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4"/>
  </p:notesMasterIdLst>
  <p:sldIdLst>
    <p:sldId id="258" r:id="rId2"/>
    <p:sldId id="276" r:id="rId3"/>
    <p:sldId id="260" r:id="rId4"/>
    <p:sldId id="264" r:id="rId5"/>
    <p:sldId id="300" r:id="rId6"/>
    <p:sldId id="301" r:id="rId7"/>
    <p:sldId id="302" r:id="rId8"/>
    <p:sldId id="267" r:id="rId9"/>
    <p:sldId id="268" r:id="rId10"/>
    <p:sldId id="277" r:id="rId11"/>
    <p:sldId id="265" r:id="rId12"/>
    <p:sldId id="274" r:id="rId13"/>
    <p:sldId id="266" r:id="rId14"/>
    <p:sldId id="273" r:id="rId15"/>
    <p:sldId id="275" r:id="rId16"/>
    <p:sldId id="269" r:id="rId17"/>
    <p:sldId id="279" r:id="rId18"/>
    <p:sldId id="303" r:id="rId19"/>
    <p:sldId id="304" r:id="rId20"/>
    <p:sldId id="305" r:id="rId21"/>
    <p:sldId id="278" r:id="rId22"/>
    <p:sldId id="272" r:id="rId23"/>
    <p:sldId id="306" r:id="rId24"/>
    <p:sldId id="270" r:id="rId25"/>
    <p:sldId id="262" r:id="rId26"/>
    <p:sldId id="282" r:id="rId27"/>
    <p:sldId id="283" r:id="rId28"/>
    <p:sldId id="280" r:id="rId29"/>
    <p:sldId id="271" r:id="rId30"/>
    <p:sldId id="284" r:id="rId31"/>
    <p:sldId id="285" r:id="rId32"/>
    <p:sldId id="286" r:id="rId33"/>
    <p:sldId id="287" r:id="rId34"/>
    <p:sldId id="288" r:id="rId35"/>
    <p:sldId id="290" r:id="rId36"/>
    <p:sldId id="291" r:id="rId37"/>
    <p:sldId id="292" r:id="rId38"/>
    <p:sldId id="293" r:id="rId39"/>
    <p:sldId id="294" r:id="rId40"/>
    <p:sldId id="307" r:id="rId41"/>
    <p:sldId id="295" r:id="rId42"/>
    <p:sldId id="299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FFFF00"/>
    <a:srgbClr val="FF0000"/>
    <a:srgbClr val="9A9A9A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-5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B549D29-2503-FB42-AFFD-D0987E39D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34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D88BF-B872-CF41-A166-18E2E8F11C58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F7E0E4-1B9F-3C44-9944-6718001DB241}" type="slidenum">
              <a:rPr lang="en-US"/>
              <a:pPr/>
              <a:t>10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Can’t attend to everyhting!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E47187-AC59-844E-BDF4-0B2EB2F01467}" type="slidenum">
              <a:rPr lang="en-US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It reall is PAYING atention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CC470-E5C8-7543-960C-16F919DAC936}" type="slidenum">
              <a:rPr lang="en-US"/>
              <a:pPr/>
              <a:t>12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To pdown and bottom up models of attention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A2DC3-C33A-0548-AEF5-A32C80BB6BCE}" type="slidenum">
              <a:rPr lang="en-US"/>
              <a:pPr/>
              <a:t>13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Cocktail party effect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C340E-5496-DF4D-A933-043C045A2318}" type="slidenum">
              <a:rPr lang="en-US"/>
              <a:pPr/>
              <a:t>14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200391-D92A-504E-B0BC-4CCE0D8DF962}" type="slidenum">
              <a:rPr lang="en-US"/>
              <a:pPr/>
              <a:t>15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Change blindness demo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04A01E-C22A-894C-BA2B-8AA4E3EFD956}" type="slidenum">
              <a:rPr lang="en-US"/>
              <a:pPr/>
              <a:t>16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Can’t attend to everyhting!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09B77-B338-1A46-8016-6ED9944BA0BC}" type="slidenum">
              <a:rPr lang="en-US"/>
              <a:pPr/>
              <a:t>17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49D29-2503-FB42-AFFD-D0987E39D84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49D29-2503-FB42-AFFD-D0987E39D84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D08912-4320-7F40-A4B1-9B0D805D5CDB}" type="slidenum">
              <a:rPr lang="en-US"/>
              <a:pPr/>
              <a:t>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49D29-2503-FB42-AFFD-D0987E39D84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A02B00-F04B-D345-92C7-D47EFBF176EA}" type="slidenum">
              <a:rPr lang="en-US"/>
              <a:pPr/>
              <a:t>21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Can we attend to things “unconsciously”?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65276E-34B9-CA49-A3F9-BF5C381934B6}" type="slidenum">
              <a:rPr lang="en-US"/>
              <a:pPr/>
              <a:t>22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Saying the colour of each word in the last line is more difficult and slower than any of the proceedings lines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Reading is an automatic process and it conflicts with naming the colour of the word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49D29-2503-FB42-AFFD-D0987E39D84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AE1218-1476-904B-B8BF-CEA7BAA5A315}" type="slidenum">
              <a:rPr lang="en-US"/>
              <a:pPr/>
              <a:t>24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How to design for attention …..</a:t>
            </a:r>
          </a:p>
          <a:p>
            <a:pPr eaLnBrk="1" hangingPunct="1"/>
            <a:r>
              <a:rPr lang="en-US"/>
              <a:t>So imagine, if you will, what using your laptopis doing to youright jnow and what it is doing to others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2C373C-AEFE-E04D-A6F2-E83CBB25C408}" type="slidenum">
              <a:rPr lang="en-US"/>
              <a:pPr/>
              <a:t>25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9F7D28-EB2E-3A41-8598-993BD79EFFFE}" type="slidenum">
              <a:rPr lang="en-US"/>
              <a:pPr/>
              <a:t>26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D487E8-EE98-A847-AAF9-07AFFCC7DE07}" type="slidenum">
              <a:rPr lang="en-US"/>
              <a:pPr/>
              <a:t>27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BE75DC-5621-6E42-9677-1916FDC64279}" type="slidenum">
              <a:rPr lang="en-US"/>
              <a:pPr/>
              <a:t>28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4B2CD7-6252-6C44-B84C-CF295E8C7E7A}" type="slidenum">
              <a:rPr lang="en-US"/>
              <a:pPr/>
              <a:t>29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C5AC67-79FA-484F-95EC-2E4596D1F129}" type="slidenum">
              <a:rPr lang="en-US"/>
              <a:pPr/>
              <a:t>3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BCEB2B-E01A-8940-8F28-F559DB841F12}" type="slidenum">
              <a:rPr lang="en-US"/>
              <a:pPr/>
              <a:t>30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8CC0AD-48CE-9446-B1B3-61B69E06EC2A}" type="slidenum">
              <a:rPr lang="en-US"/>
              <a:pPr/>
              <a:t>31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34910-10A2-084D-BB44-A05B76A6CE48}" type="slidenum">
              <a:rPr lang="en-US"/>
              <a:pPr/>
              <a:t>32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6ED70A-C02F-8E4D-9120-6BFCA5BCBE48}" type="slidenum">
              <a:rPr lang="en-US"/>
              <a:pPr/>
              <a:t>33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E0012-5F8F-8840-B6E8-7F9516A67CC7}" type="slidenum">
              <a:rPr lang="en-US"/>
              <a:pPr/>
              <a:t>34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D203F-6FD3-3D4C-927C-B44B7B19FA98}" type="slidenum">
              <a:rPr lang="en-US"/>
              <a:pPr/>
              <a:t>35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3F564-D281-1E4E-AD19-2344AF313BE6}" type="slidenum">
              <a:rPr lang="en-US"/>
              <a:pPr/>
              <a:t>36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B61E5-C372-B449-B257-94A5C88D73F1}" type="slidenum">
              <a:rPr lang="en-US"/>
              <a:pPr/>
              <a:t>37</a:t>
            </a:fld>
            <a:endParaRPr lang="en-US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34465-D035-084B-A3C8-E79878CEDF48}" type="slidenum">
              <a:rPr lang="en-US"/>
              <a:pPr/>
              <a:t>38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024BA2-BFC5-614D-85FC-E0092B6FEB42}" type="slidenum">
              <a:rPr lang="en-US"/>
              <a:pPr/>
              <a:t>39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62C11-ABA6-304F-B506-A9E845F458CD}" type="slidenum">
              <a:rPr lang="en-US"/>
              <a:pPr/>
              <a:t>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918D9F-467C-9945-92E9-2FC8C5DE92E7}" type="slidenum">
              <a:rPr lang="en-US"/>
              <a:pPr/>
              <a:t>41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8CBE90-EC50-F742-BC06-30273AE603EA}" type="slidenum">
              <a:rPr lang="en-US"/>
              <a:pPr/>
              <a:t>42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49D29-2503-FB42-AFFD-D0987E39D84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49D29-2503-FB42-AFFD-D0987E39D84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549D29-2503-FB42-AFFD-D0987E39D84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CCC76-A96B-5641-88FB-6D509785524D}" type="slidenum">
              <a:rPr lang="en-US"/>
              <a:pPr/>
              <a:t>8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FE54E1-E37F-6446-95C8-910BDBD61365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85763" y="5848350"/>
            <a:ext cx="8915400" cy="838200"/>
            <a:chOff x="144" y="3600"/>
            <a:chExt cx="5616" cy="528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144" y="3600"/>
              <a:ext cx="5616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1" hangingPunct="1">
                <a:spcBef>
                  <a:spcPct val="20000"/>
                </a:spcBef>
                <a:defRPr/>
              </a:pPr>
              <a:endParaRPr lang="en-US" sz="1800">
                <a:solidFill>
                  <a:srgbClr val="464646"/>
                </a:solidFill>
              </a:endParaRPr>
            </a:p>
          </p:txBody>
        </p:sp>
        <p:pic>
          <p:nvPicPr>
            <p:cNvPr id="6" name="Picture 6" descr="siat_logo"/>
            <p:cNvPicPr>
              <a:picLocks noChangeAspect="1" noChangeArrowheads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92" y="3673"/>
              <a:ext cx="1680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85763" y="5935663"/>
            <a:ext cx="8077200" cy="0"/>
          </a:xfrm>
          <a:prstGeom prst="line">
            <a:avLst/>
          </a:prstGeom>
          <a:noFill/>
          <a:ln w="19050">
            <a:solidFill>
              <a:srgbClr val="46464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81000" y="6019800"/>
            <a:ext cx="381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1800">
                <a:solidFill>
                  <a:srgbClr val="464646"/>
                </a:solidFill>
              </a:rPr>
              <a:t/>
            </a:r>
            <a:br>
              <a:rPr lang="en-US" sz="1800">
                <a:solidFill>
                  <a:srgbClr val="464646"/>
                </a:solidFill>
              </a:rPr>
            </a:br>
            <a:endParaRPr lang="en-US" sz="1800">
              <a:solidFill>
                <a:srgbClr val="464646"/>
              </a:solidFill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17525" y="6083300"/>
            <a:ext cx="4956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464646"/>
                </a:solidFill>
              </a:rPr>
              <a:t>SCHOOL OF INTERACTIVE ARTS + TECHNOLOGY [SIAT]  |  WWW.SIAT.SFU.CA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Attention </a:t>
            </a:r>
            <a:r>
              <a:rPr lang="en-US" dirty="0"/>
              <a:t>| IAT </a:t>
            </a:r>
            <a:r>
              <a:rPr lang="en-US" dirty="0" smtClean="0"/>
              <a:t>355  </a:t>
            </a:r>
            <a:r>
              <a:rPr lang="en-US" dirty="0"/>
              <a:t>| </a:t>
            </a:r>
            <a:r>
              <a:rPr lang="en-US" dirty="0" smtClean="0"/>
              <a:t> </a:t>
            </a:r>
            <a:r>
              <a:rPr lang="pt-BR" dirty="0" smtClean="0"/>
              <a:t>Mar 3,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3663" y="601663"/>
            <a:ext cx="2019300" cy="5265737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5763" y="601663"/>
            <a:ext cx="5905500" cy="5265737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Attention </a:t>
            </a:r>
            <a:r>
              <a:rPr lang="en-US" dirty="0"/>
              <a:t>| IAT </a:t>
            </a:r>
            <a:r>
              <a:rPr lang="en-US" dirty="0" smtClean="0"/>
              <a:t>355  </a:t>
            </a:r>
            <a:r>
              <a:rPr lang="en-US" dirty="0"/>
              <a:t>| </a:t>
            </a:r>
            <a:r>
              <a:rPr lang="en-US" dirty="0" smtClean="0"/>
              <a:t> </a:t>
            </a:r>
            <a:r>
              <a:rPr lang="pt-BR" dirty="0" smtClean="0"/>
              <a:t>Mar 3,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Attention </a:t>
            </a:r>
            <a:r>
              <a:rPr lang="en-US" dirty="0"/>
              <a:t>| IAT </a:t>
            </a:r>
            <a:r>
              <a:rPr lang="en-US" dirty="0" smtClean="0"/>
              <a:t>355  </a:t>
            </a:r>
            <a:r>
              <a:rPr lang="en-US" dirty="0"/>
              <a:t>| </a:t>
            </a:r>
            <a:r>
              <a:rPr lang="en-US" dirty="0" smtClean="0"/>
              <a:t> </a:t>
            </a:r>
            <a:r>
              <a:rPr lang="pt-BR" dirty="0" smtClean="0"/>
              <a:t>Mar 3,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Attention </a:t>
            </a:r>
            <a:r>
              <a:rPr lang="en-US" dirty="0"/>
              <a:t>| IAT </a:t>
            </a:r>
            <a:r>
              <a:rPr lang="en-US" dirty="0" smtClean="0"/>
              <a:t>355  </a:t>
            </a:r>
            <a:r>
              <a:rPr lang="en-US" dirty="0"/>
              <a:t>| </a:t>
            </a:r>
            <a:r>
              <a:rPr lang="en-US" dirty="0" smtClean="0"/>
              <a:t> </a:t>
            </a:r>
            <a:r>
              <a:rPr lang="pt-BR" dirty="0" smtClean="0"/>
              <a:t>Mar 3,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763" y="1905000"/>
            <a:ext cx="3962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0563" y="1905000"/>
            <a:ext cx="3962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Attention </a:t>
            </a:r>
            <a:r>
              <a:rPr lang="en-US" dirty="0"/>
              <a:t>| IAT </a:t>
            </a:r>
            <a:r>
              <a:rPr lang="en-US" dirty="0" smtClean="0"/>
              <a:t>355  </a:t>
            </a:r>
            <a:r>
              <a:rPr lang="en-US" dirty="0"/>
              <a:t>| </a:t>
            </a:r>
            <a:r>
              <a:rPr lang="en-US" dirty="0" smtClean="0"/>
              <a:t> </a:t>
            </a:r>
            <a:r>
              <a:rPr lang="pt-BR" dirty="0" smtClean="0"/>
              <a:t>Mar 3,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Attention </a:t>
            </a:r>
            <a:r>
              <a:rPr lang="en-US" dirty="0"/>
              <a:t>| IAT </a:t>
            </a:r>
            <a:r>
              <a:rPr lang="en-US" dirty="0" smtClean="0"/>
              <a:t>355  </a:t>
            </a:r>
            <a:r>
              <a:rPr lang="en-US" dirty="0"/>
              <a:t>| </a:t>
            </a:r>
            <a:r>
              <a:rPr lang="en-US" dirty="0" smtClean="0"/>
              <a:t> </a:t>
            </a:r>
            <a:r>
              <a:rPr lang="pt-BR" dirty="0" smtClean="0"/>
              <a:t>Mar 3,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Attention </a:t>
            </a:r>
            <a:r>
              <a:rPr lang="en-US" dirty="0"/>
              <a:t>| IAT </a:t>
            </a:r>
            <a:r>
              <a:rPr lang="en-US" dirty="0" smtClean="0"/>
              <a:t>355  </a:t>
            </a:r>
            <a:r>
              <a:rPr lang="en-US" dirty="0"/>
              <a:t>| </a:t>
            </a:r>
            <a:r>
              <a:rPr lang="en-US" dirty="0" smtClean="0"/>
              <a:t> </a:t>
            </a:r>
            <a:r>
              <a:rPr lang="pt-BR" dirty="0" smtClean="0"/>
              <a:t>Mar 3,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Attention </a:t>
            </a:r>
            <a:r>
              <a:rPr lang="en-US" dirty="0"/>
              <a:t>| IAT </a:t>
            </a:r>
            <a:r>
              <a:rPr lang="en-US" dirty="0" smtClean="0"/>
              <a:t>355  </a:t>
            </a:r>
            <a:r>
              <a:rPr lang="en-US" dirty="0"/>
              <a:t>| </a:t>
            </a:r>
            <a:r>
              <a:rPr lang="en-US" dirty="0" smtClean="0"/>
              <a:t> </a:t>
            </a:r>
            <a:r>
              <a:rPr lang="pt-BR" dirty="0" smtClean="0"/>
              <a:t>Mar 3,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Attention </a:t>
            </a:r>
            <a:r>
              <a:rPr lang="en-US" dirty="0"/>
              <a:t>| IAT </a:t>
            </a:r>
            <a:r>
              <a:rPr lang="en-US" dirty="0" smtClean="0"/>
              <a:t>355  </a:t>
            </a:r>
            <a:r>
              <a:rPr lang="en-US" dirty="0"/>
              <a:t>| </a:t>
            </a:r>
            <a:r>
              <a:rPr lang="en-US" dirty="0" smtClean="0"/>
              <a:t> </a:t>
            </a:r>
            <a:r>
              <a:rPr lang="pt-BR" dirty="0" smtClean="0"/>
              <a:t>Mar 3,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Attention </a:t>
            </a:r>
            <a:r>
              <a:rPr lang="en-US" dirty="0"/>
              <a:t>| IAT </a:t>
            </a:r>
            <a:r>
              <a:rPr lang="en-US" dirty="0" smtClean="0"/>
              <a:t>355  </a:t>
            </a:r>
            <a:r>
              <a:rPr lang="en-US" dirty="0"/>
              <a:t>| </a:t>
            </a:r>
            <a:r>
              <a:rPr lang="en-US" dirty="0" smtClean="0"/>
              <a:t> </a:t>
            </a:r>
            <a:r>
              <a:rPr lang="pt-BR" dirty="0" smtClean="0"/>
              <a:t>Mar 3, 2017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601663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905000"/>
            <a:ext cx="807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85763" y="5848350"/>
            <a:ext cx="8915400" cy="838200"/>
            <a:chOff x="144" y="3600"/>
            <a:chExt cx="5616" cy="528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144" y="3600"/>
              <a:ext cx="5616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marL="342900" indent="-342900" eaLnBrk="1" hangingPunct="1">
                <a:spcBef>
                  <a:spcPct val="20000"/>
                </a:spcBef>
                <a:buFontTx/>
                <a:buChar char="•"/>
                <a:defRPr/>
              </a:pPr>
              <a:endParaRPr lang="en-US" sz="1800">
                <a:solidFill>
                  <a:srgbClr val="464646"/>
                </a:solidFill>
              </a:endParaRPr>
            </a:p>
          </p:txBody>
        </p:sp>
        <p:pic>
          <p:nvPicPr>
            <p:cNvPr id="1033" name="Picture 11" descr="siat_logo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792" y="3673"/>
              <a:ext cx="1680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385763" y="1820863"/>
            <a:ext cx="8077200" cy="0"/>
          </a:xfrm>
          <a:prstGeom prst="line">
            <a:avLst/>
          </a:prstGeom>
          <a:noFill/>
          <a:ln w="19050">
            <a:solidFill>
              <a:srgbClr val="46464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385763" y="5935663"/>
            <a:ext cx="8077200" cy="0"/>
          </a:xfrm>
          <a:prstGeom prst="line">
            <a:avLst/>
          </a:prstGeom>
          <a:noFill/>
          <a:ln w="19050">
            <a:solidFill>
              <a:srgbClr val="464646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/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1475" y="6064250"/>
            <a:ext cx="539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Attention </a:t>
            </a:r>
            <a:r>
              <a:rPr lang="en-US" dirty="0"/>
              <a:t>| IAT </a:t>
            </a:r>
            <a:r>
              <a:rPr lang="en-US" dirty="0" smtClean="0"/>
              <a:t>355  </a:t>
            </a:r>
            <a:r>
              <a:rPr lang="en-US" dirty="0"/>
              <a:t>| </a:t>
            </a:r>
            <a:r>
              <a:rPr lang="en-US" dirty="0" smtClean="0"/>
              <a:t> </a:t>
            </a:r>
            <a:r>
              <a:rPr lang="pt-BR" dirty="0" smtClean="0"/>
              <a:t>Mar 3, 2017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6464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64646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64646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64646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6464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64646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64646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64646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64646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6464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6464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6464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64646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64646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64646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64646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46464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2.psych.ubc.ca/~rensink/flicker/download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JONMYxaZ_s" TargetMode="External"/><Relationship Id="rId4" Type="http://schemas.openxmlformats.org/officeDocument/2006/relationships/hyperlink" Target="http://www.youtube.com/watch?v=wBoMjORwA-4" TargetMode="External"/><Relationship Id="rId5" Type="http://schemas.openxmlformats.org/officeDocument/2006/relationships/hyperlink" Target="http://www.youtube.com/watch?v=FWSxSQsspiQ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simonslab.com/video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(In)Attention and Attention</a:t>
            </a:r>
            <a:br>
              <a:rPr lang="en-US" dirty="0" smtClean="0"/>
            </a:br>
            <a:r>
              <a:rPr lang="en-US" dirty="0" smtClean="0"/>
              <a:t>IAT355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Mar 3, 2017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 smtClean="0"/>
              <a:t>Slides by Lyn Bartram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Inattentional blindness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/>
              <a:t>Phenomena of inability to perceive features in a visual scene if they are not being attended to.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Are there only some kinds of things we see when we are not attending?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What is the relationship between attention and perception? 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How much, if anything, of our (visual) world do we perceive when we are not attending to it?</a:t>
            </a:r>
          </a:p>
          <a:p>
            <a:pPr eaLnBrk="1" hangingPunct="1">
              <a:buFontTx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Attention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0772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/>
              <a:t>Determines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What information makes it “in” through perception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How that information is cognitively processed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/>
              <a:t>How we subsequently act or interact</a:t>
            </a:r>
          </a:p>
          <a:p>
            <a:pPr eaLnBrk="1" hangingPunct="1">
              <a:lnSpc>
                <a:spcPct val="90000"/>
              </a:lnSpc>
            </a:pPr>
            <a:endParaRPr lang="en-US" sz="28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In all modalities you are faster and more accurate when you consciously attend to a task</a:t>
            </a:r>
          </a:p>
          <a:p>
            <a:pPr eaLnBrk="1" hangingPunct="1">
              <a:lnSpc>
                <a:spcPct val="90000"/>
              </a:lnSpc>
            </a:pPr>
            <a:endParaRPr lang="en-US" sz="2400"/>
          </a:p>
          <a:p>
            <a:pPr eaLnBrk="1" hangingPunct="1">
              <a:lnSpc>
                <a:spcPct val="90000"/>
              </a:lnSpc>
            </a:pPr>
            <a:r>
              <a:rPr lang="en-US" sz="2400"/>
              <a:t>Attention has a limited capacity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Early and late selection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Early selection:</a:t>
            </a:r>
          </a:p>
          <a:p>
            <a:pPr eaLnBrk="1" hangingPunct="1"/>
            <a:r>
              <a:rPr lang="en-US"/>
              <a:t>Low level features determine what gets through, or cues </a:t>
            </a:r>
          </a:p>
          <a:p>
            <a:pPr lvl="1" eaLnBrk="1" hangingPunct="1"/>
            <a:r>
              <a:rPr lang="en-US"/>
              <a:t>Volume</a:t>
            </a:r>
          </a:p>
          <a:p>
            <a:pPr lvl="1" eaLnBrk="1" hangingPunct="1"/>
            <a:r>
              <a:rPr lang="en-US"/>
              <a:t>Motion</a:t>
            </a:r>
          </a:p>
          <a:p>
            <a:pPr lvl="1" eaLnBrk="1" hangingPunct="1"/>
            <a:r>
              <a:rPr lang="en-US"/>
              <a:t>Brightness</a:t>
            </a:r>
          </a:p>
          <a:p>
            <a:pPr lvl="1" eaLnBrk="1" hangingPunct="1"/>
            <a:r>
              <a:rPr lang="en-US"/>
              <a:t>“onset”</a:t>
            </a:r>
          </a:p>
          <a:p>
            <a:pPr lvl="1" eaLnBrk="1" hangingPunct="1"/>
            <a:r>
              <a:rPr lang="en-US"/>
              <a:t>Attentional “grab”</a:t>
            </a:r>
          </a:p>
          <a:p>
            <a:pPr eaLnBrk="1" hangingPunct="1">
              <a:buFontTx/>
              <a:buNone/>
            </a:pPr>
            <a:r>
              <a:rPr lang="en-US"/>
              <a:t>Late selection</a:t>
            </a:r>
          </a:p>
          <a:p>
            <a:pPr eaLnBrk="1" hangingPunct="1"/>
            <a:r>
              <a:rPr lang="en-US"/>
              <a:t>Everything gets through perceptual filter</a:t>
            </a:r>
          </a:p>
          <a:p>
            <a:pPr eaLnBrk="1" hangingPunct="1"/>
            <a:r>
              <a:rPr lang="en-US"/>
              <a:t>Selection is based on importance of recognised percept</a:t>
            </a:r>
          </a:p>
          <a:p>
            <a:pPr eaLnBrk="1" hangingPunct="1"/>
            <a:r>
              <a:rPr lang="en-US"/>
              <a:t>Problems with determining complexity of single channel switching.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Main models in attention research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dirty="0"/>
              <a:t>Selective attention (focused):</a:t>
            </a:r>
          </a:p>
          <a:p>
            <a:pPr lvl="1" eaLnBrk="1" hangingPunct="1">
              <a:defRPr/>
            </a:pPr>
            <a:r>
              <a:rPr lang="en-US" sz="1800" dirty="0"/>
              <a:t>Whether we become aware of sensory information</a:t>
            </a:r>
          </a:p>
          <a:p>
            <a:pPr lvl="1" eaLnBrk="1" hangingPunct="1">
              <a:defRPr/>
            </a:pPr>
            <a:r>
              <a:rPr lang="en-US" sz="1800" dirty="0"/>
              <a:t>Non-random selection</a:t>
            </a:r>
          </a:p>
          <a:p>
            <a:pPr lvl="1" eaLnBrk="1" hangingPunct="1">
              <a:defRPr/>
            </a:pPr>
            <a:r>
              <a:rPr lang="en-US" sz="1800" dirty="0"/>
              <a:t>Stream/bottleneck model</a:t>
            </a:r>
          </a:p>
          <a:p>
            <a:pPr lvl="1"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Divided Attention (multitasking)</a:t>
            </a:r>
          </a:p>
          <a:p>
            <a:pPr lvl="1" eaLnBrk="1" hangingPunct="1">
              <a:defRPr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Attention can be split between multiple tasks</a:t>
            </a:r>
          </a:p>
          <a:p>
            <a:pPr lvl="1" eaLnBrk="1" hangingPunct="1">
              <a:defRPr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Allocation approach</a:t>
            </a:r>
          </a:p>
          <a:p>
            <a:pPr lvl="1" eaLnBrk="1" hangingPunct="1">
              <a:defRPr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Is what some of you are doing right now</a:t>
            </a:r>
          </a:p>
          <a:p>
            <a:pPr lvl="1" eaLnBrk="1" hangingPunct="1">
              <a:defRPr/>
            </a:pPr>
            <a:endParaRPr lang="en-US" sz="1800" dirty="0"/>
          </a:p>
          <a:p>
            <a:pPr eaLnBrk="1" hangingPunct="1">
              <a:defRPr/>
            </a:pPr>
            <a:r>
              <a:rPr lang="en-US" dirty="0"/>
              <a:t>Control and Automaticity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Selective Attention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4876800"/>
            <a:ext cx="3890963" cy="990600"/>
          </a:xfrm>
        </p:spPr>
        <p:txBody>
          <a:bodyPr/>
          <a:lstStyle/>
          <a:p>
            <a:pPr eaLnBrk="1" hangingPunct="1"/>
            <a:r>
              <a:rPr lang="en-US"/>
              <a:t>Spotlight model </a:t>
            </a:r>
          </a:p>
          <a:p>
            <a:pPr eaLnBrk="1" hangingPunct="1"/>
            <a:r>
              <a:rPr lang="en-US"/>
              <a:t>Eye movements/fixation</a:t>
            </a:r>
          </a:p>
        </p:txBody>
      </p:sp>
      <p:pic>
        <p:nvPicPr>
          <p:cNvPr id="39941" name="Picture 8" descr="eye tracking ge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05000"/>
            <a:ext cx="292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9"/>
          <p:cNvSpPr>
            <a:spLocks noChangeArrowheads="1"/>
          </p:cNvSpPr>
          <p:nvPr/>
        </p:nvSpPr>
        <p:spPr bwMode="auto">
          <a:xfrm>
            <a:off x="5937250" y="20748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9943" name="Picture 10" descr="eyetrack_resul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1957388"/>
            <a:ext cx="39243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Divided attention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More recent models of attention as a resource that is allocated between processes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Top-down, consciously driven “spotlight” set: focus of attention</a:t>
            </a:r>
          </a:p>
          <a:p>
            <a:pPr lvl="1" eaLnBrk="1" hangingPunct="1">
              <a:defRPr/>
            </a:pPr>
            <a:r>
              <a:rPr lang="en-US" dirty="0"/>
              <a:t>How many foci can we maintain?</a:t>
            </a:r>
          </a:p>
          <a:p>
            <a:pPr lvl="1" eaLnBrk="1" hangingPunct="1">
              <a:defRPr/>
            </a:pPr>
            <a:r>
              <a:rPr lang="en-US" dirty="0"/>
              <a:t>What kinds of tasks demand more resources than others?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Bottom-up, stimulus driven “demand” events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Involuntary response to perceptual cue</a:t>
            </a:r>
          </a:p>
          <a:p>
            <a:pPr lvl="1" eaLnBrk="1" hangingPunct="1">
              <a:defRPr/>
            </a:pPr>
            <a:r>
              <a:rPr 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Flashing light or alarm bell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How much can we attend to? No </a:t>
            </a:r>
            <a:r>
              <a:rPr lang="en-US" dirty="0" smtClean="0"/>
              <a:t>well-established </a:t>
            </a:r>
            <a:r>
              <a:rPr lang="en-US" dirty="0"/>
              <a:t>capacity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Conscious attention and restricted awareness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Can we be conscious of things without attending to them?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Are there only some kinds of things we see when we are not attending? 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If we don’t have a highly salient cue of some kind, we will miss changes in the world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Motion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Sound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Sensation</a:t>
            </a:r>
            <a:endParaRPr lang="en-US" sz="1800" dirty="0"/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Demo </a:t>
            </a:r>
            <a:r>
              <a:rPr lang="en-US" dirty="0">
                <a:hlinkClick r:id="rId3"/>
              </a:rPr>
              <a:t>http://www2.psych.ubc.ca/~rensink/flicker/download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are constantly making rapid eye movements, known as saccades, as we scan a scene.</a:t>
            </a:r>
          </a:p>
          <a:p>
            <a:pPr eaLnBrk="1" hangingPunct="1"/>
            <a:r>
              <a:rPr lang="en-US" smtClean="0"/>
              <a:t>Vision is suppressed during saccades.</a:t>
            </a:r>
          </a:p>
          <a:p>
            <a:pPr eaLnBrk="1" hangingPunct="1"/>
            <a:r>
              <a:rPr lang="en-US" smtClean="0"/>
              <a:t>People fail to notice large changes in the scene if the change occurs during a saccade.  (McConkie, Grimes, Ballard and others).</a:t>
            </a:r>
          </a:p>
          <a:p>
            <a:pPr eaLnBrk="1" hangingPunct="1"/>
            <a:r>
              <a:rPr lang="en-US" smtClean="0"/>
              <a:t>People also fail to notice large changes in the scene if they occur during a brief disruption (e.g. short blank period).</a:t>
            </a:r>
          </a:p>
          <a:p>
            <a:pPr eaLnBrk="1" hangingPunct="1"/>
            <a:r>
              <a:rPr lang="en-US" smtClean="0"/>
              <a:t>This is known as </a:t>
            </a:r>
            <a:r>
              <a:rPr lang="en-US" b="1" i="1" smtClean="0"/>
              <a:t>change blindness</a:t>
            </a:r>
            <a:r>
              <a:rPr lang="en-US" smtClean="0"/>
              <a:t>. (Rensink et al., 1996)</a:t>
            </a:r>
          </a:p>
        </p:txBody>
      </p:sp>
      <p:sp>
        <p:nvSpPr>
          <p:cNvPr id="4813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Blindness galore!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cut between scenes, with a change in camera angle, can also induce change blindness. Simons and Levin showed this in a series of experiments.</a:t>
            </a:r>
          </a:p>
          <a:p>
            <a:pPr eaLnBrk="1" hangingPunct="1"/>
            <a:r>
              <a:rPr lang="en-US" dirty="0" smtClean="0"/>
              <a:t>Can you detect the changes? </a:t>
            </a:r>
          </a:p>
          <a:p>
            <a:pPr lvl="1" eaLnBrk="1" hangingPunct="1"/>
            <a:r>
              <a:rPr lang="en-US" dirty="0" smtClean="0"/>
              <a:t>Movie Perception </a:t>
            </a:r>
            <a:r>
              <a:rPr lang="en-US" dirty="0"/>
              <a:t>Test – Conversation </a:t>
            </a:r>
            <a:endParaRPr lang="en-US" dirty="0" smtClean="0"/>
          </a:p>
          <a:p>
            <a:pPr lvl="1" eaLnBrk="1" hangingPunct="1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://www.youtube.com/watch?v=</a:t>
            </a:r>
            <a:r>
              <a:rPr lang="en-US" dirty="0" smtClean="0">
                <a:hlinkClick r:id="rId3"/>
              </a:rPr>
              <a:t>6JONMYxaZ_s</a:t>
            </a:r>
            <a:endParaRPr lang="en-US" dirty="0" smtClean="0"/>
          </a:p>
          <a:p>
            <a:pPr lvl="1" eaLnBrk="1" hangingPunct="1"/>
            <a:r>
              <a:rPr lang="en-US" dirty="0" smtClean="0"/>
              <a:t>Only 1 in 10 people detected a change.</a:t>
            </a:r>
          </a:p>
          <a:p>
            <a:pPr eaLnBrk="1" hangingPunct="1"/>
            <a:r>
              <a:rPr lang="en-US" dirty="0" smtClean="0"/>
              <a:t>Change blindness occurs even for objects that are the center of attention:</a:t>
            </a:r>
          </a:p>
          <a:p>
            <a:pPr lvl="1" eaLnBrk="1" hangingPunct="1"/>
            <a:r>
              <a:rPr lang="en-US" dirty="0">
                <a:hlinkClick r:id="rId4"/>
              </a:rPr>
              <a:t>http://www.youtube.com/watch?v=wBoMjORwA-</a:t>
            </a:r>
            <a:r>
              <a:rPr lang="en-US" dirty="0" smtClean="0">
                <a:hlinkClick r:id="rId4"/>
              </a:rPr>
              <a:t>4</a:t>
            </a:r>
            <a:endParaRPr lang="en-US" dirty="0" smtClean="0"/>
          </a:p>
          <a:p>
            <a:pPr lvl="1" eaLnBrk="1" hangingPunct="1"/>
            <a:r>
              <a:rPr lang="en-US" dirty="0" smtClean="0"/>
              <a:t>Only 33% of 40 people noticed the main change.</a:t>
            </a:r>
          </a:p>
          <a:p>
            <a:pPr eaLnBrk="1" hangingPunct="1"/>
            <a:r>
              <a:rPr lang="en-US" dirty="0" smtClean="0"/>
              <a:t>Disruptions in real life can also lead to change blindness:</a:t>
            </a:r>
          </a:p>
          <a:p>
            <a:pPr lvl="1" eaLnBrk="1" hangingPunct="1"/>
            <a:r>
              <a:rPr lang="en-US" dirty="0">
                <a:hlinkClick r:id="rId5"/>
              </a:rPr>
              <a:t>http://www.youtube.com/watch?v=</a:t>
            </a:r>
            <a:r>
              <a:rPr lang="en-US" dirty="0" smtClean="0">
                <a:hlinkClick r:id="rId5"/>
              </a:rPr>
              <a:t>FWSxSQsspiQ</a:t>
            </a:r>
            <a:endParaRPr lang="en-US" dirty="0" smtClean="0"/>
          </a:p>
          <a:p>
            <a:pPr lvl="1" eaLnBrk="1" hangingPunct="1"/>
            <a:endParaRPr lang="en-US" dirty="0" smtClean="0"/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is a useful topic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Understand why you can get students to shut their devices in class </a:t>
            </a:r>
            <a:r>
              <a:rPr lang="en-US" smtClean="0">
                <a:sym typeface="Wingdings" charset="2"/>
              </a:rPr>
              <a:t></a:t>
            </a:r>
            <a:endParaRPr lang="en-US" smtClean="0"/>
          </a:p>
          <a:p>
            <a:pPr eaLnBrk="1" hangingPunct="1"/>
            <a:r>
              <a:rPr lang="en-US" smtClean="0"/>
              <a:t>Complaints about inattentive and distracting behaviour </a:t>
            </a:r>
          </a:p>
          <a:p>
            <a:pPr lvl="1" eaLnBrk="1" hangingPunct="1"/>
            <a:r>
              <a:rPr lang="en-US" smtClean="0"/>
              <a:t>Talking</a:t>
            </a:r>
          </a:p>
          <a:p>
            <a:pPr lvl="1" eaLnBrk="1" hangingPunct="1"/>
            <a:r>
              <a:rPr lang="en-US" smtClean="0"/>
              <a:t>Texting</a:t>
            </a:r>
          </a:p>
          <a:p>
            <a:pPr lvl="1" eaLnBrk="1" hangingPunct="1"/>
            <a:r>
              <a:rPr lang="en-US" smtClean="0"/>
              <a:t>Surfing and gaming on laptops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More fundamentally, inform us on limited and realistic expectations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What’s going on?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causes change blindness?</a:t>
            </a:r>
          </a:p>
          <a:p>
            <a:pPr lvl="1" eaLnBrk="1" hangingPunct="1"/>
            <a:r>
              <a:rPr lang="en-US" smtClean="0"/>
              <a:t>We don't see the entire scene in detail.</a:t>
            </a:r>
          </a:p>
          <a:p>
            <a:pPr lvl="1" eaLnBrk="1" hangingPunct="1"/>
            <a:r>
              <a:rPr lang="en-US" smtClean="0"/>
              <a:t>Only the region attended to is seen in detail.</a:t>
            </a:r>
          </a:p>
          <a:p>
            <a:pPr eaLnBrk="1" hangingPunct="1"/>
            <a:r>
              <a:rPr lang="en-US" smtClean="0"/>
              <a:t>We constantly shift our eyes to see other parts of the scene in detail.</a:t>
            </a:r>
          </a:p>
          <a:p>
            <a:pPr eaLnBrk="1" hangingPunct="1"/>
            <a:r>
              <a:rPr lang="en-US" smtClean="0"/>
              <a:t>Only attended regions get into short term memory.</a:t>
            </a:r>
          </a:p>
          <a:p>
            <a:pPr lvl="1" eaLnBrk="1" hangingPunct="1"/>
            <a:r>
              <a:rPr lang="en-US" smtClean="0"/>
              <a:t>Briefly presented pictures are quickly forgotten (Intraub, 1981; Potter, 1976)</a:t>
            </a:r>
          </a:p>
          <a:p>
            <a:pPr eaLnBrk="1" hangingPunct="1"/>
            <a:r>
              <a:rPr lang="en-US" smtClean="0"/>
              <a:t>We must serially scan the picture, item by item, to find the one that is changing.</a:t>
            </a:r>
          </a:p>
          <a:p>
            <a:pPr eaLnBrk="1" hangingPunct="1"/>
            <a:r>
              <a:rPr lang="en-US" smtClean="0"/>
              <a:t>Attention is not enough.</a:t>
            </a:r>
          </a:p>
          <a:p>
            <a:pPr lvl="1" eaLnBrk="1" hangingPunct="1"/>
            <a:r>
              <a:rPr lang="en-US" smtClean="0"/>
              <a:t>Change in actors show that attention is not enough.</a:t>
            </a:r>
          </a:p>
          <a:p>
            <a:pPr eaLnBrk="1" hangingPunct="1"/>
            <a:r>
              <a:rPr lang="en-US" smtClean="0"/>
              <a:t>We must intentionally process the details in order to detect the changes.</a:t>
            </a:r>
          </a:p>
          <a:p>
            <a:pPr eaLnBrk="1" hangingPunct="1"/>
            <a:endParaRPr lang="en-US" smtClean="0"/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Automatic and controlled processing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dirty="0"/>
              <a:t>Automatic processing (automaticity)</a:t>
            </a:r>
            <a:r>
              <a:rPr lang="en-US" sz="1600" dirty="0" smtClean="0"/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Highly familiar and learned/known tasks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Do not require conscious attention 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Occur without intention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Not available for conscious inspection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Well practiced responses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Unaffected by capacity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Fast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Difficult to modify</a:t>
            </a:r>
            <a:endParaRPr lang="en-US" sz="1600" dirty="0" smtClean="0"/>
          </a:p>
          <a:p>
            <a:pPr eaLnBrk="1" hangingPunct="1">
              <a:lnSpc>
                <a:spcPct val="90000"/>
              </a:lnSpc>
              <a:buNone/>
            </a:pPr>
            <a:endParaRPr lang="en-US" sz="1400" dirty="0" smtClean="0"/>
          </a:p>
          <a:p>
            <a:pPr eaLnBrk="1" hangingPunct="1">
              <a:lnSpc>
                <a:spcPct val="90000"/>
              </a:lnSpc>
            </a:pPr>
            <a:r>
              <a:rPr lang="en-US" sz="1600" dirty="0"/>
              <a:t>Driving a </a:t>
            </a:r>
            <a:r>
              <a:rPr lang="en-US" sz="1600" dirty="0" smtClean="0"/>
              <a:t>car and listening to the radio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dirty="0" smtClean="0"/>
              <a:t>Reading and (not) listening to your partner</a:t>
            </a:r>
          </a:p>
          <a:p>
            <a:pPr eaLnBrk="1" hangingPunct="1">
              <a:lnSpc>
                <a:spcPct val="90000"/>
              </a:lnSpc>
            </a:pPr>
            <a:endParaRPr lang="en-US" sz="1400" dirty="0"/>
          </a:p>
          <a:p>
            <a:pPr eaLnBrk="1" hangingPunct="1">
              <a:lnSpc>
                <a:spcPct val="90000"/>
              </a:lnSpc>
            </a:pPr>
            <a:endParaRPr lang="en-US" sz="1400" dirty="0"/>
          </a:p>
          <a:p>
            <a:pPr eaLnBrk="1" hangingPunct="1">
              <a:lnSpc>
                <a:spcPct val="90000"/>
              </a:lnSpc>
            </a:pPr>
            <a:endParaRPr lang="en-US" sz="1400" dirty="0"/>
          </a:p>
          <a:p>
            <a:pPr eaLnBrk="1" hangingPunct="1">
              <a:lnSpc>
                <a:spcPct val="90000"/>
              </a:lnSpc>
            </a:pPr>
            <a:endParaRPr lang="en-US" sz="1400" dirty="0"/>
          </a:p>
        </p:txBody>
      </p:sp>
      <p:sp>
        <p:nvSpPr>
          <p:cNvPr id="51205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600" dirty="0"/>
              <a:t>Controlled attention</a:t>
            </a:r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800" dirty="0"/>
              <a:t>Require conscious attention</a:t>
            </a:r>
          </a:p>
          <a:p>
            <a:pPr eaLnBrk="1" hangingPunct="1"/>
            <a:r>
              <a:rPr lang="en-US" sz="1800" dirty="0"/>
              <a:t>Takes resources</a:t>
            </a:r>
          </a:p>
          <a:p>
            <a:pPr eaLnBrk="1" hangingPunct="1"/>
            <a:r>
              <a:rPr lang="en-US" sz="1800" dirty="0"/>
              <a:t>Limited capacity</a:t>
            </a:r>
          </a:p>
          <a:p>
            <a:pPr eaLnBrk="1" hangingPunct="1"/>
            <a:r>
              <a:rPr lang="en-US" sz="1800" dirty="0"/>
              <a:t>Not well practiced</a:t>
            </a:r>
          </a:p>
          <a:p>
            <a:pPr eaLnBrk="1" hangingPunct="1"/>
            <a:r>
              <a:rPr lang="en-US" sz="1800" dirty="0"/>
              <a:t>Slow</a:t>
            </a:r>
            <a:endParaRPr lang="en-US" sz="1800" dirty="0" smtClean="0"/>
          </a:p>
          <a:p>
            <a:pPr eaLnBrk="1" hangingPunct="1">
              <a:buNone/>
            </a:pPr>
            <a:endParaRPr lang="en-US" sz="1400" dirty="0" smtClean="0"/>
          </a:p>
          <a:p>
            <a:pPr eaLnBrk="1" hangingPunct="1"/>
            <a:endParaRPr lang="en-US" sz="1400" dirty="0"/>
          </a:p>
          <a:p>
            <a:pPr eaLnBrk="1" hangingPunct="1"/>
            <a:r>
              <a:rPr lang="en-US" sz="1600" dirty="0"/>
              <a:t>Driving on the other side of the road</a:t>
            </a:r>
          </a:p>
          <a:p>
            <a:pPr eaLnBrk="1" hangingPunct="1"/>
            <a:r>
              <a:rPr lang="en-US" sz="1600" dirty="0"/>
              <a:t>Reading unfamiliar/rare </a:t>
            </a:r>
            <a:r>
              <a:rPr lang="en-US" sz="1600" dirty="0" smtClean="0"/>
              <a:t>words</a:t>
            </a:r>
          </a:p>
          <a:p>
            <a:pPr eaLnBrk="1" hangingPunct="1"/>
            <a:r>
              <a:rPr lang="en-US" sz="1600" dirty="0" smtClean="0"/>
              <a:t>Listening to lyn lecture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077200" cy="1143000"/>
          </a:xfrm>
        </p:spPr>
        <p:txBody>
          <a:bodyPr/>
          <a:lstStyle/>
          <a:p>
            <a:pPr eaLnBrk="1" hangingPunct="1"/>
            <a:r>
              <a:rPr lang="en-US" dirty="0"/>
              <a:t>Automaticity: the </a:t>
            </a:r>
            <a:r>
              <a:rPr lang="en-US" dirty="0" err="1"/>
              <a:t>Stroop</a:t>
            </a:r>
            <a:r>
              <a:rPr lang="en-US" dirty="0"/>
              <a:t> Effect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sz="2400" dirty="0" smtClean="0"/>
              <a:t>blue	   green	red	yellow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1200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 blue</a:t>
            </a:r>
            <a:r>
              <a:rPr lang="en-US" sz="2400" dirty="0" smtClean="0"/>
              <a:t>	   </a:t>
            </a:r>
            <a:r>
              <a:rPr lang="en-US" sz="2400" dirty="0" smtClean="0">
                <a:solidFill>
                  <a:srgbClr val="00CC00"/>
                </a:solidFill>
              </a:rPr>
              <a:t>green</a:t>
            </a:r>
            <a:r>
              <a:rPr lang="en-US" sz="2400" dirty="0" smtClean="0"/>
              <a:t>         </a:t>
            </a:r>
            <a:r>
              <a:rPr lang="en-US" sz="2400" dirty="0" smtClean="0">
                <a:solidFill>
                  <a:srgbClr val="CC0000"/>
                </a:solidFill>
              </a:rPr>
              <a:t>red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FF00"/>
                </a:solidFill>
              </a:rPr>
              <a:t>yellow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FF00"/>
                </a:solidFill>
              </a:rPr>
              <a:t>   ..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blue</a:t>
            </a:r>
            <a:r>
              <a:rPr lang="en-US" sz="2400" dirty="0" smtClean="0"/>
              <a:t>	   </a:t>
            </a:r>
            <a:r>
              <a:rPr lang="en-US" sz="2400" dirty="0" smtClean="0">
                <a:solidFill>
                  <a:srgbClr val="FFFF00"/>
                </a:solidFill>
              </a:rPr>
              <a:t>green</a:t>
            </a:r>
            <a:r>
              <a:rPr lang="en-US" sz="2400" dirty="0" smtClean="0"/>
              <a:t>         </a:t>
            </a:r>
            <a:r>
              <a:rPr lang="en-US" sz="2400" dirty="0" smtClean="0">
                <a:solidFill>
                  <a:srgbClr val="0000FF"/>
                </a:solidFill>
              </a:rPr>
              <a:t>red</a:t>
            </a: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FF00"/>
                </a:solidFill>
              </a:rPr>
              <a:t>yellow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lphaLcParenBoth" startAt="4"/>
            </a:pPr>
            <a:endParaRPr lang="en-US" dirty="0" smtClean="0">
              <a:solidFill>
                <a:srgbClr val="00CC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dirty="0">
              <a:solidFill>
                <a:srgbClr val="00CC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81000" y="3581400"/>
            <a:ext cx="5867400" cy="579438"/>
            <a:chOff x="432" y="2419"/>
            <a:chExt cx="3696" cy="365"/>
          </a:xfrm>
        </p:grpSpPr>
        <p:sp>
          <p:nvSpPr>
            <p:cNvPr id="53254" name="Rectangle 5"/>
            <p:cNvSpPr>
              <a:spLocks noChangeArrowheads="1"/>
            </p:cNvSpPr>
            <p:nvPr/>
          </p:nvSpPr>
          <p:spPr bwMode="auto">
            <a:xfrm>
              <a:off x="960" y="2515"/>
              <a:ext cx="576" cy="19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5" name="Rectangle 6"/>
            <p:cNvSpPr>
              <a:spLocks noChangeArrowheads="1"/>
            </p:cNvSpPr>
            <p:nvPr/>
          </p:nvSpPr>
          <p:spPr bwMode="auto">
            <a:xfrm>
              <a:off x="1872" y="2515"/>
              <a:ext cx="576" cy="192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6" name="Rectangle 7"/>
            <p:cNvSpPr>
              <a:spLocks noChangeArrowheads="1"/>
            </p:cNvSpPr>
            <p:nvPr/>
          </p:nvSpPr>
          <p:spPr bwMode="auto">
            <a:xfrm>
              <a:off x="2736" y="2515"/>
              <a:ext cx="576" cy="19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7" name="Rectangle 8"/>
            <p:cNvSpPr>
              <a:spLocks noChangeArrowheads="1"/>
            </p:cNvSpPr>
            <p:nvPr/>
          </p:nvSpPr>
          <p:spPr bwMode="auto">
            <a:xfrm>
              <a:off x="3552" y="2515"/>
              <a:ext cx="576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58" name="Text Box 9"/>
            <p:cNvSpPr txBox="1">
              <a:spLocks noChangeArrowheads="1"/>
            </p:cNvSpPr>
            <p:nvPr/>
          </p:nvSpPr>
          <p:spPr bwMode="auto">
            <a:xfrm>
              <a:off x="432" y="2419"/>
              <a:ext cx="52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endParaRPr lang="en-US" sz="3200">
                <a:solidFill>
                  <a:srgbClr val="000000"/>
                </a:solidFill>
                <a:latin typeface="Verdana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Attention (Visual)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classic </a:t>
            </a:r>
            <a:r>
              <a:rPr lang="en-US" dirty="0" err="1" smtClean="0"/>
              <a:t>Stroop</a:t>
            </a:r>
            <a:r>
              <a:rPr lang="en-US" dirty="0" smtClean="0"/>
              <a:t> task (1935):</a:t>
            </a:r>
          </a:p>
          <a:p>
            <a:r>
              <a:rPr lang="en-US" dirty="0" smtClean="0"/>
              <a:t>slower to name color when word says a different color than to name the color of an colored square</a:t>
            </a:r>
          </a:p>
          <a:p>
            <a:r>
              <a:rPr lang="en-US" dirty="0" smtClean="0"/>
              <a:t>why does this happen?</a:t>
            </a:r>
          </a:p>
          <a:p>
            <a:r>
              <a:rPr lang="en-US" dirty="0" smtClean="0"/>
              <a:t>reading is an automatic process</a:t>
            </a:r>
          </a:p>
          <a:p>
            <a:r>
              <a:rPr lang="en-US" dirty="0" smtClean="0"/>
              <a:t>color naming is a controlled process</a:t>
            </a:r>
          </a:p>
          <a:p>
            <a:r>
              <a:rPr lang="en-US" dirty="0" smtClean="0"/>
              <a:t>automatic process of reading interferes with our ability to selectively attend to ink color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There’s never enough of it to go around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/>
            <a:r>
              <a:rPr lang="en-US"/>
              <a:t>“</a:t>
            </a:r>
            <a:r>
              <a:rPr lang="en-US" sz="2400"/>
              <a:t>What information consumes is rather obvious: it consumes the attention of its recipients. Hence a wealth of information creates a poverty of attention, and a need to allocate efficiently among the overabundance of information sources that might consume it.” </a:t>
            </a:r>
          </a:p>
          <a:p>
            <a:pPr eaLnBrk="1" hangingPunct="1">
              <a:buFontTx/>
              <a:buNone/>
            </a:pPr>
            <a:r>
              <a:rPr lang="en-US" sz="2400"/>
              <a:t>	        --</a:t>
            </a:r>
            <a:r>
              <a:rPr lang="en-US"/>
              <a:t>Herbert Simon, The Sciences of the Artificial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real-life nature of the issue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CF-5 cockpit</a:t>
            </a:r>
          </a:p>
        </p:txBody>
      </p:sp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057400"/>
            <a:ext cx="47625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077200" cy="1143000"/>
          </a:xfrm>
        </p:spPr>
        <p:txBody>
          <a:bodyPr/>
          <a:lstStyle/>
          <a:p>
            <a:pPr eaLnBrk="1" hangingPunct="1"/>
            <a:r>
              <a:rPr lang="en-US"/>
              <a:t>The cell phone study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Cell phone use in driving has been linked to 400% increase in accidents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Assumptions: issue is interference due to handling the cell phone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sz="2000"/>
              <a:t>BUT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No reduction in accidents for those who used hands’ free models.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Why??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cell phone study conclusion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/>
              <a:t>Cell phone use is an automatic process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During normal car conversations there will be lulls when the driver stops responding/talking because the road conditions require more attention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The passenger is aware of the change in conditions and simply waits for the conversation to continue…</a:t>
            </a:r>
          </a:p>
          <a:p>
            <a:pPr eaLnBrk="1" hangingPunct="1">
              <a:lnSpc>
                <a:spcPct val="90000"/>
              </a:lnSpc>
            </a:pPr>
            <a:endParaRPr lang="en-US" sz="2000"/>
          </a:p>
          <a:p>
            <a:pPr eaLnBrk="1" hangingPunct="1">
              <a:lnSpc>
                <a:spcPct val="90000"/>
              </a:lnSpc>
            </a:pPr>
            <a:r>
              <a:rPr lang="en-US" sz="2000"/>
              <a:t>A cell phone caller will increase the demands on the driver, “Hello? Are you still there? Can you hear me now?</a:t>
            </a:r>
            <a:endParaRPr lang="en-US" sz="16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Factors affecting attention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Stress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Environmental stressors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Noise, heat, light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Physical conditions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Fatigue, impairment (e.g. blurred vision)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Psychological factors</a:t>
            </a:r>
          </a:p>
          <a:p>
            <a:pPr lvl="2" eaLnBrk="1" hangingPunct="1">
              <a:lnSpc>
                <a:spcPct val="90000"/>
              </a:lnSpc>
            </a:pPr>
            <a:r>
              <a:rPr lang="en-US"/>
              <a:t>Fear, anger, boredom, excitement</a:t>
            </a:r>
          </a:p>
          <a:p>
            <a:pPr lvl="1"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Optimal level of arousal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Performance deteriorates after it is reached</a:t>
            </a:r>
          </a:p>
          <a:p>
            <a:pPr lvl="1"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Current level of demand 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It’s not an unlimited resource!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Designing for attention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>
              <a:buFontTx/>
              <a:buNone/>
            </a:pPr>
            <a:r>
              <a:rPr lang="en-US"/>
              <a:t>Two basic goals</a:t>
            </a:r>
          </a:p>
          <a:p>
            <a:pPr eaLnBrk="1" hangingPunct="1">
              <a:buFontTx/>
              <a:buAutoNum type="arabicPeriod"/>
            </a:pPr>
            <a:r>
              <a:rPr lang="en-US"/>
              <a:t>Provide relevant information without overloading the user</a:t>
            </a:r>
          </a:p>
          <a:p>
            <a:pPr eaLnBrk="1" hangingPunct="1">
              <a:buFontTx/>
              <a:buAutoNum type="arabicPeriod"/>
            </a:pPr>
            <a:endParaRPr lang="en-US"/>
          </a:p>
          <a:p>
            <a:pPr eaLnBrk="1" hangingPunct="1">
              <a:buFontTx/>
              <a:buAutoNum type="arabicPeriod"/>
            </a:pPr>
            <a:endParaRPr lang="en-US"/>
          </a:p>
          <a:p>
            <a:pPr eaLnBrk="1" hangingPunct="1">
              <a:buFontTx/>
              <a:buAutoNum type="arabicPeriod"/>
            </a:pPr>
            <a:r>
              <a:rPr lang="en-US"/>
              <a:t>Attract and engage the user’s attention appropriately</a:t>
            </a:r>
          </a:p>
          <a:p>
            <a:pPr marL="762000" lvl="1" indent="-304800" eaLnBrk="1" hangingPunct="1"/>
            <a:r>
              <a:rPr lang="en-US"/>
              <a:t>Situation awareness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Attention ?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"Everyone knows what attention is. It is the taking possession by the mind in clear and vivid form, of one out of what seem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several simultaneously possible objects </a:t>
            </a:r>
            <a:r>
              <a:rPr lang="en-US" sz="2400" dirty="0"/>
              <a:t>or trains of thought...It implies </a:t>
            </a:r>
            <a:r>
              <a:rPr lang="en-US" sz="2400" dirty="0">
                <a:solidFill>
                  <a:srgbClr val="3C8C93"/>
                </a:solidFill>
              </a:rPr>
              <a:t>withdrawal from some things in order to deal effectively with others</a:t>
            </a:r>
            <a:r>
              <a:rPr lang="en-US" sz="2400" dirty="0"/>
              <a:t>, and is a condition which has a real opposite in the confused, dazed, scatterbrained state."</a:t>
            </a:r>
          </a:p>
          <a:p>
            <a:pPr lvl="3"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/>
              <a:t>William James  (1890, </a:t>
            </a:r>
            <a:r>
              <a:rPr lang="en-US" sz="2000" dirty="0" err="1"/>
              <a:t>p</a:t>
            </a:r>
            <a:r>
              <a:rPr lang="en-US" sz="2000" dirty="0"/>
              <a:t>. 403)</a:t>
            </a: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/>
              <a:t>How to best represent information in a display so that a user finds relevant information?</a:t>
            </a:r>
          </a:p>
          <a:p>
            <a:pPr eaLnBrk="1" hangingPunct="1"/>
            <a:r>
              <a:rPr lang="en-US" sz="2000"/>
              <a:t>How best to avoid distraction?</a:t>
            </a:r>
          </a:p>
          <a:p>
            <a:pPr eaLnBrk="1" hangingPunct="1"/>
            <a:endParaRPr lang="en-US" sz="2000"/>
          </a:p>
          <a:p>
            <a:pPr lvl="1" eaLnBrk="1" hangingPunct="1"/>
            <a:r>
              <a:rPr lang="en-US" sz="1800"/>
              <a:t>Salience (how perceptually efficient and attractive it is)</a:t>
            </a:r>
          </a:p>
          <a:p>
            <a:pPr lvl="1" eaLnBrk="1" hangingPunct="1"/>
            <a:r>
              <a:rPr lang="en-US" sz="1800"/>
              <a:t>Expectation (what and where I expect to see it)</a:t>
            </a:r>
          </a:p>
          <a:p>
            <a:pPr lvl="1" eaLnBrk="1" hangingPunct="1"/>
            <a:r>
              <a:rPr lang="en-US" sz="1800"/>
              <a:t>Value/Pertinence (relates to emphasis)</a:t>
            </a:r>
          </a:p>
          <a:p>
            <a:pPr lvl="1" eaLnBrk="1" hangingPunct="1"/>
            <a:r>
              <a:rPr lang="en-US" sz="1800"/>
              <a:t>Effort (how much work do I have to put in to find/see/decode it?)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Three Specific Tasks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000"/>
              <a:t>Supervisory Control Sampling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Target Search/Sampling</a:t>
            </a:r>
          </a:p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Structured Visual Search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10600" cy="1143000"/>
          </a:xfrm>
        </p:spPr>
        <p:txBody>
          <a:bodyPr/>
          <a:lstStyle/>
          <a:p>
            <a:pPr eaLnBrk="1" hangingPunct="1"/>
            <a:r>
              <a:rPr lang="en-US"/>
              <a:t>1. Visual supervisory control</a:t>
            </a:r>
          </a:p>
        </p:txBody>
      </p:sp>
      <p:pic>
        <p:nvPicPr>
          <p:cNvPr id="71684" name="Picture 3" descr="car da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905000"/>
            <a:ext cx="39671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Design Principles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Visual scanning in info displays  - monitoring (vigilance)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Situation awareness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/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/>
              <a:t>Build on mental models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/>
              <a:t>Consider direction of scanning and group components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/>
              <a:t>Provide sampling reminders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/>
              <a:t>Create expectation via preview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/>
              <a:t>Reminders during failure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/>
              <a:t>Do not use highly salient cues for low-priority events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2. Visual Target Detection</a:t>
            </a:r>
          </a:p>
        </p:txBody>
      </p:sp>
      <p:pic>
        <p:nvPicPr>
          <p:cNvPr id="75780" name="Picture 3" descr="eyesite-goo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12888"/>
            <a:ext cx="5562600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Design Strategies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AutoNum type="arabicPeriod"/>
            </a:pPr>
            <a:endParaRPr lang="en-US" sz="2000"/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endParaRPr lang="en-US" sz="2000"/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2000"/>
              <a:t>Serial vs parallel search?</a:t>
            </a:r>
          </a:p>
          <a:p>
            <a:pPr marL="762000" lvl="1" indent="-304800" eaLnBrk="1" hangingPunct="1">
              <a:lnSpc>
                <a:spcPct val="90000"/>
              </a:lnSpc>
              <a:buFontTx/>
              <a:buAutoNum type="arabicPeriod"/>
            </a:pPr>
            <a:endParaRPr lang="en-US" sz="1800"/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2000"/>
              <a:t>Order and conflation of dimensions</a:t>
            </a:r>
            <a:br>
              <a:rPr lang="en-US" sz="2000"/>
            </a:br>
            <a:endParaRPr lang="en-US" sz="2000"/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2000"/>
              <a:t>Guidelines for Target properties which will induce faster search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endParaRPr lang="en-US" sz="2000"/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Target Properties Inducing Parallel Search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Discriminability from background elements </a:t>
            </a:r>
          </a:p>
          <a:p>
            <a:pPr lvl="1" eaLnBrk="1" hangingPunct="1"/>
            <a:r>
              <a:rPr lang="en-US"/>
              <a:t>color, size, brightness, and motion</a:t>
            </a:r>
          </a:p>
          <a:p>
            <a:pPr lvl="1" eaLnBrk="1" hangingPunct="1"/>
            <a:endParaRPr lang="en-US"/>
          </a:p>
          <a:p>
            <a:pPr eaLnBrk="1" hangingPunct="1"/>
            <a:r>
              <a:rPr lang="en-US"/>
              <a:t>Simplicity</a:t>
            </a:r>
          </a:p>
          <a:p>
            <a:pPr lvl="1" eaLnBrk="1" hangingPunct="1"/>
            <a:r>
              <a:rPr lang="en-US"/>
              <a:t>Defined only by one dimension</a:t>
            </a:r>
          </a:p>
          <a:p>
            <a:pPr lvl="1" eaLnBrk="1" hangingPunct="1"/>
            <a:r>
              <a:rPr lang="en-US"/>
              <a:t>No conjunctive search (look for the red square)</a:t>
            </a:r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  <a:p>
            <a:pPr eaLnBrk="1" hangingPunct="1"/>
            <a:r>
              <a:rPr lang="en-US"/>
              <a:t>Automaticity: </a:t>
            </a:r>
          </a:p>
          <a:p>
            <a:pPr lvl="1" eaLnBrk="1" hangingPunct="1"/>
            <a:r>
              <a:rPr lang="en-US"/>
              <a:t>highly familiar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Design Principles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Visual target search in info displays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1. Leverage or train expectation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2. Use salience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3. Combine display &amp; conceptually driven cues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Avoid singletons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Avoid edges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/>
              <a:t>4. Consider effects of aging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3. Structured Visual Search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Design structure of search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Menus</a:t>
            </a:r>
          </a:p>
          <a:p>
            <a:pPr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Minimize time to frequent targets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Top down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Linear 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Avoid similarity</a:t>
            </a:r>
          </a:p>
          <a:p>
            <a:pPr lvl="1" eaLnBrk="1" hangingPunct="1">
              <a:lnSpc>
                <a:spcPct val="90000"/>
              </a:lnSpc>
            </a:pP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Speed is proportional to distance from top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Rapid Serial Visual Presentation</a:t>
            </a:r>
          </a:p>
        </p:txBody>
      </p:sp>
      <p:pic>
        <p:nvPicPr>
          <p:cNvPr id="860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1752600"/>
            <a:ext cx="510540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is attention?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000"/>
          </a:p>
          <a:p>
            <a:pPr eaLnBrk="1" hangingPunct="1"/>
            <a:r>
              <a:rPr lang="en-US" sz="2000"/>
              <a:t>the process whereby a person concentrates on some features of the environment to the (relative) exclusion of others</a:t>
            </a:r>
            <a:r>
              <a:rPr lang="en-US" sz="1600"/>
              <a:t> </a:t>
            </a:r>
          </a:p>
          <a:p>
            <a:pPr eaLnBrk="1" hangingPunct="1"/>
            <a:endParaRPr lang="en-US" sz="1600"/>
          </a:p>
          <a:p>
            <a:pPr eaLnBrk="1" hangingPunct="1"/>
            <a:r>
              <a:rPr lang="en-US" sz="2000"/>
              <a:t>The concentration of mental effort on sensory or mental events</a:t>
            </a:r>
            <a:endParaRPr lang="en-US" sz="1600"/>
          </a:p>
          <a:p>
            <a:pPr eaLnBrk="1" hangingPunct="1"/>
            <a:endParaRPr lang="en-US" sz="1600"/>
          </a:p>
          <a:p>
            <a:pPr eaLnBrk="1" hangingPunct="1"/>
            <a:r>
              <a:rPr lang="en-US" sz="2000"/>
              <a:t>The ability to “pay” attention at both a low and high level is fundamental to how we manage to process information and control external tools and machines in the world.</a:t>
            </a:r>
            <a:endParaRPr lang="en-US"/>
          </a:p>
          <a:p>
            <a:pPr eaLnBrk="1" hangingPunct="1">
              <a:lnSpc>
                <a:spcPct val="90000"/>
              </a:lnSpc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NASA TLX</a:t>
            </a:r>
            <a:endParaRPr lang="en-US" dirty="0"/>
          </a:p>
        </p:txBody>
      </p:sp>
      <p:pic>
        <p:nvPicPr>
          <p:cNvPr id="5" name="Content Placeholder 4" descr="NasaTLXAttention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" b="5507"/>
          <a:stretch/>
        </p:blipFill>
        <p:spPr>
          <a:xfrm>
            <a:off x="4953000" y="0"/>
            <a:ext cx="4038600" cy="655142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2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/>
              <a:t>Divided &amp; Focused Attentions</a:t>
            </a:r>
            <a:br>
              <a:rPr lang="en-US" sz="2800"/>
            </a:br>
            <a:r>
              <a:rPr lang="en-US" sz="2800"/>
              <a:t>(Reconsider)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4175" y="2328863"/>
            <a:ext cx="7929563" cy="3267075"/>
          </a:xfrm>
        </p:spPr>
        <p:txBody>
          <a:bodyPr/>
          <a:lstStyle/>
          <a:p>
            <a:pPr eaLnBrk="1" hangingPunct="1"/>
            <a:r>
              <a:rPr lang="en-US"/>
              <a:t>We’re bad multitaskers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Unless one task is automatic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Less effect for different modalities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Summary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905000"/>
            <a:ext cx="7931150" cy="3890963"/>
          </a:xfrm>
        </p:spPr>
        <p:txBody>
          <a:bodyPr/>
          <a:lstStyle/>
          <a:p>
            <a:pPr eaLnBrk="1" hangingPunct="1"/>
            <a:r>
              <a:rPr lang="en-US" sz="2000"/>
              <a:t>Attention determines perception</a:t>
            </a:r>
          </a:p>
          <a:p>
            <a:pPr eaLnBrk="1" hangingPunct="1"/>
            <a:r>
              <a:rPr lang="en-US" sz="2000"/>
              <a:t>General factors</a:t>
            </a:r>
          </a:p>
          <a:p>
            <a:pPr eaLnBrk="1" hangingPunct="1"/>
            <a:r>
              <a:rPr lang="en-US" sz="2000"/>
              <a:t>Three tasks and task-specific factors</a:t>
            </a:r>
          </a:p>
          <a:p>
            <a:pPr eaLnBrk="1" hangingPunct="1"/>
            <a:r>
              <a:rPr lang="en-US" sz="2000"/>
              <a:t>Principles for design</a:t>
            </a:r>
          </a:p>
          <a:p>
            <a:pPr eaLnBrk="1" hangingPunct="1"/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Bottom-up attention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features are processed efficiently, possibly in parallel, across the visual field.</a:t>
            </a:r>
          </a:p>
          <a:p>
            <a:pPr eaLnBrk="1" hangingPunct="1"/>
            <a:r>
              <a:rPr lang="en-US" dirty="0" smtClean="0"/>
              <a:t>These basic features include color, orientation, shapes, motion.</a:t>
            </a:r>
          </a:p>
          <a:p>
            <a:pPr eaLnBrk="1" hangingPunct="1"/>
            <a:r>
              <a:rPr lang="en-US" dirty="0" smtClean="0"/>
              <a:t>Search for items based on single features leads to efficient search.</a:t>
            </a:r>
          </a:p>
          <a:p>
            <a:pPr eaLnBrk="1" hangingPunct="1"/>
            <a:r>
              <a:rPr lang="en-US" dirty="0" smtClean="0"/>
              <a:t>The items "pop out" of the surrounding </a:t>
            </a:r>
            <a:r>
              <a:rPr lang="en-US" dirty="0" err="1" smtClean="0"/>
              <a:t>distractors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Preattentive</a:t>
            </a:r>
            <a:r>
              <a:rPr lang="en-US" dirty="0" smtClean="0">
                <a:solidFill>
                  <a:srgbClr val="FF0000"/>
                </a:solidFill>
              </a:rPr>
              <a:t>” from Lecture 5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Search for conjunction of features is inefficient.</a:t>
            </a:r>
          </a:p>
          <a:p>
            <a:pPr eaLnBrk="1" hangingPunct="1"/>
            <a:r>
              <a:rPr lang="en-US" dirty="0" smtClean="0"/>
              <a:t>An example would be searching for a red square among blue squares and red triangles.</a:t>
            </a:r>
          </a:p>
          <a:p>
            <a:pPr eaLnBrk="1" hangingPunct="1"/>
            <a:r>
              <a:rPr lang="en-US" dirty="0" smtClean="0"/>
              <a:t>We must examine each item individually to find the target.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this tells us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Inefficient searches show that we are not aware of everything in the entire scene at the same time.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constantly shift our gaze and our attention to look at different parts of the scene and examine them in detail.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We think we see the scene in detail, but we don't.</a:t>
            </a:r>
          </a:p>
          <a:p>
            <a:pPr eaLnBrk="1" hangingPunct="1"/>
            <a:endParaRPr lang="en-US" smtClean="0"/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Task-driven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85763" y="1905000"/>
            <a:ext cx="4110037" cy="3962400"/>
          </a:xfrm>
        </p:spPr>
        <p:txBody>
          <a:bodyPr/>
          <a:lstStyle/>
          <a:p>
            <a:pPr eaLnBrk="1" hangingPunct="1"/>
            <a:r>
              <a:rPr lang="en-US" dirty="0" err="1" smtClean="0"/>
              <a:t>Yarbus</a:t>
            </a:r>
            <a:r>
              <a:rPr lang="en-US" dirty="0" smtClean="0"/>
              <a:t> (1967) recorded observers’ fixations and saccades while answering specific questions given to them about the scene they were viewing.</a:t>
            </a:r>
          </a:p>
          <a:p>
            <a:pPr eaLnBrk="1" hangingPunct="1"/>
            <a:r>
              <a:rPr lang="en-US" dirty="0" smtClean="0"/>
              <a:t>Saccadic patterns produced were dependent on the question that had been asked.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Implication [Ward 07]– if we don’t perceive parts of the scene what’s the point rendering it to such a high level of fidelity?!</a:t>
            </a:r>
          </a:p>
          <a:p>
            <a:pPr eaLnBrk="1" hangingPunct="1"/>
            <a:endParaRPr lang="en-US" dirty="0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pic>
        <p:nvPicPr>
          <p:cNvPr id="26629" name="Picture 4" descr="D:\My Documents\yarbu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81000"/>
            <a:ext cx="3863975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 Game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200"/>
              <a:t>Two teams: white and black shirts</a:t>
            </a:r>
          </a:p>
          <a:p>
            <a:pPr eaLnBrk="1" hangingPunct="1"/>
            <a:r>
              <a:rPr lang="en-US" sz="3200"/>
              <a:t>Each team passes a ball</a:t>
            </a:r>
          </a:p>
          <a:p>
            <a:pPr eaLnBrk="1" hangingPunct="1"/>
            <a:r>
              <a:rPr lang="en-US" sz="3200"/>
              <a:t>Count how many times the black-shirt team passes</a:t>
            </a:r>
          </a:p>
          <a:p>
            <a:pPr eaLnBrk="1" hangingPunct="1"/>
            <a:r>
              <a:rPr lang="en-US" sz="3200"/>
              <a:t>You need to be very focused to get it right.</a:t>
            </a:r>
            <a:endParaRPr lang="en-US"/>
          </a:p>
          <a:p>
            <a:pPr eaLnBrk="1" hangingPunct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Attention | IAT 355  |  </a:t>
            </a:r>
            <a:r>
              <a:rPr lang="pt-BR" dirty="0" smtClean="0"/>
              <a:t>Mar 3, 2017</a:t>
            </a:r>
            <a:endParaRPr lang="en-US" dirty="0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>
                <a:hlinkClick r:id="rId3"/>
              </a:rPr>
              <a:t>http://www.simonslab.com/</a:t>
            </a:r>
            <a:r>
              <a:rPr lang="en-US" dirty="0" smtClean="0">
                <a:hlinkClick r:id="rId3"/>
              </a:rPr>
              <a:t>videos.html</a:t>
            </a:r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Discussion: what are the practical implications of this for everyday life?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AT-lecture">
  <a:themeElements>
    <a:clrScheme name="SIAT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AT-lectur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IAT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AT-lectur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AT-lectur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AT-lectur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AT-lectur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AT-lectur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AT-lectur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AT-lectur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AT-lectur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AT-lectur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AT-lectur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AT-lectur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lynMac:Applications:Microsoft Office 2004:Templates:My Templates:SIAT-lecture.pot</Template>
  <TotalTime>11516</TotalTime>
  <Words>2403</Words>
  <Application>Microsoft Macintosh PowerPoint</Application>
  <PresentationFormat>On-screen Show (4:3)</PresentationFormat>
  <Paragraphs>420</Paragraphs>
  <Slides>42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SIAT-lecture</vt:lpstr>
      <vt:lpstr>(In)Attention and Attention IAT355</vt:lpstr>
      <vt:lpstr>This is a useful topic</vt:lpstr>
      <vt:lpstr>What is Attention ?</vt:lpstr>
      <vt:lpstr>What is attention?</vt:lpstr>
      <vt:lpstr>Bottom-up attention</vt:lpstr>
      <vt:lpstr>What this tells us</vt:lpstr>
      <vt:lpstr>Task-driven</vt:lpstr>
      <vt:lpstr>A Game</vt:lpstr>
      <vt:lpstr>PowerPoint Presentation</vt:lpstr>
      <vt:lpstr>Inattentional blindness</vt:lpstr>
      <vt:lpstr>Attention</vt:lpstr>
      <vt:lpstr>Early and late selection</vt:lpstr>
      <vt:lpstr>Main models in attention research</vt:lpstr>
      <vt:lpstr>Selective Attention</vt:lpstr>
      <vt:lpstr>Divided attention</vt:lpstr>
      <vt:lpstr>Conscious attention and restricted awareness</vt:lpstr>
      <vt:lpstr>PowerPoint Presentation</vt:lpstr>
      <vt:lpstr>PowerPoint Presentation</vt:lpstr>
      <vt:lpstr>Blindness galore!</vt:lpstr>
      <vt:lpstr>What’s going on?</vt:lpstr>
      <vt:lpstr>Automatic and controlled processing</vt:lpstr>
      <vt:lpstr>Automaticity: the Stroop Effect</vt:lpstr>
      <vt:lpstr>Selective Attention (Visual)</vt:lpstr>
      <vt:lpstr>There’s never enough of it to go around</vt:lpstr>
      <vt:lpstr>The real-life nature of the issue</vt:lpstr>
      <vt:lpstr>The cell phone study</vt:lpstr>
      <vt:lpstr>The cell phone study conclusion</vt:lpstr>
      <vt:lpstr>Factors affecting attention</vt:lpstr>
      <vt:lpstr>Designing for attention</vt:lpstr>
      <vt:lpstr>PowerPoint Presentation</vt:lpstr>
      <vt:lpstr>Three Specific Tasks</vt:lpstr>
      <vt:lpstr>1. Visual supervisory control</vt:lpstr>
      <vt:lpstr>Design Principles</vt:lpstr>
      <vt:lpstr>2. Visual Target Detection</vt:lpstr>
      <vt:lpstr>Design Strategies</vt:lpstr>
      <vt:lpstr>Target Properties Inducing Parallel Search</vt:lpstr>
      <vt:lpstr>Design Principles</vt:lpstr>
      <vt:lpstr>3. Structured Visual Search</vt:lpstr>
      <vt:lpstr>Rapid Serial Visual Presentation</vt:lpstr>
      <vt:lpstr>NASA TLX</vt:lpstr>
      <vt:lpstr>Divided &amp; Focused Attentions (Reconsider)</vt:lpstr>
      <vt:lpstr>Summary</vt:lpstr>
    </vt:vector>
  </TitlesOfParts>
  <Company>Lyn Bartram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Attention IAT201</dc:title>
  <dc:creator>Lyn Bartram</dc:creator>
  <cp:lastModifiedBy>Chris Shaw</cp:lastModifiedBy>
  <cp:revision>35</cp:revision>
  <dcterms:created xsi:type="dcterms:W3CDTF">2009-10-08T16:39:07Z</dcterms:created>
  <dcterms:modified xsi:type="dcterms:W3CDTF">2017-03-04T00:34:05Z</dcterms:modified>
</cp:coreProperties>
</file>