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93" r:id="rId8"/>
    <p:sldId id="261" r:id="rId9"/>
    <p:sldId id="275" r:id="rId10"/>
    <p:sldId id="276" r:id="rId11"/>
    <p:sldId id="277" r:id="rId12"/>
    <p:sldId id="290" r:id="rId13"/>
    <p:sldId id="278" r:id="rId14"/>
    <p:sldId id="280" r:id="rId15"/>
    <p:sldId id="281" r:id="rId16"/>
    <p:sldId id="282" r:id="rId17"/>
    <p:sldId id="289" r:id="rId18"/>
    <p:sldId id="283" r:id="rId19"/>
    <p:sldId id="284" r:id="rId20"/>
    <p:sldId id="285" r:id="rId21"/>
    <p:sldId id="286" r:id="rId22"/>
    <p:sldId id="287" r:id="rId23"/>
    <p:sldId id="288" r:id="rId24"/>
    <p:sldId id="294" r:id="rId25"/>
    <p:sldId id="295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91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5"/>
    <a:srgbClr val="FF9900"/>
    <a:srgbClr val="FF0000"/>
    <a:srgbClr val="D979C7"/>
    <a:srgbClr val="ECC3B2"/>
    <a:srgbClr val="DDDDDD"/>
    <a:srgbClr val="00FF00"/>
    <a:srgbClr val="FF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4" autoAdjust="0"/>
    <p:restoredTop sz="92832" autoAdjust="0"/>
  </p:normalViewPr>
  <p:slideViewPr>
    <p:cSldViewPr>
      <p:cViewPr varScale="1">
        <p:scale>
          <a:sx n="78" d="100"/>
          <a:sy n="78" d="100"/>
        </p:scale>
        <p:origin x="-11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C951C2-96FD-4240-A366-C75CF31D6D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33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B5927-B29D-431A-88EE-01475102ADA1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	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C211B-9BD3-408D-B740-7987DEB5B3A7}" type="slidenum">
              <a:rPr lang="en-US"/>
              <a:pPr/>
              <a:t>12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9EB07-4ED8-4BD0-84C9-84B575FDD8DC}" type="slidenum">
              <a:rPr lang="en-US"/>
              <a:pPr/>
              <a:t>13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58170-9F3F-4DA4-B9A6-258A0F2C8D76}" type="slidenum">
              <a:rPr lang="en-US"/>
              <a:pPr/>
              <a:t>14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D1196-B51A-4D08-BD38-7C05E20A24A0}" type="slidenum">
              <a:rPr lang="en-US"/>
              <a:pPr/>
              <a:t>15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3776D-A5C0-4429-8CBF-CB0B1F559ABB}" type="slidenum">
              <a:rPr lang="en-US"/>
              <a:pPr/>
              <a:t>16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42FD7-8624-4B52-B524-6083005CFA7B}" type="slidenum">
              <a:rPr lang="en-US"/>
              <a:pPr/>
              <a:t>17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1F8FD-4E42-4282-9194-C05E9115D3A0}" type="slidenum">
              <a:rPr lang="en-US"/>
              <a:pPr/>
              <a:t>18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3BD21-A9AB-4E79-A929-BB75020D4FEF}" type="slidenum">
              <a:rPr lang="en-US"/>
              <a:pPr/>
              <a:t>19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7CE1A-2808-452A-8E1A-5DBDA5264EFC}" type="slidenum">
              <a:rPr lang="en-US"/>
              <a:pPr/>
              <a:t>20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2FF84-92DD-4D8D-9D7D-8F58BC9C6377}" type="slidenum">
              <a:rPr lang="en-US"/>
              <a:pPr/>
              <a:t>21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59DFF-1994-40D6-A98C-9BAA87CC497E}" type="slidenum">
              <a:rPr lang="en-US"/>
              <a:pPr/>
              <a:t>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95A31-D81F-4D1E-9D2E-CF157927E3CF}" type="slidenum">
              <a:rPr lang="en-US"/>
              <a:pPr/>
              <a:t>22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C2D21-C2FD-4FCB-81FC-D5A63DA7AF77}" type="slidenum">
              <a:rPr lang="en-US"/>
              <a:pPr/>
              <a:t>25</a:t>
            </a:fld>
            <a:endParaRPr 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33731-0F50-4E0C-9456-08E2DEA6410F}" type="slidenum">
              <a:rPr lang="en-US"/>
              <a:pPr/>
              <a:t>26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C077B-F072-4E2C-86B1-58EB41D511CD}" type="slidenum">
              <a:rPr lang="en-US"/>
              <a:pPr/>
              <a:t>27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07E84-4804-44B4-B3EB-2390B7F7BF12}" type="slidenum">
              <a:rPr lang="en-US"/>
              <a:pPr/>
              <a:t>28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E25BF-858F-4780-B835-85A70553C910}" type="slidenum">
              <a:rPr lang="en-US"/>
              <a:pPr/>
              <a:t>29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AF1A7-8710-4F86-B26F-F0845AD3854E}" type="slidenum">
              <a:rPr lang="en-US"/>
              <a:pPr/>
              <a:t>30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039F0A-822B-4AD1-8F42-1931D0918D69}" type="slidenum">
              <a:rPr lang="en-US"/>
              <a:pPr/>
              <a:t>31</a:t>
            </a:fld>
            <a:endParaRPr 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B3D9C-986F-47FE-BF07-9DDDFBC336BA}" type="slidenum">
              <a:rPr lang="en-US"/>
              <a:pPr/>
              <a:t>32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3FEE5-4F2E-4F5F-A309-9FAA58EF20D3}" type="slidenum">
              <a:rPr lang="en-US"/>
              <a:pPr/>
              <a:t>33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5204D-3B1B-4D7E-8E25-D348BECE61E5}" type="slidenum">
              <a:rPr lang="en-US"/>
              <a:pPr/>
              <a:t>3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EB9C0-3E2A-4383-9F91-F03F0EECCEB8}" type="slidenum">
              <a:rPr lang="en-US"/>
              <a:pPr/>
              <a:t>34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3055B-86EB-441C-8A18-975137D4AB5F}" type="slidenum">
              <a:rPr lang="en-US"/>
              <a:pPr/>
              <a:t>35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BB4EB-2A78-4514-B13A-844F76149AB3}" type="slidenum">
              <a:rPr lang="en-US"/>
              <a:pPr/>
              <a:t>36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5C401-681F-4E1D-88F6-94172C0FF961}" type="slidenum">
              <a:rPr lang="en-US"/>
              <a:pPr/>
              <a:t>4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52EAA-7D3D-4480-8F6F-1F39852677D7}" type="slidenum">
              <a:rPr lang="en-US"/>
              <a:pPr/>
              <a:t>5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27196-C1DE-4FA1-9094-CC8D2D16BF37}" type="slidenum">
              <a:rPr lang="en-US"/>
              <a:pPr/>
              <a:t>7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31D55-96D7-45FC-8E85-A644167B032A}" type="slidenum">
              <a:rPr lang="en-US"/>
              <a:pPr/>
              <a:t>8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30DB9-0F97-44BE-94C0-2F98A47CA5A7}" type="slidenum">
              <a:rPr lang="en-US"/>
              <a:pPr/>
              <a:t>9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5243D-990D-412E-BEF0-F23A72360F95}" type="slidenum">
              <a:rPr lang="en-US"/>
              <a:pPr/>
              <a:t>10</a:t>
            </a:fld>
            <a:endParaRPr 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4AD2E-290A-4E0F-A873-33AD39708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01F51-F9D3-407F-A243-D69D37AB4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0274D-365B-449B-84B1-FB37E683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DA788E-DF3F-499E-B4E4-96A0FEE564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91566-32B0-4DA1-8614-47459336882D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00D0D-E40D-4E54-BDEA-A69AD2B46EF4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A0F0C-5796-40E3-9B71-F7F67F88F4D4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B1838-9A96-43BD-9CFE-DD95CC93B9EF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E901C-1583-4335-A5EE-697F2F8DC1BD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72663-21B1-47CA-B785-81F6C0B8D4FC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67BA5-22EE-4265-BE4E-379584B64BEB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50808-EDF8-40F1-B3CF-C568252CAE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A5EB1-277D-4B1B-873C-CEB62A16C997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AE91C-972B-4722-A903-05B08545856A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EC4A3-B4C1-42CB-92A9-714CE8A36F23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D4A39-EC14-4B38-B66F-4AFDC9E61FA1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8A7D8-4A42-4204-A94F-451CA7B77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3F04F-D4FF-48D4-A4B0-B23B86321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9BA3B-C2DB-4FF7-93CE-BE8424012F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FF8EE-2155-405E-93D4-0C99D5BE1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36A72-3811-487E-B34A-7884C1697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22B39-A549-4091-8FC7-C0CCF3E4E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D1DA4-A311-4470-983B-A91BA30DE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0BEC01-9317-4331-816A-E445456B3D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246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FE4D76FF-72C1-4ACE-8790-7C46217B739C}" type="slidenum">
              <a:rPr lang="en-US"/>
              <a:pPr/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27300"/>
        </a:buClr>
        <a:buSzPct val="70000"/>
        <a:buFont typeface="Marlett" pitchFamily="2" charset="2"/>
        <a:buChar char="g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YOsbWWvWdjA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62A6-39B0-42AA-B978-6516E63706D6}" type="slidenum">
              <a:rPr lang="en-US"/>
              <a:pPr/>
              <a:t>1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28800"/>
            <a:ext cx="7343775" cy="1447800"/>
          </a:xfrm>
        </p:spPr>
        <p:txBody>
          <a:bodyPr/>
          <a:lstStyle/>
          <a:p>
            <a:r>
              <a:rPr lang="en-US">
                <a:solidFill>
                  <a:srgbClr val="212121"/>
                </a:solidFill>
              </a:rPr>
              <a:t>IAT 355</a:t>
            </a:r>
          </a:p>
          <a:p>
            <a:endParaRPr lang="en-US">
              <a:solidFill>
                <a:srgbClr val="212121"/>
              </a:solidFill>
            </a:endParaRPr>
          </a:p>
          <a:p>
            <a:r>
              <a:rPr lang="en-US">
                <a:solidFill>
                  <a:srgbClr val="212121"/>
                </a:solidFill>
              </a:rPr>
              <a:t>Graphs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5562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rgbClr val="464646"/>
                </a:solidFill>
              </a:rPr>
              <a:t>______________________________________________________________________________________</a:t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/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>                                                     </a:t>
            </a:r>
            <a:r>
              <a:rPr lang="en-US" sz="1200">
                <a:solidFill>
                  <a:srgbClr val="212121"/>
                </a:solidFill>
              </a:rPr>
              <a:t>SCHOOL OF INTERACTIVE ARTS + TECHNOLOGY [SIAT]  |  WWW.SIAT.SFU.CA</a:t>
            </a:r>
            <a:endParaRPr lang="en-US" sz="1400">
              <a:solidFill>
                <a:srgbClr val="464646"/>
              </a:solidFill>
            </a:endParaRPr>
          </a:p>
        </p:txBody>
      </p:sp>
      <p:pic>
        <p:nvPicPr>
          <p:cNvPr id="2056" name="Picture 8" descr="sia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67400"/>
            <a:ext cx="2514600" cy="57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B05E-1EDB-4FE1-84EF-076A3C6B6C29}" type="slidenum">
              <a:rPr lang="en-US"/>
              <a:pPr/>
              <a:t>10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Vizster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Social Network Visualization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Video   </a:t>
            </a:r>
            <a:r>
              <a:rPr lang="en-US" dirty="0"/>
              <a:t>http://jheer.org/vizster/</a:t>
            </a:r>
          </a:p>
        </p:txBody>
      </p:sp>
      <p:pic>
        <p:nvPicPr>
          <p:cNvPr id="393220" name="Picture 4" descr="vizterBas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6113"/>
            <a:ext cx="3933825" cy="3509962"/>
          </a:xfrm>
          <a:prstGeom prst="rect">
            <a:avLst/>
          </a:prstGeom>
          <a:noFill/>
        </p:spPr>
      </p:pic>
      <p:pic>
        <p:nvPicPr>
          <p:cNvPr id="393221" name="Picture 5" descr="vizsterClu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175" y="1916113"/>
            <a:ext cx="3933825" cy="3509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r>
              <a:rPr lang="en-US" dirty="0" err="1" smtClean="0"/>
              <a:t>Cytoscape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899248"/>
          </a:xfrm>
        </p:spPr>
        <p:txBody>
          <a:bodyPr/>
          <a:lstStyle/>
          <a:p>
            <a:r>
              <a:rPr lang="en-US" dirty="0" smtClean="0"/>
              <a:t>Visualization of protein-</a:t>
            </a:r>
            <a:r>
              <a:rPr lang="en-US" dirty="0" err="1" smtClean="0"/>
              <a:t>protien</a:t>
            </a:r>
            <a:r>
              <a:rPr lang="en-US" dirty="0" smtClean="0"/>
              <a:t> interaction networks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 355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808-EDF8-40F1-B3CF-C568252CAE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Screen Shot 2013-03-11 at 11.26.22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10051" r="14852" b="20618"/>
          <a:stretch/>
        </p:blipFill>
        <p:spPr>
          <a:xfrm>
            <a:off x="755576" y="2132856"/>
            <a:ext cx="66717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9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C674-63C5-4878-97C9-3A2E143652BD}" type="slidenum">
              <a:rPr lang="en-US"/>
              <a:pPr/>
              <a:t>12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Uses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Facilitate understanding of network flows, relations</a:t>
            </a:r>
          </a:p>
          <a:p>
            <a:pPr>
              <a:lnSpc>
                <a:spcPct val="90000"/>
              </a:lnSpc>
            </a:pPr>
            <a:r>
              <a:rPr lang="en-US"/>
              <a:t>Even information with a ‘geographical’ content can best appear as a ‘network’ rail maps</a:t>
            </a:r>
          </a:p>
          <a:p>
            <a:pPr>
              <a:lnSpc>
                <a:spcPct val="90000"/>
              </a:lnSpc>
            </a:pPr>
            <a:r>
              <a:rPr lang="en-US"/>
              <a:t>Geographic landmarks largely suppressed on maps, except water (rivers in Paris, London)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7B011-13F5-434E-8018-41CC9083094E}" type="slidenum">
              <a:rPr lang="en-US"/>
              <a:pPr/>
              <a:t>13</a:t>
            </a:fld>
            <a:endParaRPr lang="en-US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AT&amp;T long distance phone network</a:t>
            </a:r>
          </a:p>
          <a:p>
            <a:pPr lvl="1">
              <a:lnSpc>
                <a:spcPct val="90000"/>
              </a:lnSpc>
            </a:pPr>
            <a:r>
              <a:rPr lang="en-US"/>
              <a:t>110 Nodes (switches)</a:t>
            </a:r>
          </a:p>
          <a:p>
            <a:pPr>
              <a:lnSpc>
                <a:spcPct val="90000"/>
              </a:lnSpc>
            </a:pPr>
            <a:r>
              <a:rPr lang="en-US"/>
              <a:t>Geographical location</a:t>
            </a:r>
          </a:p>
          <a:p>
            <a:pPr lvl="1">
              <a:lnSpc>
                <a:spcPct val="90000"/>
              </a:lnSpc>
            </a:pPr>
            <a:r>
              <a:rPr lang="en-US"/>
              <a:t>Connected by 12,000 links</a:t>
            </a:r>
          </a:p>
          <a:p>
            <a:pPr lvl="1">
              <a:lnSpc>
                <a:spcPct val="90000"/>
              </a:lnSpc>
            </a:pPr>
            <a:r>
              <a:rPr lang="en-US"/>
              <a:t>Directed, almost completely connected</a:t>
            </a:r>
          </a:p>
          <a:p>
            <a:pPr>
              <a:lnSpc>
                <a:spcPct val="90000"/>
              </a:lnSpc>
            </a:pPr>
            <a:r>
              <a:rPr lang="en-US"/>
              <a:t>Data every 5 minutes</a:t>
            </a:r>
          </a:p>
          <a:p>
            <a:pPr>
              <a:lnSpc>
                <a:spcPct val="90000"/>
              </a:lnSpc>
            </a:pPr>
            <a:r>
              <a:rPr lang="en-US"/>
              <a:t>EARTHQUAKE</a:t>
            </a:r>
          </a:p>
          <a:p>
            <a:pPr lvl="1">
              <a:lnSpc>
                <a:spcPct val="90000"/>
              </a:lnSpc>
            </a:pPr>
            <a:r>
              <a:rPr lang="en-US"/>
              <a:t>Oct. 17, 1989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7E47-5228-48B2-8D1A-298D7D6B87BA}" type="slidenum">
              <a:rPr lang="en-US"/>
              <a:pPr/>
              <a:t>14</a:t>
            </a:fld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are the overloads?</a:t>
            </a:r>
          </a:p>
          <a:p>
            <a:r>
              <a:rPr lang="en-US" dirty="0"/>
              <a:t>Which links are carrying most traffic?</a:t>
            </a:r>
          </a:p>
          <a:p>
            <a:r>
              <a:rPr lang="en-US" dirty="0"/>
              <a:t>Was there network damage?</a:t>
            </a:r>
          </a:p>
          <a:p>
            <a:r>
              <a:rPr lang="en-US" dirty="0"/>
              <a:t>Is there underutilized capacity?</a:t>
            </a:r>
          </a:p>
          <a:p>
            <a:r>
              <a:rPr lang="en-US" dirty="0"/>
              <a:t>Are calls getting in to affected area or are there bottlenecks?</a:t>
            </a:r>
          </a:p>
          <a:p>
            <a:r>
              <a:rPr lang="en-US" dirty="0"/>
              <a:t>Is overload increasing or decreasing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370C7-5EBB-4062-B45B-04BEE324BBAF}" type="slidenum">
              <a:rPr lang="en-US"/>
              <a:pPr/>
              <a:t>15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Drawing Strategies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3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420938"/>
            <a:ext cx="21717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3255963" y="2513013"/>
            <a:ext cx="12128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Label</a:t>
            </a:r>
          </a:p>
          <a:p>
            <a:endParaRPr lang="en-US" sz="1800"/>
          </a:p>
          <a:p>
            <a:r>
              <a:rPr lang="en-US" sz="1800"/>
              <a:t>Thickness</a:t>
            </a:r>
          </a:p>
          <a:p>
            <a:endParaRPr lang="en-US" sz="1800"/>
          </a:p>
          <a:p>
            <a:r>
              <a:rPr lang="en-US" sz="1800"/>
              <a:t>Color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Directed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9FD7-8CEC-4EEC-B6DF-6A853F736500}" type="slidenum">
              <a:rPr lang="en-US"/>
              <a:pPr/>
              <a:t>16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060575"/>
            <a:ext cx="65817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EF4D-2D72-46DC-AF23-D7CA360B9603}" type="slidenum">
              <a:rPr lang="en-US"/>
              <a:pPr/>
              <a:t>17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Too many lines!</a:t>
            </a:r>
          </a:p>
          <a:p>
            <a:pPr lvl="1">
              <a:lnSpc>
                <a:spcPct val="90000"/>
              </a:lnSpc>
            </a:pPr>
            <a:r>
              <a:rPr lang="en-US"/>
              <a:t>Occlusion</a:t>
            </a:r>
          </a:p>
          <a:p>
            <a:pPr lvl="1">
              <a:lnSpc>
                <a:spcPct val="90000"/>
              </a:lnSpc>
            </a:pPr>
            <a:r>
              <a:rPr lang="en-US"/>
              <a:t>Long lines become “more important”</a:t>
            </a:r>
          </a:p>
          <a:p>
            <a:pPr lvl="1">
              <a:lnSpc>
                <a:spcPct val="90000"/>
              </a:lnSpc>
            </a:pPr>
            <a:r>
              <a:rPr lang="en-US"/>
              <a:t>Can’t see what happens in Midwest</a:t>
            </a:r>
          </a:p>
          <a:p>
            <a:pPr>
              <a:lnSpc>
                <a:spcPct val="90000"/>
              </a:lnSpc>
            </a:pPr>
            <a:r>
              <a:rPr lang="en-US"/>
              <a:t>Solutions</a:t>
            </a:r>
          </a:p>
          <a:p>
            <a:pPr lvl="1">
              <a:lnSpc>
                <a:spcPct val="90000"/>
              </a:lnSpc>
            </a:pPr>
            <a:r>
              <a:rPr lang="en-US"/>
              <a:t>Use half/half technique out/out</a:t>
            </a:r>
          </a:p>
          <a:p>
            <a:pPr lvl="1">
              <a:lnSpc>
                <a:spcPct val="90000"/>
              </a:lnSpc>
            </a:pPr>
            <a:r>
              <a:rPr lang="en-US"/>
              <a:t>Draw most important last</a:t>
            </a:r>
          </a:p>
          <a:p>
            <a:pPr lvl="1">
              <a:lnSpc>
                <a:spcPct val="90000"/>
              </a:lnSpc>
            </a:pPr>
            <a:r>
              <a:rPr lang="en-US"/>
              <a:t>Use thickness &amp; color for traffic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536E-A7A3-4AC3-8678-ADD94BBB3FAF}" type="slidenum">
              <a:rPr lang="en-US"/>
              <a:pPr/>
              <a:t>18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7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19050"/>
            <a:ext cx="911542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C8427-573B-4CC6-A3E3-21030C003FFE}" type="slidenum">
              <a:rPr lang="en-US"/>
              <a:pPr/>
              <a:t>19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Help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Shorten all lines so as to de-emphasize transcontinental links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04BFB-8CE7-4DF9-9555-206B62C394C5}" type="slidenum">
              <a:rPr lang="en-US"/>
              <a:pPr/>
              <a:t>2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Definition</a:t>
            </a:r>
          </a:p>
          <a:p>
            <a:pPr lvl="1"/>
            <a:r>
              <a:rPr lang="en-US"/>
              <a:t>Mathematical structures used to model </a:t>
            </a:r>
            <a:r>
              <a:rPr lang="en-US" b="1"/>
              <a:t>pairwise relations between objects</a:t>
            </a:r>
          </a:p>
          <a:p>
            <a:r>
              <a:rPr lang="en-US"/>
              <a:t>Example relations</a:t>
            </a:r>
          </a:p>
          <a:p>
            <a:pPr lvl="1"/>
            <a:r>
              <a:rPr lang="en-US"/>
              <a:t>Airline Flights</a:t>
            </a:r>
          </a:p>
          <a:p>
            <a:pPr lvl="1"/>
            <a:r>
              <a:rPr lang="en-US"/>
              <a:t>Train stops</a:t>
            </a:r>
          </a:p>
          <a:p>
            <a:pPr lvl="1"/>
            <a:r>
              <a:rPr lang="en-US"/>
              <a:t>Circles of friends of MyFace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50EB-73EF-4FE1-B619-A82EF75CE53C}" type="slidenum">
              <a:rPr lang="en-US"/>
              <a:pPr/>
              <a:t>20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1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9525"/>
            <a:ext cx="90773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2BBC-7F1D-4927-907E-9DE46CDF6692}" type="slidenum">
              <a:rPr lang="en-US"/>
              <a:pPr/>
              <a:t>21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TouchGraph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/>
              <a:t>Facebook</a:t>
            </a:r>
            <a:r>
              <a:rPr lang="en-US" sz="2400" dirty="0" smtClean="0"/>
              <a:t> </a:t>
            </a:r>
            <a:r>
              <a:rPr lang="en-US" sz="2400" dirty="0"/>
              <a:t>Friends graph</a:t>
            </a:r>
          </a:p>
          <a:p>
            <a:pPr lvl="1"/>
            <a:r>
              <a:rPr lang="en-US" sz="2000" dirty="0">
                <a:hlinkClick r:id="rId3"/>
              </a:rPr>
              <a:t>http://www.youtube.com/watch?v=YOsbWWvWdjA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F47E3-E0C0-452F-A7C5-C8439441B083}" type="slidenum">
              <a:rPr lang="en-US"/>
              <a:pPr/>
              <a:t>22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of Graph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Particular node may be focus, often placed in center for circular layout</a:t>
            </a:r>
          </a:p>
          <a:p>
            <a:r>
              <a:rPr lang="en-US" dirty="0"/>
              <a:t>How does one build an interactive system that allows changes in focus?</a:t>
            </a:r>
          </a:p>
          <a:p>
            <a:pPr lvl="1"/>
            <a:r>
              <a:rPr lang="en-US" dirty="0"/>
              <a:t>Use animation</a:t>
            </a:r>
          </a:p>
          <a:p>
            <a:pPr lvl="1"/>
            <a:r>
              <a:rPr lang="en-US" dirty="0"/>
              <a:t>Maintain constancy of shape, link crossings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515144"/>
          </a:xfrm>
        </p:spPr>
        <p:txBody>
          <a:bodyPr/>
          <a:lstStyle/>
          <a:p>
            <a:r>
              <a:rPr lang="en-US" sz="4000" dirty="0" smtClean="0"/>
              <a:t>Graph Layout Idiom: Force Directed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8206680" cy="4683224"/>
          </a:xfrm>
        </p:spPr>
        <p:txBody>
          <a:bodyPr/>
          <a:lstStyle/>
          <a:p>
            <a:r>
              <a:rPr lang="en-US" dirty="0" smtClean="0"/>
              <a:t>Visual Encoding</a:t>
            </a:r>
            <a:endParaRPr lang="en-US" dirty="0"/>
          </a:p>
          <a:p>
            <a:pPr lvl="1"/>
            <a:r>
              <a:rPr lang="en-US" dirty="0"/>
              <a:t>link connection marks, node point marks</a:t>
            </a:r>
          </a:p>
          <a:p>
            <a:r>
              <a:rPr lang="en-US" dirty="0" smtClean="0"/>
              <a:t>Considerations</a:t>
            </a:r>
            <a:endParaRPr lang="en-US" dirty="0"/>
          </a:p>
          <a:p>
            <a:pPr lvl="1"/>
            <a:r>
              <a:rPr lang="en-US" dirty="0" smtClean="0"/>
              <a:t>Spatial </a:t>
            </a:r>
            <a:r>
              <a:rPr lang="en-US" dirty="0"/>
              <a:t>position: no meaning directly encoded</a:t>
            </a:r>
          </a:p>
          <a:p>
            <a:pPr lvl="2"/>
            <a:r>
              <a:rPr lang="en-US" dirty="0"/>
              <a:t>left free to minimize crossings</a:t>
            </a:r>
          </a:p>
          <a:p>
            <a:pPr lvl="1"/>
            <a:r>
              <a:rPr lang="en-US" dirty="0" smtClean="0"/>
              <a:t>Proximity </a:t>
            </a:r>
            <a:r>
              <a:rPr lang="en-US" dirty="0"/>
              <a:t>semantics?</a:t>
            </a:r>
          </a:p>
          <a:p>
            <a:pPr lvl="2"/>
            <a:r>
              <a:rPr lang="en-US" dirty="0"/>
              <a:t>sometimes meaningful</a:t>
            </a:r>
          </a:p>
          <a:p>
            <a:pPr lvl="2"/>
            <a:r>
              <a:rPr lang="en-US" dirty="0"/>
              <a:t>sometimes arbitrary, artifact of layout algorithm</a:t>
            </a:r>
          </a:p>
          <a:p>
            <a:pPr lvl="2"/>
            <a:r>
              <a:rPr lang="en-US" dirty="0"/>
              <a:t>tension with length</a:t>
            </a:r>
          </a:p>
          <a:p>
            <a:pPr lvl="3"/>
            <a:r>
              <a:rPr lang="en-US" dirty="0"/>
              <a:t>long edges more visually salient than short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 355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808-EDF8-40F1-B3CF-C568252CAE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0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Directed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  <a:p>
            <a:pPr lvl="1"/>
            <a:r>
              <a:rPr lang="en-US" dirty="0"/>
              <a:t>explore topology; locate paths, clusters</a:t>
            </a:r>
          </a:p>
          <a:p>
            <a:r>
              <a:rPr lang="en-US" dirty="0" smtClean="0"/>
              <a:t>Scalability</a:t>
            </a:r>
            <a:endParaRPr lang="en-US" dirty="0"/>
          </a:p>
          <a:p>
            <a:pPr lvl="1"/>
            <a:r>
              <a:rPr lang="en-US" dirty="0" smtClean="0"/>
              <a:t>Node/Edge </a:t>
            </a:r>
            <a:r>
              <a:rPr lang="en-US" dirty="0"/>
              <a:t>density E &lt; </a:t>
            </a:r>
            <a:r>
              <a:rPr lang="en-US" dirty="0" smtClean="0"/>
              <a:t>4N</a:t>
            </a:r>
          </a:p>
          <a:p>
            <a:r>
              <a:rPr lang="en-US" dirty="0"/>
              <a:t>https://</a:t>
            </a:r>
            <a:r>
              <a:rPr lang="en-US" dirty="0" err="1"/>
              <a:t>bl.ocks.org</a:t>
            </a:r>
            <a:r>
              <a:rPr lang="en-US" dirty="0"/>
              <a:t>/</a:t>
            </a:r>
            <a:r>
              <a:rPr lang="en-US" dirty="0" err="1"/>
              <a:t>mbostock</a:t>
            </a:r>
            <a:r>
              <a:rPr lang="en-US" dirty="0"/>
              <a:t>/4062045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 355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808-EDF8-40F1-B3CF-C568252CAE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8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F2DF-7ED6-4598-BD6A-993D69960639}" type="slidenum">
              <a:rPr lang="en-US"/>
              <a:pPr/>
              <a:t>25</a:t>
            </a:fld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Visualization Problems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Graph layout and positioning</a:t>
            </a:r>
          </a:p>
          <a:p>
            <a:pPr lvl="1"/>
            <a:r>
              <a:rPr lang="en-US" sz="2400"/>
              <a:t>Make a concrete rendering of abstract graph</a:t>
            </a:r>
          </a:p>
          <a:p>
            <a:r>
              <a:rPr lang="en-US" sz="2800"/>
              <a:t>Scale</a:t>
            </a:r>
          </a:p>
          <a:p>
            <a:pPr lvl="1"/>
            <a:r>
              <a:rPr lang="en-US" sz="2400"/>
              <a:t>Not too much of a problem for small graphs, but large ones are much tougher</a:t>
            </a:r>
          </a:p>
          <a:p>
            <a:r>
              <a:rPr lang="en-US" sz="2800"/>
              <a:t>Navigation/Interaction</a:t>
            </a:r>
          </a:p>
          <a:p>
            <a:pPr lvl="1"/>
            <a:r>
              <a:rPr lang="en-US" sz="2400"/>
              <a:t>How to support user changing focus and moving around the graph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7E69-D538-425D-B3CD-A942263E3BDE}" type="slidenum">
              <a:rPr lang="en-US"/>
              <a:pPr/>
              <a:t>26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Layout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Vary hard problem, since graph nodes can have any degree</a:t>
            </a:r>
          </a:p>
          <a:p>
            <a:r>
              <a:rPr lang="en-US" sz="2800"/>
              <a:t>Good references:</a:t>
            </a:r>
          </a:p>
          <a:p>
            <a:pPr lvl="1"/>
            <a:r>
              <a:rPr lang="en-US" sz="2400"/>
              <a:t>Tutorial (talk slides)</a:t>
            </a:r>
          </a:p>
          <a:p>
            <a:pPr lvl="1"/>
            <a:r>
              <a:rPr lang="en-US" sz="1800"/>
              <a:t>www.cs.brown.edu/people/rt/papers/gd-tutorial/gd-constraints.pdf</a:t>
            </a:r>
          </a:p>
          <a:p>
            <a:pPr lvl="1"/>
            <a:r>
              <a:rPr lang="en-US" sz="2400"/>
              <a:t>G. diBattista, P. Eades, R. Tamassia, and I. Tollis, Graph Drawing: Algorithms for the Visualization of Graphs, Prentice Hall, 1999.</a:t>
            </a:r>
          </a:p>
          <a:p>
            <a:pPr lvl="1"/>
            <a:r>
              <a:rPr lang="en-US" sz="2400"/>
              <a:t>Herman et al, IEEE TVCG 2000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427B-ADAF-444E-A921-7AD8A7BF7B98}" type="slidenum">
              <a:rPr lang="en-US"/>
              <a:pPr/>
              <a:t>27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Issues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Shape</a:t>
            </a:r>
          </a:p>
          <a:p>
            <a:r>
              <a:rPr lang="en-US"/>
              <a:t>Color</a:t>
            </a:r>
          </a:p>
          <a:p>
            <a:r>
              <a:rPr lang="en-US"/>
              <a:t>Size</a:t>
            </a:r>
          </a:p>
          <a:p>
            <a:r>
              <a:rPr lang="en-US"/>
              <a:t>Location</a:t>
            </a:r>
          </a:p>
          <a:p>
            <a:r>
              <a:rPr lang="en-US"/>
              <a:t>Label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0C511-2B91-47FF-ABC6-5DC384AA46AD}" type="slidenum">
              <a:rPr lang="en-US"/>
              <a:pPr/>
              <a:t>28</a:t>
            </a:fld>
            <a:endParaRPr lang="en-US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Issues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Color</a:t>
            </a:r>
          </a:p>
          <a:p>
            <a:r>
              <a:rPr lang="en-US"/>
              <a:t>Size</a:t>
            </a:r>
          </a:p>
          <a:p>
            <a:r>
              <a:rPr lang="en-US"/>
              <a:t>Label</a:t>
            </a:r>
          </a:p>
          <a:p>
            <a:r>
              <a:rPr lang="en-US"/>
              <a:t>Form</a:t>
            </a:r>
          </a:p>
          <a:p>
            <a:r>
              <a:rPr lang="en-US"/>
              <a:t>Polyline, straight line, orthogonal, grid, curved, planar, upward/downward, ...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3852B-38F7-4381-89AE-F3E04B5366B4}" type="slidenum">
              <a:rPr lang="en-US"/>
              <a:pPr/>
              <a:t>29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Complexity Considerations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/>
              <a:t>Crossings</a:t>
            </a:r>
            <a:r>
              <a:rPr lang="en-US" sz="2800"/>
              <a:t>-- minimize towards planar</a:t>
            </a:r>
          </a:p>
          <a:p>
            <a:pPr>
              <a:lnSpc>
                <a:spcPct val="80000"/>
              </a:lnSpc>
            </a:pPr>
            <a:r>
              <a:rPr lang="en-US" sz="2800" b="1"/>
              <a:t>Total Edge Length</a:t>
            </a:r>
            <a:r>
              <a:rPr lang="en-US" sz="2800"/>
              <a:t>-- minimize towards proper scale</a:t>
            </a:r>
          </a:p>
          <a:p>
            <a:pPr>
              <a:lnSpc>
                <a:spcPct val="80000"/>
              </a:lnSpc>
            </a:pPr>
            <a:r>
              <a:rPr lang="en-US" sz="2800" b="1"/>
              <a:t>Area</a:t>
            </a:r>
            <a:r>
              <a:rPr lang="en-US" sz="2800"/>
              <a:t>-- minimize towards efficient use of space</a:t>
            </a:r>
          </a:p>
          <a:p>
            <a:pPr>
              <a:lnSpc>
                <a:spcPct val="80000"/>
              </a:lnSpc>
            </a:pPr>
            <a:r>
              <a:rPr lang="en-US" sz="2800" b="1"/>
              <a:t>Maximum Edge Length</a:t>
            </a:r>
            <a:r>
              <a:rPr lang="en-US" sz="2800"/>
              <a:t>-- minimize longest edge</a:t>
            </a:r>
          </a:p>
          <a:p>
            <a:pPr>
              <a:lnSpc>
                <a:spcPct val="80000"/>
              </a:lnSpc>
            </a:pPr>
            <a:r>
              <a:rPr lang="en-US" sz="2800" b="1"/>
              <a:t>Uniform Edge Lengths</a:t>
            </a:r>
            <a:r>
              <a:rPr lang="en-US" sz="2800"/>
              <a:t>-- minimize variances</a:t>
            </a:r>
          </a:p>
          <a:p>
            <a:pPr>
              <a:lnSpc>
                <a:spcPct val="80000"/>
              </a:lnSpc>
            </a:pPr>
            <a:r>
              <a:rPr lang="en-US" sz="2800" b="1"/>
              <a:t>Total Bends</a:t>
            </a:r>
            <a:r>
              <a:rPr lang="en-US" sz="2800"/>
              <a:t>– minimize orthogonal towards straight-line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8280-E2FE-4255-B566-25BB5AD13D75}" type="slidenum">
              <a:rPr lang="en-US"/>
              <a:pPr/>
              <a:t>3</a:t>
            </a:fld>
            <a:endParaRPr 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Graph?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Vertices (nodes) connected by</a:t>
            </a:r>
          </a:p>
          <a:p>
            <a:r>
              <a:rPr lang="en-US" sz="2800"/>
              <a:t>Edges (links)</a:t>
            </a:r>
          </a:p>
          <a:p>
            <a:endParaRPr lang="en-US" sz="2800"/>
          </a:p>
        </p:txBody>
      </p:sp>
      <p:graphicFrame>
        <p:nvGraphicFramePr>
          <p:cNvPr id="351283" name="Group 51"/>
          <p:cNvGraphicFramePr>
            <a:graphicFrameLocks noGrp="1"/>
          </p:cNvGraphicFramePr>
          <p:nvPr>
            <p:ph sz="half" idx="2"/>
          </p:nvPr>
        </p:nvGraphicFramePr>
        <p:xfrm>
          <a:off x="5580063" y="908050"/>
          <a:ext cx="1581150" cy="2072639"/>
        </p:xfrm>
        <a:graphic>
          <a:graphicData uri="http://schemas.openxmlformats.org/drawingml/2006/table">
            <a:tbl>
              <a:tblPr/>
              <a:tblGrid>
                <a:gridCol w="395287"/>
                <a:gridCol w="395288"/>
                <a:gridCol w="395287"/>
                <a:gridCol w="395288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48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1284" name="Text Box 52"/>
          <p:cNvSpPr txBox="1">
            <a:spLocks noChangeArrowheads="1"/>
          </p:cNvSpPr>
          <p:nvPr/>
        </p:nvSpPr>
        <p:spPr bwMode="auto">
          <a:xfrm>
            <a:off x="5435600" y="2997200"/>
            <a:ext cx="250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Adjacency Matrix</a:t>
            </a:r>
          </a:p>
        </p:txBody>
      </p:sp>
      <p:sp>
        <p:nvSpPr>
          <p:cNvPr id="351285" name="Oval 53"/>
          <p:cNvSpPr>
            <a:spLocks noChangeArrowheads="1"/>
          </p:cNvSpPr>
          <p:nvPr/>
        </p:nvSpPr>
        <p:spPr bwMode="auto">
          <a:xfrm>
            <a:off x="4067175" y="544512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1286" name="Oval 54"/>
          <p:cNvSpPr>
            <a:spLocks noChangeArrowheads="1"/>
          </p:cNvSpPr>
          <p:nvPr/>
        </p:nvSpPr>
        <p:spPr bwMode="auto">
          <a:xfrm>
            <a:off x="3851275" y="4221163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1287" name="Oval 55"/>
          <p:cNvSpPr>
            <a:spLocks noChangeArrowheads="1"/>
          </p:cNvSpPr>
          <p:nvPr/>
        </p:nvSpPr>
        <p:spPr bwMode="auto">
          <a:xfrm>
            <a:off x="2843213" y="5156200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351289" name="AutoShape 57"/>
          <p:cNvCxnSpPr>
            <a:cxnSpLocks noChangeShapeType="1"/>
            <a:stCxn id="351286" idx="4"/>
            <a:endCxn id="351285" idx="0"/>
          </p:cNvCxnSpPr>
          <p:nvPr/>
        </p:nvCxnSpPr>
        <p:spPr bwMode="auto">
          <a:xfrm>
            <a:off x="3995738" y="4510088"/>
            <a:ext cx="215900" cy="9350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51290" name="AutoShape 58"/>
          <p:cNvCxnSpPr>
            <a:cxnSpLocks noChangeShapeType="1"/>
            <a:stCxn id="351285" idx="2"/>
            <a:endCxn id="351287" idx="6"/>
          </p:cNvCxnSpPr>
          <p:nvPr/>
        </p:nvCxnSpPr>
        <p:spPr bwMode="auto">
          <a:xfrm flipH="1" flipV="1">
            <a:off x="3132138" y="5300663"/>
            <a:ext cx="935037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graphicFrame>
        <p:nvGraphicFramePr>
          <p:cNvPr id="351396" name="Group 164"/>
          <p:cNvGraphicFramePr>
            <a:graphicFrameLocks noGrp="1"/>
          </p:cNvGraphicFramePr>
          <p:nvPr/>
        </p:nvGraphicFramePr>
        <p:xfrm>
          <a:off x="5508625" y="3789363"/>
          <a:ext cx="1368425" cy="1584325"/>
        </p:xfrm>
        <a:graphic>
          <a:graphicData uri="http://schemas.openxmlformats.org/drawingml/2006/table">
            <a:tbl>
              <a:tblPr/>
              <a:tblGrid>
                <a:gridCol w="503238"/>
                <a:gridCol w="865187"/>
              </a:tblGrid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1,3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48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1398" name="Text Box 166"/>
          <p:cNvSpPr txBox="1">
            <a:spLocks noChangeArrowheads="1"/>
          </p:cNvSpPr>
          <p:nvPr/>
        </p:nvSpPr>
        <p:spPr bwMode="auto">
          <a:xfrm>
            <a:off x="5435600" y="5445125"/>
            <a:ext cx="215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Adjacency List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ADC1-DC10-47E8-94A6-D5F9D4D3A8D6}" type="slidenum">
              <a:rPr lang="en-US"/>
              <a:pPr/>
              <a:t>30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Matters?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Various studies examined which of the complexity factors matter most and/or what kinds of layout/vis techniques look best</a:t>
            </a:r>
          </a:p>
          <a:p>
            <a:pPr lvl="1"/>
            <a:r>
              <a:rPr lang="en-US" sz="2400"/>
              <a:t>Purchase, Graph Drawing ’97</a:t>
            </a:r>
          </a:p>
          <a:p>
            <a:pPr lvl="1"/>
            <a:r>
              <a:rPr lang="en-US" sz="2400"/>
              <a:t>Ware et al, Info Vis1(2), June ’02</a:t>
            </a:r>
          </a:p>
          <a:p>
            <a:pPr lvl="1"/>
            <a:r>
              <a:rPr lang="en-US" sz="2400"/>
              <a:t>Ghoniem et al, Info Vis 4(2), Summer ’05</a:t>
            </a:r>
          </a:p>
          <a:p>
            <a:r>
              <a:rPr lang="en-US" sz="2800"/>
              <a:t>Results mixed: Edge crossings seem most important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38D5-D0FB-487F-ACF1-5CA4E343C21A}" type="slidenum">
              <a:rPr lang="en-US"/>
              <a:pPr/>
              <a:t>31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Heuristics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Layout algorithms can be</a:t>
            </a:r>
          </a:p>
          <a:p>
            <a:pPr lvl="1"/>
            <a:r>
              <a:rPr lang="en-US"/>
              <a:t>planar</a:t>
            </a:r>
          </a:p>
          <a:p>
            <a:pPr lvl="1"/>
            <a:r>
              <a:rPr lang="en-US"/>
              <a:t>grid-based</a:t>
            </a:r>
          </a:p>
          <a:p>
            <a:pPr lvl="1"/>
            <a:r>
              <a:rPr lang="en-US"/>
              <a:t>orthogonal</a:t>
            </a:r>
          </a:p>
          <a:p>
            <a:pPr lvl="1"/>
            <a:r>
              <a:rPr lang="en-US"/>
              <a:t>curved lines</a:t>
            </a:r>
          </a:p>
          <a:p>
            <a:pPr lvl="1"/>
            <a:r>
              <a:rPr lang="en-US"/>
              <a:t>hierarchies</a:t>
            </a:r>
          </a:p>
          <a:p>
            <a:pPr lvl="1"/>
            <a:r>
              <a:rPr lang="en-US"/>
              <a:t>circular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4EC6-E04B-4429-B56A-9F94AF2BBD76}" type="slidenum">
              <a:rPr lang="en-US"/>
              <a:pPr/>
              <a:t>32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Layout Algorithms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r>
              <a:rPr lang="en-US" sz="2400"/>
              <a:t>From P Mutzel et al Graph Drawing ‘97</a:t>
            </a:r>
          </a:p>
        </p:txBody>
      </p:sp>
      <p:pic>
        <p:nvPicPr>
          <p:cNvPr id="376836" name="Picture 4" descr="MutzelLayoutTyp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205038"/>
            <a:ext cx="582930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C5DF-3B2A-4068-BBA3-5027FAC812BE}" type="slidenum">
              <a:rPr lang="en-US"/>
              <a:pPr/>
              <a:t>33</a:t>
            </a:fld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Types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Grid Layout</a:t>
            </a:r>
          </a:p>
          <a:p>
            <a:pPr lvl="1"/>
            <a:r>
              <a:rPr lang="en-US" sz="2400" dirty="0"/>
              <a:t>Put nodes on a grid</a:t>
            </a:r>
          </a:p>
          <a:p>
            <a:r>
              <a:rPr lang="en-US" sz="2800" dirty="0"/>
              <a:t>Tree Layout</a:t>
            </a:r>
          </a:p>
          <a:p>
            <a:r>
              <a:rPr lang="en-US" sz="2800" dirty="0" smtClean="0"/>
              <a:t>Force Directed Layout</a:t>
            </a:r>
            <a:endParaRPr lang="en-US" sz="2800" dirty="0"/>
          </a:p>
          <a:p>
            <a:pPr lvl="1"/>
            <a:r>
              <a:rPr lang="en-US" sz="2400" dirty="0"/>
              <a:t>Model graph as set of masses connected by springs</a:t>
            </a:r>
          </a:p>
          <a:p>
            <a:r>
              <a:rPr lang="en-US" sz="2800" dirty="0"/>
              <a:t>Planar Layout</a:t>
            </a:r>
          </a:p>
          <a:p>
            <a:pPr lvl="1"/>
            <a:r>
              <a:rPr lang="en-US" sz="2400" dirty="0"/>
              <a:t>Detect part of graph that can be laid out without edge crossings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FA85-2483-45BC-B212-CBC9520CECB5}" type="slidenum">
              <a:rPr lang="en-US"/>
              <a:pPr/>
              <a:t>34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Subproblems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Rank Assignment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Compute which nodes have large degree, put those at center of clusters</a:t>
            </a:r>
          </a:p>
          <a:p>
            <a:pPr>
              <a:lnSpc>
                <a:spcPct val="90000"/>
              </a:lnSpc>
            </a:pPr>
            <a:r>
              <a:rPr lang="en-US" sz="2800"/>
              <a:t>Crossing Minimization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Swap nodes to rearrange edges</a:t>
            </a:r>
          </a:p>
          <a:p>
            <a:pPr>
              <a:lnSpc>
                <a:spcPct val="90000"/>
              </a:lnSpc>
            </a:pPr>
            <a:r>
              <a:rPr lang="en-US" sz="2800"/>
              <a:t>Subgraph Extraction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Pull out cluster of nodes</a:t>
            </a:r>
          </a:p>
          <a:p>
            <a:pPr>
              <a:lnSpc>
                <a:spcPct val="90000"/>
              </a:lnSpc>
            </a:pPr>
            <a:r>
              <a:rPr lang="en-US" sz="2800"/>
              <a:t>Planarization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Pull out a set of nodes that can lay out on plane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16AB-2B8C-4458-BE4D-E3DEADA5A8BB}" type="slidenum">
              <a:rPr lang="en-US"/>
              <a:pPr/>
              <a:t>35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Challenge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May run out of space for vertices and edges (turns into “ball of string”)</a:t>
            </a:r>
          </a:p>
          <a:p>
            <a:r>
              <a:rPr lang="en-US"/>
              <a:t>Can really slow down algorithm</a:t>
            </a:r>
          </a:p>
          <a:p>
            <a:r>
              <a:rPr lang="en-US"/>
              <a:t>Often use clustering to help</a:t>
            </a:r>
          </a:p>
          <a:p>
            <a:pPr lvl="1"/>
            <a:r>
              <a:rPr lang="en-US"/>
              <a:t>Extract highly connected sets of vertices</a:t>
            </a:r>
          </a:p>
          <a:p>
            <a:pPr lvl="1"/>
            <a:r>
              <a:rPr lang="en-US"/>
              <a:t>Collapse some vertices together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6D6F-D77B-46C4-ADE2-5213B93FDD5E}" type="slidenum">
              <a:rPr lang="en-US"/>
              <a:pPr/>
              <a:t>36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Navigation/Interaction Issues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do we allow a user to query, visit, or move around a graph?</a:t>
            </a:r>
          </a:p>
          <a:p>
            <a:r>
              <a:rPr lang="en-US"/>
              <a:t>Changing focus may entail a different rendering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Exercise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206400"/>
              </p:ext>
            </p:extLst>
          </p:nvPr>
        </p:nvGraphicFramePr>
        <p:xfrm>
          <a:off x="685800" y="1981200"/>
          <a:ext cx="4030215" cy="3968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45"/>
                <a:gridCol w="575745"/>
                <a:gridCol w="575745"/>
                <a:gridCol w="575745"/>
                <a:gridCol w="575745"/>
                <a:gridCol w="575745"/>
                <a:gridCol w="575745"/>
              </a:tblGrid>
              <a:tr h="5668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</a:tr>
              <a:tr h="566869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566869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66869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66869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566869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566869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 355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808-EDF8-40F1-B3CF-C568252CAE30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740514"/>
              </p:ext>
            </p:extLst>
          </p:nvPr>
        </p:nvGraphicFramePr>
        <p:xfrm>
          <a:off x="5086535" y="2005622"/>
          <a:ext cx="3229880" cy="329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940"/>
                <a:gridCol w="1614940"/>
              </a:tblGrid>
              <a:tr h="549264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549264">
                <a:tc>
                  <a:txBody>
                    <a:bodyPr/>
                    <a:lstStyle/>
                    <a:p>
                      <a:r>
                        <a:rPr lang="en-US" dirty="0" smtClean="0"/>
                        <a:t>Knows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49264">
                <a:tc>
                  <a:txBody>
                    <a:bodyPr/>
                    <a:lstStyle/>
                    <a:p>
                      <a:r>
                        <a:rPr lang="en-US" dirty="0" smtClean="0"/>
                        <a:t>Likes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49264">
                <a:tc>
                  <a:txBody>
                    <a:bodyPr/>
                    <a:lstStyle/>
                    <a:p>
                      <a:r>
                        <a:rPr lang="en-US" dirty="0" smtClean="0"/>
                        <a:t>Dislikes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549264">
                <a:tc>
                  <a:txBody>
                    <a:bodyPr/>
                    <a:lstStyle/>
                    <a:p>
                      <a:r>
                        <a:rPr lang="en-US" dirty="0" smtClean="0"/>
                        <a:t>Hates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549264">
                <a:tc>
                  <a:txBody>
                    <a:bodyPr/>
                    <a:lstStyle/>
                    <a:p>
                      <a:r>
                        <a:rPr lang="en-US" dirty="0" smtClean="0"/>
                        <a:t>Loves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76056" y="5517232"/>
            <a:ext cx="285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</a:t>
            </a:r>
            <a:r>
              <a:rPr lang="en-US" dirty="0" smtClean="0">
                <a:solidFill>
                  <a:srgbClr val="FF6600"/>
                </a:solidFill>
              </a:rPr>
              <a:t>Loves</a:t>
            </a:r>
            <a:r>
              <a:rPr lang="en-US" dirty="0" smtClean="0"/>
              <a:t>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F4CC-7100-463E-9554-25B796EB69F3}" type="slidenum">
              <a:rPr lang="en-US"/>
              <a:pPr/>
              <a:t>4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Terminology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Graphs can have </a:t>
            </a:r>
            <a:r>
              <a:rPr lang="en-US" sz="2800" i="1"/>
              <a:t>cycles</a:t>
            </a:r>
          </a:p>
          <a:p>
            <a:r>
              <a:rPr lang="en-US" sz="2800"/>
              <a:t>Graph edges can be </a:t>
            </a:r>
            <a:r>
              <a:rPr lang="en-US" sz="2800" i="1"/>
              <a:t>directed</a:t>
            </a:r>
            <a:r>
              <a:rPr lang="en-US" sz="2800"/>
              <a:t> or </a:t>
            </a:r>
            <a:r>
              <a:rPr lang="en-US" sz="2800" i="1"/>
              <a:t>undirected</a:t>
            </a:r>
          </a:p>
          <a:p>
            <a:r>
              <a:rPr lang="en-US" sz="2800"/>
              <a:t>The </a:t>
            </a:r>
            <a:r>
              <a:rPr lang="en-US" sz="2800" i="1"/>
              <a:t>degree</a:t>
            </a:r>
            <a:r>
              <a:rPr lang="en-US" sz="2800"/>
              <a:t> of a vertex is the number of edges connected to it</a:t>
            </a:r>
          </a:p>
          <a:p>
            <a:pPr lvl="1"/>
            <a:r>
              <a:rPr lang="en-US" sz="2400" i="1"/>
              <a:t>In-degree</a:t>
            </a:r>
            <a:r>
              <a:rPr lang="en-US" sz="2400"/>
              <a:t> and </a:t>
            </a:r>
            <a:r>
              <a:rPr lang="en-US" sz="2400" i="1"/>
              <a:t>out-degree</a:t>
            </a:r>
            <a:r>
              <a:rPr lang="en-US" sz="2400"/>
              <a:t> for directed graphs</a:t>
            </a:r>
          </a:p>
          <a:p>
            <a:r>
              <a:rPr lang="en-US" sz="2800"/>
              <a:t>Graph edges can have values (</a:t>
            </a:r>
            <a:r>
              <a:rPr lang="en-US" sz="2800" i="1"/>
              <a:t>weights</a:t>
            </a:r>
            <a:r>
              <a:rPr lang="en-US" sz="2800"/>
              <a:t>) on them (nominal, ordinal or quantitative)</a:t>
            </a:r>
          </a:p>
          <a:p>
            <a:endParaRPr lang="en-US" sz="2800"/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6804025" y="1484313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7019925" y="620713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6011863" y="1555750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356359" name="AutoShape 7"/>
          <p:cNvCxnSpPr>
            <a:cxnSpLocks noChangeShapeType="1"/>
            <a:stCxn id="356357" idx="4"/>
            <a:endCxn id="356356" idx="0"/>
          </p:cNvCxnSpPr>
          <p:nvPr/>
        </p:nvCxnSpPr>
        <p:spPr bwMode="auto">
          <a:xfrm flipH="1">
            <a:off x="6948488" y="909638"/>
            <a:ext cx="215900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56360" name="AutoShape 8"/>
          <p:cNvCxnSpPr>
            <a:cxnSpLocks noChangeShapeType="1"/>
            <a:stCxn id="356356" idx="2"/>
            <a:endCxn id="356358" idx="6"/>
          </p:cNvCxnSpPr>
          <p:nvPr/>
        </p:nvCxnSpPr>
        <p:spPr bwMode="auto">
          <a:xfrm flipH="1">
            <a:off x="6300788" y="1628775"/>
            <a:ext cx="503237" cy="71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56366" name="Oval 14"/>
          <p:cNvSpPr>
            <a:spLocks noChangeArrowheads="1"/>
          </p:cNvSpPr>
          <p:nvPr/>
        </p:nvSpPr>
        <p:spPr bwMode="auto">
          <a:xfrm>
            <a:off x="7885113" y="98107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56367" name="Oval 15"/>
          <p:cNvSpPr>
            <a:spLocks noChangeArrowheads="1"/>
          </p:cNvSpPr>
          <p:nvPr/>
        </p:nvSpPr>
        <p:spPr bwMode="auto">
          <a:xfrm>
            <a:off x="7451725" y="1773238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56368" name="Oval 16"/>
          <p:cNvSpPr>
            <a:spLocks noChangeArrowheads="1"/>
          </p:cNvSpPr>
          <p:nvPr/>
        </p:nvSpPr>
        <p:spPr bwMode="auto">
          <a:xfrm>
            <a:off x="8388350" y="33337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356369" name="Oval 17"/>
          <p:cNvSpPr>
            <a:spLocks noChangeArrowheads="1"/>
          </p:cNvSpPr>
          <p:nvPr/>
        </p:nvSpPr>
        <p:spPr bwMode="auto">
          <a:xfrm>
            <a:off x="8459788" y="1628775"/>
            <a:ext cx="288925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356370" name="AutoShape 18"/>
          <p:cNvCxnSpPr>
            <a:cxnSpLocks noChangeShapeType="1"/>
            <a:stCxn id="356367" idx="2"/>
            <a:endCxn id="356356" idx="6"/>
          </p:cNvCxnSpPr>
          <p:nvPr/>
        </p:nvCxnSpPr>
        <p:spPr bwMode="auto">
          <a:xfrm flipH="1" flipV="1">
            <a:off x="7092950" y="1628775"/>
            <a:ext cx="358775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56371" name="AutoShape 19"/>
          <p:cNvCxnSpPr>
            <a:cxnSpLocks noChangeShapeType="1"/>
            <a:stCxn id="356357" idx="6"/>
            <a:endCxn id="356368" idx="2"/>
          </p:cNvCxnSpPr>
          <p:nvPr/>
        </p:nvCxnSpPr>
        <p:spPr bwMode="auto">
          <a:xfrm flipV="1">
            <a:off x="7308850" y="477838"/>
            <a:ext cx="1079500" cy="287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56372" name="AutoShape 20"/>
          <p:cNvCxnSpPr>
            <a:cxnSpLocks noChangeShapeType="1"/>
            <a:stCxn id="356368" idx="4"/>
            <a:endCxn id="356369" idx="0"/>
          </p:cNvCxnSpPr>
          <p:nvPr/>
        </p:nvCxnSpPr>
        <p:spPr bwMode="auto">
          <a:xfrm>
            <a:off x="8532813" y="622300"/>
            <a:ext cx="71437" cy="1006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56373" name="AutoShape 21"/>
          <p:cNvCxnSpPr>
            <a:cxnSpLocks noChangeShapeType="1"/>
            <a:stCxn id="356367" idx="7"/>
            <a:endCxn id="356366" idx="3"/>
          </p:cNvCxnSpPr>
          <p:nvPr/>
        </p:nvCxnSpPr>
        <p:spPr bwMode="auto">
          <a:xfrm flipV="1">
            <a:off x="7697788" y="1227138"/>
            <a:ext cx="230187" cy="588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56374" name="AutoShape 22"/>
          <p:cNvCxnSpPr>
            <a:cxnSpLocks noChangeShapeType="1"/>
            <a:stCxn id="356367" idx="6"/>
            <a:endCxn id="356369" idx="2"/>
          </p:cNvCxnSpPr>
          <p:nvPr/>
        </p:nvCxnSpPr>
        <p:spPr bwMode="auto">
          <a:xfrm flipV="1">
            <a:off x="7740650" y="1773238"/>
            <a:ext cx="719138" cy="144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C83B-E015-4C48-A88D-CACB7F6D5B79}" type="slidenum">
              <a:rPr lang="en-US"/>
              <a:pPr/>
              <a:t>5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Subcase of general graph</a:t>
            </a:r>
          </a:p>
          <a:p>
            <a:r>
              <a:rPr lang="en-US"/>
              <a:t>No cycles</a:t>
            </a:r>
          </a:p>
          <a:p>
            <a:r>
              <a:rPr lang="en-US"/>
              <a:t>Typically directed edges</a:t>
            </a:r>
          </a:p>
          <a:p>
            <a:r>
              <a:rPr lang="en-US"/>
              <a:t>Special designated root vertex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 355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0808-EDF8-40F1-B3CF-C568252CAE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fig9.1.pdf"/>
          <p:cNvPicPr>
            <a:picLocks noChangeAspect="1"/>
          </p:cNvPicPr>
          <p:nvPr/>
        </p:nvPicPr>
        <p:blipFill>
          <a:blip r:embed="rId2">
            <a:extLst/>
          </a:blip>
          <a:srcRect l="2332" t="10850" r="21845" b="5815"/>
          <a:stretch>
            <a:fillRect/>
          </a:stretch>
        </p:blipFill>
        <p:spPr>
          <a:xfrm>
            <a:off x="2267744" y="1772816"/>
            <a:ext cx="5616624" cy="46935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183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0BB5-3378-41B9-9760-D95BC265E4B3}" type="slidenum">
              <a:rPr lang="en-US"/>
              <a:pPr/>
              <a:t>7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Uses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Information Visualization, any number of data sets can be modeled as a graph</a:t>
            </a:r>
          </a:p>
          <a:p>
            <a:pPr lvl="1">
              <a:lnSpc>
                <a:spcPct val="90000"/>
              </a:lnSpc>
            </a:pPr>
            <a:r>
              <a:rPr lang="en-US"/>
              <a:t>Telephone system</a:t>
            </a:r>
          </a:p>
          <a:p>
            <a:pPr lvl="1">
              <a:lnSpc>
                <a:spcPct val="90000"/>
              </a:lnSpc>
            </a:pPr>
            <a:r>
              <a:rPr lang="en-US"/>
              <a:t>World Wide Web</a:t>
            </a:r>
          </a:p>
          <a:p>
            <a:pPr lvl="1">
              <a:lnSpc>
                <a:spcPct val="90000"/>
              </a:lnSpc>
            </a:pPr>
            <a:r>
              <a:rPr lang="en-US"/>
              <a:t>Distribution network for on-line retailer</a:t>
            </a:r>
          </a:p>
          <a:p>
            <a:pPr lvl="1">
              <a:lnSpc>
                <a:spcPct val="90000"/>
              </a:lnSpc>
            </a:pPr>
            <a:r>
              <a:rPr lang="en-US"/>
              <a:t>Call graph of a large software system</a:t>
            </a:r>
          </a:p>
          <a:p>
            <a:pPr lvl="1">
              <a:lnSpc>
                <a:spcPct val="90000"/>
              </a:lnSpc>
            </a:pPr>
            <a:r>
              <a:rPr lang="en-US"/>
              <a:t>Semantic map in an AI algorithm</a:t>
            </a:r>
          </a:p>
          <a:p>
            <a:pPr lvl="1">
              <a:lnSpc>
                <a:spcPct val="90000"/>
              </a:lnSpc>
            </a:pPr>
            <a:r>
              <a:rPr lang="en-US"/>
              <a:t>Set of connected friends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158A-920E-4CD2-8E13-81024B675614}" type="slidenum">
              <a:rPr lang="en-US"/>
              <a:pPr/>
              <a:t>8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 Uses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Facilitate understanding of complex socioeconomic patterns</a:t>
            </a:r>
          </a:p>
          <a:p>
            <a:r>
              <a:rPr lang="en-US" sz="2800" dirty="0"/>
              <a:t>Social Science visualization gallery (</a:t>
            </a:r>
            <a:r>
              <a:rPr lang="en-US" sz="2800" dirty="0" err="1"/>
              <a:t>Lothar</a:t>
            </a:r>
            <a:r>
              <a:rPr lang="en-US" sz="2800" dirty="0"/>
              <a:t> </a:t>
            </a:r>
            <a:r>
              <a:rPr lang="en-US" sz="2800" dirty="0" err="1"/>
              <a:t>Krempel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Next </a:t>
            </a:r>
            <a:r>
              <a:rPr lang="en-US" sz="2800" dirty="0"/>
              <a:t>slide: </a:t>
            </a:r>
            <a:r>
              <a:rPr lang="en-US" sz="2800" dirty="0" err="1"/>
              <a:t>Krempel</a:t>
            </a:r>
            <a:r>
              <a:rPr lang="en-US" sz="2800" dirty="0"/>
              <a:t> &amp; Plumper’s study of World Trade between OECD countries, 1981 and 1992</a:t>
            </a:r>
          </a:p>
          <a:p>
            <a:r>
              <a:rPr lang="en-US" sz="1800" dirty="0"/>
              <a:t>http://</a:t>
            </a:r>
            <a:r>
              <a:rPr lang="en-US" sz="1800" dirty="0" err="1"/>
              <a:t>www.mpi-fg-koeln.mpg.de</a:t>
            </a:r>
            <a:r>
              <a:rPr lang="en-US" sz="1800" dirty="0"/>
              <a:t>/~</a:t>
            </a:r>
            <a:r>
              <a:rPr lang="en-US" sz="1800" dirty="0" err="1"/>
              <a:t>lk</a:t>
            </a:r>
            <a:r>
              <a:rPr lang="en-US" sz="1800" dirty="0"/>
              <a:t>/</a:t>
            </a:r>
            <a:r>
              <a:rPr lang="en-US" sz="1800" dirty="0" err="1"/>
              <a:t>netvis</a:t>
            </a:r>
            <a:r>
              <a:rPr lang="en-US" sz="1800" dirty="0"/>
              <a:t>/trade/</a:t>
            </a:r>
            <a:r>
              <a:rPr lang="en-US" sz="1800" dirty="0" err="1"/>
              <a:t>WorldTrade.html</a:t>
            </a:r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err="1" smtClean="0"/>
              <a:t>Mar</a:t>
            </a:r>
            <a:r>
              <a:rPr lang="cs-CZ" dirty="0" smtClean="0"/>
              <a:t> 9, 2017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83C6-60BF-4885-A18A-65EBB9D78797}" type="slidenum">
              <a:rPr lang="en-US"/>
              <a:pPr/>
              <a:t>9</a:t>
            </a:fld>
            <a:endParaRPr lang="en-US"/>
          </a:p>
        </p:txBody>
      </p:sp>
      <p:pic>
        <p:nvPicPr>
          <p:cNvPr id="391172" name="Picture 4" descr="KrempelWorldTrade92"/>
          <p:cNvPicPr>
            <a:picLocks noChangeAspect="1" noChangeArrowheads="1"/>
          </p:cNvPicPr>
          <p:nvPr/>
        </p:nvPicPr>
        <p:blipFill>
          <a:blip r:embed="rId3" cstate="print"/>
          <a:srcRect l="2902"/>
          <a:stretch>
            <a:fillRect/>
          </a:stretch>
        </p:blipFill>
        <p:spPr bwMode="auto">
          <a:xfrm>
            <a:off x="4572000" y="1773238"/>
            <a:ext cx="4832350" cy="3844925"/>
          </a:xfrm>
          <a:prstGeom prst="rect">
            <a:avLst/>
          </a:prstGeom>
          <a:noFill/>
        </p:spPr>
      </p:pic>
      <p:pic>
        <p:nvPicPr>
          <p:cNvPr id="391173" name="Picture 5" descr="KrempelWorldTrade81a"/>
          <p:cNvPicPr>
            <a:picLocks noChangeAspect="1" noChangeArrowheads="1"/>
          </p:cNvPicPr>
          <p:nvPr/>
        </p:nvPicPr>
        <p:blipFill>
          <a:blip r:embed="rId4" cstate="print"/>
          <a:srcRect r="3796"/>
          <a:stretch>
            <a:fillRect/>
          </a:stretch>
        </p:blipFill>
        <p:spPr bwMode="auto">
          <a:xfrm>
            <a:off x="-180975" y="1773238"/>
            <a:ext cx="4787900" cy="3844925"/>
          </a:xfrm>
          <a:prstGeom prst="rect">
            <a:avLst/>
          </a:prstGeom>
          <a:noFill/>
        </p:spPr>
      </p:pic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r>
              <a:rPr lang="en-US"/>
              <a:t>1981                             1992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1800"/>
              <a:t>http://www.mpi-fg-koeln.mpg.de/~lk/netvis/trade/WorldTrade.html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AT410">
  <a:themeElements>
    <a:clrScheme name="IAT410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IAT410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IAT410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16424</TotalTime>
  <Words>1389</Words>
  <Application>Microsoft Macintosh PowerPoint</Application>
  <PresentationFormat>On-screen Show (4:3)</PresentationFormat>
  <Paragraphs>439</Paragraphs>
  <Slides>37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Blank Presentation</vt:lpstr>
      <vt:lpstr>IAT410</vt:lpstr>
      <vt:lpstr>PowerPoint Presentation</vt:lpstr>
      <vt:lpstr>Graphs</vt:lpstr>
      <vt:lpstr>What is a Graph?</vt:lpstr>
      <vt:lpstr>Graph Terminology</vt:lpstr>
      <vt:lpstr>Trees</vt:lpstr>
      <vt:lpstr>Arrange Networks</vt:lpstr>
      <vt:lpstr>Graph Uses</vt:lpstr>
      <vt:lpstr>Graph Uses</vt:lpstr>
      <vt:lpstr>PowerPoint Presentation</vt:lpstr>
      <vt:lpstr>Vizster</vt:lpstr>
      <vt:lpstr>Cytoscape</vt:lpstr>
      <vt:lpstr>Graph Uses</vt:lpstr>
      <vt:lpstr>Case Study</vt:lpstr>
      <vt:lpstr>Questions</vt:lpstr>
      <vt:lpstr>Edge Drawing Strategies</vt:lpstr>
      <vt:lpstr>PowerPoint Presentation</vt:lpstr>
      <vt:lpstr>Problems</vt:lpstr>
      <vt:lpstr>PowerPoint Presentation</vt:lpstr>
      <vt:lpstr>More Help</vt:lpstr>
      <vt:lpstr>PowerPoint Presentation</vt:lpstr>
      <vt:lpstr>TouchGraph</vt:lpstr>
      <vt:lpstr>Focus of Graph</vt:lpstr>
      <vt:lpstr>Graph Layout Idiom: Force Directed</vt:lpstr>
      <vt:lpstr>Force Directed Layout</vt:lpstr>
      <vt:lpstr>Graph Visualization Problems</vt:lpstr>
      <vt:lpstr>Graph Layout</vt:lpstr>
      <vt:lpstr>Vertex Issues</vt:lpstr>
      <vt:lpstr>Edge Issues</vt:lpstr>
      <vt:lpstr>Complexity Considerations</vt:lpstr>
      <vt:lpstr>Which Matters?</vt:lpstr>
      <vt:lpstr>Layout Heuristics</vt:lpstr>
      <vt:lpstr>Types of Layout Algorithms</vt:lpstr>
      <vt:lpstr>Layout Types</vt:lpstr>
      <vt:lpstr>Layout Subproblems</vt:lpstr>
      <vt:lpstr>Scale Challenge</vt:lpstr>
      <vt:lpstr>Navigation/Interaction Issues</vt:lpstr>
      <vt:lpstr>Design Exercise</vt:lpstr>
    </vt:vector>
  </TitlesOfParts>
  <Company>ACS @ SFU Surrey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 @ SFU Surrey</dc:creator>
  <cp:lastModifiedBy>Chris Shaw</cp:lastModifiedBy>
  <cp:revision>33</cp:revision>
  <dcterms:created xsi:type="dcterms:W3CDTF">2011-03-11T16:54:49Z</dcterms:created>
  <dcterms:modified xsi:type="dcterms:W3CDTF">2017-03-09T22:43:17Z</dcterms:modified>
</cp:coreProperties>
</file>