
<file path=[Content_Types].xml><?xml version="1.0" encoding="utf-8"?>
<Types xmlns="http://schemas.openxmlformats.org/package/2006/content-types">
  <Default Extension="jpg" ContentType="image/jpeg"/>
  <Default Extension="emf" ContentType="image/x-emf"/>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wav" ContentType="audio/wav"/>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embeddings/oleObject1.bin" ContentType="application/vnd.openxmlformats-officedocument.oleObject"/>
  <Override PartName="/ppt/notesSlides/notesSlide3.xml" ContentType="application/vnd.openxmlformats-officedocument.presentationml.notesSlide+xml"/>
  <Override PartName="/ppt/embeddings/oleObject2.bin" ContentType="application/vnd.openxmlformats-officedocument.oleObject"/>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tags/tag4.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57"/>
  </p:notesMasterIdLst>
  <p:handoutMasterIdLst>
    <p:handoutMasterId r:id="rId58"/>
  </p:handoutMasterIdLst>
  <p:sldIdLst>
    <p:sldId id="258" r:id="rId2"/>
    <p:sldId id="467" r:id="rId3"/>
    <p:sldId id="483" r:id="rId4"/>
    <p:sldId id="486" r:id="rId5"/>
    <p:sldId id="485" r:id="rId6"/>
    <p:sldId id="414" r:id="rId7"/>
    <p:sldId id="484" r:id="rId8"/>
    <p:sldId id="487" r:id="rId9"/>
    <p:sldId id="488" r:id="rId10"/>
    <p:sldId id="489" r:id="rId11"/>
    <p:sldId id="490" r:id="rId12"/>
    <p:sldId id="491" r:id="rId13"/>
    <p:sldId id="502" r:id="rId14"/>
    <p:sldId id="503" r:id="rId15"/>
    <p:sldId id="504" r:id="rId16"/>
    <p:sldId id="391" r:id="rId17"/>
    <p:sldId id="392" r:id="rId18"/>
    <p:sldId id="426" r:id="rId19"/>
    <p:sldId id="393" r:id="rId20"/>
    <p:sldId id="412" r:id="rId21"/>
    <p:sldId id="413" r:id="rId22"/>
    <p:sldId id="406" r:id="rId23"/>
    <p:sldId id="407" r:id="rId24"/>
    <p:sldId id="431" r:id="rId25"/>
    <p:sldId id="394" r:id="rId26"/>
    <p:sldId id="417" r:id="rId27"/>
    <p:sldId id="422" r:id="rId28"/>
    <p:sldId id="418" r:id="rId29"/>
    <p:sldId id="416" r:id="rId30"/>
    <p:sldId id="423" r:id="rId31"/>
    <p:sldId id="396" r:id="rId32"/>
    <p:sldId id="427" r:id="rId33"/>
    <p:sldId id="397" r:id="rId34"/>
    <p:sldId id="399" r:id="rId35"/>
    <p:sldId id="421" r:id="rId36"/>
    <p:sldId id="401" r:id="rId37"/>
    <p:sldId id="429" r:id="rId38"/>
    <p:sldId id="430" r:id="rId39"/>
    <p:sldId id="402" r:id="rId40"/>
    <p:sldId id="403" r:id="rId41"/>
    <p:sldId id="428" r:id="rId42"/>
    <p:sldId id="372" r:id="rId43"/>
    <p:sldId id="496" r:id="rId44"/>
    <p:sldId id="373" r:id="rId45"/>
    <p:sldId id="374" r:id="rId46"/>
    <p:sldId id="375" r:id="rId47"/>
    <p:sldId id="384" r:id="rId48"/>
    <p:sldId id="385" r:id="rId49"/>
    <p:sldId id="379" r:id="rId50"/>
    <p:sldId id="378" r:id="rId51"/>
    <p:sldId id="381" r:id="rId52"/>
    <p:sldId id="339" r:id="rId53"/>
    <p:sldId id="340" r:id="rId54"/>
    <p:sldId id="382" r:id="rId55"/>
    <p:sldId id="386" r:id="rId56"/>
  </p:sldIdLst>
  <p:sldSz cx="9144000" cy="6858000" type="screen4x3"/>
  <p:notesSz cx="6858000" cy="9144000"/>
  <p:defaultTextStyle>
    <a:defPPr>
      <a:defRPr lang="en-US"/>
    </a:defPPr>
    <a:lvl1pPr algn="l" rtl="0" eaLnBrk="0" fontAlgn="base" hangingPunct="0">
      <a:spcBef>
        <a:spcPct val="0"/>
      </a:spcBef>
      <a:spcAft>
        <a:spcPct val="0"/>
      </a:spcAft>
      <a:defRPr sz="1400" kern="1200">
        <a:solidFill>
          <a:srgbClr val="333333"/>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400" kern="1200">
        <a:solidFill>
          <a:srgbClr val="333333"/>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400" kern="1200">
        <a:solidFill>
          <a:srgbClr val="333333"/>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400" kern="1200">
        <a:solidFill>
          <a:srgbClr val="333333"/>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400" kern="1200">
        <a:solidFill>
          <a:srgbClr val="333333"/>
        </a:solidFill>
        <a:latin typeface="Arial" charset="0"/>
        <a:ea typeface="ＭＳ Ｐゴシック" charset="0"/>
        <a:cs typeface="ＭＳ Ｐゴシック" charset="0"/>
      </a:defRPr>
    </a:lvl5pPr>
    <a:lvl6pPr marL="2286000" algn="l" defTabSz="457200" rtl="0" eaLnBrk="1" latinLnBrk="0" hangingPunct="1">
      <a:defRPr sz="1400" kern="1200">
        <a:solidFill>
          <a:srgbClr val="333333"/>
        </a:solidFill>
        <a:latin typeface="Arial" charset="0"/>
        <a:ea typeface="ＭＳ Ｐゴシック" charset="0"/>
        <a:cs typeface="ＭＳ Ｐゴシック" charset="0"/>
      </a:defRPr>
    </a:lvl6pPr>
    <a:lvl7pPr marL="2743200" algn="l" defTabSz="457200" rtl="0" eaLnBrk="1" latinLnBrk="0" hangingPunct="1">
      <a:defRPr sz="1400" kern="1200">
        <a:solidFill>
          <a:srgbClr val="333333"/>
        </a:solidFill>
        <a:latin typeface="Arial" charset="0"/>
        <a:ea typeface="ＭＳ Ｐゴシック" charset="0"/>
        <a:cs typeface="ＭＳ Ｐゴシック" charset="0"/>
      </a:defRPr>
    </a:lvl7pPr>
    <a:lvl8pPr marL="3200400" algn="l" defTabSz="457200" rtl="0" eaLnBrk="1" latinLnBrk="0" hangingPunct="1">
      <a:defRPr sz="1400" kern="1200">
        <a:solidFill>
          <a:srgbClr val="333333"/>
        </a:solidFill>
        <a:latin typeface="Arial" charset="0"/>
        <a:ea typeface="ＭＳ Ｐゴシック" charset="0"/>
        <a:cs typeface="ＭＳ Ｐゴシック" charset="0"/>
      </a:defRPr>
    </a:lvl8pPr>
    <a:lvl9pPr marL="3657600" algn="l" defTabSz="457200" rtl="0" eaLnBrk="1" latinLnBrk="0" hangingPunct="1">
      <a:defRPr sz="1400" kern="1200">
        <a:solidFill>
          <a:srgbClr val="333333"/>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00040"/>
    <a:srgbClr val="008080"/>
    <a:srgbClr val="33CC99"/>
    <a:srgbClr val="CC6633"/>
    <a:srgbClr val="333333"/>
    <a:srgbClr val="9A9A9A"/>
    <a:srgbClr val="46464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65" autoAdjust="0"/>
    <p:restoredTop sz="77080" autoAdjust="0"/>
  </p:normalViewPr>
  <p:slideViewPr>
    <p:cSldViewPr>
      <p:cViewPr varScale="1">
        <p:scale>
          <a:sx n="93" d="100"/>
          <a:sy n="93" d="100"/>
        </p:scale>
        <p:origin x="-768" y="-104"/>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handoutMaster" Target="handoutMasters/handout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37.xml"/><Relationship Id="rId2"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wmf"/><Relationship Id="rId2" Type="http://schemas.openxmlformats.org/officeDocument/2006/relationships/image" Target="../media/image3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5EEBEEF-1758-5D4B-805E-F0B0D59E9AD2}" type="datetimeFigureOut">
              <a:rPr lang="en-US" smtClean="0"/>
              <a:t>17-03-23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5D2DC6-D0E5-744C-B2EA-948E1418CD1D}" type="slidenum">
              <a:rPr lang="en-US" smtClean="0"/>
              <a:t>‹#›</a:t>
            </a:fld>
            <a:endParaRPr lang="en-US"/>
          </a:p>
        </p:txBody>
      </p:sp>
    </p:spTree>
    <p:extLst>
      <p:ext uri="{BB962C8B-B14F-4D97-AF65-F5344CB8AC3E}">
        <p14:creationId xmlns:p14="http://schemas.microsoft.com/office/powerpoint/2010/main" val="25494439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solidFill>
                  <a:schemeClr val="tx1"/>
                </a:solidFill>
              </a:defRPr>
            </a:lvl1pPr>
          </a:lstStyle>
          <a:p>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solidFill>
                  <a:schemeClr val="tx1"/>
                </a:solidFill>
              </a:defRPr>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solidFill>
                  <a:schemeClr val="tx1"/>
                </a:solidFill>
              </a:defRPr>
            </a:lvl1pPr>
          </a:lstStyle>
          <a:p>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solidFill>
                  <a:schemeClr val="tx1"/>
                </a:solidFill>
              </a:defRPr>
            </a:lvl1pPr>
          </a:lstStyle>
          <a:p>
            <a:fld id="{E80C1616-EEF3-EB4B-8741-6143B30C2916}" type="slidenum">
              <a:rPr lang="en-US"/>
              <a:pPr/>
              <a:t>‹#›</a:t>
            </a:fld>
            <a:endParaRPr lang="en-US"/>
          </a:p>
        </p:txBody>
      </p:sp>
    </p:spTree>
    <p:extLst>
      <p:ext uri="{BB962C8B-B14F-4D97-AF65-F5344CB8AC3E}">
        <p14:creationId xmlns:p14="http://schemas.microsoft.com/office/powerpoint/2010/main" val="272388988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fontAlgn="base">
      <a:spcBef>
        <a:spcPct val="30000"/>
      </a:spcBef>
      <a:spcAft>
        <a:spcPct val="0"/>
      </a:spcAft>
      <a:defRPr sz="1200" kern="1200">
        <a:solidFill>
          <a:schemeClr val="tx1"/>
        </a:solidFill>
        <a:latin typeface="Arial" charset="0"/>
        <a:ea typeface="ＭＳ Ｐゴシック" charset="0"/>
        <a:cs typeface="+mn-cs"/>
      </a:defRPr>
    </a:lvl2pPr>
    <a:lvl3pPr marL="914400" algn="l" rtl="0" fontAlgn="base">
      <a:spcBef>
        <a:spcPct val="30000"/>
      </a:spcBef>
      <a:spcAft>
        <a:spcPct val="0"/>
      </a:spcAft>
      <a:defRPr sz="1200" kern="1200">
        <a:solidFill>
          <a:schemeClr val="tx1"/>
        </a:solidFill>
        <a:latin typeface="Arial" charset="0"/>
        <a:ea typeface="ＭＳ Ｐゴシック" charset="0"/>
        <a:cs typeface="+mn-cs"/>
      </a:defRPr>
    </a:lvl3pPr>
    <a:lvl4pPr marL="1371600" algn="l" rtl="0" fontAlgn="base">
      <a:spcBef>
        <a:spcPct val="30000"/>
      </a:spcBef>
      <a:spcAft>
        <a:spcPct val="0"/>
      </a:spcAft>
      <a:defRPr sz="1200" kern="1200">
        <a:solidFill>
          <a:schemeClr val="tx1"/>
        </a:solidFill>
        <a:latin typeface="Arial" charset="0"/>
        <a:ea typeface="ＭＳ Ｐゴシック" charset="0"/>
        <a:cs typeface="+mn-cs"/>
      </a:defRPr>
    </a:lvl4pPr>
    <a:lvl5pPr marL="1828800" algn="l" rtl="0" fontAlgn="base">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01.ibm.com/support/knowledgecenter/SSEP7J_10.1.0/com.ibm.swg.im.cognos.ug_cr_rptstd.10.1.0.doc/ug_cr_rptstd_id11000id_obj_desc_tables.html%23id_sec_dispersion?lang=en-us" TargetMode="External"/><Relationship Id="rId4" Type="http://schemas.openxmlformats.org/officeDocument/2006/relationships/hyperlink" Target="http://www-01.ibm.com/support/knowledgecenter/SSEP7J_10.1.0/com.ibm.swg.im.cognos.ug_cr_rptstd.10.1.0.doc/ug_cr_rptstd_id11000id_obj_desc_tables.html%23id_sec_distribution?lang=en-us" TargetMode="External"/><Relationship Id="rId5" Type="http://schemas.openxmlformats.org/officeDocument/2006/relationships/hyperlink" Target="http://www-01.ibm.com/support/knowledgecenter/SSEP7J_10.1.0/com.ibm.swg.im.cognos.ug_cr_rptstd.10.1.0.doc/ug_cr_rptstd_id10744id_rs_stats.html%23id_sec_normal?lang=en-us" TargetMode="External"/><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E75D4-CC97-DF44-B40F-79FAFD8C29E7}" type="slidenum">
              <a:rPr lang="en-US"/>
              <a:pPr/>
              <a:t>1</a:t>
            </a:fld>
            <a:endParaRPr lang="en-US"/>
          </a:p>
        </p:txBody>
      </p:sp>
      <p:sp>
        <p:nvSpPr>
          <p:cNvPr id="1443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4438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 would be useful to have a measure of scatter that has the following properties: </a:t>
            </a:r>
          </a:p>
          <a:p>
            <a:r>
              <a:rPr lang="en-US" dirty="0" smtClean="0"/>
              <a:t>The measure should be proportional to the scatter of the data (small when the data are clustered together, and large when the data are widely scattered). </a:t>
            </a:r>
          </a:p>
          <a:p>
            <a:r>
              <a:rPr lang="en-US" dirty="0" smtClean="0"/>
              <a:t>The measure should be independent of the number of values in the data set (otherwise, simply by taking more measurements the value would increase even if the scatter of the measurements was not increasing). </a:t>
            </a:r>
          </a:p>
          <a:p>
            <a:r>
              <a:rPr lang="en-US" dirty="0" smtClean="0"/>
              <a:t>The measure should be independent of the mean (since now we are only interested in the spread of the data, not its central tendency).</a:t>
            </a:r>
          </a:p>
          <a:p>
            <a:endParaRPr lang="en-US" dirty="0"/>
          </a:p>
        </p:txBody>
      </p:sp>
      <p:sp>
        <p:nvSpPr>
          <p:cNvPr id="4" name="Slide Number Placeholder 3"/>
          <p:cNvSpPr>
            <a:spLocks noGrp="1"/>
          </p:cNvSpPr>
          <p:nvPr>
            <p:ph type="sldNum" sz="quarter" idx="10"/>
          </p:nvPr>
        </p:nvSpPr>
        <p:spPr/>
        <p:txBody>
          <a:bodyPr/>
          <a:lstStyle/>
          <a:p>
            <a:fld id="{E80C1616-EEF3-EB4B-8741-6143B30C2916}" type="slidenum">
              <a:rPr lang="en-US" smtClean="0"/>
              <a:pPr/>
              <a:t>29</a:t>
            </a:fld>
            <a:endParaRPr lang="en-US"/>
          </a:p>
        </p:txBody>
      </p:sp>
    </p:spTree>
    <p:extLst>
      <p:ext uri="{BB962C8B-B14F-4D97-AF65-F5344CB8AC3E}">
        <p14:creationId xmlns:p14="http://schemas.microsoft.com/office/powerpoint/2010/main" val="195074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706">
              <a:defRPr sz="1200">
                <a:solidFill>
                  <a:schemeClr val="tx1"/>
                </a:solidFill>
                <a:latin typeface="Times New Roman" charset="0"/>
                <a:ea typeface="ＭＳ Ｐゴシック" charset="0"/>
              </a:defRPr>
            </a:lvl1pPr>
            <a:lvl2pPr marL="734852" indent="-282635" defTabSz="921706">
              <a:defRPr sz="1200">
                <a:solidFill>
                  <a:schemeClr val="tx1"/>
                </a:solidFill>
                <a:latin typeface="Times New Roman" charset="0"/>
                <a:ea typeface="ＭＳ Ｐゴシック" charset="0"/>
              </a:defRPr>
            </a:lvl2pPr>
            <a:lvl3pPr marL="1130541" indent="-226108" defTabSz="921706">
              <a:defRPr sz="1200">
                <a:solidFill>
                  <a:schemeClr val="tx1"/>
                </a:solidFill>
                <a:latin typeface="Times New Roman" charset="0"/>
                <a:ea typeface="ＭＳ Ｐゴシック" charset="0"/>
              </a:defRPr>
            </a:lvl3pPr>
            <a:lvl4pPr marL="1582758" indent="-226108" defTabSz="921706">
              <a:defRPr sz="1200">
                <a:solidFill>
                  <a:schemeClr val="tx1"/>
                </a:solidFill>
                <a:latin typeface="Times New Roman" charset="0"/>
                <a:ea typeface="ＭＳ Ｐゴシック" charset="0"/>
              </a:defRPr>
            </a:lvl4pPr>
            <a:lvl5pPr marL="2034974" indent="-226108" defTabSz="921706">
              <a:defRPr sz="1200">
                <a:solidFill>
                  <a:schemeClr val="tx1"/>
                </a:solidFill>
                <a:latin typeface="Times New Roman" charset="0"/>
                <a:ea typeface="ＭＳ Ｐゴシック" charset="0"/>
              </a:defRPr>
            </a:lvl5pPr>
            <a:lvl6pPr marL="2487191" indent="-226108" defTabSz="921706" eaLnBrk="0" fontAlgn="base" hangingPunct="0">
              <a:spcBef>
                <a:spcPct val="30000"/>
              </a:spcBef>
              <a:spcAft>
                <a:spcPct val="0"/>
              </a:spcAft>
              <a:defRPr sz="1200">
                <a:solidFill>
                  <a:schemeClr val="tx1"/>
                </a:solidFill>
                <a:latin typeface="Times New Roman" charset="0"/>
                <a:ea typeface="ＭＳ Ｐゴシック" charset="0"/>
              </a:defRPr>
            </a:lvl6pPr>
            <a:lvl7pPr marL="2939407" indent="-226108" defTabSz="921706" eaLnBrk="0" fontAlgn="base" hangingPunct="0">
              <a:spcBef>
                <a:spcPct val="30000"/>
              </a:spcBef>
              <a:spcAft>
                <a:spcPct val="0"/>
              </a:spcAft>
              <a:defRPr sz="1200">
                <a:solidFill>
                  <a:schemeClr val="tx1"/>
                </a:solidFill>
                <a:latin typeface="Times New Roman" charset="0"/>
                <a:ea typeface="ＭＳ Ｐゴシック" charset="0"/>
              </a:defRPr>
            </a:lvl7pPr>
            <a:lvl8pPr marL="3391624" indent="-226108" defTabSz="921706" eaLnBrk="0" fontAlgn="base" hangingPunct="0">
              <a:spcBef>
                <a:spcPct val="30000"/>
              </a:spcBef>
              <a:spcAft>
                <a:spcPct val="0"/>
              </a:spcAft>
              <a:defRPr sz="1200">
                <a:solidFill>
                  <a:schemeClr val="tx1"/>
                </a:solidFill>
                <a:latin typeface="Times New Roman" charset="0"/>
                <a:ea typeface="ＭＳ Ｐゴシック" charset="0"/>
              </a:defRPr>
            </a:lvl8pPr>
            <a:lvl9pPr marL="3843840" indent="-226108" defTabSz="921706" eaLnBrk="0" fontAlgn="base" hangingPunct="0">
              <a:spcBef>
                <a:spcPct val="30000"/>
              </a:spcBef>
              <a:spcAft>
                <a:spcPct val="0"/>
              </a:spcAft>
              <a:defRPr sz="1200">
                <a:solidFill>
                  <a:schemeClr val="tx1"/>
                </a:solidFill>
                <a:latin typeface="Times New Roman" charset="0"/>
                <a:ea typeface="ＭＳ Ｐゴシック" charset="0"/>
              </a:defRPr>
            </a:lvl9pPr>
          </a:lstStyle>
          <a:p>
            <a:fld id="{FB32C3AC-45DF-8C43-AE3E-495F10E3FE6F}" type="slidenum">
              <a:rPr lang="en-US"/>
              <a:pPr/>
              <a:t>30</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B6D8C05-CF8B-394E-B7B3-AA91D1173CA8}" type="slidenum">
              <a:rPr lang="en-IE"/>
              <a:pPr>
                <a:defRPr/>
              </a:pPr>
              <a:t>31</a:t>
            </a:fld>
            <a:endParaRPr lang="en-IE"/>
          </a:p>
        </p:txBody>
      </p:sp>
      <p:sp>
        <p:nvSpPr>
          <p:cNvPr id="353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3283"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Clearly histograms can show us that there is a variance but not</a:t>
            </a:r>
            <a:r>
              <a:rPr lang="en-US" baseline="0" dirty="0" smtClean="0"/>
              <a:t> be the best to understand the relative size of that variance between datasets</a:t>
            </a:r>
            <a:endParaRPr lang="en-US" dirty="0"/>
          </a:p>
        </p:txBody>
      </p:sp>
      <p:sp>
        <p:nvSpPr>
          <p:cNvPr id="4" name="Slide Number Placeholder 3"/>
          <p:cNvSpPr>
            <a:spLocks noGrp="1"/>
          </p:cNvSpPr>
          <p:nvPr>
            <p:ph type="sldNum" sz="quarter" idx="10"/>
          </p:nvPr>
        </p:nvSpPr>
        <p:spPr/>
        <p:txBody>
          <a:bodyPr/>
          <a:lstStyle/>
          <a:p>
            <a:fld id="{E80C1616-EEF3-EB4B-8741-6143B30C2916}" type="slidenum">
              <a:rPr lang="en-US" smtClean="0"/>
              <a:pPr/>
              <a:t>32</a:t>
            </a:fld>
            <a:endParaRPr lang="en-US"/>
          </a:p>
        </p:txBody>
      </p:sp>
    </p:spTree>
    <p:extLst>
      <p:ext uri="{BB962C8B-B14F-4D97-AF65-F5344CB8AC3E}">
        <p14:creationId xmlns:p14="http://schemas.microsoft.com/office/powerpoint/2010/main" val="28186186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0C4E7B6-563D-D247-A5EB-7B60E52DF311}" type="slidenum">
              <a:rPr lang="en-IE"/>
              <a:pPr>
                <a:defRPr/>
              </a:pPr>
              <a:t>33</a:t>
            </a:fld>
            <a:endParaRPr lang="en-IE"/>
          </a:p>
        </p:txBody>
      </p:sp>
      <p:sp>
        <p:nvSpPr>
          <p:cNvPr id="354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4307" name="Rectangle 3"/>
          <p:cNvSpPr>
            <a:spLocks noGrp="1" noChangeArrowheads="1"/>
          </p:cNvSpPr>
          <p:nvPr>
            <p:ph type="body" idx="1"/>
          </p:nvPr>
        </p:nvSpPr>
        <p:spPr/>
        <p:txBody>
          <a:bodyPr/>
          <a:lstStyle/>
          <a:p>
            <a:pPr eaLnBrk="1" hangingPunct="1">
              <a:defRPr/>
            </a:pPr>
            <a:r>
              <a:rPr lang="en-GB" dirty="0" smtClean="0"/>
              <a:t>Boxplots are very useful</a:t>
            </a:r>
            <a:r>
              <a:rPr lang="en-GB" baseline="0" dirty="0" smtClean="0"/>
              <a:t> because they show us:</a:t>
            </a:r>
          </a:p>
          <a:p>
            <a:pPr eaLnBrk="1" hangingPunct="1">
              <a:defRPr/>
            </a:pPr>
            <a:r>
              <a:rPr lang="en-GB" baseline="0" dirty="0" smtClean="0"/>
              <a:t>Range</a:t>
            </a:r>
          </a:p>
          <a:p>
            <a:pPr eaLnBrk="1" hangingPunct="1">
              <a:defRPr/>
            </a:pPr>
            <a:r>
              <a:rPr lang="en-GB" baseline="0" dirty="0" smtClean="0"/>
              <a:t>Median</a:t>
            </a:r>
          </a:p>
          <a:p>
            <a:pPr eaLnBrk="1" hangingPunct="1">
              <a:defRPr/>
            </a:pPr>
            <a:r>
              <a:rPr lang="en-GB" baseline="0" dirty="0" smtClean="0"/>
              <a:t>Mean </a:t>
            </a:r>
          </a:p>
          <a:p>
            <a:pPr eaLnBrk="1" hangingPunct="1">
              <a:defRPr/>
            </a:pPr>
            <a:r>
              <a:rPr lang="en-GB" baseline="0" dirty="0" smtClean="0"/>
              <a:t>Min, Max</a:t>
            </a:r>
          </a:p>
          <a:p>
            <a:pPr eaLnBrk="1" hangingPunct="1">
              <a:defRPr/>
            </a:pPr>
            <a:endParaRPr lang="en-GB" baseline="0"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6E1B616-330F-314F-9D14-09BF7A73AE74}" type="slidenum">
              <a:rPr lang="en-IE"/>
              <a:pPr>
                <a:defRPr/>
              </a:pPr>
              <a:t>34</a:t>
            </a:fld>
            <a:endParaRPr lang="en-IE"/>
          </a:p>
        </p:txBody>
      </p:sp>
      <p:sp>
        <p:nvSpPr>
          <p:cNvPr id="357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7379" name="Rectangle 3"/>
          <p:cNvSpPr>
            <a:spLocks noGrp="1" noChangeArrowheads="1"/>
          </p:cNvSpPr>
          <p:nvPr>
            <p:ph type="body" idx="1"/>
          </p:nvPr>
        </p:nvSpPr>
        <p:spPr/>
        <p:txBody>
          <a:bodyPr/>
          <a:lstStyle/>
          <a:p>
            <a:pPr eaLnBrk="1" hangingPunct="1">
              <a:defRPr/>
            </a:pPr>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spacings</a:t>
            </a:r>
            <a:r>
              <a:rPr lang="en-US" dirty="0" smtClean="0"/>
              <a:t> between the different parts of the boxplot indicate the degree of </a:t>
            </a:r>
            <a:r>
              <a:rPr lang="en-US" dirty="0" smtClean="0">
                <a:hlinkClick r:id="rId3"/>
              </a:rPr>
              <a:t>dispersion</a:t>
            </a:r>
            <a:r>
              <a:rPr lang="en-US" dirty="0" smtClean="0"/>
              <a:t> (spread) and </a:t>
            </a:r>
            <a:r>
              <a:rPr lang="en-US" dirty="0" smtClean="0">
                <a:hlinkClick r:id="rId4"/>
              </a:rPr>
              <a:t>skewness</a:t>
            </a:r>
            <a:r>
              <a:rPr lang="en-US" dirty="0" smtClean="0"/>
              <a:t> in the data and identify outliers. </a:t>
            </a:r>
          </a:p>
          <a:p>
            <a:r>
              <a:rPr lang="en-US" dirty="0" smtClean="0"/>
              <a:t>The line in the middle of the boxes is the median. Half of the cases have a value greater than the median, and half have a value lower. Like the mean, the median is a measure of central tendency. Unlike the mean, it is less influenced by cases with extreme values. </a:t>
            </a:r>
          </a:p>
          <a:p>
            <a:r>
              <a:rPr lang="en-US" dirty="0" smtClean="0"/>
              <a:t>The bottom of the box indicates the 25th percentile. Twenty-five percent of cases have values below the 25th percentile. The top of the box represents the 75th percentile. Twenty-five percent of case have values above the 75th percentile. This means that 50% of the cases lie within the box. </a:t>
            </a:r>
          </a:p>
          <a:p>
            <a:r>
              <a:rPr lang="en-US" dirty="0" smtClean="0"/>
              <a:t>The interquartile range (IQR) is the difference between the 75th and 25th percentiles and corresponds to the length of the box.</a:t>
            </a:r>
          </a:p>
          <a:p>
            <a:r>
              <a:rPr lang="en-US" dirty="0" smtClean="0"/>
              <a:t>The T-bars that extend from the boxes are named inner fences or whiskers. These extend to the minimum and maximum value that is equal to or less than 1.5 times the IQR from the end of a box. </a:t>
            </a:r>
          </a:p>
          <a:p>
            <a:r>
              <a:rPr lang="en-US" dirty="0" smtClean="0"/>
              <a:t>If the data is distributed </a:t>
            </a:r>
            <a:r>
              <a:rPr lang="en-US" dirty="0" smtClean="0">
                <a:hlinkClick r:id="rId5"/>
              </a:rPr>
              <a:t>normally</a:t>
            </a:r>
            <a:r>
              <a:rPr lang="en-US" dirty="0" smtClean="0"/>
              <a:t>, approximately 95% of the data is expected to lie between the inner fences.</a:t>
            </a:r>
          </a:p>
          <a:p>
            <a:r>
              <a:rPr lang="en-US" dirty="0" smtClean="0"/>
              <a:t>A boxplot may contain outlying values marked as circles, and extreme values marked as asterisks. </a:t>
            </a:r>
          </a:p>
          <a:p>
            <a:r>
              <a:rPr lang="en-US" dirty="0" smtClean="0"/>
              <a:t>Outlying values are values between 1.5 IQRs and 3 IQRs from the end of a box.</a:t>
            </a:r>
          </a:p>
          <a:p>
            <a:r>
              <a:rPr lang="en-US" dirty="0" smtClean="0"/>
              <a:t>Extreme values are more than 3 IQRs from the end of a box.</a:t>
            </a:r>
          </a:p>
          <a:p>
            <a:r>
              <a:rPr lang="en-US" b="1" dirty="0" smtClean="0"/>
              <a:t>Note:</a:t>
            </a:r>
            <a:r>
              <a:rPr lang="en-US" dirty="0" smtClean="0"/>
              <a:t> Outlying values can cause the mean to be different than the median.</a:t>
            </a:r>
          </a:p>
          <a:p>
            <a:endParaRPr lang="en-US" dirty="0"/>
          </a:p>
        </p:txBody>
      </p:sp>
      <p:sp>
        <p:nvSpPr>
          <p:cNvPr id="4" name="Slide Number Placeholder 3"/>
          <p:cNvSpPr>
            <a:spLocks noGrp="1"/>
          </p:cNvSpPr>
          <p:nvPr>
            <p:ph type="sldNum" sz="quarter" idx="10"/>
          </p:nvPr>
        </p:nvSpPr>
        <p:spPr/>
        <p:txBody>
          <a:bodyPr/>
          <a:lstStyle/>
          <a:p>
            <a:fld id="{E80C1616-EEF3-EB4B-8741-6143B30C2916}" type="slidenum">
              <a:rPr lang="en-US" smtClean="0"/>
              <a:pPr/>
              <a:t>35</a:t>
            </a:fld>
            <a:endParaRPr lang="en-US"/>
          </a:p>
        </p:txBody>
      </p:sp>
    </p:spTree>
    <p:extLst>
      <p:ext uri="{BB962C8B-B14F-4D97-AF65-F5344CB8AC3E}">
        <p14:creationId xmlns:p14="http://schemas.microsoft.com/office/powerpoint/2010/main" val="39792335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706">
              <a:defRPr sz="1200">
                <a:solidFill>
                  <a:schemeClr val="tx1"/>
                </a:solidFill>
                <a:latin typeface="Times New Roman" charset="0"/>
                <a:ea typeface="ＭＳ Ｐゴシック" charset="0"/>
              </a:defRPr>
            </a:lvl1pPr>
            <a:lvl2pPr marL="734852" indent="-282635" defTabSz="921706">
              <a:defRPr sz="1200">
                <a:solidFill>
                  <a:schemeClr val="tx1"/>
                </a:solidFill>
                <a:latin typeface="Times New Roman" charset="0"/>
                <a:ea typeface="ＭＳ Ｐゴシック" charset="0"/>
              </a:defRPr>
            </a:lvl2pPr>
            <a:lvl3pPr marL="1130541" indent="-226108" defTabSz="921706">
              <a:defRPr sz="1200">
                <a:solidFill>
                  <a:schemeClr val="tx1"/>
                </a:solidFill>
                <a:latin typeface="Times New Roman" charset="0"/>
                <a:ea typeface="ＭＳ Ｐゴシック" charset="0"/>
              </a:defRPr>
            </a:lvl3pPr>
            <a:lvl4pPr marL="1582758" indent="-226108" defTabSz="921706">
              <a:defRPr sz="1200">
                <a:solidFill>
                  <a:schemeClr val="tx1"/>
                </a:solidFill>
                <a:latin typeface="Times New Roman" charset="0"/>
                <a:ea typeface="ＭＳ Ｐゴシック" charset="0"/>
              </a:defRPr>
            </a:lvl4pPr>
            <a:lvl5pPr marL="2034974" indent="-226108" defTabSz="921706">
              <a:defRPr sz="1200">
                <a:solidFill>
                  <a:schemeClr val="tx1"/>
                </a:solidFill>
                <a:latin typeface="Times New Roman" charset="0"/>
                <a:ea typeface="ＭＳ Ｐゴシック" charset="0"/>
              </a:defRPr>
            </a:lvl5pPr>
            <a:lvl6pPr marL="2487191" indent="-226108" defTabSz="921706" eaLnBrk="0" fontAlgn="base" hangingPunct="0">
              <a:spcBef>
                <a:spcPct val="30000"/>
              </a:spcBef>
              <a:spcAft>
                <a:spcPct val="0"/>
              </a:spcAft>
              <a:defRPr sz="1200">
                <a:solidFill>
                  <a:schemeClr val="tx1"/>
                </a:solidFill>
                <a:latin typeface="Times New Roman" charset="0"/>
                <a:ea typeface="ＭＳ Ｐゴシック" charset="0"/>
              </a:defRPr>
            </a:lvl6pPr>
            <a:lvl7pPr marL="2939407" indent="-226108" defTabSz="921706" eaLnBrk="0" fontAlgn="base" hangingPunct="0">
              <a:spcBef>
                <a:spcPct val="30000"/>
              </a:spcBef>
              <a:spcAft>
                <a:spcPct val="0"/>
              </a:spcAft>
              <a:defRPr sz="1200">
                <a:solidFill>
                  <a:schemeClr val="tx1"/>
                </a:solidFill>
                <a:latin typeface="Times New Roman" charset="0"/>
                <a:ea typeface="ＭＳ Ｐゴシック" charset="0"/>
              </a:defRPr>
            </a:lvl7pPr>
            <a:lvl8pPr marL="3391624" indent="-226108" defTabSz="921706" eaLnBrk="0" fontAlgn="base" hangingPunct="0">
              <a:spcBef>
                <a:spcPct val="30000"/>
              </a:spcBef>
              <a:spcAft>
                <a:spcPct val="0"/>
              </a:spcAft>
              <a:defRPr sz="1200">
                <a:solidFill>
                  <a:schemeClr val="tx1"/>
                </a:solidFill>
                <a:latin typeface="Times New Roman" charset="0"/>
                <a:ea typeface="ＭＳ Ｐゴシック" charset="0"/>
              </a:defRPr>
            </a:lvl8pPr>
            <a:lvl9pPr marL="3843840" indent="-226108" defTabSz="921706" eaLnBrk="0" fontAlgn="base" hangingPunct="0">
              <a:spcBef>
                <a:spcPct val="30000"/>
              </a:spcBef>
              <a:spcAft>
                <a:spcPct val="0"/>
              </a:spcAft>
              <a:defRPr sz="1200">
                <a:solidFill>
                  <a:schemeClr val="tx1"/>
                </a:solidFill>
                <a:latin typeface="Times New Roman" charset="0"/>
                <a:ea typeface="ＭＳ Ｐゴシック" charset="0"/>
              </a:defRPr>
            </a:lvl9pPr>
          </a:lstStyle>
          <a:p>
            <a:fld id="{DADEB506-AAA7-C247-8ADE-EA8C35D90934}" type="slidenum">
              <a:rPr lang="en-US"/>
              <a:pPr/>
              <a:t>37</a:t>
            </a:fld>
            <a:endParaRPr lang="en-US"/>
          </a:p>
        </p:txBody>
      </p:sp>
      <p:sp>
        <p:nvSpPr>
          <p:cNvPr id="90115" name="Rectangle 2"/>
          <p:cNvSpPr>
            <a:spLocks noGrp="1" noRot="1" noChangeAspect="1" noChangeArrowheads="1" noTextEdit="1"/>
          </p:cNvSpPr>
          <p:nvPr>
            <p:ph type="sldImg"/>
          </p:nvPr>
        </p:nvSpPr>
        <p:spPr>
          <a:xfrm>
            <a:off x="1106488" y="666750"/>
            <a:ext cx="4645025" cy="3482975"/>
          </a:xfrm>
          <a:ln/>
        </p:spPr>
      </p:sp>
      <p:sp>
        <p:nvSpPr>
          <p:cNvPr id="90116" name="Rectangle 3"/>
          <p:cNvSpPr>
            <a:spLocks noGrp="1" noChangeArrowheads="1"/>
          </p:cNvSpPr>
          <p:nvPr>
            <p:ph type="body" idx="1"/>
          </p:nvPr>
        </p:nvSpPr>
        <p:spPr>
          <a:xfrm>
            <a:off x="904908" y="4373693"/>
            <a:ext cx="5048184" cy="4077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0267" tIns="45134" rIns="90267" bIns="45134"/>
          <a:lstStyle/>
          <a:p>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706">
              <a:defRPr sz="1200">
                <a:solidFill>
                  <a:schemeClr val="tx1"/>
                </a:solidFill>
                <a:latin typeface="Times New Roman" charset="0"/>
                <a:ea typeface="ＭＳ Ｐゴシック" charset="0"/>
              </a:defRPr>
            </a:lvl1pPr>
            <a:lvl2pPr marL="734852" indent="-282635" defTabSz="921706">
              <a:defRPr sz="1200">
                <a:solidFill>
                  <a:schemeClr val="tx1"/>
                </a:solidFill>
                <a:latin typeface="Times New Roman" charset="0"/>
                <a:ea typeface="ＭＳ Ｐゴシック" charset="0"/>
              </a:defRPr>
            </a:lvl2pPr>
            <a:lvl3pPr marL="1130541" indent="-226108" defTabSz="921706">
              <a:defRPr sz="1200">
                <a:solidFill>
                  <a:schemeClr val="tx1"/>
                </a:solidFill>
                <a:latin typeface="Times New Roman" charset="0"/>
                <a:ea typeface="ＭＳ Ｐゴシック" charset="0"/>
              </a:defRPr>
            </a:lvl3pPr>
            <a:lvl4pPr marL="1582758" indent="-226108" defTabSz="921706">
              <a:defRPr sz="1200">
                <a:solidFill>
                  <a:schemeClr val="tx1"/>
                </a:solidFill>
                <a:latin typeface="Times New Roman" charset="0"/>
                <a:ea typeface="ＭＳ Ｐゴシック" charset="0"/>
              </a:defRPr>
            </a:lvl4pPr>
            <a:lvl5pPr marL="2034974" indent="-226108" defTabSz="921706">
              <a:defRPr sz="1200">
                <a:solidFill>
                  <a:schemeClr val="tx1"/>
                </a:solidFill>
                <a:latin typeface="Times New Roman" charset="0"/>
                <a:ea typeface="ＭＳ Ｐゴシック" charset="0"/>
              </a:defRPr>
            </a:lvl5pPr>
            <a:lvl6pPr marL="2487191" indent="-226108" defTabSz="921706" eaLnBrk="0" fontAlgn="base" hangingPunct="0">
              <a:spcBef>
                <a:spcPct val="30000"/>
              </a:spcBef>
              <a:spcAft>
                <a:spcPct val="0"/>
              </a:spcAft>
              <a:defRPr sz="1200">
                <a:solidFill>
                  <a:schemeClr val="tx1"/>
                </a:solidFill>
                <a:latin typeface="Times New Roman" charset="0"/>
                <a:ea typeface="ＭＳ Ｐゴシック" charset="0"/>
              </a:defRPr>
            </a:lvl6pPr>
            <a:lvl7pPr marL="2939407" indent="-226108" defTabSz="921706" eaLnBrk="0" fontAlgn="base" hangingPunct="0">
              <a:spcBef>
                <a:spcPct val="30000"/>
              </a:spcBef>
              <a:spcAft>
                <a:spcPct val="0"/>
              </a:spcAft>
              <a:defRPr sz="1200">
                <a:solidFill>
                  <a:schemeClr val="tx1"/>
                </a:solidFill>
                <a:latin typeface="Times New Roman" charset="0"/>
                <a:ea typeface="ＭＳ Ｐゴシック" charset="0"/>
              </a:defRPr>
            </a:lvl7pPr>
            <a:lvl8pPr marL="3391624" indent="-226108" defTabSz="921706" eaLnBrk="0" fontAlgn="base" hangingPunct="0">
              <a:spcBef>
                <a:spcPct val="30000"/>
              </a:spcBef>
              <a:spcAft>
                <a:spcPct val="0"/>
              </a:spcAft>
              <a:defRPr sz="1200">
                <a:solidFill>
                  <a:schemeClr val="tx1"/>
                </a:solidFill>
                <a:latin typeface="Times New Roman" charset="0"/>
                <a:ea typeface="ＭＳ Ｐゴシック" charset="0"/>
              </a:defRPr>
            </a:lvl8pPr>
            <a:lvl9pPr marL="3843840" indent="-226108" defTabSz="921706" eaLnBrk="0" fontAlgn="base" hangingPunct="0">
              <a:spcBef>
                <a:spcPct val="30000"/>
              </a:spcBef>
              <a:spcAft>
                <a:spcPct val="0"/>
              </a:spcAft>
              <a:defRPr sz="1200">
                <a:solidFill>
                  <a:schemeClr val="tx1"/>
                </a:solidFill>
                <a:latin typeface="Times New Roman" charset="0"/>
                <a:ea typeface="ＭＳ Ｐゴシック" charset="0"/>
              </a:defRPr>
            </a:lvl9pPr>
          </a:lstStyle>
          <a:p>
            <a:fld id="{355AA643-F94E-1241-AC08-205C978D8DD9}" type="slidenum">
              <a:rPr lang="en-US"/>
              <a:pPr/>
              <a:t>38</a:t>
            </a:fld>
            <a:endParaRPr lang="en-US"/>
          </a:p>
        </p:txBody>
      </p:sp>
      <p:sp>
        <p:nvSpPr>
          <p:cNvPr id="94211" name="Rectangle 2"/>
          <p:cNvSpPr>
            <a:spLocks noGrp="1" noRot="1" noChangeAspect="1" noChangeArrowheads="1" noTextEdit="1"/>
          </p:cNvSpPr>
          <p:nvPr>
            <p:ph type="sldImg"/>
          </p:nvPr>
        </p:nvSpPr>
        <p:spPr>
          <a:xfrm>
            <a:off x="1106488" y="666750"/>
            <a:ext cx="4645025" cy="3482975"/>
          </a:xfrm>
          <a:ln/>
        </p:spPr>
      </p:sp>
      <p:sp>
        <p:nvSpPr>
          <p:cNvPr id="94212" name="Rectangle 3"/>
          <p:cNvSpPr>
            <a:spLocks noGrp="1" noChangeArrowheads="1"/>
          </p:cNvSpPr>
          <p:nvPr>
            <p:ph type="body" idx="1"/>
          </p:nvPr>
        </p:nvSpPr>
        <p:spPr>
          <a:xfrm>
            <a:off x="904908" y="4373693"/>
            <a:ext cx="5048184" cy="40770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267" tIns="45134" rIns="90267" bIns="45134"/>
          <a:lstStyle/>
          <a:p>
            <a:r>
              <a:rPr lang="en-US" dirty="0">
                <a:latin typeface="Times New Roman" charset="0"/>
              </a:rPr>
              <a:t>JH: Maybe we can remove Loess curve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 we think we are seeing here?</a:t>
            </a:r>
          </a:p>
          <a:p>
            <a:endParaRPr lang="en-US" dirty="0" smtClean="0"/>
          </a:p>
          <a:p>
            <a:r>
              <a:rPr lang="en-US" dirty="0" smtClean="0"/>
              <a:t>We see the biggest circles always in California, along the Eastern seaboard and in the lake region. This is true pretty much 90% of the time. What we are seeing is the distribution of population across the U.S. </a:t>
            </a:r>
          </a:p>
          <a:p>
            <a:r>
              <a:rPr lang="en-US" dirty="0" smtClean="0"/>
              <a:t>What we are not seeing is how job losses affect different regions on the right scale. </a:t>
            </a:r>
          </a:p>
          <a:p>
            <a:r>
              <a:rPr lang="en-US" dirty="0" smtClean="0"/>
              <a:t>The bubbles in California are almost always larger than those in the Midwest because there are more people in California.</a:t>
            </a:r>
            <a:endParaRPr lang="en-US" dirty="0"/>
          </a:p>
        </p:txBody>
      </p:sp>
      <p:sp>
        <p:nvSpPr>
          <p:cNvPr id="4" name="Slide Number Placeholder 3"/>
          <p:cNvSpPr>
            <a:spLocks noGrp="1"/>
          </p:cNvSpPr>
          <p:nvPr>
            <p:ph type="sldNum" sz="quarter" idx="10"/>
          </p:nvPr>
        </p:nvSpPr>
        <p:spPr/>
        <p:txBody>
          <a:bodyPr/>
          <a:lstStyle/>
          <a:p>
            <a:pPr>
              <a:defRPr/>
            </a:pPr>
            <a:fld id="{112E4688-41A3-754C-A14C-8767B30F6162}" type="slidenum">
              <a:rPr lang="en-US" smtClean="0"/>
              <a:pPr>
                <a:defRPr/>
              </a:pPr>
              <a:t>39</a:t>
            </a:fld>
            <a:endParaRPr lang="en-US"/>
          </a:p>
        </p:txBody>
      </p:sp>
    </p:spTree>
    <p:extLst>
      <p:ext uri="{BB962C8B-B14F-4D97-AF65-F5344CB8AC3E}">
        <p14:creationId xmlns:p14="http://schemas.microsoft.com/office/powerpoint/2010/main" val="827164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lumMod val="65000"/>
                    <a:lumOff val="35000"/>
                  </a:schemeClr>
                </a:solidFill>
                <a:latin typeface="Arial" charset="0"/>
                <a:ea typeface="ＭＳ Ｐゴシック" charset="0"/>
                <a:cs typeface="ＭＳ Ｐゴシック" charset="0"/>
              </a:rPr>
              <a:t>The data can be presented such that more statistical info can be estimated from the chart (average, standard deviation).</a:t>
            </a:r>
          </a:p>
          <a:p>
            <a:endParaRPr lang="en-US" dirty="0"/>
          </a:p>
        </p:txBody>
      </p:sp>
      <p:sp>
        <p:nvSpPr>
          <p:cNvPr id="4" name="Slide Number Placeholder 3"/>
          <p:cNvSpPr>
            <a:spLocks noGrp="1"/>
          </p:cNvSpPr>
          <p:nvPr>
            <p:ph type="sldNum" sz="quarter" idx="10"/>
          </p:nvPr>
        </p:nvSpPr>
        <p:spPr/>
        <p:txBody>
          <a:bodyPr/>
          <a:lstStyle/>
          <a:p>
            <a:fld id="{E80C1616-EEF3-EB4B-8741-6143B30C2916}" type="slidenum">
              <a:rPr lang="en-US" smtClean="0"/>
              <a:pPr/>
              <a:t>16</a:t>
            </a:fld>
            <a:endParaRPr lang="en-US"/>
          </a:p>
        </p:txBody>
      </p:sp>
    </p:spTree>
    <p:extLst>
      <p:ext uri="{BB962C8B-B14F-4D97-AF65-F5344CB8AC3E}">
        <p14:creationId xmlns:p14="http://schemas.microsoft.com/office/powerpoint/2010/main" val="35034228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designer collapsed both the time and geography dimensions. Time is partially present inside the boxes, as the maximum, minimum and current unemployment levels being plotted correspond to certain years in the past. The max and min are picked from data stretching back to 1976, a much longer period than the Slate chart. Geography is at the state level, rather than the county level (even though county-level data is available.) The states are sorted by the current level (July 2010) of unemployment.</a:t>
            </a:r>
          </a:p>
          <a:p>
            <a:endParaRPr lang="en-US" dirty="0" smtClean="0"/>
          </a:p>
          <a:p>
            <a:r>
              <a:rPr lang="en-US" dirty="0" smtClean="0"/>
              <a:t>The purpose of this designer is much easier to identify. For states like Nevada and California, the current situation is at the historical worst while for the Dakotas, they have seen much worse before.</a:t>
            </a:r>
          </a:p>
          <a:p>
            <a:r>
              <a:rPr lang="en-US" dirty="0" smtClean="0"/>
              <a:t>A problem with using the range (maximum and minimum) is outliers. The maximum or minimum values could be outliers. Put differently, the blue boxes shown above, while containing all unemployment rates going back to 1976, may not tell us much about the typical unemployment rate</a:t>
            </a:r>
            <a:endParaRPr lang="en-US" dirty="0"/>
          </a:p>
        </p:txBody>
      </p:sp>
      <p:sp>
        <p:nvSpPr>
          <p:cNvPr id="4" name="Slide Number Placeholder 3"/>
          <p:cNvSpPr>
            <a:spLocks noGrp="1"/>
          </p:cNvSpPr>
          <p:nvPr>
            <p:ph type="sldNum" sz="quarter" idx="10"/>
          </p:nvPr>
        </p:nvSpPr>
        <p:spPr/>
        <p:txBody>
          <a:bodyPr/>
          <a:lstStyle/>
          <a:p>
            <a:pPr>
              <a:defRPr/>
            </a:pPr>
            <a:fld id="{112E4688-41A3-754C-A14C-8767B30F6162}" type="slidenum">
              <a:rPr lang="en-US" smtClean="0"/>
              <a:pPr>
                <a:defRPr/>
              </a:pPr>
              <a:t>40</a:t>
            </a:fld>
            <a:endParaRPr lang="en-US"/>
          </a:p>
        </p:txBody>
      </p:sp>
    </p:spTree>
    <p:extLst>
      <p:ext uri="{BB962C8B-B14F-4D97-AF65-F5344CB8AC3E}">
        <p14:creationId xmlns:p14="http://schemas.microsoft.com/office/powerpoint/2010/main" val="38063402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problem with using the range (maximum and minimum) is outliers. The maximum or minimum values could be outliers. Put differently, the blue boxes shown above, while containing all unemployment rates going back to 1976, may not tell us much about the typical unemployment rate. What we might want to know is what the unemployment rate is like for most years. a boxplot, the box (gray area) contains half of the historical data. So if you look at DC (third from the bottom), unemployment in most years are narrowly constrained to about 6 to 8 percent although the max-min range is from under 5 to above 12.</a:t>
            </a:r>
          </a:p>
          <a:p>
            <a:endParaRPr lang="en-US" dirty="0" smtClean="0"/>
          </a:p>
          <a:p>
            <a:r>
              <a:rPr lang="en-US" dirty="0" smtClean="0"/>
              <a:t>For this chart, I sorted the states by median unemployment (black line inside the box) and the blue asterisks indicate the current level of unemployment (June 2010). </a:t>
            </a:r>
            <a:endParaRPr lang="en-US" dirty="0"/>
          </a:p>
        </p:txBody>
      </p:sp>
      <p:sp>
        <p:nvSpPr>
          <p:cNvPr id="4" name="Slide Number Placeholder 3"/>
          <p:cNvSpPr>
            <a:spLocks noGrp="1"/>
          </p:cNvSpPr>
          <p:nvPr>
            <p:ph type="sldNum" sz="quarter" idx="10"/>
          </p:nvPr>
        </p:nvSpPr>
        <p:spPr/>
        <p:txBody>
          <a:bodyPr/>
          <a:lstStyle/>
          <a:p>
            <a:pPr>
              <a:defRPr/>
            </a:pPr>
            <a:fld id="{112E4688-41A3-754C-A14C-8767B30F6162}" type="slidenum">
              <a:rPr lang="en-US" smtClean="0"/>
              <a:pPr>
                <a:defRPr/>
              </a:pPr>
              <a:t>41</a:t>
            </a:fld>
            <a:endParaRPr lang="en-US"/>
          </a:p>
        </p:txBody>
      </p:sp>
    </p:spTree>
    <p:extLst>
      <p:ext uri="{BB962C8B-B14F-4D97-AF65-F5344CB8AC3E}">
        <p14:creationId xmlns:p14="http://schemas.microsoft.com/office/powerpoint/2010/main" val="3324194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706">
              <a:defRPr sz="1200">
                <a:solidFill>
                  <a:schemeClr val="tx1"/>
                </a:solidFill>
                <a:latin typeface="Times New Roman" charset="0"/>
                <a:ea typeface="ＭＳ Ｐゴシック" charset="0"/>
              </a:defRPr>
            </a:lvl1pPr>
            <a:lvl2pPr marL="734852" indent="-282635" defTabSz="921706">
              <a:defRPr sz="1200">
                <a:solidFill>
                  <a:schemeClr val="tx1"/>
                </a:solidFill>
                <a:latin typeface="Times New Roman" charset="0"/>
                <a:ea typeface="ＭＳ Ｐゴシック" charset="0"/>
              </a:defRPr>
            </a:lvl2pPr>
            <a:lvl3pPr marL="1130541" indent="-226108" defTabSz="921706">
              <a:defRPr sz="1200">
                <a:solidFill>
                  <a:schemeClr val="tx1"/>
                </a:solidFill>
                <a:latin typeface="Times New Roman" charset="0"/>
                <a:ea typeface="ＭＳ Ｐゴシック" charset="0"/>
              </a:defRPr>
            </a:lvl3pPr>
            <a:lvl4pPr marL="1582758" indent="-226108" defTabSz="921706">
              <a:defRPr sz="1200">
                <a:solidFill>
                  <a:schemeClr val="tx1"/>
                </a:solidFill>
                <a:latin typeface="Times New Roman" charset="0"/>
                <a:ea typeface="ＭＳ Ｐゴシック" charset="0"/>
              </a:defRPr>
            </a:lvl4pPr>
            <a:lvl5pPr marL="2034974" indent="-226108" defTabSz="921706">
              <a:defRPr sz="1200">
                <a:solidFill>
                  <a:schemeClr val="tx1"/>
                </a:solidFill>
                <a:latin typeface="Times New Roman" charset="0"/>
                <a:ea typeface="ＭＳ Ｐゴシック" charset="0"/>
              </a:defRPr>
            </a:lvl5pPr>
            <a:lvl6pPr marL="2487191" indent="-226108" defTabSz="921706" eaLnBrk="0" fontAlgn="base" hangingPunct="0">
              <a:spcBef>
                <a:spcPct val="30000"/>
              </a:spcBef>
              <a:spcAft>
                <a:spcPct val="0"/>
              </a:spcAft>
              <a:defRPr sz="1200">
                <a:solidFill>
                  <a:schemeClr val="tx1"/>
                </a:solidFill>
                <a:latin typeface="Times New Roman" charset="0"/>
                <a:ea typeface="ＭＳ Ｐゴシック" charset="0"/>
              </a:defRPr>
            </a:lvl6pPr>
            <a:lvl7pPr marL="2939407" indent="-226108" defTabSz="921706" eaLnBrk="0" fontAlgn="base" hangingPunct="0">
              <a:spcBef>
                <a:spcPct val="30000"/>
              </a:spcBef>
              <a:spcAft>
                <a:spcPct val="0"/>
              </a:spcAft>
              <a:defRPr sz="1200">
                <a:solidFill>
                  <a:schemeClr val="tx1"/>
                </a:solidFill>
                <a:latin typeface="Times New Roman" charset="0"/>
                <a:ea typeface="ＭＳ Ｐゴシック" charset="0"/>
              </a:defRPr>
            </a:lvl7pPr>
            <a:lvl8pPr marL="3391624" indent="-226108" defTabSz="921706" eaLnBrk="0" fontAlgn="base" hangingPunct="0">
              <a:spcBef>
                <a:spcPct val="30000"/>
              </a:spcBef>
              <a:spcAft>
                <a:spcPct val="0"/>
              </a:spcAft>
              <a:defRPr sz="1200">
                <a:solidFill>
                  <a:schemeClr val="tx1"/>
                </a:solidFill>
                <a:latin typeface="Times New Roman" charset="0"/>
                <a:ea typeface="ＭＳ Ｐゴシック" charset="0"/>
              </a:defRPr>
            </a:lvl8pPr>
            <a:lvl9pPr marL="3843840" indent="-226108" defTabSz="921706" eaLnBrk="0" fontAlgn="base" hangingPunct="0">
              <a:spcBef>
                <a:spcPct val="30000"/>
              </a:spcBef>
              <a:spcAft>
                <a:spcPct val="0"/>
              </a:spcAft>
              <a:defRPr sz="1200">
                <a:solidFill>
                  <a:schemeClr val="tx1"/>
                </a:solidFill>
                <a:latin typeface="Times New Roman" charset="0"/>
                <a:ea typeface="ＭＳ Ｐゴシック" charset="0"/>
              </a:defRPr>
            </a:lvl9pPr>
          </a:lstStyle>
          <a:p>
            <a:fld id="{8927FCB9-C35E-E340-9300-E2B4CCD1149C}" type="slidenum">
              <a:rPr lang="en-US"/>
              <a:pPr/>
              <a:t>42</a:t>
            </a:fld>
            <a:endParaRPr lang="en-US"/>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706">
              <a:defRPr sz="1200">
                <a:solidFill>
                  <a:schemeClr val="tx1"/>
                </a:solidFill>
                <a:latin typeface="Times New Roman" charset="0"/>
                <a:ea typeface="ＭＳ Ｐゴシック" charset="0"/>
              </a:defRPr>
            </a:lvl1pPr>
            <a:lvl2pPr marL="734852" indent="-282635" defTabSz="921706">
              <a:defRPr sz="1200">
                <a:solidFill>
                  <a:schemeClr val="tx1"/>
                </a:solidFill>
                <a:latin typeface="Times New Roman" charset="0"/>
                <a:ea typeface="ＭＳ Ｐゴシック" charset="0"/>
              </a:defRPr>
            </a:lvl2pPr>
            <a:lvl3pPr marL="1130541" indent="-226108" defTabSz="921706">
              <a:defRPr sz="1200">
                <a:solidFill>
                  <a:schemeClr val="tx1"/>
                </a:solidFill>
                <a:latin typeface="Times New Roman" charset="0"/>
                <a:ea typeface="ＭＳ Ｐゴシック" charset="0"/>
              </a:defRPr>
            </a:lvl3pPr>
            <a:lvl4pPr marL="1582758" indent="-226108" defTabSz="921706">
              <a:defRPr sz="1200">
                <a:solidFill>
                  <a:schemeClr val="tx1"/>
                </a:solidFill>
                <a:latin typeface="Times New Roman" charset="0"/>
                <a:ea typeface="ＭＳ Ｐゴシック" charset="0"/>
              </a:defRPr>
            </a:lvl4pPr>
            <a:lvl5pPr marL="2034974" indent="-226108" defTabSz="921706">
              <a:defRPr sz="1200">
                <a:solidFill>
                  <a:schemeClr val="tx1"/>
                </a:solidFill>
                <a:latin typeface="Times New Roman" charset="0"/>
                <a:ea typeface="ＭＳ Ｐゴシック" charset="0"/>
              </a:defRPr>
            </a:lvl5pPr>
            <a:lvl6pPr marL="2487191" indent="-226108" defTabSz="921706" eaLnBrk="0" fontAlgn="base" hangingPunct="0">
              <a:spcBef>
                <a:spcPct val="30000"/>
              </a:spcBef>
              <a:spcAft>
                <a:spcPct val="0"/>
              </a:spcAft>
              <a:defRPr sz="1200">
                <a:solidFill>
                  <a:schemeClr val="tx1"/>
                </a:solidFill>
                <a:latin typeface="Times New Roman" charset="0"/>
                <a:ea typeface="ＭＳ Ｐゴシック" charset="0"/>
              </a:defRPr>
            </a:lvl6pPr>
            <a:lvl7pPr marL="2939407" indent="-226108" defTabSz="921706" eaLnBrk="0" fontAlgn="base" hangingPunct="0">
              <a:spcBef>
                <a:spcPct val="30000"/>
              </a:spcBef>
              <a:spcAft>
                <a:spcPct val="0"/>
              </a:spcAft>
              <a:defRPr sz="1200">
                <a:solidFill>
                  <a:schemeClr val="tx1"/>
                </a:solidFill>
                <a:latin typeface="Times New Roman" charset="0"/>
                <a:ea typeface="ＭＳ Ｐゴシック" charset="0"/>
              </a:defRPr>
            </a:lvl7pPr>
            <a:lvl8pPr marL="3391624" indent="-226108" defTabSz="921706" eaLnBrk="0" fontAlgn="base" hangingPunct="0">
              <a:spcBef>
                <a:spcPct val="30000"/>
              </a:spcBef>
              <a:spcAft>
                <a:spcPct val="0"/>
              </a:spcAft>
              <a:defRPr sz="1200">
                <a:solidFill>
                  <a:schemeClr val="tx1"/>
                </a:solidFill>
                <a:latin typeface="Times New Roman" charset="0"/>
                <a:ea typeface="ＭＳ Ｐゴシック" charset="0"/>
              </a:defRPr>
            </a:lvl8pPr>
            <a:lvl9pPr marL="3843840" indent="-226108" defTabSz="921706" eaLnBrk="0" fontAlgn="base" hangingPunct="0">
              <a:spcBef>
                <a:spcPct val="30000"/>
              </a:spcBef>
              <a:spcAft>
                <a:spcPct val="0"/>
              </a:spcAft>
              <a:defRPr sz="1200">
                <a:solidFill>
                  <a:schemeClr val="tx1"/>
                </a:solidFill>
                <a:latin typeface="Times New Roman" charset="0"/>
                <a:ea typeface="ＭＳ Ｐゴシック" charset="0"/>
              </a:defRPr>
            </a:lvl9pPr>
          </a:lstStyle>
          <a:p>
            <a:fld id="{C232AFCE-E90F-A240-9F1E-891D052A536E}" type="slidenum">
              <a:rPr lang="en-US"/>
              <a:pPr/>
              <a:t>44</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latin typeface="Times New Roman" charset="0"/>
              </a:rPr>
              <a:t>Need a better and more MEANINGFUL scatter plot! </a:t>
            </a:r>
            <a:r>
              <a:rPr lang="en-US" b="1" dirty="0" smtClean="0">
                <a:latin typeface="Times New Roman" charset="0"/>
              </a:rPr>
              <a:t>–JH.</a:t>
            </a:r>
          </a:p>
          <a:p>
            <a:endParaRPr lang="en-US" b="1"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706">
              <a:defRPr sz="1200">
                <a:solidFill>
                  <a:schemeClr val="tx1"/>
                </a:solidFill>
                <a:latin typeface="Times New Roman" charset="0"/>
                <a:ea typeface="ＭＳ Ｐゴシック" charset="0"/>
              </a:defRPr>
            </a:lvl1pPr>
            <a:lvl2pPr marL="734852" indent="-282635" defTabSz="921706">
              <a:defRPr sz="1200">
                <a:solidFill>
                  <a:schemeClr val="tx1"/>
                </a:solidFill>
                <a:latin typeface="Times New Roman" charset="0"/>
                <a:ea typeface="ＭＳ Ｐゴシック" charset="0"/>
              </a:defRPr>
            </a:lvl2pPr>
            <a:lvl3pPr marL="1130541" indent="-226108" defTabSz="921706">
              <a:defRPr sz="1200">
                <a:solidFill>
                  <a:schemeClr val="tx1"/>
                </a:solidFill>
                <a:latin typeface="Times New Roman" charset="0"/>
                <a:ea typeface="ＭＳ Ｐゴシック" charset="0"/>
              </a:defRPr>
            </a:lvl3pPr>
            <a:lvl4pPr marL="1582758" indent="-226108" defTabSz="921706">
              <a:defRPr sz="1200">
                <a:solidFill>
                  <a:schemeClr val="tx1"/>
                </a:solidFill>
                <a:latin typeface="Times New Roman" charset="0"/>
                <a:ea typeface="ＭＳ Ｐゴシック" charset="0"/>
              </a:defRPr>
            </a:lvl4pPr>
            <a:lvl5pPr marL="2034974" indent="-226108" defTabSz="921706">
              <a:defRPr sz="1200">
                <a:solidFill>
                  <a:schemeClr val="tx1"/>
                </a:solidFill>
                <a:latin typeface="Times New Roman" charset="0"/>
                <a:ea typeface="ＭＳ Ｐゴシック" charset="0"/>
              </a:defRPr>
            </a:lvl5pPr>
            <a:lvl6pPr marL="2487191" indent="-226108" defTabSz="921706" eaLnBrk="0" fontAlgn="base" hangingPunct="0">
              <a:spcBef>
                <a:spcPct val="30000"/>
              </a:spcBef>
              <a:spcAft>
                <a:spcPct val="0"/>
              </a:spcAft>
              <a:defRPr sz="1200">
                <a:solidFill>
                  <a:schemeClr val="tx1"/>
                </a:solidFill>
                <a:latin typeface="Times New Roman" charset="0"/>
                <a:ea typeface="ＭＳ Ｐゴシック" charset="0"/>
              </a:defRPr>
            </a:lvl6pPr>
            <a:lvl7pPr marL="2939407" indent="-226108" defTabSz="921706" eaLnBrk="0" fontAlgn="base" hangingPunct="0">
              <a:spcBef>
                <a:spcPct val="30000"/>
              </a:spcBef>
              <a:spcAft>
                <a:spcPct val="0"/>
              </a:spcAft>
              <a:defRPr sz="1200">
                <a:solidFill>
                  <a:schemeClr val="tx1"/>
                </a:solidFill>
                <a:latin typeface="Times New Roman" charset="0"/>
                <a:ea typeface="ＭＳ Ｐゴシック" charset="0"/>
              </a:defRPr>
            </a:lvl7pPr>
            <a:lvl8pPr marL="3391624" indent="-226108" defTabSz="921706" eaLnBrk="0" fontAlgn="base" hangingPunct="0">
              <a:spcBef>
                <a:spcPct val="30000"/>
              </a:spcBef>
              <a:spcAft>
                <a:spcPct val="0"/>
              </a:spcAft>
              <a:defRPr sz="1200">
                <a:solidFill>
                  <a:schemeClr val="tx1"/>
                </a:solidFill>
                <a:latin typeface="Times New Roman" charset="0"/>
                <a:ea typeface="ＭＳ Ｐゴシック" charset="0"/>
              </a:defRPr>
            </a:lvl8pPr>
            <a:lvl9pPr marL="3843840" indent="-226108" defTabSz="921706" eaLnBrk="0" fontAlgn="base" hangingPunct="0">
              <a:spcBef>
                <a:spcPct val="30000"/>
              </a:spcBef>
              <a:spcAft>
                <a:spcPct val="0"/>
              </a:spcAft>
              <a:defRPr sz="1200">
                <a:solidFill>
                  <a:schemeClr val="tx1"/>
                </a:solidFill>
                <a:latin typeface="Times New Roman" charset="0"/>
                <a:ea typeface="ＭＳ Ｐゴシック" charset="0"/>
              </a:defRPr>
            </a:lvl9pPr>
          </a:lstStyle>
          <a:p>
            <a:fld id="{2ED87754-98CC-BD43-ACD9-0D1F3E016A37}" type="slidenum">
              <a:rPr lang="en-US"/>
              <a:pPr/>
              <a:t>45</a:t>
            </a:fld>
            <a:endParaRPr lang="en-US"/>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706">
              <a:defRPr sz="1200">
                <a:solidFill>
                  <a:schemeClr val="tx1"/>
                </a:solidFill>
                <a:latin typeface="Times New Roman" charset="0"/>
                <a:ea typeface="ＭＳ Ｐゴシック" charset="0"/>
              </a:defRPr>
            </a:lvl1pPr>
            <a:lvl2pPr marL="734852" indent="-282635" defTabSz="921706">
              <a:defRPr sz="1200">
                <a:solidFill>
                  <a:schemeClr val="tx1"/>
                </a:solidFill>
                <a:latin typeface="Times New Roman" charset="0"/>
                <a:ea typeface="ＭＳ Ｐゴシック" charset="0"/>
              </a:defRPr>
            </a:lvl2pPr>
            <a:lvl3pPr marL="1130541" indent="-226108" defTabSz="921706">
              <a:defRPr sz="1200">
                <a:solidFill>
                  <a:schemeClr val="tx1"/>
                </a:solidFill>
                <a:latin typeface="Times New Roman" charset="0"/>
                <a:ea typeface="ＭＳ Ｐゴシック" charset="0"/>
              </a:defRPr>
            </a:lvl3pPr>
            <a:lvl4pPr marL="1582758" indent="-226108" defTabSz="921706">
              <a:defRPr sz="1200">
                <a:solidFill>
                  <a:schemeClr val="tx1"/>
                </a:solidFill>
                <a:latin typeface="Times New Roman" charset="0"/>
                <a:ea typeface="ＭＳ Ｐゴシック" charset="0"/>
              </a:defRPr>
            </a:lvl4pPr>
            <a:lvl5pPr marL="2034974" indent="-226108" defTabSz="921706">
              <a:defRPr sz="1200">
                <a:solidFill>
                  <a:schemeClr val="tx1"/>
                </a:solidFill>
                <a:latin typeface="Times New Roman" charset="0"/>
                <a:ea typeface="ＭＳ Ｐゴシック" charset="0"/>
              </a:defRPr>
            </a:lvl5pPr>
            <a:lvl6pPr marL="2487191" indent="-226108" defTabSz="921706" eaLnBrk="0" fontAlgn="base" hangingPunct="0">
              <a:spcBef>
                <a:spcPct val="30000"/>
              </a:spcBef>
              <a:spcAft>
                <a:spcPct val="0"/>
              </a:spcAft>
              <a:defRPr sz="1200">
                <a:solidFill>
                  <a:schemeClr val="tx1"/>
                </a:solidFill>
                <a:latin typeface="Times New Roman" charset="0"/>
                <a:ea typeface="ＭＳ Ｐゴシック" charset="0"/>
              </a:defRPr>
            </a:lvl6pPr>
            <a:lvl7pPr marL="2939407" indent="-226108" defTabSz="921706" eaLnBrk="0" fontAlgn="base" hangingPunct="0">
              <a:spcBef>
                <a:spcPct val="30000"/>
              </a:spcBef>
              <a:spcAft>
                <a:spcPct val="0"/>
              </a:spcAft>
              <a:defRPr sz="1200">
                <a:solidFill>
                  <a:schemeClr val="tx1"/>
                </a:solidFill>
                <a:latin typeface="Times New Roman" charset="0"/>
                <a:ea typeface="ＭＳ Ｐゴシック" charset="0"/>
              </a:defRPr>
            </a:lvl7pPr>
            <a:lvl8pPr marL="3391624" indent="-226108" defTabSz="921706" eaLnBrk="0" fontAlgn="base" hangingPunct="0">
              <a:spcBef>
                <a:spcPct val="30000"/>
              </a:spcBef>
              <a:spcAft>
                <a:spcPct val="0"/>
              </a:spcAft>
              <a:defRPr sz="1200">
                <a:solidFill>
                  <a:schemeClr val="tx1"/>
                </a:solidFill>
                <a:latin typeface="Times New Roman" charset="0"/>
                <a:ea typeface="ＭＳ Ｐゴシック" charset="0"/>
              </a:defRPr>
            </a:lvl8pPr>
            <a:lvl9pPr marL="3843840" indent="-226108" defTabSz="921706" eaLnBrk="0" fontAlgn="base" hangingPunct="0">
              <a:spcBef>
                <a:spcPct val="30000"/>
              </a:spcBef>
              <a:spcAft>
                <a:spcPct val="0"/>
              </a:spcAft>
              <a:defRPr sz="1200">
                <a:solidFill>
                  <a:schemeClr val="tx1"/>
                </a:solidFill>
                <a:latin typeface="Times New Roman" charset="0"/>
                <a:ea typeface="ＭＳ Ｐゴシック" charset="0"/>
              </a:defRPr>
            </a:lvl9pPr>
          </a:lstStyle>
          <a:p>
            <a:fld id="{8144883C-9D03-D14B-9239-AE56475F8022}" type="slidenum">
              <a:rPr lang="en-US"/>
              <a:pPr/>
              <a:t>46</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atin typeface="Calibri" charset="0"/>
            </a:endParaRPr>
          </a:p>
        </p:txBody>
      </p:sp>
      <p:sp>
        <p:nvSpPr>
          <p:cNvPr id="14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B9EF660-89B9-BB44-9374-D09EBB232DC9}" type="slidenum">
              <a:rPr lang="en-US" sz="1200">
                <a:latin typeface="Calibri" charset="0"/>
              </a:rPr>
              <a:pPr eaLnBrk="1" hangingPunct="1"/>
              <a:t>54</a:t>
            </a:fld>
            <a:endParaRPr lang="en-US"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0C1616-EEF3-EB4B-8741-6143B30C2916}" type="slidenum">
              <a:rPr lang="en-US" smtClean="0"/>
              <a:pPr/>
              <a:t>17</a:t>
            </a:fld>
            <a:endParaRPr lang="en-US"/>
          </a:p>
        </p:txBody>
      </p:sp>
    </p:spTree>
    <p:extLst>
      <p:ext uri="{BB962C8B-B14F-4D97-AF65-F5344CB8AC3E}">
        <p14:creationId xmlns:p14="http://schemas.microsoft.com/office/powerpoint/2010/main" val="1369913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08C591-E5B1-A94D-8C44-A3840C2071A6}" type="slidenum">
              <a:rPr lang="en-US"/>
              <a:pPr>
                <a:defRPr/>
              </a:pPr>
              <a:t>18</a:t>
            </a:fld>
            <a:endParaRPr lang="en-US"/>
          </a:p>
        </p:txBody>
      </p:sp>
      <p:sp>
        <p:nvSpPr>
          <p:cNvPr id="30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8227"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Remember we talked</a:t>
            </a:r>
            <a:r>
              <a:rPr lang="en-US" baseline="0" dirty="0" smtClean="0"/>
              <a:t> about modes? These are just modes where we </a:t>
            </a:r>
            <a:r>
              <a:rPr lang="en-US" baseline="0" dirty="0" err="1" smtClean="0"/>
              <a:t>usethe</a:t>
            </a:r>
            <a:r>
              <a:rPr lang="en-US" baseline="0" dirty="0" smtClean="0"/>
              <a:t> bin as a mode. In essence we are turning the data into discrete categories</a:t>
            </a:r>
            <a:endParaRPr lang="en-US" dirty="0" smtClean="0"/>
          </a:p>
          <a:p>
            <a:pPr eaLnBrk="1" hangingPunct="1">
              <a:defRPr/>
            </a:pPr>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708C591-E5B1-A94D-8C44-A3840C2071A6}" type="slidenum">
              <a:rPr lang="en-US"/>
              <a:pPr>
                <a:defRPr/>
              </a:pPr>
              <a:t>19</a:t>
            </a:fld>
            <a:endParaRPr lang="en-US"/>
          </a:p>
        </p:txBody>
      </p:sp>
      <p:sp>
        <p:nvSpPr>
          <p:cNvPr id="3082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8227" name="Rectangle 3"/>
          <p:cNvSpPr>
            <a:spLocks noGrp="1" noChangeArrowheads="1"/>
          </p:cNvSpPr>
          <p:nvPr>
            <p:ph type="body" idx="1"/>
          </p:nvPr>
        </p:nvSpPr>
        <p:spPr/>
        <p:txBody>
          <a:bodyPr/>
          <a:lstStyle/>
          <a:p>
            <a:pPr marL="457200" indent="-457200" eaLnBrk="1" hangingPunct="1">
              <a:spcBef>
                <a:spcPct val="0"/>
              </a:spcBef>
              <a:defRPr/>
            </a:pPr>
            <a:r>
              <a:rPr lang="en-US" sz="1800" dirty="0" smtClean="0"/>
              <a:t>Most common form: split data range into equal-sized bins Then for each bin, count the number of points from the data set that fall into the bin. </a:t>
            </a:r>
          </a:p>
          <a:p>
            <a:pPr marL="838200" lvl="1" indent="-381000" eaLnBrk="1" hangingPunct="1">
              <a:spcBef>
                <a:spcPct val="0"/>
              </a:spcBef>
              <a:defRPr/>
            </a:pPr>
            <a:r>
              <a:rPr lang="en-US" sz="1600" dirty="0" smtClean="0"/>
              <a:t>Vertical axis: Frequency (i.e., counts for each bin) </a:t>
            </a:r>
          </a:p>
          <a:p>
            <a:pPr marL="838200" lvl="1" indent="-381000" eaLnBrk="1" hangingPunct="1">
              <a:spcBef>
                <a:spcPct val="0"/>
              </a:spcBef>
              <a:defRPr/>
            </a:pPr>
            <a:r>
              <a:rPr lang="en-US" sz="1600" dirty="0" smtClean="0"/>
              <a:t>Horizontal axis: Response variable </a:t>
            </a:r>
          </a:p>
          <a:p>
            <a:pPr eaLnBrk="1" hangingPunct="1">
              <a:defRPr/>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2ED468-D01B-3847-857B-C8E8600C065A}" type="slidenum">
              <a:rPr lang="en-US"/>
              <a:pPr>
                <a:defRPr/>
              </a:pPr>
              <a:t>25</a:t>
            </a:fld>
            <a:endParaRPr lang="en-US"/>
          </a:p>
        </p:txBody>
      </p:sp>
      <p:sp>
        <p:nvSpPr>
          <p:cNvPr id="3092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9251" name="Rectangle 3"/>
          <p:cNvSpPr>
            <a:spLocks noGrp="1" noChangeArrowheads="1"/>
          </p:cNvSpPr>
          <p:nvPr>
            <p:ph type="body" idx="1"/>
          </p:nvPr>
        </p:nvSpPr>
        <p:spPr/>
        <p:txBody>
          <a:bodyPr/>
          <a:lstStyle/>
          <a:p>
            <a:pPr eaLnBrk="1" hangingPunct="1">
              <a:defRPr/>
            </a:pPr>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09600" indent="-609600" eaLnBrk="1" hangingPunct="1">
              <a:defRPr/>
            </a:pPr>
            <a:r>
              <a:rPr lang="en-IE" sz="2600" dirty="0" smtClean="0"/>
              <a:t>Measures of dispersion characterise how spread out the distribution is, i.e., how variable the data are.  </a:t>
            </a:r>
          </a:p>
          <a:p>
            <a:pPr marL="609600" indent="-609600" eaLnBrk="1" hangingPunct="1">
              <a:defRPr/>
            </a:pPr>
            <a:r>
              <a:rPr lang="en-IE" sz="2600" dirty="0" smtClean="0"/>
              <a:t>Commonly used measures of dispersion include:</a:t>
            </a:r>
          </a:p>
          <a:p>
            <a:pPr marL="1154113" lvl="1" indent="-533400" eaLnBrk="1" hangingPunct="1">
              <a:buFontTx/>
              <a:buAutoNum type="arabicPeriod"/>
              <a:defRPr/>
            </a:pPr>
            <a:r>
              <a:rPr lang="en-IE" sz="2200" dirty="0" smtClean="0">
                <a:solidFill>
                  <a:schemeClr val="tx1"/>
                </a:solidFill>
              </a:rPr>
              <a:t>Range</a:t>
            </a:r>
          </a:p>
          <a:p>
            <a:pPr marL="1154113" lvl="1" indent="-533400" eaLnBrk="1" hangingPunct="1">
              <a:buFontTx/>
              <a:buAutoNum type="arabicPeriod"/>
              <a:defRPr/>
            </a:pPr>
            <a:r>
              <a:rPr lang="en-IE" sz="2200" dirty="0" smtClean="0">
                <a:solidFill>
                  <a:schemeClr val="tx1"/>
                </a:solidFill>
              </a:rPr>
              <a:t>Variance &amp; Standard deviation</a:t>
            </a:r>
          </a:p>
          <a:p>
            <a:pPr marL="1154113" lvl="1" indent="-533400" eaLnBrk="1" hangingPunct="1">
              <a:buFontTx/>
              <a:buAutoNum type="arabicPeriod"/>
              <a:defRPr/>
            </a:pPr>
            <a:r>
              <a:rPr lang="en-IE" sz="2200" dirty="0" smtClean="0">
                <a:solidFill>
                  <a:schemeClr val="tx1"/>
                </a:solidFill>
              </a:rPr>
              <a:t>Coefficient of Variation (or relative standard deviation)</a:t>
            </a:r>
          </a:p>
          <a:p>
            <a:pPr marL="1154113" lvl="1" indent="-533400" eaLnBrk="1" hangingPunct="1">
              <a:buFontTx/>
              <a:buAutoNum type="arabicPeriod"/>
              <a:defRPr/>
            </a:pPr>
            <a:r>
              <a:rPr lang="en-IE" sz="2200" dirty="0" smtClean="0">
                <a:solidFill>
                  <a:schemeClr val="tx1"/>
                </a:solidFill>
              </a:rPr>
              <a:t>Inter-quartile range</a:t>
            </a:r>
          </a:p>
          <a:p>
            <a:endParaRPr lang="en-US" dirty="0"/>
          </a:p>
        </p:txBody>
      </p:sp>
      <p:sp>
        <p:nvSpPr>
          <p:cNvPr id="4" name="Slide Number Placeholder 3"/>
          <p:cNvSpPr>
            <a:spLocks noGrp="1"/>
          </p:cNvSpPr>
          <p:nvPr>
            <p:ph type="sldNum" sz="quarter" idx="10"/>
          </p:nvPr>
        </p:nvSpPr>
        <p:spPr/>
        <p:txBody>
          <a:bodyPr/>
          <a:lstStyle/>
          <a:p>
            <a:fld id="{E80C1616-EEF3-EB4B-8741-6143B30C2916}" type="slidenum">
              <a:rPr lang="en-US" smtClean="0"/>
              <a:pPr/>
              <a:t>26</a:t>
            </a:fld>
            <a:endParaRPr lang="en-US"/>
          </a:p>
        </p:txBody>
      </p:sp>
    </p:spTree>
    <p:extLst>
      <p:ext uri="{BB962C8B-B14F-4D97-AF65-F5344CB8AC3E}">
        <p14:creationId xmlns:p14="http://schemas.microsoft.com/office/powerpoint/2010/main" val="7499631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1706">
              <a:defRPr sz="1200">
                <a:solidFill>
                  <a:schemeClr val="tx1"/>
                </a:solidFill>
                <a:latin typeface="Times New Roman" charset="0"/>
                <a:ea typeface="ＭＳ Ｐゴシック" charset="0"/>
              </a:defRPr>
            </a:lvl1pPr>
            <a:lvl2pPr marL="734852" indent="-282635" defTabSz="921706">
              <a:defRPr sz="1200">
                <a:solidFill>
                  <a:schemeClr val="tx1"/>
                </a:solidFill>
                <a:latin typeface="Times New Roman" charset="0"/>
                <a:ea typeface="ＭＳ Ｐゴシック" charset="0"/>
              </a:defRPr>
            </a:lvl2pPr>
            <a:lvl3pPr marL="1130541" indent="-226108" defTabSz="921706">
              <a:defRPr sz="1200">
                <a:solidFill>
                  <a:schemeClr val="tx1"/>
                </a:solidFill>
                <a:latin typeface="Times New Roman" charset="0"/>
                <a:ea typeface="ＭＳ Ｐゴシック" charset="0"/>
              </a:defRPr>
            </a:lvl3pPr>
            <a:lvl4pPr marL="1582758" indent="-226108" defTabSz="921706">
              <a:defRPr sz="1200">
                <a:solidFill>
                  <a:schemeClr val="tx1"/>
                </a:solidFill>
                <a:latin typeface="Times New Roman" charset="0"/>
                <a:ea typeface="ＭＳ Ｐゴシック" charset="0"/>
              </a:defRPr>
            </a:lvl4pPr>
            <a:lvl5pPr marL="2034974" indent="-226108" defTabSz="921706">
              <a:defRPr sz="1200">
                <a:solidFill>
                  <a:schemeClr val="tx1"/>
                </a:solidFill>
                <a:latin typeface="Times New Roman" charset="0"/>
                <a:ea typeface="ＭＳ Ｐゴシック" charset="0"/>
              </a:defRPr>
            </a:lvl5pPr>
            <a:lvl6pPr marL="2487191" indent="-226108" defTabSz="921706" eaLnBrk="0" fontAlgn="base" hangingPunct="0">
              <a:spcBef>
                <a:spcPct val="30000"/>
              </a:spcBef>
              <a:spcAft>
                <a:spcPct val="0"/>
              </a:spcAft>
              <a:defRPr sz="1200">
                <a:solidFill>
                  <a:schemeClr val="tx1"/>
                </a:solidFill>
                <a:latin typeface="Times New Roman" charset="0"/>
                <a:ea typeface="ＭＳ Ｐゴシック" charset="0"/>
              </a:defRPr>
            </a:lvl6pPr>
            <a:lvl7pPr marL="2939407" indent="-226108" defTabSz="921706" eaLnBrk="0" fontAlgn="base" hangingPunct="0">
              <a:spcBef>
                <a:spcPct val="30000"/>
              </a:spcBef>
              <a:spcAft>
                <a:spcPct val="0"/>
              </a:spcAft>
              <a:defRPr sz="1200">
                <a:solidFill>
                  <a:schemeClr val="tx1"/>
                </a:solidFill>
                <a:latin typeface="Times New Roman" charset="0"/>
                <a:ea typeface="ＭＳ Ｐゴシック" charset="0"/>
              </a:defRPr>
            </a:lvl7pPr>
            <a:lvl8pPr marL="3391624" indent="-226108" defTabSz="921706" eaLnBrk="0" fontAlgn="base" hangingPunct="0">
              <a:spcBef>
                <a:spcPct val="30000"/>
              </a:spcBef>
              <a:spcAft>
                <a:spcPct val="0"/>
              </a:spcAft>
              <a:defRPr sz="1200">
                <a:solidFill>
                  <a:schemeClr val="tx1"/>
                </a:solidFill>
                <a:latin typeface="Times New Roman" charset="0"/>
                <a:ea typeface="ＭＳ Ｐゴシック" charset="0"/>
              </a:defRPr>
            </a:lvl8pPr>
            <a:lvl9pPr marL="3843840" indent="-226108" defTabSz="921706" eaLnBrk="0" fontAlgn="base" hangingPunct="0">
              <a:spcBef>
                <a:spcPct val="30000"/>
              </a:spcBef>
              <a:spcAft>
                <a:spcPct val="0"/>
              </a:spcAft>
              <a:defRPr sz="1200">
                <a:solidFill>
                  <a:schemeClr val="tx1"/>
                </a:solidFill>
                <a:latin typeface="Times New Roman" charset="0"/>
                <a:ea typeface="ＭＳ Ｐゴシック" charset="0"/>
              </a:defRPr>
            </a:lvl9pPr>
          </a:lstStyle>
          <a:p>
            <a:fld id="{F2729F09-8AB7-8140-9FF2-AA9BFA5A5C6B}" type="slidenum">
              <a:rPr lang="en-US"/>
              <a:pPr/>
              <a:t>27</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 would be useful to have a measure of scatter that has the following properties: </a:t>
            </a:r>
          </a:p>
          <a:p>
            <a:r>
              <a:rPr lang="en-US" dirty="0" smtClean="0"/>
              <a:t>The measure should be proportional to the scatter of the data (small when the data are clustered together, and large when the data are widely scattered). </a:t>
            </a:r>
          </a:p>
          <a:p>
            <a:r>
              <a:rPr lang="en-US" dirty="0" smtClean="0"/>
              <a:t>The measure should be independent of the number of values in the data set (otherwise, simply by taking more measurements the value would increase even if the scatter of the measurements was not increasing). </a:t>
            </a:r>
          </a:p>
          <a:p>
            <a:r>
              <a:rPr lang="en-US" dirty="0" smtClean="0"/>
              <a:t>The measure should be independent of the mean (since now we are only interested in the spread of the data, not its central tendency).</a:t>
            </a:r>
          </a:p>
          <a:p>
            <a:pPr marL="0" marR="0" indent="0" algn="l" defTabSz="914400" rtl="0" eaLnBrk="1" fontAlgn="base" latinLnBrk="0" hangingPunct="1">
              <a:lnSpc>
                <a:spcPct val="100000"/>
              </a:lnSpc>
              <a:spcBef>
                <a:spcPct val="30000"/>
              </a:spcBef>
              <a:spcAft>
                <a:spcPct val="0"/>
              </a:spcAft>
              <a:buClrTx/>
              <a:buSzTx/>
              <a:buFontTx/>
              <a:buNone/>
              <a:tabLst/>
              <a:defRPr/>
            </a:pPr>
            <a:endParaRPr lang="da-DK" dirty="0" smtClean="0"/>
          </a:p>
          <a:p>
            <a:endParaRPr lang="en-US" dirty="0"/>
          </a:p>
        </p:txBody>
      </p:sp>
      <p:sp>
        <p:nvSpPr>
          <p:cNvPr id="4" name="Slide Number Placeholder 3"/>
          <p:cNvSpPr>
            <a:spLocks noGrp="1"/>
          </p:cNvSpPr>
          <p:nvPr>
            <p:ph type="sldNum" sz="quarter" idx="10"/>
          </p:nvPr>
        </p:nvSpPr>
        <p:spPr/>
        <p:txBody>
          <a:bodyPr/>
          <a:lstStyle/>
          <a:p>
            <a:fld id="{E80C1616-EEF3-EB4B-8741-6143B30C2916}" type="slidenum">
              <a:rPr lang="en-US" smtClean="0"/>
              <a:pPr/>
              <a:t>28</a:t>
            </a:fld>
            <a:endParaRPr lang="en-US"/>
          </a:p>
        </p:txBody>
      </p:sp>
    </p:spTree>
    <p:extLst>
      <p:ext uri="{BB962C8B-B14F-4D97-AF65-F5344CB8AC3E}">
        <p14:creationId xmlns:p14="http://schemas.microsoft.com/office/powerpoint/2010/main" val="1137279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lgn="l">
              <a:defRPr/>
            </a:lvl1pPr>
          </a:lstStyle>
          <a:p>
            <a:pPr lvl="0"/>
            <a:r>
              <a:rPr lang="en-US" noProof="0" smtClean="0"/>
              <a:t>Click to edit Master title style</a:t>
            </a:r>
            <a:endParaRPr lang="en-US" noProof="0" dirty="0" smtClean="0"/>
          </a:p>
        </p:txBody>
      </p:sp>
      <p:sp>
        <p:nvSpPr>
          <p:cNvPr id="8195" name="Rectangle 3"/>
          <p:cNvSpPr>
            <a:spLocks noGrp="1" noChangeArrowheads="1"/>
          </p:cNvSpPr>
          <p:nvPr>
            <p:ph type="subTitle" idx="1"/>
          </p:nvPr>
        </p:nvSpPr>
        <p:spPr>
          <a:xfrm>
            <a:off x="683568" y="3886200"/>
            <a:ext cx="7776864" cy="1752600"/>
          </a:xfrm>
        </p:spPr>
        <p:txBody>
          <a:bodyPr/>
          <a:lstStyle>
            <a:lvl1pPr marL="0" indent="0" algn="l">
              <a:buFontTx/>
              <a:buNone/>
              <a:defRPr/>
            </a:lvl1pPr>
          </a:lstStyle>
          <a:p>
            <a:pPr lvl="0"/>
            <a:r>
              <a:rPr lang="en-US" noProof="0" smtClean="0"/>
              <a:t>Click to edit Master subtitle style</a:t>
            </a:r>
          </a:p>
        </p:txBody>
      </p:sp>
      <p:grpSp>
        <p:nvGrpSpPr>
          <p:cNvPr id="8196" name="Group 4"/>
          <p:cNvGrpSpPr>
            <a:grpSpLocks/>
          </p:cNvGrpSpPr>
          <p:nvPr userDrawn="1"/>
        </p:nvGrpSpPr>
        <p:grpSpPr bwMode="auto">
          <a:xfrm>
            <a:off x="19201" y="5733256"/>
            <a:ext cx="8915400" cy="838200"/>
            <a:chOff x="144" y="3600"/>
            <a:chExt cx="5616" cy="528"/>
          </a:xfrm>
        </p:grpSpPr>
        <p:sp>
          <p:nvSpPr>
            <p:cNvPr id="8197" name="Rectangle 5"/>
            <p:cNvSpPr>
              <a:spLocks noChangeArrowheads="1"/>
            </p:cNvSpPr>
            <p:nvPr userDrawn="1"/>
          </p:nvSpPr>
          <p:spPr bwMode="auto">
            <a:xfrm>
              <a:off x="144" y="3600"/>
              <a:ext cx="5616" cy="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eaLnBrk="1" hangingPunct="1">
                <a:spcBef>
                  <a:spcPct val="20000"/>
                </a:spcBef>
              </a:pPr>
              <a:endParaRPr lang="en-US" sz="2000">
                <a:solidFill>
                  <a:srgbClr val="464646"/>
                </a:solidFill>
              </a:endParaRPr>
            </a:p>
          </p:txBody>
        </p:sp>
        <p:pic>
          <p:nvPicPr>
            <p:cNvPr id="8198" name="Picture 6" descr="siat_logo"/>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792" y="3673"/>
              <a:ext cx="1680" cy="383"/>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3"/>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83568" y="5877272"/>
            <a:ext cx="1200446" cy="604391"/>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52400" y="304800"/>
            <a:ext cx="8763000" cy="609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304800" y="12954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2954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304800" y="39624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572000" y="39624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061"/>
          <p:cNvSpPr>
            <a:spLocks noGrp="1" noChangeArrowheads="1"/>
          </p:cNvSpPr>
          <p:nvPr>
            <p:ph type="sldNum" sz="quarter" idx="10"/>
          </p:nvPr>
        </p:nvSpPr>
        <p:spPr>
          <a:ln/>
        </p:spPr>
        <p:txBody>
          <a:bodyPr/>
          <a:lstStyle>
            <a:lvl1pPr>
              <a:defRPr/>
            </a:lvl1pPr>
          </a:lstStyle>
          <a:p>
            <a:fld id="{D5977036-0C4E-474E-A376-FDABA95E4DAE}" type="slidenum">
              <a:rPr lang="en-US"/>
              <a:pPr/>
              <a:t>‹#›</a:t>
            </a:fld>
            <a:endParaRPr lang="en-US"/>
          </a:p>
        </p:txBody>
      </p:sp>
    </p:spTree>
    <p:extLst>
      <p:ext uri="{BB962C8B-B14F-4D97-AF65-F5344CB8AC3E}">
        <p14:creationId xmlns:p14="http://schemas.microsoft.com/office/powerpoint/2010/main" val="193853654"/>
      </p:ext>
    </p:extLst>
  </p:cSld>
  <p:clrMapOvr>
    <a:masterClrMapping/>
  </p:clrMapOvr>
  <p:transition xmlns:p14="http://schemas.microsoft.com/office/powerpoint/2010/mai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a:defRPr>
                <a:cs typeface="+mn-cs"/>
              </a:defRPr>
            </a:lvl1pPr>
          </a:lstStyle>
          <a:p>
            <a:pPr>
              <a:defRPr/>
            </a:pPr>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a:defRPr>
                <a:cs typeface="+mn-cs"/>
              </a:defRPr>
            </a:lvl1pPr>
          </a:lstStyle>
          <a:p>
            <a:pPr>
              <a:defRPr/>
            </a:pPr>
            <a:r>
              <a:rPr lang="en-US" smtClean="0"/>
              <a:t>Working With Data | IAT 355</a:t>
            </a: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a:defRPr>
                <a:cs typeface="+mn-cs"/>
              </a:defRPr>
            </a:lvl1pPr>
          </a:lstStyle>
          <a:p>
            <a:pPr>
              <a:defRPr/>
            </a:pPr>
            <a:fld id="{06208C7B-CF12-5E49-AFC4-3FE7D89DCFC9}" type="slidenum">
              <a:rPr lang="en-US"/>
              <a:pPr>
                <a:defRPr/>
              </a:pPr>
              <a:t>‹#›</a:t>
            </a:fld>
            <a:endParaRPr lang="en-US"/>
          </a:p>
        </p:txBody>
      </p:sp>
    </p:spTree>
    <p:extLst>
      <p:ext uri="{BB962C8B-B14F-4D97-AF65-F5344CB8AC3E}">
        <p14:creationId xmlns:p14="http://schemas.microsoft.com/office/powerpoint/2010/main" val="1735546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95400"/>
            <a:ext cx="41148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0" y="12954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0" y="3962400"/>
            <a:ext cx="4114800" cy="2514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061"/>
          <p:cNvSpPr>
            <a:spLocks noGrp="1" noChangeArrowheads="1"/>
          </p:cNvSpPr>
          <p:nvPr>
            <p:ph type="sldNum" sz="quarter" idx="10"/>
          </p:nvPr>
        </p:nvSpPr>
        <p:spPr>
          <a:ln/>
        </p:spPr>
        <p:txBody>
          <a:bodyPr/>
          <a:lstStyle>
            <a:lvl1pPr>
              <a:defRPr/>
            </a:lvl1pPr>
          </a:lstStyle>
          <a:p>
            <a:fld id="{FAFFA93F-F768-4D46-A199-C53B73CEF143}" type="slidenum">
              <a:rPr lang="en-US"/>
              <a:pPr/>
              <a:t>‹#›</a:t>
            </a:fld>
            <a:endParaRPr lang="en-US"/>
          </a:p>
        </p:txBody>
      </p:sp>
    </p:spTree>
    <p:extLst>
      <p:ext uri="{BB962C8B-B14F-4D97-AF65-F5344CB8AC3E}">
        <p14:creationId xmlns:p14="http://schemas.microsoft.com/office/powerpoint/2010/main" val="1990663011"/>
      </p:ext>
    </p:extLst>
  </p:cSld>
  <p:clrMapOvr>
    <a:masterClrMapping/>
  </p:clrMapOvr>
  <p:transition xmlns:p14="http://schemas.microsoft.com/office/powerpoint/2010/mai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sz="2400"/>
            </a:lvl1pPr>
            <a:lvl2pPr>
              <a:defRPr sz="2000"/>
            </a:lvl2pPr>
            <a:lvl3pPr>
              <a:defRPr sz="20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0"/>
          </p:nvPr>
        </p:nvSpPr>
        <p:spPr/>
        <p:txBody>
          <a:bodyPr/>
          <a:lstStyle>
            <a:lvl1pPr>
              <a:defRPr/>
            </a:lvl1pPr>
          </a:lstStyle>
          <a:p>
            <a:r>
              <a:rPr lang="en-US" smtClean="0"/>
              <a:t>Working With Data | IAT 355</a:t>
            </a:r>
            <a:endParaRPr lang="en-US"/>
          </a:p>
        </p:txBody>
      </p:sp>
      <p:sp>
        <p:nvSpPr>
          <p:cNvPr id="6" name="Slide Number Placeholder 1"/>
          <p:cNvSpPr>
            <a:spLocks noGrp="1"/>
          </p:cNvSpPr>
          <p:nvPr>
            <p:ph type="sldNum" sz="quarter" idx="4"/>
          </p:nvPr>
        </p:nvSpPr>
        <p:spPr>
          <a:xfrm>
            <a:off x="7812360" y="6143625"/>
            <a:ext cx="69344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6BF5D-3323-EB48-84BC-D0158D0FD860}" type="slidenum">
              <a:rPr lang="en-US" smtClean="0"/>
              <a:t>‹#›</a:t>
            </a:fld>
            <a:endParaRPr lang="en-US"/>
          </a:p>
        </p:txBody>
      </p:sp>
    </p:spTree>
    <p:extLst>
      <p:ext uri="{BB962C8B-B14F-4D97-AF65-F5344CB8AC3E}">
        <p14:creationId xmlns:p14="http://schemas.microsoft.com/office/powerpoint/2010/main" val="3479558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smtClean="0"/>
              <a:t>Working With Data | IAT 355</a:t>
            </a:r>
            <a:endParaRPr lang="en-US"/>
          </a:p>
        </p:txBody>
      </p:sp>
    </p:spTree>
    <p:extLst>
      <p:ext uri="{BB962C8B-B14F-4D97-AF65-F5344CB8AC3E}">
        <p14:creationId xmlns:p14="http://schemas.microsoft.com/office/powerpoint/2010/main" val="2167742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5763" y="1905000"/>
            <a:ext cx="3962400" cy="39624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500563" y="1905000"/>
            <a:ext cx="3962400" cy="3962400"/>
          </a:xfrm>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0"/>
          </p:nvPr>
        </p:nvSpPr>
        <p:spPr/>
        <p:txBody>
          <a:bodyPr/>
          <a:lstStyle>
            <a:lvl1pPr>
              <a:defRPr/>
            </a:lvl1pPr>
          </a:lstStyle>
          <a:p>
            <a:r>
              <a:rPr lang="en-US" smtClean="0"/>
              <a:t>Working With Data | IAT 355</a:t>
            </a:r>
            <a:endParaRPr lang="en-US"/>
          </a:p>
        </p:txBody>
      </p:sp>
      <p:sp>
        <p:nvSpPr>
          <p:cNvPr id="7" name="Slide Number Placeholder 1"/>
          <p:cNvSpPr>
            <a:spLocks noGrp="1"/>
          </p:cNvSpPr>
          <p:nvPr>
            <p:ph type="sldNum" sz="quarter" idx="4"/>
          </p:nvPr>
        </p:nvSpPr>
        <p:spPr>
          <a:xfrm>
            <a:off x="7812360" y="6143625"/>
            <a:ext cx="69344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6BF5D-3323-EB48-84BC-D0158D0FD860}" type="slidenum">
              <a:rPr lang="en-US" smtClean="0"/>
              <a:t>‹#›</a:t>
            </a:fld>
            <a:endParaRPr lang="en-US"/>
          </a:p>
        </p:txBody>
      </p:sp>
    </p:spTree>
    <p:extLst>
      <p:ext uri="{BB962C8B-B14F-4D97-AF65-F5344CB8AC3E}">
        <p14:creationId xmlns:p14="http://schemas.microsoft.com/office/powerpoint/2010/main" val="1142863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r>
              <a:rPr lang="en-US" smtClean="0"/>
              <a:t>Working With Data | IAT 355</a:t>
            </a:r>
            <a:endParaRPr lang="en-US"/>
          </a:p>
        </p:txBody>
      </p:sp>
    </p:spTree>
    <p:extLst>
      <p:ext uri="{BB962C8B-B14F-4D97-AF65-F5344CB8AC3E}">
        <p14:creationId xmlns:p14="http://schemas.microsoft.com/office/powerpoint/2010/main" val="1651573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Working With Data | IAT 355</a:t>
            </a:r>
            <a:endParaRPr lang="en-US"/>
          </a:p>
        </p:txBody>
      </p:sp>
      <p:sp>
        <p:nvSpPr>
          <p:cNvPr id="6" name="Date Placeholder 5"/>
          <p:cNvSpPr>
            <a:spLocks noGrp="1"/>
          </p:cNvSpPr>
          <p:nvPr>
            <p:ph type="dt" sz="half" idx="11"/>
          </p:nvPr>
        </p:nvSpPr>
        <p:spPr>
          <a:xfrm>
            <a:off x="2362200" y="6097587"/>
            <a:ext cx="1905000" cy="457200"/>
          </a:xfrm>
          <a:prstGeom prst="rect">
            <a:avLst/>
          </a:prstGeom>
        </p:spPr>
        <p:txBody>
          <a:bodyPr/>
          <a:lstStyle>
            <a:lvl1pPr>
              <a:defRPr/>
            </a:lvl1pPr>
          </a:lstStyle>
          <a:p>
            <a:endParaRPr lang="en-US">
              <a:solidFill>
                <a:schemeClr val="tx1"/>
              </a:solidFill>
            </a:endParaRPr>
          </a:p>
        </p:txBody>
      </p:sp>
    </p:spTree>
    <p:extLst>
      <p:ext uri="{BB962C8B-B14F-4D97-AF65-F5344CB8AC3E}">
        <p14:creationId xmlns:p14="http://schemas.microsoft.com/office/powerpoint/2010/main" val="2693726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smtClean="0"/>
              <a:t>Working With Data | IAT 355</a:t>
            </a:r>
            <a:endParaRPr lang="en-US"/>
          </a:p>
        </p:txBody>
      </p:sp>
      <p:sp>
        <p:nvSpPr>
          <p:cNvPr id="6" name="Date Placeholder 5"/>
          <p:cNvSpPr>
            <a:spLocks noGrp="1"/>
          </p:cNvSpPr>
          <p:nvPr>
            <p:ph type="dt" sz="half" idx="11"/>
          </p:nvPr>
        </p:nvSpPr>
        <p:spPr>
          <a:xfrm>
            <a:off x="2362200" y="6097587"/>
            <a:ext cx="1905000" cy="457200"/>
          </a:xfrm>
          <a:prstGeom prst="rect">
            <a:avLst/>
          </a:prstGeom>
        </p:spPr>
        <p:txBody>
          <a:bodyPr/>
          <a:lstStyle>
            <a:lvl1pPr>
              <a:defRPr/>
            </a:lvl1pPr>
          </a:lstStyle>
          <a:p>
            <a:endParaRPr lang="en-US">
              <a:solidFill>
                <a:schemeClr val="tx1"/>
              </a:solidFill>
            </a:endParaRPr>
          </a:p>
        </p:txBody>
      </p:sp>
    </p:spTree>
    <p:extLst>
      <p:ext uri="{BB962C8B-B14F-4D97-AF65-F5344CB8AC3E}">
        <p14:creationId xmlns:p14="http://schemas.microsoft.com/office/powerpoint/2010/main" val="16012249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smtClean="0"/>
              <a:t>Working With Data | IAT 355</a:t>
            </a:r>
            <a:endParaRPr lang="en-US"/>
          </a:p>
        </p:txBody>
      </p:sp>
      <p:sp>
        <p:nvSpPr>
          <p:cNvPr id="5" name="Date Placeholder 4"/>
          <p:cNvSpPr>
            <a:spLocks noGrp="1"/>
          </p:cNvSpPr>
          <p:nvPr>
            <p:ph type="dt" sz="half" idx="11"/>
          </p:nvPr>
        </p:nvSpPr>
        <p:spPr>
          <a:xfrm>
            <a:off x="2362200" y="6097587"/>
            <a:ext cx="1905000" cy="457200"/>
          </a:xfrm>
          <a:prstGeom prst="rect">
            <a:avLst/>
          </a:prstGeom>
        </p:spPr>
        <p:txBody>
          <a:bodyPr/>
          <a:lstStyle>
            <a:lvl1pPr>
              <a:defRPr/>
            </a:lvl1pPr>
          </a:lstStyle>
          <a:p>
            <a:endParaRPr lang="en-US">
              <a:solidFill>
                <a:schemeClr val="tx1"/>
              </a:solidFill>
            </a:endParaRPr>
          </a:p>
        </p:txBody>
      </p:sp>
    </p:spTree>
    <p:extLst>
      <p:ext uri="{BB962C8B-B14F-4D97-AF65-F5344CB8AC3E}">
        <p14:creationId xmlns:p14="http://schemas.microsoft.com/office/powerpoint/2010/main" val="124470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763000" cy="609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295400"/>
            <a:ext cx="41148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0" y="1295400"/>
            <a:ext cx="4114800" cy="5181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061"/>
          <p:cNvSpPr>
            <a:spLocks noGrp="1" noChangeArrowheads="1"/>
          </p:cNvSpPr>
          <p:nvPr>
            <p:ph type="sldNum" sz="quarter" idx="10"/>
          </p:nvPr>
        </p:nvSpPr>
        <p:spPr>
          <a:ln/>
        </p:spPr>
        <p:txBody>
          <a:bodyPr/>
          <a:lstStyle>
            <a:lvl1pPr>
              <a:defRPr/>
            </a:lvl1pPr>
          </a:lstStyle>
          <a:p>
            <a:fld id="{912D17DA-621D-534E-A05E-05E00E5F5BBD}" type="slidenum">
              <a:rPr lang="en-US"/>
              <a:pPr/>
              <a:t>‹#›</a:t>
            </a:fld>
            <a:endParaRPr lang="en-US"/>
          </a:p>
        </p:txBody>
      </p:sp>
    </p:spTree>
    <p:extLst>
      <p:ext uri="{BB962C8B-B14F-4D97-AF65-F5344CB8AC3E}">
        <p14:creationId xmlns:p14="http://schemas.microsoft.com/office/powerpoint/2010/main" val="2580358079"/>
      </p:ext>
    </p:extLst>
  </p:cSld>
  <p:clrMapOvr>
    <a:masterClrMapping/>
  </p:clrMapOvr>
  <p:transition xmlns:p14="http://schemas.microsoft.com/office/powerpoint/2010/main">
    <p:zoom/>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5763" y="601663"/>
            <a:ext cx="80772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a:p>
        </p:txBody>
      </p:sp>
      <p:sp>
        <p:nvSpPr>
          <p:cNvPr id="1027" name="Rectangle 3"/>
          <p:cNvSpPr>
            <a:spLocks noGrp="1" noChangeArrowheads="1"/>
          </p:cNvSpPr>
          <p:nvPr>
            <p:ph type="body" idx="1"/>
          </p:nvPr>
        </p:nvSpPr>
        <p:spPr bwMode="auto">
          <a:xfrm>
            <a:off x="385763" y="1905000"/>
            <a:ext cx="8077200"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4" name="Rectangle 10"/>
          <p:cNvSpPr>
            <a:spLocks noChangeArrowheads="1"/>
          </p:cNvSpPr>
          <p:nvPr/>
        </p:nvSpPr>
        <p:spPr bwMode="auto">
          <a:xfrm>
            <a:off x="385763" y="5848350"/>
            <a:ext cx="89154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marL="342900" indent="-342900" eaLnBrk="1" hangingPunct="1">
              <a:spcBef>
                <a:spcPct val="20000"/>
              </a:spcBef>
              <a:buFontTx/>
              <a:buChar char="•"/>
            </a:pPr>
            <a:endParaRPr lang="en-US" sz="2000">
              <a:solidFill>
                <a:srgbClr val="464646"/>
              </a:solidFill>
            </a:endParaRPr>
          </a:p>
        </p:txBody>
      </p:sp>
      <p:sp>
        <p:nvSpPr>
          <p:cNvPr id="1037" name="Line 13"/>
          <p:cNvSpPr>
            <a:spLocks noChangeShapeType="1"/>
          </p:cNvSpPr>
          <p:nvPr/>
        </p:nvSpPr>
        <p:spPr bwMode="auto">
          <a:xfrm>
            <a:off x="385763" y="1820863"/>
            <a:ext cx="8077200" cy="0"/>
          </a:xfrm>
          <a:prstGeom prst="line">
            <a:avLst/>
          </a:prstGeom>
          <a:noFill/>
          <a:ln w="19050">
            <a:solidFill>
              <a:srgbClr val="46464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38" name="Line 14"/>
          <p:cNvSpPr>
            <a:spLocks noChangeShapeType="1"/>
          </p:cNvSpPr>
          <p:nvPr/>
        </p:nvSpPr>
        <p:spPr bwMode="auto">
          <a:xfrm>
            <a:off x="385763" y="5935663"/>
            <a:ext cx="8077200" cy="0"/>
          </a:xfrm>
          <a:prstGeom prst="line">
            <a:avLst/>
          </a:prstGeom>
          <a:noFill/>
          <a:ln w="19050">
            <a:solidFill>
              <a:srgbClr val="46464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40" name="Rectangle 16"/>
          <p:cNvSpPr>
            <a:spLocks noGrp="1" noChangeArrowheads="1"/>
          </p:cNvSpPr>
          <p:nvPr>
            <p:ph type="ftr" sz="quarter" idx="3"/>
          </p:nvPr>
        </p:nvSpPr>
        <p:spPr bwMode="auto">
          <a:xfrm>
            <a:off x="1547664" y="6021288"/>
            <a:ext cx="5688632"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defRPr sz="1200">
                <a:solidFill>
                  <a:srgbClr val="464646"/>
                </a:solidFill>
              </a:defRPr>
            </a:lvl1pPr>
          </a:lstStyle>
          <a:p>
            <a:r>
              <a:rPr lang="en-US" smtClean="0"/>
              <a:t>Working With Data | IAT 355</a:t>
            </a:r>
            <a:endParaRPr lang="en-US"/>
          </a:p>
        </p:txBody>
      </p:sp>
      <p:pic>
        <p:nvPicPr>
          <p:cNvPr id="13" name="Picture 3"/>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95536" y="6021288"/>
            <a:ext cx="914400" cy="460375"/>
          </a:xfrm>
          <a:prstGeom prst="rect">
            <a:avLst/>
          </a:prstGeom>
          <a:noFill/>
          <a:ln w="9525">
            <a:noFill/>
            <a:miter lim="800000"/>
            <a:headEnd/>
            <a:tailEnd/>
          </a:ln>
        </p:spPr>
      </p:pic>
      <p:sp>
        <p:nvSpPr>
          <p:cNvPr id="2" name="Slide Number Placeholder 1"/>
          <p:cNvSpPr>
            <a:spLocks noGrp="1"/>
          </p:cNvSpPr>
          <p:nvPr>
            <p:ph type="sldNum" sz="quarter" idx="4"/>
          </p:nvPr>
        </p:nvSpPr>
        <p:spPr>
          <a:xfrm>
            <a:off x="7812360" y="6021288"/>
            <a:ext cx="69344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66BF5D-3323-EB48-84BC-D0158D0FD860}"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57" r:id="rId7"/>
    <p:sldLayoutId id="2147483658" r:id="rId8"/>
    <p:sldLayoutId id="2147483660" r:id="rId9"/>
    <p:sldLayoutId id="2147483664" r:id="rId10"/>
    <p:sldLayoutId id="2147483665" r:id="rId11"/>
    <p:sldLayoutId id="2147483666" r:id="rId12"/>
  </p:sldLayoutIdLst>
  <p:hf sldNum="0" hdr="0" dt="0"/>
  <p:txStyles>
    <p:titleStyle>
      <a:lvl1pPr algn="l" rtl="0" eaLnBrk="1" fontAlgn="base" hangingPunct="1">
        <a:spcBef>
          <a:spcPct val="0"/>
        </a:spcBef>
        <a:spcAft>
          <a:spcPct val="0"/>
        </a:spcAft>
        <a:defRPr sz="3200">
          <a:solidFill>
            <a:srgbClr val="464646"/>
          </a:solidFill>
          <a:latin typeface="+mj-lt"/>
          <a:ea typeface="+mj-ea"/>
          <a:cs typeface="+mj-cs"/>
        </a:defRPr>
      </a:lvl1pPr>
      <a:lvl2pPr algn="l" rtl="0" eaLnBrk="1" fontAlgn="base" hangingPunct="1">
        <a:spcBef>
          <a:spcPct val="0"/>
        </a:spcBef>
        <a:spcAft>
          <a:spcPct val="0"/>
        </a:spcAft>
        <a:defRPr sz="3200">
          <a:solidFill>
            <a:srgbClr val="464646"/>
          </a:solidFill>
          <a:latin typeface="Arial" charset="0"/>
          <a:ea typeface="ＭＳ Ｐゴシック" charset="0"/>
          <a:cs typeface="ＭＳ Ｐゴシック" charset="0"/>
        </a:defRPr>
      </a:lvl2pPr>
      <a:lvl3pPr algn="l" rtl="0" eaLnBrk="1" fontAlgn="base" hangingPunct="1">
        <a:spcBef>
          <a:spcPct val="0"/>
        </a:spcBef>
        <a:spcAft>
          <a:spcPct val="0"/>
        </a:spcAft>
        <a:defRPr sz="3200">
          <a:solidFill>
            <a:srgbClr val="464646"/>
          </a:solidFill>
          <a:latin typeface="Arial" charset="0"/>
          <a:ea typeface="ＭＳ Ｐゴシック" charset="0"/>
          <a:cs typeface="ＭＳ Ｐゴシック" charset="0"/>
        </a:defRPr>
      </a:lvl3pPr>
      <a:lvl4pPr algn="l" rtl="0" eaLnBrk="1" fontAlgn="base" hangingPunct="1">
        <a:spcBef>
          <a:spcPct val="0"/>
        </a:spcBef>
        <a:spcAft>
          <a:spcPct val="0"/>
        </a:spcAft>
        <a:defRPr sz="3200">
          <a:solidFill>
            <a:srgbClr val="464646"/>
          </a:solidFill>
          <a:latin typeface="Arial" charset="0"/>
          <a:ea typeface="ＭＳ Ｐゴシック" charset="0"/>
          <a:cs typeface="ＭＳ Ｐゴシック" charset="0"/>
        </a:defRPr>
      </a:lvl4pPr>
      <a:lvl5pPr algn="l" rtl="0" eaLnBrk="1" fontAlgn="base" hangingPunct="1">
        <a:spcBef>
          <a:spcPct val="0"/>
        </a:spcBef>
        <a:spcAft>
          <a:spcPct val="0"/>
        </a:spcAft>
        <a:defRPr sz="3200">
          <a:solidFill>
            <a:srgbClr val="464646"/>
          </a:solidFill>
          <a:latin typeface="Arial" charset="0"/>
          <a:ea typeface="ＭＳ Ｐゴシック" charset="0"/>
          <a:cs typeface="ＭＳ Ｐゴシック" charset="0"/>
        </a:defRPr>
      </a:lvl5pPr>
      <a:lvl6pPr marL="457200" algn="l" rtl="0" eaLnBrk="1" fontAlgn="base" hangingPunct="1">
        <a:spcBef>
          <a:spcPct val="0"/>
        </a:spcBef>
        <a:spcAft>
          <a:spcPct val="0"/>
        </a:spcAft>
        <a:defRPr sz="3200">
          <a:solidFill>
            <a:srgbClr val="464646"/>
          </a:solidFill>
          <a:latin typeface="Arial" charset="0"/>
          <a:ea typeface="ＭＳ Ｐゴシック" charset="0"/>
          <a:cs typeface="ＭＳ Ｐゴシック" charset="0"/>
        </a:defRPr>
      </a:lvl6pPr>
      <a:lvl7pPr marL="914400" algn="l" rtl="0" eaLnBrk="1" fontAlgn="base" hangingPunct="1">
        <a:spcBef>
          <a:spcPct val="0"/>
        </a:spcBef>
        <a:spcAft>
          <a:spcPct val="0"/>
        </a:spcAft>
        <a:defRPr sz="3200">
          <a:solidFill>
            <a:srgbClr val="464646"/>
          </a:solidFill>
          <a:latin typeface="Arial" charset="0"/>
          <a:ea typeface="ＭＳ Ｐゴシック" charset="0"/>
          <a:cs typeface="ＭＳ Ｐゴシック" charset="0"/>
        </a:defRPr>
      </a:lvl7pPr>
      <a:lvl8pPr marL="1371600" algn="l" rtl="0" eaLnBrk="1" fontAlgn="base" hangingPunct="1">
        <a:spcBef>
          <a:spcPct val="0"/>
        </a:spcBef>
        <a:spcAft>
          <a:spcPct val="0"/>
        </a:spcAft>
        <a:defRPr sz="3200">
          <a:solidFill>
            <a:srgbClr val="464646"/>
          </a:solidFill>
          <a:latin typeface="Arial" charset="0"/>
          <a:ea typeface="ＭＳ Ｐゴシック" charset="0"/>
          <a:cs typeface="ＭＳ Ｐゴシック" charset="0"/>
        </a:defRPr>
      </a:lvl8pPr>
      <a:lvl9pPr marL="1828800" algn="l" rtl="0" eaLnBrk="1" fontAlgn="base" hangingPunct="1">
        <a:spcBef>
          <a:spcPct val="0"/>
        </a:spcBef>
        <a:spcAft>
          <a:spcPct val="0"/>
        </a:spcAft>
        <a:defRPr sz="3200">
          <a:solidFill>
            <a:srgbClr val="464646"/>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2000">
          <a:solidFill>
            <a:srgbClr val="464646"/>
          </a:solidFill>
          <a:latin typeface="+mn-lt"/>
          <a:ea typeface="+mn-ea"/>
          <a:cs typeface="+mn-cs"/>
        </a:defRPr>
      </a:lvl1pPr>
      <a:lvl2pPr marL="742950" indent="-285750" algn="l" rtl="0" eaLnBrk="1" fontAlgn="base" hangingPunct="1">
        <a:spcBef>
          <a:spcPct val="20000"/>
        </a:spcBef>
        <a:spcAft>
          <a:spcPct val="0"/>
        </a:spcAft>
        <a:buFont typeface="Arial"/>
        <a:buChar char="•"/>
        <a:defRPr>
          <a:solidFill>
            <a:srgbClr val="464646"/>
          </a:solidFill>
          <a:latin typeface="+mn-lt"/>
          <a:ea typeface="+mn-ea"/>
        </a:defRPr>
      </a:lvl2pPr>
      <a:lvl3pPr marL="1143000" indent="-228600" algn="l" rtl="0" eaLnBrk="1" fontAlgn="base" hangingPunct="1">
        <a:spcBef>
          <a:spcPct val="20000"/>
        </a:spcBef>
        <a:spcAft>
          <a:spcPct val="0"/>
        </a:spcAft>
        <a:buChar char="•"/>
        <a:defRPr>
          <a:solidFill>
            <a:srgbClr val="464646"/>
          </a:solidFill>
          <a:latin typeface="+mn-lt"/>
          <a:ea typeface="+mn-ea"/>
        </a:defRPr>
      </a:lvl3pPr>
      <a:lvl4pPr marL="1600200" indent="-228600" algn="l" rtl="0" eaLnBrk="1" fontAlgn="base" hangingPunct="1">
        <a:spcBef>
          <a:spcPct val="20000"/>
        </a:spcBef>
        <a:spcAft>
          <a:spcPct val="0"/>
        </a:spcAft>
        <a:buChar char="–"/>
        <a:defRPr>
          <a:solidFill>
            <a:srgbClr val="464646"/>
          </a:solidFill>
          <a:latin typeface="+mn-lt"/>
          <a:ea typeface="+mn-ea"/>
        </a:defRPr>
      </a:lvl4pPr>
      <a:lvl5pPr marL="2057400" indent="-228600" algn="l" rtl="0" eaLnBrk="1" fontAlgn="base" hangingPunct="1">
        <a:spcBef>
          <a:spcPct val="20000"/>
        </a:spcBef>
        <a:spcAft>
          <a:spcPct val="0"/>
        </a:spcAft>
        <a:buChar char="»"/>
        <a:defRPr>
          <a:solidFill>
            <a:srgbClr val="464646"/>
          </a:solidFill>
          <a:latin typeface="+mn-lt"/>
          <a:ea typeface="+mn-ea"/>
        </a:defRPr>
      </a:lvl5pPr>
      <a:lvl6pPr marL="2514600" indent="-228600" algn="l" rtl="0" eaLnBrk="1" fontAlgn="base" hangingPunct="1">
        <a:spcBef>
          <a:spcPct val="20000"/>
        </a:spcBef>
        <a:spcAft>
          <a:spcPct val="0"/>
        </a:spcAft>
        <a:buChar char="»"/>
        <a:defRPr>
          <a:solidFill>
            <a:srgbClr val="464646"/>
          </a:solidFill>
          <a:latin typeface="+mn-lt"/>
          <a:ea typeface="+mn-ea"/>
        </a:defRPr>
      </a:lvl6pPr>
      <a:lvl7pPr marL="2971800" indent="-228600" algn="l" rtl="0" eaLnBrk="1" fontAlgn="base" hangingPunct="1">
        <a:spcBef>
          <a:spcPct val="20000"/>
        </a:spcBef>
        <a:spcAft>
          <a:spcPct val="0"/>
        </a:spcAft>
        <a:buChar char="»"/>
        <a:defRPr>
          <a:solidFill>
            <a:srgbClr val="464646"/>
          </a:solidFill>
          <a:latin typeface="+mn-lt"/>
          <a:ea typeface="+mn-ea"/>
        </a:defRPr>
      </a:lvl7pPr>
      <a:lvl8pPr marL="3429000" indent="-228600" algn="l" rtl="0" eaLnBrk="1" fontAlgn="base" hangingPunct="1">
        <a:spcBef>
          <a:spcPct val="20000"/>
        </a:spcBef>
        <a:spcAft>
          <a:spcPct val="0"/>
        </a:spcAft>
        <a:buChar char="»"/>
        <a:defRPr>
          <a:solidFill>
            <a:srgbClr val="464646"/>
          </a:solidFill>
          <a:latin typeface="+mn-lt"/>
          <a:ea typeface="+mn-ea"/>
        </a:defRPr>
      </a:lvl8pPr>
      <a:lvl9pPr marL="3886200" indent="-228600" algn="l" rtl="0" eaLnBrk="1" fontAlgn="base" hangingPunct="1">
        <a:spcBef>
          <a:spcPct val="20000"/>
        </a:spcBef>
        <a:spcAft>
          <a:spcPct val="0"/>
        </a:spcAft>
        <a:buChar char="»"/>
        <a:defRPr>
          <a:solidFill>
            <a:srgbClr val="464646"/>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oleObject" Target="../embeddings/Microsoft_Excel_97_-_2004_Worksheet1.xls"/><Relationship Id="rId6" Type="http://schemas.openxmlformats.org/officeDocument/2006/relationships/image" Target="../media/image7.e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oleObject2.bin"/><Relationship Id="rId5" Type="http://schemas.openxmlformats.org/officeDocument/2006/relationships/oleObject" Target="../embeddings/Microsoft_Excel_97_-_2004_Worksheet2.xls"/><Relationship Id="rId6" Type="http://schemas.openxmlformats.org/officeDocument/2006/relationships/image" Target="../media/image8.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9.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www.sciencebuddies.org/science-fair-projects/project_data_analysis_summarizing_data.shtml"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http://www.sciencebuddies.org/science-fair-projects/project_data_analysis_summarizing_data.shtml"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hyperlink" Target="http://www.sciencebuddies.org/science-fair-projects/project_data_analysis_summarizing_data.shtm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hyperlink" Target="http://www.sciencebuddies.org/science-fair-projects/project_data_analysis_summarizing_data.s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stat.sc.edu/~west/javahtml/Histogram.html"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8.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9.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hyperlink" Target="http://www.sciencebuddies.org/science-fair-projects/project_data_analysis_variance_std_deviation.shtml" TargetMode="External"/><Relationship Id="rId6" Type="http://schemas.openxmlformats.org/officeDocument/2006/relationships/image" Target="../media/image20.png"/><Relationship Id="rId1" Type="http://schemas.microsoft.com/office/2007/relationships/media" Target="../media/media1.wav"/><Relationship Id="rId2" Type="http://schemas.openxmlformats.org/officeDocument/2006/relationships/audio" Target="../media/media1.wav"/></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wmf"/><Relationship Id="rId4" Type="http://schemas.openxmlformats.org/officeDocument/2006/relationships/image" Target="../media/image22.wmf"/><Relationship Id="rId5" Type="http://schemas.openxmlformats.org/officeDocument/2006/relationships/image" Target="../media/image23.wmf"/><Relationship Id="rId1" Type="http://schemas.openxmlformats.org/officeDocument/2006/relationships/slideLayout" Target="../slideLayouts/slideLayout12.xml"/><Relationship Id="rId2" Type="http://schemas.openxmlformats.org/officeDocument/2006/relationships/notesSlide" Target="../notesSlides/notesSlide1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image" Target="../media/image20.png"/><Relationship Id="rId1" Type="http://schemas.microsoft.com/office/2007/relationships/media" Target="../media/media2.wav"/><Relationship Id="rId2" Type="http://schemas.openxmlformats.org/officeDocument/2006/relationships/audio" Target="../media/media2.wav"/></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jp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01.ibm.com/support/knowledgecenter/SSEP7J_10.1.0/com.ibm.swg.im.cognos.ug_cr_rptstd.10.1.0.doc/ug_cr_rptstd_id11290id_obj_boxplots.html%23id_obj_boxplots"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20.png"/><Relationship Id="rId1" Type="http://schemas.microsoft.com/office/2007/relationships/media" Target="../media/media3.wav"/><Relationship Id="rId2" Type="http://schemas.openxmlformats.org/officeDocument/2006/relationships/audio" Target="../media/media3.wav"/></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29.jp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30.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oleObject" Target="../embeddings/oleObject3.bin"/><Relationship Id="rId5" Type="http://schemas.openxmlformats.org/officeDocument/2006/relationships/image" Target="../media/image31.wmf"/><Relationship Id="rId6" Type="http://schemas.openxmlformats.org/officeDocument/2006/relationships/oleObject" Target="../embeddings/oleObject4.bin"/><Relationship Id="rId7" Type="http://schemas.openxmlformats.org/officeDocument/2006/relationships/image" Target="../media/image32.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3.png"/></Relationships>
</file>

<file path=ppt/slides/_rels/slide45.xml.rels><?xml version="1.0" encoding="UTF-8" standalone="yes"?>
<Relationships xmlns="http://schemas.openxmlformats.org/package/2006/relationships"><Relationship Id="rId3" Type="http://schemas.openxmlformats.org/officeDocument/2006/relationships/image" Target="../media/image34.wmf"/><Relationship Id="rId4" Type="http://schemas.openxmlformats.org/officeDocument/2006/relationships/image" Target="../media/image35.wmf"/><Relationship Id="rId5" Type="http://schemas.openxmlformats.org/officeDocument/2006/relationships/image" Target="../media/image36.wmf"/><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10.xml"/><Relationship Id="rId2"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1" Type="http://schemas.openxmlformats.org/officeDocument/2006/relationships/tags" Target="../tags/tag5.xml"/><Relationship Id="rId2"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1" Type="http://schemas.openxmlformats.org/officeDocument/2006/relationships/slideLayout" Target="../slideLayouts/slideLayout11.xml"/><Relationship Id="rId2" Type="http://schemas.openxmlformats.org/officeDocument/2006/relationships/image" Target="../media/image40.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5.xml"/><Relationship Id="rId3" Type="http://schemas.openxmlformats.org/officeDocument/2006/relationships/image" Target="../media/image4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image" Target="../media/image47.jpeg"/><Relationship Id="rId5" Type="http://schemas.openxmlformats.org/officeDocument/2006/relationships/image" Target="../media/image20.png"/><Relationship Id="rId1" Type="http://schemas.microsoft.com/office/2007/relationships/media" Target="../media/media4.wav"/><Relationship Id="rId2" Type="http://schemas.openxmlformats.org/officeDocument/2006/relationships/audio" Target="../media/media4.wav"/></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4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p:txBody>
          <a:bodyPr/>
          <a:lstStyle/>
          <a:p>
            <a:r>
              <a:rPr lang="en-US" dirty="0" smtClean="0"/>
              <a:t>IAT 355</a:t>
            </a:r>
            <a:br>
              <a:rPr lang="en-US" dirty="0" smtClean="0"/>
            </a:br>
            <a:r>
              <a:rPr lang="en-US" dirty="0" smtClean="0"/>
              <a:t>Visual Analytics</a:t>
            </a:r>
            <a:endParaRPr lang="en-US" dirty="0"/>
          </a:p>
        </p:txBody>
      </p:sp>
      <p:sp>
        <p:nvSpPr>
          <p:cNvPr id="7171" name="Rectangle 3"/>
          <p:cNvSpPr>
            <a:spLocks noGrp="1" noChangeArrowheads="1"/>
          </p:cNvSpPr>
          <p:nvPr>
            <p:ph type="subTitle" idx="1"/>
          </p:nvPr>
        </p:nvSpPr>
        <p:spPr/>
        <p:txBody>
          <a:bodyPr/>
          <a:lstStyle/>
          <a:p>
            <a:r>
              <a:rPr lang="en-US" sz="3200" dirty="0" smtClean="0"/>
              <a:t>It’s all about the numbers:</a:t>
            </a:r>
          </a:p>
          <a:p>
            <a:r>
              <a:rPr lang="en-US" sz="3200" dirty="0" smtClean="0"/>
              <a:t>Data and Statistical Models</a:t>
            </a:r>
          </a:p>
          <a:p>
            <a:endParaRPr lang="en-US" dirty="0"/>
          </a:p>
          <a:p>
            <a:r>
              <a:rPr lang="en-US" dirty="0" smtClean="0"/>
              <a:t>Lyn Bartram</a:t>
            </a:r>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620688"/>
            <a:ext cx="3910550" cy="3140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2000" advTm="19702"/>
    </mc:Choice>
    <mc:Fallback xmlns="">
      <p:transition xmlns:p14="http://schemas.microsoft.com/office/powerpoint/2010/main" spd="slow" advTm="19702"/>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sz="half" idx="1"/>
          </p:nvPr>
        </p:nvSpPr>
        <p:spPr>
          <a:xfrm>
            <a:off x="457200" y="2057400"/>
            <a:ext cx="8305800" cy="4068763"/>
          </a:xfrm>
          <a:noFill/>
          <a:ln/>
        </p:spPr>
        <p:txBody>
          <a:bodyPr/>
          <a:lstStyle/>
          <a:p>
            <a:pPr lvl="1">
              <a:lnSpc>
                <a:spcPct val="90000"/>
              </a:lnSpc>
            </a:pPr>
            <a:r>
              <a:rPr lang="en-US" sz="2400" dirty="0" smtClean="0"/>
              <a:t>The </a:t>
            </a:r>
            <a:r>
              <a:rPr lang="en-US" sz="2400" dirty="0"/>
              <a:t>middle value in a sorted data set. Half the values are greater and half are less than the median.</a:t>
            </a:r>
          </a:p>
          <a:p>
            <a:pPr lvl="1">
              <a:lnSpc>
                <a:spcPct val="90000"/>
              </a:lnSpc>
            </a:pPr>
            <a:r>
              <a:rPr lang="en-US" sz="2400" dirty="0"/>
              <a:t>Another measure of central location in the data set.</a:t>
            </a:r>
          </a:p>
          <a:p>
            <a:pPr lvl="1">
              <a:lnSpc>
                <a:spcPct val="90000"/>
              </a:lnSpc>
              <a:buFontTx/>
              <a:buNone/>
            </a:pPr>
            <a:r>
              <a:rPr lang="en-US" sz="2400" dirty="0"/>
              <a:t>(45, 49, 50, 53, 60, 62, 63, 65, 66, </a:t>
            </a:r>
            <a:r>
              <a:rPr lang="en-US" sz="2400" dirty="0">
                <a:solidFill>
                  <a:srgbClr val="FF0000"/>
                </a:solidFill>
              </a:rPr>
              <a:t>67, 69</a:t>
            </a:r>
            <a:r>
              <a:rPr lang="en-US" sz="2400" dirty="0"/>
              <a:t>, 71, 73, 74, 74, 78, 81, 85, 87, 100)</a:t>
            </a:r>
          </a:p>
          <a:p>
            <a:pPr lvl="1">
              <a:lnSpc>
                <a:spcPct val="90000"/>
              </a:lnSpc>
              <a:buFontTx/>
              <a:buNone/>
            </a:pPr>
            <a:r>
              <a:rPr lang="en-US" sz="2400" dirty="0"/>
              <a:t>Median: 68</a:t>
            </a:r>
          </a:p>
          <a:p>
            <a:pPr lvl="1">
              <a:lnSpc>
                <a:spcPct val="90000"/>
              </a:lnSpc>
              <a:buFontTx/>
              <a:buNone/>
            </a:pPr>
            <a:endParaRPr lang="en-US" sz="2400" dirty="0"/>
          </a:p>
          <a:p>
            <a:pPr lvl="1">
              <a:lnSpc>
                <a:spcPct val="90000"/>
              </a:lnSpc>
              <a:buFontTx/>
              <a:buNone/>
            </a:pPr>
            <a:r>
              <a:rPr lang="en-US" sz="2400" dirty="0"/>
              <a:t>(1, 2, 4, </a:t>
            </a:r>
            <a:r>
              <a:rPr lang="en-US" sz="2400" dirty="0">
                <a:solidFill>
                  <a:srgbClr val="FF0000"/>
                </a:solidFill>
              </a:rPr>
              <a:t>7</a:t>
            </a:r>
            <a:r>
              <a:rPr lang="en-US" sz="2400" dirty="0"/>
              <a:t>, 8, 9, 9)</a:t>
            </a:r>
          </a:p>
          <a:p>
            <a:pPr lvl="1">
              <a:lnSpc>
                <a:spcPct val="90000"/>
              </a:lnSpc>
              <a:buFontTx/>
              <a:buNone/>
            </a:pPr>
            <a:endParaRPr lang="en-US" sz="2400" dirty="0"/>
          </a:p>
          <a:p>
            <a:pPr marL="457200" lvl="1" indent="0">
              <a:lnSpc>
                <a:spcPct val="90000"/>
              </a:lnSpc>
              <a:buNone/>
            </a:pPr>
            <a:endParaRPr lang="en-US" sz="2400" dirty="0"/>
          </a:p>
          <a:p>
            <a:pPr lvl="1">
              <a:lnSpc>
                <a:spcPct val="90000"/>
              </a:lnSpc>
            </a:pPr>
            <a:endParaRPr lang="en-US" sz="2400" dirty="0"/>
          </a:p>
        </p:txBody>
      </p:sp>
      <p:sp>
        <p:nvSpPr>
          <p:cNvPr id="2" name="Title 1"/>
          <p:cNvSpPr>
            <a:spLocks noGrp="1"/>
          </p:cNvSpPr>
          <p:nvPr>
            <p:ph type="title"/>
          </p:nvPr>
        </p:nvSpPr>
        <p:spPr/>
        <p:txBody>
          <a:bodyPr/>
          <a:lstStyle/>
          <a:p>
            <a:r>
              <a:rPr lang="en-US" dirty="0"/>
              <a:t>The </a:t>
            </a:r>
            <a:r>
              <a:rPr lang="en-US" dirty="0" smtClean="0"/>
              <a:t>Median</a:t>
            </a:r>
            <a:endParaRPr lang="en-US" dirty="0"/>
          </a:p>
        </p:txBody>
      </p:sp>
      <p:sp>
        <p:nvSpPr>
          <p:cNvPr id="3" name="Footer Placeholder 2"/>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40005114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sz="2800" dirty="0"/>
              <a:t>The Median</a:t>
            </a:r>
          </a:p>
          <a:p>
            <a:pPr lvl="1"/>
            <a:r>
              <a:rPr lang="en-US" sz="2400" dirty="0"/>
              <a:t>May or may not be close to the mean.</a:t>
            </a:r>
          </a:p>
          <a:p>
            <a:pPr lvl="1"/>
            <a:r>
              <a:rPr lang="en-US" sz="2400" dirty="0"/>
              <a:t>Combination of mean and median are used to define the </a:t>
            </a:r>
            <a:r>
              <a:rPr lang="en-US" sz="2400" i="1" dirty="0" err="1"/>
              <a:t>skewness</a:t>
            </a:r>
            <a:r>
              <a:rPr lang="en-US" sz="2400" dirty="0"/>
              <a:t> of a distribution.</a:t>
            </a:r>
          </a:p>
          <a:p>
            <a:endParaRPr lang="en-US" dirty="0"/>
          </a:p>
        </p:txBody>
      </p:sp>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grpSp>
        <p:nvGrpSpPr>
          <p:cNvPr id="5" name="Group 5"/>
          <p:cNvGrpSpPr>
            <a:grpSpLocks/>
          </p:cNvGrpSpPr>
          <p:nvPr/>
        </p:nvGrpSpPr>
        <p:grpSpPr bwMode="auto">
          <a:xfrm>
            <a:off x="2133600" y="4191000"/>
            <a:ext cx="4552950" cy="1128713"/>
            <a:chOff x="1392" y="2304"/>
            <a:chExt cx="2868" cy="711"/>
          </a:xfrm>
        </p:grpSpPr>
        <p:sp>
          <p:nvSpPr>
            <p:cNvPr id="6" name="Rectangle 6"/>
            <p:cNvSpPr>
              <a:spLocks noChangeArrowheads="1"/>
            </p:cNvSpPr>
            <p:nvPr/>
          </p:nvSpPr>
          <p:spPr bwMode="auto">
            <a:xfrm>
              <a:off x="1488" y="2400"/>
              <a:ext cx="25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 name="AutoShape 7"/>
            <p:cNvSpPr>
              <a:spLocks noChangeArrowheads="1"/>
            </p:cNvSpPr>
            <p:nvPr/>
          </p:nvSpPr>
          <p:spPr bwMode="auto">
            <a:xfrm>
              <a:off x="3072" y="2448"/>
              <a:ext cx="240" cy="288"/>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 name="Oval 8"/>
            <p:cNvSpPr>
              <a:spLocks noChangeArrowheads="1"/>
            </p:cNvSpPr>
            <p:nvPr/>
          </p:nvSpPr>
          <p:spPr bwMode="auto">
            <a:xfrm>
              <a:off x="1584" y="230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Oval 9"/>
            <p:cNvSpPr>
              <a:spLocks noChangeArrowheads="1"/>
            </p:cNvSpPr>
            <p:nvPr/>
          </p:nvSpPr>
          <p:spPr bwMode="auto">
            <a:xfrm>
              <a:off x="3504" y="230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Oval 10"/>
            <p:cNvSpPr>
              <a:spLocks noChangeArrowheads="1"/>
            </p:cNvSpPr>
            <p:nvPr/>
          </p:nvSpPr>
          <p:spPr bwMode="auto">
            <a:xfrm>
              <a:off x="2496" y="230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Oval 11"/>
            <p:cNvSpPr>
              <a:spLocks noChangeArrowheads="1"/>
            </p:cNvSpPr>
            <p:nvPr/>
          </p:nvSpPr>
          <p:spPr bwMode="auto">
            <a:xfrm>
              <a:off x="3120" y="230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Oval 12"/>
            <p:cNvSpPr>
              <a:spLocks noChangeArrowheads="1"/>
            </p:cNvSpPr>
            <p:nvPr/>
          </p:nvSpPr>
          <p:spPr bwMode="auto">
            <a:xfrm>
              <a:off x="3312" y="230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Oval 13"/>
            <p:cNvSpPr>
              <a:spLocks noChangeArrowheads="1"/>
            </p:cNvSpPr>
            <p:nvPr/>
          </p:nvSpPr>
          <p:spPr bwMode="auto">
            <a:xfrm>
              <a:off x="1776" y="230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Oval 14"/>
            <p:cNvSpPr>
              <a:spLocks noChangeArrowheads="1"/>
            </p:cNvSpPr>
            <p:nvPr/>
          </p:nvSpPr>
          <p:spPr bwMode="auto">
            <a:xfrm>
              <a:off x="3744" y="2304"/>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Text Box 15"/>
            <p:cNvSpPr txBox="1">
              <a:spLocks noChangeArrowheads="1"/>
            </p:cNvSpPr>
            <p:nvPr/>
          </p:nvSpPr>
          <p:spPr bwMode="auto">
            <a:xfrm>
              <a:off x="1392" y="2496"/>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a:t>
              </a:r>
            </a:p>
          </p:txBody>
        </p:sp>
        <p:sp>
          <p:nvSpPr>
            <p:cNvPr id="16" name="Text Box 16"/>
            <p:cNvSpPr txBox="1">
              <a:spLocks noChangeArrowheads="1"/>
            </p:cNvSpPr>
            <p:nvPr/>
          </p:nvSpPr>
          <p:spPr bwMode="auto">
            <a:xfrm>
              <a:off x="2112" y="2496"/>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2.5</a:t>
              </a:r>
            </a:p>
          </p:txBody>
        </p:sp>
        <p:sp>
          <p:nvSpPr>
            <p:cNvPr id="17" name="Text Box 17"/>
            <p:cNvSpPr txBox="1">
              <a:spLocks noChangeArrowheads="1"/>
            </p:cNvSpPr>
            <p:nvPr/>
          </p:nvSpPr>
          <p:spPr bwMode="auto">
            <a:xfrm>
              <a:off x="3360" y="2496"/>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7.5</a:t>
              </a:r>
            </a:p>
          </p:txBody>
        </p:sp>
        <p:sp>
          <p:nvSpPr>
            <p:cNvPr id="18" name="Text Box 18"/>
            <p:cNvSpPr txBox="1">
              <a:spLocks noChangeArrowheads="1"/>
            </p:cNvSpPr>
            <p:nvPr/>
          </p:nvSpPr>
          <p:spPr bwMode="auto">
            <a:xfrm>
              <a:off x="3984" y="2496"/>
              <a:ext cx="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a:t>
              </a:r>
            </a:p>
          </p:txBody>
        </p:sp>
        <p:sp>
          <p:nvSpPr>
            <p:cNvPr id="19" name="Text Box 19"/>
            <p:cNvSpPr txBox="1">
              <a:spLocks noChangeArrowheads="1"/>
            </p:cNvSpPr>
            <p:nvPr/>
          </p:nvSpPr>
          <p:spPr bwMode="auto">
            <a:xfrm>
              <a:off x="3024" y="2784"/>
              <a:ext cx="3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00"/>
                  </a:solidFill>
                </a:rPr>
                <a:t>6.25</a:t>
              </a:r>
            </a:p>
          </p:txBody>
        </p:sp>
      </p:grpSp>
    </p:spTree>
    <p:extLst>
      <p:ext uri="{BB962C8B-B14F-4D97-AF65-F5344CB8AC3E}">
        <p14:creationId xmlns:p14="http://schemas.microsoft.com/office/powerpoint/2010/main" val="41505669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Mode</a:t>
            </a:r>
            <a:endParaRPr lang="en-US" dirty="0"/>
          </a:p>
        </p:txBody>
      </p:sp>
      <p:sp>
        <p:nvSpPr>
          <p:cNvPr id="3" name="Content Placeholder 2"/>
          <p:cNvSpPr>
            <a:spLocks noGrp="1"/>
          </p:cNvSpPr>
          <p:nvPr>
            <p:ph idx="1"/>
          </p:nvPr>
        </p:nvSpPr>
        <p:spPr/>
        <p:txBody>
          <a:bodyPr/>
          <a:lstStyle/>
          <a:p>
            <a:r>
              <a:rPr lang="en-US" dirty="0" smtClean="0"/>
              <a:t>The  most frequent occurring </a:t>
            </a:r>
            <a:r>
              <a:rPr lang="en-US" dirty="0"/>
              <a:t>value.</a:t>
            </a:r>
          </a:p>
          <a:p>
            <a:r>
              <a:rPr lang="en-US" dirty="0"/>
              <a:t>Another measure of central location in the data set.</a:t>
            </a:r>
          </a:p>
          <a:p>
            <a:r>
              <a:rPr lang="en-US" dirty="0"/>
              <a:t>(45, 49, 50, 53, 60, 62, 63, 65, 66, 67, 69, 71, 73, </a:t>
            </a:r>
            <a:r>
              <a:rPr lang="en-US" dirty="0">
                <a:solidFill>
                  <a:srgbClr val="FF0000"/>
                </a:solidFill>
              </a:rPr>
              <a:t>74</a:t>
            </a:r>
            <a:r>
              <a:rPr lang="en-US" dirty="0"/>
              <a:t>, </a:t>
            </a:r>
            <a:r>
              <a:rPr lang="en-US" dirty="0">
                <a:solidFill>
                  <a:srgbClr val="FF0000"/>
                </a:solidFill>
              </a:rPr>
              <a:t>74</a:t>
            </a:r>
            <a:r>
              <a:rPr lang="en-US" dirty="0"/>
              <a:t>, 78, 81, 85, 87, 100)</a:t>
            </a:r>
          </a:p>
          <a:p>
            <a:r>
              <a:rPr lang="en-US" dirty="0"/>
              <a:t>Mode: </a:t>
            </a:r>
            <a:r>
              <a:rPr lang="en-US" dirty="0" smtClean="0"/>
              <a:t>74</a:t>
            </a:r>
            <a:endParaRPr lang="en-US" dirty="0"/>
          </a:p>
          <a:p>
            <a:pPr lvl="1"/>
            <a:r>
              <a:rPr lang="en-US" dirty="0"/>
              <a:t>Generally not all that meaningful unless a larger percentage of the values are the same </a:t>
            </a:r>
            <a:r>
              <a:rPr lang="en-US" dirty="0" smtClean="0"/>
              <a:t>number</a:t>
            </a:r>
          </a:p>
          <a:p>
            <a:pPr lvl="1"/>
            <a:r>
              <a:rPr lang="en-US" dirty="0" smtClean="0"/>
              <a:t>BUT useful for nominal (categorical) data!</a:t>
            </a:r>
          </a:p>
          <a:p>
            <a:pPr lvl="1"/>
            <a:r>
              <a:rPr lang="en-US" i="1" dirty="0" smtClean="0"/>
              <a:t>Most common social media tool used by students is FB</a:t>
            </a:r>
            <a:endParaRPr lang="en-US" i="1" dirty="0"/>
          </a:p>
        </p:txBody>
      </p:sp>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spTree>
    <p:extLst>
      <p:ext uri="{BB962C8B-B14F-4D97-AF65-F5344CB8AC3E}">
        <p14:creationId xmlns:p14="http://schemas.microsoft.com/office/powerpoint/2010/main" val="184009189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 we use what?</a:t>
            </a:r>
            <a:endParaRPr lang="en-US" dirty="0"/>
          </a:p>
        </p:txBody>
      </p:sp>
      <p:sp>
        <p:nvSpPr>
          <p:cNvPr id="3" name="Content Placeholder 2"/>
          <p:cNvSpPr>
            <a:spLocks noGrp="1"/>
          </p:cNvSpPr>
          <p:nvPr>
            <p:ph idx="1"/>
          </p:nvPr>
        </p:nvSpPr>
        <p:spPr>
          <a:xfrm>
            <a:off x="385763" y="1905000"/>
            <a:ext cx="5194349" cy="3962400"/>
          </a:xfrm>
        </p:spPr>
        <p:txBody>
          <a:bodyPr/>
          <a:lstStyle/>
          <a:p>
            <a:pPr eaLnBrk="1" hangingPunct="1">
              <a:lnSpc>
                <a:spcPct val="90000"/>
              </a:lnSpc>
              <a:defRPr/>
            </a:pPr>
            <a:r>
              <a:rPr lang="en-IE" dirty="0" smtClean="0"/>
              <a:t>Dependent on how the data are </a:t>
            </a:r>
            <a:r>
              <a:rPr lang="en-IE" b="1" dirty="0" smtClean="0"/>
              <a:t>distributed</a:t>
            </a:r>
          </a:p>
          <a:p>
            <a:pPr lvl="1" eaLnBrk="1" hangingPunct="1">
              <a:lnSpc>
                <a:spcPct val="90000"/>
              </a:lnSpc>
              <a:defRPr/>
            </a:pPr>
            <a:r>
              <a:rPr lang="en-IE" dirty="0" smtClean="0"/>
              <a:t>Note </a:t>
            </a:r>
            <a:r>
              <a:rPr lang="en-IE" dirty="0"/>
              <a:t>if mean=median=mode </a:t>
            </a:r>
            <a:r>
              <a:rPr lang="en-IE" dirty="0" smtClean="0"/>
              <a:t>then   </a:t>
            </a:r>
            <a:r>
              <a:rPr lang="en-IE" dirty="0"/>
              <a:t>the data are said to be </a:t>
            </a:r>
            <a:r>
              <a:rPr lang="en-IE" i="1" dirty="0" smtClean="0"/>
              <a:t>symmetrical</a:t>
            </a:r>
          </a:p>
          <a:p>
            <a:pPr lvl="1" eaLnBrk="1" hangingPunct="1">
              <a:lnSpc>
                <a:spcPct val="90000"/>
              </a:lnSpc>
              <a:defRPr/>
            </a:pPr>
            <a:endParaRPr lang="en-IE" dirty="0"/>
          </a:p>
          <a:p>
            <a:pPr eaLnBrk="1" hangingPunct="1">
              <a:lnSpc>
                <a:spcPct val="90000"/>
              </a:lnSpc>
              <a:defRPr/>
            </a:pPr>
            <a:r>
              <a:rPr lang="en-IE" dirty="0" smtClean="0"/>
              <a:t>Rule of thumb: </a:t>
            </a:r>
          </a:p>
          <a:p>
            <a:pPr lvl="1" eaLnBrk="1" hangingPunct="1">
              <a:lnSpc>
                <a:spcPct val="90000"/>
              </a:lnSpc>
              <a:defRPr/>
            </a:pPr>
            <a:r>
              <a:rPr lang="en-IE" dirty="0" smtClean="0"/>
              <a:t>use mean if data are normally distributed and variance is within constraints</a:t>
            </a:r>
          </a:p>
          <a:p>
            <a:pPr lvl="1" eaLnBrk="1" hangingPunct="1">
              <a:lnSpc>
                <a:spcPct val="90000"/>
              </a:lnSpc>
              <a:defRPr/>
            </a:pPr>
            <a:r>
              <a:rPr lang="en-IE" dirty="0" smtClean="0"/>
              <a:t>Use median to reduce effects of </a:t>
            </a:r>
            <a:r>
              <a:rPr lang="en-IE" b="1" dirty="0" smtClean="0"/>
              <a:t>outliers</a:t>
            </a:r>
          </a:p>
          <a:p>
            <a:pPr eaLnBrk="1" hangingPunct="1">
              <a:lnSpc>
                <a:spcPct val="90000"/>
              </a:lnSpc>
              <a:defRPr/>
            </a:pPr>
            <a:endParaRPr lang="en-IE" dirty="0"/>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pic>
        <p:nvPicPr>
          <p:cNvPr id="5" name="Picture 4"/>
          <p:cNvPicPr>
            <a:picLocks noChangeAspect="1"/>
          </p:cNvPicPr>
          <p:nvPr/>
        </p:nvPicPr>
        <p:blipFill>
          <a:blip r:embed="rId2"/>
          <a:stretch>
            <a:fillRect/>
          </a:stretch>
        </p:blipFill>
        <p:spPr>
          <a:xfrm>
            <a:off x="5292080" y="2060848"/>
            <a:ext cx="3486135" cy="3251200"/>
          </a:xfrm>
          <a:prstGeom prst="rect">
            <a:avLst/>
          </a:prstGeom>
        </p:spPr>
      </p:pic>
    </p:spTree>
    <p:extLst>
      <p:ext uri="{BB962C8B-B14F-4D97-AF65-F5344CB8AC3E}">
        <p14:creationId xmlns:p14="http://schemas.microsoft.com/office/powerpoint/2010/main" val="8675415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 for categorical frequency</a:t>
            </a:r>
            <a:endParaRPr lang="en-US" dirty="0"/>
          </a:p>
        </p:txBody>
      </p:sp>
      <p:pic>
        <p:nvPicPr>
          <p:cNvPr id="6" name="Content Placeholder 5"/>
          <p:cNvPicPr>
            <a:picLocks noGrp="1" noChangeAspect="1"/>
          </p:cNvPicPr>
          <p:nvPr>
            <p:ph idx="1"/>
          </p:nvPr>
        </p:nvPicPr>
        <p:blipFill>
          <a:blip r:embed="rId2"/>
          <a:srcRect l="-31155" r="-31155"/>
          <a:stretch>
            <a:fillRect/>
          </a:stretch>
        </p:blipFill>
        <p:spPr/>
      </p:pic>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spTree>
    <p:extLst>
      <p:ext uri="{BB962C8B-B14F-4D97-AF65-F5344CB8AC3E}">
        <p14:creationId xmlns:p14="http://schemas.microsoft.com/office/powerpoint/2010/main" val="13554050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pic>
        <p:nvPicPr>
          <p:cNvPr id="5" name="Content Placeholder 4" descr="averages.tiff"/>
          <p:cNvPicPr>
            <a:picLocks noGrp="1" noChangeAspect="1"/>
          </p:cNvPicPr>
          <p:nvPr>
            <p:ph idx="1"/>
          </p:nvPr>
        </p:nvPicPr>
        <p:blipFill>
          <a:blip r:embed="rId2">
            <a:extLst>
              <a:ext uri="{28A0092B-C50C-407E-A947-70E740481C1C}">
                <a14:useLocalDpi xmlns:a14="http://schemas.microsoft.com/office/drawing/2010/main" val="0"/>
              </a:ext>
            </a:extLst>
          </a:blip>
          <a:srcRect t="-42774" b="-42774"/>
          <a:stretch>
            <a:fillRect/>
          </a:stretch>
        </p:blipFill>
        <p:spPr>
          <a:xfrm>
            <a:off x="381000" y="1295400"/>
            <a:ext cx="8077200" cy="3962400"/>
          </a:xfrm>
        </p:spPr>
      </p:pic>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sp>
        <p:nvSpPr>
          <p:cNvPr id="6" name="Rectangle 5"/>
          <p:cNvSpPr/>
          <p:nvPr/>
        </p:nvSpPr>
        <p:spPr>
          <a:xfrm>
            <a:off x="609600" y="4648200"/>
            <a:ext cx="7086600" cy="523220"/>
          </a:xfrm>
          <a:prstGeom prst="rect">
            <a:avLst/>
          </a:prstGeom>
        </p:spPr>
        <p:txBody>
          <a:bodyPr wrap="square">
            <a:spAutoFit/>
          </a:bodyPr>
          <a:lstStyle/>
          <a:p>
            <a:r>
              <a:rPr lang="en-US" sz="1400" dirty="0">
                <a:latin typeface="+mj-lt"/>
              </a:rPr>
              <a:t>http://</a:t>
            </a:r>
            <a:r>
              <a:rPr lang="en-US" sz="1400" dirty="0" err="1">
                <a:latin typeface="+mj-lt"/>
              </a:rPr>
              <a:t>statistics.laerd.com</a:t>
            </a:r>
            <a:r>
              <a:rPr lang="en-US" sz="1400" dirty="0">
                <a:latin typeface="+mj-lt"/>
              </a:rPr>
              <a:t>/statistical-guides/measures-central-tendency-mean-mode-</a:t>
            </a:r>
            <a:r>
              <a:rPr lang="en-US" sz="1400" dirty="0" err="1">
                <a:latin typeface="+mj-lt"/>
              </a:rPr>
              <a:t>median.php</a:t>
            </a:r>
            <a:endParaRPr lang="en-US" sz="1400" dirty="0">
              <a:latin typeface="+mj-lt"/>
            </a:endParaRPr>
          </a:p>
        </p:txBody>
      </p:sp>
    </p:spTree>
    <p:extLst>
      <p:ext uri="{BB962C8B-B14F-4D97-AF65-F5344CB8AC3E}">
        <p14:creationId xmlns:p14="http://schemas.microsoft.com/office/powerpoint/2010/main" val="1366582828"/>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763" y="601663"/>
            <a:ext cx="8146677" cy="1143000"/>
          </a:xfrm>
          <a:ln>
            <a:solidFill>
              <a:srgbClr val="FF0000"/>
            </a:solidFill>
          </a:ln>
        </p:spPr>
        <p:txBody>
          <a:bodyPr/>
          <a:lstStyle/>
          <a:p>
            <a:r>
              <a:rPr lang="en-US" dirty="0" smtClean="0"/>
              <a:t>Centrality</a:t>
            </a:r>
            <a:endParaRPr lang="en-US" dirty="0"/>
          </a:p>
        </p:txBody>
      </p:sp>
      <p:sp>
        <p:nvSpPr>
          <p:cNvPr id="3" name="Content Placeholder 2"/>
          <p:cNvSpPr>
            <a:spLocks noGrp="1"/>
          </p:cNvSpPr>
          <p:nvPr>
            <p:ph idx="1"/>
          </p:nvPr>
        </p:nvSpPr>
        <p:spPr>
          <a:xfrm>
            <a:off x="385763" y="1905000"/>
            <a:ext cx="3652837" cy="3962400"/>
          </a:xfrm>
        </p:spPr>
        <p:txBody>
          <a:bodyPr/>
          <a:lstStyle/>
          <a:p>
            <a:r>
              <a:rPr lang="en-US" dirty="0" smtClean="0"/>
              <a:t>We can’t really tell much about this data set</a:t>
            </a:r>
          </a:p>
          <a:p>
            <a:endParaRPr lang="en-US" dirty="0" smtClean="0"/>
          </a:p>
          <a:p>
            <a:r>
              <a:rPr lang="en-US" dirty="0" smtClean="0"/>
              <a:t>Even Min and Max are hard to see</a:t>
            </a:r>
            <a:endParaRPr lang="en-US" dirty="0"/>
          </a:p>
        </p:txBody>
      </p:sp>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graphicFrame>
        <p:nvGraphicFramePr>
          <p:cNvPr id="23554" name="Object 2"/>
          <p:cNvGraphicFramePr>
            <a:graphicFrameLocks noChangeAspect="1"/>
          </p:cNvGraphicFramePr>
          <p:nvPr/>
        </p:nvGraphicFramePr>
        <p:xfrm>
          <a:off x="4800600" y="1981200"/>
          <a:ext cx="3924300" cy="3042093"/>
        </p:xfrm>
        <a:graphic>
          <a:graphicData uri="http://schemas.openxmlformats.org/presentationml/2006/ole">
            <mc:AlternateContent xmlns:mc="http://schemas.openxmlformats.org/markup-compatibility/2006">
              <mc:Choice xmlns:v="urn:schemas-microsoft-com:vml" Requires="v">
                <p:oleObj spid="_x0000_s1102" name="Worksheet" r:id="rId5" imgW="4927600" imgH="3822700" progId="Excel.Sheet.8">
                  <p:embed/>
                </p:oleObj>
              </mc:Choice>
              <mc:Fallback>
                <p:oleObj name="Worksheet" r:id="rId5" imgW="4927600" imgH="38227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1981200"/>
                        <a:ext cx="3924300" cy="30420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697984865"/>
      </p:ext>
    </p:extLst>
  </p:cSld>
  <p:clrMapOvr>
    <a:masterClrMapping/>
  </p:clrMapOvr>
  <mc:AlternateContent xmlns:mc="http://schemas.openxmlformats.org/markup-compatibility/2006" xmlns:p14="http://schemas.microsoft.com/office/powerpoint/2010/main">
    <mc:Choice Requires="p14">
      <p:transition spd="slow" p14:dur="2000" advTm="48131"/>
    </mc:Choice>
    <mc:Fallback xmlns="">
      <p:transition xmlns:p14="http://schemas.microsoft.com/office/powerpoint/2010/main" spd="slow" advTm="48131"/>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en-US" dirty="0" smtClean="0"/>
              <a:t>Plot the distribution</a:t>
            </a:r>
            <a:endParaRPr lang="en-US" dirty="0"/>
          </a:p>
        </p:txBody>
      </p:sp>
      <p:sp>
        <p:nvSpPr>
          <p:cNvPr id="3" name="Content Placeholder 2"/>
          <p:cNvSpPr>
            <a:spLocks noGrp="1"/>
          </p:cNvSpPr>
          <p:nvPr>
            <p:ph idx="1"/>
          </p:nvPr>
        </p:nvSpPr>
        <p:spPr/>
        <p:txBody>
          <a:bodyPr/>
          <a:lstStyle/>
          <a:p>
            <a:r>
              <a:rPr lang="en-US" dirty="0" smtClean="0"/>
              <a:t>Determine a frequency table (bins, buckets)</a:t>
            </a:r>
          </a:p>
          <a:p>
            <a:r>
              <a:rPr lang="en-US" dirty="0" smtClean="0"/>
              <a:t>A histogram is a column chart of the frequencies</a:t>
            </a:r>
            <a:endParaRPr lang="en-US" dirty="0"/>
          </a:p>
        </p:txBody>
      </p:sp>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graphicFrame>
        <p:nvGraphicFramePr>
          <p:cNvPr id="5" name="Group 4"/>
          <p:cNvGraphicFramePr>
            <a:graphicFrameLocks noGrp="1"/>
          </p:cNvGraphicFramePr>
          <p:nvPr/>
        </p:nvGraphicFramePr>
        <p:xfrm>
          <a:off x="381000" y="2971800"/>
          <a:ext cx="4038600" cy="2346960"/>
        </p:xfrm>
        <a:graphic>
          <a:graphicData uri="http://schemas.openxmlformats.org/drawingml/2006/table">
            <a:tbl>
              <a:tblPr/>
              <a:tblGrid>
                <a:gridCol w="2019300"/>
                <a:gridCol w="2019300"/>
              </a:tblGrid>
              <a:tr h="334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 charset="0"/>
                        </a:rPr>
                        <a:t>Category Labels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Frequency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0-50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51-60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71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61-70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71-80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81-90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98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a:ln>
                            <a:noFill/>
                          </a:ln>
                          <a:solidFill>
                            <a:schemeClr val="tx1"/>
                          </a:solidFill>
                          <a:effectLst/>
                          <a:latin typeface="Arial" pitchFamily="1" charset="0"/>
                        </a:rPr>
                        <a:t>&gt;90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tx1"/>
                          </a:solidFill>
                          <a:effectLst/>
                          <a:latin typeface="Arial" pitchFamily="1"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4034" name="Object 2"/>
          <p:cNvGraphicFramePr>
            <a:graphicFrameLocks noChangeAspect="1"/>
          </p:cNvGraphicFramePr>
          <p:nvPr/>
        </p:nvGraphicFramePr>
        <p:xfrm>
          <a:off x="4572000" y="2819400"/>
          <a:ext cx="4038600" cy="2987675"/>
        </p:xfrm>
        <a:graphic>
          <a:graphicData uri="http://schemas.openxmlformats.org/presentationml/2006/ole">
            <mc:AlternateContent xmlns:mc="http://schemas.openxmlformats.org/markup-compatibility/2006">
              <mc:Choice xmlns:v="urn:schemas-microsoft-com:vml" Requires="v">
                <p:oleObj spid="_x0000_s77903" name="Worksheet" r:id="rId5" imgW="5905500" imgH="4368800" progId="Excel.Sheet.8">
                  <p:embed/>
                </p:oleObj>
              </mc:Choice>
              <mc:Fallback>
                <p:oleObj name="Worksheet" r:id="rId5" imgW="5905500" imgH="4368800" progId="Excel.Shee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2819400"/>
                        <a:ext cx="4038600" cy="298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2456885832"/>
      </p:ext>
    </p:extLst>
  </p:cSld>
  <p:clrMapOvr>
    <a:masterClrMapping/>
  </p:clrMapOvr>
  <mc:AlternateContent xmlns:mc="http://schemas.openxmlformats.org/markup-compatibility/2006" xmlns:p14="http://schemas.microsoft.com/office/powerpoint/2010/main">
    <mc:Choice Requires="p14">
      <p:transition spd="slow" p14:dur="2000" advTm="73874"/>
    </mc:Choice>
    <mc:Fallback xmlns="">
      <p:transition xmlns:p14="http://schemas.microsoft.com/office/powerpoint/2010/main" spd="slow" advTm="73874"/>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ChangeArrowheads="1"/>
          </p:cNvSpPr>
          <p:nvPr>
            <p:ph type="title"/>
          </p:nvPr>
        </p:nvSpPr>
        <p:spPr>
          <a:ln>
            <a:solidFill>
              <a:srgbClr val="FF0000"/>
            </a:solidFill>
          </a:ln>
        </p:spPr>
        <p:txBody>
          <a:bodyPr/>
          <a:lstStyle/>
          <a:p>
            <a:pPr eaLnBrk="1" hangingPunct="1">
              <a:defRPr/>
            </a:pPr>
            <a:r>
              <a:rPr lang="en-US" dirty="0" smtClean="0">
                <a:cs typeface="+mj-cs"/>
              </a:rPr>
              <a:t>Histogram</a:t>
            </a:r>
          </a:p>
        </p:txBody>
      </p:sp>
      <p:sp>
        <p:nvSpPr>
          <p:cNvPr id="247811" name="Rectangle 3"/>
          <p:cNvSpPr>
            <a:spLocks noGrp="1" noChangeArrowheads="1"/>
          </p:cNvSpPr>
          <p:nvPr>
            <p:ph idx="1"/>
          </p:nvPr>
        </p:nvSpPr>
        <p:spPr>
          <a:xfrm>
            <a:off x="385762" y="1905000"/>
            <a:ext cx="8146677" cy="3962400"/>
          </a:xfrm>
        </p:spPr>
        <p:txBody>
          <a:bodyPr/>
          <a:lstStyle/>
          <a:p>
            <a:pPr marL="0" indent="0" eaLnBrk="1" hangingPunct="1">
              <a:spcBef>
                <a:spcPct val="0"/>
              </a:spcBef>
              <a:buNone/>
              <a:defRPr/>
            </a:pPr>
            <a:r>
              <a:rPr lang="en-US" dirty="0" smtClean="0"/>
              <a:t>Most common form: split data range into equal-sized bins and count the number of points from the data set that fall into the bin.</a:t>
            </a:r>
          </a:p>
          <a:p>
            <a:pPr marL="0" indent="0" eaLnBrk="1" hangingPunct="1">
              <a:spcBef>
                <a:spcPct val="0"/>
              </a:spcBef>
              <a:buNone/>
              <a:defRPr/>
            </a:pPr>
            <a:r>
              <a:rPr lang="en-US" dirty="0" smtClean="0"/>
              <a:t> </a:t>
            </a:r>
          </a:p>
          <a:p>
            <a:pPr marL="438150" indent="-381000">
              <a:spcBef>
                <a:spcPct val="0"/>
              </a:spcBef>
              <a:defRPr/>
            </a:pPr>
            <a:r>
              <a:rPr lang="en-US" sz="2000" dirty="0" smtClean="0"/>
              <a:t>Vertical axis: Frequency (i.e., counts )</a:t>
            </a:r>
          </a:p>
          <a:p>
            <a:pPr marL="438150" indent="-381000">
              <a:spcBef>
                <a:spcPct val="0"/>
              </a:spcBef>
              <a:defRPr/>
            </a:pPr>
            <a:r>
              <a:rPr lang="en-US" sz="2000" dirty="0" smtClean="0"/>
              <a:t>Horizontal axis: binned variable </a:t>
            </a:r>
          </a:p>
          <a:p>
            <a:pPr marL="838200" lvl="1" indent="-381000" eaLnBrk="1" hangingPunct="1">
              <a:spcBef>
                <a:spcPct val="0"/>
              </a:spcBef>
              <a:defRPr/>
            </a:pPr>
            <a:endParaRPr lang="en-US" sz="2400" dirty="0"/>
          </a:p>
          <a:p>
            <a:pPr marL="438150" indent="-381000">
              <a:spcBef>
                <a:spcPct val="0"/>
              </a:spcBef>
              <a:defRPr/>
            </a:pPr>
            <a:r>
              <a:rPr lang="en-US" dirty="0" smtClean="0"/>
              <a:t>Often use ordered bins</a:t>
            </a:r>
          </a:p>
          <a:p>
            <a:pPr marL="838200" lvl="1" indent="-381000" eaLnBrk="1" hangingPunct="1">
              <a:spcBef>
                <a:spcPct val="0"/>
              </a:spcBef>
              <a:buFontTx/>
              <a:buNone/>
              <a:defRPr/>
            </a:pPr>
            <a:endParaRPr lang="en-US" dirty="0" smtClean="0"/>
          </a:p>
          <a:p>
            <a:pPr marL="0" indent="0" eaLnBrk="1" hangingPunct="1">
              <a:spcBef>
                <a:spcPct val="0"/>
              </a:spcBef>
              <a:buNone/>
              <a:defRPr/>
            </a:pPr>
            <a:endParaRPr lang="en-US" sz="3200" dirty="0" smtClean="0"/>
          </a:p>
          <a:p>
            <a:pPr marL="457200" indent="-457200">
              <a:spcBef>
                <a:spcPct val="0"/>
              </a:spcBef>
              <a:buFontTx/>
              <a:buNone/>
              <a:defRPr/>
            </a:pPr>
            <a:endParaRPr lang="en-US" dirty="0" smtClean="0"/>
          </a:p>
          <a:p>
            <a:pPr marL="457200" indent="-457200" eaLnBrk="1" hangingPunct="1">
              <a:defRPr/>
            </a:pPr>
            <a:endParaRPr lang="en-US" sz="3200" dirty="0" smtClean="0"/>
          </a:p>
        </p:txBody>
      </p:sp>
      <p:sp>
        <p:nvSpPr>
          <p:cNvPr id="7" name="Footer Placeholder 4"/>
          <p:cNvSpPr>
            <a:spLocks noGrp="1"/>
          </p:cNvSpPr>
          <p:nvPr>
            <p:ph type="ftr" sz="quarter" idx="10"/>
          </p:nvPr>
        </p:nvSpPr>
        <p:spPr>
          <a:prstGeom prst="rect">
            <a:avLst/>
          </a:prstGeom>
        </p:spPr>
        <p:txBody>
          <a:bodyPr/>
          <a:lstStyle/>
          <a:p>
            <a:pPr>
              <a:defRPr/>
            </a:pPr>
            <a:r>
              <a:rPr lang="en-US" smtClean="0"/>
              <a:t>Working With Data | IAT 355</a:t>
            </a:r>
            <a:endParaRPr lang="en-US"/>
          </a:p>
        </p:txBody>
      </p:sp>
      <p:sp>
        <p:nvSpPr>
          <p:cNvPr id="247812" name="Rectangle 4"/>
          <p:cNvSpPr>
            <a:spLocks noChangeArrowheads="1"/>
          </p:cNvSpPr>
          <p:nvPr/>
        </p:nvSpPr>
        <p:spPr bwMode="auto">
          <a:xfrm>
            <a:off x="2160588" y="827088"/>
            <a:ext cx="4822825"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400">
              <a:latin typeface="Times New Roman" charset="0"/>
              <a:cs typeface="Arial" charset="0"/>
            </a:endParaRPr>
          </a:p>
        </p:txBody>
      </p:sp>
      <p:pic>
        <p:nvPicPr>
          <p:cNvPr id="13317" name="Picture 5" descr="histog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8144" y="2996952"/>
            <a:ext cx="3048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5004048" y="836712"/>
            <a:ext cx="3240360" cy="2088232"/>
            <a:chOff x="4860032" y="332656"/>
            <a:chExt cx="2952328" cy="2088232"/>
          </a:xfrm>
        </p:grpSpPr>
        <p:sp>
          <p:nvSpPr>
            <p:cNvPr id="3" name="TextBox 2"/>
            <p:cNvSpPr txBox="1"/>
            <p:nvPr/>
          </p:nvSpPr>
          <p:spPr>
            <a:xfrm>
              <a:off x="4860032" y="332656"/>
              <a:ext cx="2323833" cy="523220"/>
            </a:xfrm>
            <a:prstGeom prst="rect">
              <a:avLst/>
            </a:prstGeom>
            <a:noFill/>
            <a:ln w="28575" cmpd="sng">
              <a:solidFill>
                <a:srgbClr val="33CC99"/>
              </a:solidFill>
            </a:ln>
          </p:spPr>
          <p:txBody>
            <a:bodyPr wrap="none" rtlCol="0">
              <a:spAutoFit/>
            </a:bodyPr>
            <a:lstStyle/>
            <a:p>
              <a:r>
                <a:rPr lang="en-US" sz="2800" dirty="0" smtClean="0"/>
                <a:t>Q </a:t>
              </a:r>
              <a:r>
                <a:rPr lang="en-US" sz="2800" dirty="0" smtClean="0">
                  <a:sym typeface="Wingdings"/>
                </a:rPr>
                <a:t> Q’  N,O</a:t>
              </a:r>
              <a:endParaRPr lang="en-US" sz="2800" dirty="0"/>
            </a:p>
          </p:txBody>
        </p:sp>
        <p:cxnSp>
          <p:nvCxnSpPr>
            <p:cNvPr id="5" name="Elbow Connector 4"/>
            <p:cNvCxnSpPr>
              <a:stCxn id="3" idx="3"/>
            </p:cNvCxnSpPr>
            <p:nvPr/>
          </p:nvCxnSpPr>
          <p:spPr bwMode="auto">
            <a:xfrm>
              <a:off x="7183865" y="594266"/>
              <a:ext cx="628495" cy="1826622"/>
            </a:xfrm>
            <a:prstGeom prst="bentConnector2">
              <a:avLst/>
            </a:prstGeom>
            <a:noFill/>
            <a:ln w="38100" cap="flat" cmpd="sng" algn="ctr">
              <a:solidFill>
                <a:srgbClr val="33CC99"/>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cxnSp>
      </p:grpSp>
    </p:spTree>
    <p:custDataLst>
      <p:tags r:id="rId1"/>
    </p:custDataLst>
    <p:extLst>
      <p:ext uri="{BB962C8B-B14F-4D97-AF65-F5344CB8AC3E}">
        <p14:creationId xmlns:p14="http://schemas.microsoft.com/office/powerpoint/2010/main" val="3575628495"/>
      </p:ext>
    </p:extLst>
  </p:cSld>
  <p:clrMapOvr>
    <a:masterClrMapping/>
  </p:clrMapOvr>
  <mc:AlternateContent xmlns:mc="http://schemas.openxmlformats.org/markup-compatibility/2006" xmlns:p14="http://schemas.microsoft.com/office/powerpoint/2010/main">
    <mc:Choice Requires="p14">
      <p:transition spd="slow" p14:dur="2000" advTm="86712"/>
    </mc:Choice>
    <mc:Fallback xmlns="">
      <p:transition xmlns:p14="http://schemas.microsoft.com/office/powerpoint/2010/main" spd="slow" advTm="86712"/>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4294967295"/>
          </p:nvPr>
        </p:nvSpPr>
        <p:spPr>
          <a:xfrm>
            <a:off x="395536" y="5589240"/>
            <a:ext cx="8352928" cy="360040"/>
          </a:xfrm>
          <a:prstGeom prst="rect">
            <a:avLst/>
          </a:prstGeom>
        </p:spPr>
        <p:txBody>
          <a:bodyPr/>
          <a:lstStyle/>
          <a:p>
            <a:pPr>
              <a:defRPr/>
            </a:pPr>
            <a:r>
              <a:rPr lang="en-US" i="1" smtClean="0"/>
              <a:t>Working With Data | IAT 355</a:t>
            </a:r>
            <a:endParaRPr lang="en-US" i="1" dirty="0"/>
          </a:p>
        </p:txBody>
      </p:sp>
      <p:sp>
        <p:nvSpPr>
          <p:cNvPr id="247810" name="Rectangle 2"/>
          <p:cNvSpPr>
            <a:spLocks noGrp="1" noChangeArrowheads="1"/>
          </p:cNvSpPr>
          <p:nvPr>
            <p:ph type="title"/>
          </p:nvPr>
        </p:nvSpPr>
        <p:spPr>
          <a:ln>
            <a:solidFill>
              <a:srgbClr val="FF0000"/>
            </a:solidFill>
          </a:ln>
        </p:spPr>
        <p:txBody>
          <a:bodyPr/>
          <a:lstStyle/>
          <a:p>
            <a:pPr eaLnBrk="1" hangingPunct="1">
              <a:defRPr/>
            </a:pPr>
            <a:r>
              <a:rPr lang="en-US" dirty="0" smtClean="0">
                <a:cs typeface="+mj-cs"/>
              </a:rPr>
              <a:t>Histogram</a:t>
            </a:r>
          </a:p>
        </p:txBody>
      </p:sp>
      <p:sp>
        <p:nvSpPr>
          <p:cNvPr id="247811" name="Rectangle 3"/>
          <p:cNvSpPr>
            <a:spLocks noGrp="1" noChangeArrowheads="1"/>
          </p:cNvSpPr>
          <p:nvPr>
            <p:ph type="body" idx="1"/>
          </p:nvPr>
        </p:nvSpPr>
        <p:spPr>
          <a:xfrm>
            <a:off x="385763" y="1905000"/>
            <a:ext cx="5554389" cy="3962400"/>
          </a:xfrm>
        </p:spPr>
        <p:txBody>
          <a:bodyPr/>
          <a:lstStyle/>
          <a:p>
            <a:pPr marL="838200" lvl="1" indent="-381000" eaLnBrk="1" hangingPunct="1">
              <a:spcBef>
                <a:spcPct val="0"/>
              </a:spcBef>
              <a:buFontTx/>
              <a:buNone/>
              <a:defRPr/>
            </a:pPr>
            <a:endParaRPr lang="en-US" sz="1600" dirty="0" smtClean="0"/>
          </a:p>
          <a:p>
            <a:pPr marL="0" indent="0" eaLnBrk="1" hangingPunct="1">
              <a:spcBef>
                <a:spcPct val="0"/>
              </a:spcBef>
              <a:buNone/>
              <a:defRPr/>
            </a:pPr>
            <a:r>
              <a:rPr lang="en-US" dirty="0" smtClean="0"/>
              <a:t>The histogram graphically shows the following: </a:t>
            </a:r>
          </a:p>
          <a:p>
            <a:pPr marL="514350" indent="-457200">
              <a:spcBef>
                <a:spcPct val="0"/>
              </a:spcBef>
              <a:defRPr/>
            </a:pPr>
            <a:r>
              <a:rPr lang="en-US" dirty="0" smtClean="0"/>
              <a:t>Centrality (i.e., the location) of the data; </a:t>
            </a:r>
          </a:p>
          <a:p>
            <a:pPr marL="514350" indent="-457200">
              <a:spcBef>
                <a:spcPct val="0"/>
              </a:spcBef>
              <a:defRPr/>
            </a:pPr>
            <a:r>
              <a:rPr lang="en-US" dirty="0" smtClean="0"/>
              <a:t>spread (i.e., the scale) of the data; </a:t>
            </a:r>
          </a:p>
          <a:p>
            <a:pPr marL="514350" indent="-457200">
              <a:spcBef>
                <a:spcPct val="0"/>
              </a:spcBef>
              <a:defRPr/>
            </a:pPr>
            <a:r>
              <a:rPr lang="en-US" dirty="0" err="1" smtClean="0"/>
              <a:t>skewness</a:t>
            </a:r>
            <a:r>
              <a:rPr lang="en-US" dirty="0" smtClean="0"/>
              <a:t> of the data; </a:t>
            </a:r>
          </a:p>
          <a:p>
            <a:pPr marL="514350" indent="-457200">
              <a:spcBef>
                <a:spcPct val="0"/>
              </a:spcBef>
              <a:defRPr/>
            </a:pPr>
            <a:r>
              <a:rPr lang="en-US" dirty="0" smtClean="0"/>
              <a:t>outliers; and </a:t>
            </a:r>
          </a:p>
          <a:p>
            <a:pPr marL="514350" indent="-457200">
              <a:spcBef>
                <a:spcPct val="0"/>
              </a:spcBef>
              <a:defRPr/>
            </a:pPr>
            <a:r>
              <a:rPr lang="en-US" dirty="0" smtClean="0"/>
              <a:t>multiple modes in the data. </a:t>
            </a:r>
          </a:p>
          <a:p>
            <a:pPr marL="457200" indent="-457200">
              <a:spcBef>
                <a:spcPct val="0"/>
              </a:spcBef>
              <a:buFontTx/>
              <a:buNone/>
              <a:defRPr/>
            </a:pPr>
            <a:endParaRPr lang="en-US" sz="1800" dirty="0" smtClean="0"/>
          </a:p>
          <a:p>
            <a:pPr marL="457200" indent="-457200" eaLnBrk="1" hangingPunct="1">
              <a:defRPr/>
            </a:pPr>
            <a:endParaRPr lang="en-US" dirty="0" smtClean="0"/>
          </a:p>
        </p:txBody>
      </p:sp>
      <p:sp>
        <p:nvSpPr>
          <p:cNvPr id="247812" name="Rectangle 4"/>
          <p:cNvSpPr>
            <a:spLocks noChangeArrowheads="1"/>
          </p:cNvSpPr>
          <p:nvPr/>
        </p:nvSpPr>
        <p:spPr bwMode="auto">
          <a:xfrm>
            <a:off x="2160588" y="827088"/>
            <a:ext cx="4822825"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0" hangingPunct="0">
              <a:defRPr/>
            </a:pPr>
            <a:endParaRPr lang="en-US" sz="2400">
              <a:latin typeface="Times New Roman" charset="0"/>
              <a:cs typeface="Arial" charset="0"/>
            </a:endParaRPr>
          </a:p>
        </p:txBody>
      </p:sp>
      <p:pic>
        <p:nvPicPr>
          <p:cNvPr id="13317" name="Picture 5" descr="histog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2514600"/>
            <a:ext cx="30480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9669789"/>
      </p:ext>
    </p:extLst>
  </p:cSld>
  <p:clrMapOvr>
    <a:masterClrMapping/>
  </p:clrMapOvr>
  <mc:AlternateContent xmlns:mc="http://schemas.openxmlformats.org/markup-compatibility/2006" xmlns:p14="http://schemas.microsoft.com/office/powerpoint/2010/main">
    <mc:Choice Requires="p14">
      <p:transition spd="slow" p14:dur="2000" advTm="62718"/>
    </mc:Choice>
    <mc:Fallback xmlns="">
      <p:transition xmlns:p14="http://schemas.microsoft.com/office/powerpoint/2010/main" spd="slow" advTm="62718"/>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and more...</a:t>
            </a:r>
            <a:endParaRPr lang="en-US" dirty="0"/>
          </a:p>
        </p:txBody>
      </p:sp>
      <p:sp>
        <p:nvSpPr>
          <p:cNvPr id="3" name="Content Placeholder 2"/>
          <p:cNvSpPr>
            <a:spLocks noGrp="1"/>
          </p:cNvSpPr>
          <p:nvPr>
            <p:ph idx="1"/>
          </p:nvPr>
        </p:nvSpPr>
        <p:spPr/>
        <p:txBody>
          <a:bodyPr/>
          <a:lstStyle/>
          <a:p>
            <a:r>
              <a:rPr lang="en-US" dirty="0" smtClean="0"/>
              <a:t>Raw data</a:t>
            </a:r>
          </a:p>
          <a:p>
            <a:r>
              <a:rPr lang="en-US" dirty="0"/>
              <a:t>Metadata</a:t>
            </a:r>
          </a:p>
          <a:p>
            <a:pPr lvl="1"/>
            <a:r>
              <a:rPr lang="en-US" dirty="0" smtClean="0"/>
              <a:t>Data about the data</a:t>
            </a:r>
            <a:endParaRPr lang="en-US" dirty="0"/>
          </a:p>
          <a:p>
            <a:r>
              <a:rPr lang="en-US" b="1" dirty="0" smtClean="0"/>
              <a:t>Frequency data</a:t>
            </a:r>
          </a:p>
          <a:p>
            <a:pPr lvl="1"/>
            <a:r>
              <a:rPr lang="en-US" dirty="0" smtClean="0"/>
              <a:t>“more than half the respondents smoked before 16”</a:t>
            </a:r>
          </a:p>
          <a:p>
            <a:pPr lvl="1"/>
            <a:r>
              <a:rPr lang="en-US" dirty="0" smtClean="0"/>
              <a:t>clustering</a:t>
            </a:r>
            <a:endParaRPr lang="en-US" dirty="0"/>
          </a:p>
          <a:p>
            <a:r>
              <a:rPr lang="en-US" b="1" dirty="0" smtClean="0"/>
              <a:t>Derived data</a:t>
            </a:r>
          </a:p>
          <a:p>
            <a:pPr lvl="1"/>
            <a:r>
              <a:rPr lang="en-US" dirty="0" smtClean="0"/>
              <a:t>Summaries, observations, inferences, predictions</a:t>
            </a:r>
          </a:p>
          <a:p>
            <a:pPr lvl="1"/>
            <a:r>
              <a:rPr lang="en-US" dirty="0" smtClean="0"/>
              <a:t>“the odds of you getting ill from this pizza were 5 to 1”</a:t>
            </a:r>
          </a:p>
          <a:p>
            <a:pPr marL="0" indent="0">
              <a:buNone/>
            </a:pPr>
            <a:endParaRPr lang="en-US" dirty="0" smtClean="0"/>
          </a:p>
        </p:txBody>
      </p:sp>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sp>
        <p:nvSpPr>
          <p:cNvPr id="8" name="Freeform 7"/>
          <p:cNvSpPr/>
          <p:nvPr/>
        </p:nvSpPr>
        <p:spPr>
          <a:xfrm>
            <a:off x="-75440" y="1358082"/>
            <a:ext cx="9140856" cy="4891610"/>
          </a:xfrm>
          <a:custGeom>
            <a:avLst/>
            <a:gdLst>
              <a:gd name="connsiteX0" fmla="*/ 6513017 w 9140856"/>
              <a:gd name="connsiteY0" fmla="*/ 364670 h 4891610"/>
              <a:gd name="connsiteX1" fmla="*/ 6513017 w 9140856"/>
              <a:gd name="connsiteY1" fmla="*/ 364670 h 4891610"/>
              <a:gd name="connsiteX2" fmla="*/ 6374710 w 9140856"/>
              <a:gd name="connsiteY2" fmla="*/ 377245 h 4891610"/>
              <a:gd name="connsiteX3" fmla="*/ 6098095 w 9140856"/>
              <a:gd name="connsiteY3" fmla="*/ 352095 h 4891610"/>
              <a:gd name="connsiteX4" fmla="*/ 6060375 w 9140856"/>
              <a:gd name="connsiteY4" fmla="*/ 339521 h 4891610"/>
              <a:gd name="connsiteX5" fmla="*/ 5481999 w 9140856"/>
              <a:gd name="connsiteY5" fmla="*/ 352095 h 4891610"/>
              <a:gd name="connsiteX6" fmla="*/ 5431705 w 9140856"/>
              <a:gd name="connsiteY6" fmla="*/ 377245 h 4891610"/>
              <a:gd name="connsiteX7" fmla="*/ 5393985 w 9140856"/>
              <a:gd name="connsiteY7" fmla="*/ 389820 h 4891610"/>
              <a:gd name="connsiteX8" fmla="*/ 5318545 w 9140856"/>
              <a:gd name="connsiteY8" fmla="*/ 427544 h 4891610"/>
              <a:gd name="connsiteX9" fmla="*/ 5217958 w 9140856"/>
              <a:gd name="connsiteY9" fmla="*/ 515568 h 4891610"/>
              <a:gd name="connsiteX10" fmla="*/ 5205384 w 9140856"/>
              <a:gd name="connsiteY10" fmla="*/ 553293 h 4891610"/>
              <a:gd name="connsiteX11" fmla="*/ 5167664 w 9140856"/>
              <a:gd name="connsiteY11" fmla="*/ 591017 h 4891610"/>
              <a:gd name="connsiteX12" fmla="*/ 5092224 w 9140856"/>
              <a:gd name="connsiteY12" fmla="*/ 691616 h 4891610"/>
              <a:gd name="connsiteX13" fmla="*/ 5041930 w 9140856"/>
              <a:gd name="connsiteY13" fmla="*/ 792215 h 4891610"/>
              <a:gd name="connsiteX14" fmla="*/ 5016783 w 9140856"/>
              <a:gd name="connsiteY14" fmla="*/ 867664 h 4891610"/>
              <a:gd name="connsiteX15" fmla="*/ 4991637 w 9140856"/>
              <a:gd name="connsiteY15" fmla="*/ 980837 h 4891610"/>
              <a:gd name="connsiteX16" fmla="*/ 4979063 w 9140856"/>
              <a:gd name="connsiteY16" fmla="*/ 1081436 h 4891610"/>
              <a:gd name="connsiteX17" fmla="*/ 4966490 w 9140856"/>
              <a:gd name="connsiteY17" fmla="*/ 1320358 h 4891610"/>
              <a:gd name="connsiteX18" fmla="*/ 4941343 w 9140856"/>
              <a:gd name="connsiteY18" fmla="*/ 1446106 h 4891610"/>
              <a:gd name="connsiteX19" fmla="*/ 4928770 w 9140856"/>
              <a:gd name="connsiteY19" fmla="*/ 1458681 h 4891610"/>
              <a:gd name="connsiteX20" fmla="*/ 6223829 w 9140856"/>
              <a:gd name="connsiteY20" fmla="*/ 264072 h 4891610"/>
              <a:gd name="connsiteX21" fmla="*/ 5896921 w 9140856"/>
              <a:gd name="connsiteY21" fmla="*/ 289221 h 4891610"/>
              <a:gd name="connsiteX22" fmla="*/ 5733467 w 9140856"/>
              <a:gd name="connsiteY22" fmla="*/ 301796 h 4891610"/>
              <a:gd name="connsiteX23" fmla="*/ 5444279 w 9140856"/>
              <a:gd name="connsiteY23" fmla="*/ 352095 h 4891610"/>
              <a:gd name="connsiteX24" fmla="*/ 5368838 w 9140856"/>
              <a:gd name="connsiteY24" fmla="*/ 389820 h 4891610"/>
              <a:gd name="connsiteX25" fmla="*/ 5331118 w 9140856"/>
              <a:gd name="connsiteY25" fmla="*/ 465269 h 4891610"/>
              <a:gd name="connsiteX26" fmla="*/ 5268251 w 9140856"/>
              <a:gd name="connsiteY26" fmla="*/ 591017 h 4891610"/>
              <a:gd name="connsiteX27" fmla="*/ 5205384 w 9140856"/>
              <a:gd name="connsiteY27" fmla="*/ 666466 h 4891610"/>
              <a:gd name="connsiteX28" fmla="*/ 5155091 w 9140856"/>
              <a:gd name="connsiteY28" fmla="*/ 779640 h 4891610"/>
              <a:gd name="connsiteX29" fmla="*/ 5104797 w 9140856"/>
              <a:gd name="connsiteY29" fmla="*/ 955687 h 4891610"/>
              <a:gd name="connsiteX30" fmla="*/ 5092224 w 9140856"/>
              <a:gd name="connsiteY30" fmla="*/ 1018562 h 4891610"/>
              <a:gd name="connsiteX31" fmla="*/ 5079650 w 9140856"/>
              <a:gd name="connsiteY31" fmla="*/ 1094011 h 4891610"/>
              <a:gd name="connsiteX32" fmla="*/ 5054504 w 9140856"/>
              <a:gd name="connsiteY32" fmla="*/ 1182034 h 4891610"/>
              <a:gd name="connsiteX33" fmla="*/ 5004210 w 9140856"/>
              <a:gd name="connsiteY33" fmla="*/ 1358082 h 4891610"/>
              <a:gd name="connsiteX34" fmla="*/ 4991637 w 9140856"/>
              <a:gd name="connsiteY34" fmla="*/ 1458681 h 4891610"/>
              <a:gd name="connsiteX35" fmla="*/ 4979063 w 9140856"/>
              <a:gd name="connsiteY35" fmla="*/ 1546705 h 4891610"/>
              <a:gd name="connsiteX36" fmla="*/ 4953916 w 9140856"/>
              <a:gd name="connsiteY36" fmla="*/ 1634728 h 4891610"/>
              <a:gd name="connsiteX37" fmla="*/ 4941343 w 9140856"/>
              <a:gd name="connsiteY37" fmla="*/ 1710177 h 4891610"/>
              <a:gd name="connsiteX38" fmla="*/ 4916196 w 9140856"/>
              <a:gd name="connsiteY38" fmla="*/ 1747902 h 4891610"/>
              <a:gd name="connsiteX39" fmla="*/ 4865903 w 9140856"/>
              <a:gd name="connsiteY39" fmla="*/ 1861075 h 4891610"/>
              <a:gd name="connsiteX40" fmla="*/ 4828183 w 9140856"/>
              <a:gd name="connsiteY40" fmla="*/ 1886225 h 4891610"/>
              <a:gd name="connsiteX41" fmla="*/ 4803036 w 9140856"/>
              <a:gd name="connsiteY41" fmla="*/ 1923950 h 4891610"/>
              <a:gd name="connsiteX42" fmla="*/ 4765316 w 9140856"/>
              <a:gd name="connsiteY42" fmla="*/ 1936524 h 4891610"/>
              <a:gd name="connsiteX43" fmla="*/ 4715022 w 9140856"/>
              <a:gd name="connsiteY43" fmla="*/ 1961674 h 4891610"/>
              <a:gd name="connsiteX44" fmla="*/ 4425834 w 9140856"/>
              <a:gd name="connsiteY44" fmla="*/ 1986824 h 4891610"/>
              <a:gd name="connsiteX45" fmla="*/ 3281655 w 9140856"/>
              <a:gd name="connsiteY45" fmla="*/ 2011973 h 4891610"/>
              <a:gd name="connsiteX46" fmla="*/ 3093054 w 9140856"/>
              <a:gd name="connsiteY46" fmla="*/ 2024548 h 4891610"/>
              <a:gd name="connsiteX47" fmla="*/ 2992467 w 9140856"/>
              <a:gd name="connsiteY47" fmla="*/ 2037123 h 4891610"/>
              <a:gd name="connsiteX48" fmla="*/ 2288357 w 9140856"/>
              <a:gd name="connsiteY48" fmla="*/ 2011973 h 4891610"/>
              <a:gd name="connsiteX49" fmla="*/ 2049463 w 9140856"/>
              <a:gd name="connsiteY49" fmla="*/ 1974249 h 4891610"/>
              <a:gd name="connsiteX50" fmla="*/ 1961449 w 9140856"/>
              <a:gd name="connsiteY50" fmla="*/ 1949099 h 4891610"/>
              <a:gd name="connsiteX51" fmla="*/ 1546527 w 9140856"/>
              <a:gd name="connsiteY51" fmla="*/ 1936524 h 4891610"/>
              <a:gd name="connsiteX52" fmla="*/ 1244766 w 9140856"/>
              <a:gd name="connsiteY52" fmla="*/ 1923950 h 4891610"/>
              <a:gd name="connsiteX53" fmla="*/ 616096 w 9140856"/>
              <a:gd name="connsiteY53" fmla="*/ 1936524 h 4891610"/>
              <a:gd name="connsiteX54" fmla="*/ 515509 w 9140856"/>
              <a:gd name="connsiteY54" fmla="*/ 1949099 h 4891610"/>
              <a:gd name="connsiteX55" fmla="*/ 414922 w 9140856"/>
              <a:gd name="connsiteY55" fmla="*/ 1974249 h 4891610"/>
              <a:gd name="connsiteX56" fmla="*/ 314334 w 9140856"/>
              <a:gd name="connsiteY56" fmla="*/ 2037123 h 4891610"/>
              <a:gd name="connsiteX57" fmla="*/ 226321 w 9140856"/>
              <a:gd name="connsiteY57" fmla="*/ 2087422 h 4891610"/>
              <a:gd name="connsiteX58" fmla="*/ 138307 w 9140856"/>
              <a:gd name="connsiteY58" fmla="*/ 2188021 h 4891610"/>
              <a:gd name="connsiteX59" fmla="*/ 88013 w 9140856"/>
              <a:gd name="connsiteY59" fmla="*/ 2238320 h 4891610"/>
              <a:gd name="connsiteX60" fmla="*/ 37720 w 9140856"/>
              <a:gd name="connsiteY60" fmla="*/ 2364069 h 4891610"/>
              <a:gd name="connsiteX61" fmla="*/ 25146 w 9140856"/>
              <a:gd name="connsiteY61" fmla="*/ 2464667 h 4891610"/>
              <a:gd name="connsiteX62" fmla="*/ 0 w 9140856"/>
              <a:gd name="connsiteY62" fmla="*/ 2665865 h 4891610"/>
              <a:gd name="connsiteX63" fmla="*/ 62867 w 9140856"/>
              <a:gd name="connsiteY63" fmla="*/ 3105984 h 4891610"/>
              <a:gd name="connsiteX64" fmla="*/ 251468 w 9140856"/>
              <a:gd name="connsiteY64" fmla="*/ 3495804 h 4891610"/>
              <a:gd name="connsiteX65" fmla="*/ 528082 w 9140856"/>
              <a:gd name="connsiteY65" fmla="*/ 3860474 h 4891610"/>
              <a:gd name="connsiteX66" fmla="*/ 691536 w 9140856"/>
              <a:gd name="connsiteY66" fmla="*/ 4023947 h 4891610"/>
              <a:gd name="connsiteX67" fmla="*/ 1169325 w 9140856"/>
              <a:gd name="connsiteY67" fmla="*/ 4376042 h 4891610"/>
              <a:gd name="connsiteX68" fmla="*/ 1445940 w 9140856"/>
              <a:gd name="connsiteY68" fmla="*/ 4526940 h 4891610"/>
              <a:gd name="connsiteX69" fmla="*/ 2137476 w 9140856"/>
              <a:gd name="connsiteY69" fmla="*/ 4753287 h 4891610"/>
              <a:gd name="connsiteX70" fmla="*/ 2502105 w 9140856"/>
              <a:gd name="connsiteY70" fmla="*/ 4816161 h 4891610"/>
              <a:gd name="connsiteX71" fmla="*/ 3181068 w 9140856"/>
              <a:gd name="connsiteY71" fmla="*/ 4879036 h 4891610"/>
              <a:gd name="connsiteX72" fmla="*/ 3533123 w 9140856"/>
              <a:gd name="connsiteY72" fmla="*/ 4891610 h 4891610"/>
              <a:gd name="connsiteX73" fmla="*/ 4174366 w 9140856"/>
              <a:gd name="connsiteY73" fmla="*/ 4879036 h 4891610"/>
              <a:gd name="connsiteX74" fmla="*/ 4752742 w 9140856"/>
              <a:gd name="connsiteY74" fmla="*/ 4853886 h 4891610"/>
              <a:gd name="connsiteX75" fmla="*/ 5519719 w 9140856"/>
              <a:gd name="connsiteY75" fmla="*/ 4765862 h 4891610"/>
              <a:gd name="connsiteX76" fmla="*/ 5947214 w 9140856"/>
              <a:gd name="connsiteY76" fmla="*/ 4728138 h 4891610"/>
              <a:gd name="connsiteX77" fmla="*/ 6060375 w 9140856"/>
              <a:gd name="connsiteY77" fmla="*/ 4702988 h 4891610"/>
              <a:gd name="connsiteX78" fmla="*/ 7154260 w 9140856"/>
              <a:gd name="connsiteY78" fmla="*/ 4640114 h 4891610"/>
              <a:gd name="connsiteX79" fmla="*/ 7443448 w 9140856"/>
              <a:gd name="connsiteY79" fmla="*/ 4614964 h 4891610"/>
              <a:gd name="connsiteX80" fmla="*/ 7694916 w 9140856"/>
              <a:gd name="connsiteY80" fmla="*/ 4577240 h 4891610"/>
              <a:gd name="connsiteX81" fmla="*/ 7921237 w 9140856"/>
              <a:gd name="connsiteY81" fmla="*/ 4552090 h 4891610"/>
              <a:gd name="connsiteX82" fmla="*/ 8273292 w 9140856"/>
              <a:gd name="connsiteY82" fmla="*/ 4464066 h 4891610"/>
              <a:gd name="connsiteX83" fmla="*/ 8575054 w 9140856"/>
              <a:gd name="connsiteY83" fmla="*/ 4350893 h 4891610"/>
              <a:gd name="connsiteX84" fmla="*/ 8650494 w 9140856"/>
              <a:gd name="connsiteY84" fmla="*/ 4300593 h 4891610"/>
              <a:gd name="connsiteX85" fmla="*/ 8763655 w 9140856"/>
              <a:gd name="connsiteY85" fmla="*/ 4212569 h 4891610"/>
              <a:gd name="connsiteX86" fmla="*/ 8876815 w 9140856"/>
              <a:gd name="connsiteY86" fmla="*/ 4049097 h 4891610"/>
              <a:gd name="connsiteX87" fmla="*/ 8927109 w 9140856"/>
              <a:gd name="connsiteY87" fmla="*/ 3973648 h 4891610"/>
              <a:gd name="connsiteX88" fmla="*/ 9040269 w 9140856"/>
              <a:gd name="connsiteY88" fmla="*/ 3810175 h 4891610"/>
              <a:gd name="connsiteX89" fmla="*/ 9077989 w 9140856"/>
              <a:gd name="connsiteY89" fmla="*/ 3722151 h 4891610"/>
              <a:gd name="connsiteX90" fmla="*/ 9103136 w 9140856"/>
              <a:gd name="connsiteY90" fmla="*/ 3608977 h 4891610"/>
              <a:gd name="connsiteX91" fmla="*/ 9128283 w 9140856"/>
              <a:gd name="connsiteY91" fmla="*/ 3508379 h 4891610"/>
              <a:gd name="connsiteX92" fmla="*/ 9140856 w 9140856"/>
              <a:gd name="connsiteY92" fmla="*/ 3244307 h 4891610"/>
              <a:gd name="connsiteX93" fmla="*/ 9115710 w 9140856"/>
              <a:gd name="connsiteY93" fmla="*/ 2590416 h 4891610"/>
              <a:gd name="connsiteX94" fmla="*/ 9103136 w 9140856"/>
              <a:gd name="connsiteY94" fmla="*/ 2238320 h 4891610"/>
              <a:gd name="connsiteX95" fmla="*/ 9077989 w 9140856"/>
              <a:gd name="connsiteY95" fmla="*/ 1898800 h 4891610"/>
              <a:gd name="connsiteX96" fmla="*/ 9052843 w 9140856"/>
              <a:gd name="connsiteY96" fmla="*/ 1307783 h 4891610"/>
              <a:gd name="connsiteX97" fmla="*/ 9040269 w 9140856"/>
              <a:gd name="connsiteY97" fmla="*/ 1219759 h 4891610"/>
              <a:gd name="connsiteX98" fmla="*/ 9002549 w 9140856"/>
              <a:gd name="connsiteY98" fmla="*/ 1144310 h 4891610"/>
              <a:gd name="connsiteX99" fmla="*/ 8964829 w 9140856"/>
              <a:gd name="connsiteY99" fmla="*/ 1018562 h 4891610"/>
              <a:gd name="connsiteX100" fmla="*/ 8939682 w 9140856"/>
              <a:gd name="connsiteY100" fmla="*/ 980837 h 4891610"/>
              <a:gd name="connsiteX101" fmla="*/ 8813948 w 9140856"/>
              <a:gd name="connsiteY101" fmla="*/ 804789 h 4891610"/>
              <a:gd name="connsiteX102" fmla="*/ 8612774 w 9140856"/>
              <a:gd name="connsiteY102" fmla="*/ 616167 h 4891610"/>
              <a:gd name="connsiteX103" fmla="*/ 8524760 w 9140856"/>
              <a:gd name="connsiteY103" fmla="*/ 553293 h 4891610"/>
              <a:gd name="connsiteX104" fmla="*/ 8311012 w 9140856"/>
              <a:gd name="connsiteY104" fmla="*/ 440119 h 4891610"/>
              <a:gd name="connsiteX105" fmla="*/ 8185278 w 9140856"/>
              <a:gd name="connsiteY105" fmla="*/ 402395 h 4891610"/>
              <a:gd name="connsiteX106" fmla="*/ 8072118 w 9140856"/>
              <a:gd name="connsiteY106" fmla="*/ 364670 h 4891610"/>
              <a:gd name="connsiteX107" fmla="*/ 7820650 w 9140856"/>
              <a:gd name="connsiteY107" fmla="*/ 289221 h 4891610"/>
              <a:gd name="connsiteX108" fmla="*/ 7707490 w 9140856"/>
              <a:gd name="connsiteY108" fmla="*/ 264072 h 4891610"/>
              <a:gd name="connsiteX109" fmla="*/ 7606902 w 9140856"/>
              <a:gd name="connsiteY109" fmla="*/ 226347 h 4891610"/>
              <a:gd name="connsiteX110" fmla="*/ 7569182 w 9140856"/>
              <a:gd name="connsiteY110" fmla="*/ 213772 h 4891610"/>
              <a:gd name="connsiteX111" fmla="*/ 7418301 w 9140856"/>
              <a:gd name="connsiteY111" fmla="*/ 163473 h 4891610"/>
              <a:gd name="connsiteX112" fmla="*/ 7342861 w 9140856"/>
              <a:gd name="connsiteY112" fmla="*/ 138323 h 4891610"/>
              <a:gd name="connsiteX113" fmla="*/ 7254847 w 9140856"/>
              <a:gd name="connsiteY113" fmla="*/ 88024 h 4891610"/>
              <a:gd name="connsiteX114" fmla="*/ 7066246 w 9140856"/>
              <a:gd name="connsiteY114" fmla="*/ 50299 h 4891610"/>
              <a:gd name="connsiteX115" fmla="*/ 6978233 w 9140856"/>
              <a:gd name="connsiteY115" fmla="*/ 25150 h 4891610"/>
              <a:gd name="connsiteX116" fmla="*/ 6663898 w 9140856"/>
              <a:gd name="connsiteY116" fmla="*/ 0 h 4891610"/>
              <a:gd name="connsiteX117" fmla="*/ 6349563 w 9140856"/>
              <a:gd name="connsiteY117" fmla="*/ 12575 h 4891610"/>
              <a:gd name="connsiteX118" fmla="*/ 6299269 w 9140856"/>
              <a:gd name="connsiteY118" fmla="*/ 25150 h 4891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9140856" h="4891610">
                <a:moveTo>
                  <a:pt x="6513017" y="364670"/>
                </a:moveTo>
                <a:lnTo>
                  <a:pt x="6513017" y="364670"/>
                </a:lnTo>
                <a:cubicBezTo>
                  <a:pt x="6466915" y="368862"/>
                  <a:pt x="6421002" y="377245"/>
                  <a:pt x="6374710" y="377245"/>
                </a:cubicBezTo>
                <a:cubicBezTo>
                  <a:pt x="6283669" y="377245"/>
                  <a:pt x="6187819" y="374528"/>
                  <a:pt x="6098095" y="352095"/>
                </a:cubicBezTo>
                <a:cubicBezTo>
                  <a:pt x="6085237" y="348880"/>
                  <a:pt x="6072948" y="343712"/>
                  <a:pt x="6060375" y="339521"/>
                </a:cubicBezTo>
                <a:cubicBezTo>
                  <a:pt x="5867583" y="343712"/>
                  <a:pt x="5674490" y="340544"/>
                  <a:pt x="5481999" y="352095"/>
                </a:cubicBezTo>
                <a:cubicBezTo>
                  <a:pt x="5463289" y="353218"/>
                  <a:pt x="5448933" y="369861"/>
                  <a:pt x="5431705" y="377245"/>
                </a:cubicBezTo>
                <a:cubicBezTo>
                  <a:pt x="5419523" y="382466"/>
                  <a:pt x="5405839" y="383892"/>
                  <a:pt x="5393985" y="389820"/>
                </a:cubicBezTo>
                <a:cubicBezTo>
                  <a:pt x="5296498" y="438570"/>
                  <a:pt x="5413347" y="395942"/>
                  <a:pt x="5318545" y="427544"/>
                </a:cubicBezTo>
                <a:cubicBezTo>
                  <a:pt x="5302914" y="440050"/>
                  <a:pt x="5234156" y="491269"/>
                  <a:pt x="5217958" y="515568"/>
                </a:cubicBezTo>
                <a:cubicBezTo>
                  <a:pt x="5210606" y="526597"/>
                  <a:pt x="5212736" y="542264"/>
                  <a:pt x="5205384" y="553293"/>
                </a:cubicBezTo>
                <a:cubicBezTo>
                  <a:pt x="5195521" y="568089"/>
                  <a:pt x="5179373" y="577634"/>
                  <a:pt x="5167664" y="591017"/>
                </a:cubicBezTo>
                <a:cubicBezTo>
                  <a:pt x="5156868" y="603357"/>
                  <a:pt x="5104700" y="666661"/>
                  <a:pt x="5092224" y="691616"/>
                </a:cubicBezTo>
                <a:cubicBezTo>
                  <a:pt x="5030706" y="814666"/>
                  <a:pt x="5100191" y="704813"/>
                  <a:pt x="5041930" y="792215"/>
                </a:cubicBezTo>
                <a:cubicBezTo>
                  <a:pt x="5033548" y="817365"/>
                  <a:pt x="5023212" y="841946"/>
                  <a:pt x="5016783" y="867664"/>
                </a:cubicBezTo>
                <a:cubicBezTo>
                  <a:pt x="5006771" y="907719"/>
                  <a:pt x="4998022" y="939327"/>
                  <a:pt x="4991637" y="980837"/>
                </a:cubicBezTo>
                <a:cubicBezTo>
                  <a:pt x="4986499" y="1014238"/>
                  <a:pt x="4983254" y="1047903"/>
                  <a:pt x="4979063" y="1081436"/>
                </a:cubicBezTo>
                <a:cubicBezTo>
                  <a:pt x="4974872" y="1161077"/>
                  <a:pt x="4974695" y="1241030"/>
                  <a:pt x="4966490" y="1320358"/>
                </a:cubicBezTo>
                <a:cubicBezTo>
                  <a:pt x="4962092" y="1362877"/>
                  <a:pt x="4971567" y="1415878"/>
                  <a:pt x="4941343" y="1446106"/>
                </a:cubicBezTo>
                <a:lnTo>
                  <a:pt x="4928770" y="1458681"/>
                </a:lnTo>
                <a:lnTo>
                  <a:pt x="6223829" y="264072"/>
                </a:lnTo>
                <a:lnTo>
                  <a:pt x="5896921" y="289221"/>
                </a:lnTo>
                <a:cubicBezTo>
                  <a:pt x="5842436" y="293413"/>
                  <a:pt x="5787477" y="293486"/>
                  <a:pt x="5733467" y="301796"/>
                </a:cubicBezTo>
                <a:cubicBezTo>
                  <a:pt x="5527769" y="333446"/>
                  <a:pt x="5624068" y="316134"/>
                  <a:pt x="5444279" y="352095"/>
                </a:cubicBezTo>
                <a:cubicBezTo>
                  <a:pt x="5419132" y="364670"/>
                  <a:pt x="5391330" y="372949"/>
                  <a:pt x="5368838" y="389820"/>
                </a:cubicBezTo>
                <a:cubicBezTo>
                  <a:pt x="5341909" y="410019"/>
                  <a:pt x="5343586" y="438253"/>
                  <a:pt x="5331118" y="465269"/>
                </a:cubicBezTo>
                <a:cubicBezTo>
                  <a:pt x="5311482" y="507819"/>
                  <a:pt x="5298250" y="555015"/>
                  <a:pt x="5268251" y="591017"/>
                </a:cubicBezTo>
                <a:cubicBezTo>
                  <a:pt x="5247295" y="616167"/>
                  <a:pt x="5224155" y="639646"/>
                  <a:pt x="5205384" y="666466"/>
                </a:cubicBezTo>
                <a:cubicBezTo>
                  <a:pt x="5191960" y="685646"/>
                  <a:pt x="5160930" y="761146"/>
                  <a:pt x="5155091" y="779640"/>
                </a:cubicBezTo>
                <a:cubicBezTo>
                  <a:pt x="5136715" y="837838"/>
                  <a:pt x="5116764" y="895842"/>
                  <a:pt x="5104797" y="955687"/>
                </a:cubicBezTo>
                <a:cubicBezTo>
                  <a:pt x="5100606" y="976645"/>
                  <a:pt x="5096047" y="997533"/>
                  <a:pt x="5092224" y="1018562"/>
                </a:cubicBezTo>
                <a:cubicBezTo>
                  <a:pt x="5087664" y="1043647"/>
                  <a:pt x="5085383" y="1069167"/>
                  <a:pt x="5079650" y="1094011"/>
                </a:cubicBezTo>
                <a:cubicBezTo>
                  <a:pt x="5072789" y="1123745"/>
                  <a:pt x="5062886" y="1152693"/>
                  <a:pt x="5054504" y="1182034"/>
                </a:cubicBezTo>
                <a:cubicBezTo>
                  <a:pt x="5017274" y="1479891"/>
                  <a:pt x="5074654" y="1111496"/>
                  <a:pt x="5004210" y="1358082"/>
                </a:cubicBezTo>
                <a:cubicBezTo>
                  <a:pt x="4994927" y="1390576"/>
                  <a:pt x="4996103" y="1425183"/>
                  <a:pt x="4991637" y="1458681"/>
                </a:cubicBezTo>
                <a:cubicBezTo>
                  <a:pt x="4987720" y="1488060"/>
                  <a:pt x="4985273" y="1517724"/>
                  <a:pt x="4979063" y="1546705"/>
                </a:cubicBezTo>
                <a:cubicBezTo>
                  <a:pt x="4972670" y="1576543"/>
                  <a:pt x="4960777" y="1604994"/>
                  <a:pt x="4953916" y="1634728"/>
                </a:cubicBezTo>
                <a:cubicBezTo>
                  <a:pt x="4948183" y="1659572"/>
                  <a:pt x="4949405" y="1685989"/>
                  <a:pt x="4941343" y="1710177"/>
                </a:cubicBezTo>
                <a:cubicBezTo>
                  <a:pt x="4936564" y="1724514"/>
                  <a:pt x="4922954" y="1734384"/>
                  <a:pt x="4916196" y="1747902"/>
                </a:cubicBezTo>
                <a:cubicBezTo>
                  <a:pt x="4906458" y="1767380"/>
                  <a:pt x="4882565" y="1841078"/>
                  <a:pt x="4865903" y="1861075"/>
                </a:cubicBezTo>
                <a:cubicBezTo>
                  <a:pt x="4856229" y="1872685"/>
                  <a:pt x="4840756" y="1877842"/>
                  <a:pt x="4828183" y="1886225"/>
                </a:cubicBezTo>
                <a:cubicBezTo>
                  <a:pt x="4819801" y="1898800"/>
                  <a:pt x="4814837" y="1914509"/>
                  <a:pt x="4803036" y="1923950"/>
                </a:cubicBezTo>
                <a:cubicBezTo>
                  <a:pt x="4792687" y="1932230"/>
                  <a:pt x="4777498" y="1931303"/>
                  <a:pt x="4765316" y="1936524"/>
                </a:cubicBezTo>
                <a:cubicBezTo>
                  <a:pt x="4748088" y="1943908"/>
                  <a:pt x="4732250" y="1954290"/>
                  <a:pt x="4715022" y="1961674"/>
                </a:cubicBezTo>
                <a:cubicBezTo>
                  <a:pt x="4627904" y="1999015"/>
                  <a:pt x="4499165" y="1984842"/>
                  <a:pt x="4425834" y="1986824"/>
                </a:cubicBezTo>
                <a:lnTo>
                  <a:pt x="3281655" y="2011973"/>
                </a:lnTo>
                <a:cubicBezTo>
                  <a:pt x="3218788" y="2016165"/>
                  <a:pt x="3155824" y="2019089"/>
                  <a:pt x="3093054" y="2024548"/>
                </a:cubicBezTo>
                <a:cubicBezTo>
                  <a:pt x="3059391" y="2027476"/>
                  <a:pt x="3026253" y="2037651"/>
                  <a:pt x="2992467" y="2037123"/>
                </a:cubicBezTo>
                <a:cubicBezTo>
                  <a:pt x="2757643" y="2033453"/>
                  <a:pt x="2523060" y="2020356"/>
                  <a:pt x="2288357" y="2011973"/>
                </a:cubicBezTo>
                <a:cubicBezTo>
                  <a:pt x="2115850" y="1962681"/>
                  <a:pt x="2290240" y="2006357"/>
                  <a:pt x="2049463" y="1974249"/>
                </a:cubicBezTo>
                <a:cubicBezTo>
                  <a:pt x="1978545" y="1964792"/>
                  <a:pt x="2046512" y="1953698"/>
                  <a:pt x="1961449" y="1949099"/>
                </a:cubicBezTo>
                <a:cubicBezTo>
                  <a:pt x="1823280" y="1941629"/>
                  <a:pt x="1684813" y="1941377"/>
                  <a:pt x="1546527" y="1936524"/>
                </a:cubicBezTo>
                <a:lnTo>
                  <a:pt x="1244766" y="1923950"/>
                </a:lnTo>
                <a:lnTo>
                  <a:pt x="616096" y="1936524"/>
                </a:lnTo>
                <a:cubicBezTo>
                  <a:pt x="582326" y="1937689"/>
                  <a:pt x="548720" y="1942871"/>
                  <a:pt x="515509" y="1949099"/>
                </a:cubicBezTo>
                <a:cubicBezTo>
                  <a:pt x="481540" y="1955469"/>
                  <a:pt x="414922" y="1974249"/>
                  <a:pt x="414922" y="1974249"/>
                </a:cubicBezTo>
                <a:cubicBezTo>
                  <a:pt x="318753" y="2046382"/>
                  <a:pt x="410992" y="1981883"/>
                  <a:pt x="314334" y="2037123"/>
                </a:cubicBezTo>
                <a:cubicBezTo>
                  <a:pt x="189942" y="2108213"/>
                  <a:pt x="378289" y="2011431"/>
                  <a:pt x="226321" y="2087422"/>
                </a:cubicBezTo>
                <a:cubicBezTo>
                  <a:pt x="82838" y="2230922"/>
                  <a:pt x="259523" y="2049474"/>
                  <a:pt x="138307" y="2188021"/>
                </a:cubicBezTo>
                <a:cubicBezTo>
                  <a:pt x="122695" y="2205865"/>
                  <a:pt x="104778" y="2221554"/>
                  <a:pt x="88013" y="2238320"/>
                </a:cubicBezTo>
                <a:cubicBezTo>
                  <a:pt x="64746" y="2284861"/>
                  <a:pt x="49372" y="2309686"/>
                  <a:pt x="37720" y="2364069"/>
                </a:cubicBezTo>
                <a:cubicBezTo>
                  <a:pt x="30640" y="2397113"/>
                  <a:pt x="29612" y="2431170"/>
                  <a:pt x="25146" y="2464667"/>
                </a:cubicBezTo>
                <a:cubicBezTo>
                  <a:pt x="1231" y="2644046"/>
                  <a:pt x="23497" y="2454361"/>
                  <a:pt x="0" y="2665865"/>
                </a:cubicBezTo>
                <a:cubicBezTo>
                  <a:pt x="8393" y="2754004"/>
                  <a:pt x="21853" y="3003437"/>
                  <a:pt x="62867" y="3105984"/>
                </a:cubicBezTo>
                <a:cubicBezTo>
                  <a:pt x="116472" y="3240011"/>
                  <a:pt x="164232" y="3380797"/>
                  <a:pt x="251468" y="3495804"/>
                </a:cubicBezTo>
                <a:cubicBezTo>
                  <a:pt x="343673" y="3617361"/>
                  <a:pt x="420205" y="3752584"/>
                  <a:pt x="528082" y="3860474"/>
                </a:cubicBezTo>
                <a:cubicBezTo>
                  <a:pt x="582567" y="3914965"/>
                  <a:pt x="634354" y="3972293"/>
                  <a:pt x="691536" y="4023947"/>
                </a:cubicBezTo>
                <a:cubicBezTo>
                  <a:pt x="867567" y="4182961"/>
                  <a:pt x="964904" y="4254349"/>
                  <a:pt x="1169325" y="4376042"/>
                </a:cubicBezTo>
                <a:cubicBezTo>
                  <a:pt x="1259576" y="4429769"/>
                  <a:pt x="1349804" y="4484635"/>
                  <a:pt x="1445940" y="4526940"/>
                </a:cubicBezTo>
                <a:cubicBezTo>
                  <a:pt x="1574942" y="4583708"/>
                  <a:pt x="1995046" y="4720219"/>
                  <a:pt x="2137476" y="4753287"/>
                </a:cubicBezTo>
                <a:cubicBezTo>
                  <a:pt x="2257617" y="4781180"/>
                  <a:pt x="2379966" y="4799017"/>
                  <a:pt x="2502105" y="4816161"/>
                </a:cubicBezTo>
                <a:cubicBezTo>
                  <a:pt x="2661416" y="4838523"/>
                  <a:pt x="3015597" y="4869842"/>
                  <a:pt x="3181068" y="4879036"/>
                </a:cubicBezTo>
                <a:cubicBezTo>
                  <a:pt x="3298314" y="4885550"/>
                  <a:pt x="3415771" y="4887419"/>
                  <a:pt x="3533123" y="4891610"/>
                </a:cubicBezTo>
                <a:lnTo>
                  <a:pt x="4174366" y="4879036"/>
                </a:lnTo>
                <a:cubicBezTo>
                  <a:pt x="4367248" y="4873070"/>
                  <a:pt x="4752742" y="4853886"/>
                  <a:pt x="4752742" y="4853886"/>
                </a:cubicBezTo>
                <a:cubicBezTo>
                  <a:pt x="5220819" y="4790049"/>
                  <a:pt x="4886184" y="4832558"/>
                  <a:pt x="5519719" y="4765862"/>
                </a:cubicBezTo>
                <a:cubicBezTo>
                  <a:pt x="5852906" y="4730786"/>
                  <a:pt x="5634798" y="4747665"/>
                  <a:pt x="5947214" y="4728138"/>
                </a:cubicBezTo>
                <a:cubicBezTo>
                  <a:pt x="5984934" y="4719755"/>
                  <a:pt x="6022123" y="4708453"/>
                  <a:pt x="6060375" y="4702988"/>
                </a:cubicBezTo>
                <a:cubicBezTo>
                  <a:pt x="6432640" y="4649801"/>
                  <a:pt x="6754884" y="4674847"/>
                  <a:pt x="7154260" y="4640114"/>
                </a:cubicBezTo>
                <a:cubicBezTo>
                  <a:pt x="7250656" y="4631731"/>
                  <a:pt x="7347336" y="4626141"/>
                  <a:pt x="7443448" y="4614964"/>
                </a:cubicBezTo>
                <a:cubicBezTo>
                  <a:pt x="7527641" y="4605173"/>
                  <a:pt x="7610880" y="4588299"/>
                  <a:pt x="7694916" y="4577240"/>
                </a:cubicBezTo>
                <a:cubicBezTo>
                  <a:pt x="7770172" y="4567337"/>
                  <a:pt x="7845797" y="4560473"/>
                  <a:pt x="7921237" y="4552090"/>
                </a:cubicBezTo>
                <a:cubicBezTo>
                  <a:pt x="8021121" y="4528585"/>
                  <a:pt x="8169075" y="4496413"/>
                  <a:pt x="8273292" y="4464066"/>
                </a:cubicBezTo>
                <a:cubicBezTo>
                  <a:pt x="8378419" y="4431436"/>
                  <a:pt x="8480767" y="4405900"/>
                  <a:pt x="8575054" y="4350893"/>
                </a:cubicBezTo>
                <a:cubicBezTo>
                  <a:pt x="8601160" y="4335663"/>
                  <a:pt x="8626122" y="4318468"/>
                  <a:pt x="8650494" y="4300593"/>
                </a:cubicBezTo>
                <a:cubicBezTo>
                  <a:pt x="8689029" y="4272330"/>
                  <a:pt x="8734984" y="4250801"/>
                  <a:pt x="8763655" y="4212569"/>
                </a:cubicBezTo>
                <a:cubicBezTo>
                  <a:pt x="8894430" y="4038183"/>
                  <a:pt x="8793816" y="4179538"/>
                  <a:pt x="8876815" y="4049097"/>
                </a:cubicBezTo>
                <a:cubicBezTo>
                  <a:pt x="8893041" y="4023596"/>
                  <a:pt x="8912114" y="3999892"/>
                  <a:pt x="8927109" y="3973648"/>
                </a:cubicBezTo>
                <a:cubicBezTo>
                  <a:pt x="9011839" y="3825354"/>
                  <a:pt x="8934147" y="3916308"/>
                  <a:pt x="9040269" y="3810175"/>
                </a:cubicBezTo>
                <a:cubicBezTo>
                  <a:pt x="9052842" y="3780834"/>
                  <a:pt x="9068469" y="3752620"/>
                  <a:pt x="9077989" y="3722151"/>
                </a:cubicBezTo>
                <a:cubicBezTo>
                  <a:pt x="9089515" y="3685265"/>
                  <a:pt x="9094286" y="3646595"/>
                  <a:pt x="9103136" y="3608977"/>
                </a:cubicBezTo>
                <a:cubicBezTo>
                  <a:pt x="9111052" y="3575331"/>
                  <a:pt x="9119901" y="3541912"/>
                  <a:pt x="9128283" y="3508379"/>
                </a:cubicBezTo>
                <a:cubicBezTo>
                  <a:pt x="9132474" y="3420355"/>
                  <a:pt x="9140856" y="3332431"/>
                  <a:pt x="9140856" y="3244307"/>
                </a:cubicBezTo>
                <a:cubicBezTo>
                  <a:pt x="9140856" y="2656637"/>
                  <a:pt x="9132804" y="2957971"/>
                  <a:pt x="9115710" y="2590416"/>
                </a:cubicBezTo>
                <a:cubicBezTo>
                  <a:pt x="9110254" y="2473103"/>
                  <a:pt x="9108592" y="2355633"/>
                  <a:pt x="9103136" y="2238320"/>
                </a:cubicBezTo>
                <a:cubicBezTo>
                  <a:pt x="9098104" y="2130121"/>
                  <a:pt x="9087066" y="2007736"/>
                  <a:pt x="9077989" y="1898800"/>
                </a:cubicBezTo>
                <a:cubicBezTo>
                  <a:pt x="9067075" y="1473078"/>
                  <a:pt x="9085174" y="1550294"/>
                  <a:pt x="9052843" y="1307783"/>
                </a:cubicBezTo>
                <a:cubicBezTo>
                  <a:pt x="9048926" y="1278404"/>
                  <a:pt x="9048985" y="1248088"/>
                  <a:pt x="9040269" y="1219759"/>
                </a:cubicBezTo>
                <a:cubicBezTo>
                  <a:pt x="9032001" y="1192885"/>
                  <a:pt x="9015122" y="1169460"/>
                  <a:pt x="9002549" y="1144310"/>
                </a:cubicBezTo>
                <a:cubicBezTo>
                  <a:pt x="8992099" y="1102505"/>
                  <a:pt x="8982322" y="1057927"/>
                  <a:pt x="8964829" y="1018562"/>
                </a:cubicBezTo>
                <a:cubicBezTo>
                  <a:pt x="8958692" y="1004752"/>
                  <a:pt x="8947691" y="993653"/>
                  <a:pt x="8939682" y="980837"/>
                </a:cubicBezTo>
                <a:cubicBezTo>
                  <a:pt x="8866775" y="864172"/>
                  <a:pt x="8937696" y="962305"/>
                  <a:pt x="8813948" y="804789"/>
                </a:cubicBezTo>
                <a:cubicBezTo>
                  <a:pt x="8741456" y="712515"/>
                  <a:pt x="8738662" y="706097"/>
                  <a:pt x="8612774" y="616167"/>
                </a:cubicBezTo>
                <a:cubicBezTo>
                  <a:pt x="8583436" y="595209"/>
                  <a:pt x="8555903" y="571462"/>
                  <a:pt x="8524760" y="553293"/>
                </a:cubicBezTo>
                <a:cubicBezTo>
                  <a:pt x="8455124" y="512667"/>
                  <a:pt x="8388232" y="463287"/>
                  <a:pt x="8311012" y="440119"/>
                </a:cubicBezTo>
                <a:lnTo>
                  <a:pt x="8185278" y="402395"/>
                </a:lnTo>
                <a:cubicBezTo>
                  <a:pt x="8147363" y="390420"/>
                  <a:pt x="8110092" y="376456"/>
                  <a:pt x="8072118" y="364670"/>
                </a:cubicBezTo>
                <a:cubicBezTo>
                  <a:pt x="7988537" y="338728"/>
                  <a:pt x="7906080" y="308207"/>
                  <a:pt x="7820650" y="289221"/>
                </a:cubicBezTo>
                <a:cubicBezTo>
                  <a:pt x="7782930" y="280838"/>
                  <a:pt x="7744560" y="274976"/>
                  <a:pt x="7707490" y="264072"/>
                </a:cubicBezTo>
                <a:cubicBezTo>
                  <a:pt x="7673136" y="253967"/>
                  <a:pt x="7640555" y="238586"/>
                  <a:pt x="7606902" y="226347"/>
                </a:cubicBezTo>
                <a:cubicBezTo>
                  <a:pt x="7594447" y="221817"/>
                  <a:pt x="7581877" y="217581"/>
                  <a:pt x="7569182" y="213772"/>
                </a:cubicBezTo>
                <a:cubicBezTo>
                  <a:pt x="7364396" y="152330"/>
                  <a:pt x="7579823" y="222216"/>
                  <a:pt x="7418301" y="163473"/>
                </a:cubicBezTo>
                <a:cubicBezTo>
                  <a:pt x="7393390" y="154413"/>
                  <a:pt x="7366928" y="149432"/>
                  <a:pt x="7342861" y="138323"/>
                </a:cubicBezTo>
                <a:cubicBezTo>
                  <a:pt x="7312181" y="124161"/>
                  <a:pt x="7286221" y="100575"/>
                  <a:pt x="7254847" y="88024"/>
                </a:cubicBezTo>
                <a:cubicBezTo>
                  <a:pt x="7175151" y="56142"/>
                  <a:pt x="7145907" y="67371"/>
                  <a:pt x="7066246" y="50299"/>
                </a:cubicBezTo>
                <a:cubicBezTo>
                  <a:pt x="7036412" y="43905"/>
                  <a:pt x="7008222" y="30774"/>
                  <a:pt x="6978233" y="25150"/>
                </a:cubicBezTo>
                <a:cubicBezTo>
                  <a:pt x="6908255" y="12028"/>
                  <a:pt x="6708283" y="2774"/>
                  <a:pt x="6663898" y="0"/>
                </a:cubicBezTo>
                <a:cubicBezTo>
                  <a:pt x="6559120" y="4192"/>
                  <a:pt x="6454159" y="5103"/>
                  <a:pt x="6349563" y="12575"/>
                </a:cubicBezTo>
                <a:cubicBezTo>
                  <a:pt x="6154980" y="26476"/>
                  <a:pt x="6373446" y="25150"/>
                  <a:pt x="6299269" y="25150"/>
                </a:cubicBezTo>
              </a:path>
            </a:pathLst>
          </a:custGeom>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2"/>
              </a:solidFill>
              <a:effectLst/>
              <a:latin typeface="Times New Roman" charset="0"/>
            </a:endParaRPr>
          </a:p>
        </p:txBody>
      </p:sp>
    </p:spTree>
    <p:extLst>
      <p:ext uri="{BB962C8B-B14F-4D97-AF65-F5344CB8AC3E}">
        <p14:creationId xmlns:p14="http://schemas.microsoft.com/office/powerpoint/2010/main" val="29811021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en-US" dirty="0" smtClean="0"/>
              <a:t>Discovering centrality</a:t>
            </a:r>
            <a:endParaRPr lang="en-US" dirty="0"/>
          </a:p>
        </p:txBody>
      </p:sp>
      <p:sp>
        <p:nvSpPr>
          <p:cNvPr id="3" name="Content Placeholder 2"/>
          <p:cNvSpPr>
            <a:spLocks noGrp="1"/>
          </p:cNvSpPr>
          <p:nvPr>
            <p:ph idx="1"/>
          </p:nvPr>
        </p:nvSpPr>
        <p:spPr/>
        <p:txBody>
          <a:bodyPr/>
          <a:lstStyle/>
          <a:p>
            <a:r>
              <a:rPr lang="en-US" dirty="0" smtClean="0"/>
              <a:t>Visualization can indicate which centrality measure to use( mean, median)</a:t>
            </a:r>
          </a:p>
          <a:p>
            <a:endParaRPr lang="en-US" dirty="0"/>
          </a:p>
          <a:p>
            <a:r>
              <a:rPr lang="en-US" dirty="0" err="1" smtClean="0"/>
              <a:t>Unimodal</a:t>
            </a:r>
            <a:r>
              <a:rPr lang="en-US" dirty="0" smtClean="0"/>
              <a:t> (one main central point</a:t>
            </a:r>
          </a:p>
          <a:p>
            <a:r>
              <a:rPr lang="en-US" dirty="0" smtClean="0"/>
              <a:t>Symmetric data</a:t>
            </a:r>
          </a:p>
          <a:p>
            <a:endParaRPr lang="en-US" dirty="0"/>
          </a:p>
          <a:p>
            <a:r>
              <a:rPr lang="en-US" dirty="0" smtClean="0"/>
              <a:t>Use the </a:t>
            </a:r>
            <a:r>
              <a:rPr lang="en-US" b="1" dirty="0" smtClean="0"/>
              <a:t>mean</a:t>
            </a:r>
            <a:endParaRPr lang="en-US" b="1" dirty="0"/>
          </a:p>
        </p:txBody>
      </p:sp>
      <p:sp>
        <p:nvSpPr>
          <p:cNvPr id="4" name="Footer Placeholder 3"/>
          <p:cNvSpPr>
            <a:spLocks noGrp="1"/>
          </p:cNvSpPr>
          <p:nvPr>
            <p:ph type="ftr" sz="quarter" idx="10"/>
          </p:nvPr>
        </p:nvSpPr>
        <p:spPr/>
        <p:txBody>
          <a:bodyPr/>
          <a:lstStyle/>
          <a:p>
            <a:r>
              <a:rPr lang="en-US" smtClean="0"/>
              <a:t>Working With Data | IAT 355</a:t>
            </a:r>
            <a:endParaRPr lang="en-US"/>
          </a:p>
        </p:txBody>
      </p:sp>
      <p:pic>
        <p:nvPicPr>
          <p:cNvPr id="6" name="Picture 5"/>
          <p:cNvPicPr>
            <a:picLocks noChangeAspect="1"/>
          </p:cNvPicPr>
          <p:nvPr/>
        </p:nvPicPr>
        <p:blipFill>
          <a:blip r:embed="rId2"/>
          <a:stretch>
            <a:fillRect/>
          </a:stretch>
        </p:blipFill>
        <p:spPr>
          <a:xfrm>
            <a:off x="5436096" y="2564904"/>
            <a:ext cx="3348112" cy="2855138"/>
          </a:xfrm>
          <a:prstGeom prst="rect">
            <a:avLst/>
          </a:prstGeom>
        </p:spPr>
      </p:pic>
      <p:sp>
        <p:nvSpPr>
          <p:cNvPr id="7" name="TextBox 6"/>
          <p:cNvSpPr txBox="1"/>
          <p:nvPr/>
        </p:nvSpPr>
        <p:spPr>
          <a:xfrm>
            <a:off x="467544" y="5445224"/>
            <a:ext cx="8098027" cy="307777"/>
          </a:xfrm>
          <a:prstGeom prst="rect">
            <a:avLst/>
          </a:prstGeom>
          <a:noFill/>
        </p:spPr>
        <p:txBody>
          <a:bodyPr wrap="none" rtlCol="0">
            <a:spAutoFit/>
          </a:bodyPr>
          <a:lstStyle/>
          <a:p>
            <a:r>
              <a:rPr lang="en-US" i="1" dirty="0">
                <a:hlinkClick r:id="rId3"/>
              </a:rPr>
              <a:t>http://</a:t>
            </a:r>
            <a:r>
              <a:rPr lang="en-US" i="1" dirty="0" err="1">
                <a:hlinkClick r:id="rId3"/>
              </a:rPr>
              <a:t>www.sciencebuddies.org</a:t>
            </a:r>
            <a:r>
              <a:rPr lang="en-US" i="1" dirty="0">
                <a:hlinkClick r:id="rId3"/>
              </a:rPr>
              <a:t>/science-fair-projects/</a:t>
            </a:r>
            <a:r>
              <a:rPr lang="en-US" i="1" dirty="0" err="1">
                <a:hlinkClick r:id="rId3"/>
              </a:rPr>
              <a:t>project_data_analysis_summarizing_data.shtml</a:t>
            </a:r>
            <a:endParaRPr lang="en-US" i="1" dirty="0"/>
          </a:p>
        </p:txBody>
      </p:sp>
    </p:spTree>
    <p:extLst>
      <p:ext uri="{BB962C8B-B14F-4D97-AF65-F5344CB8AC3E}">
        <p14:creationId xmlns:p14="http://schemas.microsoft.com/office/powerpoint/2010/main" val="2450602934"/>
      </p:ext>
    </p:extLst>
  </p:cSld>
  <p:clrMapOvr>
    <a:masterClrMapping/>
  </p:clrMapOvr>
  <mc:AlternateContent xmlns:mc="http://schemas.openxmlformats.org/markup-compatibility/2006" xmlns:p14="http://schemas.microsoft.com/office/powerpoint/2010/main">
    <mc:Choice Requires="p14">
      <p:transition spd="slow" p14:dur="2000" advTm="69191"/>
    </mc:Choice>
    <mc:Fallback xmlns="">
      <p:transition xmlns:p14="http://schemas.microsoft.com/office/powerpoint/2010/main" spd="slow" advTm="69191"/>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en-US" dirty="0" smtClean="0"/>
              <a:t>Discovering centrality</a:t>
            </a:r>
            <a:endParaRPr lang="en-US" dirty="0"/>
          </a:p>
        </p:txBody>
      </p:sp>
      <p:sp>
        <p:nvSpPr>
          <p:cNvPr id="3" name="Content Placeholder 2"/>
          <p:cNvSpPr>
            <a:spLocks noGrp="1"/>
          </p:cNvSpPr>
          <p:nvPr>
            <p:ph idx="1"/>
          </p:nvPr>
        </p:nvSpPr>
        <p:spPr>
          <a:xfrm>
            <a:off x="385763" y="1905000"/>
            <a:ext cx="5194349" cy="3962400"/>
          </a:xfrm>
        </p:spPr>
        <p:txBody>
          <a:bodyPr/>
          <a:lstStyle/>
          <a:p>
            <a:r>
              <a:rPr lang="en-US" dirty="0" smtClean="0"/>
              <a:t>Visualization can indicate which centrality measure to use( mean, median)</a:t>
            </a:r>
          </a:p>
          <a:p>
            <a:endParaRPr lang="en-US" dirty="0"/>
          </a:p>
          <a:p>
            <a:r>
              <a:rPr lang="en-US" dirty="0" err="1" smtClean="0"/>
              <a:t>Unimodal</a:t>
            </a:r>
            <a:r>
              <a:rPr lang="en-US" dirty="0" smtClean="0"/>
              <a:t> (one main central point)</a:t>
            </a:r>
          </a:p>
          <a:p>
            <a:r>
              <a:rPr lang="en-US" b="1" dirty="0" smtClean="0"/>
              <a:t>Skewed</a:t>
            </a:r>
            <a:r>
              <a:rPr lang="en-US" dirty="0" smtClean="0"/>
              <a:t> data</a:t>
            </a:r>
          </a:p>
          <a:p>
            <a:endParaRPr lang="en-US" dirty="0"/>
          </a:p>
          <a:p>
            <a:r>
              <a:rPr lang="en-US" dirty="0" smtClean="0"/>
              <a:t>Use the </a:t>
            </a:r>
            <a:r>
              <a:rPr lang="en-US" b="1" dirty="0" smtClean="0"/>
              <a:t>median</a:t>
            </a:r>
            <a:endParaRPr lang="en-US" b="1" dirty="0"/>
          </a:p>
        </p:txBody>
      </p:sp>
      <p:sp>
        <p:nvSpPr>
          <p:cNvPr id="4" name="Footer Placeholder 3"/>
          <p:cNvSpPr>
            <a:spLocks noGrp="1"/>
          </p:cNvSpPr>
          <p:nvPr>
            <p:ph type="ftr" sz="quarter" idx="10"/>
          </p:nvPr>
        </p:nvSpPr>
        <p:spPr/>
        <p:txBody>
          <a:bodyPr/>
          <a:lstStyle/>
          <a:p>
            <a:r>
              <a:rPr lang="en-US" smtClean="0"/>
              <a:t>Working With Data | IAT 355</a:t>
            </a:r>
            <a:endParaRPr lang="en-US"/>
          </a:p>
        </p:txBody>
      </p:sp>
      <p:pic>
        <p:nvPicPr>
          <p:cNvPr id="7" name="Picture 6"/>
          <p:cNvPicPr>
            <a:picLocks noChangeAspect="1"/>
          </p:cNvPicPr>
          <p:nvPr/>
        </p:nvPicPr>
        <p:blipFill>
          <a:blip r:embed="rId2"/>
          <a:stretch>
            <a:fillRect/>
          </a:stretch>
        </p:blipFill>
        <p:spPr>
          <a:xfrm>
            <a:off x="5508104" y="2145925"/>
            <a:ext cx="3635896" cy="3037170"/>
          </a:xfrm>
          <a:prstGeom prst="rect">
            <a:avLst/>
          </a:prstGeom>
        </p:spPr>
      </p:pic>
      <p:sp>
        <p:nvSpPr>
          <p:cNvPr id="8" name="TextBox 7"/>
          <p:cNvSpPr txBox="1"/>
          <p:nvPr/>
        </p:nvSpPr>
        <p:spPr>
          <a:xfrm>
            <a:off x="467544" y="5445224"/>
            <a:ext cx="8098027" cy="307777"/>
          </a:xfrm>
          <a:prstGeom prst="rect">
            <a:avLst/>
          </a:prstGeom>
          <a:noFill/>
        </p:spPr>
        <p:txBody>
          <a:bodyPr wrap="none" rtlCol="0">
            <a:spAutoFit/>
          </a:bodyPr>
          <a:lstStyle/>
          <a:p>
            <a:r>
              <a:rPr lang="en-US" i="1" dirty="0">
                <a:hlinkClick r:id="rId3"/>
              </a:rPr>
              <a:t>http://</a:t>
            </a:r>
            <a:r>
              <a:rPr lang="en-US" i="1" dirty="0" err="1">
                <a:hlinkClick r:id="rId3"/>
              </a:rPr>
              <a:t>www.sciencebuddies.org</a:t>
            </a:r>
            <a:r>
              <a:rPr lang="en-US" i="1" dirty="0">
                <a:hlinkClick r:id="rId3"/>
              </a:rPr>
              <a:t>/science-fair-projects/</a:t>
            </a:r>
            <a:r>
              <a:rPr lang="en-US" i="1" dirty="0" err="1">
                <a:hlinkClick r:id="rId3"/>
              </a:rPr>
              <a:t>project_data_analysis_summarizing_data.shtml</a:t>
            </a:r>
            <a:endParaRPr lang="en-US" i="1" dirty="0"/>
          </a:p>
        </p:txBody>
      </p:sp>
    </p:spTree>
    <p:extLst>
      <p:ext uri="{BB962C8B-B14F-4D97-AF65-F5344CB8AC3E}">
        <p14:creationId xmlns:p14="http://schemas.microsoft.com/office/powerpoint/2010/main" val="1738030271"/>
      </p:ext>
    </p:extLst>
  </p:cSld>
  <p:clrMapOvr>
    <a:masterClrMapping/>
  </p:clrMapOvr>
  <mc:AlternateContent xmlns:mc="http://schemas.openxmlformats.org/markup-compatibility/2006" xmlns:p14="http://schemas.microsoft.com/office/powerpoint/2010/main">
    <mc:Choice Requires="p14">
      <p:transition spd="slow" p14:dur="2000" advTm="35385"/>
    </mc:Choice>
    <mc:Fallback xmlns="">
      <p:transition xmlns:p14="http://schemas.microsoft.com/office/powerpoint/2010/main" spd="slow" advTm="35385"/>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en-US" dirty="0" smtClean="0"/>
              <a:t>Histograms quickly show distribution clusters</a:t>
            </a:r>
            <a:endParaRPr lang="en-US" dirty="0"/>
          </a:p>
        </p:txBody>
      </p:sp>
      <p:sp>
        <p:nvSpPr>
          <p:cNvPr id="3" name="Content Placeholder 2"/>
          <p:cNvSpPr>
            <a:spLocks noGrp="1"/>
          </p:cNvSpPr>
          <p:nvPr>
            <p:ph idx="1"/>
          </p:nvPr>
        </p:nvSpPr>
        <p:spPr>
          <a:xfrm>
            <a:off x="385763" y="1905000"/>
            <a:ext cx="3826197" cy="3962400"/>
          </a:xfrm>
        </p:spPr>
        <p:txBody>
          <a:bodyPr/>
          <a:lstStyle/>
          <a:p>
            <a:r>
              <a:rPr lang="en-US" b="1" dirty="0" smtClean="0"/>
              <a:t>Bimodal</a:t>
            </a:r>
            <a:r>
              <a:rPr lang="en-US" dirty="0" smtClean="0"/>
              <a:t> distribution</a:t>
            </a:r>
          </a:p>
          <a:p>
            <a:r>
              <a:rPr lang="en-US" dirty="0" smtClean="0"/>
              <a:t>two clusters/groups, </a:t>
            </a:r>
            <a:r>
              <a:rPr lang="en-US" dirty="0"/>
              <a:t>each with its own separate central tendency</a:t>
            </a:r>
            <a:r>
              <a:rPr lang="en-US" dirty="0" smtClean="0"/>
              <a:t>.</a:t>
            </a:r>
          </a:p>
          <a:p>
            <a:r>
              <a:rPr lang="en-US" dirty="0" smtClean="0"/>
              <a:t>Don’t use centrality, or at least not for overall data set</a:t>
            </a:r>
          </a:p>
          <a:p>
            <a:endParaRPr lang="en-US" dirty="0"/>
          </a:p>
        </p:txBody>
      </p:sp>
      <p:sp>
        <p:nvSpPr>
          <p:cNvPr id="4" name="Footer Placeholder 3"/>
          <p:cNvSpPr>
            <a:spLocks noGrp="1"/>
          </p:cNvSpPr>
          <p:nvPr>
            <p:ph type="ftr" sz="quarter" idx="10"/>
          </p:nvPr>
        </p:nvSpPr>
        <p:spPr/>
        <p:txBody>
          <a:bodyPr/>
          <a:lstStyle/>
          <a:p>
            <a:r>
              <a:rPr lang="en-US" smtClean="0"/>
              <a:t>Working With Data | IAT 355</a:t>
            </a:r>
            <a:endParaRPr lang="en-US"/>
          </a:p>
        </p:txBody>
      </p:sp>
      <p:pic>
        <p:nvPicPr>
          <p:cNvPr id="6" name="Picture 5"/>
          <p:cNvPicPr>
            <a:picLocks noChangeAspect="1"/>
          </p:cNvPicPr>
          <p:nvPr/>
        </p:nvPicPr>
        <p:blipFill>
          <a:blip r:embed="rId2"/>
          <a:stretch>
            <a:fillRect/>
          </a:stretch>
        </p:blipFill>
        <p:spPr>
          <a:xfrm>
            <a:off x="4716016" y="1844824"/>
            <a:ext cx="4127500" cy="3517900"/>
          </a:xfrm>
          <a:prstGeom prst="rect">
            <a:avLst/>
          </a:prstGeom>
        </p:spPr>
      </p:pic>
      <p:sp>
        <p:nvSpPr>
          <p:cNvPr id="7" name="TextBox 6"/>
          <p:cNvSpPr txBox="1"/>
          <p:nvPr/>
        </p:nvSpPr>
        <p:spPr>
          <a:xfrm>
            <a:off x="467544" y="5445224"/>
            <a:ext cx="8098027" cy="307777"/>
          </a:xfrm>
          <a:prstGeom prst="rect">
            <a:avLst/>
          </a:prstGeom>
          <a:noFill/>
        </p:spPr>
        <p:txBody>
          <a:bodyPr wrap="none" rtlCol="0">
            <a:spAutoFit/>
          </a:bodyPr>
          <a:lstStyle/>
          <a:p>
            <a:r>
              <a:rPr lang="en-US" i="1" dirty="0">
                <a:hlinkClick r:id="rId3"/>
              </a:rPr>
              <a:t>http://</a:t>
            </a:r>
            <a:r>
              <a:rPr lang="en-US" i="1" dirty="0" err="1">
                <a:hlinkClick r:id="rId3"/>
              </a:rPr>
              <a:t>www.sciencebuddies.org</a:t>
            </a:r>
            <a:r>
              <a:rPr lang="en-US" i="1" dirty="0">
                <a:hlinkClick r:id="rId3"/>
              </a:rPr>
              <a:t>/science-fair-projects/</a:t>
            </a:r>
            <a:r>
              <a:rPr lang="en-US" i="1" dirty="0" err="1">
                <a:hlinkClick r:id="rId3"/>
              </a:rPr>
              <a:t>project_data_analysis_summarizing_data.shtml</a:t>
            </a:r>
            <a:endParaRPr lang="en-US" i="1" dirty="0"/>
          </a:p>
        </p:txBody>
      </p:sp>
    </p:spTree>
    <p:extLst>
      <p:ext uri="{BB962C8B-B14F-4D97-AF65-F5344CB8AC3E}">
        <p14:creationId xmlns:p14="http://schemas.microsoft.com/office/powerpoint/2010/main" val="1505440937"/>
      </p:ext>
    </p:extLst>
  </p:cSld>
  <p:clrMapOvr>
    <a:masterClrMapping/>
  </p:clrMapOvr>
  <mc:AlternateContent xmlns:mc="http://schemas.openxmlformats.org/markup-compatibility/2006" xmlns:p14="http://schemas.microsoft.com/office/powerpoint/2010/main">
    <mc:Choice Requires="p14">
      <p:transition spd="slow" p14:dur="2000" advTm="95351"/>
    </mc:Choice>
    <mc:Fallback xmlns="">
      <p:transition xmlns:p14="http://schemas.microsoft.com/office/powerpoint/2010/main" spd="slow" advTm="95351"/>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FF0000"/>
            </a:solidFill>
          </a:ln>
        </p:spPr>
        <p:txBody>
          <a:bodyPr/>
          <a:lstStyle/>
          <a:p>
            <a:r>
              <a:rPr lang="en-US" dirty="0" smtClean="0"/>
              <a:t>Histograms quickly show distribution clusters</a:t>
            </a:r>
            <a:endParaRPr lang="en-US" dirty="0"/>
          </a:p>
        </p:txBody>
      </p:sp>
      <p:sp>
        <p:nvSpPr>
          <p:cNvPr id="3" name="Content Placeholder 2"/>
          <p:cNvSpPr>
            <a:spLocks noGrp="1"/>
          </p:cNvSpPr>
          <p:nvPr>
            <p:ph idx="1"/>
          </p:nvPr>
        </p:nvSpPr>
        <p:spPr>
          <a:xfrm>
            <a:off x="385763" y="1905000"/>
            <a:ext cx="3826197" cy="3962400"/>
          </a:xfrm>
        </p:spPr>
        <p:txBody>
          <a:bodyPr/>
          <a:lstStyle/>
          <a:p>
            <a:r>
              <a:rPr lang="en-US" b="1" dirty="0" smtClean="0"/>
              <a:t>Multimodal </a:t>
            </a:r>
            <a:r>
              <a:rPr lang="en-US" dirty="0" smtClean="0"/>
              <a:t>data</a:t>
            </a:r>
          </a:p>
          <a:p>
            <a:endParaRPr lang="en-US" dirty="0" smtClean="0"/>
          </a:p>
          <a:p>
            <a:r>
              <a:rPr lang="en-US" dirty="0" smtClean="0"/>
              <a:t>No separate </a:t>
            </a:r>
            <a:r>
              <a:rPr lang="en-US" dirty="0"/>
              <a:t>central tendency</a:t>
            </a:r>
            <a:r>
              <a:rPr lang="en-US" dirty="0" smtClean="0"/>
              <a:t>.</a:t>
            </a:r>
          </a:p>
          <a:p>
            <a:endParaRPr lang="en-US" dirty="0"/>
          </a:p>
          <a:p>
            <a:r>
              <a:rPr lang="en-US" dirty="0" smtClean="0"/>
              <a:t>Can’t assume centrality tendencies</a:t>
            </a:r>
          </a:p>
          <a:p>
            <a:endParaRPr lang="en-US" dirty="0"/>
          </a:p>
        </p:txBody>
      </p:sp>
      <p:sp>
        <p:nvSpPr>
          <p:cNvPr id="4" name="Footer Placeholder 3"/>
          <p:cNvSpPr>
            <a:spLocks noGrp="1"/>
          </p:cNvSpPr>
          <p:nvPr>
            <p:ph type="ftr" sz="quarter" idx="10"/>
          </p:nvPr>
        </p:nvSpPr>
        <p:spPr/>
        <p:txBody>
          <a:bodyPr/>
          <a:lstStyle/>
          <a:p>
            <a:r>
              <a:rPr lang="en-US" smtClean="0"/>
              <a:t>Working With Data | IAT 355</a:t>
            </a:r>
            <a:endParaRPr lang="en-US"/>
          </a:p>
        </p:txBody>
      </p:sp>
      <p:pic>
        <p:nvPicPr>
          <p:cNvPr id="7" name="Picture 6"/>
          <p:cNvPicPr>
            <a:picLocks noChangeAspect="1"/>
          </p:cNvPicPr>
          <p:nvPr/>
        </p:nvPicPr>
        <p:blipFill>
          <a:blip r:embed="rId2"/>
          <a:stretch>
            <a:fillRect/>
          </a:stretch>
        </p:blipFill>
        <p:spPr>
          <a:xfrm>
            <a:off x="4716016" y="2060848"/>
            <a:ext cx="4140200" cy="3581400"/>
          </a:xfrm>
          <a:prstGeom prst="rect">
            <a:avLst/>
          </a:prstGeom>
        </p:spPr>
      </p:pic>
      <p:sp>
        <p:nvSpPr>
          <p:cNvPr id="8" name="TextBox 7"/>
          <p:cNvSpPr txBox="1"/>
          <p:nvPr/>
        </p:nvSpPr>
        <p:spPr>
          <a:xfrm>
            <a:off x="467544" y="5445224"/>
            <a:ext cx="8098027" cy="307777"/>
          </a:xfrm>
          <a:prstGeom prst="rect">
            <a:avLst/>
          </a:prstGeom>
          <a:noFill/>
        </p:spPr>
        <p:txBody>
          <a:bodyPr wrap="none" rtlCol="0">
            <a:spAutoFit/>
          </a:bodyPr>
          <a:lstStyle/>
          <a:p>
            <a:r>
              <a:rPr lang="en-US" i="1" dirty="0">
                <a:hlinkClick r:id="rId3"/>
              </a:rPr>
              <a:t>http://</a:t>
            </a:r>
            <a:r>
              <a:rPr lang="en-US" i="1" dirty="0" err="1">
                <a:hlinkClick r:id="rId3"/>
              </a:rPr>
              <a:t>www.sciencebuddies.org</a:t>
            </a:r>
            <a:r>
              <a:rPr lang="en-US" i="1" dirty="0">
                <a:hlinkClick r:id="rId3"/>
              </a:rPr>
              <a:t>/science-fair-projects/</a:t>
            </a:r>
            <a:r>
              <a:rPr lang="en-US" i="1" dirty="0" err="1">
                <a:hlinkClick r:id="rId3"/>
              </a:rPr>
              <a:t>project_data_analysis_summarizing_data.shtml</a:t>
            </a:r>
            <a:endParaRPr lang="en-US" i="1" dirty="0"/>
          </a:p>
        </p:txBody>
      </p:sp>
    </p:spTree>
    <p:extLst>
      <p:ext uri="{BB962C8B-B14F-4D97-AF65-F5344CB8AC3E}">
        <p14:creationId xmlns:p14="http://schemas.microsoft.com/office/powerpoint/2010/main" val="2690391572"/>
      </p:ext>
    </p:extLst>
  </p:cSld>
  <p:clrMapOvr>
    <a:masterClrMapping/>
  </p:clrMapOvr>
  <mc:AlternateContent xmlns:mc="http://schemas.openxmlformats.org/markup-compatibility/2006" xmlns:p14="http://schemas.microsoft.com/office/powerpoint/2010/main">
    <mc:Choice Requires="p14">
      <p:transition spd="slow" p14:dur="2000" advTm="36425"/>
    </mc:Choice>
    <mc:Fallback xmlns="">
      <p:transition xmlns:p14="http://schemas.microsoft.com/office/powerpoint/2010/main" spd="slow" advTm="36425"/>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385763" y="1905000"/>
            <a:ext cx="2746077" cy="3962400"/>
          </a:xfrm>
        </p:spPr>
        <p:txBody>
          <a:bodyPr/>
          <a:lstStyle/>
          <a:p>
            <a:r>
              <a:rPr lang="en-US" dirty="0" smtClean="0"/>
              <a:t>Bin size matters</a:t>
            </a:r>
          </a:p>
          <a:p>
            <a:endParaRPr lang="en-US" dirty="0"/>
          </a:p>
        </p:txBody>
      </p:sp>
      <p:sp>
        <p:nvSpPr>
          <p:cNvPr id="4" name="Footer Placeholder 3"/>
          <p:cNvSpPr>
            <a:spLocks noGrp="1"/>
          </p:cNvSpPr>
          <p:nvPr>
            <p:ph type="ftr" sz="quarter" idx="10"/>
          </p:nvPr>
        </p:nvSpPr>
        <p:spPr/>
        <p:txBody>
          <a:bodyPr/>
          <a:lstStyle/>
          <a:p>
            <a:r>
              <a:rPr lang="en-US" smtClean="0"/>
              <a:t>Working With Data | IAT 355</a:t>
            </a:r>
            <a:endParaRPr lang="en-US"/>
          </a:p>
        </p:txBody>
      </p:sp>
      <p:pic>
        <p:nvPicPr>
          <p:cNvPr id="7" name="Picture 6"/>
          <p:cNvPicPr>
            <a:picLocks noChangeAspect="1"/>
          </p:cNvPicPr>
          <p:nvPr/>
        </p:nvPicPr>
        <p:blipFill>
          <a:blip r:embed="rId2"/>
          <a:stretch>
            <a:fillRect/>
          </a:stretch>
        </p:blipFill>
        <p:spPr>
          <a:xfrm>
            <a:off x="611560" y="2564904"/>
            <a:ext cx="2952328" cy="3124376"/>
          </a:xfrm>
          <a:prstGeom prst="rect">
            <a:avLst/>
          </a:prstGeom>
        </p:spPr>
      </p:pic>
      <p:pic>
        <p:nvPicPr>
          <p:cNvPr id="8" name="Picture 7"/>
          <p:cNvPicPr>
            <a:picLocks noChangeAspect="1"/>
          </p:cNvPicPr>
          <p:nvPr/>
        </p:nvPicPr>
        <p:blipFill>
          <a:blip r:embed="rId3"/>
          <a:stretch>
            <a:fillRect/>
          </a:stretch>
        </p:blipFill>
        <p:spPr>
          <a:xfrm>
            <a:off x="3491880" y="2564904"/>
            <a:ext cx="2897569" cy="3081649"/>
          </a:xfrm>
          <a:prstGeom prst="rect">
            <a:avLst/>
          </a:prstGeom>
        </p:spPr>
      </p:pic>
      <p:pic>
        <p:nvPicPr>
          <p:cNvPr id="9" name="Picture 8"/>
          <p:cNvPicPr>
            <a:picLocks noChangeAspect="1"/>
          </p:cNvPicPr>
          <p:nvPr/>
        </p:nvPicPr>
        <p:blipFill>
          <a:blip r:embed="rId4"/>
          <a:stretch>
            <a:fillRect/>
          </a:stretch>
        </p:blipFill>
        <p:spPr>
          <a:xfrm>
            <a:off x="6300192" y="2564904"/>
            <a:ext cx="2664296" cy="3122741"/>
          </a:xfrm>
          <a:prstGeom prst="rect">
            <a:avLst/>
          </a:prstGeom>
        </p:spPr>
      </p:pic>
    </p:spTree>
    <p:extLst>
      <p:ext uri="{BB962C8B-B14F-4D97-AF65-F5344CB8AC3E}">
        <p14:creationId xmlns:p14="http://schemas.microsoft.com/office/powerpoint/2010/main" val="3392317790"/>
      </p:ext>
    </p:extLst>
  </p:cSld>
  <p:clrMapOvr>
    <a:masterClrMapping/>
  </p:clrMapOvr>
  <mc:AlternateContent xmlns:mc="http://schemas.openxmlformats.org/markup-compatibility/2006" xmlns:p14="http://schemas.microsoft.com/office/powerpoint/2010/main">
    <mc:Choice Requires="p14">
      <p:transition spd="slow" p14:dur="2000" advTm="61849"/>
    </mc:Choice>
    <mc:Fallback xmlns="">
      <p:transition xmlns:p14="http://schemas.microsoft.com/office/powerpoint/2010/main" spd="slow" advTm="61849"/>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pPr eaLnBrk="1" hangingPunct="1">
              <a:defRPr/>
            </a:pPr>
            <a:r>
              <a:rPr lang="en-US" dirty="0" smtClean="0">
                <a:cs typeface="+mj-cs"/>
              </a:rPr>
              <a:t>Issues with Histograms</a:t>
            </a:r>
          </a:p>
        </p:txBody>
      </p:sp>
      <p:sp>
        <p:nvSpPr>
          <p:cNvPr id="251907" name="Rectangle 3"/>
          <p:cNvSpPr>
            <a:spLocks noGrp="1" noChangeArrowheads="1"/>
          </p:cNvSpPr>
          <p:nvPr>
            <p:ph idx="1"/>
          </p:nvPr>
        </p:nvSpPr>
        <p:spPr/>
        <p:txBody>
          <a:bodyPr/>
          <a:lstStyle/>
          <a:p>
            <a:pPr eaLnBrk="1" hangingPunct="1">
              <a:lnSpc>
                <a:spcPct val="90000"/>
              </a:lnSpc>
              <a:defRPr/>
            </a:pPr>
            <a:r>
              <a:rPr lang="en-US" sz="2000" dirty="0" smtClean="0"/>
              <a:t>For small data sets, histograms can be misleading.  Small changes in the data or to the bin boundaries can result in very different histograms.</a:t>
            </a:r>
          </a:p>
          <a:p>
            <a:pPr eaLnBrk="1" hangingPunct="1">
              <a:lnSpc>
                <a:spcPct val="90000"/>
              </a:lnSpc>
              <a:defRPr/>
            </a:pPr>
            <a:r>
              <a:rPr lang="en-US" sz="2000" dirty="0" smtClean="0"/>
              <a:t>Interactive bin-width example (online applet)</a:t>
            </a:r>
          </a:p>
          <a:p>
            <a:pPr lvl="1" eaLnBrk="1" hangingPunct="1">
              <a:lnSpc>
                <a:spcPct val="90000"/>
              </a:lnSpc>
              <a:defRPr/>
            </a:pPr>
            <a:r>
              <a:rPr lang="en-US" sz="1800" dirty="0" smtClean="0">
                <a:hlinkClick r:id="rId3"/>
              </a:rPr>
              <a:t>http://www.stat.sc.edu/~west/javahtml/Histogram.html</a:t>
            </a:r>
            <a:endParaRPr lang="en-US" sz="1800" dirty="0" smtClean="0"/>
          </a:p>
          <a:p>
            <a:pPr eaLnBrk="1" hangingPunct="1">
              <a:lnSpc>
                <a:spcPct val="90000"/>
              </a:lnSpc>
              <a:buFontTx/>
              <a:buNone/>
              <a:defRPr/>
            </a:pPr>
            <a:endParaRPr lang="en-US" sz="2000" dirty="0" smtClean="0"/>
          </a:p>
          <a:p>
            <a:pPr eaLnBrk="1" hangingPunct="1">
              <a:lnSpc>
                <a:spcPct val="90000"/>
              </a:lnSpc>
              <a:defRPr/>
            </a:pPr>
            <a:r>
              <a:rPr lang="en-US" sz="2000" dirty="0" smtClean="0"/>
              <a:t>For large data sets, histograms can be quite effective at illustrating general properties of the distribution.</a:t>
            </a:r>
          </a:p>
          <a:p>
            <a:pPr marL="457200" lvl="1" indent="0" eaLnBrk="1" hangingPunct="1">
              <a:lnSpc>
                <a:spcPct val="90000"/>
              </a:lnSpc>
              <a:buNone/>
              <a:defRPr/>
            </a:pPr>
            <a:endParaRPr lang="en-US" sz="1800" dirty="0" smtClean="0"/>
          </a:p>
          <a:p>
            <a:pPr eaLnBrk="1" hangingPunct="1">
              <a:lnSpc>
                <a:spcPct val="90000"/>
              </a:lnSpc>
              <a:defRPr/>
            </a:pPr>
            <a:r>
              <a:rPr lang="en-US" sz="2000" dirty="0" smtClean="0"/>
              <a:t>Histograms effectively only work with 1 variable at a time</a:t>
            </a:r>
          </a:p>
          <a:p>
            <a:pPr lvl="1" eaLnBrk="1" hangingPunct="1">
              <a:lnSpc>
                <a:spcPct val="90000"/>
              </a:lnSpc>
              <a:defRPr/>
            </a:pPr>
            <a:r>
              <a:rPr lang="en-US" sz="1800" dirty="0" smtClean="0"/>
              <a:t>Difficult to extend to 2 dimensions, not possible for &gt;2</a:t>
            </a:r>
          </a:p>
          <a:p>
            <a:pPr lvl="1" eaLnBrk="1" hangingPunct="1">
              <a:lnSpc>
                <a:spcPct val="90000"/>
              </a:lnSpc>
              <a:defRPr/>
            </a:pPr>
            <a:r>
              <a:rPr lang="en-US" sz="1800" dirty="0" smtClean="0"/>
              <a:t>So histograms tell us nothing about the relationships among variables</a:t>
            </a:r>
          </a:p>
        </p:txBody>
      </p:sp>
      <p:sp>
        <p:nvSpPr>
          <p:cNvPr id="2" name="Footer Placeholder 1"/>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656208415"/>
      </p:ext>
    </p:extLst>
  </p:cSld>
  <p:clrMapOvr>
    <a:masterClrMapping/>
  </p:clrMapOvr>
  <mc:AlternateContent xmlns:mc="http://schemas.openxmlformats.org/markup-compatibility/2006" xmlns:p14="http://schemas.microsoft.com/office/powerpoint/2010/main">
    <mc:Choice Requires="p14">
      <p:transition spd="slow" p14:dur="2000" advTm="72630"/>
    </mc:Choice>
    <mc:Fallback xmlns="">
      <p:transition xmlns:p14="http://schemas.microsoft.com/office/powerpoint/2010/main" spd="slow" advTm="72630"/>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00FF"/>
            </a:solidFill>
          </a:ln>
        </p:spPr>
        <p:txBody>
          <a:bodyPr/>
          <a:lstStyle/>
          <a:p>
            <a:r>
              <a:rPr lang="en-US" dirty="0" smtClean="0"/>
              <a:t>Understanding data distribution</a:t>
            </a:r>
            <a:endParaRPr lang="en-US" dirty="0"/>
          </a:p>
        </p:txBody>
      </p:sp>
      <p:sp>
        <p:nvSpPr>
          <p:cNvPr id="4" name="Footer Placeholder 3"/>
          <p:cNvSpPr>
            <a:spLocks noGrp="1"/>
          </p:cNvSpPr>
          <p:nvPr>
            <p:ph type="ftr" sz="quarter" idx="10"/>
          </p:nvPr>
        </p:nvSpPr>
        <p:spPr>
          <a:xfrm>
            <a:off x="1475656" y="6021288"/>
            <a:ext cx="5688632" cy="457200"/>
          </a:xfrm>
        </p:spPr>
        <p:txBody>
          <a:bodyPr/>
          <a:lstStyle/>
          <a:p>
            <a:r>
              <a:rPr lang="en-US" smtClean="0"/>
              <a:t>Working With Data | IAT 355</a:t>
            </a:r>
            <a:endParaRPr lang="en-US"/>
          </a:p>
        </p:txBody>
      </p:sp>
      <p:sp>
        <p:nvSpPr>
          <p:cNvPr id="6" name="Rounded Rectangle 5"/>
          <p:cNvSpPr/>
          <p:nvPr/>
        </p:nvSpPr>
        <p:spPr bwMode="auto">
          <a:xfrm>
            <a:off x="755576" y="4149080"/>
            <a:ext cx="2808312" cy="936104"/>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Dispersion</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measures</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8" name="Rounded Rectangle 7"/>
          <p:cNvSpPr/>
          <p:nvPr/>
        </p:nvSpPr>
        <p:spPr bwMode="auto">
          <a:xfrm>
            <a:off x="755576" y="2276872"/>
            <a:ext cx="2808312" cy="936104"/>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Central tendency measures</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9" name="Rounded Rectangle 8"/>
          <p:cNvSpPr/>
          <p:nvPr/>
        </p:nvSpPr>
        <p:spPr bwMode="auto">
          <a:xfrm>
            <a:off x="3995936" y="1916832"/>
            <a:ext cx="1008112" cy="45365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mean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0" name="Rounded Rectangle 9"/>
          <p:cNvSpPr/>
          <p:nvPr/>
        </p:nvSpPr>
        <p:spPr bwMode="auto">
          <a:xfrm>
            <a:off x="3995936" y="2492896"/>
            <a:ext cx="1008112" cy="45365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median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1" name="TextBox 10"/>
          <p:cNvSpPr txBox="1"/>
          <p:nvPr/>
        </p:nvSpPr>
        <p:spPr>
          <a:xfrm>
            <a:off x="755576" y="1844824"/>
            <a:ext cx="2927502" cy="400110"/>
          </a:xfrm>
          <a:prstGeom prst="rect">
            <a:avLst/>
          </a:prstGeom>
          <a:noFill/>
          <a:ln>
            <a:noFill/>
          </a:ln>
        </p:spPr>
        <p:txBody>
          <a:bodyPr wrap="none" rtlCol="0">
            <a:spAutoFit/>
          </a:bodyPr>
          <a:lstStyle/>
          <a:p>
            <a:r>
              <a:rPr lang="en-US" sz="2000" i="1" dirty="0" smtClean="0">
                <a:solidFill>
                  <a:srgbClr val="FF0000"/>
                </a:solidFill>
              </a:rPr>
              <a:t> calculate the “average”</a:t>
            </a:r>
            <a:endParaRPr lang="en-US" sz="2000" i="1" dirty="0">
              <a:solidFill>
                <a:srgbClr val="FF0000"/>
              </a:solidFill>
            </a:endParaRPr>
          </a:p>
        </p:txBody>
      </p:sp>
      <p:sp>
        <p:nvSpPr>
          <p:cNvPr id="12" name="TextBox 11"/>
          <p:cNvSpPr txBox="1"/>
          <p:nvPr/>
        </p:nvSpPr>
        <p:spPr>
          <a:xfrm>
            <a:off x="755576" y="3717032"/>
            <a:ext cx="2784860" cy="400110"/>
          </a:xfrm>
          <a:prstGeom prst="rect">
            <a:avLst/>
          </a:prstGeom>
          <a:noFill/>
          <a:ln>
            <a:noFill/>
          </a:ln>
        </p:spPr>
        <p:txBody>
          <a:bodyPr wrap="none" rtlCol="0">
            <a:spAutoFit/>
          </a:bodyPr>
          <a:lstStyle/>
          <a:p>
            <a:r>
              <a:rPr lang="en-US" sz="2000" i="1" dirty="0" smtClean="0">
                <a:solidFill>
                  <a:srgbClr val="000090"/>
                </a:solidFill>
              </a:rPr>
              <a:t> calculate the “spread”</a:t>
            </a:r>
            <a:endParaRPr lang="en-US" sz="2000" i="1" dirty="0">
              <a:solidFill>
                <a:srgbClr val="000090"/>
              </a:solidFill>
            </a:endParaRPr>
          </a:p>
        </p:txBody>
      </p:sp>
      <p:sp>
        <p:nvSpPr>
          <p:cNvPr id="15" name="Rounded Rectangle 14"/>
          <p:cNvSpPr/>
          <p:nvPr/>
        </p:nvSpPr>
        <p:spPr bwMode="auto">
          <a:xfrm>
            <a:off x="3995936" y="3068960"/>
            <a:ext cx="1008112" cy="45365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median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6" name="Rounded Rectangle 15"/>
          <p:cNvSpPr/>
          <p:nvPr/>
        </p:nvSpPr>
        <p:spPr bwMode="auto">
          <a:xfrm>
            <a:off x="3995936" y="3789040"/>
            <a:ext cx="1008112" cy="453650"/>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range</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7" name="Rounded Rectangle 16"/>
          <p:cNvSpPr/>
          <p:nvPr/>
        </p:nvSpPr>
        <p:spPr bwMode="auto">
          <a:xfrm>
            <a:off x="3995936" y="4365104"/>
            <a:ext cx="1584176" cy="504056"/>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variance</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8" name="Rounded Rectangle 17"/>
          <p:cNvSpPr/>
          <p:nvPr/>
        </p:nvSpPr>
        <p:spPr bwMode="auto">
          <a:xfrm>
            <a:off x="3995936" y="4941168"/>
            <a:ext cx="1584176" cy="792088"/>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Standard deviation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3" name="TextBox 2"/>
          <p:cNvSpPr txBox="1"/>
          <p:nvPr/>
        </p:nvSpPr>
        <p:spPr>
          <a:xfrm>
            <a:off x="5940152" y="3501008"/>
            <a:ext cx="2664296" cy="2246769"/>
          </a:xfrm>
          <a:prstGeom prst="rect">
            <a:avLst/>
          </a:prstGeom>
          <a:noFill/>
          <a:ln>
            <a:solidFill>
              <a:srgbClr val="0000FF"/>
            </a:solidFill>
          </a:ln>
        </p:spPr>
        <p:txBody>
          <a:bodyPr wrap="square" rtlCol="0">
            <a:spAutoFit/>
          </a:bodyPr>
          <a:lstStyle/>
          <a:p>
            <a:r>
              <a:rPr lang="en-IE" sz="2000" dirty="0"/>
              <a:t>Measures of dispersion characterise how spread out the distribution is, i.e., how variable the data are</a:t>
            </a:r>
            <a:endParaRPr lang="en-US" sz="2000" dirty="0"/>
          </a:p>
        </p:txBody>
      </p:sp>
      <p:sp>
        <p:nvSpPr>
          <p:cNvPr id="19" name="Rounded Rectangle 18"/>
          <p:cNvSpPr/>
          <p:nvPr/>
        </p:nvSpPr>
        <p:spPr bwMode="auto">
          <a:xfrm>
            <a:off x="3995936" y="5805264"/>
            <a:ext cx="1584176" cy="792088"/>
          </a:xfrm>
          <a:prstGeom prst="roundRect">
            <a:avLst/>
          </a:prstGeom>
          <a:solidFill>
            <a:schemeClr val="bg1"/>
          </a:solid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quartiles</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88443708"/>
      </p:ext>
    </p:extLst>
  </p:cSld>
  <p:clrMapOvr>
    <a:masterClrMapping/>
  </p:clrMapOvr>
  <mc:AlternateContent xmlns:mc="http://schemas.openxmlformats.org/markup-compatibility/2006" xmlns:p14="http://schemas.microsoft.com/office/powerpoint/2010/main">
    <mc:Choice Requires="p14">
      <p:transition spd="slow" p14:dur="2000" advTm="36356"/>
    </mc:Choice>
    <mc:Fallback xmlns="">
      <p:transition xmlns:p14="http://schemas.microsoft.com/office/powerpoint/2010/main" spd="slow" advTm="36356"/>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6" descr="rightskewe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17296" b="17296"/>
          <a:stretch>
            <a:fillRect/>
          </a:stretch>
        </p:blipFill>
        <p:spPr>
          <a:xfrm>
            <a:off x="395536" y="1916832"/>
            <a:ext cx="8077200" cy="3962400"/>
          </a:xfrm>
          <a:noFill/>
        </p:spPr>
      </p:pic>
      <p:sp>
        <p:nvSpPr>
          <p:cNvPr id="19461" name="Rectangle 2"/>
          <p:cNvSpPr>
            <a:spLocks noGrp="1" noChangeArrowheads="1"/>
          </p:cNvSpPr>
          <p:nvPr>
            <p:ph type="title"/>
          </p:nvPr>
        </p:nvSpPr>
        <p:spPr>
          <a:xfrm>
            <a:off x="385763" y="601663"/>
            <a:ext cx="4834309" cy="1143000"/>
          </a:xfrm>
          <a:ln>
            <a:solidFill>
              <a:srgbClr val="0000FF"/>
            </a:solidFill>
          </a:ln>
        </p:spPr>
        <p:txBody>
          <a:bodyPr/>
          <a:lstStyle/>
          <a:p>
            <a:pPr eaLnBrk="1" hangingPunct="1"/>
            <a:r>
              <a:rPr lang="en-US" sz="2800" dirty="0">
                <a:latin typeface="Berlin Sans FB Demi" charset="0"/>
              </a:rPr>
              <a:t> </a:t>
            </a:r>
            <a:r>
              <a:rPr lang="en-US" sz="2800" dirty="0" smtClean="0">
                <a:latin typeface="Berlin Sans FB Demi" charset="0"/>
              </a:rPr>
              <a:t>Distribution and symmetry</a:t>
            </a:r>
            <a:endParaRPr lang="en-US" sz="2800" dirty="0">
              <a:latin typeface="Berlin Sans FB Demi" charset="0"/>
            </a:endParaRPr>
          </a:p>
        </p:txBody>
      </p:sp>
      <p:sp>
        <p:nvSpPr>
          <p:cNvPr id="19459" name="Footer Placeholder 6"/>
          <p:cNvSpPr>
            <a:spLocks noGrp="1"/>
          </p:cNvSpPr>
          <p:nvPr>
            <p:ph type="ftr" sz="quarter" idx="10"/>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800">
                <a:solidFill>
                  <a:schemeClr val="tx1"/>
                </a:solidFill>
                <a:latin typeface="Tahoma" charset="0"/>
                <a:ea typeface="ＭＳ Ｐゴシック" charset="0"/>
              </a:defRPr>
            </a:lvl1pPr>
            <a:lvl2pPr>
              <a:defRPr sz="28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000">
                <a:solidFill>
                  <a:schemeClr val="tx1"/>
                </a:solidFill>
                <a:latin typeface="Tahoma" charset="0"/>
                <a:ea typeface="ＭＳ Ｐゴシック" charset="0"/>
              </a:defRPr>
            </a:lvl4pPr>
            <a:lvl5pPr>
              <a:defRPr sz="2000">
                <a:solidFill>
                  <a:schemeClr val="tx1"/>
                </a:solidFill>
                <a:latin typeface="Tahoma" charset="0"/>
                <a:ea typeface="ＭＳ Ｐゴシック" charset="0"/>
              </a:defRPr>
            </a:lvl5pPr>
            <a:lvl6pPr eaLnBrk="0" hangingPunct="0">
              <a:buFont typeface="Wingdings" charset="0"/>
              <a:defRPr sz="2000">
                <a:solidFill>
                  <a:schemeClr val="tx1"/>
                </a:solidFill>
                <a:latin typeface="Tahoma" charset="0"/>
                <a:ea typeface="ＭＳ Ｐゴシック" charset="0"/>
              </a:defRPr>
            </a:lvl6pPr>
            <a:lvl7pPr eaLnBrk="0" hangingPunct="0">
              <a:buFont typeface="Wingdings" charset="0"/>
              <a:defRPr sz="2000">
                <a:solidFill>
                  <a:schemeClr val="tx1"/>
                </a:solidFill>
                <a:latin typeface="Tahoma" charset="0"/>
                <a:ea typeface="ＭＳ Ｐゴシック" charset="0"/>
              </a:defRPr>
            </a:lvl7pPr>
            <a:lvl8pPr eaLnBrk="0" hangingPunct="0">
              <a:buFont typeface="Wingdings" charset="0"/>
              <a:defRPr sz="2000">
                <a:solidFill>
                  <a:schemeClr val="tx1"/>
                </a:solidFill>
                <a:latin typeface="Tahoma" charset="0"/>
                <a:ea typeface="ＭＳ Ｐゴシック" charset="0"/>
              </a:defRPr>
            </a:lvl8pPr>
            <a:lvl9pPr eaLnBrk="0" hangingPunct="0">
              <a:buFont typeface="Wingdings" charset="0"/>
              <a:defRPr sz="2000">
                <a:solidFill>
                  <a:schemeClr val="tx1"/>
                </a:solidFill>
                <a:latin typeface="Tahoma" charset="0"/>
                <a:ea typeface="ＭＳ Ｐゴシック" charset="0"/>
              </a:defRPr>
            </a:lvl9pPr>
          </a:lstStyle>
          <a:p>
            <a:pPr algn="ctr"/>
            <a:r>
              <a:rPr lang="en-US" sz="1200" smtClean="0"/>
              <a:t>Working With Data | IAT 355</a:t>
            </a:r>
            <a:endParaRPr lang="en-US" sz="1200"/>
          </a:p>
        </p:txBody>
      </p:sp>
      <p:pic>
        <p:nvPicPr>
          <p:cNvPr id="19464" name="Picture 8" descr="leftskewed"/>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0" y="3086100"/>
            <a:ext cx="4876800" cy="3771900"/>
          </a:xfrm>
          <a:noFill/>
        </p:spPr>
      </p:pic>
      <p:sp>
        <p:nvSpPr>
          <p:cNvPr id="19462" name="Rectangle 3"/>
          <p:cNvSpPr>
            <a:spLocks noGrp="1" noChangeArrowheads="1"/>
          </p:cNvSpPr>
          <p:nvPr>
            <p:ph type="body" sz="half" idx="4294967295"/>
          </p:nvPr>
        </p:nvSpPr>
        <p:spPr>
          <a:xfrm>
            <a:off x="-2047" y="1916832"/>
            <a:ext cx="5334000" cy="1255712"/>
          </a:xfrm>
          <a:solidFill>
            <a:srgbClr val="FFFFFF"/>
          </a:solidFill>
        </p:spPr>
        <p:txBody>
          <a:bodyPr/>
          <a:lstStyle/>
          <a:p>
            <a:pPr eaLnBrk="1" hangingPunct="1">
              <a:lnSpc>
                <a:spcPct val="120000"/>
              </a:lnSpc>
            </a:pPr>
            <a:r>
              <a:rPr lang="en-US" sz="2400" dirty="0">
                <a:solidFill>
                  <a:schemeClr val="tx2"/>
                </a:solidFill>
                <a:latin typeface="Calibri" charset="0"/>
              </a:rPr>
              <a:t>Median, mean and mode of symmetric, positively and negatively skewed data</a:t>
            </a:r>
          </a:p>
        </p:txBody>
      </p:sp>
      <p:pic>
        <p:nvPicPr>
          <p:cNvPr id="19465" name="Picture 10" descr="ha02skew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0" y="0"/>
            <a:ext cx="3810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Rectangle 11"/>
          <p:cNvSpPr>
            <a:spLocks noChangeArrowheads="1"/>
          </p:cNvSpPr>
          <p:nvPr/>
        </p:nvSpPr>
        <p:spPr bwMode="auto">
          <a:xfrm>
            <a:off x="2362200" y="51816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20000"/>
              </a:lnSpc>
              <a:spcBef>
                <a:spcPct val="20000"/>
              </a:spcBef>
              <a:buClr>
                <a:schemeClr val="folHlink"/>
              </a:buClr>
              <a:buSzPct val="60000"/>
              <a:buFont typeface="Wingdings" charset="0"/>
              <a:buNone/>
            </a:pPr>
            <a:r>
              <a:rPr lang="en-US" sz="1600">
                <a:solidFill>
                  <a:schemeClr val="tx2"/>
                </a:solidFill>
              </a:rPr>
              <a:t>positively skewed</a:t>
            </a:r>
          </a:p>
        </p:txBody>
      </p:sp>
      <p:sp>
        <p:nvSpPr>
          <p:cNvPr id="19467" name="Rectangle 12"/>
          <p:cNvSpPr>
            <a:spLocks noChangeArrowheads="1"/>
          </p:cNvSpPr>
          <p:nvPr/>
        </p:nvSpPr>
        <p:spPr bwMode="auto">
          <a:xfrm>
            <a:off x="5257800" y="51816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20000"/>
              </a:lnSpc>
              <a:spcBef>
                <a:spcPct val="20000"/>
              </a:spcBef>
              <a:buClr>
                <a:schemeClr val="folHlink"/>
              </a:buClr>
              <a:buSzPct val="60000"/>
              <a:buFont typeface="Wingdings" charset="0"/>
              <a:buNone/>
            </a:pPr>
            <a:r>
              <a:rPr lang="en-US" sz="1600">
                <a:solidFill>
                  <a:schemeClr val="tx2"/>
                </a:solidFill>
              </a:rPr>
              <a:t>negatively skewed</a:t>
            </a:r>
          </a:p>
        </p:txBody>
      </p:sp>
      <p:sp>
        <p:nvSpPr>
          <p:cNvPr id="19468" name="Rectangle 13"/>
          <p:cNvSpPr>
            <a:spLocks noChangeArrowheads="1"/>
          </p:cNvSpPr>
          <p:nvPr/>
        </p:nvSpPr>
        <p:spPr bwMode="auto">
          <a:xfrm>
            <a:off x="5791200" y="1447800"/>
            <a:ext cx="1981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20000"/>
              </a:lnSpc>
              <a:spcBef>
                <a:spcPct val="20000"/>
              </a:spcBef>
              <a:buClr>
                <a:schemeClr val="folHlink"/>
              </a:buClr>
              <a:buSzPct val="60000"/>
              <a:buFont typeface="Wingdings" charset="0"/>
              <a:buNone/>
            </a:pPr>
            <a:r>
              <a:rPr lang="en-US" sz="1600">
                <a:solidFill>
                  <a:schemeClr val="tx2"/>
                </a:solidFill>
              </a:rPr>
              <a:t>symmetric</a:t>
            </a:r>
          </a:p>
        </p:txBody>
      </p:sp>
      <p:sp>
        <p:nvSpPr>
          <p:cNvPr id="2" name="TextBox 1"/>
          <p:cNvSpPr txBox="1"/>
          <p:nvPr/>
        </p:nvSpPr>
        <p:spPr>
          <a:xfrm>
            <a:off x="5508104" y="6529803"/>
            <a:ext cx="3521735" cy="307777"/>
          </a:xfrm>
          <a:prstGeom prst="rect">
            <a:avLst/>
          </a:prstGeom>
          <a:noFill/>
        </p:spPr>
        <p:txBody>
          <a:bodyPr wrap="none" rtlCol="0">
            <a:spAutoFit/>
          </a:bodyPr>
          <a:lstStyle/>
          <a:p>
            <a:r>
              <a:rPr lang="en-US" i="1" dirty="0" smtClean="0"/>
              <a:t>Adapted from Han, </a:t>
            </a:r>
            <a:r>
              <a:rPr lang="en-US" i="1" dirty="0" err="1" smtClean="0"/>
              <a:t>Kamber</a:t>
            </a:r>
            <a:r>
              <a:rPr lang="en-US" i="1" dirty="0" smtClean="0"/>
              <a:t> and Pei 2013 </a:t>
            </a:r>
            <a:endParaRPr lang="en-US" i="1" dirty="0"/>
          </a:p>
        </p:txBody>
      </p:sp>
    </p:spTree>
    <p:extLst>
      <p:ext uri="{BB962C8B-B14F-4D97-AF65-F5344CB8AC3E}">
        <p14:creationId xmlns:p14="http://schemas.microsoft.com/office/powerpoint/2010/main" val="3631301018"/>
      </p:ext>
    </p:extLst>
  </p:cSld>
  <p:clrMapOvr>
    <a:masterClrMapping/>
  </p:clrMapOvr>
  <mc:AlternateContent xmlns:mc="http://schemas.openxmlformats.org/markup-compatibility/2006" xmlns:p14="http://schemas.microsoft.com/office/powerpoint/2010/main">
    <mc:Choice Requires="p14">
      <p:transition spd="slow" p14:dur="2000" advTm="22987"/>
    </mc:Choice>
    <mc:Fallback xmlns="">
      <p:transition xmlns:p14="http://schemas.microsoft.com/office/powerpoint/2010/main" spd="slow" advTm="22987"/>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00FF"/>
            </a:solidFill>
          </a:ln>
        </p:spPr>
        <p:txBody>
          <a:bodyPr/>
          <a:lstStyle/>
          <a:p>
            <a:r>
              <a:rPr lang="en-US" dirty="0" smtClean="0"/>
              <a:t>Dispersion</a:t>
            </a:r>
            <a:endParaRPr lang="en-US" dirty="0"/>
          </a:p>
        </p:txBody>
      </p:sp>
      <p:sp>
        <p:nvSpPr>
          <p:cNvPr id="3" name="Content Placeholder 2"/>
          <p:cNvSpPr>
            <a:spLocks noGrp="1"/>
          </p:cNvSpPr>
          <p:nvPr>
            <p:ph idx="1"/>
          </p:nvPr>
        </p:nvSpPr>
        <p:spPr>
          <a:xfrm>
            <a:off x="385763" y="1905000"/>
            <a:ext cx="5266357" cy="1596008"/>
          </a:xfrm>
        </p:spPr>
        <p:txBody>
          <a:bodyPr/>
          <a:lstStyle/>
          <a:p>
            <a:r>
              <a:rPr lang="da-DK" dirty="0"/>
              <a:t>data set 1: </a:t>
            </a:r>
            <a:r>
              <a:rPr lang="da-DK" dirty="0" smtClean="0"/>
              <a:t>	3</a:t>
            </a:r>
            <a:r>
              <a:rPr lang="da-DK" dirty="0"/>
              <a:t>, 4, 4, 5, 6, </a:t>
            </a:r>
            <a:r>
              <a:rPr lang="da-DK" dirty="0" smtClean="0"/>
              <a:t>8			</a:t>
            </a:r>
            <a:endParaRPr lang="da-DK" dirty="0"/>
          </a:p>
          <a:p>
            <a:r>
              <a:rPr lang="da-DK" dirty="0"/>
              <a:t>data set 2: </a:t>
            </a:r>
            <a:r>
              <a:rPr lang="da-DK" dirty="0" smtClean="0"/>
              <a:t>	1</a:t>
            </a:r>
            <a:r>
              <a:rPr lang="da-DK" dirty="0"/>
              <a:t>, 2, 4, 5, 7, 11 </a:t>
            </a:r>
            <a:r>
              <a:rPr lang="da-DK" dirty="0" smtClean="0"/>
              <a:t> </a:t>
            </a:r>
            <a:endParaRPr lang="en-US" dirty="0"/>
          </a:p>
        </p:txBody>
      </p:sp>
      <p:sp>
        <p:nvSpPr>
          <p:cNvPr id="4" name="Footer Placeholder 3"/>
          <p:cNvSpPr>
            <a:spLocks noGrp="1"/>
          </p:cNvSpPr>
          <p:nvPr>
            <p:ph type="ftr" sz="quarter" idx="10"/>
          </p:nvPr>
        </p:nvSpPr>
        <p:spPr/>
        <p:txBody>
          <a:bodyPr/>
          <a:lstStyle/>
          <a:p>
            <a:r>
              <a:rPr lang="en-US" smtClean="0"/>
              <a:t>Working With Data | IAT 355</a:t>
            </a:r>
            <a:endParaRPr lang="en-US"/>
          </a:p>
        </p:txBody>
      </p:sp>
      <p:sp>
        <p:nvSpPr>
          <p:cNvPr id="7" name="Content Placeholder 2"/>
          <p:cNvSpPr txBox="1">
            <a:spLocks/>
          </p:cNvSpPr>
          <p:nvPr/>
        </p:nvSpPr>
        <p:spPr bwMode="auto">
          <a:xfrm>
            <a:off x="5868145" y="1905000"/>
            <a:ext cx="2808312"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464646"/>
                </a:solidFill>
                <a:latin typeface="+mn-lt"/>
                <a:ea typeface="+mn-ea"/>
                <a:cs typeface="+mn-cs"/>
              </a:defRPr>
            </a:lvl1pPr>
            <a:lvl2pPr marL="742950" indent="-285750" algn="l" rtl="0" eaLnBrk="1" fontAlgn="base" hangingPunct="1">
              <a:spcBef>
                <a:spcPct val="20000"/>
              </a:spcBef>
              <a:spcAft>
                <a:spcPct val="0"/>
              </a:spcAft>
              <a:buFont typeface="Arial"/>
              <a:buChar char="•"/>
              <a:defRPr sz="2000">
                <a:solidFill>
                  <a:srgbClr val="464646"/>
                </a:solidFill>
                <a:latin typeface="+mn-lt"/>
                <a:ea typeface="+mn-ea"/>
              </a:defRPr>
            </a:lvl2pPr>
            <a:lvl3pPr marL="1143000" indent="-228600" algn="l" rtl="0" eaLnBrk="1" fontAlgn="base" hangingPunct="1">
              <a:spcBef>
                <a:spcPct val="20000"/>
              </a:spcBef>
              <a:spcAft>
                <a:spcPct val="0"/>
              </a:spcAft>
              <a:buChar char="•"/>
              <a:defRPr sz="2000">
                <a:solidFill>
                  <a:srgbClr val="464646"/>
                </a:solidFill>
                <a:latin typeface="+mn-lt"/>
                <a:ea typeface="+mn-ea"/>
              </a:defRPr>
            </a:lvl3pPr>
            <a:lvl4pPr marL="1600200" indent="-228600" algn="l" rtl="0" eaLnBrk="1" fontAlgn="base" hangingPunct="1">
              <a:spcBef>
                <a:spcPct val="20000"/>
              </a:spcBef>
              <a:spcAft>
                <a:spcPct val="0"/>
              </a:spcAft>
              <a:buChar char="–"/>
              <a:defRPr sz="2000">
                <a:solidFill>
                  <a:srgbClr val="464646"/>
                </a:solidFill>
                <a:latin typeface="+mn-lt"/>
                <a:ea typeface="+mn-ea"/>
              </a:defRPr>
            </a:lvl4pPr>
            <a:lvl5pPr marL="2057400" indent="-228600" algn="l" rtl="0" eaLnBrk="1" fontAlgn="base" hangingPunct="1">
              <a:spcBef>
                <a:spcPct val="20000"/>
              </a:spcBef>
              <a:spcAft>
                <a:spcPct val="0"/>
              </a:spcAft>
              <a:buChar char="»"/>
              <a:defRPr sz="2000">
                <a:solidFill>
                  <a:srgbClr val="464646"/>
                </a:solidFill>
                <a:latin typeface="+mn-lt"/>
                <a:ea typeface="+mn-ea"/>
              </a:defRPr>
            </a:lvl5pPr>
            <a:lvl6pPr marL="2514600" indent="-228600" algn="l" rtl="0" eaLnBrk="1" fontAlgn="base" hangingPunct="1">
              <a:spcBef>
                <a:spcPct val="20000"/>
              </a:spcBef>
              <a:spcAft>
                <a:spcPct val="0"/>
              </a:spcAft>
              <a:buChar char="»"/>
              <a:defRPr>
                <a:solidFill>
                  <a:srgbClr val="464646"/>
                </a:solidFill>
                <a:latin typeface="+mn-lt"/>
                <a:ea typeface="+mn-ea"/>
              </a:defRPr>
            </a:lvl6pPr>
            <a:lvl7pPr marL="2971800" indent="-228600" algn="l" rtl="0" eaLnBrk="1" fontAlgn="base" hangingPunct="1">
              <a:spcBef>
                <a:spcPct val="20000"/>
              </a:spcBef>
              <a:spcAft>
                <a:spcPct val="0"/>
              </a:spcAft>
              <a:buChar char="»"/>
              <a:defRPr>
                <a:solidFill>
                  <a:srgbClr val="464646"/>
                </a:solidFill>
                <a:latin typeface="+mn-lt"/>
                <a:ea typeface="+mn-ea"/>
              </a:defRPr>
            </a:lvl7pPr>
            <a:lvl8pPr marL="3429000" indent="-228600" algn="l" rtl="0" eaLnBrk="1" fontAlgn="base" hangingPunct="1">
              <a:spcBef>
                <a:spcPct val="20000"/>
              </a:spcBef>
              <a:spcAft>
                <a:spcPct val="0"/>
              </a:spcAft>
              <a:buChar char="»"/>
              <a:defRPr>
                <a:solidFill>
                  <a:srgbClr val="464646"/>
                </a:solidFill>
                <a:latin typeface="+mn-lt"/>
                <a:ea typeface="+mn-ea"/>
              </a:defRPr>
            </a:lvl8pPr>
            <a:lvl9pPr marL="3886200" indent="-228600" algn="l" rtl="0" eaLnBrk="1" fontAlgn="base" hangingPunct="1">
              <a:spcBef>
                <a:spcPct val="20000"/>
              </a:spcBef>
              <a:spcAft>
                <a:spcPct val="0"/>
              </a:spcAft>
              <a:buChar char="»"/>
              <a:defRPr>
                <a:solidFill>
                  <a:srgbClr val="464646"/>
                </a:solidFill>
                <a:latin typeface="+mn-lt"/>
                <a:ea typeface="+mn-ea"/>
              </a:defRPr>
            </a:lvl9pPr>
          </a:lstStyle>
          <a:p>
            <a:r>
              <a:rPr lang="da-DK" dirty="0" err="1" smtClean="0"/>
              <a:t>mean</a:t>
            </a:r>
            <a:r>
              <a:rPr lang="da-DK" dirty="0" smtClean="0"/>
              <a:t>: 	5		</a:t>
            </a:r>
          </a:p>
          <a:p>
            <a:r>
              <a:rPr lang="da-DK" dirty="0" smtClean="0"/>
              <a:t>Mean:        5</a:t>
            </a:r>
            <a:endParaRPr lang="en-US" dirty="0"/>
          </a:p>
        </p:txBody>
      </p:sp>
      <p:sp>
        <p:nvSpPr>
          <p:cNvPr id="8" name="Content Placeholder 2"/>
          <p:cNvSpPr txBox="1">
            <a:spLocks/>
          </p:cNvSpPr>
          <p:nvPr/>
        </p:nvSpPr>
        <p:spPr bwMode="auto">
          <a:xfrm>
            <a:off x="539552" y="3284984"/>
            <a:ext cx="7632848"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400">
                <a:solidFill>
                  <a:srgbClr val="464646"/>
                </a:solidFill>
                <a:latin typeface="+mn-lt"/>
                <a:ea typeface="+mn-ea"/>
                <a:cs typeface="+mn-cs"/>
              </a:defRPr>
            </a:lvl1pPr>
            <a:lvl2pPr marL="742950" indent="-285750" algn="l" rtl="0" eaLnBrk="1" fontAlgn="base" hangingPunct="1">
              <a:spcBef>
                <a:spcPct val="20000"/>
              </a:spcBef>
              <a:spcAft>
                <a:spcPct val="0"/>
              </a:spcAft>
              <a:buFont typeface="Arial"/>
              <a:buChar char="•"/>
              <a:defRPr sz="2000">
                <a:solidFill>
                  <a:srgbClr val="464646"/>
                </a:solidFill>
                <a:latin typeface="+mn-lt"/>
                <a:ea typeface="+mn-ea"/>
              </a:defRPr>
            </a:lvl2pPr>
            <a:lvl3pPr marL="1143000" indent="-228600" algn="l" rtl="0" eaLnBrk="1" fontAlgn="base" hangingPunct="1">
              <a:spcBef>
                <a:spcPct val="20000"/>
              </a:spcBef>
              <a:spcAft>
                <a:spcPct val="0"/>
              </a:spcAft>
              <a:buChar char="•"/>
              <a:defRPr sz="2000">
                <a:solidFill>
                  <a:srgbClr val="464646"/>
                </a:solidFill>
                <a:latin typeface="+mn-lt"/>
                <a:ea typeface="+mn-ea"/>
              </a:defRPr>
            </a:lvl3pPr>
            <a:lvl4pPr marL="1600200" indent="-228600" algn="l" rtl="0" eaLnBrk="1" fontAlgn="base" hangingPunct="1">
              <a:spcBef>
                <a:spcPct val="20000"/>
              </a:spcBef>
              <a:spcAft>
                <a:spcPct val="0"/>
              </a:spcAft>
              <a:buChar char="–"/>
              <a:defRPr sz="2000">
                <a:solidFill>
                  <a:srgbClr val="464646"/>
                </a:solidFill>
                <a:latin typeface="+mn-lt"/>
                <a:ea typeface="+mn-ea"/>
              </a:defRPr>
            </a:lvl4pPr>
            <a:lvl5pPr marL="2057400" indent="-228600" algn="l" rtl="0" eaLnBrk="1" fontAlgn="base" hangingPunct="1">
              <a:spcBef>
                <a:spcPct val="20000"/>
              </a:spcBef>
              <a:spcAft>
                <a:spcPct val="0"/>
              </a:spcAft>
              <a:buChar char="»"/>
              <a:defRPr sz="2000">
                <a:solidFill>
                  <a:srgbClr val="464646"/>
                </a:solidFill>
                <a:latin typeface="+mn-lt"/>
                <a:ea typeface="+mn-ea"/>
              </a:defRPr>
            </a:lvl5pPr>
            <a:lvl6pPr marL="2514600" indent="-228600" algn="l" rtl="0" eaLnBrk="1" fontAlgn="base" hangingPunct="1">
              <a:spcBef>
                <a:spcPct val="20000"/>
              </a:spcBef>
              <a:spcAft>
                <a:spcPct val="0"/>
              </a:spcAft>
              <a:buChar char="»"/>
              <a:defRPr>
                <a:solidFill>
                  <a:srgbClr val="464646"/>
                </a:solidFill>
                <a:latin typeface="+mn-lt"/>
                <a:ea typeface="+mn-ea"/>
              </a:defRPr>
            </a:lvl6pPr>
            <a:lvl7pPr marL="2971800" indent="-228600" algn="l" rtl="0" eaLnBrk="1" fontAlgn="base" hangingPunct="1">
              <a:spcBef>
                <a:spcPct val="20000"/>
              </a:spcBef>
              <a:spcAft>
                <a:spcPct val="0"/>
              </a:spcAft>
              <a:buChar char="»"/>
              <a:defRPr>
                <a:solidFill>
                  <a:srgbClr val="464646"/>
                </a:solidFill>
                <a:latin typeface="+mn-lt"/>
                <a:ea typeface="+mn-ea"/>
              </a:defRPr>
            </a:lvl7pPr>
            <a:lvl8pPr marL="3429000" indent="-228600" algn="l" rtl="0" eaLnBrk="1" fontAlgn="base" hangingPunct="1">
              <a:spcBef>
                <a:spcPct val="20000"/>
              </a:spcBef>
              <a:spcAft>
                <a:spcPct val="0"/>
              </a:spcAft>
              <a:buChar char="»"/>
              <a:defRPr>
                <a:solidFill>
                  <a:srgbClr val="464646"/>
                </a:solidFill>
                <a:latin typeface="+mn-lt"/>
                <a:ea typeface="+mn-ea"/>
              </a:defRPr>
            </a:lvl8pPr>
            <a:lvl9pPr marL="3886200" indent="-228600" algn="l" rtl="0" eaLnBrk="1" fontAlgn="base" hangingPunct="1">
              <a:spcBef>
                <a:spcPct val="20000"/>
              </a:spcBef>
              <a:spcAft>
                <a:spcPct val="0"/>
              </a:spcAft>
              <a:buChar char="»"/>
              <a:defRPr>
                <a:solidFill>
                  <a:srgbClr val="464646"/>
                </a:solidFill>
                <a:latin typeface="+mn-lt"/>
                <a:ea typeface="+mn-ea"/>
              </a:defRPr>
            </a:lvl9pPr>
          </a:lstStyle>
          <a:p>
            <a:pPr marL="0" indent="0">
              <a:buNone/>
            </a:pPr>
            <a:endParaRPr lang="da-DK" dirty="0"/>
          </a:p>
          <a:p>
            <a:pPr marL="0" indent="0">
              <a:buNone/>
            </a:pPr>
            <a:r>
              <a:rPr lang="da-DK" b="1" dirty="0" smtClean="0"/>
              <a:t>Dispersion</a:t>
            </a:r>
            <a:r>
              <a:rPr lang="da-DK" dirty="0" smtClean="0"/>
              <a:t>: </a:t>
            </a:r>
            <a:r>
              <a:rPr lang="da-DK" dirty="0" err="1" smtClean="0"/>
              <a:t>how</a:t>
            </a:r>
            <a:r>
              <a:rPr lang="da-DK" dirty="0" smtClean="0"/>
              <a:t> </a:t>
            </a:r>
            <a:r>
              <a:rPr lang="da-DK" dirty="0" err="1" smtClean="0"/>
              <a:t>scattered</a:t>
            </a:r>
            <a:r>
              <a:rPr lang="da-DK" dirty="0" smtClean="0"/>
              <a:t> (far from the </a:t>
            </a:r>
            <a:r>
              <a:rPr lang="da-DK" dirty="0" err="1" smtClean="0"/>
              <a:t>mean</a:t>
            </a:r>
            <a:r>
              <a:rPr lang="da-DK" dirty="0" smtClean="0"/>
              <a:t>) the data </a:t>
            </a:r>
            <a:r>
              <a:rPr lang="da-DK" dirty="0" err="1" smtClean="0"/>
              <a:t>are</a:t>
            </a:r>
            <a:r>
              <a:rPr lang="da-DK" dirty="0" smtClean="0"/>
              <a:t> </a:t>
            </a:r>
          </a:p>
          <a:p>
            <a:pPr lvl="1"/>
            <a:r>
              <a:rPr lang="da-DK" dirty="0" smtClean="0"/>
              <a:t>Proportional to </a:t>
            </a:r>
            <a:r>
              <a:rPr lang="da-DK" dirty="0" err="1" smtClean="0"/>
              <a:t>scale</a:t>
            </a:r>
            <a:r>
              <a:rPr lang="da-DK" dirty="0" smtClean="0"/>
              <a:t> of </a:t>
            </a:r>
            <a:r>
              <a:rPr lang="da-DK" dirty="0" err="1" smtClean="0"/>
              <a:t>scatter</a:t>
            </a:r>
            <a:endParaRPr lang="da-DK" dirty="0" smtClean="0"/>
          </a:p>
          <a:p>
            <a:pPr lvl="1"/>
            <a:r>
              <a:rPr lang="da-DK" dirty="0" smtClean="0"/>
              <a:t>Independent of data set </a:t>
            </a:r>
            <a:r>
              <a:rPr lang="da-DK" dirty="0" err="1" smtClean="0"/>
              <a:t>size</a:t>
            </a:r>
            <a:endParaRPr lang="en-US" dirty="0"/>
          </a:p>
        </p:txBody>
      </p:sp>
    </p:spTree>
    <p:custDataLst>
      <p:tags r:id="rId1"/>
    </p:custDataLst>
    <p:extLst>
      <p:ext uri="{BB962C8B-B14F-4D97-AF65-F5344CB8AC3E}">
        <p14:creationId xmlns:p14="http://schemas.microsoft.com/office/powerpoint/2010/main" val="356997665"/>
      </p:ext>
    </p:extLst>
  </p:cSld>
  <p:clrMapOvr>
    <a:masterClrMapping/>
  </p:clrMapOvr>
  <mc:AlternateContent xmlns:mc="http://schemas.openxmlformats.org/markup-compatibility/2006" xmlns:p14="http://schemas.microsoft.com/office/powerpoint/2010/main">
    <mc:Choice Requires="p14">
      <p:transition spd="slow" p14:dur="2000" advTm="112557"/>
    </mc:Choice>
    <mc:Fallback xmlns="">
      <p:transition xmlns:p14="http://schemas.microsoft.com/office/powerpoint/2010/main" spd="slow" advTm="112557"/>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00FF"/>
            </a:solidFill>
          </a:ln>
        </p:spPr>
        <p:txBody>
          <a:bodyPr/>
          <a:lstStyle/>
          <a:p>
            <a:r>
              <a:rPr lang="en-US" dirty="0" smtClean="0"/>
              <a:t>Measures of variance</a:t>
            </a:r>
            <a:endParaRPr lang="en-US" dirty="0"/>
          </a:p>
        </p:txBody>
      </p:sp>
      <p:sp>
        <p:nvSpPr>
          <p:cNvPr id="3" name="Content Placeholder 2"/>
          <p:cNvSpPr>
            <a:spLocks noGrp="1"/>
          </p:cNvSpPr>
          <p:nvPr>
            <p:ph idx="1"/>
          </p:nvPr>
        </p:nvSpPr>
        <p:spPr/>
        <p:txBody>
          <a:bodyPr/>
          <a:lstStyle/>
          <a:p>
            <a:r>
              <a:rPr lang="en-US" sz="2400" dirty="0"/>
              <a:t>Variance</a:t>
            </a:r>
          </a:p>
          <a:p>
            <a:pPr lvl="1"/>
            <a:r>
              <a:rPr lang="en-US" dirty="0" smtClean="0"/>
              <a:t>How far </a:t>
            </a:r>
            <a:r>
              <a:rPr lang="en-US" dirty="0"/>
              <a:t>each value in the data set is from the </a:t>
            </a:r>
            <a:r>
              <a:rPr lang="en-US" dirty="0" smtClean="0"/>
              <a:t>mean</a:t>
            </a:r>
          </a:p>
          <a:p>
            <a:r>
              <a:rPr lang="en-US" dirty="0" smtClean="0"/>
              <a:t>Standard </a:t>
            </a:r>
            <a:r>
              <a:rPr lang="en-US" dirty="0"/>
              <a:t>Deviation</a:t>
            </a:r>
          </a:p>
          <a:p>
            <a:pPr lvl="1"/>
            <a:r>
              <a:rPr lang="en-US" sz="2000" dirty="0" smtClean="0"/>
              <a:t>Commonest measure</a:t>
            </a:r>
          </a:p>
          <a:p>
            <a:pPr lvl="1"/>
            <a:r>
              <a:rPr lang="en-US" dirty="0" smtClean="0"/>
              <a:t>Square root of the variance</a:t>
            </a:r>
            <a:endParaRPr lang="en-US" sz="2000" dirty="0" smtClean="0"/>
          </a:p>
          <a:p>
            <a:pPr lvl="1"/>
            <a:endParaRPr lang="en-US" sz="2000" dirty="0"/>
          </a:p>
          <a:p>
            <a:r>
              <a:rPr lang="en-US" sz="2200" dirty="0" smtClean="0"/>
              <a:t>Variance and SD are critical in </a:t>
            </a:r>
            <a:r>
              <a:rPr lang="en-US" sz="2200" dirty="0" err="1" smtClean="0"/>
              <a:t>analysing</a:t>
            </a:r>
            <a:r>
              <a:rPr lang="en-US" sz="2200" dirty="0" smtClean="0"/>
              <a:t> your data distribution and determining how “meaningful” is the chosen average</a:t>
            </a:r>
            <a:endParaRPr lang="en-US" sz="2200" dirty="0"/>
          </a:p>
          <a:p>
            <a:pPr lvl="1"/>
            <a:endParaRPr lang="en-US" dirty="0"/>
          </a:p>
        </p:txBody>
      </p:sp>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sp>
        <p:nvSpPr>
          <p:cNvPr id="5" name="TextBox 4"/>
          <p:cNvSpPr txBox="1"/>
          <p:nvPr/>
        </p:nvSpPr>
        <p:spPr>
          <a:xfrm>
            <a:off x="251520" y="5373216"/>
            <a:ext cx="8467620" cy="307777"/>
          </a:xfrm>
          <a:prstGeom prst="rect">
            <a:avLst/>
          </a:prstGeom>
          <a:noFill/>
        </p:spPr>
        <p:txBody>
          <a:bodyPr wrap="none" rtlCol="0">
            <a:spAutoFit/>
          </a:bodyPr>
          <a:lstStyle/>
          <a:p>
            <a:r>
              <a:rPr lang="en-US" i="1" dirty="0">
                <a:hlinkClick r:id="rId5"/>
              </a:rPr>
              <a:t>http://</a:t>
            </a:r>
            <a:r>
              <a:rPr lang="en-US" i="1" dirty="0" err="1">
                <a:hlinkClick r:id="rId5"/>
              </a:rPr>
              <a:t>www.sciencebuddies.org</a:t>
            </a:r>
            <a:r>
              <a:rPr lang="en-US" i="1" dirty="0">
                <a:hlinkClick r:id="rId5"/>
              </a:rPr>
              <a:t>/science-fair-projects/</a:t>
            </a:r>
            <a:r>
              <a:rPr lang="en-US" i="1" dirty="0" err="1">
                <a:hlinkClick r:id="rId5"/>
              </a:rPr>
              <a:t>project_data_analysis_variance_std_deviation.shtml</a:t>
            </a:r>
            <a:endParaRPr lang="en-US" i="1" dirty="0"/>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902403665"/>
      </p:ext>
    </p:extLst>
  </p:cSld>
  <p:clrMapOvr>
    <a:masterClrMapping/>
  </p:clrMapOvr>
  <mc:AlternateContent xmlns:mc="http://schemas.openxmlformats.org/markup-compatibility/2006" xmlns:p14="http://schemas.microsoft.com/office/powerpoint/2010/main">
    <mc:Choice Requires="p14">
      <p:transition spd="slow" p14:dur="2000" advTm="52709"/>
    </mc:Choice>
    <mc:Fallback xmlns="">
      <p:transition xmlns:p14="http://schemas.microsoft.com/office/powerpoint/2010/main" spd="slow" advTm="52709"/>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Data analysis</a:t>
            </a:r>
            <a:endParaRPr lang="en-US" dirty="0"/>
          </a:p>
        </p:txBody>
      </p:sp>
      <p:sp>
        <p:nvSpPr>
          <p:cNvPr id="3" name="Content Placeholder 2"/>
          <p:cNvSpPr>
            <a:spLocks noGrp="1"/>
          </p:cNvSpPr>
          <p:nvPr>
            <p:ph idx="1"/>
          </p:nvPr>
        </p:nvSpPr>
        <p:spPr/>
        <p:txBody>
          <a:bodyPr/>
          <a:lstStyle/>
          <a:p>
            <a:r>
              <a:rPr lang="en-US" sz="2400" dirty="0"/>
              <a:t>Qualitative</a:t>
            </a:r>
          </a:p>
          <a:p>
            <a:r>
              <a:rPr lang="en-US" sz="2400" b="1" dirty="0"/>
              <a:t>Descriptive</a:t>
            </a:r>
            <a:r>
              <a:rPr lang="en-US" sz="2400" dirty="0"/>
              <a:t>. Used to describe the distribution of a single variable or the relationship between two nominal variables (mean, frequencies, cross-tabulation)</a:t>
            </a:r>
          </a:p>
          <a:p>
            <a:r>
              <a:rPr lang="en-US" sz="2400" b="1" dirty="0"/>
              <a:t>Inferential</a:t>
            </a:r>
            <a:r>
              <a:rPr lang="en-US" sz="2400" dirty="0"/>
              <a:t> (Used to establish relationships among variables; assumes random sampling and a normal </a:t>
            </a:r>
            <a:r>
              <a:rPr lang="en-US" sz="2400" i="1" dirty="0"/>
              <a:t>distribution</a:t>
            </a:r>
            <a:r>
              <a:rPr lang="en-US" sz="2400" dirty="0"/>
              <a:t>)</a:t>
            </a:r>
          </a:p>
          <a:p>
            <a:r>
              <a:rPr lang="en-US" sz="2400" b="1" dirty="0"/>
              <a:t>Nonparametric</a:t>
            </a:r>
            <a:r>
              <a:rPr lang="en-US" sz="2400" dirty="0"/>
              <a:t> (Used to establish causation for small samples or data sets that are not normally distributed)</a:t>
            </a:r>
          </a:p>
          <a:p>
            <a:endParaRPr lang="en-US" sz="2400" dirty="0"/>
          </a:p>
        </p:txBody>
      </p:sp>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spTree>
    <p:extLst>
      <p:ext uri="{BB962C8B-B14F-4D97-AF65-F5344CB8AC3E}">
        <p14:creationId xmlns:p14="http://schemas.microsoft.com/office/powerpoint/2010/main" val="210836909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normal1-95"/>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3123506" y="3284984"/>
            <a:ext cx="2895600" cy="2590800"/>
          </a:xfrm>
          <a:noFill/>
        </p:spPr>
      </p:pic>
      <p:pic>
        <p:nvPicPr>
          <p:cNvPr id="23558" name="Picture 7" descr="normal1-68"/>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94" y="3442146"/>
            <a:ext cx="2986088" cy="2438400"/>
          </a:xfrm>
          <a:noFill/>
        </p:spPr>
      </p:pic>
      <p:pic>
        <p:nvPicPr>
          <p:cNvPr id="23559" name="Picture 9" descr="normal1-9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219" y="3365946"/>
            <a:ext cx="2986087" cy="2514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23555" name="Rectangle 2"/>
          <p:cNvSpPr>
            <a:spLocks noGrp="1" noChangeArrowheads="1"/>
          </p:cNvSpPr>
          <p:nvPr>
            <p:ph type="title"/>
          </p:nvPr>
        </p:nvSpPr>
        <p:spPr>
          <a:xfrm>
            <a:off x="539552" y="908720"/>
            <a:ext cx="8424936" cy="864096"/>
          </a:xfrm>
          <a:ln>
            <a:solidFill>
              <a:srgbClr val="0000FF"/>
            </a:solidFill>
          </a:ln>
        </p:spPr>
        <p:txBody>
          <a:bodyPr/>
          <a:lstStyle/>
          <a:p>
            <a:pPr eaLnBrk="1" hangingPunct="1"/>
            <a:r>
              <a:rPr lang="en-US" sz="3200" dirty="0" smtClean="0">
                <a:latin typeface="Berlin Sans FB Demi" charset="0"/>
              </a:rPr>
              <a:t>Normal Distribution</a:t>
            </a:r>
            <a:endParaRPr lang="en-US" sz="3200" dirty="0">
              <a:latin typeface="Berlin Sans FB Demi" charset="0"/>
            </a:endParaRPr>
          </a:p>
        </p:txBody>
      </p:sp>
      <p:sp>
        <p:nvSpPr>
          <p:cNvPr id="23556" name="Rectangle 3"/>
          <p:cNvSpPr>
            <a:spLocks noGrp="1" noChangeArrowheads="1"/>
          </p:cNvSpPr>
          <p:nvPr>
            <p:ph type="body" sz="half" idx="1"/>
          </p:nvPr>
        </p:nvSpPr>
        <p:spPr>
          <a:xfrm>
            <a:off x="539552" y="1988840"/>
            <a:ext cx="8398768" cy="2514600"/>
          </a:xfrm>
          <a:ln>
            <a:solidFill>
              <a:srgbClr val="0000FF"/>
            </a:solidFill>
          </a:ln>
        </p:spPr>
        <p:txBody>
          <a:bodyPr/>
          <a:lstStyle/>
          <a:p>
            <a:pPr eaLnBrk="1" hangingPunct="1"/>
            <a:r>
              <a:rPr lang="en-US" sz="2400" dirty="0">
                <a:solidFill>
                  <a:schemeClr val="tx2"/>
                </a:solidFill>
                <a:latin typeface="Calibri" charset="0"/>
              </a:rPr>
              <a:t>The normal (distribution) curve</a:t>
            </a:r>
          </a:p>
          <a:p>
            <a:pPr marL="914400" lvl="1" indent="-457200" eaLnBrk="1" hangingPunct="1">
              <a:buFont typeface="+mj-lt"/>
              <a:buAutoNum type="arabicPeriod"/>
            </a:pPr>
            <a:r>
              <a:rPr lang="en-US" sz="2400" dirty="0" smtClean="0">
                <a:solidFill>
                  <a:srgbClr val="0000FF"/>
                </a:solidFill>
                <a:latin typeface="Calibri" charset="0"/>
              </a:rPr>
              <a:t>1 </a:t>
            </a:r>
            <a:r>
              <a:rPr lang="en-US" sz="2400" dirty="0" err="1" smtClean="0">
                <a:solidFill>
                  <a:srgbClr val="0000FF"/>
                </a:solidFill>
                <a:latin typeface="Calibri" charset="0"/>
              </a:rPr>
              <a:t>std</a:t>
            </a:r>
            <a:r>
              <a:rPr lang="en-US" sz="2400" dirty="0" smtClean="0">
                <a:solidFill>
                  <a:srgbClr val="0000FF"/>
                </a:solidFill>
                <a:latin typeface="Calibri" charset="0"/>
              </a:rPr>
              <a:t> </a:t>
            </a:r>
            <a:r>
              <a:rPr lang="en-US" sz="2400" dirty="0" err="1" smtClean="0">
                <a:solidFill>
                  <a:srgbClr val="0000FF"/>
                </a:solidFill>
                <a:latin typeface="Calibri" charset="0"/>
              </a:rPr>
              <a:t>dev</a:t>
            </a:r>
            <a:r>
              <a:rPr lang="en-US" sz="2400" dirty="0" smtClean="0">
                <a:solidFill>
                  <a:srgbClr val="0000FF"/>
                </a:solidFill>
                <a:latin typeface="Calibri" charset="0"/>
              </a:rPr>
              <a:t>: </a:t>
            </a:r>
            <a:r>
              <a:rPr lang="en-US" sz="2400" dirty="0">
                <a:solidFill>
                  <a:srgbClr val="0000FF"/>
                </a:solidFill>
                <a:latin typeface="Calibri" charset="0"/>
              </a:rPr>
              <a:t>contains about 68% of the </a:t>
            </a:r>
            <a:r>
              <a:rPr lang="en-US" sz="2400" dirty="0" smtClean="0">
                <a:solidFill>
                  <a:srgbClr val="0000FF"/>
                </a:solidFill>
                <a:latin typeface="Calibri" charset="0"/>
              </a:rPr>
              <a:t>measurements</a:t>
            </a:r>
            <a:endParaRPr lang="en-US" sz="2400" dirty="0">
              <a:solidFill>
                <a:srgbClr val="0000FF"/>
              </a:solidFill>
              <a:latin typeface="Calibri" charset="0"/>
            </a:endParaRPr>
          </a:p>
          <a:p>
            <a:pPr marL="914400" lvl="1" indent="-457200" eaLnBrk="1" hangingPunct="1">
              <a:buFont typeface="+mj-lt"/>
              <a:buAutoNum type="arabicPeriod"/>
            </a:pPr>
            <a:r>
              <a:rPr lang="en-US" sz="2400" dirty="0">
                <a:solidFill>
                  <a:schemeClr val="accent1">
                    <a:lumMod val="50000"/>
                  </a:schemeClr>
                </a:solidFill>
                <a:latin typeface="Calibri" charset="0"/>
              </a:rPr>
              <a:t> </a:t>
            </a:r>
            <a:r>
              <a:rPr lang="en-US" sz="2400" dirty="0" smtClean="0">
                <a:solidFill>
                  <a:schemeClr val="accent1">
                    <a:lumMod val="50000"/>
                  </a:schemeClr>
                </a:solidFill>
                <a:latin typeface="Calibri" charset="0"/>
              </a:rPr>
              <a:t>2 </a:t>
            </a:r>
            <a:r>
              <a:rPr lang="en-US" sz="2400" dirty="0" err="1" smtClean="0">
                <a:solidFill>
                  <a:schemeClr val="accent1">
                    <a:lumMod val="50000"/>
                  </a:schemeClr>
                </a:solidFill>
                <a:latin typeface="Calibri" charset="0"/>
              </a:rPr>
              <a:t>std</a:t>
            </a:r>
            <a:r>
              <a:rPr lang="en-US" sz="2400" dirty="0" smtClean="0">
                <a:solidFill>
                  <a:schemeClr val="accent1">
                    <a:lumMod val="50000"/>
                  </a:schemeClr>
                </a:solidFill>
                <a:latin typeface="Calibri" charset="0"/>
              </a:rPr>
              <a:t> </a:t>
            </a:r>
            <a:r>
              <a:rPr lang="en-US" sz="2400" dirty="0" err="1" smtClean="0">
                <a:solidFill>
                  <a:schemeClr val="accent1">
                    <a:lumMod val="50000"/>
                  </a:schemeClr>
                </a:solidFill>
                <a:latin typeface="Calibri" charset="0"/>
              </a:rPr>
              <a:t>dev</a:t>
            </a:r>
            <a:r>
              <a:rPr lang="en-US" sz="2400" dirty="0" smtClean="0">
                <a:solidFill>
                  <a:schemeClr val="accent1">
                    <a:lumMod val="50000"/>
                  </a:schemeClr>
                </a:solidFill>
                <a:latin typeface="Calibri" charset="0"/>
              </a:rPr>
              <a:t>: </a:t>
            </a:r>
            <a:r>
              <a:rPr lang="en-US" sz="2400" dirty="0">
                <a:solidFill>
                  <a:schemeClr val="accent1">
                    <a:lumMod val="50000"/>
                  </a:schemeClr>
                </a:solidFill>
                <a:latin typeface="Calibri" charset="0"/>
              </a:rPr>
              <a:t>contains about 95% of it</a:t>
            </a:r>
          </a:p>
          <a:p>
            <a:pPr marL="914400" lvl="1" indent="-457200" eaLnBrk="1" hangingPunct="1">
              <a:buFont typeface="+mj-lt"/>
              <a:buAutoNum type="arabicPeriod"/>
            </a:pPr>
            <a:r>
              <a:rPr lang="en-US" sz="2400" dirty="0" smtClean="0">
                <a:solidFill>
                  <a:srgbClr val="660066"/>
                </a:solidFill>
                <a:latin typeface="Calibri" charset="0"/>
              </a:rPr>
              <a:t>3 </a:t>
            </a:r>
            <a:r>
              <a:rPr lang="en-US" sz="2400" dirty="0" err="1" smtClean="0">
                <a:solidFill>
                  <a:srgbClr val="660066"/>
                </a:solidFill>
                <a:latin typeface="Calibri" charset="0"/>
              </a:rPr>
              <a:t>std</a:t>
            </a:r>
            <a:r>
              <a:rPr lang="en-US" sz="2400" dirty="0" smtClean="0">
                <a:solidFill>
                  <a:srgbClr val="660066"/>
                </a:solidFill>
                <a:latin typeface="Calibri" charset="0"/>
              </a:rPr>
              <a:t> </a:t>
            </a:r>
            <a:r>
              <a:rPr lang="en-US" sz="2400" dirty="0" err="1" smtClean="0">
                <a:solidFill>
                  <a:srgbClr val="660066"/>
                </a:solidFill>
                <a:latin typeface="Calibri" charset="0"/>
              </a:rPr>
              <a:t>dev</a:t>
            </a:r>
            <a:r>
              <a:rPr lang="en-US" sz="2400" dirty="0" smtClean="0">
                <a:solidFill>
                  <a:srgbClr val="660066"/>
                </a:solidFill>
                <a:latin typeface="Calibri" charset="0"/>
              </a:rPr>
              <a:t>: </a:t>
            </a:r>
            <a:r>
              <a:rPr lang="en-US" sz="2400" dirty="0">
                <a:solidFill>
                  <a:srgbClr val="660066"/>
                </a:solidFill>
                <a:latin typeface="Calibri" charset="0"/>
              </a:rPr>
              <a:t>contains about 99.7% of it</a:t>
            </a:r>
          </a:p>
          <a:p>
            <a:pPr marL="457200" indent="-457200" eaLnBrk="1" hangingPunct="1">
              <a:buFont typeface="+mj-lt"/>
              <a:buAutoNum type="arabicPeriod"/>
            </a:pPr>
            <a:endParaRPr lang="en-US" sz="2400" dirty="0">
              <a:solidFill>
                <a:schemeClr val="hlink"/>
              </a:solidFill>
              <a:latin typeface="Calibri" charset="0"/>
            </a:endParaRPr>
          </a:p>
        </p:txBody>
      </p:sp>
      <p:sp>
        <p:nvSpPr>
          <p:cNvPr id="2" name="TextBox 1"/>
          <p:cNvSpPr txBox="1"/>
          <p:nvPr/>
        </p:nvSpPr>
        <p:spPr>
          <a:xfrm>
            <a:off x="3275856" y="4581128"/>
            <a:ext cx="313044" cy="369332"/>
          </a:xfrm>
          <a:prstGeom prst="rect">
            <a:avLst/>
          </a:prstGeom>
          <a:noFill/>
          <a:ln w="38100" cmpd="sng">
            <a:solidFill>
              <a:srgbClr val="33CC99"/>
            </a:solidFill>
          </a:ln>
        </p:spPr>
        <p:txBody>
          <a:bodyPr wrap="none" rtlCol="0">
            <a:spAutoFit/>
          </a:bodyPr>
          <a:lstStyle/>
          <a:p>
            <a:r>
              <a:rPr lang="en-US" sz="1800" dirty="0" smtClean="0"/>
              <a:t>2</a:t>
            </a:r>
            <a:endParaRPr lang="en-US" sz="1800" dirty="0"/>
          </a:p>
        </p:txBody>
      </p:sp>
      <p:sp>
        <p:nvSpPr>
          <p:cNvPr id="9" name="TextBox 8"/>
          <p:cNvSpPr txBox="1"/>
          <p:nvPr/>
        </p:nvSpPr>
        <p:spPr>
          <a:xfrm>
            <a:off x="6444208" y="4653136"/>
            <a:ext cx="313044" cy="369332"/>
          </a:xfrm>
          <a:prstGeom prst="rect">
            <a:avLst/>
          </a:prstGeom>
          <a:noFill/>
          <a:ln w="28575" cmpd="sng">
            <a:solidFill>
              <a:srgbClr val="660066"/>
            </a:solidFill>
          </a:ln>
        </p:spPr>
        <p:txBody>
          <a:bodyPr wrap="none" rtlCol="0">
            <a:spAutoFit/>
          </a:bodyPr>
          <a:lstStyle/>
          <a:p>
            <a:r>
              <a:rPr lang="en-US" sz="1800" dirty="0" smtClean="0"/>
              <a:t>3</a:t>
            </a:r>
            <a:endParaRPr lang="en-US" sz="1800" dirty="0"/>
          </a:p>
        </p:txBody>
      </p:sp>
      <p:sp>
        <p:nvSpPr>
          <p:cNvPr id="10" name="TextBox 9"/>
          <p:cNvSpPr txBox="1"/>
          <p:nvPr/>
        </p:nvSpPr>
        <p:spPr>
          <a:xfrm>
            <a:off x="467544" y="4653136"/>
            <a:ext cx="313044" cy="369332"/>
          </a:xfrm>
          <a:prstGeom prst="rect">
            <a:avLst/>
          </a:prstGeom>
          <a:noFill/>
          <a:ln w="38100" cmpd="sng">
            <a:solidFill>
              <a:srgbClr val="0000FF"/>
            </a:solidFill>
          </a:ln>
        </p:spPr>
        <p:txBody>
          <a:bodyPr wrap="none" rtlCol="0">
            <a:spAutoFit/>
          </a:bodyPr>
          <a:lstStyle/>
          <a:p>
            <a:r>
              <a:rPr lang="en-US" sz="1800" dirty="0" smtClean="0"/>
              <a:t>1</a:t>
            </a:r>
            <a:endParaRPr lang="en-US" sz="1800" dirty="0"/>
          </a:p>
        </p:txBody>
      </p:sp>
    </p:spTree>
    <p:extLst>
      <p:ext uri="{BB962C8B-B14F-4D97-AF65-F5344CB8AC3E}">
        <p14:creationId xmlns:p14="http://schemas.microsoft.com/office/powerpoint/2010/main" val="2803952680"/>
      </p:ext>
    </p:extLst>
  </p:cSld>
  <p:clrMapOvr>
    <a:masterClrMapping/>
  </p:clrMapOvr>
  <p:transition xmlns:p14="http://schemas.microsoft.com/office/powerpoint/2010/main" advTm="39644">
    <p:zoom/>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ln>
            <a:solidFill>
              <a:srgbClr val="0000FF"/>
            </a:solidFill>
          </a:ln>
        </p:spPr>
        <p:txBody>
          <a:bodyPr/>
          <a:lstStyle/>
          <a:p>
            <a:pPr eaLnBrk="1" hangingPunct="1">
              <a:defRPr/>
            </a:pPr>
            <a:r>
              <a:rPr lang="en-IE" dirty="0" smtClean="0">
                <a:cs typeface="+mj-cs"/>
              </a:rPr>
              <a:t>Inter-quartile range</a:t>
            </a:r>
          </a:p>
        </p:txBody>
      </p:sp>
      <p:sp>
        <p:nvSpPr>
          <p:cNvPr id="77827" name="Rectangle 3"/>
          <p:cNvSpPr>
            <a:spLocks noGrp="1" noChangeArrowheads="1"/>
          </p:cNvSpPr>
          <p:nvPr>
            <p:ph idx="1"/>
          </p:nvPr>
        </p:nvSpPr>
        <p:spPr/>
        <p:txBody>
          <a:bodyPr/>
          <a:lstStyle/>
          <a:p>
            <a:pPr eaLnBrk="1" hangingPunct="1">
              <a:defRPr/>
            </a:pPr>
            <a:r>
              <a:rPr lang="en-IE" dirty="0" smtClean="0"/>
              <a:t>The Median divides a distribution into two halves.</a:t>
            </a:r>
          </a:p>
          <a:p>
            <a:pPr eaLnBrk="1" hangingPunct="1">
              <a:defRPr/>
            </a:pPr>
            <a:r>
              <a:rPr lang="en-IE" dirty="0" smtClean="0"/>
              <a:t>The </a:t>
            </a:r>
            <a:r>
              <a:rPr lang="en-IE" b="1" dirty="0" smtClean="0"/>
              <a:t>first</a:t>
            </a:r>
            <a:r>
              <a:rPr lang="en-IE" dirty="0" smtClean="0"/>
              <a:t> and </a:t>
            </a:r>
            <a:r>
              <a:rPr lang="en-IE" b="1" dirty="0" smtClean="0"/>
              <a:t>third</a:t>
            </a:r>
            <a:r>
              <a:rPr lang="en-IE" dirty="0" smtClean="0"/>
              <a:t> quartiles (denoted </a:t>
            </a:r>
            <a:r>
              <a:rPr lang="en-IE" b="1" dirty="0" smtClean="0"/>
              <a:t>Q</a:t>
            </a:r>
            <a:r>
              <a:rPr lang="en-IE" b="1" baseline="-25000" dirty="0" smtClean="0"/>
              <a:t>1</a:t>
            </a:r>
            <a:r>
              <a:rPr lang="en-IE" dirty="0" smtClean="0"/>
              <a:t> and </a:t>
            </a:r>
            <a:r>
              <a:rPr lang="en-IE" b="1" dirty="0" smtClean="0"/>
              <a:t>Q</a:t>
            </a:r>
            <a:r>
              <a:rPr lang="en-IE" b="1" baseline="-25000" dirty="0" smtClean="0"/>
              <a:t>3</a:t>
            </a:r>
            <a:r>
              <a:rPr lang="en-IE" dirty="0" smtClean="0"/>
              <a:t>) are defined as follows: </a:t>
            </a:r>
          </a:p>
          <a:p>
            <a:pPr lvl="1" eaLnBrk="1" hangingPunct="1">
              <a:lnSpc>
                <a:spcPct val="120000"/>
              </a:lnSpc>
              <a:defRPr/>
            </a:pPr>
            <a:r>
              <a:rPr lang="en-IE" sz="2400" dirty="0" smtClean="0"/>
              <a:t>25% of the data lie below Q</a:t>
            </a:r>
            <a:r>
              <a:rPr lang="en-IE" sz="2400" baseline="-25000" dirty="0" smtClean="0"/>
              <a:t>1</a:t>
            </a:r>
            <a:r>
              <a:rPr lang="en-IE" sz="2400" dirty="0" smtClean="0"/>
              <a:t> (and 75% is above Q</a:t>
            </a:r>
            <a:r>
              <a:rPr lang="en-IE" sz="2400" baseline="-25000" dirty="0" smtClean="0"/>
              <a:t>1</a:t>
            </a:r>
            <a:r>
              <a:rPr lang="en-IE" sz="2400" dirty="0" smtClean="0"/>
              <a:t>),</a:t>
            </a:r>
          </a:p>
          <a:p>
            <a:pPr lvl="1" eaLnBrk="1" hangingPunct="1">
              <a:lnSpc>
                <a:spcPct val="120000"/>
              </a:lnSpc>
              <a:defRPr/>
            </a:pPr>
            <a:r>
              <a:rPr lang="en-IE" sz="2400" dirty="0" smtClean="0"/>
              <a:t>25% of the data lie above Q</a:t>
            </a:r>
            <a:r>
              <a:rPr lang="en-IE" sz="2400" baseline="-25000" dirty="0" smtClean="0"/>
              <a:t>3</a:t>
            </a:r>
            <a:r>
              <a:rPr lang="en-IE" sz="2400" dirty="0" smtClean="0"/>
              <a:t> (and 75% is below Q</a:t>
            </a:r>
            <a:r>
              <a:rPr lang="en-IE" sz="2400" baseline="-25000" dirty="0" smtClean="0"/>
              <a:t>3</a:t>
            </a:r>
            <a:r>
              <a:rPr lang="en-IE" sz="2400" dirty="0" smtClean="0"/>
              <a:t>)</a:t>
            </a:r>
          </a:p>
          <a:p>
            <a:pPr lvl="1" eaLnBrk="1" hangingPunct="1">
              <a:lnSpc>
                <a:spcPct val="120000"/>
              </a:lnSpc>
              <a:defRPr/>
            </a:pPr>
            <a:endParaRPr lang="en-IE" sz="2400" dirty="0" smtClean="0"/>
          </a:p>
          <a:p>
            <a:pPr eaLnBrk="1" hangingPunct="1">
              <a:defRPr/>
            </a:pPr>
            <a:r>
              <a:rPr lang="en-IE" dirty="0" smtClean="0"/>
              <a:t>The </a:t>
            </a:r>
            <a:r>
              <a:rPr lang="en-IE" b="1" dirty="0" smtClean="0"/>
              <a:t>inter-quartile range (IQR) </a:t>
            </a:r>
            <a:r>
              <a:rPr lang="en-IE" dirty="0" smtClean="0"/>
              <a:t>is the difference between the first and third quartiles, i.e. </a:t>
            </a:r>
            <a:br>
              <a:rPr lang="en-IE" dirty="0" smtClean="0"/>
            </a:br>
            <a:r>
              <a:rPr lang="en-IE" b="1" dirty="0" smtClean="0"/>
              <a:t>IQR = Q</a:t>
            </a:r>
            <a:r>
              <a:rPr lang="en-IE" b="1" baseline="-25000" dirty="0" smtClean="0"/>
              <a:t>3</a:t>
            </a:r>
            <a:r>
              <a:rPr lang="en-IE" b="1" dirty="0" smtClean="0"/>
              <a:t>- Q</a:t>
            </a:r>
            <a:r>
              <a:rPr lang="en-IE" b="1" baseline="-25000" dirty="0" smtClean="0"/>
              <a:t>1</a:t>
            </a:r>
            <a:r>
              <a:rPr lang="en-IE" dirty="0" smtClean="0"/>
              <a:t> </a:t>
            </a:r>
          </a:p>
        </p:txBody>
      </p:sp>
      <p:sp>
        <p:nvSpPr>
          <p:cNvPr id="2" name="Footer Placeholder 1"/>
          <p:cNvSpPr>
            <a:spLocks noGrp="1"/>
          </p:cNvSpPr>
          <p:nvPr>
            <p:ph type="ftr" sz="quarter" idx="10"/>
          </p:nvPr>
        </p:nvSpPr>
        <p:spPr/>
        <p:txBody>
          <a:bodyPr/>
          <a:lstStyle/>
          <a:p>
            <a:r>
              <a:rPr lang="en-US" smtClean="0"/>
              <a:t>Working With Data | IAT 355</a:t>
            </a: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42619593"/>
      </p:ext>
    </p:extLst>
  </p:cSld>
  <p:clrMapOvr>
    <a:masterClrMapping/>
  </p:clrMapOvr>
  <p:transition xmlns:p14="http://schemas.microsoft.com/office/powerpoint/2010/main" advTm="76406"/>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ln>
            <a:solidFill>
              <a:srgbClr val="0000FF"/>
            </a:solidFill>
          </a:ln>
        </p:spPr>
        <p:txBody>
          <a:bodyPr/>
          <a:lstStyle/>
          <a:p>
            <a:r>
              <a:rPr lang="en-US" dirty="0" smtClean="0"/>
              <a:t>Can we see the magnitude of the spread?</a:t>
            </a:r>
            <a:endParaRPr lang="en-US" dirty="0"/>
          </a:p>
        </p:txBody>
      </p:sp>
      <p:pic>
        <p:nvPicPr>
          <p:cNvPr id="9" name="Content Placeholder 8" descr="SmallScatterVar.jpg"/>
          <p:cNvPicPr>
            <a:picLocks noGrp="1" noChangeAspect="1"/>
          </p:cNvPicPr>
          <p:nvPr>
            <p:ph sz="half" idx="1"/>
          </p:nvPr>
        </p:nvPicPr>
        <p:blipFill>
          <a:blip r:embed="rId3">
            <a:extLst>
              <a:ext uri="{28A0092B-C50C-407E-A947-70E740481C1C}">
                <a14:useLocalDpi xmlns:a14="http://schemas.microsoft.com/office/drawing/2010/main" val="0"/>
              </a:ext>
            </a:extLst>
          </a:blip>
          <a:srcRect t="-6690" b="-6690"/>
          <a:stretch>
            <a:fillRect/>
          </a:stretch>
        </p:blipFill>
        <p:spPr/>
      </p:pic>
      <p:pic>
        <p:nvPicPr>
          <p:cNvPr id="10" name="Content Placeholder 9" descr="LargeScatterVar.jpg"/>
          <p:cNvPicPr>
            <a:picLocks noGrp="1" noChangeAspect="1"/>
          </p:cNvPicPr>
          <p:nvPr>
            <p:ph sz="half" idx="2"/>
          </p:nvPr>
        </p:nvPicPr>
        <p:blipFill>
          <a:blip r:embed="rId4">
            <a:extLst>
              <a:ext uri="{28A0092B-C50C-407E-A947-70E740481C1C}">
                <a14:useLocalDpi xmlns:a14="http://schemas.microsoft.com/office/drawing/2010/main" val="0"/>
              </a:ext>
            </a:extLst>
          </a:blip>
          <a:srcRect t="-6690" b="-6690"/>
          <a:stretch>
            <a:fillRect/>
          </a:stretch>
        </p:blipFill>
        <p:spPr/>
      </p:pic>
      <p:sp>
        <p:nvSpPr>
          <p:cNvPr id="4" name="Footer Placeholder 3"/>
          <p:cNvSpPr>
            <a:spLocks noGrp="1"/>
          </p:cNvSpPr>
          <p:nvPr>
            <p:ph type="ftr" sz="quarter" idx="10"/>
          </p:nvPr>
        </p:nvSpPr>
        <p:spPr/>
        <p:txBody>
          <a:bodyPr/>
          <a:lstStyle/>
          <a:p>
            <a:r>
              <a:rPr lang="en-US" smtClean="0"/>
              <a:t>Working With Data | IAT 355</a:t>
            </a:r>
            <a:endParaRPr lang="en-US"/>
          </a:p>
        </p:txBody>
      </p:sp>
      <p:sp>
        <p:nvSpPr>
          <p:cNvPr id="11" name="TextBox 10"/>
          <p:cNvSpPr txBox="1"/>
          <p:nvPr/>
        </p:nvSpPr>
        <p:spPr>
          <a:xfrm>
            <a:off x="1043608" y="1700808"/>
            <a:ext cx="1370487" cy="584776"/>
          </a:xfrm>
          <a:prstGeom prst="rect">
            <a:avLst/>
          </a:prstGeom>
          <a:solidFill>
            <a:srgbClr val="FFFFFF"/>
          </a:solidFill>
        </p:spPr>
        <p:txBody>
          <a:bodyPr wrap="none" rtlCol="0">
            <a:spAutoFit/>
          </a:bodyPr>
          <a:lstStyle/>
          <a:p>
            <a:r>
              <a:rPr lang="en-US" sz="1600" dirty="0" smtClean="0"/>
              <a:t>Small scatter</a:t>
            </a:r>
          </a:p>
          <a:p>
            <a:r>
              <a:rPr lang="en-US" sz="1600" dirty="0" smtClean="0"/>
              <a:t>SD = 1.63</a:t>
            </a:r>
            <a:endParaRPr lang="en-US" sz="1600" dirty="0"/>
          </a:p>
        </p:txBody>
      </p:sp>
      <p:sp>
        <p:nvSpPr>
          <p:cNvPr id="12" name="TextBox 11"/>
          <p:cNvSpPr txBox="1"/>
          <p:nvPr/>
        </p:nvSpPr>
        <p:spPr>
          <a:xfrm>
            <a:off x="5148064" y="1700808"/>
            <a:ext cx="1153982" cy="584776"/>
          </a:xfrm>
          <a:prstGeom prst="rect">
            <a:avLst/>
          </a:prstGeom>
          <a:solidFill>
            <a:srgbClr val="FFFFFF"/>
          </a:solidFill>
        </p:spPr>
        <p:txBody>
          <a:bodyPr wrap="none" rtlCol="0">
            <a:spAutoFit/>
          </a:bodyPr>
          <a:lstStyle/>
          <a:p>
            <a:r>
              <a:rPr lang="en-US" sz="1600" dirty="0" smtClean="0"/>
              <a:t>Big scatter</a:t>
            </a:r>
          </a:p>
          <a:p>
            <a:r>
              <a:rPr lang="en-US" sz="1600" dirty="0" smtClean="0"/>
              <a:t>SD = 3.32</a:t>
            </a:r>
            <a:endParaRPr lang="en-US" sz="1600" dirty="0"/>
          </a:p>
        </p:txBody>
      </p:sp>
    </p:spTree>
    <p:extLst>
      <p:ext uri="{BB962C8B-B14F-4D97-AF65-F5344CB8AC3E}">
        <p14:creationId xmlns:p14="http://schemas.microsoft.com/office/powerpoint/2010/main" val="2373089292"/>
      </p:ext>
    </p:extLst>
  </p:cSld>
  <p:clrMapOvr>
    <a:masterClrMapping/>
  </p:clrMapOvr>
  <mc:AlternateContent xmlns:mc="http://schemas.openxmlformats.org/markup-compatibility/2006" xmlns:p14="http://schemas.microsoft.com/office/powerpoint/2010/main">
    <mc:Choice Requires="p14">
      <p:transition spd="slow" p14:dur="2000" advTm="87098"/>
    </mc:Choice>
    <mc:Fallback xmlns="">
      <p:transition xmlns:p14="http://schemas.microsoft.com/office/powerpoint/2010/main" spd="slow" advTm="87098"/>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ln>
            <a:solidFill>
              <a:srgbClr val="0000FF"/>
            </a:solidFill>
          </a:ln>
        </p:spPr>
        <p:txBody>
          <a:bodyPr/>
          <a:lstStyle/>
          <a:p>
            <a:pPr eaLnBrk="1" hangingPunct="1">
              <a:defRPr/>
            </a:pPr>
            <a:r>
              <a:rPr lang="en-IE" dirty="0" smtClean="0">
                <a:cs typeface="+mj-cs"/>
              </a:rPr>
              <a:t>Box-plots</a:t>
            </a:r>
          </a:p>
        </p:txBody>
      </p:sp>
      <p:sp>
        <p:nvSpPr>
          <p:cNvPr id="121859" name="Rectangle 3"/>
          <p:cNvSpPr>
            <a:spLocks noGrp="1" noChangeArrowheads="1"/>
          </p:cNvSpPr>
          <p:nvPr>
            <p:ph type="body" idx="1"/>
          </p:nvPr>
        </p:nvSpPr>
        <p:spPr>
          <a:xfrm>
            <a:off x="385763" y="1905000"/>
            <a:ext cx="5914429" cy="3962400"/>
          </a:xfrm>
        </p:spPr>
        <p:txBody>
          <a:bodyPr/>
          <a:lstStyle/>
          <a:p>
            <a:pPr eaLnBrk="1" hangingPunct="1">
              <a:defRPr/>
            </a:pPr>
            <a:r>
              <a:rPr lang="en-IE" dirty="0" smtClean="0">
                <a:cs typeface="+mn-cs"/>
              </a:rPr>
              <a:t>A box-plot is a visual description of the distribution based on  </a:t>
            </a:r>
          </a:p>
          <a:p>
            <a:pPr lvl="1" eaLnBrk="1" hangingPunct="1">
              <a:defRPr/>
            </a:pPr>
            <a:r>
              <a:rPr lang="en-IE" dirty="0" smtClean="0"/>
              <a:t>Minimum</a:t>
            </a:r>
          </a:p>
          <a:p>
            <a:pPr lvl="1" eaLnBrk="1" hangingPunct="1">
              <a:defRPr/>
            </a:pPr>
            <a:r>
              <a:rPr lang="en-IE" dirty="0" smtClean="0"/>
              <a:t>Q1</a:t>
            </a:r>
          </a:p>
          <a:p>
            <a:pPr lvl="1" eaLnBrk="1" hangingPunct="1">
              <a:defRPr/>
            </a:pPr>
            <a:r>
              <a:rPr lang="en-IE" dirty="0" smtClean="0"/>
              <a:t>Median</a:t>
            </a:r>
          </a:p>
          <a:p>
            <a:pPr lvl="1" eaLnBrk="1" hangingPunct="1">
              <a:defRPr/>
            </a:pPr>
            <a:r>
              <a:rPr lang="en-IE" dirty="0" smtClean="0"/>
              <a:t>Q3</a:t>
            </a:r>
          </a:p>
          <a:p>
            <a:pPr lvl="1" eaLnBrk="1" hangingPunct="1">
              <a:defRPr/>
            </a:pPr>
            <a:r>
              <a:rPr lang="en-IE" dirty="0" smtClean="0"/>
              <a:t>Maximum</a:t>
            </a:r>
          </a:p>
          <a:p>
            <a:pPr lvl="1" eaLnBrk="1" hangingPunct="1">
              <a:defRPr/>
            </a:pPr>
            <a:endParaRPr lang="en-IE" dirty="0" smtClean="0"/>
          </a:p>
          <a:p>
            <a:pPr eaLnBrk="1" hangingPunct="1">
              <a:defRPr/>
            </a:pPr>
            <a:r>
              <a:rPr lang="en-IE" dirty="0" smtClean="0">
                <a:cs typeface="+mn-cs"/>
              </a:rPr>
              <a:t>Useful for comparing large sets of data</a:t>
            </a:r>
          </a:p>
        </p:txBody>
      </p:sp>
      <p:pic>
        <p:nvPicPr>
          <p:cNvPr id="2" name="Picture 1"/>
          <p:cNvPicPr>
            <a:picLocks noChangeAspect="1"/>
          </p:cNvPicPr>
          <p:nvPr/>
        </p:nvPicPr>
        <p:blipFill>
          <a:blip r:embed="rId3"/>
          <a:stretch>
            <a:fillRect/>
          </a:stretch>
        </p:blipFill>
        <p:spPr>
          <a:xfrm>
            <a:off x="6084168" y="1700808"/>
            <a:ext cx="2736304" cy="3865572"/>
          </a:xfrm>
          <a:prstGeom prst="rect">
            <a:avLst/>
          </a:prstGeom>
        </p:spPr>
      </p:pic>
      <p:sp>
        <p:nvSpPr>
          <p:cNvPr id="3" name="Footer Placeholder 2"/>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386700879"/>
      </p:ext>
    </p:extLst>
  </p:cSld>
  <p:clrMapOvr>
    <a:masterClrMapping/>
  </p:clrMapOvr>
  <p:transition xmlns:p14="http://schemas.microsoft.com/office/powerpoint/2010/main" advTm="76362"/>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ln>
            <a:solidFill>
              <a:srgbClr val="0000FF"/>
            </a:solidFill>
          </a:ln>
        </p:spPr>
        <p:txBody>
          <a:bodyPr/>
          <a:lstStyle/>
          <a:p>
            <a:pPr eaLnBrk="1" hangingPunct="1">
              <a:defRPr/>
            </a:pPr>
            <a:r>
              <a:rPr lang="en-IE" dirty="0" smtClean="0">
                <a:cs typeface="+mj-cs"/>
              </a:rPr>
              <a:t>Outliers</a:t>
            </a:r>
          </a:p>
        </p:txBody>
      </p:sp>
      <p:sp>
        <p:nvSpPr>
          <p:cNvPr id="141315" name="Rectangle 3"/>
          <p:cNvSpPr>
            <a:spLocks noGrp="1" noChangeArrowheads="1"/>
          </p:cNvSpPr>
          <p:nvPr>
            <p:ph idx="1"/>
          </p:nvPr>
        </p:nvSpPr>
        <p:spPr/>
        <p:txBody>
          <a:bodyPr/>
          <a:lstStyle/>
          <a:p>
            <a:pPr eaLnBrk="1" hangingPunct="1">
              <a:defRPr/>
            </a:pPr>
            <a:r>
              <a:rPr lang="en-IE" dirty="0" smtClean="0">
                <a:cs typeface="+mn-cs"/>
              </a:rPr>
              <a:t>An </a:t>
            </a:r>
            <a:r>
              <a:rPr lang="en-IE" b="1" dirty="0" smtClean="0">
                <a:solidFill>
                  <a:schemeClr val="folHlink"/>
                </a:solidFill>
                <a:cs typeface="+mn-cs"/>
              </a:rPr>
              <a:t>outlier</a:t>
            </a:r>
            <a:r>
              <a:rPr lang="en-IE" dirty="0" smtClean="0">
                <a:cs typeface="+mn-cs"/>
              </a:rPr>
              <a:t> is data that does not appear to belong with the other data</a:t>
            </a:r>
          </a:p>
          <a:p>
            <a:pPr eaLnBrk="1" hangingPunct="1">
              <a:defRPr/>
            </a:pPr>
            <a:r>
              <a:rPr lang="en-IE" dirty="0" smtClean="0">
                <a:cs typeface="+mn-cs"/>
              </a:rPr>
              <a:t>Outliers can arise because of a measurement or recording error or because of equipment failure during an experiment, etc.</a:t>
            </a:r>
          </a:p>
          <a:p>
            <a:pPr eaLnBrk="1" hangingPunct="1">
              <a:defRPr/>
            </a:pPr>
            <a:r>
              <a:rPr lang="en-IE" dirty="0" smtClean="0">
                <a:cs typeface="+mn-cs"/>
              </a:rPr>
              <a:t>An outlier might be indicative of a sub-population, e.g. an abnormally low or high value in a medical test could indicate presence of an illness in the patient. </a:t>
            </a:r>
          </a:p>
        </p:txBody>
      </p:sp>
      <p:sp>
        <p:nvSpPr>
          <p:cNvPr id="2" name="Footer Placeholder 1"/>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3055290260"/>
      </p:ext>
    </p:extLst>
  </p:cSld>
  <p:clrMapOvr>
    <a:masterClrMapping/>
  </p:clrMapOvr>
  <p:transition xmlns:p14="http://schemas.microsoft.com/office/powerpoint/2010/main" advTm="71202"/>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00FF"/>
            </a:solidFill>
          </a:ln>
        </p:spPr>
        <p:txBody>
          <a:bodyPr/>
          <a:lstStyle/>
          <a:p>
            <a:r>
              <a:rPr lang="en-US" sz="2800" dirty="0" smtClean="0"/>
              <a:t>Box plots are useful for comparing dimensions as well as seeing outliers</a:t>
            </a:r>
            <a:endParaRPr lang="en-US" sz="2800" dirty="0"/>
          </a:p>
        </p:txBody>
      </p:sp>
      <p:pic>
        <p:nvPicPr>
          <p:cNvPr id="6" name="Content Placeholder 5"/>
          <p:cNvPicPr>
            <a:picLocks noGrp="1" noChangeAspect="1"/>
          </p:cNvPicPr>
          <p:nvPr>
            <p:ph idx="1"/>
          </p:nvPr>
        </p:nvPicPr>
        <p:blipFill>
          <a:blip r:embed="rId3"/>
          <a:srcRect l="-18460" r="-18460"/>
          <a:stretch>
            <a:fillRect/>
          </a:stretch>
        </p:blipFill>
        <p:spPr/>
      </p:pic>
      <p:sp>
        <p:nvSpPr>
          <p:cNvPr id="4" name="Footer Placeholder 3"/>
          <p:cNvSpPr>
            <a:spLocks noGrp="1"/>
          </p:cNvSpPr>
          <p:nvPr>
            <p:ph type="ftr" sz="quarter" idx="10"/>
          </p:nvPr>
        </p:nvSpPr>
        <p:spPr/>
        <p:txBody>
          <a:bodyPr/>
          <a:lstStyle/>
          <a:p>
            <a:r>
              <a:rPr lang="en-US" smtClean="0"/>
              <a:t>Working With Data | IAT 355</a:t>
            </a:r>
            <a:endParaRPr lang="en-US"/>
          </a:p>
        </p:txBody>
      </p:sp>
      <p:sp>
        <p:nvSpPr>
          <p:cNvPr id="7" name="TextBox 6"/>
          <p:cNvSpPr txBox="1"/>
          <p:nvPr/>
        </p:nvSpPr>
        <p:spPr>
          <a:xfrm>
            <a:off x="4716016" y="5877272"/>
            <a:ext cx="3910525" cy="307777"/>
          </a:xfrm>
          <a:prstGeom prst="rect">
            <a:avLst/>
          </a:prstGeom>
          <a:solidFill>
            <a:srgbClr val="FFFFFF"/>
          </a:solidFill>
        </p:spPr>
        <p:txBody>
          <a:bodyPr wrap="none" rtlCol="0">
            <a:spAutoFit/>
          </a:bodyPr>
          <a:lstStyle/>
          <a:p>
            <a:r>
              <a:rPr lang="en-US" i="1" dirty="0" smtClean="0">
                <a:hlinkClick r:id="rId4"/>
              </a:rPr>
              <a:t>IBM Cognos Business Intelligence User Guide</a:t>
            </a:r>
            <a:endParaRPr lang="en-US" i="1" dirty="0"/>
          </a:p>
        </p:txBody>
      </p:sp>
    </p:spTree>
    <p:extLst>
      <p:ext uri="{BB962C8B-B14F-4D97-AF65-F5344CB8AC3E}">
        <p14:creationId xmlns:p14="http://schemas.microsoft.com/office/powerpoint/2010/main" val="3747793945"/>
      </p:ext>
    </p:extLst>
  </p:cSld>
  <p:clrMapOvr>
    <a:masterClrMapping/>
  </p:clrMapOvr>
  <mc:AlternateContent xmlns:mc="http://schemas.openxmlformats.org/markup-compatibility/2006" xmlns:p14="http://schemas.microsoft.com/office/powerpoint/2010/main">
    <mc:Choice Requires="p14">
      <p:transition spd="slow" p14:dur="2000" advTm="218254"/>
    </mc:Choice>
    <mc:Fallback xmlns="">
      <p:transition xmlns:p14="http://schemas.microsoft.com/office/powerpoint/2010/main" spd="slow" advTm="218254"/>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0000FF"/>
            </a:solidFill>
          </a:ln>
        </p:spPr>
        <p:txBody>
          <a:bodyPr/>
          <a:lstStyle/>
          <a:p>
            <a:r>
              <a:rPr lang="en-US" dirty="0" smtClean="0"/>
              <a:t>Recap: Distribution is important for understanding aggregate measures</a:t>
            </a:r>
            <a:endParaRPr lang="en-US" dirty="0"/>
          </a:p>
        </p:txBody>
      </p:sp>
      <p:sp>
        <p:nvSpPr>
          <p:cNvPr id="3" name="Content Placeholder 2"/>
          <p:cNvSpPr>
            <a:spLocks noGrp="1"/>
          </p:cNvSpPr>
          <p:nvPr>
            <p:ph idx="1"/>
          </p:nvPr>
        </p:nvSpPr>
        <p:spPr/>
        <p:txBody>
          <a:bodyPr/>
          <a:lstStyle/>
          <a:p>
            <a:r>
              <a:rPr lang="en-US" dirty="0" smtClean="0"/>
              <a:t>Visualization helps us see relations – or the trends of them -  as visual patterns</a:t>
            </a:r>
            <a:endParaRPr lang="en-US" sz="2800" dirty="0"/>
          </a:p>
          <a:p>
            <a:r>
              <a:rPr lang="en-US" dirty="0" smtClean="0"/>
              <a:t>a lot of what we visualize are the descriptive statistics </a:t>
            </a:r>
          </a:p>
          <a:p>
            <a:pPr lvl="1"/>
            <a:r>
              <a:rPr lang="en-US" dirty="0" smtClean="0"/>
              <a:t>Example: mean income </a:t>
            </a:r>
            <a:r>
              <a:rPr lang="en-US" dirty="0" err="1" smtClean="0"/>
              <a:t>vs</a:t>
            </a:r>
            <a:r>
              <a:rPr lang="en-US" dirty="0" smtClean="0"/>
              <a:t> median income</a:t>
            </a:r>
          </a:p>
          <a:p>
            <a:pPr lvl="1"/>
            <a:r>
              <a:rPr lang="en-US" dirty="0" smtClean="0"/>
              <a:t>Need to ensure that the </a:t>
            </a:r>
            <a:r>
              <a:rPr lang="en-US" dirty="0" err="1" smtClean="0"/>
              <a:t>univariate</a:t>
            </a:r>
            <a:r>
              <a:rPr lang="en-US" dirty="0" smtClean="0"/>
              <a:t> units of visualization are legit</a:t>
            </a:r>
          </a:p>
          <a:p>
            <a:pPr lvl="1"/>
            <a:endParaRPr lang="en-US" dirty="0"/>
          </a:p>
          <a:p>
            <a:r>
              <a:rPr lang="en-US" dirty="0" smtClean="0"/>
              <a:t>Rule: check your core units /variables. </a:t>
            </a:r>
          </a:p>
          <a:p>
            <a:r>
              <a:rPr lang="en-US" dirty="0" smtClean="0"/>
              <a:t>If they are summative/centrality-based, look at the distribution</a:t>
            </a:r>
          </a:p>
          <a:p>
            <a:endParaRPr lang="en-US" dirty="0" smtClean="0"/>
          </a:p>
          <a:p>
            <a:endParaRPr lang="en-US" sz="2800" dirty="0"/>
          </a:p>
          <a:p>
            <a:endParaRPr lang="en-US" sz="2800" dirty="0"/>
          </a:p>
        </p:txBody>
      </p:sp>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spTree>
    <p:extLst>
      <p:ext uri="{BB962C8B-B14F-4D97-AF65-F5344CB8AC3E}">
        <p14:creationId xmlns:p14="http://schemas.microsoft.com/office/powerpoint/2010/main" val="2729398125"/>
      </p:ext>
    </p:extLst>
  </p:cSld>
  <p:clrMapOvr>
    <a:masterClrMapping/>
  </p:clrMapOvr>
  <mc:AlternateContent xmlns:mc="http://schemas.openxmlformats.org/markup-compatibility/2006" xmlns:p14="http://schemas.microsoft.com/office/powerpoint/2010/main">
    <mc:Choice Requires="p14">
      <p:transition spd="slow" p14:dur="2000" advTm="58100"/>
    </mc:Choice>
    <mc:Fallback xmlns="">
      <p:transition xmlns:p14="http://schemas.microsoft.com/office/powerpoint/2010/main" spd="slow" advTm="58100"/>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p:txBody>
          <a:bodyPr/>
          <a:lstStyle/>
          <a:p>
            <a:pPr eaLnBrk="1" hangingPunct="1"/>
            <a:r>
              <a:rPr lang="en-US">
                <a:solidFill>
                  <a:srgbClr val="170981"/>
                </a:solidFill>
                <a:latin typeface="Berlin Sans FB Demi" charset="0"/>
              </a:rPr>
              <a:t>Measuring the Dispersion of Data</a:t>
            </a:r>
          </a:p>
        </p:txBody>
      </p:sp>
      <p:sp>
        <p:nvSpPr>
          <p:cNvPr id="20484" name="Rectangle 3"/>
          <p:cNvSpPr>
            <a:spLocks noGrp="1" noChangeArrowheads="1"/>
          </p:cNvSpPr>
          <p:nvPr>
            <p:ph idx="1"/>
          </p:nvPr>
        </p:nvSpPr>
        <p:spPr/>
        <p:txBody>
          <a:bodyPr/>
          <a:lstStyle/>
          <a:p>
            <a:pPr eaLnBrk="1" hangingPunct="1">
              <a:lnSpc>
                <a:spcPct val="130000"/>
              </a:lnSpc>
              <a:buSzPct val="80000"/>
            </a:pPr>
            <a:r>
              <a:rPr lang="en-US" sz="1900" dirty="0">
                <a:latin typeface="Calibri" charset="0"/>
              </a:rPr>
              <a:t>Quartiles, </a:t>
            </a:r>
            <a:r>
              <a:rPr lang="en-US" sz="1900" dirty="0" smtClean="0">
                <a:latin typeface="Calibri" charset="0"/>
              </a:rPr>
              <a:t>centrality and outliers</a:t>
            </a:r>
            <a:endParaRPr lang="en-US" sz="1900" dirty="0">
              <a:latin typeface="Calibri" charset="0"/>
            </a:endParaRPr>
          </a:p>
          <a:p>
            <a:pPr lvl="1" eaLnBrk="1" hangingPunct="1">
              <a:lnSpc>
                <a:spcPct val="130000"/>
              </a:lnSpc>
              <a:buSzPct val="80000"/>
            </a:pPr>
            <a:r>
              <a:rPr lang="en-US" sz="1900" b="1" dirty="0">
                <a:latin typeface="Calibri" charset="0"/>
              </a:rPr>
              <a:t>Quartiles</a:t>
            </a:r>
            <a:r>
              <a:rPr lang="en-US" sz="1900" dirty="0">
                <a:latin typeface="Calibri" charset="0"/>
              </a:rPr>
              <a:t>: Q</a:t>
            </a:r>
            <a:r>
              <a:rPr lang="en-US" sz="1900" baseline="-25000" dirty="0">
                <a:latin typeface="Calibri" charset="0"/>
              </a:rPr>
              <a:t>1</a:t>
            </a:r>
            <a:r>
              <a:rPr lang="en-US" sz="1900" dirty="0">
                <a:latin typeface="Calibri" charset="0"/>
              </a:rPr>
              <a:t> (25</a:t>
            </a:r>
            <a:r>
              <a:rPr lang="en-US" sz="1900" baseline="30000" dirty="0">
                <a:latin typeface="Calibri" charset="0"/>
              </a:rPr>
              <a:t>th</a:t>
            </a:r>
            <a:r>
              <a:rPr lang="en-US" sz="1900" dirty="0">
                <a:latin typeface="Calibri" charset="0"/>
              </a:rPr>
              <a:t> percentile), Q</a:t>
            </a:r>
            <a:r>
              <a:rPr lang="en-US" sz="1900" baseline="-25000" dirty="0">
                <a:latin typeface="Calibri" charset="0"/>
              </a:rPr>
              <a:t>3</a:t>
            </a:r>
            <a:r>
              <a:rPr lang="en-US" sz="1900" dirty="0">
                <a:latin typeface="Calibri" charset="0"/>
              </a:rPr>
              <a:t> (75</a:t>
            </a:r>
            <a:r>
              <a:rPr lang="en-US" sz="1900" baseline="30000" dirty="0">
                <a:latin typeface="Calibri" charset="0"/>
              </a:rPr>
              <a:t>th</a:t>
            </a:r>
            <a:r>
              <a:rPr lang="en-US" sz="1900" dirty="0">
                <a:latin typeface="Calibri" charset="0"/>
              </a:rPr>
              <a:t> percentile)</a:t>
            </a:r>
          </a:p>
          <a:p>
            <a:pPr lvl="1" eaLnBrk="1" hangingPunct="1">
              <a:lnSpc>
                <a:spcPct val="130000"/>
              </a:lnSpc>
              <a:buSzPct val="80000"/>
            </a:pPr>
            <a:r>
              <a:rPr lang="en-US" sz="1900" b="1" dirty="0">
                <a:latin typeface="Calibri" charset="0"/>
              </a:rPr>
              <a:t>Inter-quartile range</a:t>
            </a:r>
            <a:r>
              <a:rPr lang="en-US" sz="1900" dirty="0">
                <a:latin typeface="Calibri" charset="0"/>
              </a:rPr>
              <a:t>: IQR = Q</a:t>
            </a:r>
            <a:r>
              <a:rPr lang="en-US" sz="1900" baseline="-25000" dirty="0">
                <a:latin typeface="Calibri" charset="0"/>
              </a:rPr>
              <a:t>3 </a:t>
            </a:r>
            <a:r>
              <a:rPr lang="en-US" sz="1900" dirty="0">
                <a:latin typeface="Calibri" charset="0"/>
              </a:rPr>
              <a:t>–</a:t>
            </a:r>
            <a:r>
              <a:rPr lang="en-US" sz="1900" baseline="-25000" dirty="0">
                <a:latin typeface="Calibri" charset="0"/>
              </a:rPr>
              <a:t> </a:t>
            </a:r>
            <a:r>
              <a:rPr lang="en-US" sz="1900" dirty="0">
                <a:latin typeface="Calibri" charset="0"/>
              </a:rPr>
              <a:t>Q</a:t>
            </a:r>
            <a:r>
              <a:rPr lang="en-US" sz="1900" baseline="-25000" dirty="0">
                <a:latin typeface="Calibri" charset="0"/>
              </a:rPr>
              <a:t>1 </a:t>
            </a:r>
          </a:p>
          <a:p>
            <a:pPr lvl="1" eaLnBrk="1" hangingPunct="1">
              <a:lnSpc>
                <a:spcPct val="130000"/>
              </a:lnSpc>
              <a:buSzPct val="80000"/>
            </a:pPr>
            <a:r>
              <a:rPr lang="en-US" sz="1900" b="1" dirty="0">
                <a:latin typeface="Calibri" charset="0"/>
              </a:rPr>
              <a:t>Five number summary</a:t>
            </a:r>
            <a:r>
              <a:rPr lang="en-US" sz="1900" dirty="0">
                <a:latin typeface="Calibri" charset="0"/>
              </a:rPr>
              <a:t>: min, Q</a:t>
            </a:r>
            <a:r>
              <a:rPr lang="en-US" sz="1900" baseline="-25000" dirty="0">
                <a:latin typeface="Calibri" charset="0"/>
              </a:rPr>
              <a:t>1</a:t>
            </a:r>
            <a:r>
              <a:rPr lang="en-US" sz="1900" dirty="0">
                <a:latin typeface="Calibri" charset="0"/>
              </a:rPr>
              <a:t>, median,</a:t>
            </a:r>
            <a:r>
              <a:rPr lang="en-US" sz="1900" baseline="-25000" dirty="0">
                <a:latin typeface="Calibri" charset="0"/>
              </a:rPr>
              <a:t> </a:t>
            </a:r>
            <a:r>
              <a:rPr lang="en-US" sz="1900" dirty="0">
                <a:latin typeface="Calibri" charset="0"/>
              </a:rPr>
              <a:t>Q</a:t>
            </a:r>
            <a:r>
              <a:rPr lang="en-US" sz="1900" baseline="-25000" dirty="0">
                <a:latin typeface="Calibri" charset="0"/>
              </a:rPr>
              <a:t>3</a:t>
            </a:r>
            <a:r>
              <a:rPr lang="en-US" sz="1900" dirty="0">
                <a:latin typeface="Calibri" charset="0"/>
              </a:rPr>
              <a:t>, max</a:t>
            </a:r>
          </a:p>
          <a:p>
            <a:pPr lvl="1" eaLnBrk="1" hangingPunct="1">
              <a:lnSpc>
                <a:spcPct val="130000"/>
              </a:lnSpc>
              <a:buSzPct val="80000"/>
            </a:pPr>
            <a:r>
              <a:rPr lang="en-US" sz="1900" b="1" dirty="0">
                <a:latin typeface="Calibri" charset="0"/>
              </a:rPr>
              <a:t>Boxplot</a:t>
            </a:r>
            <a:r>
              <a:rPr lang="en-US" sz="1900" dirty="0">
                <a:latin typeface="Calibri" charset="0"/>
              </a:rPr>
              <a:t>: ends of the box are the quartiles; median is marked; add whiskers, and plot outliers individually</a:t>
            </a:r>
          </a:p>
          <a:p>
            <a:pPr lvl="1" eaLnBrk="1" hangingPunct="1">
              <a:lnSpc>
                <a:spcPct val="130000"/>
              </a:lnSpc>
              <a:buSzPct val="80000"/>
            </a:pPr>
            <a:r>
              <a:rPr lang="en-US" sz="1900" b="1" dirty="0">
                <a:latin typeface="Calibri" charset="0"/>
              </a:rPr>
              <a:t>Outlier</a:t>
            </a:r>
            <a:r>
              <a:rPr lang="en-US" sz="1900" dirty="0">
                <a:latin typeface="Calibri" charset="0"/>
              </a:rPr>
              <a:t>: usually, a value higher/lower than 1.5 x IQR</a:t>
            </a:r>
          </a:p>
          <a:p>
            <a:pPr eaLnBrk="1" hangingPunct="1">
              <a:lnSpc>
                <a:spcPct val="130000"/>
              </a:lnSpc>
              <a:buSzPct val="80000"/>
            </a:pPr>
            <a:r>
              <a:rPr lang="en-US" sz="1900" dirty="0">
                <a:latin typeface="Calibri" charset="0"/>
              </a:rPr>
              <a:t>Variance and </a:t>
            </a:r>
            <a:r>
              <a:rPr lang="en-US" sz="1900" b="1" dirty="0">
                <a:latin typeface="Calibri" charset="0"/>
              </a:rPr>
              <a:t>standard deviation </a:t>
            </a:r>
            <a:r>
              <a:rPr lang="en-US" sz="1900" dirty="0">
                <a:latin typeface="Calibri" charset="0"/>
              </a:rPr>
              <a:t>(</a:t>
            </a:r>
            <a:r>
              <a:rPr lang="en-US" sz="1900" i="1" dirty="0">
                <a:latin typeface="Calibri" charset="0"/>
              </a:rPr>
              <a:t>sample:</a:t>
            </a:r>
            <a:r>
              <a:rPr lang="en-US" sz="1900" dirty="0">
                <a:latin typeface="Calibri" charset="0"/>
              </a:rPr>
              <a:t> </a:t>
            </a:r>
            <a:r>
              <a:rPr lang="en-US" sz="1900" i="1" dirty="0">
                <a:latin typeface="Calibri" charset="0"/>
              </a:rPr>
              <a:t>s, population: </a:t>
            </a:r>
            <a:r>
              <a:rPr lang="el-GR" sz="1900" i="1" dirty="0">
                <a:latin typeface="Calibri" charset="0"/>
              </a:rPr>
              <a:t>σ</a:t>
            </a:r>
            <a:r>
              <a:rPr lang="en-US" sz="1900" i="1" dirty="0" smtClean="0">
                <a:latin typeface="Calibri" charset="0"/>
              </a:rPr>
              <a:t>)</a:t>
            </a:r>
          </a:p>
          <a:p>
            <a:pPr lvl="1">
              <a:lnSpc>
                <a:spcPct val="130000"/>
              </a:lnSpc>
              <a:buSzPct val="80000"/>
            </a:pPr>
            <a:r>
              <a:rPr lang="en-US" sz="1700" dirty="0" smtClean="0">
                <a:latin typeface="Calibri" charset="0"/>
              </a:rPr>
              <a:t>Measure of how spread out the numbers are</a:t>
            </a:r>
            <a:endParaRPr lang="en-US" sz="1700" dirty="0">
              <a:latin typeface="Calibri" charset="0"/>
            </a:endParaRPr>
          </a:p>
        </p:txBody>
      </p:sp>
      <p:sp>
        <p:nvSpPr>
          <p:cNvPr id="7" name="TextBox 6"/>
          <p:cNvSpPr txBox="1"/>
          <p:nvPr/>
        </p:nvSpPr>
        <p:spPr>
          <a:xfrm>
            <a:off x="5436096" y="5805264"/>
            <a:ext cx="3521735" cy="307777"/>
          </a:xfrm>
          <a:prstGeom prst="rect">
            <a:avLst/>
          </a:prstGeom>
          <a:solidFill>
            <a:schemeClr val="bg1"/>
          </a:solidFill>
        </p:spPr>
        <p:txBody>
          <a:bodyPr wrap="none" rtlCol="0">
            <a:spAutoFit/>
          </a:bodyPr>
          <a:lstStyle/>
          <a:p>
            <a:r>
              <a:rPr lang="en-US" i="1" dirty="0" smtClean="0"/>
              <a:t>Adapted from Han, </a:t>
            </a:r>
            <a:r>
              <a:rPr lang="en-US" i="1" dirty="0" err="1" smtClean="0"/>
              <a:t>Kamber</a:t>
            </a:r>
            <a:r>
              <a:rPr lang="en-US" i="1" dirty="0" smtClean="0"/>
              <a:t> and Pei 2013 </a:t>
            </a:r>
            <a:endParaRPr lang="en-US" i="1" dirty="0"/>
          </a:p>
        </p:txBody>
      </p:sp>
      <p:sp>
        <p:nvSpPr>
          <p:cNvPr id="2" name="Footer Placeholder 1"/>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4155196297"/>
      </p:ext>
    </p:extLst>
  </p:cSld>
  <p:clrMapOvr>
    <a:masterClrMapping/>
  </p:clrMapOvr>
  <mc:AlternateContent xmlns:mc="http://schemas.openxmlformats.org/markup-compatibility/2006" xmlns:p14="http://schemas.microsoft.com/office/powerpoint/2010/main">
    <mc:Choice Requires="p14">
      <p:transition spd="slow" p14:dur="2000" advTm="53281"/>
    </mc:Choice>
    <mc:Fallback xmlns="">
      <p:transition xmlns:p14="http://schemas.microsoft.com/office/powerpoint/2010/main" spd="slow" advTm="53281"/>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2"/>
          <p:cNvSpPr>
            <a:spLocks noGrp="1" noChangeArrowheads="1"/>
          </p:cNvSpPr>
          <p:nvPr>
            <p:ph type="title"/>
          </p:nvPr>
        </p:nvSpPr>
        <p:spPr/>
        <p:txBody>
          <a:bodyPr/>
          <a:lstStyle/>
          <a:p>
            <a:pPr eaLnBrk="1" hangingPunct="1"/>
            <a:r>
              <a:rPr lang="en-US" sz="3200">
                <a:solidFill>
                  <a:srgbClr val="170981"/>
                </a:solidFill>
                <a:latin typeface="Berlin Sans FB Demi" charset="0"/>
              </a:rPr>
              <a:t>Graphic Displays of Basic Statistical Descriptions</a:t>
            </a:r>
          </a:p>
        </p:txBody>
      </p:sp>
      <p:sp>
        <p:nvSpPr>
          <p:cNvPr id="24580" name="Rectangle 3"/>
          <p:cNvSpPr>
            <a:spLocks noGrp="1" noChangeArrowheads="1"/>
          </p:cNvSpPr>
          <p:nvPr>
            <p:ph idx="1"/>
          </p:nvPr>
        </p:nvSpPr>
        <p:spPr/>
        <p:txBody>
          <a:bodyPr/>
          <a:lstStyle/>
          <a:p>
            <a:pPr eaLnBrk="1" hangingPunct="1">
              <a:lnSpc>
                <a:spcPct val="140000"/>
              </a:lnSpc>
              <a:buSzPct val="80000"/>
            </a:pPr>
            <a:r>
              <a:rPr lang="en-US" sz="2000" b="1" dirty="0" smtClean="0">
                <a:latin typeface="Calibri" charset="0"/>
              </a:rPr>
              <a:t>Histogram</a:t>
            </a:r>
            <a:r>
              <a:rPr lang="en-US" sz="2000" dirty="0">
                <a:latin typeface="Calibri" charset="0"/>
              </a:rPr>
              <a:t>: x-axis are values, y-axis </a:t>
            </a:r>
            <a:r>
              <a:rPr lang="en-US" sz="2000" dirty="0" err="1">
                <a:latin typeface="Calibri" charset="0"/>
              </a:rPr>
              <a:t>repres</a:t>
            </a:r>
            <a:r>
              <a:rPr lang="en-US" sz="2000" dirty="0">
                <a:latin typeface="Calibri" charset="0"/>
              </a:rPr>
              <a:t>. </a:t>
            </a:r>
            <a:r>
              <a:rPr lang="en-US" sz="2000" dirty="0" smtClean="0">
                <a:latin typeface="Calibri" charset="0"/>
              </a:rPr>
              <a:t>Frequencies</a:t>
            </a:r>
          </a:p>
          <a:p>
            <a:pPr lvl="1">
              <a:lnSpc>
                <a:spcPct val="140000"/>
              </a:lnSpc>
              <a:buSzPct val="80000"/>
            </a:pPr>
            <a:r>
              <a:rPr lang="en-US" sz="1600" dirty="0" smtClean="0">
                <a:latin typeface="Calibri" charset="0"/>
              </a:rPr>
              <a:t>Bar charts </a:t>
            </a:r>
            <a:endParaRPr lang="en-US" sz="1600" dirty="0">
              <a:latin typeface="Calibri" charset="0"/>
            </a:endParaRPr>
          </a:p>
          <a:p>
            <a:pPr>
              <a:lnSpc>
                <a:spcPct val="140000"/>
              </a:lnSpc>
              <a:buSzPct val="80000"/>
            </a:pPr>
            <a:r>
              <a:rPr lang="en-US" sz="2000" b="1" dirty="0" smtClean="0">
                <a:latin typeface="Calibri" charset="0"/>
              </a:rPr>
              <a:t>Boxplot</a:t>
            </a:r>
            <a:r>
              <a:rPr lang="en-US" sz="2000" dirty="0">
                <a:latin typeface="Calibri" charset="0"/>
              </a:rPr>
              <a:t>: graphic display of five-number </a:t>
            </a:r>
            <a:r>
              <a:rPr lang="en-US" sz="2000" dirty="0" smtClean="0">
                <a:latin typeface="Calibri" charset="0"/>
              </a:rPr>
              <a:t>summary</a:t>
            </a:r>
          </a:p>
          <a:p>
            <a:pPr>
              <a:lnSpc>
                <a:spcPct val="140000"/>
              </a:lnSpc>
              <a:buSzPct val="80000"/>
            </a:pPr>
            <a:r>
              <a:rPr lang="en-US" sz="2000" b="1" dirty="0" smtClean="0">
                <a:solidFill>
                  <a:schemeClr val="tx1"/>
                </a:solidFill>
                <a:latin typeface="Calibri" charset="0"/>
              </a:rPr>
              <a:t>Line chart</a:t>
            </a:r>
            <a:r>
              <a:rPr lang="en-US" sz="2000" i="1" dirty="0" smtClean="0">
                <a:solidFill>
                  <a:schemeClr val="tx1"/>
                </a:solidFill>
                <a:latin typeface="Calibri" charset="0"/>
              </a:rPr>
              <a:t>: </a:t>
            </a:r>
            <a:r>
              <a:rPr lang="en-US" sz="2000" dirty="0" smtClean="0">
                <a:solidFill>
                  <a:schemeClr val="tx1"/>
                </a:solidFill>
                <a:latin typeface="Calibri" charset="0"/>
              </a:rPr>
              <a:t>slope of line shows trend over </a:t>
            </a:r>
            <a:r>
              <a:rPr lang="en-US" sz="2000" dirty="0" err="1" smtClean="0">
                <a:solidFill>
                  <a:schemeClr val="tx1"/>
                </a:solidFill>
                <a:latin typeface="Calibri" charset="0"/>
              </a:rPr>
              <a:t>continous</a:t>
            </a:r>
            <a:r>
              <a:rPr lang="en-US" sz="2000" dirty="0" smtClean="0">
                <a:solidFill>
                  <a:schemeClr val="tx1"/>
                </a:solidFill>
                <a:latin typeface="Calibri" charset="0"/>
              </a:rPr>
              <a:t> x-variable, y-value</a:t>
            </a:r>
            <a:endParaRPr lang="en-US" sz="2000" dirty="0">
              <a:solidFill>
                <a:schemeClr val="tx1"/>
              </a:solidFill>
              <a:latin typeface="Calibri" charset="0"/>
            </a:endParaRPr>
          </a:p>
          <a:p>
            <a:pPr>
              <a:lnSpc>
                <a:spcPct val="140000"/>
              </a:lnSpc>
              <a:buSzPct val="80000"/>
            </a:pPr>
            <a:r>
              <a:rPr lang="en-US" sz="2000" b="1" dirty="0" err="1">
                <a:solidFill>
                  <a:schemeClr val="bg1">
                    <a:lumMod val="65000"/>
                  </a:schemeClr>
                </a:solidFill>
                <a:latin typeface="Calibri" charset="0"/>
              </a:rPr>
              <a:t>Quantile-quantile</a:t>
            </a:r>
            <a:r>
              <a:rPr lang="en-US" sz="2000" b="1" dirty="0">
                <a:solidFill>
                  <a:schemeClr val="bg1">
                    <a:lumMod val="65000"/>
                  </a:schemeClr>
                </a:solidFill>
                <a:latin typeface="Calibri" charset="0"/>
              </a:rPr>
              <a:t> (q-q) plot</a:t>
            </a:r>
            <a:r>
              <a:rPr lang="en-US" sz="2000" dirty="0">
                <a:solidFill>
                  <a:schemeClr val="bg1">
                    <a:lumMod val="65000"/>
                  </a:schemeClr>
                </a:solidFill>
                <a:latin typeface="Calibri" charset="0"/>
              </a:rPr>
              <a:t>: graphs the </a:t>
            </a:r>
            <a:r>
              <a:rPr lang="en-US" sz="2000" dirty="0" err="1">
                <a:solidFill>
                  <a:schemeClr val="bg1">
                    <a:lumMod val="65000"/>
                  </a:schemeClr>
                </a:solidFill>
                <a:latin typeface="Calibri" charset="0"/>
              </a:rPr>
              <a:t>quantiles</a:t>
            </a:r>
            <a:r>
              <a:rPr lang="en-US" sz="2000" dirty="0">
                <a:solidFill>
                  <a:schemeClr val="bg1">
                    <a:lumMod val="65000"/>
                  </a:schemeClr>
                </a:solidFill>
                <a:latin typeface="Calibri" charset="0"/>
              </a:rPr>
              <a:t> of one </a:t>
            </a:r>
            <a:r>
              <a:rPr lang="en-US" sz="2000" dirty="0" err="1">
                <a:solidFill>
                  <a:schemeClr val="bg1">
                    <a:lumMod val="65000"/>
                  </a:schemeClr>
                </a:solidFill>
                <a:latin typeface="Calibri" charset="0"/>
              </a:rPr>
              <a:t>univariant</a:t>
            </a:r>
            <a:r>
              <a:rPr lang="en-US" sz="2000" dirty="0">
                <a:solidFill>
                  <a:schemeClr val="bg1">
                    <a:lumMod val="65000"/>
                  </a:schemeClr>
                </a:solidFill>
                <a:latin typeface="Calibri" charset="0"/>
              </a:rPr>
              <a:t> distribution against the corresponding </a:t>
            </a:r>
            <a:r>
              <a:rPr lang="en-US" sz="2000" dirty="0" err="1">
                <a:solidFill>
                  <a:schemeClr val="bg1">
                    <a:lumMod val="65000"/>
                  </a:schemeClr>
                </a:solidFill>
                <a:latin typeface="Calibri" charset="0"/>
              </a:rPr>
              <a:t>quantiles</a:t>
            </a:r>
            <a:r>
              <a:rPr lang="en-US" sz="2000" dirty="0">
                <a:solidFill>
                  <a:schemeClr val="bg1">
                    <a:lumMod val="65000"/>
                  </a:schemeClr>
                </a:solidFill>
                <a:latin typeface="Calibri" charset="0"/>
              </a:rPr>
              <a:t> of another</a:t>
            </a:r>
          </a:p>
          <a:p>
            <a:pPr>
              <a:lnSpc>
                <a:spcPct val="140000"/>
              </a:lnSpc>
              <a:buSzPct val="80000"/>
            </a:pPr>
            <a:r>
              <a:rPr lang="en-US" sz="2000" b="1" dirty="0">
                <a:latin typeface="Calibri" charset="0"/>
              </a:rPr>
              <a:t>Scatter plot</a:t>
            </a:r>
            <a:r>
              <a:rPr lang="en-US" sz="2000" dirty="0">
                <a:latin typeface="Calibri" charset="0"/>
              </a:rPr>
              <a:t>: each pair of values is a pair of coordinates and plotted as points in the plane</a:t>
            </a:r>
          </a:p>
          <a:p>
            <a:pPr eaLnBrk="1" hangingPunct="1">
              <a:lnSpc>
                <a:spcPct val="140000"/>
              </a:lnSpc>
              <a:buSzPct val="80000"/>
            </a:pPr>
            <a:endParaRPr lang="en-US" sz="2000" dirty="0">
              <a:latin typeface="Calibri" charset="0"/>
            </a:endParaRPr>
          </a:p>
        </p:txBody>
      </p:sp>
      <p:sp>
        <p:nvSpPr>
          <p:cNvPr id="5" name="TextBox 4"/>
          <p:cNvSpPr txBox="1"/>
          <p:nvPr/>
        </p:nvSpPr>
        <p:spPr>
          <a:xfrm>
            <a:off x="4644008" y="6093296"/>
            <a:ext cx="3521735" cy="307777"/>
          </a:xfrm>
          <a:prstGeom prst="rect">
            <a:avLst/>
          </a:prstGeom>
          <a:noFill/>
        </p:spPr>
        <p:txBody>
          <a:bodyPr wrap="none" rtlCol="0">
            <a:spAutoFit/>
          </a:bodyPr>
          <a:lstStyle/>
          <a:p>
            <a:r>
              <a:rPr lang="en-US" i="1" dirty="0" smtClean="0"/>
              <a:t>Adapted from Han, </a:t>
            </a:r>
            <a:r>
              <a:rPr lang="en-US" i="1" dirty="0" err="1" smtClean="0"/>
              <a:t>Kamber</a:t>
            </a:r>
            <a:r>
              <a:rPr lang="en-US" i="1" dirty="0" smtClean="0"/>
              <a:t> and Pei 2013 </a:t>
            </a:r>
            <a:endParaRPr lang="en-US" i="1" dirty="0"/>
          </a:p>
        </p:txBody>
      </p:sp>
      <p:sp>
        <p:nvSpPr>
          <p:cNvPr id="2" name="Footer Placeholder 1"/>
          <p:cNvSpPr>
            <a:spLocks noGrp="1"/>
          </p:cNvSpPr>
          <p:nvPr>
            <p:ph type="ftr" sz="quarter" idx="10"/>
          </p:nvPr>
        </p:nvSpPr>
        <p:spPr/>
        <p:txBody>
          <a:bodyPr/>
          <a:lstStyle/>
          <a:p>
            <a:r>
              <a:rPr lang="en-US" smtClean="0"/>
              <a:t>Working With Data | IAT 355</a:t>
            </a: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746451708"/>
      </p:ext>
    </p:extLst>
  </p:cSld>
  <p:clrMapOvr>
    <a:masterClrMapping/>
  </p:clrMapOvr>
  <mc:AlternateContent xmlns:mc="http://schemas.openxmlformats.org/markup-compatibility/2006" xmlns:p14="http://schemas.microsoft.com/office/powerpoint/2010/main">
    <mc:Choice Requires="p14">
      <p:transition spd="slow" p14:dur="2000" advTm="36013"/>
    </mc:Choice>
    <mc:Fallback xmlns="">
      <p:transition xmlns:p14="http://schemas.microsoft.com/office/powerpoint/2010/main" spd="slow" advTm="3601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job losses in US over time</a:t>
            </a:r>
            <a:endParaRPr lang="en-US" dirty="0"/>
          </a:p>
        </p:txBody>
      </p:sp>
      <p:pic>
        <p:nvPicPr>
          <p:cNvPr id="5" name="Content Placeholder 4" descr="jobslost1.png"/>
          <p:cNvPicPr>
            <a:picLocks noGrp="1" noChangeAspect="1"/>
          </p:cNvPicPr>
          <p:nvPr>
            <p:ph idx="1"/>
          </p:nvPr>
        </p:nvPicPr>
        <p:blipFill>
          <a:blip r:embed="rId3">
            <a:extLst>
              <a:ext uri="{28A0092B-C50C-407E-A947-70E740481C1C}">
                <a14:useLocalDpi xmlns:a14="http://schemas.microsoft.com/office/drawing/2010/main" val="0"/>
              </a:ext>
            </a:extLst>
          </a:blip>
          <a:srcRect t="13800" b="13800"/>
          <a:stretch>
            <a:fillRect/>
          </a:stretch>
        </p:blipFill>
        <p:spPr/>
      </p:pic>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spTree>
    <p:extLst>
      <p:ext uri="{BB962C8B-B14F-4D97-AF65-F5344CB8AC3E}">
        <p14:creationId xmlns:p14="http://schemas.microsoft.com/office/powerpoint/2010/main" val="2569480909"/>
      </p:ext>
    </p:extLst>
  </p:cSld>
  <p:clrMapOvr>
    <a:masterClrMapping/>
  </p:clrMapOvr>
  <mc:AlternateContent xmlns:mc="http://schemas.openxmlformats.org/markup-compatibility/2006" xmlns:p14="http://schemas.microsoft.com/office/powerpoint/2010/main">
    <mc:Choice Requires="p14">
      <p:transition spd="slow" p14:dur="2000" advTm="92931"/>
    </mc:Choice>
    <mc:Fallback xmlns="">
      <p:transition xmlns:p14="http://schemas.microsoft.com/office/powerpoint/2010/main" spd="slow" advTm="92931"/>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3"/>
          <p:cNvSpPr>
            <a:spLocks noGrp="1" noChangeArrowheads="1"/>
          </p:cNvSpPr>
          <p:nvPr>
            <p:ph type="body" idx="1"/>
          </p:nvPr>
        </p:nvSpPr>
        <p:spPr/>
        <p:txBody>
          <a:bodyPr/>
          <a:lstStyle/>
          <a:p>
            <a:pPr marL="342900" lvl="1" indent="-342900">
              <a:buFontTx/>
              <a:buChar char="•"/>
            </a:pPr>
            <a:r>
              <a:rPr lang="en-US" sz="2400" dirty="0"/>
              <a:t>(73, 66, 69, 67, 49, 60, 81, 71, 78, 62, 53, 87, 74, 65, 74, 50, 85, </a:t>
            </a:r>
            <a:r>
              <a:rPr lang="en-US" sz="2400" dirty="0">
                <a:solidFill>
                  <a:srgbClr val="FF0000"/>
                </a:solidFill>
              </a:rPr>
              <a:t>45</a:t>
            </a:r>
            <a:r>
              <a:rPr lang="en-US" sz="2400" dirty="0"/>
              <a:t>, 63, </a:t>
            </a:r>
            <a:r>
              <a:rPr lang="en-US" sz="2400" dirty="0">
                <a:solidFill>
                  <a:srgbClr val="FF0000"/>
                </a:solidFill>
              </a:rPr>
              <a:t>100</a:t>
            </a:r>
            <a:r>
              <a:rPr lang="en-US" sz="2400" dirty="0"/>
              <a:t>)</a:t>
            </a:r>
          </a:p>
          <a:p>
            <a:endParaRPr lang="en-US" sz="2400" dirty="0" smtClean="0"/>
          </a:p>
          <a:p>
            <a:r>
              <a:rPr lang="en-US" sz="2400" dirty="0" smtClean="0"/>
              <a:t>Range</a:t>
            </a:r>
            <a:endParaRPr lang="en-US" sz="2400" dirty="0"/>
          </a:p>
          <a:p>
            <a:pPr lvl="1"/>
            <a:r>
              <a:rPr lang="en-US" sz="2000" dirty="0"/>
              <a:t>Difference between minimum and maximum values in a data set</a:t>
            </a:r>
          </a:p>
          <a:p>
            <a:pPr lvl="1"/>
            <a:r>
              <a:rPr lang="en-US" sz="2000" dirty="0"/>
              <a:t>Larger range usually (but not always) indicates a large spread or deviation in the values of the data set</a:t>
            </a:r>
            <a:r>
              <a:rPr lang="en-US" sz="2000" dirty="0" smtClean="0"/>
              <a:t>.</a:t>
            </a:r>
            <a:endParaRPr lang="en-US" sz="2000" dirty="0"/>
          </a:p>
          <a:p>
            <a:pPr lvl="1"/>
            <a:endParaRPr lang="en-US" sz="2000" dirty="0"/>
          </a:p>
        </p:txBody>
      </p:sp>
      <p:sp>
        <p:nvSpPr>
          <p:cNvPr id="2" name="Title 1"/>
          <p:cNvSpPr>
            <a:spLocks noGrp="1"/>
          </p:cNvSpPr>
          <p:nvPr>
            <p:ph type="title"/>
          </p:nvPr>
        </p:nvSpPr>
        <p:spPr>
          <a:xfrm>
            <a:off x="381000" y="533400"/>
            <a:ext cx="8077200" cy="1143000"/>
          </a:xfrm>
        </p:spPr>
        <p:txBody>
          <a:bodyPr/>
          <a:lstStyle/>
          <a:p>
            <a:r>
              <a:rPr lang="en-US" dirty="0" smtClean="0"/>
              <a:t>Simplest descriptive:  Min, Max, Range</a:t>
            </a:r>
            <a:endParaRPr lang="en-US" dirty="0"/>
          </a:p>
        </p:txBody>
      </p:sp>
      <p:sp>
        <p:nvSpPr>
          <p:cNvPr id="3" name="Footer Placeholder 2"/>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211932553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job losses in US over time</a:t>
            </a:r>
          </a:p>
        </p:txBody>
      </p:sp>
      <p:pic>
        <p:nvPicPr>
          <p:cNvPr id="5" name="Content Placeholder 4" descr="jobslost2.jpg"/>
          <p:cNvPicPr>
            <a:picLocks noGrp="1" noChangeAspect="1"/>
          </p:cNvPicPr>
          <p:nvPr>
            <p:ph idx="1"/>
          </p:nvPr>
        </p:nvPicPr>
        <p:blipFill>
          <a:blip r:embed="rId4">
            <a:extLst>
              <a:ext uri="{28A0092B-C50C-407E-A947-70E740481C1C}">
                <a14:useLocalDpi xmlns:a14="http://schemas.microsoft.com/office/drawing/2010/main" val="0"/>
              </a:ext>
            </a:extLst>
          </a:blip>
          <a:srcRect t="12262" b="12262"/>
          <a:stretch>
            <a:fillRect/>
          </a:stretch>
        </p:blipFill>
        <p:spPr>
          <a:xfrm>
            <a:off x="381000" y="1524000"/>
            <a:ext cx="8077200" cy="3962400"/>
          </a:xfrm>
        </p:spPr>
      </p:pic>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grpSp>
        <p:nvGrpSpPr>
          <p:cNvPr id="9" name="Group 8"/>
          <p:cNvGrpSpPr/>
          <p:nvPr/>
        </p:nvGrpSpPr>
        <p:grpSpPr>
          <a:xfrm>
            <a:off x="990600" y="2209800"/>
            <a:ext cx="457200" cy="457200"/>
            <a:chOff x="990600" y="2209800"/>
            <a:chExt cx="457200" cy="457200"/>
          </a:xfrm>
        </p:grpSpPr>
        <p:sp>
          <p:nvSpPr>
            <p:cNvPr id="7" name="Oval 6"/>
            <p:cNvSpPr/>
            <p:nvPr/>
          </p:nvSpPr>
          <p:spPr bwMode="auto">
            <a:xfrm>
              <a:off x="990600" y="2209800"/>
              <a:ext cx="304800" cy="304800"/>
            </a:xfrm>
            <a:prstGeom prst="ellipse">
              <a:avLst/>
            </a:prstGeom>
            <a:noFill/>
            <a:ln w="2857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2"/>
                </a:solidFill>
                <a:effectLst/>
                <a:latin typeface="Times New Roman" charset="0"/>
              </a:endParaRPr>
            </a:p>
          </p:txBody>
        </p:sp>
        <p:sp>
          <p:nvSpPr>
            <p:cNvPr id="8" name="Oval 7"/>
            <p:cNvSpPr/>
            <p:nvPr/>
          </p:nvSpPr>
          <p:spPr bwMode="auto">
            <a:xfrm>
              <a:off x="1143000" y="2362200"/>
              <a:ext cx="304800" cy="304800"/>
            </a:xfrm>
            <a:prstGeom prst="ellipse">
              <a:avLst/>
            </a:prstGeom>
            <a:noFill/>
            <a:ln w="28575"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2"/>
                </a:solidFill>
                <a:effectLst/>
                <a:latin typeface="Times New Roman" charset="0"/>
              </a:endParaRPr>
            </a:p>
          </p:txBody>
        </p:sp>
      </p:grpSp>
    </p:spTree>
    <p:custDataLst>
      <p:tags r:id="rId1"/>
    </p:custDataLst>
    <p:extLst>
      <p:ext uri="{BB962C8B-B14F-4D97-AF65-F5344CB8AC3E}">
        <p14:creationId xmlns:p14="http://schemas.microsoft.com/office/powerpoint/2010/main" val="269548443"/>
      </p:ext>
    </p:extLst>
  </p:cSld>
  <p:clrMapOvr>
    <a:masterClrMapping/>
  </p:clrMapOvr>
  <mc:AlternateContent xmlns:mc="http://schemas.openxmlformats.org/markup-compatibility/2006" xmlns:p14="http://schemas.microsoft.com/office/powerpoint/2010/main">
    <mc:Choice Requires="p14">
      <p:transition spd="slow" p14:dur="2000" advTm="142263"/>
    </mc:Choice>
    <mc:Fallback xmlns="">
      <p:transition xmlns:p14="http://schemas.microsoft.com/office/powerpoint/2010/main" spd="slow" advTm="14226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jobslost3.png"/>
          <p:cNvPicPr>
            <a:picLocks noGrp="1" noChangeAspect="1"/>
          </p:cNvPicPr>
          <p:nvPr>
            <p:ph idx="1"/>
          </p:nvPr>
        </p:nvPicPr>
        <p:blipFill>
          <a:blip r:embed="rId4">
            <a:extLst>
              <a:ext uri="{28A0092B-C50C-407E-A947-70E740481C1C}">
                <a14:useLocalDpi xmlns:a14="http://schemas.microsoft.com/office/drawing/2010/main" val="0"/>
              </a:ext>
            </a:extLst>
          </a:blip>
          <a:srcRect l="-41362" r="-41362"/>
          <a:stretch>
            <a:fillRect/>
          </a:stretch>
        </p:blipFill>
        <p:spPr>
          <a:xfrm>
            <a:off x="-1981200" y="76200"/>
            <a:ext cx="11960470" cy="5867400"/>
          </a:xfrm>
        </p:spPr>
      </p:pic>
      <p:sp>
        <p:nvSpPr>
          <p:cNvPr id="4" name="Footer Placeholder 3"/>
          <p:cNvSpPr>
            <a:spLocks noGrp="1"/>
          </p:cNvSpPr>
          <p:nvPr>
            <p:ph type="ftr" sz="quarter" idx="10"/>
          </p:nvPr>
        </p:nvSpPr>
        <p:spPr/>
        <p:txBody>
          <a:bodyPr/>
          <a:lstStyle/>
          <a:p>
            <a:pPr>
              <a:defRPr/>
            </a:pPr>
            <a:r>
              <a:rPr lang="en-US" smtClean="0"/>
              <a:t>Working With Data | IAT 355</a:t>
            </a:r>
            <a:endParaRPr lang="en-US" dirty="0"/>
          </a:p>
        </p:txBody>
      </p:sp>
      <p:grpSp>
        <p:nvGrpSpPr>
          <p:cNvPr id="3" name="Group 2"/>
          <p:cNvGrpSpPr/>
          <p:nvPr/>
        </p:nvGrpSpPr>
        <p:grpSpPr>
          <a:xfrm>
            <a:off x="838200" y="3048000"/>
            <a:ext cx="5105400" cy="1981200"/>
            <a:chOff x="838200" y="3048000"/>
            <a:chExt cx="5105400" cy="1981200"/>
          </a:xfrm>
        </p:grpSpPr>
        <p:sp>
          <p:nvSpPr>
            <p:cNvPr id="6" name="Rectangle 5"/>
            <p:cNvSpPr/>
            <p:nvPr/>
          </p:nvSpPr>
          <p:spPr bwMode="auto">
            <a:xfrm>
              <a:off x="990600" y="3048000"/>
              <a:ext cx="4953000" cy="152400"/>
            </a:xfrm>
            <a:prstGeom prst="rect">
              <a:avLst/>
            </a:prstGeom>
            <a:noFill/>
            <a:ln w="38100"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2"/>
                </a:solidFill>
                <a:effectLst/>
                <a:latin typeface="Times New Roman" charset="0"/>
              </a:endParaRPr>
            </a:p>
          </p:txBody>
        </p:sp>
        <p:sp>
          <p:nvSpPr>
            <p:cNvPr id="7" name="Rectangle 6"/>
            <p:cNvSpPr/>
            <p:nvPr/>
          </p:nvSpPr>
          <p:spPr bwMode="auto">
            <a:xfrm>
              <a:off x="838200" y="4876800"/>
              <a:ext cx="4953000" cy="152400"/>
            </a:xfrm>
            <a:prstGeom prst="rect">
              <a:avLst/>
            </a:prstGeom>
            <a:noFill/>
            <a:ln w="38100" cap="flat" cmpd="sng" algn="ctr">
              <a:solidFill>
                <a:srgbClr val="00FF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bg2"/>
                </a:solidFill>
                <a:effectLst/>
                <a:latin typeface="Times New Roman" charset="0"/>
              </a:endParaRPr>
            </a:p>
          </p:txBody>
        </p:sp>
      </p:grpSp>
      <p:sp>
        <p:nvSpPr>
          <p:cNvPr id="8" name="Rectangle 7"/>
          <p:cNvSpPr/>
          <p:nvPr/>
        </p:nvSpPr>
        <p:spPr bwMode="auto">
          <a:xfrm>
            <a:off x="645848" y="5173208"/>
            <a:ext cx="6446432" cy="128000"/>
          </a:xfrm>
          <a:prstGeom prst="rect">
            <a:avLst/>
          </a:prstGeom>
          <a:noFill/>
          <a:ln w="28575" cap="flat" cmpd="sng" algn="ctr">
            <a:solidFill>
              <a:srgbClr val="33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nvGrpSpPr>
          <p:cNvPr id="11" name="Group 10"/>
          <p:cNvGrpSpPr/>
          <p:nvPr/>
        </p:nvGrpSpPr>
        <p:grpSpPr>
          <a:xfrm>
            <a:off x="251520" y="1052736"/>
            <a:ext cx="6806472" cy="4448480"/>
            <a:chOff x="251520" y="1052736"/>
            <a:chExt cx="6806472" cy="4448480"/>
          </a:xfrm>
        </p:grpSpPr>
        <p:sp>
          <p:nvSpPr>
            <p:cNvPr id="9" name="Rectangle 8"/>
            <p:cNvSpPr/>
            <p:nvPr/>
          </p:nvSpPr>
          <p:spPr bwMode="auto">
            <a:xfrm>
              <a:off x="251520" y="1052736"/>
              <a:ext cx="6446432" cy="12800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Rectangle 9"/>
            <p:cNvSpPr/>
            <p:nvPr/>
          </p:nvSpPr>
          <p:spPr bwMode="auto">
            <a:xfrm>
              <a:off x="611560" y="5373216"/>
              <a:ext cx="6446432" cy="128000"/>
            </a:xfrm>
            <a:prstGeom prst="rect">
              <a:avLst/>
            </a:pr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custDataLst>
      <p:tags r:id="rId1"/>
    </p:custDataLst>
    <p:extLst>
      <p:ext uri="{BB962C8B-B14F-4D97-AF65-F5344CB8AC3E}">
        <p14:creationId xmlns:p14="http://schemas.microsoft.com/office/powerpoint/2010/main" val="3728839604"/>
      </p:ext>
    </p:extLst>
  </p:cSld>
  <p:clrMapOvr>
    <a:masterClrMapping/>
  </p:clrMapOvr>
  <mc:AlternateContent xmlns:mc="http://schemas.openxmlformats.org/markup-compatibility/2006" xmlns:p14="http://schemas.microsoft.com/office/powerpoint/2010/main">
    <mc:Choice Requires="p14">
      <p:transition spd="slow" p14:dur="2000" advTm="196284"/>
    </mc:Choice>
    <mc:Fallback xmlns="">
      <p:transition xmlns:p14="http://schemas.microsoft.com/office/powerpoint/2010/main" spd="slow" advTm="1962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pPr eaLnBrk="1" hangingPunct="1"/>
            <a:r>
              <a:rPr lang="en-US" sz="3200">
                <a:latin typeface="Berlin Sans FB Demi" charset="0"/>
              </a:rPr>
              <a:t>Histograms Often Tell More than Boxplots</a:t>
            </a:r>
          </a:p>
        </p:txBody>
      </p:sp>
      <p:graphicFrame>
        <p:nvGraphicFramePr>
          <p:cNvPr id="26629" name="Object 7"/>
          <p:cNvGraphicFramePr>
            <a:graphicFrameLocks noGrp="1" noChangeAspect="1"/>
          </p:cNvGraphicFramePr>
          <p:nvPr>
            <p:ph idx="1"/>
            <p:extLst>
              <p:ext uri="{D42A27DB-BD31-4B8C-83A1-F6EECF244321}">
                <p14:modId xmlns:p14="http://schemas.microsoft.com/office/powerpoint/2010/main" val="869720857"/>
              </p:ext>
            </p:extLst>
          </p:nvPr>
        </p:nvGraphicFramePr>
        <p:xfrm>
          <a:off x="395536" y="4005064"/>
          <a:ext cx="3063875" cy="1692275"/>
        </p:xfrm>
        <a:graphic>
          <a:graphicData uri="http://schemas.openxmlformats.org/presentationml/2006/ole">
            <mc:AlternateContent xmlns:mc="http://schemas.openxmlformats.org/markup-compatibility/2006">
              <mc:Choice xmlns:v="urn:schemas-microsoft-com:vml" Requires="v">
                <p:oleObj spid="_x0000_s67756" name="SmartDraw" r:id="rId4" imgW="3063240" imgH="1691640" progId="SmartDraw.2">
                  <p:embed/>
                </p:oleObj>
              </mc:Choice>
              <mc:Fallback>
                <p:oleObj name="SmartDraw" r:id="rId4" imgW="3063240" imgH="1691640" progId="SmartDraw.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4005064"/>
                        <a:ext cx="3063875" cy="169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28" name="Object 4"/>
          <p:cNvGraphicFramePr>
            <a:graphicFrameLocks noGrp="1" noChangeAspect="1"/>
          </p:cNvGraphicFramePr>
          <p:nvPr>
            <p:ph sz="half" idx="4294967295"/>
          </p:nvPr>
        </p:nvGraphicFramePr>
        <p:xfrm>
          <a:off x="0" y="1295400"/>
          <a:ext cx="3962400" cy="2417763"/>
        </p:xfrm>
        <a:graphic>
          <a:graphicData uri="http://schemas.openxmlformats.org/presentationml/2006/ole">
            <mc:AlternateContent xmlns:mc="http://schemas.openxmlformats.org/markup-compatibility/2006">
              <mc:Choice xmlns:v="urn:schemas-microsoft-com:vml" Requires="v">
                <p:oleObj spid="_x0000_s67757" name="SmartDraw" r:id="rId6" imgW="3063240" imgH="1691640" progId="SmartDraw.2">
                  <p:embed/>
                </p:oleObj>
              </mc:Choice>
              <mc:Fallback>
                <p:oleObj name="SmartDraw" r:id="rId6" imgW="3063240" imgH="1691640" progId="SmartDraw.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295400"/>
                        <a:ext cx="3962400" cy="2417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630" name="Rectangle 9"/>
          <p:cNvSpPr>
            <a:spLocks noChangeArrowheads="1"/>
          </p:cNvSpPr>
          <p:nvPr/>
        </p:nvSpPr>
        <p:spPr bwMode="auto">
          <a:xfrm>
            <a:off x="4716016" y="1916832"/>
            <a:ext cx="3657600" cy="3899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lnSpc>
                <a:spcPct val="110000"/>
              </a:lnSpc>
              <a:spcBef>
                <a:spcPct val="20000"/>
              </a:spcBef>
              <a:buClr>
                <a:schemeClr val="folHlink"/>
              </a:buClr>
              <a:buSzPct val="60000"/>
              <a:buFont typeface="Wingdings" charset="0"/>
              <a:buChar char="n"/>
            </a:pPr>
            <a:r>
              <a:rPr lang="en-US" sz="2000" dirty="0">
                <a:latin typeface="Calibri" charset="0"/>
              </a:rPr>
              <a:t>The two histograms shown in the left may have the same boxplot representation</a:t>
            </a:r>
          </a:p>
          <a:p>
            <a:pPr marL="742950" lvl="1" indent="-285750">
              <a:lnSpc>
                <a:spcPct val="110000"/>
              </a:lnSpc>
              <a:spcBef>
                <a:spcPct val="20000"/>
              </a:spcBef>
              <a:buClr>
                <a:schemeClr val="hlink"/>
              </a:buClr>
              <a:buSzPct val="55000"/>
              <a:buFont typeface="Wingdings" charset="0"/>
              <a:buChar char="n"/>
            </a:pPr>
            <a:r>
              <a:rPr lang="en-US" sz="2000" dirty="0">
                <a:latin typeface="Calibri" charset="0"/>
              </a:rPr>
              <a:t>The same values for: min, Q1, median, Q3, max</a:t>
            </a:r>
          </a:p>
          <a:p>
            <a:pPr marL="342900" indent="-342900">
              <a:lnSpc>
                <a:spcPct val="110000"/>
              </a:lnSpc>
              <a:spcBef>
                <a:spcPct val="20000"/>
              </a:spcBef>
              <a:buClr>
                <a:schemeClr val="folHlink"/>
              </a:buClr>
              <a:buSzPct val="60000"/>
              <a:buFont typeface="Wingdings" charset="0"/>
              <a:buChar char="n"/>
            </a:pPr>
            <a:r>
              <a:rPr lang="en-US" sz="2000" dirty="0">
                <a:latin typeface="Calibri" charset="0"/>
              </a:rPr>
              <a:t>But they have rather different data distributions</a:t>
            </a:r>
          </a:p>
        </p:txBody>
      </p:sp>
      <p:sp>
        <p:nvSpPr>
          <p:cNvPr id="2" name="Footer Placeholder 1"/>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1585456980"/>
      </p:ext>
    </p:extLst>
  </p:cSld>
  <p:clrMapOvr>
    <a:masterClrMapping/>
  </p:clrMapOvr>
  <mc:AlternateContent xmlns:mc="http://schemas.openxmlformats.org/markup-compatibility/2006" xmlns:p14="http://schemas.microsoft.com/office/powerpoint/2010/main">
    <mc:Choice Requires="p14">
      <p:transition spd="slow" p14:dur="2000" advTm="30044"/>
    </mc:Choice>
    <mc:Fallback xmlns="">
      <p:transition xmlns:p14="http://schemas.microsoft.com/office/powerpoint/2010/main" spd="slow" advTm="30044"/>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Inferential statistics</a:t>
            </a:r>
            <a:endParaRPr lang="en-US" dirty="0"/>
          </a:p>
        </p:txBody>
      </p:sp>
      <p:sp>
        <p:nvSpPr>
          <p:cNvPr id="3" name="Content Placeholder 2"/>
          <p:cNvSpPr>
            <a:spLocks noGrp="1"/>
          </p:cNvSpPr>
          <p:nvPr>
            <p:ph idx="1"/>
          </p:nvPr>
        </p:nvSpPr>
        <p:spPr/>
        <p:txBody>
          <a:bodyPr/>
          <a:lstStyle/>
          <a:p>
            <a:r>
              <a:rPr lang="en-US" dirty="0" smtClean="0"/>
              <a:t>Trends, correlations, patterns</a:t>
            </a:r>
          </a:p>
          <a:p>
            <a:endParaRPr lang="en-US" dirty="0"/>
          </a:p>
          <a:p>
            <a:r>
              <a:rPr lang="en-US" dirty="0" smtClean="0"/>
              <a:t>Not a description within dimensions but relations and patterns across them</a:t>
            </a:r>
          </a:p>
        </p:txBody>
      </p:sp>
      <p:sp>
        <p:nvSpPr>
          <p:cNvPr id="4" name="Footer Placeholder 3"/>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118289339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1026"/>
          <p:cNvSpPr>
            <a:spLocks noGrp="1" noChangeArrowheads="1"/>
          </p:cNvSpPr>
          <p:nvPr>
            <p:ph type="title"/>
          </p:nvPr>
        </p:nvSpPr>
        <p:spPr/>
        <p:txBody>
          <a:bodyPr/>
          <a:lstStyle/>
          <a:p>
            <a:pPr eaLnBrk="1" hangingPunct="1"/>
            <a:r>
              <a:rPr lang="en-US" dirty="0">
                <a:latin typeface="Berlin Sans FB Demi" charset="0"/>
              </a:rPr>
              <a:t>Scatter plot</a:t>
            </a:r>
          </a:p>
        </p:txBody>
      </p:sp>
      <p:sp>
        <p:nvSpPr>
          <p:cNvPr id="29700" name="Rectangle 1027"/>
          <p:cNvSpPr>
            <a:spLocks noGrp="1" noChangeArrowheads="1"/>
          </p:cNvSpPr>
          <p:nvPr>
            <p:ph type="body" idx="1"/>
          </p:nvPr>
        </p:nvSpPr>
        <p:spPr>
          <a:xfrm>
            <a:off x="251520" y="3356992"/>
            <a:ext cx="8382000" cy="1779588"/>
          </a:xfrm>
        </p:spPr>
        <p:txBody>
          <a:bodyPr/>
          <a:lstStyle/>
          <a:p>
            <a:pPr eaLnBrk="1" hangingPunct="1"/>
            <a:r>
              <a:rPr lang="en-US" sz="2400" dirty="0">
                <a:latin typeface="Calibri" charset="0"/>
              </a:rPr>
              <a:t>Provides a first look at bivariate data to see clusters of points, outliers, </a:t>
            </a:r>
            <a:r>
              <a:rPr lang="en-US" sz="2400" dirty="0" err="1">
                <a:latin typeface="Calibri" charset="0"/>
              </a:rPr>
              <a:t>etc</a:t>
            </a:r>
            <a:endParaRPr lang="en-US" sz="2400" dirty="0">
              <a:latin typeface="Calibri" charset="0"/>
            </a:endParaRPr>
          </a:p>
          <a:p>
            <a:pPr eaLnBrk="1" hangingPunct="1"/>
            <a:r>
              <a:rPr lang="en-US" sz="2400" dirty="0">
                <a:latin typeface="Calibri" charset="0"/>
              </a:rPr>
              <a:t>Each pair of values is treated as a pair of coordinates and plotted as points in the plane</a:t>
            </a:r>
          </a:p>
        </p:txBody>
      </p:sp>
      <p:pic>
        <p:nvPicPr>
          <p:cNvPr id="2970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692696"/>
            <a:ext cx="5838917" cy="280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2828053101"/>
      </p:ext>
    </p:extLst>
  </p:cSld>
  <p:clrMapOvr>
    <a:masterClrMapping/>
  </p:clrMapOvr>
  <mc:AlternateContent xmlns:mc="http://schemas.openxmlformats.org/markup-compatibility/2006" xmlns:p14="http://schemas.microsoft.com/office/powerpoint/2010/main">
    <mc:Choice Requires="p14">
      <p:transition spd="slow" p14:dur="2000" advTm="58118"/>
    </mc:Choice>
    <mc:Fallback xmlns="">
      <p:transition xmlns:p14="http://schemas.microsoft.com/office/powerpoint/2010/main" spd="slow" advTm="58118"/>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noFill/>
        </p:spPr>
        <p:txBody>
          <a:bodyPr lIns="92075" tIns="46038" rIns="92075" bIns="46038" anchor="ctr"/>
          <a:lstStyle/>
          <a:p>
            <a:pPr eaLnBrk="1" hangingPunct="1"/>
            <a:r>
              <a:rPr lang="en-US" sz="3200">
                <a:latin typeface="Berlin Sans FB Demi" charset="0"/>
              </a:rPr>
              <a:t>Positively and Negatively Correlated Data</a:t>
            </a:r>
          </a:p>
        </p:txBody>
      </p:sp>
      <p:sp>
        <p:nvSpPr>
          <p:cNvPr id="30724" name="Rectangle 3"/>
          <p:cNvSpPr>
            <a:spLocks noGrp="1" noChangeArrowheads="1"/>
          </p:cNvSpPr>
          <p:nvPr>
            <p:ph idx="1"/>
          </p:nvPr>
        </p:nvSpPr>
        <p:spPr>
          <a:noFill/>
        </p:spPr>
        <p:txBody>
          <a:bodyPr lIns="92075" tIns="46038" rIns="92075" bIns="46038"/>
          <a:lstStyle/>
          <a:p>
            <a:pPr eaLnBrk="1" hangingPunct="1">
              <a:lnSpc>
                <a:spcPct val="140000"/>
              </a:lnSpc>
            </a:pPr>
            <a:r>
              <a:rPr lang="en-US" sz="1800" dirty="0" smtClean="0">
                <a:latin typeface="Calibri" charset="0"/>
              </a:rPr>
              <a:t>Positive correlation: as x increases, y tends to increase</a:t>
            </a:r>
          </a:p>
          <a:p>
            <a:pPr eaLnBrk="1" hangingPunct="1">
              <a:lnSpc>
                <a:spcPct val="140000"/>
              </a:lnSpc>
            </a:pPr>
            <a:r>
              <a:rPr lang="en-US" sz="1800" dirty="0" smtClean="0">
                <a:solidFill>
                  <a:schemeClr val="tx1"/>
                </a:solidFill>
                <a:latin typeface="Calibri" charset="0"/>
              </a:rPr>
              <a:t>Negative correlation: as x increases, y tends to decrease</a:t>
            </a:r>
            <a:endParaRPr lang="en-US" sz="1800" dirty="0">
              <a:solidFill>
                <a:schemeClr val="tx1"/>
              </a:solidFill>
              <a:latin typeface="Calibri" charset="0"/>
            </a:endParaRPr>
          </a:p>
        </p:txBody>
      </p:sp>
      <p:pic>
        <p:nvPicPr>
          <p:cNvPr id="30725" name="Picture 4" descr="ha02corr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4149080"/>
            <a:ext cx="2285380" cy="1880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descr="ha02correl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2164540"/>
            <a:ext cx="2441848" cy="185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6" descr="fig4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3284984"/>
            <a:ext cx="3505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3145831399"/>
      </p:ext>
    </p:extLst>
  </p:cSld>
  <p:clrMapOvr>
    <a:masterClrMapping/>
  </p:clrMapOvr>
  <mc:AlternateContent xmlns:mc="http://schemas.openxmlformats.org/markup-compatibility/2006" xmlns:p14="http://schemas.microsoft.com/office/powerpoint/2010/main">
    <mc:Choice Requires="p14">
      <p:transition spd="slow" p14:dur="2000" advTm="70683"/>
    </mc:Choice>
    <mc:Fallback xmlns="">
      <p:transition xmlns:p14="http://schemas.microsoft.com/office/powerpoint/2010/main" spd="slow" advTm="70683"/>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3" descr="fig18-1"/>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4800600" y="0"/>
            <a:ext cx="4038600" cy="3733800"/>
          </a:xfrm>
          <a:noFill/>
        </p:spPr>
      </p:pic>
      <p:pic>
        <p:nvPicPr>
          <p:cNvPr id="31748" name="Picture 4" descr="fig18-2"/>
          <p:cNvPicPr>
            <a:picLocks noGrp="1" noChangeAspect="1" noChangeArrowheads="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800600" y="3352800"/>
            <a:ext cx="4191000" cy="3505200"/>
          </a:xfrm>
          <a:noFill/>
        </p:spPr>
      </p:pic>
      <p:pic>
        <p:nvPicPr>
          <p:cNvPr id="31749" name="Picture 5" descr="fig18-3"/>
          <p:cNvPicPr>
            <a:picLocks noGrp="1" noChangeAspect="1" noChangeArrowheads="1"/>
          </p:cNvPicPr>
          <p:nvPr>
            <p:ph sz="quarter" idx="2"/>
          </p:nvPr>
        </p:nvPicPr>
        <p:blipFill>
          <a:blip r:embed="rId5">
            <a:extLst>
              <a:ext uri="{28A0092B-C50C-407E-A947-70E740481C1C}">
                <a14:useLocalDpi xmlns:a14="http://schemas.microsoft.com/office/drawing/2010/main" val="0"/>
              </a:ext>
            </a:extLst>
          </a:blip>
          <a:srcRect/>
          <a:stretch>
            <a:fillRect/>
          </a:stretch>
        </p:blipFill>
        <p:spPr>
          <a:xfrm>
            <a:off x="533400" y="2001838"/>
            <a:ext cx="4267200" cy="3606800"/>
          </a:xfrm>
          <a:noFill/>
        </p:spPr>
      </p:pic>
      <p:sp>
        <p:nvSpPr>
          <p:cNvPr id="31750" name="Rectangle 2"/>
          <p:cNvSpPr>
            <a:spLocks noGrp="1" noChangeArrowheads="1"/>
          </p:cNvSpPr>
          <p:nvPr>
            <p:ph type="title" sz="quarter"/>
          </p:nvPr>
        </p:nvSpPr>
        <p:spPr/>
        <p:txBody>
          <a:bodyPr/>
          <a:lstStyle/>
          <a:p>
            <a:pPr eaLnBrk="1" hangingPunct="1"/>
            <a:r>
              <a:rPr lang="en-US" sz="3200">
                <a:latin typeface="Berlin Sans FB Demi" charset="0"/>
              </a:rPr>
              <a:t> Uncorrelated Data</a:t>
            </a:r>
          </a:p>
        </p:txBody>
      </p:sp>
    </p:spTree>
    <p:extLst>
      <p:ext uri="{BB962C8B-B14F-4D97-AF65-F5344CB8AC3E}">
        <p14:creationId xmlns:p14="http://schemas.microsoft.com/office/powerpoint/2010/main" val="2879252424"/>
      </p:ext>
    </p:extLst>
  </p:cSld>
  <p:clrMapOvr>
    <a:masterClrMapping/>
  </p:clrMapOvr>
  <p:transition xmlns:p14="http://schemas.microsoft.com/office/powerpoint/2010/main" advTm="8978">
    <p:zoom/>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2"/>
          <p:cNvSpPr>
            <a:spLocks noGrp="1"/>
          </p:cNvSpPr>
          <p:nvPr>
            <p:ph type="ftr" sz="quarter" idx="10"/>
          </p:nvPr>
        </p:nvSpPr>
        <p:spPr/>
        <p:txBody>
          <a:bodyPr/>
          <a:lstStyle/>
          <a:p>
            <a:pPr>
              <a:defRPr/>
            </a:pPr>
            <a:r>
              <a:rPr lang="en-US" smtClean="0"/>
              <a:t>Working With Data | IAT 355</a:t>
            </a:r>
            <a:endParaRPr lang="en-US"/>
          </a:p>
        </p:txBody>
      </p:sp>
      <p:sp>
        <p:nvSpPr>
          <p:cNvPr id="7170" name="Rectangle 2"/>
          <p:cNvSpPr>
            <a:spLocks noGrp="1" noChangeArrowheads="1"/>
          </p:cNvSpPr>
          <p:nvPr>
            <p:ph type="title"/>
          </p:nvPr>
        </p:nvSpPr>
        <p:spPr>
          <a:xfrm>
            <a:off x="381000" y="533400"/>
            <a:ext cx="7772400" cy="1143000"/>
          </a:xfrm>
        </p:spPr>
        <p:txBody>
          <a:bodyPr/>
          <a:lstStyle/>
          <a:p>
            <a:r>
              <a:rPr lang="en-US" dirty="0">
                <a:latin typeface="Arial" charset="0"/>
                <a:ea typeface="ＭＳ Ｐゴシック" charset="0"/>
                <a:cs typeface="ＭＳ Ｐゴシック" charset="0"/>
              </a:rPr>
              <a:t>Correlation</a:t>
            </a:r>
          </a:p>
        </p:txBody>
      </p:sp>
      <p:sp>
        <p:nvSpPr>
          <p:cNvPr id="1011715" name="Text Box 3"/>
          <p:cNvSpPr txBox="1">
            <a:spLocks noChangeArrowheads="1"/>
          </p:cNvSpPr>
          <p:nvPr/>
        </p:nvSpPr>
        <p:spPr bwMode="auto">
          <a:xfrm>
            <a:off x="381000" y="1981200"/>
            <a:ext cx="8763000" cy="3970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sz="1600" dirty="0">
                <a:latin typeface="Verdana" charset="0"/>
                <a:cs typeface="+mn-cs"/>
              </a:rPr>
              <a:t>A </a:t>
            </a:r>
            <a:r>
              <a:rPr lang="en-US" sz="1600" b="1" dirty="0">
                <a:solidFill>
                  <a:schemeClr val="hlink"/>
                </a:solidFill>
                <a:latin typeface="Verdana" charset="0"/>
                <a:cs typeface="+mn-cs"/>
              </a:rPr>
              <a:t>correlation</a:t>
            </a:r>
            <a:r>
              <a:rPr lang="en-US" sz="1600" dirty="0">
                <a:latin typeface="Verdana" charset="0"/>
                <a:cs typeface="+mn-cs"/>
              </a:rPr>
              <a:t> exists between two variables when one of them is related to the other in some way.</a:t>
            </a:r>
          </a:p>
          <a:p>
            <a:pPr eaLnBrk="0" hangingPunct="0">
              <a:defRPr/>
            </a:pPr>
            <a:endParaRPr lang="en-US" sz="1600" dirty="0">
              <a:latin typeface="Verdana" charset="0"/>
              <a:cs typeface="+mn-cs"/>
            </a:endParaRPr>
          </a:p>
          <a:p>
            <a:pPr eaLnBrk="0" hangingPunct="0">
              <a:defRPr/>
            </a:pPr>
            <a:r>
              <a:rPr lang="en-US" sz="1600" dirty="0">
                <a:latin typeface="Verdana" charset="0"/>
                <a:cs typeface="+mn-cs"/>
              </a:rPr>
              <a:t>A </a:t>
            </a:r>
            <a:r>
              <a:rPr lang="en-US" sz="1600" b="1" dirty="0">
                <a:solidFill>
                  <a:schemeClr val="hlink"/>
                </a:solidFill>
                <a:latin typeface="Verdana" charset="0"/>
                <a:cs typeface="+mn-cs"/>
              </a:rPr>
              <a:t>scatterplot</a:t>
            </a:r>
            <a:r>
              <a:rPr lang="en-US" sz="1600" dirty="0">
                <a:latin typeface="Verdana" charset="0"/>
                <a:cs typeface="+mn-cs"/>
              </a:rPr>
              <a:t> is a graph in which the paired (</a:t>
            </a:r>
            <a:r>
              <a:rPr lang="en-US" sz="1600" i="1" dirty="0" err="1">
                <a:latin typeface="Verdana" charset="0"/>
                <a:cs typeface="+mn-cs"/>
              </a:rPr>
              <a:t>x,y</a:t>
            </a:r>
            <a:r>
              <a:rPr lang="en-US" sz="1600" dirty="0">
                <a:latin typeface="Verdana" charset="0"/>
                <a:cs typeface="+mn-cs"/>
              </a:rPr>
              <a:t>) sample data are plotted on a graph.</a:t>
            </a:r>
          </a:p>
          <a:p>
            <a:pPr eaLnBrk="0" hangingPunct="0">
              <a:defRPr/>
            </a:pPr>
            <a:endParaRPr lang="en-US" sz="1600" dirty="0">
              <a:latin typeface="Verdana" charset="0"/>
              <a:cs typeface="+mn-cs"/>
            </a:endParaRPr>
          </a:p>
          <a:p>
            <a:pPr eaLnBrk="0" hangingPunct="0">
              <a:defRPr/>
            </a:pPr>
            <a:r>
              <a:rPr lang="en-US" sz="1600" dirty="0">
                <a:latin typeface="Verdana" charset="0"/>
                <a:cs typeface="+mn-cs"/>
              </a:rPr>
              <a:t>The </a:t>
            </a:r>
            <a:r>
              <a:rPr lang="en-US" sz="1600" b="1" dirty="0">
                <a:solidFill>
                  <a:schemeClr val="hlink"/>
                </a:solidFill>
                <a:latin typeface="Verdana" charset="0"/>
                <a:cs typeface="+mn-cs"/>
              </a:rPr>
              <a:t>linear correlation coefficient</a:t>
            </a:r>
            <a:r>
              <a:rPr lang="en-US" sz="1600" dirty="0">
                <a:solidFill>
                  <a:schemeClr val="hlink"/>
                </a:solidFill>
                <a:latin typeface="Verdana" charset="0"/>
                <a:cs typeface="+mn-cs"/>
              </a:rPr>
              <a:t> </a:t>
            </a:r>
            <a:r>
              <a:rPr lang="en-US" sz="1600" b="1" i="1" dirty="0">
                <a:solidFill>
                  <a:schemeClr val="hlink"/>
                </a:solidFill>
                <a:latin typeface="Verdana" charset="0"/>
                <a:cs typeface="+mn-cs"/>
              </a:rPr>
              <a:t>r</a:t>
            </a:r>
            <a:r>
              <a:rPr lang="en-US" sz="1600" dirty="0">
                <a:latin typeface="Verdana" charset="0"/>
                <a:cs typeface="+mn-cs"/>
              </a:rPr>
              <a:t> measures the strength of the linear relationship. </a:t>
            </a:r>
          </a:p>
          <a:p>
            <a:pPr lvl="1" eaLnBrk="0" hangingPunct="0">
              <a:buFontTx/>
              <a:buChar char="•"/>
              <a:defRPr/>
            </a:pPr>
            <a:r>
              <a:rPr lang="en-US" sz="2400" dirty="0">
                <a:latin typeface="Verdana" charset="0"/>
                <a:cs typeface="+mn-cs"/>
              </a:rPr>
              <a:t> </a:t>
            </a:r>
            <a:r>
              <a:rPr lang="en-US" sz="1600" dirty="0">
                <a:latin typeface="Verdana" charset="0"/>
                <a:cs typeface="+mn-cs"/>
              </a:rPr>
              <a:t>Also called the Pearson correlation coefficient. </a:t>
            </a:r>
          </a:p>
          <a:p>
            <a:pPr lvl="1" eaLnBrk="0" hangingPunct="0">
              <a:buFontTx/>
              <a:buChar char="•"/>
              <a:defRPr/>
            </a:pPr>
            <a:r>
              <a:rPr lang="en-US" sz="1600" dirty="0">
                <a:latin typeface="Verdana" charset="0"/>
                <a:cs typeface="+mn-cs"/>
              </a:rPr>
              <a:t> Ranges from -1 to 1.  </a:t>
            </a:r>
          </a:p>
          <a:p>
            <a:pPr eaLnBrk="0" hangingPunct="0">
              <a:defRPr/>
            </a:pPr>
            <a:r>
              <a:rPr lang="en-US" sz="1600" i="1" dirty="0">
                <a:latin typeface="Verdana" charset="0"/>
                <a:cs typeface="+mn-cs"/>
              </a:rPr>
              <a:t>	r </a:t>
            </a:r>
            <a:r>
              <a:rPr lang="en-US" sz="1600" dirty="0">
                <a:latin typeface="Verdana" charset="0"/>
                <a:cs typeface="+mn-cs"/>
              </a:rPr>
              <a:t>= 1 represents a perfect positive correlation.  </a:t>
            </a:r>
          </a:p>
          <a:p>
            <a:pPr eaLnBrk="0" hangingPunct="0">
              <a:defRPr/>
            </a:pPr>
            <a:r>
              <a:rPr lang="en-US" sz="1600" i="1" dirty="0">
                <a:latin typeface="Verdana" charset="0"/>
                <a:cs typeface="+mn-cs"/>
              </a:rPr>
              <a:t>	r = </a:t>
            </a:r>
            <a:r>
              <a:rPr lang="en-US" sz="1600" dirty="0">
                <a:latin typeface="Verdana" charset="0"/>
                <a:cs typeface="+mn-cs"/>
              </a:rPr>
              <a:t>0 represents no correlation</a:t>
            </a:r>
          </a:p>
          <a:p>
            <a:pPr eaLnBrk="0" hangingPunct="0">
              <a:defRPr/>
            </a:pPr>
            <a:r>
              <a:rPr lang="en-US" sz="1600" i="1" dirty="0">
                <a:latin typeface="Verdana" charset="0"/>
                <a:cs typeface="+mn-cs"/>
              </a:rPr>
              <a:t>	r </a:t>
            </a:r>
            <a:r>
              <a:rPr lang="en-US" sz="1600" dirty="0">
                <a:latin typeface="Verdana" charset="0"/>
                <a:cs typeface="+mn-cs"/>
              </a:rPr>
              <a:t>= -1 represents a perfect negative correlation</a:t>
            </a:r>
          </a:p>
          <a:p>
            <a:pPr eaLnBrk="0" hangingPunct="0">
              <a:spcBef>
                <a:spcPct val="50000"/>
              </a:spcBef>
              <a:defRPr/>
            </a:pPr>
            <a:r>
              <a:rPr lang="en-US" sz="2400" dirty="0" smtClean="0">
                <a:latin typeface="Verdana" charset="0"/>
                <a:cs typeface="+mn-cs"/>
              </a:rPr>
              <a:t>DOES NOT MEAN CAUSATION</a:t>
            </a:r>
            <a:endParaRPr lang="en-US" sz="2400" dirty="0">
              <a:latin typeface="Verdana" charset="0"/>
              <a:cs typeface="+mn-cs"/>
            </a:endParaRPr>
          </a:p>
        </p:txBody>
      </p:sp>
    </p:spTree>
    <p:custDataLst>
      <p:tags r:id="rId1"/>
    </p:custDataLst>
    <p:extLst>
      <p:ext uri="{BB962C8B-B14F-4D97-AF65-F5344CB8AC3E}">
        <p14:creationId xmlns:p14="http://schemas.microsoft.com/office/powerpoint/2010/main" val="2692799055"/>
      </p:ext>
    </p:extLst>
  </p:cSld>
  <p:clrMapOvr>
    <a:masterClrMapping/>
  </p:clrMapOvr>
  <mc:AlternateContent xmlns:mc="http://schemas.openxmlformats.org/markup-compatibility/2006" xmlns:p14="http://schemas.microsoft.com/office/powerpoint/2010/main">
    <mc:Choice Requires="p14">
      <p:transition spd="slow" p14:dur="2000" advTm="38651"/>
    </mc:Choice>
    <mc:Fallback xmlns="">
      <p:transition xmlns:p14="http://schemas.microsoft.com/office/powerpoint/2010/main" spd="slow" advTm="38651"/>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1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17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ooter Placeholder 1"/>
          <p:cNvSpPr>
            <a:spLocks noGrp="1"/>
          </p:cNvSpPr>
          <p:nvPr>
            <p:ph type="ftr" sz="quarter" idx="10"/>
          </p:nvPr>
        </p:nvSpPr>
        <p:spPr/>
        <p:txBody>
          <a:bodyPr/>
          <a:lstStyle/>
          <a:p>
            <a:pPr>
              <a:defRPr/>
            </a:pPr>
            <a:r>
              <a:rPr lang="en-US" smtClean="0"/>
              <a:t>Working With Data | IAT 355</a:t>
            </a:r>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28956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28956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0"/>
            <a:ext cx="289560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2741" name="Text Box 5"/>
          <p:cNvSpPr txBox="1">
            <a:spLocks noChangeArrowheads="1"/>
          </p:cNvSpPr>
          <p:nvPr/>
        </p:nvSpPr>
        <p:spPr bwMode="auto">
          <a:xfrm>
            <a:off x="0" y="2438400"/>
            <a:ext cx="8915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dirty="0">
                <a:latin typeface="Verdana" charset="0"/>
                <a:cs typeface="+mn-cs"/>
              </a:rPr>
              <a:t>Perfect positive 	    </a:t>
            </a:r>
            <a:r>
              <a:rPr lang="en-US" dirty="0" smtClean="0">
                <a:latin typeface="Verdana" charset="0"/>
                <a:cs typeface="+mn-cs"/>
              </a:rPr>
              <a:t>		  </a:t>
            </a:r>
            <a:r>
              <a:rPr lang="en-US" dirty="0">
                <a:latin typeface="Verdana" charset="0"/>
                <a:cs typeface="+mn-cs"/>
              </a:rPr>
              <a:t>Strong positive 	          </a:t>
            </a:r>
            <a:r>
              <a:rPr lang="en-US" dirty="0" smtClean="0">
                <a:latin typeface="Verdana" charset="0"/>
                <a:cs typeface="+mn-cs"/>
              </a:rPr>
              <a:t>	Positive </a:t>
            </a:r>
            <a:endParaRPr lang="en-US" dirty="0">
              <a:latin typeface="Verdana" charset="0"/>
              <a:cs typeface="+mn-cs"/>
            </a:endParaRPr>
          </a:p>
          <a:p>
            <a:pPr eaLnBrk="0" hangingPunct="0">
              <a:defRPr/>
            </a:pPr>
            <a:r>
              <a:rPr lang="en-US" dirty="0">
                <a:latin typeface="Verdana" charset="0"/>
                <a:cs typeface="+mn-cs"/>
              </a:rPr>
              <a:t>correlation </a:t>
            </a:r>
            <a:r>
              <a:rPr lang="en-US" i="1" dirty="0">
                <a:latin typeface="Verdana" charset="0"/>
                <a:cs typeface="+mn-cs"/>
              </a:rPr>
              <a:t>r </a:t>
            </a:r>
            <a:r>
              <a:rPr lang="en-US" dirty="0">
                <a:latin typeface="Verdana" charset="0"/>
                <a:cs typeface="+mn-cs"/>
              </a:rPr>
              <a:t>= 1	  </a:t>
            </a:r>
            <a:r>
              <a:rPr lang="en-US" dirty="0" smtClean="0">
                <a:latin typeface="Verdana" charset="0"/>
                <a:cs typeface="+mn-cs"/>
              </a:rPr>
              <a:t>		  correlation </a:t>
            </a:r>
            <a:r>
              <a:rPr lang="en-US" i="1" dirty="0">
                <a:latin typeface="Verdana" charset="0"/>
                <a:cs typeface="+mn-cs"/>
              </a:rPr>
              <a:t>r </a:t>
            </a:r>
            <a:r>
              <a:rPr lang="en-US" dirty="0">
                <a:latin typeface="Verdana" charset="0"/>
                <a:cs typeface="+mn-cs"/>
              </a:rPr>
              <a:t>= 0.99         </a:t>
            </a:r>
            <a:r>
              <a:rPr lang="en-US" dirty="0" smtClean="0">
                <a:latin typeface="Verdana" charset="0"/>
                <a:cs typeface="+mn-cs"/>
              </a:rPr>
              <a:t>	correlation </a:t>
            </a:r>
            <a:r>
              <a:rPr lang="en-US" i="1" dirty="0">
                <a:latin typeface="Verdana" charset="0"/>
                <a:cs typeface="+mn-cs"/>
              </a:rPr>
              <a:t>r </a:t>
            </a:r>
            <a:r>
              <a:rPr lang="en-US" dirty="0">
                <a:latin typeface="Verdana" charset="0"/>
                <a:cs typeface="+mn-cs"/>
              </a:rPr>
              <a:t>= 0.80</a:t>
            </a:r>
          </a:p>
        </p:txBody>
      </p:sp>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505200"/>
            <a:ext cx="2971800"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3505200"/>
            <a:ext cx="28194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3505200"/>
            <a:ext cx="2819400" cy="238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2745" name="Text Box 9"/>
          <p:cNvSpPr txBox="1">
            <a:spLocks noChangeArrowheads="1"/>
          </p:cNvSpPr>
          <p:nvPr/>
        </p:nvSpPr>
        <p:spPr bwMode="auto">
          <a:xfrm>
            <a:off x="0" y="5853113"/>
            <a:ext cx="8915400" cy="5232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defRPr/>
            </a:pPr>
            <a:r>
              <a:rPr lang="en-US" dirty="0">
                <a:latin typeface="Verdana" charset="0"/>
                <a:cs typeface="+mn-cs"/>
              </a:rPr>
              <a:t>Strong negative 	      </a:t>
            </a:r>
            <a:r>
              <a:rPr lang="en-US" dirty="0" smtClean="0">
                <a:latin typeface="Verdana" charset="0"/>
                <a:cs typeface="+mn-cs"/>
              </a:rPr>
              <a:t>		No </a:t>
            </a:r>
            <a:r>
              <a:rPr lang="en-US" dirty="0">
                <a:latin typeface="Verdana" charset="0"/>
                <a:cs typeface="+mn-cs"/>
              </a:rPr>
              <a:t>Correlation 	          </a:t>
            </a:r>
            <a:r>
              <a:rPr lang="en-US" dirty="0" smtClean="0">
                <a:latin typeface="Verdana" charset="0"/>
                <a:cs typeface="+mn-cs"/>
              </a:rPr>
              <a:t>	Non</a:t>
            </a:r>
            <a:r>
              <a:rPr lang="en-US" dirty="0">
                <a:latin typeface="Verdana" charset="0"/>
                <a:cs typeface="+mn-cs"/>
              </a:rPr>
              <a:t>-linear </a:t>
            </a:r>
          </a:p>
          <a:p>
            <a:pPr eaLnBrk="0" hangingPunct="0">
              <a:defRPr/>
            </a:pPr>
            <a:r>
              <a:rPr lang="en-US" dirty="0">
                <a:latin typeface="Verdana" charset="0"/>
                <a:cs typeface="+mn-cs"/>
              </a:rPr>
              <a:t>correlation </a:t>
            </a:r>
            <a:r>
              <a:rPr lang="en-US" i="1" dirty="0">
                <a:latin typeface="Verdana" charset="0"/>
                <a:cs typeface="+mn-cs"/>
              </a:rPr>
              <a:t>r </a:t>
            </a:r>
            <a:r>
              <a:rPr lang="en-US" dirty="0">
                <a:latin typeface="Verdana" charset="0"/>
                <a:cs typeface="+mn-cs"/>
              </a:rPr>
              <a:t>= -0.98	     </a:t>
            </a:r>
            <a:r>
              <a:rPr lang="en-US" dirty="0" smtClean="0">
                <a:latin typeface="Verdana" charset="0"/>
                <a:cs typeface="+mn-cs"/>
              </a:rPr>
              <a:t>	</a:t>
            </a:r>
            <a:r>
              <a:rPr lang="en-US" i="1" dirty="0" smtClean="0">
                <a:latin typeface="Verdana" charset="0"/>
                <a:cs typeface="+mn-cs"/>
              </a:rPr>
              <a:t>r </a:t>
            </a:r>
            <a:r>
              <a:rPr lang="en-US" dirty="0">
                <a:latin typeface="Verdana" charset="0"/>
                <a:cs typeface="+mn-cs"/>
              </a:rPr>
              <a:t>= 0.16       	</a:t>
            </a:r>
            <a:r>
              <a:rPr lang="en-US" dirty="0" smtClean="0">
                <a:latin typeface="Verdana" charset="0"/>
                <a:cs typeface="+mn-cs"/>
              </a:rPr>
              <a:t>	relationship</a:t>
            </a:r>
            <a:endParaRPr lang="en-US" dirty="0">
              <a:latin typeface="Verdana" charset="0"/>
              <a:cs typeface="+mn-cs"/>
            </a:endParaRPr>
          </a:p>
        </p:txBody>
      </p:sp>
    </p:spTree>
    <p:extLst>
      <p:ext uri="{BB962C8B-B14F-4D97-AF65-F5344CB8AC3E}">
        <p14:creationId xmlns:p14="http://schemas.microsoft.com/office/powerpoint/2010/main" val="1803384689"/>
      </p:ext>
    </p:extLst>
  </p:cSld>
  <p:clrMapOvr>
    <a:masterClrMapping/>
  </p:clrMapOvr>
  <mc:AlternateContent xmlns:mc="http://schemas.openxmlformats.org/markup-compatibility/2006" xmlns:p14="http://schemas.microsoft.com/office/powerpoint/2010/main">
    <mc:Choice Requires="p14">
      <p:transition spd="slow" p14:dur="2000" advTm="24199"/>
    </mc:Choice>
    <mc:Fallback xmlns="">
      <p:transition xmlns:p14="http://schemas.microsoft.com/office/powerpoint/2010/main" spd="slow" advTm="24199"/>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smtClean="0">
                <a:solidFill>
                  <a:srgbClr val="464646"/>
                </a:solidFill>
              </a:rPr>
              <a:t>Working With Data | IAT 355</a:t>
            </a:r>
            <a:endParaRPr lang="en-US" sz="1200">
              <a:solidFill>
                <a:srgbClr val="464646"/>
              </a:solidFill>
            </a:endParaRPr>
          </a:p>
        </p:txBody>
      </p:sp>
      <p:sp>
        <p:nvSpPr>
          <p:cNvPr id="10242" name="Rectangle 2"/>
          <p:cNvSpPr>
            <a:spLocks noGrp="1" noChangeArrowheads="1"/>
          </p:cNvSpPr>
          <p:nvPr>
            <p:ph type="title"/>
          </p:nvPr>
        </p:nvSpPr>
        <p:spPr>
          <a:xfrm>
            <a:off x="685800" y="76200"/>
            <a:ext cx="7772400" cy="1143000"/>
          </a:xfrm>
        </p:spPr>
        <p:txBody>
          <a:bodyPr/>
          <a:lstStyle/>
          <a:p>
            <a:r>
              <a:rPr lang="en-US">
                <a:latin typeface="Arial" charset="0"/>
                <a:ea typeface="ＭＳ Ｐゴシック" charset="0"/>
                <a:cs typeface="ＭＳ Ｐゴシック" charset="0"/>
              </a:rPr>
              <a:t>Meanings</a:t>
            </a:r>
          </a:p>
        </p:txBody>
      </p:sp>
      <p:sp>
        <p:nvSpPr>
          <p:cNvPr id="10243" name="Rectangle 3"/>
          <p:cNvSpPr>
            <a:spLocks noGrp="1" noChangeArrowheads="1"/>
          </p:cNvSpPr>
          <p:nvPr>
            <p:ph type="body" idx="1"/>
          </p:nvPr>
        </p:nvSpPr>
        <p:spPr>
          <a:xfrm>
            <a:off x="457200" y="1981200"/>
            <a:ext cx="8001000" cy="3581400"/>
          </a:xfrm>
        </p:spPr>
        <p:txBody>
          <a:bodyPr/>
          <a:lstStyle/>
          <a:p>
            <a:pPr>
              <a:buFontTx/>
              <a:buNone/>
            </a:pPr>
            <a:r>
              <a:rPr lang="en-US" sz="2000" b="1" i="1" dirty="0">
                <a:latin typeface="Arial" charset="0"/>
                <a:ea typeface="ＭＳ Ｐゴシック" charset="0"/>
                <a:cs typeface="ＭＳ Ｐゴシック" charset="0"/>
              </a:rPr>
              <a:t>    </a:t>
            </a:r>
            <a:r>
              <a:rPr lang="en-US" sz="2000" b="1" i="1" dirty="0">
                <a:solidFill>
                  <a:schemeClr val="tx1"/>
                </a:solidFill>
                <a:latin typeface="Arial" charset="0"/>
                <a:ea typeface="ＭＳ Ｐゴシック" charset="0"/>
                <a:cs typeface="ＭＳ Ｐゴシック" charset="0"/>
              </a:rPr>
              <a:t>r</a:t>
            </a:r>
            <a:r>
              <a:rPr lang="en-US" sz="2000" b="1" baseline="30000" dirty="0">
                <a:solidFill>
                  <a:schemeClr val="tx1"/>
                </a:solidFill>
                <a:latin typeface="Arial" charset="0"/>
                <a:ea typeface="ＭＳ Ｐゴシック" charset="0"/>
                <a:cs typeface="ＭＳ Ｐゴシック" charset="0"/>
              </a:rPr>
              <a:t>2</a:t>
            </a:r>
            <a:r>
              <a:rPr lang="en-US" sz="2000" dirty="0">
                <a:solidFill>
                  <a:schemeClr val="tx1"/>
                </a:solidFill>
                <a:latin typeface="Arial" charset="0"/>
                <a:ea typeface="ＭＳ Ｐゴシック" charset="0"/>
                <a:cs typeface="ＭＳ Ｐゴシック" charset="0"/>
              </a:rPr>
              <a:t> represents the proportion of the variation in </a:t>
            </a:r>
            <a:r>
              <a:rPr lang="en-US" sz="2000" i="1" dirty="0">
                <a:solidFill>
                  <a:schemeClr val="tx1"/>
                </a:solidFill>
                <a:latin typeface="Arial" charset="0"/>
                <a:ea typeface="ＭＳ Ｐゴシック" charset="0"/>
                <a:cs typeface="ＭＳ Ｐゴシック" charset="0"/>
              </a:rPr>
              <a:t>y</a:t>
            </a:r>
            <a:r>
              <a:rPr lang="en-US" sz="2000" dirty="0">
                <a:solidFill>
                  <a:schemeClr val="tx1"/>
                </a:solidFill>
                <a:latin typeface="Arial" charset="0"/>
                <a:ea typeface="ＭＳ Ｐゴシック" charset="0"/>
                <a:cs typeface="ＭＳ Ｐゴシック" charset="0"/>
              </a:rPr>
              <a:t> that is explained by the linear relationship between </a:t>
            </a:r>
            <a:r>
              <a:rPr lang="en-US" sz="2000" i="1" dirty="0">
                <a:solidFill>
                  <a:schemeClr val="tx1"/>
                </a:solidFill>
                <a:latin typeface="Arial" charset="0"/>
                <a:ea typeface="ＭＳ Ｐゴシック" charset="0"/>
                <a:cs typeface="ＭＳ Ｐゴシック" charset="0"/>
              </a:rPr>
              <a:t>x</a:t>
            </a:r>
            <a:r>
              <a:rPr lang="en-US" sz="2000" dirty="0">
                <a:solidFill>
                  <a:schemeClr val="tx1"/>
                </a:solidFill>
                <a:latin typeface="Arial" charset="0"/>
                <a:ea typeface="ＭＳ Ｐゴシック" charset="0"/>
                <a:cs typeface="ＭＳ Ｐゴシック" charset="0"/>
              </a:rPr>
              <a:t> and </a:t>
            </a:r>
            <a:r>
              <a:rPr lang="en-US" sz="2000" i="1" dirty="0">
                <a:solidFill>
                  <a:schemeClr val="tx1"/>
                </a:solidFill>
                <a:latin typeface="Arial" charset="0"/>
                <a:ea typeface="ＭＳ Ｐゴシック" charset="0"/>
                <a:cs typeface="ＭＳ Ｐゴシック" charset="0"/>
              </a:rPr>
              <a:t>y</a:t>
            </a:r>
            <a:r>
              <a:rPr lang="en-US" sz="2000" dirty="0">
                <a:solidFill>
                  <a:schemeClr val="tx1"/>
                </a:solidFill>
                <a:latin typeface="Arial" charset="0"/>
                <a:ea typeface="ＭＳ Ｐゴシック" charset="0"/>
                <a:cs typeface="ＭＳ Ｐゴシック" charset="0"/>
              </a:rPr>
              <a:t>.</a:t>
            </a:r>
          </a:p>
          <a:p>
            <a:pPr>
              <a:buFontTx/>
              <a:buNone/>
            </a:pPr>
            <a:r>
              <a:rPr lang="en-US" sz="2000" dirty="0">
                <a:solidFill>
                  <a:schemeClr val="tx1"/>
                </a:solidFill>
                <a:latin typeface="Arial" charset="0"/>
                <a:ea typeface="ＭＳ Ｐゴシック" charset="0"/>
                <a:cs typeface="ＭＳ Ｐゴシック" charset="0"/>
              </a:rPr>
              <a:t>   Example:  Using the heights and weights for a group of people, you find the correlation coefficient to be:</a:t>
            </a:r>
          </a:p>
          <a:p>
            <a:pPr>
              <a:buFontTx/>
              <a:buNone/>
            </a:pPr>
            <a:endParaRPr lang="en-US" sz="2000" dirty="0">
              <a:solidFill>
                <a:schemeClr val="tx1"/>
              </a:solidFill>
              <a:latin typeface="Arial" charset="0"/>
              <a:ea typeface="ＭＳ Ｐゴシック" charset="0"/>
              <a:cs typeface="ＭＳ Ｐゴシック" charset="0"/>
            </a:endParaRPr>
          </a:p>
          <a:p>
            <a:pPr>
              <a:buFontTx/>
              <a:buNone/>
            </a:pPr>
            <a:r>
              <a:rPr lang="en-US" sz="2000" dirty="0">
                <a:latin typeface="Arial" charset="0"/>
                <a:ea typeface="ＭＳ Ｐゴシック" charset="0"/>
                <a:cs typeface="ＭＳ Ｐゴシック" charset="0"/>
              </a:rPr>
              <a:t>		 </a:t>
            </a:r>
            <a:r>
              <a:rPr lang="en-US" sz="2000" i="1" dirty="0">
                <a:latin typeface="Arial" charset="0"/>
                <a:ea typeface="ＭＳ Ｐゴシック" charset="0"/>
                <a:cs typeface="ＭＳ Ｐゴシック" charset="0"/>
              </a:rPr>
              <a:t>r</a:t>
            </a:r>
            <a:r>
              <a:rPr lang="en-US" sz="2000" dirty="0">
                <a:latin typeface="Arial" charset="0"/>
                <a:ea typeface="ＭＳ Ｐゴシック" charset="0"/>
                <a:cs typeface="ＭＳ Ｐゴシック" charset="0"/>
              </a:rPr>
              <a:t> = 0.796, so </a:t>
            </a:r>
            <a:r>
              <a:rPr lang="en-US" sz="2000" i="1" dirty="0">
                <a:latin typeface="Arial" charset="0"/>
                <a:ea typeface="ＭＳ Ｐゴシック" charset="0"/>
                <a:cs typeface="ＭＳ Ｐゴシック" charset="0"/>
              </a:rPr>
              <a:t>r</a:t>
            </a:r>
            <a:r>
              <a:rPr lang="en-US" sz="2000" baseline="30000" dirty="0">
                <a:latin typeface="Arial" charset="0"/>
                <a:ea typeface="ＭＳ Ｐゴシック" charset="0"/>
                <a:cs typeface="ＭＳ Ｐゴシック" charset="0"/>
              </a:rPr>
              <a:t>2</a:t>
            </a:r>
            <a:r>
              <a:rPr lang="en-US" sz="2000" dirty="0">
                <a:latin typeface="Arial" charset="0"/>
                <a:ea typeface="ＭＳ Ｐゴシック" charset="0"/>
                <a:cs typeface="ＭＳ Ｐゴシック" charset="0"/>
              </a:rPr>
              <a:t> = 0.634.  </a:t>
            </a:r>
          </a:p>
          <a:p>
            <a:pPr>
              <a:buFontTx/>
              <a:buNone/>
            </a:pPr>
            <a:endParaRPr lang="en-US" sz="2000" dirty="0">
              <a:latin typeface="Arial" charset="0"/>
              <a:ea typeface="ＭＳ Ｐゴシック" charset="0"/>
              <a:cs typeface="ＭＳ Ｐゴシック" charset="0"/>
            </a:endParaRPr>
          </a:p>
          <a:p>
            <a:pPr>
              <a:buFontTx/>
              <a:buNone/>
            </a:pPr>
            <a:r>
              <a:rPr lang="en-US" sz="2000" dirty="0">
                <a:latin typeface="Arial" charset="0"/>
                <a:ea typeface="ＭＳ Ｐゴシック" charset="0"/>
                <a:cs typeface="ＭＳ Ｐゴシック" charset="0"/>
              </a:rPr>
              <a:t>    </a:t>
            </a:r>
            <a:r>
              <a:rPr lang="en-US" sz="2000" dirty="0">
                <a:solidFill>
                  <a:schemeClr val="tx1"/>
                </a:solidFill>
                <a:latin typeface="Arial" charset="0"/>
                <a:ea typeface="ＭＳ Ｐゴシック" charset="0"/>
                <a:cs typeface="ＭＳ Ｐゴシック" charset="0"/>
              </a:rPr>
              <a:t>So we conclude that about </a:t>
            </a:r>
            <a:r>
              <a:rPr lang="en-US" sz="2000" b="1" dirty="0">
                <a:solidFill>
                  <a:srgbClr val="3366FF"/>
                </a:solidFill>
                <a:latin typeface="Arial" charset="0"/>
                <a:ea typeface="ＭＳ Ｐゴシック" charset="0"/>
                <a:cs typeface="ＭＳ Ｐゴシック" charset="0"/>
              </a:rPr>
              <a:t>63.4%</a:t>
            </a:r>
            <a:r>
              <a:rPr lang="en-US" sz="2000" dirty="0">
                <a:solidFill>
                  <a:schemeClr val="tx1"/>
                </a:solidFill>
                <a:latin typeface="Arial" charset="0"/>
                <a:ea typeface="ＭＳ Ｐゴシック" charset="0"/>
                <a:cs typeface="ＭＳ Ｐゴシック" charset="0"/>
              </a:rPr>
              <a:t> of the peoples</a:t>
            </a:r>
            <a:r>
              <a:rPr lang="ja-JP" altLang="en-US" sz="2000" dirty="0">
                <a:solidFill>
                  <a:schemeClr val="tx1"/>
                </a:solidFill>
                <a:latin typeface="Arial" charset="0"/>
                <a:ea typeface="ＭＳ Ｐゴシック" charset="0"/>
                <a:cs typeface="ＭＳ Ｐゴシック" charset="0"/>
              </a:rPr>
              <a:t>’</a:t>
            </a:r>
            <a:r>
              <a:rPr lang="en-US" altLang="ja-JP" sz="2000" dirty="0">
                <a:solidFill>
                  <a:schemeClr val="tx1"/>
                </a:solidFill>
                <a:latin typeface="Arial" charset="0"/>
                <a:ea typeface="ＭＳ Ｐゴシック" charset="0"/>
                <a:cs typeface="ＭＳ Ｐゴシック" charset="0"/>
              </a:rPr>
              <a:t> weight can be explained by the relationship between height and weight.  This suggests that </a:t>
            </a:r>
            <a:r>
              <a:rPr lang="en-US" altLang="ja-JP" sz="2000" b="1" dirty="0">
                <a:solidFill>
                  <a:srgbClr val="FF0000"/>
                </a:solidFill>
                <a:latin typeface="Arial" charset="0"/>
                <a:ea typeface="ＭＳ Ｐゴシック" charset="0"/>
                <a:cs typeface="ＭＳ Ｐゴシック" charset="0"/>
              </a:rPr>
              <a:t>36.6%</a:t>
            </a:r>
            <a:r>
              <a:rPr lang="en-US" altLang="ja-JP" sz="2000" dirty="0">
                <a:solidFill>
                  <a:schemeClr val="tx1"/>
                </a:solidFill>
                <a:latin typeface="Arial" charset="0"/>
                <a:ea typeface="ＭＳ Ｐゴシック" charset="0"/>
                <a:cs typeface="ＭＳ Ｐゴシック" charset="0"/>
              </a:rPr>
              <a:t> of the variation in weights cannot be explained by height.</a:t>
            </a:r>
          </a:p>
          <a:p>
            <a:pPr>
              <a:buFontTx/>
              <a:buNone/>
            </a:pPr>
            <a:endParaRPr lang="en-US" sz="2000" dirty="0">
              <a:solidFill>
                <a:schemeClr val="tx1"/>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71995118"/>
      </p:ext>
    </p:extLst>
  </p:cSld>
  <p:clrMapOvr>
    <a:masterClrMapping/>
  </p:clrMapOvr>
  <mc:AlternateContent xmlns:mc="http://schemas.openxmlformats.org/markup-compatibility/2006" xmlns:p14="http://schemas.microsoft.com/office/powerpoint/2010/main">
    <mc:Choice Requires="p14">
      <p:transition spd="slow" p14:dur="2000" advTm="59270"/>
    </mc:Choice>
    <mc:Fallback xmlns="">
      <p:transition xmlns:p14="http://schemas.microsoft.com/office/powerpoint/2010/main" spd="slow" advTm="59270"/>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Frequency analyses</a:t>
            </a:r>
            <a:endParaRPr lang="en-US" dirty="0"/>
          </a:p>
        </p:txBody>
      </p:sp>
      <p:sp>
        <p:nvSpPr>
          <p:cNvPr id="7" name="Content Placeholder 6"/>
          <p:cNvSpPr>
            <a:spLocks noGrp="1"/>
          </p:cNvSpPr>
          <p:nvPr>
            <p:ph sz="half" idx="1"/>
          </p:nvPr>
        </p:nvSpPr>
        <p:spPr/>
        <p:txBody>
          <a:bodyPr/>
          <a:lstStyle/>
          <a:p>
            <a:pPr marL="0" indent="0">
              <a:buNone/>
            </a:pPr>
            <a:r>
              <a:rPr lang="en-US" sz="2000" dirty="0" smtClean="0"/>
              <a:t>basic </a:t>
            </a:r>
            <a:r>
              <a:rPr lang="en-US" sz="2000" dirty="0"/>
              <a:t>type of descriptive </a:t>
            </a:r>
            <a:r>
              <a:rPr lang="en-US" sz="2000" dirty="0" smtClean="0"/>
              <a:t>statistic</a:t>
            </a:r>
            <a:endParaRPr lang="en-US" sz="2000" dirty="0"/>
          </a:p>
          <a:p>
            <a:r>
              <a:rPr lang="en-US" sz="2000" i="1" dirty="0" smtClean="0"/>
              <a:t>Frequency </a:t>
            </a:r>
            <a:r>
              <a:rPr lang="en-US" sz="2000" i="1" dirty="0"/>
              <a:t>Distribution </a:t>
            </a:r>
            <a:r>
              <a:rPr lang="en-US" sz="2000" dirty="0" smtClean="0"/>
              <a:t>presents </a:t>
            </a:r>
            <a:r>
              <a:rPr lang="en-US" sz="2000" dirty="0"/>
              <a:t>the counts of observations grouped within pre-specified </a:t>
            </a:r>
            <a:r>
              <a:rPr lang="en-US" sz="2000" dirty="0" smtClean="0"/>
              <a:t>groups</a:t>
            </a:r>
            <a:endParaRPr lang="en-US" sz="2000" dirty="0"/>
          </a:p>
          <a:p>
            <a:r>
              <a:rPr lang="en-US" sz="2000" i="1" dirty="0" smtClean="0"/>
              <a:t>Relative </a:t>
            </a:r>
            <a:r>
              <a:rPr lang="en-US" sz="2000" i="1" dirty="0"/>
              <a:t>Frequency Distribution </a:t>
            </a:r>
            <a:r>
              <a:rPr lang="en-US" sz="2000" dirty="0"/>
              <a:t>presents the corresponding proportions within the </a:t>
            </a:r>
            <a:r>
              <a:rPr lang="en-US" sz="2000" dirty="0" smtClean="0"/>
              <a:t>groups</a:t>
            </a:r>
            <a:endParaRPr lang="en-US" sz="2000" dirty="0"/>
          </a:p>
          <a:p>
            <a:endParaRPr lang="en-US" sz="2000" dirty="0"/>
          </a:p>
        </p:txBody>
      </p:sp>
      <p:sp>
        <p:nvSpPr>
          <p:cNvPr id="8" name="Content Placeholder 7"/>
          <p:cNvSpPr>
            <a:spLocks noGrp="1"/>
          </p:cNvSpPr>
          <p:nvPr>
            <p:ph sz="half" idx="2"/>
          </p:nvPr>
        </p:nvSpPr>
        <p:spPr/>
        <p:txBody>
          <a:bodyPr/>
          <a:lstStyle/>
          <a:p>
            <a:pPr marL="285750" indent="-285750">
              <a:buFont typeface="Arial"/>
              <a:buChar char="•"/>
            </a:pPr>
            <a:r>
              <a:rPr lang="en-US" sz="2000" dirty="0"/>
              <a:t>40% of respondents are male.</a:t>
            </a:r>
          </a:p>
          <a:p>
            <a:pPr marL="285750" indent="-285750">
              <a:buFont typeface="Arial"/>
              <a:buChar char="•"/>
            </a:pPr>
            <a:endParaRPr lang="en-US" sz="2000" dirty="0" smtClean="0"/>
          </a:p>
          <a:p>
            <a:pPr marL="285750" indent="-285750">
              <a:buFont typeface="Arial"/>
              <a:buChar char="•"/>
            </a:pPr>
            <a:r>
              <a:rPr lang="en-US" sz="2000" dirty="0" smtClean="0"/>
              <a:t>The </a:t>
            </a:r>
            <a:r>
              <a:rPr lang="en-US" sz="2000" dirty="0"/>
              <a:t>mean level of income was $</a:t>
            </a:r>
            <a:r>
              <a:rPr lang="en-US" sz="2000" dirty="0" smtClean="0"/>
              <a:t>35,000</a:t>
            </a:r>
          </a:p>
          <a:p>
            <a:pPr marL="285750" indent="-285750">
              <a:buFont typeface="Arial"/>
              <a:buChar char="•"/>
            </a:pPr>
            <a:endParaRPr lang="en-US" sz="2000" dirty="0"/>
          </a:p>
          <a:p>
            <a:pPr marL="285750" indent="-285750">
              <a:buFont typeface="Arial"/>
              <a:buChar char="•"/>
            </a:pPr>
            <a:r>
              <a:rPr lang="en-US" sz="2000" dirty="0"/>
              <a:t>60% of </a:t>
            </a:r>
            <a:r>
              <a:rPr lang="en-US" sz="2000" dirty="0" smtClean="0"/>
              <a:t>younger </a:t>
            </a:r>
            <a:r>
              <a:rPr lang="en-US" sz="2000" dirty="0"/>
              <a:t>voters cast their vote for </a:t>
            </a:r>
            <a:r>
              <a:rPr lang="en-US" sz="2000" dirty="0" smtClean="0"/>
              <a:t>Trudeau compared </a:t>
            </a:r>
            <a:r>
              <a:rPr lang="en-US" sz="2000" dirty="0"/>
              <a:t>to 52% of voters over 50</a:t>
            </a:r>
            <a:r>
              <a:rPr lang="en-US" dirty="0"/>
              <a:t>.</a:t>
            </a:r>
          </a:p>
          <a:p>
            <a:endParaRPr lang="en-US" dirty="0"/>
          </a:p>
        </p:txBody>
      </p:sp>
      <p:sp>
        <p:nvSpPr>
          <p:cNvPr id="4" name="Footer Placeholder 3"/>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33358722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AutoShape 3"/>
          <p:cNvSpPr>
            <a:spLocks noGrp="1" noChangeAspect="1" noChangeArrowheads="1"/>
          </p:cNvSpPr>
          <p:nvPr>
            <p:ph type="body" idx="1"/>
          </p:nvPr>
        </p:nvSpPr>
        <p:spPr/>
        <p:txBody>
          <a:bodyPr/>
          <a:lstStyle/>
          <a:p>
            <a:endParaRPr lang="en-US">
              <a:latin typeface="Arial" charset="0"/>
              <a:ea typeface="ＭＳ Ｐゴシック" charset="0"/>
              <a:cs typeface="ＭＳ Ｐゴシック" charset="0"/>
            </a:endParaRPr>
          </a:p>
        </p:txBody>
      </p:sp>
      <p:pic>
        <p:nvPicPr>
          <p:cNvPr id="10240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075" y="171450"/>
            <a:ext cx="8324850" cy="668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19" name="Rectangle 2"/>
          <p:cNvSpPr>
            <a:spLocks noGrp="1" noChangeArrowheads="1"/>
          </p:cNvSpPr>
          <p:nvPr>
            <p:ph type="title"/>
          </p:nvPr>
        </p:nvSpPr>
        <p:spPr>
          <a:xfrm>
            <a:off x="5381625" y="334963"/>
            <a:ext cx="3382963" cy="1143000"/>
          </a:xfrm>
          <a:solidFill>
            <a:schemeClr val="bg1"/>
          </a:solidFill>
          <a:ln>
            <a:solidFill>
              <a:schemeClr val="tx1"/>
            </a:solidFill>
            <a:miter lim="800000"/>
            <a:headEnd/>
            <a:tailEnd/>
          </a:ln>
        </p:spPr>
        <p:txBody>
          <a:bodyPr/>
          <a:lstStyle/>
          <a:p>
            <a:r>
              <a:rPr lang="en-US" b="1" i="1">
                <a:latin typeface="Arial" charset="0"/>
                <a:ea typeface="ＭＳ Ｐゴシック" charset="0"/>
                <a:cs typeface="ＭＳ Ｐゴシック" charset="0"/>
              </a:rPr>
              <a:t> r</a:t>
            </a:r>
            <a:r>
              <a:rPr lang="en-US" b="1" baseline="30000">
                <a:latin typeface="Arial" charset="0"/>
                <a:ea typeface="ＭＳ Ｐゴシック" charset="0"/>
                <a:cs typeface="ＭＳ Ｐゴシック" charset="0"/>
              </a:rPr>
              <a:t>2</a:t>
            </a:r>
            <a:r>
              <a:rPr lang="en-US">
                <a:latin typeface="Arial" charset="0"/>
                <a:ea typeface="ＭＳ Ｐゴシック" charset="0"/>
                <a:cs typeface="ＭＳ Ｐゴシック" charset="0"/>
              </a:rPr>
              <a:t> in Tableau</a:t>
            </a:r>
          </a:p>
        </p:txBody>
      </p:sp>
      <p:sp>
        <p:nvSpPr>
          <p:cNvPr id="2" name="Footer Placeholder 1"/>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1699908617"/>
      </p:ext>
    </p:extLst>
  </p:cSld>
  <p:clrMapOvr>
    <a:masterClrMapping/>
  </p:clrMapOvr>
  <mc:AlternateContent xmlns:mc="http://schemas.openxmlformats.org/markup-compatibility/2006" xmlns:p14="http://schemas.microsoft.com/office/powerpoint/2010/main">
    <mc:Choice Requires="p14">
      <p:transition spd="slow" p14:dur="2000" advTm="13983"/>
    </mc:Choice>
    <mc:Fallback xmlns="">
      <p:transition xmlns:p14="http://schemas.microsoft.com/office/powerpoint/2010/main" spd="slow" advTm="13983"/>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p:cNvSpPr>
            <a:spLocks noGrp="1"/>
          </p:cNvSpPr>
          <p:nvPr>
            <p:ph type="ftr" sz="quarter" idx="10"/>
          </p:nvPr>
        </p:nvSpPr>
        <p:spPr/>
        <p:txBody>
          <a:bodyPr/>
          <a:lstStyle/>
          <a:p>
            <a:pPr>
              <a:defRPr/>
            </a:pPr>
            <a:r>
              <a:rPr lang="en-US" smtClean="0"/>
              <a:t>Working With Data | IAT 355</a:t>
            </a:r>
            <a:endParaRPr lang="en-US"/>
          </a:p>
        </p:txBody>
      </p:sp>
      <p:sp>
        <p:nvSpPr>
          <p:cNvPr id="12290" name="Rectangle 2"/>
          <p:cNvSpPr>
            <a:spLocks noGrp="1" noChangeArrowheads="1"/>
          </p:cNvSpPr>
          <p:nvPr>
            <p:ph type="title"/>
          </p:nvPr>
        </p:nvSpPr>
        <p:spPr>
          <a:xfrm>
            <a:off x="639763" y="0"/>
            <a:ext cx="7772400" cy="1143000"/>
          </a:xfrm>
        </p:spPr>
        <p:txBody>
          <a:bodyPr/>
          <a:lstStyle/>
          <a:p>
            <a:r>
              <a:rPr lang="en-US">
                <a:latin typeface="Arial" charset="0"/>
                <a:ea typeface="ＭＳ Ｐゴシック" charset="0"/>
                <a:cs typeface="ＭＳ Ｐゴシック" charset="0"/>
              </a:rPr>
              <a:t>Relationship between Tree Circumference and Height</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925" y="1124744"/>
            <a:ext cx="5105400" cy="401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6052" name="Text Box 4"/>
          <p:cNvSpPr txBox="1">
            <a:spLocks noChangeArrowheads="1"/>
          </p:cNvSpPr>
          <p:nvPr/>
        </p:nvSpPr>
        <p:spPr bwMode="auto">
          <a:xfrm>
            <a:off x="179512" y="5181600"/>
            <a:ext cx="8659688" cy="1768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0" hangingPunct="0">
              <a:defRPr/>
            </a:pPr>
            <a:r>
              <a:rPr lang="en-US" sz="2000" b="1" dirty="0">
                <a:latin typeface="Verdana" charset="0"/>
                <a:cs typeface="+mn-cs"/>
              </a:rPr>
              <a:t>Outliers</a:t>
            </a:r>
            <a:r>
              <a:rPr lang="en-US" sz="2000" dirty="0">
                <a:latin typeface="Verdana" charset="0"/>
                <a:cs typeface="+mn-cs"/>
              </a:rPr>
              <a:t> can strongly influence the graph of the regression line and inflate the correlation coefficient</a:t>
            </a:r>
            <a:r>
              <a:rPr lang="en-US" sz="2000" dirty="0" smtClean="0">
                <a:latin typeface="Verdana" charset="0"/>
                <a:cs typeface="+mn-cs"/>
              </a:rPr>
              <a:t>. Removing </a:t>
            </a:r>
            <a:r>
              <a:rPr lang="en-US" sz="2000" dirty="0">
                <a:latin typeface="Verdana" charset="0"/>
                <a:cs typeface="+mn-cs"/>
              </a:rPr>
              <a:t>the outlier drops the correlation coefficient from </a:t>
            </a:r>
          </a:p>
          <a:p>
            <a:pPr eaLnBrk="0" hangingPunct="0">
              <a:defRPr/>
            </a:pPr>
            <a:r>
              <a:rPr lang="en-US" sz="2000" i="1" dirty="0">
                <a:latin typeface="Verdana" charset="0"/>
                <a:cs typeface="+mn-cs"/>
              </a:rPr>
              <a:t>r</a:t>
            </a:r>
            <a:r>
              <a:rPr lang="en-US" sz="2000" dirty="0">
                <a:latin typeface="Verdana" charset="0"/>
                <a:cs typeface="+mn-cs"/>
              </a:rPr>
              <a:t> = 0.828 to </a:t>
            </a:r>
            <a:r>
              <a:rPr lang="en-US" sz="2000" i="1" dirty="0">
                <a:latin typeface="Verdana" charset="0"/>
                <a:cs typeface="+mn-cs"/>
              </a:rPr>
              <a:t>r</a:t>
            </a:r>
            <a:r>
              <a:rPr lang="en-US" sz="2000" dirty="0">
                <a:latin typeface="Verdana" charset="0"/>
                <a:cs typeface="+mn-cs"/>
              </a:rPr>
              <a:t> = 0.678.</a:t>
            </a:r>
          </a:p>
          <a:p>
            <a:pPr eaLnBrk="0" hangingPunct="0">
              <a:spcBef>
                <a:spcPct val="50000"/>
              </a:spcBef>
              <a:defRPr/>
            </a:pPr>
            <a:endParaRPr lang="en-US" sz="2000" dirty="0">
              <a:latin typeface="Verdana" charset="0"/>
              <a:cs typeface="+mn-cs"/>
            </a:endParaRPr>
          </a:p>
        </p:txBody>
      </p:sp>
    </p:spTree>
    <p:custDataLst>
      <p:tags r:id="rId1"/>
    </p:custDataLst>
    <p:extLst>
      <p:ext uri="{BB962C8B-B14F-4D97-AF65-F5344CB8AC3E}">
        <p14:creationId xmlns:p14="http://schemas.microsoft.com/office/powerpoint/2010/main" val="1153915133"/>
      </p:ext>
    </p:extLst>
  </p:cSld>
  <p:clrMapOvr>
    <a:masterClrMapping/>
  </p:clrMapOvr>
  <mc:AlternateContent xmlns:mc="http://schemas.openxmlformats.org/markup-compatibility/2006" xmlns:p14="http://schemas.microsoft.com/office/powerpoint/2010/main">
    <mc:Choice Requires="p14">
      <p:transition spd="slow" p14:dur="2000" advTm="22156"/>
    </mc:Choice>
    <mc:Fallback xmlns="">
      <p:transition xmlns:p14="http://schemas.microsoft.com/office/powerpoint/2010/main" spd="slow" advTm="22156"/>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05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pPr eaLnBrk="1" hangingPunct="1">
              <a:defRPr/>
            </a:pPr>
            <a:r>
              <a:rPr lang="en-US" dirty="0" smtClean="0">
                <a:cs typeface="+mj-cs"/>
              </a:rPr>
              <a:t>Correlation</a:t>
            </a:r>
          </a:p>
        </p:txBody>
      </p:sp>
      <p:sp>
        <p:nvSpPr>
          <p:cNvPr id="95234" name="Rectangle 3"/>
          <p:cNvSpPr>
            <a:spLocks noChangeArrowheads="1"/>
          </p:cNvSpPr>
          <p:nvPr/>
        </p:nvSpPr>
        <p:spPr bwMode="auto">
          <a:xfrm>
            <a:off x="6096000" y="6248400"/>
            <a:ext cx="2747963"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800"/>
              <a:t>Source: Altman. Practical Statistics for Medical Research</a:t>
            </a:r>
          </a:p>
        </p:txBody>
      </p:sp>
      <p:pic>
        <p:nvPicPr>
          <p:cNvPr id="95235" name="Picture 4" descr="Moderate Corrrel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00" y="2560638"/>
            <a:ext cx="8521700"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Rectangle 5"/>
          <p:cNvSpPr>
            <a:spLocks noChangeArrowheads="1"/>
          </p:cNvSpPr>
          <p:nvPr/>
        </p:nvSpPr>
        <p:spPr bwMode="auto">
          <a:xfrm>
            <a:off x="990600" y="5503863"/>
            <a:ext cx="26368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a:t>Correlation Coefficient 0</a:t>
            </a:r>
          </a:p>
        </p:txBody>
      </p:sp>
      <p:sp>
        <p:nvSpPr>
          <p:cNvPr id="95237" name="Rectangle 6"/>
          <p:cNvSpPr>
            <a:spLocks noChangeArrowheads="1"/>
          </p:cNvSpPr>
          <p:nvPr/>
        </p:nvSpPr>
        <p:spPr bwMode="auto">
          <a:xfrm>
            <a:off x="5711825" y="5427663"/>
            <a:ext cx="27003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a:t>Correlation Coefficient .3</a:t>
            </a:r>
          </a:p>
        </p:txBody>
      </p:sp>
      <p:sp>
        <p:nvSpPr>
          <p:cNvPr id="2" name="Footer Placeholder 1"/>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2221114400"/>
      </p:ext>
    </p:extLst>
  </p:cSld>
  <p:clrMapOvr>
    <a:masterClrMapping/>
  </p:clrMapOvr>
  <mc:AlternateContent xmlns:mc="http://schemas.openxmlformats.org/markup-compatibility/2006" xmlns:p14="http://schemas.microsoft.com/office/powerpoint/2010/main">
    <mc:Choice Requires="p14">
      <p:transition spd="slow" p14:dur="2000" advTm="21019"/>
    </mc:Choice>
    <mc:Fallback xmlns="">
      <p:transition xmlns:p14="http://schemas.microsoft.com/office/powerpoint/2010/main" spd="slow" advTm="21019"/>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p:txBody>
          <a:bodyPr/>
          <a:lstStyle/>
          <a:p>
            <a:pPr eaLnBrk="1" hangingPunct="1">
              <a:defRPr/>
            </a:pPr>
            <a:r>
              <a:rPr lang="en-US" dirty="0" smtClean="0">
                <a:cs typeface="+mj-cs"/>
              </a:rPr>
              <a:t>Correlation</a:t>
            </a:r>
          </a:p>
        </p:txBody>
      </p:sp>
      <p:sp>
        <p:nvSpPr>
          <p:cNvPr id="96258" name="Rectangle 3"/>
          <p:cNvSpPr>
            <a:spLocks noChangeArrowheads="1"/>
          </p:cNvSpPr>
          <p:nvPr/>
        </p:nvSpPr>
        <p:spPr bwMode="auto">
          <a:xfrm>
            <a:off x="6096000" y="6248400"/>
            <a:ext cx="2747963" cy="214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800"/>
              <a:t>Source: Altman. Practical Statistics for Medical Research</a:t>
            </a:r>
          </a:p>
        </p:txBody>
      </p:sp>
      <p:pic>
        <p:nvPicPr>
          <p:cNvPr id="96259" name="Picture 4" descr="Moderate Corrrel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362200"/>
            <a:ext cx="87503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0" name="Rectangle 5"/>
          <p:cNvSpPr>
            <a:spLocks noChangeArrowheads="1"/>
          </p:cNvSpPr>
          <p:nvPr/>
        </p:nvSpPr>
        <p:spPr bwMode="auto">
          <a:xfrm>
            <a:off x="949325" y="5287963"/>
            <a:ext cx="27765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a:t>Correlation Coefficient -.5</a:t>
            </a:r>
          </a:p>
        </p:txBody>
      </p:sp>
      <p:sp>
        <p:nvSpPr>
          <p:cNvPr id="96261" name="Rectangle 6"/>
          <p:cNvSpPr>
            <a:spLocks noChangeArrowheads="1"/>
          </p:cNvSpPr>
          <p:nvPr/>
        </p:nvSpPr>
        <p:spPr bwMode="auto">
          <a:xfrm>
            <a:off x="5791200" y="5272088"/>
            <a:ext cx="2700338" cy="3667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dirty="0"/>
              <a:t>Correlation Coefficient .7</a:t>
            </a:r>
          </a:p>
        </p:txBody>
      </p:sp>
      <p:sp>
        <p:nvSpPr>
          <p:cNvPr id="2" name="Footer Placeholder 1"/>
          <p:cNvSpPr>
            <a:spLocks noGrp="1"/>
          </p:cNvSpPr>
          <p:nvPr>
            <p:ph type="ftr" sz="quarter" idx="10"/>
          </p:nvPr>
        </p:nvSpPr>
        <p:spPr/>
        <p:txBody>
          <a:bodyPr/>
          <a:lstStyle/>
          <a:p>
            <a:r>
              <a:rPr lang="en-US" smtClean="0"/>
              <a:t>Working With Data | IAT 355</a:t>
            </a:r>
            <a:endParaRPr lang="en-US"/>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864327265"/>
      </p:ext>
    </p:extLst>
  </p:cSld>
  <p:clrMapOvr>
    <a:masterClrMapping/>
  </p:clrMapOvr>
  <mc:AlternateContent xmlns:mc="http://schemas.openxmlformats.org/markup-compatibility/2006" xmlns:p14="http://schemas.microsoft.com/office/powerpoint/2010/main">
    <mc:Choice Requires="p14">
      <p:transition spd="slow" p14:dur="2000" advTm="42518"/>
    </mc:Choice>
    <mc:Fallback xmlns="">
      <p:transition xmlns:p14="http://schemas.microsoft.com/office/powerpoint/2010/main" spd="slow" advTm="4251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2" descr="Anscomb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3213"/>
            <a:ext cx="9144000"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r>
              <a:rPr lang="en-US" smtClean="0"/>
              <a:t>Working With Data | IAT 355</a:t>
            </a:r>
            <a:endParaRPr lang="en-US"/>
          </a:p>
        </p:txBody>
      </p:sp>
      <p:sp>
        <p:nvSpPr>
          <p:cNvPr id="13314" name="Rectangle 3"/>
          <p:cNvSpPr>
            <a:spLocks noChangeArrowheads="1"/>
          </p:cNvSpPr>
          <p:nvPr/>
        </p:nvSpPr>
        <p:spPr bwMode="auto">
          <a:xfrm>
            <a:off x="1835696" y="6479589"/>
            <a:ext cx="5638800" cy="307777"/>
          </a:xfrm>
          <a:prstGeom prst="rect">
            <a:avLst/>
          </a:prstGeom>
          <a:solidFill>
            <a:schemeClr val="bg1"/>
          </a:solidFill>
          <a:ln>
            <a:noFill/>
          </a:ln>
          <a:extLst/>
        </p:spPr>
        <p:txBody>
          <a:bodyPr>
            <a:spAutoFit/>
          </a:bodyPr>
          <a:lstStyle/>
          <a:p>
            <a:r>
              <a:rPr lang="en-US" dirty="0"/>
              <a:t>Four sets of data with the same correlation of </a:t>
            </a:r>
            <a:r>
              <a:rPr lang="en-US" dirty="0" smtClean="0"/>
              <a:t>0.816 !!</a:t>
            </a:r>
            <a:endParaRPr lang="en-US" dirty="0"/>
          </a:p>
        </p:txBody>
      </p:sp>
    </p:spTree>
    <p:extLst>
      <p:ext uri="{BB962C8B-B14F-4D97-AF65-F5344CB8AC3E}">
        <p14:creationId xmlns:p14="http://schemas.microsoft.com/office/powerpoint/2010/main" val="1027759165"/>
      </p:ext>
    </p:extLst>
  </p:cSld>
  <p:clrMapOvr>
    <a:masterClrMapping/>
  </p:clrMapOvr>
  <mc:AlternateContent xmlns:mc="http://schemas.openxmlformats.org/markup-compatibility/2006" xmlns:p14="http://schemas.microsoft.com/office/powerpoint/2010/main">
    <mc:Choice Requires="p14">
      <p:transition spd="slow" p14:dur="2000" advTm="44652"/>
    </mc:Choice>
    <mc:Fallback xmlns="">
      <p:transition xmlns:p14="http://schemas.microsoft.com/office/powerpoint/2010/main" spd="slow" advTm="44652"/>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Summary</a:t>
            </a:r>
            <a:endParaRPr lang="en-US" dirty="0"/>
          </a:p>
        </p:txBody>
      </p:sp>
      <p:sp>
        <p:nvSpPr>
          <p:cNvPr id="5" name="Content Placeholder 4"/>
          <p:cNvSpPr>
            <a:spLocks noGrp="1"/>
          </p:cNvSpPr>
          <p:nvPr>
            <p:ph idx="1"/>
          </p:nvPr>
        </p:nvSpPr>
        <p:spPr/>
        <p:txBody>
          <a:bodyPr/>
          <a:lstStyle/>
          <a:p>
            <a:r>
              <a:rPr lang="en-US" sz="2300" dirty="0" smtClean="0"/>
              <a:t>Statistical models serve to inspect and </a:t>
            </a:r>
            <a:r>
              <a:rPr lang="en-US" sz="2300" dirty="0" err="1" smtClean="0"/>
              <a:t>categorise</a:t>
            </a:r>
            <a:r>
              <a:rPr lang="en-US" sz="2300" dirty="0" smtClean="0"/>
              <a:t> the nature of trends and relations between variables and </a:t>
            </a:r>
            <a:r>
              <a:rPr lang="en-US" sz="2300" dirty="0" err="1" smtClean="0"/>
              <a:t>fators</a:t>
            </a:r>
            <a:r>
              <a:rPr lang="en-US" sz="2300" dirty="0" smtClean="0"/>
              <a:t> (effects)</a:t>
            </a:r>
          </a:p>
          <a:p>
            <a:endParaRPr lang="en-US" sz="2300" dirty="0"/>
          </a:p>
          <a:p>
            <a:r>
              <a:rPr lang="en-US" sz="2300" dirty="0" smtClean="0"/>
              <a:t>Distribution is a critical element in deciding what statistical measures to use, should be the lens by which you determine the appropriate metric</a:t>
            </a:r>
          </a:p>
          <a:p>
            <a:endParaRPr lang="en-US" sz="2300" dirty="0"/>
          </a:p>
          <a:p>
            <a:r>
              <a:rPr lang="en-US" sz="2300" dirty="0" smtClean="0"/>
              <a:t>“eyeballing” your distribution is a first step in forming your next queries</a:t>
            </a:r>
            <a:endParaRPr lang="en-US" sz="2300" dirty="0"/>
          </a:p>
        </p:txBody>
      </p:sp>
      <p:sp>
        <p:nvSpPr>
          <p:cNvPr id="2" name="Footer Placeholder 1"/>
          <p:cNvSpPr>
            <a:spLocks noGrp="1"/>
          </p:cNvSpPr>
          <p:nvPr>
            <p:ph type="ftr" sz="quarter" idx="10"/>
          </p:nvPr>
        </p:nvSpPr>
        <p:spPr/>
        <p:txBody>
          <a:bodyPr/>
          <a:lstStyle/>
          <a:p>
            <a:pPr>
              <a:defRPr/>
            </a:pPr>
            <a:r>
              <a:rPr lang="en-US" smtClean="0"/>
              <a:t>Working With Data | IAT 355</a:t>
            </a:r>
            <a:endParaRPr lang="en-US"/>
          </a:p>
        </p:txBody>
      </p:sp>
    </p:spTree>
    <p:extLst>
      <p:ext uri="{BB962C8B-B14F-4D97-AF65-F5344CB8AC3E}">
        <p14:creationId xmlns:p14="http://schemas.microsoft.com/office/powerpoint/2010/main" val="2344569527"/>
      </p:ext>
    </p:extLst>
  </p:cSld>
  <p:clrMapOvr>
    <a:masterClrMapping/>
  </p:clrMapOvr>
  <mc:AlternateContent xmlns:mc="http://schemas.openxmlformats.org/markup-compatibility/2006" xmlns:p14="http://schemas.microsoft.com/office/powerpoint/2010/main">
    <mc:Choice Requires="p14">
      <p:transition spd="slow" p14:dur="2000" advTm="33723"/>
    </mc:Choice>
    <mc:Fallback xmlns="">
      <p:transition xmlns:p14="http://schemas.microsoft.com/office/powerpoint/2010/main" spd="slow" advTm="33723"/>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data: descriptive statistics</a:t>
            </a:r>
            <a:endParaRPr lang="en-US" dirty="0"/>
          </a:p>
        </p:txBody>
      </p:sp>
      <p:sp>
        <p:nvSpPr>
          <p:cNvPr id="4" name="Footer Placeholder 3"/>
          <p:cNvSpPr>
            <a:spLocks noGrp="1"/>
          </p:cNvSpPr>
          <p:nvPr>
            <p:ph type="ftr" sz="quarter" idx="10"/>
          </p:nvPr>
        </p:nvSpPr>
        <p:spPr>
          <a:xfrm>
            <a:off x="1475656" y="6021288"/>
            <a:ext cx="5688632" cy="457200"/>
          </a:xfrm>
        </p:spPr>
        <p:txBody>
          <a:bodyPr/>
          <a:lstStyle/>
          <a:p>
            <a:r>
              <a:rPr lang="en-US" smtClean="0"/>
              <a:t>Working With Data | IAT 355</a:t>
            </a:r>
            <a:endParaRPr lang="en-US"/>
          </a:p>
        </p:txBody>
      </p:sp>
      <p:sp>
        <p:nvSpPr>
          <p:cNvPr id="6" name="Rounded Rectangle 5"/>
          <p:cNvSpPr/>
          <p:nvPr/>
        </p:nvSpPr>
        <p:spPr bwMode="auto">
          <a:xfrm>
            <a:off x="755576" y="4149080"/>
            <a:ext cx="2808312" cy="936104"/>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Dispersion</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measures</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8" name="Rounded Rectangle 7"/>
          <p:cNvSpPr/>
          <p:nvPr/>
        </p:nvSpPr>
        <p:spPr bwMode="auto">
          <a:xfrm>
            <a:off x="755576" y="2276872"/>
            <a:ext cx="2808312" cy="936104"/>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Central tendency measures</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9" name="Rounded Rectangle 8"/>
          <p:cNvSpPr/>
          <p:nvPr/>
        </p:nvSpPr>
        <p:spPr bwMode="auto">
          <a:xfrm>
            <a:off x="3995936" y="1916832"/>
            <a:ext cx="1008112" cy="45365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mean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0" name="Rounded Rectangle 9"/>
          <p:cNvSpPr/>
          <p:nvPr/>
        </p:nvSpPr>
        <p:spPr bwMode="auto">
          <a:xfrm>
            <a:off x="3995936" y="2492896"/>
            <a:ext cx="1008112" cy="45365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median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1" name="TextBox 10"/>
          <p:cNvSpPr txBox="1"/>
          <p:nvPr/>
        </p:nvSpPr>
        <p:spPr>
          <a:xfrm>
            <a:off x="755576" y="1844824"/>
            <a:ext cx="2927502" cy="400110"/>
          </a:xfrm>
          <a:prstGeom prst="rect">
            <a:avLst/>
          </a:prstGeom>
          <a:noFill/>
          <a:ln>
            <a:noFill/>
          </a:ln>
        </p:spPr>
        <p:txBody>
          <a:bodyPr wrap="none" rtlCol="0">
            <a:spAutoFit/>
          </a:bodyPr>
          <a:lstStyle/>
          <a:p>
            <a:r>
              <a:rPr lang="en-US" sz="2000" i="1" dirty="0" smtClean="0">
                <a:solidFill>
                  <a:srgbClr val="FF0000"/>
                </a:solidFill>
              </a:rPr>
              <a:t> calculate the “average”</a:t>
            </a:r>
            <a:endParaRPr lang="en-US" sz="2000" i="1" dirty="0">
              <a:solidFill>
                <a:srgbClr val="FF0000"/>
              </a:solidFill>
            </a:endParaRPr>
          </a:p>
        </p:txBody>
      </p:sp>
      <p:sp>
        <p:nvSpPr>
          <p:cNvPr id="12" name="TextBox 11"/>
          <p:cNvSpPr txBox="1"/>
          <p:nvPr/>
        </p:nvSpPr>
        <p:spPr>
          <a:xfrm>
            <a:off x="755576" y="3717032"/>
            <a:ext cx="2784860" cy="400110"/>
          </a:xfrm>
          <a:prstGeom prst="rect">
            <a:avLst/>
          </a:prstGeom>
          <a:noFill/>
          <a:ln>
            <a:noFill/>
          </a:ln>
        </p:spPr>
        <p:txBody>
          <a:bodyPr wrap="none" rtlCol="0">
            <a:spAutoFit/>
          </a:bodyPr>
          <a:lstStyle/>
          <a:p>
            <a:r>
              <a:rPr lang="en-US" sz="2000" i="1" dirty="0" smtClean="0">
                <a:solidFill>
                  <a:srgbClr val="000090"/>
                </a:solidFill>
              </a:rPr>
              <a:t> calculate the “spread”</a:t>
            </a:r>
            <a:endParaRPr lang="en-US" sz="2000" i="1" dirty="0">
              <a:solidFill>
                <a:srgbClr val="000090"/>
              </a:solidFill>
            </a:endParaRPr>
          </a:p>
        </p:txBody>
      </p:sp>
      <p:sp>
        <p:nvSpPr>
          <p:cNvPr id="15" name="Rounded Rectangle 14"/>
          <p:cNvSpPr/>
          <p:nvPr/>
        </p:nvSpPr>
        <p:spPr bwMode="auto">
          <a:xfrm>
            <a:off x="3995936" y="3068960"/>
            <a:ext cx="1008112" cy="45365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mode</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6" name="Rounded Rectangle 15"/>
          <p:cNvSpPr/>
          <p:nvPr/>
        </p:nvSpPr>
        <p:spPr bwMode="auto">
          <a:xfrm>
            <a:off x="3995936" y="3789040"/>
            <a:ext cx="1008112" cy="453650"/>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range</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7" name="Rounded Rectangle 16"/>
          <p:cNvSpPr/>
          <p:nvPr/>
        </p:nvSpPr>
        <p:spPr bwMode="auto">
          <a:xfrm>
            <a:off x="3995936" y="4365104"/>
            <a:ext cx="1584176" cy="504056"/>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variance</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8" name="Rounded Rectangle 17"/>
          <p:cNvSpPr/>
          <p:nvPr/>
        </p:nvSpPr>
        <p:spPr bwMode="auto">
          <a:xfrm>
            <a:off x="3995936" y="4941168"/>
            <a:ext cx="1584176" cy="792088"/>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Standard deviation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78775966"/>
      </p:ext>
    </p:extLst>
  </p:cSld>
  <p:clrMapOvr>
    <a:masterClrMapping/>
  </p:clrMapOvr>
  <mc:AlternateContent xmlns:mc="http://schemas.openxmlformats.org/markup-compatibility/2006" xmlns:p14="http://schemas.microsoft.com/office/powerpoint/2010/main">
    <mc:Choice Requires="p14">
      <p:transition spd="slow" p14:dur="2000" advTm="54188"/>
    </mc:Choice>
    <mc:Fallback xmlns="">
      <p:transition xmlns:p14="http://schemas.microsoft.com/office/powerpoint/2010/main" spd="slow" advTm="54188"/>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Understanding data: descriptive statistics</a:t>
            </a:r>
            <a:endParaRPr lang="en-US" dirty="0"/>
          </a:p>
        </p:txBody>
      </p:sp>
      <p:sp>
        <p:nvSpPr>
          <p:cNvPr id="4" name="Footer Placeholder 3"/>
          <p:cNvSpPr>
            <a:spLocks noGrp="1"/>
          </p:cNvSpPr>
          <p:nvPr>
            <p:ph type="ftr" sz="quarter" idx="10"/>
          </p:nvPr>
        </p:nvSpPr>
        <p:spPr>
          <a:xfrm>
            <a:off x="1475656" y="6021288"/>
            <a:ext cx="5688632" cy="457200"/>
          </a:xfrm>
        </p:spPr>
        <p:txBody>
          <a:bodyPr/>
          <a:lstStyle/>
          <a:p>
            <a:r>
              <a:rPr lang="en-US" smtClean="0"/>
              <a:t>Working With Data | IAT 355</a:t>
            </a:r>
            <a:endParaRPr lang="en-US"/>
          </a:p>
        </p:txBody>
      </p:sp>
      <p:sp>
        <p:nvSpPr>
          <p:cNvPr id="6" name="Rounded Rectangle 5"/>
          <p:cNvSpPr/>
          <p:nvPr/>
        </p:nvSpPr>
        <p:spPr bwMode="auto">
          <a:xfrm>
            <a:off x="755576" y="4149080"/>
            <a:ext cx="2808312" cy="936104"/>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Dispersion</a:t>
            </a:r>
          </a:p>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measures</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8" name="Rounded Rectangle 7"/>
          <p:cNvSpPr/>
          <p:nvPr/>
        </p:nvSpPr>
        <p:spPr bwMode="auto">
          <a:xfrm>
            <a:off x="755576" y="2276872"/>
            <a:ext cx="2808312" cy="936104"/>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rgbClr val="000000"/>
                </a:solidFill>
                <a:effectLst/>
                <a:latin typeface="Arial" charset="0"/>
                <a:ea typeface="ＭＳ Ｐゴシック" charset="0"/>
                <a:cs typeface="ＭＳ Ｐゴシック" charset="0"/>
              </a:rPr>
              <a:t>Central tendency measures</a:t>
            </a:r>
            <a:endParaRPr kumimoji="0" lang="en-US" sz="24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9" name="Rounded Rectangle 8"/>
          <p:cNvSpPr/>
          <p:nvPr/>
        </p:nvSpPr>
        <p:spPr bwMode="auto">
          <a:xfrm>
            <a:off x="3995936" y="1916832"/>
            <a:ext cx="1008112" cy="45365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mean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0" name="Rounded Rectangle 9"/>
          <p:cNvSpPr/>
          <p:nvPr/>
        </p:nvSpPr>
        <p:spPr bwMode="auto">
          <a:xfrm>
            <a:off x="3995936" y="2492896"/>
            <a:ext cx="1008112" cy="45365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median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1" name="TextBox 10"/>
          <p:cNvSpPr txBox="1"/>
          <p:nvPr/>
        </p:nvSpPr>
        <p:spPr>
          <a:xfrm>
            <a:off x="755576" y="1844824"/>
            <a:ext cx="2927502" cy="400110"/>
          </a:xfrm>
          <a:prstGeom prst="rect">
            <a:avLst/>
          </a:prstGeom>
          <a:noFill/>
          <a:ln>
            <a:noFill/>
          </a:ln>
        </p:spPr>
        <p:txBody>
          <a:bodyPr wrap="none" rtlCol="0">
            <a:spAutoFit/>
          </a:bodyPr>
          <a:lstStyle/>
          <a:p>
            <a:r>
              <a:rPr lang="en-US" sz="2000" i="1" dirty="0" smtClean="0">
                <a:solidFill>
                  <a:srgbClr val="FF0000"/>
                </a:solidFill>
              </a:rPr>
              <a:t> calculate the “average”</a:t>
            </a:r>
            <a:endParaRPr lang="en-US" sz="2000" i="1" dirty="0">
              <a:solidFill>
                <a:srgbClr val="FF0000"/>
              </a:solidFill>
            </a:endParaRPr>
          </a:p>
        </p:txBody>
      </p:sp>
      <p:sp>
        <p:nvSpPr>
          <p:cNvPr id="12" name="TextBox 11"/>
          <p:cNvSpPr txBox="1"/>
          <p:nvPr/>
        </p:nvSpPr>
        <p:spPr>
          <a:xfrm>
            <a:off x="755576" y="3717032"/>
            <a:ext cx="2784860" cy="400110"/>
          </a:xfrm>
          <a:prstGeom prst="rect">
            <a:avLst/>
          </a:prstGeom>
          <a:noFill/>
          <a:ln>
            <a:noFill/>
          </a:ln>
        </p:spPr>
        <p:txBody>
          <a:bodyPr wrap="none" rtlCol="0">
            <a:spAutoFit/>
          </a:bodyPr>
          <a:lstStyle/>
          <a:p>
            <a:r>
              <a:rPr lang="en-US" sz="2000" i="1" dirty="0" smtClean="0">
                <a:solidFill>
                  <a:srgbClr val="000090"/>
                </a:solidFill>
              </a:rPr>
              <a:t> calculate the “spread”</a:t>
            </a:r>
            <a:endParaRPr lang="en-US" sz="2000" i="1" dirty="0">
              <a:solidFill>
                <a:srgbClr val="000090"/>
              </a:solidFill>
            </a:endParaRPr>
          </a:p>
        </p:txBody>
      </p:sp>
      <p:sp>
        <p:nvSpPr>
          <p:cNvPr id="15" name="Rounded Rectangle 14"/>
          <p:cNvSpPr/>
          <p:nvPr/>
        </p:nvSpPr>
        <p:spPr bwMode="auto">
          <a:xfrm>
            <a:off x="3995936" y="3068960"/>
            <a:ext cx="1008112" cy="453650"/>
          </a:xfrm>
          <a:prstGeom prst="roundRect">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mode</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6" name="Rounded Rectangle 15"/>
          <p:cNvSpPr/>
          <p:nvPr/>
        </p:nvSpPr>
        <p:spPr bwMode="auto">
          <a:xfrm>
            <a:off x="3995936" y="3789040"/>
            <a:ext cx="1008112" cy="453650"/>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range</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7" name="Rounded Rectangle 16"/>
          <p:cNvSpPr/>
          <p:nvPr/>
        </p:nvSpPr>
        <p:spPr bwMode="auto">
          <a:xfrm>
            <a:off x="3995936" y="4365104"/>
            <a:ext cx="1584176" cy="504056"/>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variance</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8" name="Rounded Rectangle 17"/>
          <p:cNvSpPr/>
          <p:nvPr/>
        </p:nvSpPr>
        <p:spPr bwMode="auto">
          <a:xfrm>
            <a:off x="3995936" y="4941168"/>
            <a:ext cx="1584176" cy="792088"/>
          </a:xfrm>
          <a:prstGeom prst="roundRect">
            <a:avLst/>
          </a:prstGeom>
          <a:noFill/>
          <a:ln w="952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Arial" charset="0"/>
                <a:ea typeface="ＭＳ Ｐゴシック" charset="0"/>
                <a:cs typeface="ＭＳ Ｐゴシック" charset="0"/>
              </a:rPr>
              <a:t>Standard deviation</a:t>
            </a:r>
            <a:endParaRPr kumimoji="0" lang="en-US" sz="1800" b="0" i="0" u="none" strike="noStrike" cap="none" normalizeH="0" baseline="0" dirty="0">
              <a:ln>
                <a:noFill/>
              </a:ln>
              <a:solidFill>
                <a:srgbClr val="000000"/>
              </a:solidFill>
              <a:effectLst/>
              <a:latin typeface="Arial" charset="0"/>
              <a:ea typeface="ＭＳ Ｐゴシック" charset="0"/>
              <a:cs typeface="ＭＳ Ｐゴシック" charset="0"/>
            </a:endParaRPr>
          </a:p>
        </p:txBody>
      </p:sp>
      <p:sp>
        <p:nvSpPr>
          <p:cNvPr id="19" name="TextBox 18"/>
          <p:cNvSpPr txBox="1"/>
          <p:nvPr/>
        </p:nvSpPr>
        <p:spPr>
          <a:xfrm>
            <a:off x="5796136" y="1988840"/>
            <a:ext cx="2664296" cy="1631216"/>
          </a:xfrm>
          <a:prstGeom prst="rect">
            <a:avLst/>
          </a:prstGeom>
          <a:noFill/>
          <a:ln>
            <a:solidFill>
              <a:srgbClr val="FF0000"/>
            </a:solidFill>
          </a:ln>
        </p:spPr>
        <p:txBody>
          <a:bodyPr wrap="square" rtlCol="0">
            <a:spAutoFit/>
          </a:bodyPr>
          <a:lstStyle/>
          <a:p>
            <a:r>
              <a:rPr lang="en-IE" sz="2000" dirty="0"/>
              <a:t>Measures of </a:t>
            </a:r>
            <a:r>
              <a:rPr lang="en-IE" sz="2000" dirty="0" smtClean="0"/>
              <a:t>centrality allow us to summarize the dataset based on a central tendency</a:t>
            </a:r>
            <a:endParaRPr lang="en-US" sz="2000" dirty="0"/>
          </a:p>
        </p:txBody>
      </p:sp>
    </p:spTree>
    <p:extLst>
      <p:ext uri="{BB962C8B-B14F-4D97-AF65-F5344CB8AC3E}">
        <p14:creationId xmlns:p14="http://schemas.microsoft.com/office/powerpoint/2010/main" val="3536577319"/>
      </p:ext>
    </p:extLst>
  </p:cSld>
  <p:clrMapOvr>
    <a:masterClrMapping/>
  </p:clrMapOvr>
  <mc:AlternateContent xmlns:mc="http://schemas.openxmlformats.org/markup-compatibility/2006" xmlns:p14="http://schemas.microsoft.com/office/powerpoint/2010/main">
    <mc:Choice Requires="p14">
      <p:transition spd="slow" p14:dur="2000" advTm="54188"/>
    </mc:Choice>
    <mc:Fallback xmlns="">
      <p:transition xmlns:p14="http://schemas.microsoft.com/office/powerpoint/2010/main" spd="slow" advTm="54188"/>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noChangeArrowheads="1"/>
          </p:cNvSpPr>
          <p:nvPr>
            <p:ph type="body" sz="half" idx="1"/>
          </p:nvPr>
        </p:nvSpPr>
        <p:spPr>
          <a:xfrm>
            <a:off x="457200" y="2057400"/>
            <a:ext cx="8305800" cy="4068763"/>
          </a:xfrm>
          <a:noFill/>
          <a:ln/>
        </p:spPr>
        <p:txBody>
          <a:bodyPr/>
          <a:lstStyle/>
          <a:p>
            <a:r>
              <a:rPr lang="en-US" sz="2400" dirty="0"/>
              <a:t>The Average (Mean)</a:t>
            </a:r>
          </a:p>
          <a:p>
            <a:pPr lvl="1"/>
            <a:r>
              <a:rPr lang="en-US" sz="2000" dirty="0"/>
              <a:t>Sum of all values divided by the number of values in the data set.</a:t>
            </a:r>
          </a:p>
          <a:p>
            <a:pPr lvl="1"/>
            <a:r>
              <a:rPr lang="en-US" sz="2000" dirty="0"/>
              <a:t>One measure of central </a:t>
            </a:r>
            <a:r>
              <a:rPr lang="en-US" sz="2000" b="1" dirty="0"/>
              <a:t>location</a:t>
            </a:r>
            <a:r>
              <a:rPr lang="en-US" sz="2000" dirty="0"/>
              <a:t> in the data set.</a:t>
            </a:r>
          </a:p>
          <a:p>
            <a:pPr lvl="1"/>
            <a:endParaRPr lang="en-US" sz="2000" dirty="0"/>
          </a:p>
          <a:p>
            <a:pPr lvl="1">
              <a:buFontTx/>
              <a:buNone/>
            </a:pPr>
            <a:endParaRPr lang="en-US" sz="2000" dirty="0"/>
          </a:p>
          <a:p>
            <a:pPr lvl="1">
              <a:buFontTx/>
              <a:buNone/>
            </a:pPr>
            <a:r>
              <a:rPr lang="en-US" sz="2000" dirty="0"/>
              <a:t>Average=(73+66+69+67+49+60+81+71+78+62+53+87+74+65+74+50+85+45+63+100)/20 = </a:t>
            </a:r>
            <a:r>
              <a:rPr lang="en-US" sz="2000" dirty="0">
                <a:solidFill>
                  <a:srgbClr val="FF0000"/>
                </a:solidFill>
              </a:rPr>
              <a:t>68.6</a:t>
            </a:r>
            <a:endParaRPr lang="en-US" sz="2000" dirty="0"/>
          </a:p>
          <a:p>
            <a:pPr lvl="1">
              <a:buFontTx/>
              <a:buNone/>
            </a:pPr>
            <a:endParaRPr lang="en-US" sz="2000" dirty="0"/>
          </a:p>
          <a:p>
            <a:pPr lvl="1"/>
            <a:endParaRPr lang="en-US" sz="2400" dirty="0"/>
          </a:p>
          <a:p>
            <a:pPr lvl="1"/>
            <a:endParaRPr lang="en-US" sz="2400" dirty="0"/>
          </a:p>
        </p:txBody>
      </p:sp>
      <p:sp>
        <p:nvSpPr>
          <p:cNvPr id="2" name="Title 1"/>
          <p:cNvSpPr>
            <a:spLocks noGrp="1"/>
          </p:cNvSpPr>
          <p:nvPr>
            <p:ph type="title"/>
          </p:nvPr>
        </p:nvSpPr>
        <p:spPr>
          <a:xfrm>
            <a:off x="457200" y="457200"/>
            <a:ext cx="8229600" cy="1143000"/>
          </a:xfrm>
        </p:spPr>
        <p:txBody>
          <a:bodyPr/>
          <a:lstStyle/>
          <a:p>
            <a:r>
              <a:rPr lang="en-US" dirty="0" smtClean="0"/>
              <a:t>The “Average” ???</a:t>
            </a:r>
            <a:endParaRPr lang="en-US" dirty="0"/>
          </a:p>
        </p:txBody>
      </p:sp>
      <p:sp>
        <p:nvSpPr>
          <p:cNvPr id="3" name="TextBox 2"/>
          <p:cNvSpPr txBox="1"/>
          <p:nvPr/>
        </p:nvSpPr>
        <p:spPr>
          <a:xfrm>
            <a:off x="1115616" y="5013176"/>
            <a:ext cx="6197554" cy="461665"/>
          </a:xfrm>
          <a:prstGeom prst="rect">
            <a:avLst/>
          </a:prstGeom>
          <a:noFill/>
        </p:spPr>
        <p:txBody>
          <a:bodyPr wrap="none" rtlCol="0">
            <a:spAutoFit/>
          </a:bodyPr>
          <a:lstStyle/>
          <a:p>
            <a:r>
              <a:rPr lang="en-US" sz="2400" i="1" dirty="0"/>
              <a:t>When might you not want to use the mean</a:t>
            </a:r>
            <a:r>
              <a:rPr lang="en-US" sz="2400" i="1" dirty="0" smtClean="0"/>
              <a:t>?</a:t>
            </a:r>
            <a:endParaRPr lang="en-US" sz="2400" i="1" dirty="0"/>
          </a:p>
        </p:txBody>
      </p:sp>
    </p:spTree>
    <p:extLst>
      <p:ext uri="{BB962C8B-B14F-4D97-AF65-F5344CB8AC3E}">
        <p14:creationId xmlns:p14="http://schemas.microsoft.com/office/powerpoint/2010/main" val="1588023202"/>
      </p:ext>
    </p:extLst>
  </p:cSld>
  <p:clrMapOvr>
    <a:masterClrMapping/>
  </p:clrMapOvr>
  <p:transition xmlns:p14="http://schemas.microsoft.com/office/powerpoint/2010/main">
    <p:zo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381000"/>
            <a:ext cx="8229600" cy="1143000"/>
          </a:xfrm>
          <a:noFill/>
          <a:ln/>
        </p:spPr>
        <p:txBody>
          <a:bodyPr/>
          <a:lstStyle/>
          <a:p>
            <a:r>
              <a:rPr lang="en-US" sz="3200" b="1" dirty="0" smtClean="0"/>
              <a:t>The mean is vulnerable to problems</a:t>
            </a:r>
            <a:endParaRPr lang="en-US" sz="3200" b="1" dirty="0"/>
          </a:p>
        </p:txBody>
      </p:sp>
      <p:grpSp>
        <p:nvGrpSpPr>
          <p:cNvPr id="37892" name="Group 4"/>
          <p:cNvGrpSpPr>
            <a:grpSpLocks/>
          </p:cNvGrpSpPr>
          <p:nvPr/>
        </p:nvGrpSpPr>
        <p:grpSpPr bwMode="auto">
          <a:xfrm>
            <a:off x="533400" y="2286000"/>
            <a:ext cx="4552950" cy="1052513"/>
            <a:chOff x="384" y="1152"/>
            <a:chExt cx="2868" cy="663"/>
          </a:xfrm>
        </p:grpSpPr>
        <p:sp>
          <p:nvSpPr>
            <p:cNvPr id="37893" name="Rectangle 5"/>
            <p:cNvSpPr>
              <a:spLocks noChangeArrowheads="1"/>
            </p:cNvSpPr>
            <p:nvPr/>
          </p:nvSpPr>
          <p:spPr bwMode="auto">
            <a:xfrm>
              <a:off x="480" y="1248"/>
              <a:ext cx="25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894" name="AutoShape 6"/>
            <p:cNvSpPr>
              <a:spLocks noChangeArrowheads="1"/>
            </p:cNvSpPr>
            <p:nvPr/>
          </p:nvSpPr>
          <p:spPr bwMode="auto">
            <a:xfrm>
              <a:off x="1584" y="1296"/>
              <a:ext cx="240" cy="288"/>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895" name="Oval 7"/>
            <p:cNvSpPr>
              <a:spLocks noChangeArrowheads="1"/>
            </p:cNvSpPr>
            <p:nvPr/>
          </p:nvSpPr>
          <p:spPr bwMode="auto">
            <a:xfrm>
              <a:off x="576" y="11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896" name="Oval 8"/>
            <p:cNvSpPr>
              <a:spLocks noChangeArrowheads="1"/>
            </p:cNvSpPr>
            <p:nvPr/>
          </p:nvSpPr>
          <p:spPr bwMode="auto">
            <a:xfrm>
              <a:off x="1728" y="11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897" name="Oval 9"/>
            <p:cNvSpPr>
              <a:spLocks noChangeArrowheads="1"/>
            </p:cNvSpPr>
            <p:nvPr/>
          </p:nvSpPr>
          <p:spPr bwMode="auto">
            <a:xfrm>
              <a:off x="2016" y="11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898" name="Oval 10"/>
            <p:cNvSpPr>
              <a:spLocks noChangeArrowheads="1"/>
            </p:cNvSpPr>
            <p:nvPr/>
          </p:nvSpPr>
          <p:spPr bwMode="auto">
            <a:xfrm>
              <a:off x="2400" y="11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899" name="Oval 11"/>
            <p:cNvSpPr>
              <a:spLocks noChangeArrowheads="1"/>
            </p:cNvSpPr>
            <p:nvPr/>
          </p:nvSpPr>
          <p:spPr bwMode="auto">
            <a:xfrm>
              <a:off x="2832" y="11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00" name="Oval 12"/>
            <p:cNvSpPr>
              <a:spLocks noChangeArrowheads="1"/>
            </p:cNvSpPr>
            <p:nvPr/>
          </p:nvSpPr>
          <p:spPr bwMode="auto">
            <a:xfrm>
              <a:off x="768" y="11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01" name="Oval 13"/>
            <p:cNvSpPr>
              <a:spLocks noChangeArrowheads="1"/>
            </p:cNvSpPr>
            <p:nvPr/>
          </p:nvSpPr>
          <p:spPr bwMode="auto">
            <a:xfrm>
              <a:off x="1200" y="115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02" name="Text Box 14"/>
            <p:cNvSpPr txBox="1">
              <a:spLocks noChangeArrowheads="1"/>
            </p:cNvSpPr>
            <p:nvPr/>
          </p:nvSpPr>
          <p:spPr bwMode="auto">
            <a:xfrm>
              <a:off x="384" y="134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a:t>
              </a:r>
            </a:p>
          </p:txBody>
        </p:sp>
        <p:sp>
          <p:nvSpPr>
            <p:cNvPr id="37903" name="Text Box 15"/>
            <p:cNvSpPr txBox="1">
              <a:spLocks noChangeArrowheads="1"/>
            </p:cNvSpPr>
            <p:nvPr/>
          </p:nvSpPr>
          <p:spPr bwMode="auto">
            <a:xfrm>
              <a:off x="1104" y="1344"/>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2.5</a:t>
              </a:r>
            </a:p>
          </p:txBody>
        </p:sp>
        <p:sp>
          <p:nvSpPr>
            <p:cNvPr id="37904" name="Text Box 16"/>
            <p:cNvSpPr txBox="1">
              <a:spLocks noChangeArrowheads="1"/>
            </p:cNvSpPr>
            <p:nvPr/>
          </p:nvSpPr>
          <p:spPr bwMode="auto">
            <a:xfrm>
              <a:off x="2352" y="1344"/>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7.5</a:t>
              </a:r>
            </a:p>
          </p:txBody>
        </p:sp>
        <p:sp>
          <p:nvSpPr>
            <p:cNvPr id="37905" name="Text Box 17"/>
            <p:cNvSpPr txBox="1">
              <a:spLocks noChangeArrowheads="1"/>
            </p:cNvSpPr>
            <p:nvPr/>
          </p:nvSpPr>
          <p:spPr bwMode="auto">
            <a:xfrm>
              <a:off x="2976" y="1344"/>
              <a:ext cx="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a:t>
              </a:r>
            </a:p>
          </p:txBody>
        </p:sp>
        <p:sp>
          <p:nvSpPr>
            <p:cNvPr id="37906" name="Text Box 18"/>
            <p:cNvSpPr txBox="1">
              <a:spLocks noChangeArrowheads="1"/>
            </p:cNvSpPr>
            <p:nvPr/>
          </p:nvSpPr>
          <p:spPr bwMode="auto">
            <a:xfrm>
              <a:off x="1536" y="1584"/>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00"/>
                  </a:solidFill>
                </a:rPr>
                <a:t>4.8</a:t>
              </a:r>
            </a:p>
          </p:txBody>
        </p:sp>
      </p:grpSp>
      <p:grpSp>
        <p:nvGrpSpPr>
          <p:cNvPr id="37907" name="Group 19"/>
          <p:cNvGrpSpPr>
            <a:grpSpLocks/>
          </p:cNvGrpSpPr>
          <p:nvPr/>
        </p:nvGrpSpPr>
        <p:grpSpPr bwMode="auto">
          <a:xfrm>
            <a:off x="609600" y="4114800"/>
            <a:ext cx="4552950" cy="1128713"/>
            <a:chOff x="384" y="2592"/>
            <a:chExt cx="2868" cy="711"/>
          </a:xfrm>
        </p:grpSpPr>
        <p:sp>
          <p:nvSpPr>
            <p:cNvPr id="37908" name="Rectangle 20"/>
            <p:cNvSpPr>
              <a:spLocks noChangeArrowheads="1"/>
            </p:cNvSpPr>
            <p:nvPr/>
          </p:nvSpPr>
          <p:spPr bwMode="auto">
            <a:xfrm>
              <a:off x="480" y="2688"/>
              <a:ext cx="2592" cy="4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09" name="AutoShape 21"/>
            <p:cNvSpPr>
              <a:spLocks noChangeArrowheads="1"/>
            </p:cNvSpPr>
            <p:nvPr/>
          </p:nvSpPr>
          <p:spPr bwMode="auto">
            <a:xfrm>
              <a:off x="1584" y="2736"/>
              <a:ext cx="240" cy="288"/>
            </a:xfrm>
            <a:prstGeom prst="triangle">
              <a:avLst>
                <a:gd name="adj" fmla="val 5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0" name="Oval 22"/>
            <p:cNvSpPr>
              <a:spLocks noChangeArrowheads="1"/>
            </p:cNvSpPr>
            <p:nvPr/>
          </p:nvSpPr>
          <p:spPr bwMode="auto">
            <a:xfrm>
              <a:off x="576" y="25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1" name="Oval 23"/>
            <p:cNvSpPr>
              <a:spLocks noChangeArrowheads="1"/>
            </p:cNvSpPr>
            <p:nvPr/>
          </p:nvSpPr>
          <p:spPr bwMode="auto">
            <a:xfrm>
              <a:off x="1824" y="25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2" name="Oval 24"/>
            <p:cNvSpPr>
              <a:spLocks noChangeArrowheads="1"/>
            </p:cNvSpPr>
            <p:nvPr/>
          </p:nvSpPr>
          <p:spPr bwMode="auto">
            <a:xfrm>
              <a:off x="1968" y="25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3" name="Oval 25"/>
            <p:cNvSpPr>
              <a:spLocks noChangeArrowheads="1"/>
            </p:cNvSpPr>
            <p:nvPr/>
          </p:nvSpPr>
          <p:spPr bwMode="auto">
            <a:xfrm>
              <a:off x="2112" y="25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4" name="Oval 26"/>
            <p:cNvSpPr>
              <a:spLocks noChangeArrowheads="1"/>
            </p:cNvSpPr>
            <p:nvPr/>
          </p:nvSpPr>
          <p:spPr bwMode="auto">
            <a:xfrm>
              <a:off x="2304" y="25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5" name="Oval 27"/>
            <p:cNvSpPr>
              <a:spLocks noChangeArrowheads="1"/>
            </p:cNvSpPr>
            <p:nvPr/>
          </p:nvSpPr>
          <p:spPr bwMode="auto">
            <a:xfrm>
              <a:off x="768" y="25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6" name="Oval 28"/>
            <p:cNvSpPr>
              <a:spLocks noChangeArrowheads="1"/>
            </p:cNvSpPr>
            <p:nvPr/>
          </p:nvSpPr>
          <p:spPr bwMode="auto">
            <a:xfrm>
              <a:off x="1680" y="2592"/>
              <a:ext cx="96" cy="96"/>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7917" name="Text Box 29"/>
            <p:cNvSpPr txBox="1">
              <a:spLocks noChangeArrowheads="1"/>
            </p:cNvSpPr>
            <p:nvPr/>
          </p:nvSpPr>
          <p:spPr bwMode="auto">
            <a:xfrm>
              <a:off x="384" y="2784"/>
              <a:ext cx="19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0</a:t>
              </a:r>
            </a:p>
          </p:txBody>
        </p:sp>
        <p:sp>
          <p:nvSpPr>
            <p:cNvPr id="37918" name="Text Box 30"/>
            <p:cNvSpPr txBox="1">
              <a:spLocks noChangeArrowheads="1"/>
            </p:cNvSpPr>
            <p:nvPr/>
          </p:nvSpPr>
          <p:spPr bwMode="auto">
            <a:xfrm>
              <a:off x="1104" y="2784"/>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2.5</a:t>
              </a:r>
            </a:p>
          </p:txBody>
        </p:sp>
        <p:sp>
          <p:nvSpPr>
            <p:cNvPr id="37919" name="Text Box 31"/>
            <p:cNvSpPr txBox="1">
              <a:spLocks noChangeArrowheads="1"/>
            </p:cNvSpPr>
            <p:nvPr/>
          </p:nvSpPr>
          <p:spPr bwMode="auto">
            <a:xfrm>
              <a:off x="2352" y="2784"/>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7.5</a:t>
              </a:r>
            </a:p>
          </p:txBody>
        </p:sp>
        <p:sp>
          <p:nvSpPr>
            <p:cNvPr id="37920" name="Text Box 32"/>
            <p:cNvSpPr txBox="1">
              <a:spLocks noChangeArrowheads="1"/>
            </p:cNvSpPr>
            <p:nvPr/>
          </p:nvSpPr>
          <p:spPr bwMode="auto">
            <a:xfrm>
              <a:off x="2976" y="2784"/>
              <a:ext cx="2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10</a:t>
              </a:r>
            </a:p>
          </p:txBody>
        </p:sp>
        <p:sp>
          <p:nvSpPr>
            <p:cNvPr id="37921" name="Text Box 33"/>
            <p:cNvSpPr txBox="1">
              <a:spLocks noChangeArrowheads="1"/>
            </p:cNvSpPr>
            <p:nvPr/>
          </p:nvSpPr>
          <p:spPr bwMode="auto">
            <a:xfrm>
              <a:off x="1584" y="3072"/>
              <a:ext cx="31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solidFill>
                    <a:srgbClr val="FF0000"/>
                  </a:solidFill>
                </a:rPr>
                <a:t>4.8</a:t>
              </a:r>
            </a:p>
          </p:txBody>
        </p:sp>
      </p:grpSp>
      <p:sp>
        <p:nvSpPr>
          <p:cNvPr id="37922" name="Rectangle 34"/>
          <p:cNvSpPr>
            <a:spLocks noGrp="1" noChangeArrowheads="1"/>
          </p:cNvSpPr>
          <p:nvPr>
            <p:ph type="body" sz="half" idx="1"/>
          </p:nvPr>
        </p:nvSpPr>
        <p:spPr>
          <a:xfrm>
            <a:off x="5410200" y="2362200"/>
            <a:ext cx="3276600" cy="1981200"/>
          </a:xfrm>
          <a:noFill/>
          <a:ln/>
        </p:spPr>
        <p:txBody>
          <a:bodyPr/>
          <a:lstStyle/>
          <a:p>
            <a:pPr>
              <a:buFontTx/>
              <a:buNone/>
            </a:pPr>
            <a:r>
              <a:rPr lang="en-US" sz="2400"/>
              <a:t>	The data may or may not be symmetrical around its average value</a:t>
            </a:r>
          </a:p>
          <a:p>
            <a:pPr lvl="1"/>
            <a:endParaRPr lang="en-US" sz="2400"/>
          </a:p>
          <a:p>
            <a:pPr lvl="1"/>
            <a:endParaRPr lang="en-US" sz="2400"/>
          </a:p>
        </p:txBody>
      </p:sp>
      <p:sp>
        <p:nvSpPr>
          <p:cNvPr id="2" name="Footer Placeholder 1"/>
          <p:cNvSpPr>
            <a:spLocks noGrp="1"/>
          </p:cNvSpPr>
          <p:nvPr>
            <p:ph type="ftr" sz="quarter" idx="10"/>
          </p:nvPr>
        </p:nvSpPr>
        <p:spPr/>
        <p:txBody>
          <a:bodyPr/>
          <a:lstStyle/>
          <a:p>
            <a:r>
              <a:rPr lang="en-US" smtClean="0"/>
              <a:t>Working With Data | IAT 355</a:t>
            </a:r>
            <a:endParaRPr lang="en-US"/>
          </a:p>
        </p:txBody>
      </p:sp>
    </p:spTree>
    <p:extLst>
      <p:ext uri="{BB962C8B-B14F-4D97-AF65-F5344CB8AC3E}">
        <p14:creationId xmlns:p14="http://schemas.microsoft.com/office/powerpoint/2010/main" val="3595188561"/>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5"/>
</p:tagLst>
</file>

<file path=ppt/tags/tag2.xml><?xml version="1.0" encoding="utf-8"?>
<p:tagLst xmlns:a="http://schemas.openxmlformats.org/drawingml/2006/main" xmlns:r="http://schemas.openxmlformats.org/officeDocument/2006/relationships" xmlns:p="http://schemas.openxmlformats.org/presentationml/2006/main">
  <p:tag name="TIMING" val="|23|15"/>
</p:tagLst>
</file>

<file path=ppt/tags/tag3.xml><?xml version="1.0" encoding="utf-8"?>
<p:tagLst xmlns:a="http://schemas.openxmlformats.org/drawingml/2006/main" xmlns:r="http://schemas.openxmlformats.org/officeDocument/2006/relationships" xmlns:p="http://schemas.openxmlformats.org/presentationml/2006/main">
  <p:tag name="TIMING" val="|141.6"/>
</p:tagLst>
</file>

<file path=ppt/tags/tag4.xml><?xml version="1.0" encoding="utf-8"?>
<p:tagLst xmlns:a="http://schemas.openxmlformats.org/drawingml/2006/main" xmlns:r="http://schemas.openxmlformats.org/officeDocument/2006/relationships" xmlns:p="http://schemas.openxmlformats.org/presentationml/2006/main">
  <p:tag name="TIMING" val="|50|69.7|9"/>
</p:tagLst>
</file>

<file path=ppt/tags/tag5.xml><?xml version="1.0" encoding="utf-8"?>
<p:tagLst xmlns:a="http://schemas.openxmlformats.org/drawingml/2006/main" xmlns:r="http://schemas.openxmlformats.org/officeDocument/2006/relationships" xmlns:p="http://schemas.openxmlformats.org/presentationml/2006/main">
  <p:tag name="TIMING" val="|1.1"/>
</p:tagLst>
</file>

<file path=ppt/tags/tag6.xml><?xml version="1.0" encoding="utf-8"?>
<p:tagLst xmlns:a="http://schemas.openxmlformats.org/drawingml/2006/main" xmlns:r="http://schemas.openxmlformats.org/officeDocument/2006/relationships" xmlns:p="http://schemas.openxmlformats.org/presentationml/2006/main">
  <p:tag name="TIMING" val="|2.4"/>
</p:tagLst>
</file>

<file path=ppt/theme/theme1.xml><?xml version="1.0" encoding="utf-8"?>
<a:theme xmlns:a="http://schemas.openxmlformats.org/drawingml/2006/main" name="LectureSlides">
  <a:themeElements>
    <a:clrScheme name="SIAT-le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IAT-lectur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IAT-lectur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IAT-lectur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IAT-lectur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IAT-lectur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IAT-lectur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IAT-lectur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IAT-lectur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IAT-lectur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IAT-lectur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IAT-lectur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IAT-lectur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IAT-lectur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LectureSlides.potx</Template>
  <TotalTime>29196</TotalTime>
  <Words>3787</Words>
  <Application>Microsoft Macintosh PowerPoint</Application>
  <PresentationFormat>On-screen Show (4:3)</PresentationFormat>
  <Paragraphs>479</Paragraphs>
  <Slides>55</Slides>
  <Notes>26</Notes>
  <HiddenSlides>0</HiddenSlides>
  <MMClips>4</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55</vt:i4>
      </vt:variant>
    </vt:vector>
  </HeadingPairs>
  <TitlesOfParts>
    <vt:vector size="58" baseType="lpstr">
      <vt:lpstr>LectureSlides</vt:lpstr>
      <vt:lpstr>Worksheet</vt:lpstr>
      <vt:lpstr>SmartDraw</vt:lpstr>
      <vt:lpstr>IAT 355 Visual Analytics</vt:lpstr>
      <vt:lpstr>Data and more...</vt:lpstr>
      <vt:lpstr>Data analysis</vt:lpstr>
      <vt:lpstr>Simplest descriptive:  Min, Max, Range</vt:lpstr>
      <vt:lpstr>Frequency analyses</vt:lpstr>
      <vt:lpstr>Understanding data: descriptive statistics</vt:lpstr>
      <vt:lpstr>Understanding data: descriptive statistics</vt:lpstr>
      <vt:lpstr>The “Average” ???</vt:lpstr>
      <vt:lpstr>The mean is vulnerable to problems</vt:lpstr>
      <vt:lpstr>The Median</vt:lpstr>
      <vt:lpstr>PowerPoint Presentation</vt:lpstr>
      <vt:lpstr>The Mode</vt:lpstr>
      <vt:lpstr>When do we use what?</vt:lpstr>
      <vt:lpstr>Mode for categorical frequency</vt:lpstr>
      <vt:lpstr>Summary</vt:lpstr>
      <vt:lpstr>Centrality</vt:lpstr>
      <vt:lpstr>Plot the distribution</vt:lpstr>
      <vt:lpstr>Histogram</vt:lpstr>
      <vt:lpstr>Histogram</vt:lpstr>
      <vt:lpstr>Discovering centrality</vt:lpstr>
      <vt:lpstr>Discovering centrality</vt:lpstr>
      <vt:lpstr>Histograms quickly show distribution clusters</vt:lpstr>
      <vt:lpstr>Histograms quickly show distribution clusters</vt:lpstr>
      <vt:lpstr>PowerPoint Presentation</vt:lpstr>
      <vt:lpstr>Issues with Histograms</vt:lpstr>
      <vt:lpstr>Understanding data distribution</vt:lpstr>
      <vt:lpstr> Distribution and symmetry</vt:lpstr>
      <vt:lpstr>Dispersion</vt:lpstr>
      <vt:lpstr>Measures of variance</vt:lpstr>
      <vt:lpstr>Normal Distribution</vt:lpstr>
      <vt:lpstr>Inter-quartile range</vt:lpstr>
      <vt:lpstr>Can we see the magnitude of the spread?</vt:lpstr>
      <vt:lpstr>Box-plots</vt:lpstr>
      <vt:lpstr>Outliers</vt:lpstr>
      <vt:lpstr>Box plots are useful for comparing dimensions as well as seeing outliers</vt:lpstr>
      <vt:lpstr>Recap: Distribution is important for understanding aggregate measures</vt:lpstr>
      <vt:lpstr>Measuring the Dispersion of Data</vt:lpstr>
      <vt:lpstr>Graphic Displays of Basic Statistical Descriptions</vt:lpstr>
      <vt:lpstr>Example: job losses in US over time</vt:lpstr>
      <vt:lpstr>Example: job losses in US over time</vt:lpstr>
      <vt:lpstr>PowerPoint Presentation</vt:lpstr>
      <vt:lpstr>Histograms Often Tell More than Boxplots</vt:lpstr>
      <vt:lpstr>Inferential statistics</vt:lpstr>
      <vt:lpstr>Scatter plot</vt:lpstr>
      <vt:lpstr>Positively and Negatively Correlated Data</vt:lpstr>
      <vt:lpstr> Uncorrelated Data</vt:lpstr>
      <vt:lpstr>Correlation</vt:lpstr>
      <vt:lpstr>PowerPoint Presentation</vt:lpstr>
      <vt:lpstr>Meanings</vt:lpstr>
      <vt:lpstr> r2 in Tableau</vt:lpstr>
      <vt:lpstr>Relationship between Tree Circumference and Height</vt:lpstr>
      <vt:lpstr>Correlation</vt:lpstr>
      <vt:lpstr>Correlation</vt:lpstr>
      <vt:lpstr>PowerPoint Presentation</vt:lpstr>
      <vt:lpstr>Summary</vt:lpstr>
    </vt:vector>
  </TitlesOfParts>
  <Company>Lyn Bartram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Human-Computer Interaction/Interaction Design IAT201</dc:title>
  <dc:creator>Lyn Bartram</dc:creator>
  <cp:lastModifiedBy>Chris Shaw</cp:lastModifiedBy>
  <cp:revision>265</cp:revision>
  <cp:lastPrinted>2008-01-10T00:01:40Z</cp:lastPrinted>
  <dcterms:created xsi:type="dcterms:W3CDTF">2007-09-06T18:01:36Z</dcterms:created>
  <dcterms:modified xsi:type="dcterms:W3CDTF">2017-04-06T22:19:59Z</dcterms:modified>
</cp:coreProperties>
</file>