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0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11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2.xml" ContentType="application/vnd.openxmlformats-officedocument.presentationml.notesSlide+xml"/>
  <Override PartName="/ppt/embeddings/oleObject9.bin" ContentType="application/vnd.openxmlformats-officedocument.oleObject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36" r:id="rId2"/>
    <p:sldId id="303" r:id="rId3"/>
    <p:sldId id="259" r:id="rId4"/>
    <p:sldId id="264" r:id="rId5"/>
    <p:sldId id="341" r:id="rId6"/>
    <p:sldId id="260" r:id="rId7"/>
    <p:sldId id="261" r:id="rId8"/>
    <p:sldId id="342" r:id="rId9"/>
    <p:sldId id="304" r:id="rId10"/>
    <p:sldId id="267" r:id="rId11"/>
    <p:sldId id="318" r:id="rId12"/>
    <p:sldId id="320" r:id="rId13"/>
    <p:sldId id="324" r:id="rId14"/>
    <p:sldId id="322" r:id="rId15"/>
    <p:sldId id="325" r:id="rId16"/>
    <p:sldId id="326" r:id="rId17"/>
    <p:sldId id="327" r:id="rId18"/>
    <p:sldId id="306" r:id="rId19"/>
    <p:sldId id="308" r:id="rId20"/>
    <p:sldId id="339" r:id="rId21"/>
    <p:sldId id="309" r:id="rId22"/>
    <p:sldId id="279" r:id="rId23"/>
    <p:sldId id="321" r:id="rId24"/>
    <p:sldId id="335" r:id="rId25"/>
    <p:sldId id="310" r:id="rId26"/>
    <p:sldId id="340" r:id="rId27"/>
    <p:sldId id="343" r:id="rId28"/>
    <p:sldId id="344" r:id="rId29"/>
    <p:sldId id="345" r:id="rId30"/>
    <p:sldId id="346" r:id="rId31"/>
    <p:sldId id="347" r:id="rId32"/>
    <p:sldId id="348" r:id="rId33"/>
    <p:sldId id="349" r:id="rId34"/>
    <p:sldId id="350" r:id="rId35"/>
    <p:sldId id="351" r:id="rId36"/>
    <p:sldId id="355" r:id="rId37"/>
    <p:sldId id="356" r:id="rId38"/>
    <p:sldId id="358" r:id="rId39"/>
    <p:sldId id="359" r:id="rId40"/>
    <p:sldId id="360" r:id="rId41"/>
    <p:sldId id="361" r:id="rId42"/>
    <p:sldId id="357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4481B3A-DE5A-6048-9318-809035E81C04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62B6064-AD83-BD4F-A091-E581EC8E21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22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5D986E-2B8C-4490-8C92-ADFC312F4C01}" type="slidenum">
              <a:rPr lang="en-US" smtClean="0">
                <a:ea typeface="ＭＳ Ｐゴシック" pitchFamily="1" charset="-128"/>
              </a:rPr>
              <a:pPr/>
              <a:t>1</a:t>
            </a:fld>
            <a:endParaRPr lang="en-US" smtClean="0">
              <a:ea typeface="ＭＳ Ｐゴシック" pitchFamily="1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1" charset="-128"/>
              </a:rPr>
              <a:t>		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3DCEE1A-0DB8-E94C-8660-04C9856581DD}" type="slidenum">
              <a:rPr lang="en-US"/>
              <a:pPr/>
              <a:t>15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CD06E8FC-58C7-B44F-9253-7379358748CF}" type="slidenum">
              <a:rPr lang="en-US"/>
              <a:pPr/>
              <a:t>16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94800CC-C6B9-374D-AAE2-F05B9EEB13D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168954-8817-472A-AC1F-A4A693E5681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13EE644E-4A64-EF44-A010-6835919D4AFE}" type="slidenum">
              <a:rPr lang="en-US"/>
              <a:pPr/>
              <a:t>22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93738"/>
            <a:ext cx="4552950" cy="34147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0787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1225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13D7CC01-E6C6-E545-A1AD-70D7AD96F0D7}" type="slidenum">
              <a:rPr lang="en-US"/>
              <a:pPr/>
              <a:t>24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93738"/>
            <a:ext cx="4552950" cy="34147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0787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1225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EED48D5-F4B4-A54A-A290-69768AA495DF}" type="slidenum">
              <a:rPr lang="en-US"/>
              <a:pPr/>
              <a:t>3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93738"/>
            <a:ext cx="4552950" cy="34147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0787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1225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DFE53289-C84B-994F-B1E5-8A7A4A7C5D4D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C2DAE94-FDAC-F643-BFE5-9DB6F58583B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BDFCBE8-E717-C341-A43E-AF4DE9F15D2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02756" indent="-270291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081164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513629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1946095" indent="-216233" eaLnBrk="0" hangingPunct="0"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EEE0DA51-E36A-2B42-B445-408EB64C92E7}" type="slidenum">
              <a:rPr lang="en-US" sz="1100"/>
              <a:pPr eaLnBrk="1" hangingPunct="1"/>
              <a:t>8</a:t>
            </a:fld>
            <a:endParaRPr lang="en-US" sz="11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0207" y="686405"/>
            <a:ext cx="4499074" cy="3427489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417344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Final data set:</a:t>
            </a:r>
            <a:br>
              <a:rPr lang="en-US">
                <a:ea typeface="ＭＳ Ｐゴシック" charset="0"/>
                <a:cs typeface="ＭＳ Ｐゴシック" charset="0"/>
              </a:rPr>
            </a:br>
            <a:r>
              <a:rPr lang="en-US">
                <a:ea typeface="ＭＳ Ｐゴシック" charset="0"/>
                <a:cs typeface="ＭＳ Ｐゴシック" charset="0"/>
              </a:rPr>
              <a:t>	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Yahoo Science hierarchy, consisting of text of web pages pointed to by Yahoo, gathered summer of 1997.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	264 classes, only sample shown here.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6CAD3E2F-B874-604F-8FD0-D4C0A8033E87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9A5C179-2801-C541-8618-A04259735DF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B5217B8-AF04-134D-ADC2-520A55988096}" type="slidenum">
              <a:rPr lang="en-US"/>
              <a:pPr/>
              <a:t>13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AB6A83-E213-D34B-B7F1-07E8FF4FDD6A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C15EB-2004-694F-85C4-742D89427B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5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8A4117-351C-9C48-88BF-6447D23F5092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E55E7-C2E8-A54F-AD09-91FF3E18FD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5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B18B1-AE61-8B47-B6BD-F0FAADBE1B3E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2D42C-2093-2D44-A1F9-1E9BD11C85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37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07869-FD82-FA44-AA1D-5E6D7C2137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27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BA285-9526-8E4D-89FC-C805877D6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6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F2F37-CCA4-0E40-8E61-FE12B0D92045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B5FE2-06F8-5244-909D-6E393DE067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65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AE3B04-6A3A-514E-9EE0-85E96ED91373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83C65-E002-FC4C-86B3-CDF601D86C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6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5CFB4B-1983-9D44-B68B-58CAA2517DC0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E4283-C3DE-0345-A685-0084CB6A7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5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79F88E-36EB-8A45-9ED0-C102EB6C85EA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BA72A-DD5F-6645-8EF3-3C488C74B6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9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669FBB-669F-E34A-8D6E-CEF01585D7B8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28638-9E61-544D-82CE-EDE0DFAB25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1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60A2F-008D-9D45-935F-69CEE6A6020C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31FD6-4D2A-3147-B2AC-9E0CB9D815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8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AB50C5-3CA6-844E-BB84-3E24DAC149E9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84F19-2A70-6543-B87F-AF5099B2E5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3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3C0D0A-FCD8-A94D-A375-F78CF76B4C0C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4D72B-AF1C-D847-A129-8A57F6EDE1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F6B415C-42F1-F64F-A8E3-0C3796074181}" type="datetimeFigureOut">
              <a:rPr lang="en-US"/>
              <a:pPr/>
              <a:t>17-04-06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8CD35FA-F8DF-7145-A74B-BC9CE4B6887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8.wmf"/><Relationship Id="rId8" Type="http://schemas.openxmlformats.org/officeDocument/2006/relationships/oleObject" Target="../embeddings/oleObject8.bin"/><Relationship Id="rId9" Type="http://schemas.openxmlformats.org/officeDocument/2006/relationships/image" Target="../media/image9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0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4" Type="http://schemas.openxmlformats.org/officeDocument/2006/relationships/image" Target="../media/image13.wmf"/><Relationship Id="rId5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5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5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7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9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image" Target="../media/image20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21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US"/>
              <a:t>IAT 355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33A5405-0977-459A-84DC-68F835CD12D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74" name="Footer Placeholder 4"/>
          <p:cNvSpPr txBox="1">
            <a:spLocks noGrp="1"/>
          </p:cNvSpPr>
          <p:nvPr/>
        </p:nvSpPr>
        <p:spPr bwMode="auto">
          <a:xfrm>
            <a:off x="3132138" y="623728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IAT 355</a:t>
            </a:r>
          </a:p>
        </p:txBody>
      </p:sp>
      <p:sp>
        <p:nvSpPr>
          <p:cNvPr id="3075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BFDD243-0450-4E99-9E10-E571DB7C70EB}" type="slidenum">
              <a:rPr lang="en-US" sz="1400"/>
              <a:pPr algn="r"/>
              <a:t>1</a:t>
            </a:fld>
            <a:endParaRPr lang="en-US" sz="140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1828800"/>
            <a:ext cx="7343775" cy="19812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12121"/>
                </a:solidFill>
              </a:rPr>
              <a:t>IAT 355</a:t>
            </a:r>
          </a:p>
          <a:p>
            <a:pPr eaLnBrk="1" hangingPunct="1"/>
            <a:endParaRPr lang="en-US" dirty="0" smtClean="0">
              <a:solidFill>
                <a:srgbClr val="212121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212121"/>
                </a:solidFill>
              </a:rPr>
              <a:t>Clustering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228600" y="55626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en-US" sz="1400">
                <a:solidFill>
                  <a:srgbClr val="464646"/>
                </a:solidFill>
              </a:rPr>
              <a:t>______________________________________________________________________________________</a:t>
            </a:r>
            <a:br>
              <a:rPr lang="en-US" sz="1400">
                <a:solidFill>
                  <a:srgbClr val="464646"/>
                </a:solidFill>
              </a:rPr>
            </a:br>
            <a:r>
              <a:rPr lang="en-US" sz="1400">
                <a:solidFill>
                  <a:srgbClr val="464646"/>
                </a:solidFill>
              </a:rPr>
              <a:t/>
            </a:r>
            <a:br>
              <a:rPr lang="en-US" sz="1400">
                <a:solidFill>
                  <a:srgbClr val="464646"/>
                </a:solidFill>
              </a:rPr>
            </a:br>
            <a:r>
              <a:rPr lang="en-US" sz="1400">
                <a:solidFill>
                  <a:srgbClr val="464646"/>
                </a:solidFill>
              </a:rPr>
              <a:t>                                                     </a:t>
            </a:r>
            <a:r>
              <a:rPr lang="en-US" sz="1200">
                <a:solidFill>
                  <a:srgbClr val="212121"/>
                </a:solidFill>
              </a:rPr>
              <a:t>SCHOOL OF INTERACTIVE ARTS + TECHNOLOGY [SIAT]  |  WWW.SIAT.SFU.CA</a:t>
            </a:r>
            <a:endParaRPr lang="en-US" sz="1400">
              <a:solidFill>
                <a:srgbClr val="464646"/>
              </a:solidFill>
            </a:endParaRPr>
          </a:p>
        </p:txBody>
      </p:sp>
      <p:pic>
        <p:nvPicPr>
          <p:cNvPr id="3078" name="Picture 8" descr="siat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867400"/>
            <a:ext cx="2514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6226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07313" cy="828675"/>
          </a:xfrm>
        </p:spPr>
        <p:txBody>
          <a:bodyPr lIns="92075" tIns="46038" rIns="92075" bIns="46038"/>
          <a:lstStyle/>
          <a:p>
            <a:r>
              <a:rPr lang="en-US">
                <a:latin typeface="Calibri" charset="0"/>
              </a:rPr>
              <a:t>Observations to cluster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5105400"/>
          </a:xfrm>
        </p:spPr>
        <p:txBody>
          <a:bodyPr lIns="92075" tIns="46038" rIns="92075" bIns="46038"/>
          <a:lstStyle/>
          <a:p>
            <a:pPr>
              <a:lnSpc>
                <a:spcPct val="140000"/>
              </a:lnSpc>
            </a:pPr>
            <a:r>
              <a:rPr lang="en-US" sz="1800" u="sng">
                <a:latin typeface="Calibri" charset="0"/>
              </a:rPr>
              <a:t>Real-value attributes/variables</a:t>
            </a:r>
          </a:p>
          <a:p>
            <a:pPr lvl="1">
              <a:lnSpc>
                <a:spcPct val="140000"/>
              </a:lnSpc>
            </a:pPr>
            <a:r>
              <a:rPr lang="en-US" sz="1600">
                <a:latin typeface="Calibri" charset="0"/>
              </a:rPr>
              <a:t>e.g., salary, height</a:t>
            </a:r>
          </a:p>
          <a:p>
            <a:pPr>
              <a:lnSpc>
                <a:spcPct val="140000"/>
              </a:lnSpc>
            </a:pPr>
            <a:r>
              <a:rPr lang="en-US" sz="1800" u="sng">
                <a:latin typeface="Calibri" charset="0"/>
              </a:rPr>
              <a:t>Binary attributes</a:t>
            </a:r>
          </a:p>
          <a:p>
            <a:pPr lvl="1">
              <a:lnSpc>
                <a:spcPct val="140000"/>
              </a:lnSpc>
            </a:pPr>
            <a:r>
              <a:rPr lang="en-US" sz="1600">
                <a:latin typeface="Calibri" charset="0"/>
              </a:rPr>
              <a:t>e.g., gender (M/F), has_cancer(T/F)</a:t>
            </a:r>
          </a:p>
          <a:p>
            <a:pPr>
              <a:lnSpc>
                <a:spcPct val="140000"/>
              </a:lnSpc>
            </a:pPr>
            <a:r>
              <a:rPr lang="en-US" sz="1800" u="sng">
                <a:latin typeface="Calibri" charset="0"/>
              </a:rPr>
              <a:t>Nominal (categorical) attributes</a:t>
            </a:r>
          </a:p>
          <a:p>
            <a:pPr lvl="1">
              <a:lnSpc>
                <a:spcPct val="140000"/>
              </a:lnSpc>
            </a:pPr>
            <a:r>
              <a:rPr lang="en-US" sz="1600">
                <a:latin typeface="Calibri" charset="0"/>
              </a:rPr>
              <a:t>e.g., religion (Christian, Muslim, Buddhist, Hindu, etc.)</a:t>
            </a:r>
          </a:p>
          <a:p>
            <a:pPr>
              <a:lnSpc>
                <a:spcPct val="140000"/>
              </a:lnSpc>
            </a:pPr>
            <a:r>
              <a:rPr lang="en-US" sz="1800" u="sng">
                <a:latin typeface="Calibri" charset="0"/>
              </a:rPr>
              <a:t>Ordinal/Ranked attributes</a:t>
            </a:r>
          </a:p>
          <a:p>
            <a:pPr lvl="1">
              <a:lnSpc>
                <a:spcPct val="140000"/>
              </a:lnSpc>
            </a:pPr>
            <a:r>
              <a:rPr lang="en-US" sz="1600">
                <a:latin typeface="Calibri" charset="0"/>
              </a:rPr>
              <a:t>e.g., military rank (soldier, sergeant, lutenant, captain, etc.)</a:t>
            </a:r>
          </a:p>
          <a:p>
            <a:pPr>
              <a:lnSpc>
                <a:spcPct val="140000"/>
              </a:lnSpc>
            </a:pPr>
            <a:r>
              <a:rPr lang="en-US" sz="1800" u="sng">
                <a:latin typeface="Calibri" charset="0"/>
              </a:rPr>
              <a:t>Variables of mixed types</a:t>
            </a:r>
          </a:p>
          <a:p>
            <a:pPr lvl="1">
              <a:lnSpc>
                <a:spcPct val="140000"/>
              </a:lnSpc>
            </a:pPr>
            <a:r>
              <a:rPr lang="en-US" sz="1600">
                <a:latin typeface="Calibri" charset="0"/>
              </a:rPr>
              <a:t>multiple attributes with various types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Observations to cluster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Usually data objects consist of a set of attributes (also known as </a:t>
            </a:r>
            <a:r>
              <a:rPr lang="en-US" b="1" dirty="0" smtClean="0">
                <a:ea typeface="+mn-ea"/>
              </a:rPr>
              <a:t>dimensions</a:t>
            </a:r>
            <a:r>
              <a:rPr lang="en-US" dirty="0" smtClean="0">
                <a:ea typeface="+mn-ea"/>
              </a:rPr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J. Smith, 20, 200K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If all </a:t>
            </a:r>
            <a:r>
              <a:rPr lang="en-US" b="1" dirty="0" smtClean="0">
                <a:solidFill>
                  <a:schemeClr val="accent1"/>
                </a:solidFill>
                <a:ea typeface="+mn-ea"/>
              </a:rPr>
              <a:t>d</a:t>
            </a:r>
            <a:r>
              <a:rPr lang="en-US" dirty="0" smtClean="0">
                <a:ea typeface="+mn-ea"/>
              </a:rPr>
              <a:t> dimensions are </a:t>
            </a:r>
            <a:r>
              <a:rPr lang="en-US" b="1" i="1" dirty="0" smtClean="0">
                <a:ea typeface="+mn-ea"/>
              </a:rPr>
              <a:t>real-valued </a:t>
            </a:r>
            <a:r>
              <a:rPr lang="en-US" dirty="0" smtClean="0">
                <a:ea typeface="+mn-ea"/>
              </a:rPr>
              <a:t>then we can </a:t>
            </a:r>
            <a:r>
              <a:rPr lang="en-US" b="1" i="1" dirty="0" smtClean="0">
                <a:ea typeface="+mn-ea"/>
              </a:rPr>
              <a:t>visualize</a:t>
            </a:r>
            <a:r>
              <a:rPr lang="en-US" dirty="0" smtClean="0">
                <a:ea typeface="+mn-ea"/>
              </a:rPr>
              <a:t> each data point as points in a </a:t>
            </a:r>
            <a:r>
              <a:rPr lang="en-US" b="1" i="1" dirty="0" smtClean="0">
                <a:solidFill>
                  <a:schemeClr val="accent1"/>
                </a:solidFill>
                <a:ea typeface="+mn-ea"/>
              </a:rPr>
              <a:t>d</a:t>
            </a:r>
            <a:r>
              <a:rPr lang="en-US" b="1" i="1" dirty="0" smtClean="0">
                <a:ea typeface="+mn-ea"/>
              </a:rPr>
              <a:t>-dimensional space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If all </a:t>
            </a:r>
            <a:r>
              <a:rPr lang="en-US" b="1" dirty="0" smtClean="0">
                <a:solidFill>
                  <a:schemeClr val="accent1"/>
                </a:solidFill>
                <a:ea typeface="+mn-ea"/>
              </a:rPr>
              <a:t>d </a:t>
            </a:r>
            <a:r>
              <a:rPr lang="en-US" dirty="0" smtClean="0">
                <a:ea typeface="+mn-ea"/>
              </a:rPr>
              <a:t>dimensions are </a:t>
            </a:r>
            <a:r>
              <a:rPr lang="en-US" b="1" i="1" dirty="0" smtClean="0">
                <a:ea typeface="+mn-ea"/>
              </a:rPr>
              <a:t>binary</a:t>
            </a:r>
            <a:r>
              <a:rPr lang="en-US" dirty="0" smtClean="0">
                <a:ea typeface="+mn-ea"/>
              </a:rPr>
              <a:t> then we can think of each data point as a </a:t>
            </a:r>
            <a:r>
              <a:rPr lang="en-US" b="1" i="1" dirty="0" smtClean="0">
                <a:ea typeface="+mn-ea"/>
              </a:rPr>
              <a:t>binary vector  </a:t>
            </a:r>
            <a:endParaRPr lang="en-US" b="1" i="1" dirty="0"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001000" cy="838200"/>
          </a:xfrm>
        </p:spPr>
        <p:txBody>
          <a:bodyPr lIns="92075" tIns="46038" rIns="92075" bIns="46038"/>
          <a:lstStyle/>
          <a:p>
            <a:r>
              <a:rPr lang="en-US">
                <a:latin typeface="Calibri" charset="0"/>
              </a:rPr>
              <a:t>Distance functions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181600"/>
          </a:xfrm>
        </p:spPr>
        <p:txBody>
          <a:bodyPr lIns="92075" tIns="46038" rIns="92075" bIns="46038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>
                <a:latin typeface="Calibri" charset="0"/>
              </a:rPr>
              <a:t>The distance </a:t>
            </a:r>
            <a:r>
              <a:rPr lang="en-US" sz="2400" b="1">
                <a:solidFill>
                  <a:schemeClr val="accent1"/>
                </a:solidFill>
                <a:latin typeface="Calibri" charset="0"/>
              </a:rPr>
              <a:t>d(x, y) </a:t>
            </a:r>
            <a:r>
              <a:rPr lang="en-US" sz="2400">
                <a:latin typeface="Calibri" charset="0"/>
              </a:rPr>
              <a:t>between two objects </a:t>
            </a:r>
            <a:r>
              <a:rPr lang="en-US" sz="2400" b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sz="2400">
                <a:latin typeface="Calibri" charset="0"/>
              </a:rPr>
              <a:t>and </a:t>
            </a:r>
            <a:r>
              <a:rPr lang="en-US" sz="2400" b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 sz="2400" i="1">
                <a:latin typeface="Calibri" charset="0"/>
              </a:rPr>
              <a:t> </a:t>
            </a:r>
            <a:r>
              <a:rPr lang="en-US" sz="2400">
                <a:latin typeface="Calibri" charset="0"/>
              </a:rPr>
              <a:t>is a </a:t>
            </a:r>
            <a:r>
              <a:rPr 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metric</a:t>
            </a:r>
            <a:r>
              <a:rPr lang="en-US" sz="240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if</a:t>
            </a:r>
            <a:endParaRPr lang="en-US" sz="2400">
              <a:latin typeface="Calibri" charset="0"/>
            </a:endParaRPr>
          </a:p>
          <a:p>
            <a:pPr>
              <a:lnSpc>
                <a:spcPct val="80000"/>
              </a:lnSpc>
            </a:pPr>
            <a:endParaRPr lang="en-US" sz="2400">
              <a:latin typeface="Calibri" charset="0"/>
            </a:endParaRPr>
          </a:p>
          <a:p>
            <a:pPr lvl="1">
              <a:lnSpc>
                <a:spcPct val="80000"/>
              </a:lnSpc>
            </a:pP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d(i, j)</a:t>
            </a:r>
            <a:r>
              <a:rPr lang="en-US" sz="2000" b="1">
                <a:solidFill>
                  <a:schemeClr val="accent1"/>
                </a:solidFill>
                <a:latin typeface="Calibri" charset="0"/>
                <a:sym typeface="Symbol" charset="0"/>
              </a:rPr>
              <a:t>0 </a:t>
            </a:r>
            <a:r>
              <a:rPr lang="en-US" sz="2000">
                <a:latin typeface="Calibri" charset="0"/>
                <a:sym typeface="Symbol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Calibri" charset="0"/>
                <a:sym typeface="Symbol" charset="0"/>
              </a:rPr>
              <a:t>non-negativity</a:t>
            </a:r>
            <a:r>
              <a:rPr lang="en-US" sz="2000">
                <a:latin typeface="Calibri" charset="0"/>
                <a:sym typeface="Symbol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d(i, i)</a:t>
            </a:r>
            <a:r>
              <a:rPr lang="en-US" sz="2000" b="1">
                <a:solidFill>
                  <a:schemeClr val="accent1"/>
                </a:solidFill>
                <a:latin typeface="Calibri" charset="0"/>
                <a:sym typeface="Symbol" charset="0"/>
              </a:rPr>
              <a:t>=0 </a:t>
            </a:r>
            <a:r>
              <a:rPr lang="en-US" sz="2000">
                <a:latin typeface="Calibri" charset="0"/>
                <a:sym typeface="Symbol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Calibri" charset="0"/>
                <a:sym typeface="Symbol" charset="0"/>
              </a:rPr>
              <a:t>isolation</a:t>
            </a:r>
            <a:r>
              <a:rPr lang="en-US" sz="2000">
                <a:latin typeface="Calibri" charset="0"/>
                <a:sym typeface="Symbol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d(i, j)</a:t>
            </a:r>
            <a:r>
              <a:rPr lang="en-US" sz="2000" b="1">
                <a:solidFill>
                  <a:schemeClr val="accent1"/>
                </a:solidFill>
                <a:latin typeface="Calibri" charset="0"/>
                <a:sym typeface="Symbol" charset="0"/>
              </a:rPr>
              <a:t>= </a:t>
            </a: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d(j, i)</a:t>
            </a:r>
            <a:r>
              <a:rPr lang="en-US" sz="2000" b="1">
                <a:solidFill>
                  <a:schemeClr val="accent1"/>
                </a:solidFill>
                <a:latin typeface="Calibri" charset="0"/>
                <a:sym typeface="Symbol" charset="0"/>
              </a:rPr>
              <a:t> </a:t>
            </a:r>
            <a:r>
              <a:rPr lang="en-US" sz="2000">
                <a:latin typeface="Calibri" charset="0"/>
                <a:sym typeface="Symbol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Calibri" charset="0"/>
                <a:sym typeface="Symbol" charset="0"/>
              </a:rPr>
              <a:t>symmetry</a:t>
            </a:r>
            <a:r>
              <a:rPr lang="en-US" sz="2000">
                <a:latin typeface="Calibri" charset="0"/>
                <a:sym typeface="Symbol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d(i, j) </a:t>
            </a:r>
            <a:r>
              <a:rPr lang="en-US" sz="2000" b="1">
                <a:solidFill>
                  <a:schemeClr val="accent1"/>
                </a:solidFill>
                <a:latin typeface="Calibri" charset="0"/>
                <a:sym typeface="Symbol" charset="0"/>
              </a:rPr>
              <a:t>≤ </a:t>
            </a: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d(i, h)+d(h, j) </a:t>
            </a:r>
            <a:r>
              <a:rPr lang="en-US" sz="2000">
                <a:latin typeface="Calibri" charset="0"/>
              </a:rPr>
              <a:t>(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triangular inequality</a:t>
            </a:r>
            <a:r>
              <a:rPr lang="en-US" sz="2000">
                <a:latin typeface="Calibri" charset="0"/>
              </a:rPr>
              <a:t>) [</a:t>
            </a:r>
            <a:r>
              <a:rPr lang="en-US" sz="2000" b="1">
                <a:solidFill>
                  <a:srgbClr val="FF0000"/>
                </a:solidFill>
                <a:latin typeface="Calibri" charset="0"/>
              </a:rPr>
              <a:t>Why do we need it?</a:t>
            </a:r>
            <a:r>
              <a:rPr lang="en-US" sz="2000">
                <a:latin typeface="Calibri" charset="0"/>
              </a:rPr>
              <a:t>]</a:t>
            </a:r>
          </a:p>
          <a:p>
            <a:pPr>
              <a:lnSpc>
                <a:spcPct val="8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2400">
                <a:latin typeface="Calibri" charset="0"/>
              </a:rPr>
              <a:t>The definitions of distance functions are usually different for </a:t>
            </a:r>
            <a:r>
              <a:rPr lang="en-US" sz="2400">
                <a:solidFill>
                  <a:srgbClr val="FF0000"/>
                </a:solidFill>
                <a:latin typeface="Calibri" charset="0"/>
              </a:rPr>
              <a:t>real</a:t>
            </a:r>
            <a:r>
              <a:rPr lang="en-US" sz="2400">
                <a:latin typeface="Calibri" charset="0"/>
              </a:rPr>
              <a:t>, </a:t>
            </a:r>
            <a:r>
              <a:rPr lang="en-US" sz="2400">
                <a:solidFill>
                  <a:srgbClr val="FF0000"/>
                </a:solidFill>
                <a:latin typeface="Calibri" charset="0"/>
              </a:rPr>
              <a:t>boolean</a:t>
            </a:r>
            <a:r>
              <a:rPr lang="en-US" sz="2400">
                <a:latin typeface="Calibri" charset="0"/>
              </a:rPr>
              <a:t>, </a:t>
            </a:r>
            <a:r>
              <a:rPr lang="en-US" sz="2400">
                <a:solidFill>
                  <a:srgbClr val="FF0000"/>
                </a:solidFill>
                <a:latin typeface="Calibri" charset="0"/>
              </a:rPr>
              <a:t>categorical,</a:t>
            </a:r>
            <a:r>
              <a:rPr lang="en-US" sz="2400">
                <a:latin typeface="Calibri" charset="0"/>
              </a:rPr>
              <a:t> and </a:t>
            </a:r>
            <a:r>
              <a:rPr lang="en-US" sz="2400">
                <a:solidFill>
                  <a:srgbClr val="FF0000"/>
                </a:solidFill>
                <a:latin typeface="Calibri" charset="0"/>
              </a:rPr>
              <a:t>ordinal</a:t>
            </a:r>
            <a:r>
              <a:rPr lang="en-US" sz="2400">
                <a:solidFill>
                  <a:srgbClr val="0000FF"/>
                </a:solidFill>
                <a:latin typeface="Calibri" charset="0"/>
              </a:rPr>
              <a:t> </a:t>
            </a:r>
            <a:r>
              <a:rPr lang="en-US" sz="2400">
                <a:latin typeface="Calibri" charset="0"/>
              </a:rPr>
              <a:t>variables.</a:t>
            </a:r>
          </a:p>
          <a:p>
            <a:pPr>
              <a:lnSpc>
                <a:spcPct val="8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2400">
                <a:latin typeface="Calibri" charset="0"/>
              </a:rPr>
              <a:t>Weights may be associated with different variables based on applications and data semantics.</a:t>
            </a:r>
            <a:endParaRPr lang="en-US" sz="2400">
              <a:latin typeface="Calibri" charset="0"/>
              <a:sym typeface="Symbo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5126038" cy="609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Data Structures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29600" cy="4530725"/>
          </a:xfrm>
        </p:spPr>
        <p:txBody>
          <a:bodyPr/>
          <a:lstStyle/>
          <a:p>
            <a:r>
              <a:rPr lang="en-US" i="1">
                <a:solidFill>
                  <a:srgbClr val="FF0000"/>
                </a:solidFill>
                <a:latin typeface="Calibri" charset="0"/>
              </a:rPr>
              <a:t>data</a:t>
            </a:r>
            <a:r>
              <a:rPr lang="en-US">
                <a:latin typeface="Calibri" charset="0"/>
              </a:rPr>
              <a:t> matrix</a:t>
            </a:r>
          </a:p>
          <a:p>
            <a:pPr lvl="1">
              <a:buFont typeface="Arial" charset="0"/>
              <a:buNone/>
            </a:pPr>
            <a:endParaRPr lang="en-US">
              <a:latin typeface="Calibri" charset="0"/>
            </a:endParaRPr>
          </a:p>
          <a:p>
            <a:endParaRPr lang="en-US">
              <a:latin typeface="Calibri" charset="0"/>
            </a:endParaRPr>
          </a:p>
          <a:p>
            <a:endParaRPr lang="en-US">
              <a:latin typeface="Calibri" charset="0"/>
            </a:endParaRPr>
          </a:p>
          <a:p>
            <a:endParaRPr lang="en-US">
              <a:latin typeface="Calibri" charset="0"/>
            </a:endParaRPr>
          </a:p>
          <a:p>
            <a:r>
              <a:rPr lang="en-US" i="1">
                <a:solidFill>
                  <a:srgbClr val="FF0000"/>
                </a:solidFill>
                <a:latin typeface="Calibri" charset="0"/>
              </a:rPr>
              <a:t>Distance </a:t>
            </a:r>
            <a:r>
              <a:rPr lang="en-US">
                <a:latin typeface="Calibri" charset="0"/>
              </a:rPr>
              <a:t>matrix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903788" y="2057400"/>
          <a:ext cx="2944812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" imgW="1676160" imgH="1218960" progId="Equation.3">
                  <p:embed/>
                </p:oleObj>
              </mc:Choice>
              <mc:Fallback>
                <p:oleObj name="Equation" r:id="rId4" imgW="1676160" imgH="1218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2057400"/>
                        <a:ext cx="2944812" cy="201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5257800" y="4648200"/>
          <a:ext cx="3429000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6" imgW="1828800" imgH="1143000" progId="Equation.3">
                  <p:embed/>
                </p:oleObj>
              </mc:Choice>
              <mc:Fallback>
                <p:oleObj name="Equation" r:id="rId6" imgW="1828800" imgH="1143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648200"/>
                        <a:ext cx="3429000" cy="197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AutoShape 7"/>
          <p:cNvSpPr>
            <a:spLocks/>
          </p:cNvSpPr>
          <p:nvPr/>
        </p:nvSpPr>
        <p:spPr bwMode="auto">
          <a:xfrm rot="5400000">
            <a:off x="6248400" y="304800"/>
            <a:ext cx="381000" cy="29718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5410200" y="1295400"/>
            <a:ext cx="234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FF"/>
                </a:solidFill>
              </a:rPr>
              <a:t>attributes/dimensions</a:t>
            </a: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 rot="16200000">
            <a:off x="3233559" y="2813006"/>
            <a:ext cx="2006960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FF"/>
                </a:solidFill>
              </a:rPr>
              <a:t>ata Cases/Objects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33" name="AutoShape 10"/>
          <p:cNvSpPr>
            <a:spLocks/>
          </p:cNvSpPr>
          <p:nvPr/>
        </p:nvSpPr>
        <p:spPr bwMode="auto">
          <a:xfrm>
            <a:off x="4419600" y="2057400"/>
            <a:ext cx="304800" cy="1905000"/>
          </a:xfrm>
          <a:prstGeom prst="leftBrace">
            <a:avLst>
              <a:gd name="adj1" fmla="val 52083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034" name="AutoShape 12"/>
          <p:cNvSpPr>
            <a:spLocks/>
          </p:cNvSpPr>
          <p:nvPr/>
        </p:nvSpPr>
        <p:spPr bwMode="auto">
          <a:xfrm rot="5400000">
            <a:off x="6781800" y="3048000"/>
            <a:ext cx="381000" cy="29718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035" name="Text Box 13"/>
          <p:cNvSpPr txBox="1">
            <a:spLocks noChangeArrowheads="1"/>
          </p:cNvSpPr>
          <p:nvPr/>
        </p:nvSpPr>
        <p:spPr bwMode="auto">
          <a:xfrm>
            <a:off x="6477000" y="4038600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FF"/>
                </a:solidFill>
              </a:rPr>
              <a:t>objects</a:t>
            </a:r>
          </a:p>
        </p:txBody>
      </p:sp>
      <p:sp>
        <p:nvSpPr>
          <p:cNvPr id="1036" name="AutoShape 14"/>
          <p:cNvSpPr>
            <a:spLocks/>
          </p:cNvSpPr>
          <p:nvPr/>
        </p:nvSpPr>
        <p:spPr bwMode="auto">
          <a:xfrm>
            <a:off x="4876800" y="4724400"/>
            <a:ext cx="304800" cy="1752600"/>
          </a:xfrm>
          <a:prstGeom prst="leftBrace">
            <a:avLst>
              <a:gd name="adj1" fmla="val 47917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037" name="Text Box 15"/>
          <p:cNvSpPr txBox="1">
            <a:spLocks noChangeArrowheads="1"/>
          </p:cNvSpPr>
          <p:nvPr/>
        </p:nvSpPr>
        <p:spPr bwMode="auto">
          <a:xfrm rot="-5400000">
            <a:off x="4243388" y="5357812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FF"/>
                </a:solidFill>
              </a:rPr>
              <a:t>objects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Distance functions for binary vectors</a:t>
            </a:r>
            <a:endParaRPr lang="en-US" dirty="0">
              <a:ea typeface="+mj-ea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029200" y="4267200"/>
          <a:ext cx="3276602" cy="1097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86"/>
                <a:gridCol w="468086"/>
                <a:gridCol w="468086"/>
                <a:gridCol w="468086"/>
                <a:gridCol w="468086"/>
                <a:gridCol w="468086"/>
                <a:gridCol w="468086"/>
              </a:tblGrid>
              <a:tr h="365654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Q2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Q3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Q4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Q5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Q6</a:t>
                      </a:r>
                      <a:endParaRPr lang="en-US" sz="1800" dirty="0"/>
                    </a:p>
                  </a:txBody>
                  <a:tcPr marT="45707" marB="45707"/>
                </a:tc>
              </a:tr>
              <a:tr h="36565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</a:tr>
              <a:tr h="36565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07" marB="45707"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1570038"/>
            <a:ext cx="8229600" cy="452596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 err="1">
                <a:latin typeface="+mn-lt"/>
                <a:ea typeface="+mn-ea"/>
              </a:rPr>
              <a:t>Jaccard</a:t>
            </a:r>
            <a:r>
              <a:rPr lang="en-US" sz="3200" b="1" dirty="0">
                <a:latin typeface="+mn-lt"/>
                <a:ea typeface="+mn-ea"/>
              </a:rPr>
              <a:t> similarity </a:t>
            </a:r>
            <a:r>
              <a:rPr lang="en-US" sz="3200" dirty="0">
                <a:latin typeface="+mn-lt"/>
                <a:ea typeface="+mn-ea"/>
              </a:rPr>
              <a:t>between binary vectors </a:t>
            </a:r>
            <a:r>
              <a:rPr lang="en-US" sz="3200" b="1" dirty="0">
                <a:solidFill>
                  <a:schemeClr val="accent1"/>
                </a:solidFill>
                <a:latin typeface="+mn-lt"/>
                <a:ea typeface="+mn-ea"/>
              </a:rPr>
              <a:t>X</a:t>
            </a:r>
            <a:r>
              <a:rPr lang="en-US" sz="3200" dirty="0">
                <a:latin typeface="+mn-lt"/>
                <a:ea typeface="+mn-ea"/>
              </a:rPr>
              <a:t> and </a:t>
            </a:r>
            <a:r>
              <a:rPr lang="en-US" sz="3200" b="1" dirty="0">
                <a:solidFill>
                  <a:schemeClr val="accent1"/>
                </a:solidFill>
                <a:latin typeface="+mn-lt"/>
                <a:ea typeface="+mn-ea"/>
              </a:rPr>
              <a:t>Y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200" dirty="0">
              <a:latin typeface="+mn-lt"/>
              <a:ea typeface="+mn-ea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 err="1">
                <a:latin typeface="+mn-lt"/>
                <a:ea typeface="+mn-ea"/>
              </a:rPr>
              <a:t>Jaccard</a:t>
            </a:r>
            <a:r>
              <a:rPr lang="en-US" sz="3200" b="1" dirty="0">
                <a:latin typeface="+mn-lt"/>
                <a:ea typeface="+mn-ea"/>
              </a:rPr>
              <a:t> distance </a:t>
            </a:r>
            <a:r>
              <a:rPr lang="en-US" sz="3200" dirty="0">
                <a:latin typeface="+mn-lt"/>
                <a:ea typeface="+mn-ea"/>
              </a:rPr>
              <a:t>between binary vectors </a:t>
            </a:r>
            <a:r>
              <a:rPr lang="en-US" sz="3200" b="1" dirty="0">
                <a:solidFill>
                  <a:schemeClr val="accent1"/>
                </a:solidFill>
                <a:latin typeface="+mn-lt"/>
                <a:ea typeface="+mn-ea"/>
              </a:rPr>
              <a:t>X</a:t>
            </a:r>
            <a:r>
              <a:rPr lang="en-US" sz="3200" dirty="0">
                <a:latin typeface="+mn-lt"/>
                <a:ea typeface="+mn-ea"/>
              </a:rPr>
              <a:t> and </a:t>
            </a:r>
            <a:r>
              <a:rPr lang="en-US" sz="3200" b="1" dirty="0">
                <a:solidFill>
                  <a:schemeClr val="accent1"/>
                </a:solidFill>
                <a:latin typeface="+mn-lt"/>
                <a:ea typeface="+mn-ea"/>
              </a:rPr>
              <a:t>Y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latin typeface="+mn-lt"/>
                <a:ea typeface="+mn-ea"/>
              </a:rPr>
              <a:t>	</a:t>
            </a:r>
            <a:r>
              <a:rPr lang="en-US" sz="3200" dirty="0" err="1">
                <a:latin typeface="+mn-lt"/>
                <a:ea typeface="+mn-ea"/>
              </a:rPr>
              <a:t>Jdist</a:t>
            </a:r>
            <a:r>
              <a:rPr lang="en-US" sz="3200" dirty="0">
                <a:latin typeface="+mn-lt"/>
                <a:ea typeface="+mn-ea"/>
              </a:rPr>
              <a:t>(X,Y) = 1- </a:t>
            </a:r>
            <a:r>
              <a:rPr lang="en-US" sz="3200" dirty="0" err="1">
                <a:latin typeface="+mn-lt"/>
                <a:ea typeface="+mn-ea"/>
              </a:rPr>
              <a:t>JSim</a:t>
            </a:r>
            <a:r>
              <a:rPr lang="en-US" sz="3200" dirty="0">
                <a:latin typeface="+mn-lt"/>
                <a:ea typeface="+mn-ea"/>
              </a:rPr>
              <a:t>(X,Y)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ea typeface="+mn-ea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Example: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err="1">
                <a:latin typeface="+mn-lt"/>
                <a:ea typeface="+mn-ea"/>
              </a:rPr>
              <a:t>JSim</a:t>
            </a:r>
            <a:r>
              <a:rPr lang="en-US" sz="3200" dirty="0">
                <a:latin typeface="+mn-lt"/>
                <a:ea typeface="+mn-ea"/>
              </a:rPr>
              <a:t> = 1/6</a:t>
            </a: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err="1">
                <a:latin typeface="+mn-lt"/>
                <a:ea typeface="+mn-ea"/>
              </a:rPr>
              <a:t>Jdist</a:t>
            </a:r>
            <a:r>
              <a:rPr lang="en-US" sz="3200" dirty="0">
                <a:latin typeface="+mn-lt"/>
                <a:ea typeface="+mn-ea"/>
              </a:rPr>
              <a:t> =  5/6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ea typeface="+mn-ea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62000" y="20574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3" imgW="1307880" imgH="393480" progId="Equation.3">
                  <p:embed/>
                </p:oleObj>
              </mc:Choice>
              <mc:Fallback>
                <p:oleObj name="Equation" r:id="rId3" imgW="13078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057400"/>
                        <a:ext cx="2438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9144000" cy="1066800"/>
          </a:xfrm>
        </p:spPr>
        <p:txBody>
          <a:bodyPr/>
          <a:lstStyle/>
          <a:p>
            <a:r>
              <a:rPr lang="en-US" sz="4000">
                <a:latin typeface="Calibri" charset="0"/>
              </a:rPr>
              <a:t>Distance functions for real-valued vectors</a:t>
            </a:r>
            <a:endParaRPr lang="en-US">
              <a:latin typeface="Calibri" charset="0"/>
            </a:endParaRP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50292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rgbClr val="FF0000"/>
                </a:solidFill>
                <a:latin typeface="Calibri" charset="0"/>
              </a:rPr>
              <a:t>L</a:t>
            </a:r>
            <a:r>
              <a:rPr lang="en-US" sz="2400" b="1" baseline="-25000">
                <a:solidFill>
                  <a:srgbClr val="FF0000"/>
                </a:solidFill>
                <a:latin typeface="Calibri" charset="0"/>
              </a:rPr>
              <a:t>p</a:t>
            </a:r>
            <a:r>
              <a:rPr lang="en-US" sz="2400">
                <a:latin typeface="Calibri" charset="0"/>
              </a:rPr>
              <a:t> norms or </a:t>
            </a:r>
            <a:r>
              <a:rPr lang="en-US" sz="2400" i="1">
                <a:solidFill>
                  <a:srgbClr val="FF0000"/>
                </a:solidFill>
                <a:latin typeface="Calibri" charset="0"/>
              </a:rPr>
              <a:t>Minkowski</a:t>
            </a:r>
            <a:r>
              <a:rPr lang="en-US" sz="2400" i="1">
                <a:latin typeface="Calibri" charset="0"/>
              </a:rPr>
              <a:t> distance</a:t>
            </a:r>
            <a:r>
              <a:rPr lang="en-US" sz="2400">
                <a:latin typeface="Calibri" charset="0"/>
              </a:rPr>
              <a:t>:</a:t>
            </a:r>
          </a:p>
          <a:p>
            <a:pPr>
              <a:lnSpc>
                <a:spcPct val="12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20000"/>
              </a:lnSpc>
            </a:pPr>
            <a:endParaRPr lang="en-US" sz="2400">
              <a:latin typeface="Calibri" charset="0"/>
            </a:endParaRPr>
          </a:p>
          <a:p>
            <a:pPr lvl="1">
              <a:lnSpc>
                <a:spcPct val="120000"/>
              </a:lnSpc>
              <a:buFont typeface="Wingdings" charset="0"/>
              <a:buNone/>
            </a:pPr>
            <a:endParaRPr lang="en-US" sz="2000">
              <a:latin typeface="Calibri" charset="0"/>
            </a:endParaRPr>
          </a:p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sz="2000">
                <a:latin typeface="Calibri" charset="0"/>
              </a:rPr>
              <a:t>where</a:t>
            </a: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 sz="2000" b="1" i="1">
                <a:solidFill>
                  <a:schemeClr val="accent1"/>
                </a:solidFill>
                <a:latin typeface="Calibri" charset="0"/>
              </a:rPr>
              <a:t>p</a:t>
            </a: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 sz="2000">
                <a:latin typeface="Calibri" charset="0"/>
              </a:rPr>
              <a:t>is a positive integer</a:t>
            </a:r>
          </a:p>
          <a:p>
            <a:pPr>
              <a:lnSpc>
                <a:spcPct val="12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20000"/>
              </a:lnSpc>
            </a:pPr>
            <a:r>
              <a:rPr lang="en-US" sz="2400">
                <a:latin typeface="Calibri" charset="0"/>
              </a:rPr>
              <a:t>If </a:t>
            </a:r>
            <a:r>
              <a:rPr lang="en-US" sz="2400" b="1">
                <a:solidFill>
                  <a:schemeClr val="accent1"/>
                </a:solidFill>
                <a:latin typeface="Calibri" charset="0"/>
              </a:rPr>
              <a:t>p = 1, L</a:t>
            </a:r>
            <a:r>
              <a:rPr lang="en-US" sz="2400" b="1" baseline="-2500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sz="2400" b="1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 sz="2400">
                <a:latin typeface="Calibri" charset="0"/>
              </a:rPr>
              <a:t>is the </a:t>
            </a:r>
            <a:r>
              <a:rPr lang="en-US" sz="2400" i="1">
                <a:solidFill>
                  <a:srgbClr val="FF0000"/>
                </a:solidFill>
                <a:latin typeface="Calibri" charset="0"/>
              </a:rPr>
              <a:t>Manhattan (or city block) </a:t>
            </a:r>
            <a:r>
              <a:rPr lang="en-US" sz="2400">
                <a:latin typeface="Calibri" charset="0"/>
              </a:rPr>
              <a:t>distance:</a:t>
            </a:r>
            <a:endParaRPr lang="en-US" sz="2400" i="1">
              <a:latin typeface="Calibri" charset="0"/>
            </a:endParaRPr>
          </a:p>
          <a:p>
            <a:pPr>
              <a:lnSpc>
                <a:spcPct val="120000"/>
              </a:lnSpc>
            </a:pPr>
            <a:endParaRPr lang="en-US" sz="2400" i="1">
              <a:latin typeface="Calibri" charset="0"/>
            </a:endParaRPr>
          </a:p>
          <a:p>
            <a:pPr lvl="1">
              <a:lnSpc>
                <a:spcPct val="120000"/>
              </a:lnSpc>
              <a:buFont typeface="Wingdings" charset="0"/>
              <a:buNone/>
            </a:pPr>
            <a:endParaRPr lang="en-US" sz="2000">
              <a:latin typeface="Calibri" charset="0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57200" y="1968500"/>
          <a:ext cx="7848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4" imgW="7226280" imgH="850680" progId="Equation.3">
                  <p:embed/>
                </p:oleObj>
              </mc:Choice>
              <mc:Fallback>
                <p:oleObj name="Equation" r:id="rId4" imgW="7226280" imgH="850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68500"/>
                        <a:ext cx="78486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914400" y="5165725"/>
          <a:ext cx="76200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6" imgW="5206680" imgH="698400" progId="Equation.3">
                  <p:embed/>
                </p:oleObj>
              </mc:Choice>
              <mc:Fallback>
                <p:oleObj name="Equation" r:id="rId6" imgW="5206680" imgH="698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65725"/>
                        <a:ext cx="7620000" cy="115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391400" cy="990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ea typeface="+mj-ea"/>
              </a:rPr>
              <a:t>Distance functions for real-valued vectors</a:t>
            </a:r>
            <a:endParaRPr lang="en-US" dirty="0" smtClean="0">
              <a:ea typeface="+mj-ea"/>
            </a:endParaRP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latin typeface="Calibri" charset="0"/>
              </a:rPr>
              <a:t>If</a:t>
            </a:r>
            <a:r>
              <a:rPr lang="en-US" i="1">
                <a:latin typeface="Calibri" charset="0"/>
              </a:rPr>
              <a:t> </a:t>
            </a:r>
            <a:r>
              <a:rPr lang="en-US" b="1">
                <a:solidFill>
                  <a:schemeClr val="accent1"/>
                </a:solidFill>
                <a:latin typeface="Calibri" charset="0"/>
              </a:rPr>
              <a:t>p = 2, L</a:t>
            </a:r>
            <a:r>
              <a:rPr lang="en-US" b="1" baseline="-2500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b="1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is the </a:t>
            </a:r>
            <a:r>
              <a:rPr lang="en-US" b="1">
                <a:solidFill>
                  <a:srgbClr val="FF0000"/>
                </a:solidFill>
                <a:latin typeface="Calibri" charset="0"/>
              </a:rPr>
              <a:t>Euclidean distance</a:t>
            </a:r>
            <a:r>
              <a:rPr lang="en-US">
                <a:latin typeface="Calibri" charset="0"/>
              </a:rPr>
              <a:t>:</a:t>
            </a:r>
          </a:p>
          <a:p>
            <a:pPr>
              <a:lnSpc>
                <a:spcPct val="110000"/>
              </a:lnSpc>
            </a:pPr>
            <a:endParaRPr lang="en-US">
              <a:latin typeface="Calibri" charset="0"/>
            </a:endParaRPr>
          </a:p>
          <a:p>
            <a:pPr>
              <a:lnSpc>
                <a:spcPct val="110000"/>
              </a:lnSpc>
            </a:pPr>
            <a:r>
              <a:rPr lang="en-US">
                <a:latin typeface="Calibri" charset="0"/>
              </a:rPr>
              <a:t>Also one can use </a:t>
            </a:r>
            <a:r>
              <a:rPr lang="en-US" b="1">
                <a:solidFill>
                  <a:srgbClr val="FF0000"/>
                </a:solidFill>
                <a:latin typeface="Calibri" charset="0"/>
              </a:rPr>
              <a:t>weighted distance</a:t>
            </a:r>
            <a:r>
              <a:rPr lang="en-US">
                <a:latin typeface="Calibri" charset="0"/>
              </a:rPr>
              <a:t>:</a:t>
            </a:r>
          </a:p>
          <a:p>
            <a:pPr>
              <a:lnSpc>
                <a:spcPct val="110000"/>
              </a:lnSpc>
            </a:pPr>
            <a:endParaRPr lang="en-US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>
              <a:latin typeface="Calibri" charset="0"/>
            </a:endParaRPr>
          </a:p>
          <a:p>
            <a:pPr>
              <a:lnSpc>
                <a:spcPct val="110000"/>
              </a:lnSpc>
            </a:pPr>
            <a:r>
              <a:rPr lang="en-US">
                <a:latin typeface="Calibri" charset="0"/>
              </a:rPr>
              <a:t>Very often </a:t>
            </a:r>
            <a:r>
              <a:rPr lang="en-US" b="1">
                <a:solidFill>
                  <a:srgbClr val="FF0000"/>
                </a:solidFill>
                <a:latin typeface="Calibri" charset="0"/>
              </a:rPr>
              <a:t>L</a:t>
            </a:r>
            <a:r>
              <a:rPr lang="en-US" b="1" baseline="-25000">
                <a:solidFill>
                  <a:srgbClr val="FF0000"/>
                </a:solidFill>
                <a:latin typeface="Calibri" charset="0"/>
              </a:rPr>
              <a:t>p</a:t>
            </a:r>
            <a:r>
              <a:rPr lang="en-US" b="1" baseline="30000">
                <a:solidFill>
                  <a:srgbClr val="FF0000"/>
                </a:solidFill>
                <a:latin typeface="Calibri" charset="0"/>
              </a:rPr>
              <a:t>p</a:t>
            </a:r>
            <a:r>
              <a:rPr lang="en-US">
                <a:latin typeface="Calibri" charset="0"/>
              </a:rPr>
              <a:t> is used instead of L</a:t>
            </a:r>
            <a:r>
              <a:rPr lang="en-US" baseline="-25000">
                <a:latin typeface="Calibri" charset="0"/>
              </a:rPr>
              <a:t>p</a:t>
            </a:r>
            <a:r>
              <a:rPr lang="en-US">
                <a:latin typeface="Calibri" charset="0"/>
              </a:rPr>
              <a:t> (why?)</a:t>
            </a:r>
            <a:endParaRPr lang="en-US" baseline="-25000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>
              <a:latin typeface="Calibri" charset="0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2152650" y="2152650"/>
          <a:ext cx="48275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" imgW="4825800" imgH="545760" progId="Equation.3">
                  <p:embed/>
                </p:oleObj>
              </mc:Choice>
              <mc:Fallback>
                <p:oleObj name="Equation" r:id="rId4" imgW="4825800" imgH="545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2152650"/>
                        <a:ext cx="4827588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1624013" y="3657600"/>
          <a:ext cx="57673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6" imgW="5765760" imgH="545760" progId="Equation.3">
                  <p:embed/>
                </p:oleObj>
              </mc:Choice>
              <mc:Fallback>
                <p:oleObj name="Equation" r:id="rId6" imgW="5765760" imgH="5457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013" y="3657600"/>
                        <a:ext cx="5767387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676400" y="4648200"/>
          <a:ext cx="47767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8" imgW="4775040" imgH="533160" progId="Equation.3">
                  <p:embed/>
                </p:oleObj>
              </mc:Choice>
              <mc:Fallback>
                <p:oleObj name="Equation" r:id="rId8" imgW="477504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48200"/>
                        <a:ext cx="4776788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r>
              <a:rPr lang="en-US" sz="4000">
                <a:latin typeface="Calibri" charset="0"/>
              </a:rPr>
              <a:t>Partitioning algorithms: basic concept</a:t>
            </a:r>
            <a:endParaRPr lang="en-US" sz="3600" b="1">
              <a:latin typeface="Calibri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534400" cy="3505200"/>
          </a:xfrm>
        </p:spPr>
        <p:txBody>
          <a:bodyPr lIns="92075" tIns="46038" rIns="92075" bIns="46038"/>
          <a:lstStyle/>
          <a:p>
            <a:pPr>
              <a:lnSpc>
                <a:spcPct val="110000"/>
              </a:lnSpc>
            </a:pPr>
            <a:endParaRPr lang="en-US" sz="2400" u="sng">
              <a:latin typeface="Calibri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Calibri" charset="0"/>
              </a:rPr>
              <a:t>Construct a partition of a set of </a:t>
            </a:r>
            <a:r>
              <a:rPr lang="en-US" sz="2400" b="1" i="1">
                <a:solidFill>
                  <a:schemeClr val="accent1"/>
                </a:solidFill>
                <a:latin typeface="Calibri" charset="0"/>
              </a:rPr>
              <a:t>n</a:t>
            </a:r>
            <a:r>
              <a:rPr lang="en-US" sz="2400">
                <a:latin typeface="Calibri" charset="0"/>
              </a:rPr>
              <a:t> objects into a set of </a:t>
            </a:r>
            <a:r>
              <a:rPr lang="en-US" sz="2400" b="1" i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2400">
                <a:latin typeface="Calibri" charset="0"/>
              </a:rPr>
              <a:t> clusters</a:t>
            </a:r>
          </a:p>
          <a:p>
            <a:pPr lvl="1">
              <a:lnSpc>
                <a:spcPct val="110000"/>
              </a:lnSpc>
            </a:pPr>
            <a:r>
              <a:rPr lang="en-US" sz="2000">
                <a:latin typeface="Calibri" charset="0"/>
              </a:rPr>
              <a:t>Each object belongs to </a:t>
            </a:r>
            <a:r>
              <a:rPr lang="en-US" sz="2000" b="1">
                <a:latin typeface="Calibri" charset="0"/>
              </a:rPr>
              <a:t>exactly one </a:t>
            </a:r>
            <a:r>
              <a:rPr lang="en-US" sz="2000">
                <a:latin typeface="Calibri" charset="0"/>
              </a:rPr>
              <a:t>cluster</a:t>
            </a:r>
          </a:p>
          <a:p>
            <a:pPr lvl="1">
              <a:lnSpc>
                <a:spcPct val="110000"/>
              </a:lnSpc>
            </a:pPr>
            <a:r>
              <a:rPr lang="en-US" sz="2000">
                <a:latin typeface="Calibri" charset="0"/>
              </a:rPr>
              <a:t>The number of clusters </a:t>
            </a:r>
            <a:r>
              <a:rPr lang="en-US" sz="2000" b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2000">
                <a:latin typeface="Calibri" charset="0"/>
              </a:rPr>
              <a:t> is given in advance</a:t>
            </a:r>
          </a:p>
          <a:p>
            <a:pPr lvl="1">
              <a:lnSpc>
                <a:spcPct val="110000"/>
              </a:lnSpc>
              <a:buFont typeface="Arial" charset="0"/>
              <a:buNone/>
            </a:pPr>
            <a:r>
              <a:rPr lang="en-US" sz="2000">
                <a:latin typeface="Calibri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The k-means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dirty="0">
                <a:latin typeface="Calibri" charset="0"/>
              </a:rPr>
              <a:t>Given a set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sz="3000" dirty="0">
                <a:latin typeface="Calibri" charset="0"/>
              </a:rPr>
              <a:t> of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n</a:t>
            </a:r>
            <a:r>
              <a:rPr lang="en-US" sz="3000" dirty="0">
                <a:latin typeface="Calibri" charset="0"/>
              </a:rPr>
              <a:t> points in a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d</a:t>
            </a:r>
            <a:r>
              <a:rPr lang="en-US" sz="3000" dirty="0">
                <a:latin typeface="Calibri" charset="0"/>
              </a:rPr>
              <a:t>-dimensional space and an integer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k</a:t>
            </a:r>
          </a:p>
          <a:p>
            <a:pPr>
              <a:lnSpc>
                <a:spcPct val="80000"/>
              </a:lnSpc>
            </a:pPr>
            <a:endParaRPr lang="en-US" sz="3000" dirty="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Task: </a:t>
            </a:r>
            <a:r>
              <a:rPr lang="en-US" sz="3000" dirty="0">
                <a:latin typeface="Calibri" charset="0"/>
              </a:rPr>
              <a:t>choose a set  of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3000" dirty="0">
                <a:latin typeface="Calibri" charset="0"/>
              </a:rPr>
              <a:t> points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sz="3000" b="1" baseline="-25000" dirty="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, c</a:t>
            </a:r>
            <a:r>
              <a:rPr lang="en-US" sz="3000" b="1" baseline="-25000" dirty="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,…,</a:t>
            </a:r>
            <a:r>
              <a:rPr lang="en-US" sz="3000" b="1" dirty="0" err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3000" b="1" baseline="-25000" dirty="0" err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} </a:t>
            </a:r>
            <a:r>
              <a:rPr lang="en-US" sz="3000" dirty="0">
                <a:latin typeface="Calibri" charset="0"/>
              </a:rPr>
              <a:t>in the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d</a:t>
            </a:r>
            <a:r>
              <a:rPr lang="en-US" sz="3000" dirty="0">
                <a:latin typeface="Calibri" charset="0"/>
              </a:rPr>
              <a:t>-dimensional space to form clusters 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sz="3000" b="1" baseline="-25000" dirty="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, C</a:t>
            </a:r>
            <a:r>
              <a:rPr lang="en-US" sz="3000" b="1" baseline="-25000" dirty="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,…,</a:t>
            </a:r>
            <a:r>
              <a:rPr lang="en-US" sz="3000" b="1" dirty="0" err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3000" b="1" baseline="-25000" dirty="0" err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3000" b="1" dirty="0">
                <a:solidFill>
                  <a:schemeClr val="accent1"/>
                </a:solidFill>
                <a:latin typeface="Calibri" charset="0"/>
              </a:rPr>
              <a:t>} </a:t>
            </a:r>
            <a:r>
              <a:rPr lang="en-US" sz="3000" dirty="0">
                <a:latin typeface="Calibri" charset="0"/>
              </a:rPr>
              <a:t>such that</a:t>
            </a:r>
          </a:p>
          <a:p>
            <a:pPr>
              <a:lnSpc>
                <a:spcPct val="80000"/>
              </a:lnSpc>
            </a:pPr>
            <a:endParaRPr lang="en-US" sz="3000" dirty="0">
              <a:latin typeface="Calibri" charset="0"/>
            </a:endParaRPr>
          </a:p>
          <a:p>
            <a:pPr>
              <a:lnSpc>
                <a:spcPct val="80000"/>
              </a:lnSpc>
            </a:pPr>
            <a:endParaRPr lang="en-US" sz="3000" dirty="0">
              <a:latin typeface="Calibri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3000" dirty="0">
                <a:latin typeface="Calibri" charset="0"/>
              </a:rPr>
              <a:t>	is minimized</a:t>
            </a:r>
          </a:p>
          <a:p>
            <a:pPr>
              <a:lnSpc>
                <a:spcPct val="80000"/>
              </a:lnSpc>
            </a:pPr>
            <a:r>
              <a:rPr lang="en-US" sz="3000" dirty="0">
                <a:latin typeface="Calibri" charset="0"/>
              </a:rPr>
              <a:t>Some special cases: k = 1, k = n</a:t>
            </a:r>
          </a:p>
          <a:p>
            <a:pPr>
              <a:lnSpc>
                <a:spcPct val="80000"/>
              </a:lnSpc>
            </a:pPr>
            <a:endParaRPr lang="en-US" sz="3000" dirty="0">
              <a:latin typeface="Calibri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274888" y="3733800"/>
          <a:ext cx="47101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1688760" imgH="457200" progId="Equation.3">
                  <p:embed/>
                </p:oleObj>
              </mc:Choice>
              <mc:Fallback>
                <p:oleObj name="Equation" r:id="rId3" imgW="168876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8" y="3733800"/>
                        <a:ext cx="4710112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The k-means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700">
                <a:latin typeface="Calibri" charset="0"/>
              </a:rPr>
              <a:t>One way of solving the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2700">
                <a:latin typeface="Calibri" charset="0"/>
              </a:rPr>
              <a:t>-means problem</a:t>
            </a:r>
          </a:p>
          <a:p>
            <a:pPr>
              <a:lnSpc>
                <a:spcPct val="80000"/>
              </a:lnSpc>
            </a:pPr>
            <a:endParaRPr lang="en-US" sz="270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2700">
                <a:latin typeface="Calibri" charset="0"/>
              </a:rPr>
              <a:t>Randomly pick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2700">
                <a:latin typeface="Calibri" charset="0"/>
              </a:rPr>
              <a:t> cluster centers 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,…,c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2700" b="1">
              <a:solidFill>
                <a:schemeClr val="accent1"/>
              </a:solidFill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2700">
                <a:latin typeface="Calibri" charset="0"/>
              </a:rPr>
              <a:t>For each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sz="2700">
                <a:latin typeface="Calibri" charset="0"/>
              </a:rPr>
              <a:t>, set the cluster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sz="2700">
                <a:latin typeface="Calibri" charset="0"/>
              </a:rPr>
              <a:t> to be the set of points in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sz="2700">
                <a:latin typeface="Calibri" charset="0"/>
              </a:rPr>
              <a:t> that are closer to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sz="2700">
                <a:latin typeface="Calibri" charset="0"/>
              </a:rPr>
              <a:t> than they are to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j</a:t>
            </a:r>
            <a:r>
              <a:rPr lang="en-US" sz="2700">
                <a:latin typeface="Calibri" charset="0"/>
              </a:rPr>
              <a:t> for all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i≠j</a:t>
            </a:r>
          </a:p>
          <a:p>
            <a:pPr>
              <a:lnSpc>
                <a:spcPct val="80000"/>
              </a:lnSpc>
            </a:pPr>
            <a:endParaRPr lang="en-US" sz="2700" b="1">
              <a:solidFill>
                <a:schemeClr val="accent1"/>
              </a:solidFill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2700">
                <a:latin typeface="Calibri" charset="0"/>
              </a:rPr>
              <a:t>For each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sz="2700">
                <a:latin typeface="Calibri" charset="0"/>
              </a:rPr>
              <a:t> let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sz="2700">
                <a:latin typeface="Calibri" charset="0"/>
              </a:rPr>
              <a:t> be the center of cluster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i </a:t>
            </a:r>
            <a:r>
              <a:rPr lang="en-US" sz="2700">
                <a:latin typeface="Calibri" charset="0"/>
              </a:rPr>
              <a:t>(mean of the vectors in </a:t>
            </a:r>
            <a:r>
              <a:rPr lang="en-US" sz="2700" b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700" b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sz="2700">
                <a:latin typeface="Calibri" charset="0"/>
              </a:rPr>
              <a:t>)</a:t>
            </a:r>
          </a:p>
          <a:p>
            <a:pPr>
              <a:lnSpc>
                <a:spcPct val="80000"/>
              </a:lnSpc>
            </a:pPr>
            <a:endParaRPr lang="en-US" sz="2700" baseline="-2500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US" sz="2700">
                <a:latin typeface="Calibri" charset="0"/>
              </a:rPr>
              <a:t>Repeat until convergence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Lecture outline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Distance/Similarity between data objects</a:t>
            </a:r>
          </a:p>
          <a:p>
            <a:r>
              <a:rPr lang="en-US" dirty="0">
                <a:latin typeface="Calibri" charset="0"/>
              </a:rPr>
              <a:t>Data objects as geometric data points</a:t>
            </a:r>
          </a:p>
          <a:p>
            <a:r>
              <a:rPr lang="en-US" dirty="0">
                <a:latin typeface="Calibri" charset="0"/>
              </a:rPr>
              <a:t>Clustering problems and algorithms </a:t>
            </a:r>
          </a:p>
          <a:p>
            <a:pPr lvl="1"/>
            <a:r>
              <a:rPr lang="en-US" dirty="0">
                <a:latin typeface="Calibri" charset="0"/>
              </a:rPr>
              <a:t>K-means</a:t>
            </a:r>
          </a:p>
          <a:p>
            <a:pPr lvl="1"/>
            <a:r>
              <a:rPr lang="en-US" dirty="0">
                <a:latin typeface="Calibri" charset="0"/>
              </a:rPr>
              <a:t>K-median</a:t>
            </a:r>
          </a:p>
          <a:p>
            <a:pPr lvl="1"/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Thanks, Wikipedia!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 24,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IAT 355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A49FE-FF66-4406-8B2F-7CE68505134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263" y="1905000"/>
            <a:ext cx="875188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9119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Properties of the k-means algorithm</a:t>
            </a:r>
            <a:endParaRPr lang="en-US" dirty="0">
              <a:ea typeface="+mj-ea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Finds a local optimum</a:t>
            </a:r>
          </a:p>
          <a:p>
            <a:endParaRPr lang="en-US">
              <a:latin typeface="Calibri" charset="0"/>
            </a:endParaRPr>
          </a:p>
          <a:p>
            <a:r>
              <a:rPr lang="en-US">
                <a:latin typeface="Calibri" charset="0"/>
              </a:rPr>
              <a:t>Converges often quickly (but not always)</a:t>
            </a:r>
          </a:p>
          <a:p>
            <a:endParaRPr lang="en-US">
              <a:latin typeface="Calibri" charset="0"/>
            </a:endParaRPr>
          </a:p>
          <a:p>
            <a:r>
              <a:rPr lang="en-US">
                <a:latin typeface="Calibri" charset="0"/>
              </a:rPr>
              <a:t>The choice of initial points can have large influence in the result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80400" cy="5524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>
                <a:ea typeface="+mj-ea"/>
              </a:rPr>
              <a:t>Two different K-means Clusterings</a:t>
            </a: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990600"/>
            <a:ext cx="3043237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09600" y="4419600"/>
            <a:ext cx="800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endParaRPr lang="en-US" sz="1400" b="1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05400" y="3660775"/>
            <a:ext cx="3048000" cy="2587625"/>
            <a:chOff x="3216" y="2306"/>
            <a:chExt cx="1920" cy="1630"/>
          </a:xfrm>
        </p:grpSpPr>
        <p:pic>
          <p:nvPicPr>
            <p:cNvPr id="24586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2306"/>
              <a:ext cx="1917" cy="1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7" name="Text Box 7"/>
            <p:cNvSpPr txBox="1">
              <a:spLocks noChangeArrowheads="1"/>
            </p:cNvSpPr>
            <p:nvPr/>
          </p:nvSpPr>
          <p:spPr bwMode="auto">
            <a:xfrm>
              <a:off x="3408" y="3705"/>
              <a:ext cx="17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b="1">
                  <a:latin typeface="Arial" charset="0"/>
                </a:rPr>
                <a:t>Sub-optimal Clustering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990600" y="3660775"/>
            <a:ext cx="3043238" cy="2587625"/>
            <a:chOff x="624" y="2306"/>
            <a:chExt cx="1917" cy="1630"/>
          </a:xfrm>
        </p:grpSpPr>
        <p:pic>
          <p:nvPicPr>
            <p:cNvPr id="24584" name="Picture 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306"/>
              <a:ext cx="1917" cy="1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5" name="Text Box 10"/>
            <p:cNvSpPr txBox="1">
              <a:spLocks noChangeArrowheads="1"/>
            </p:cNvSpPr>
            <p:nvPr/>
          </p:nvSpPr>
          <p:spPr bwMode="auto">
            <a:xfrm>
              <a:off x="912" y="3705"/>
              <a:ext cx="14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b="1">
                  <a:latin typeface="Arial" charset="0"/>
                </a:rPr>
                <a:t>Optimal Clustering</a:t>
              </a:r>
            </a:p>
          </p:txBody>
        </p:sp>
      </p:grpSp>
      <p:sp>
        <p:nvSpPr>
          <p:cNvPr id="24583" name="Text Box 11"/>
          <p:cNvSpPr txBox="1">
            <a:spLocks noChangeArrowheads="1"/>
          </p:cNvSpPr>
          <p:nvPr/>
        </p:nvSpPr>
        <p:spPr bwMode="auto">
          <a:xfrm>
            <a:off x="5257800" y="1524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Original Points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Discussion k-means algorithm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Finds a local optimum</a:t>
            </a:r>
          </a:p>
          <a:p>
            <a:r>
              <a:rPr lang="en-US">
                <a:latin typeface="Calibri" charset="0"/>
              </a:rPr>
              <a:t>Converges often quickly (but not always)</a:t>
            </a:r>
          </a:p>
          <a:p>
            <a:r>
              <a:rPr lang="en-US">
                <a:latin typeface="Calibri" charset="0"/>
              </a:rPr>
              <a:t>The choice of initial points can have large influence</a:t>
            </a:r>
          </a:p>
          <a:p>
            <a:pPr lvl="1"/>
            <a:r>
              <a:rPr lang="en-US">
                <a:latin typeface="Calibri" charset="0"/>
              </a:rPr>
              <a:t>Clusters of different densities</a:t>
            </a:r>
          </a:p>
          <a:p>
            <a:pPr lvl="1"/>
            <a:r>
              <a:rPr lang="en-US">
                <a:latin typeface="Calibri" charset="0"/>
              </a:rPr>
              <a:t>Clusters of different sizes</a:t>
            </a:r>
          </a:p>
          <a:p>
            <a:pPr lvl="1">
              <a:buFont typeface="Arial" charset="0"/>
              <a:buNone/>
            </a:pPr>
            <a:endParaRPr lang="en-US">
              <a:latin typeface="Calibri" charset="0"/>
            </a:endParaRPr>
          </a:p>
          <a:p>
            <a:r>
              <a:rPr lang="en-US">
                <a:latin typeface="Calibri" charset="0"/>
              </a:rPr>
              <a:t>Outliers can also cause a problem (Example?)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Some alternatives to random initialization of the central points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92100" indent="-292100">
              <a:lnSpc>
                <a:spcPct val="90000"/>
              </a:lnSpc>
            </a:pPr>
            <a:r>
              <a:rPr lang="en-US">
                <a:latin typeface="Calibri" charset="0"/>
              </a:rPr>
              <a:t>Multiple runs</a:t>
            </a:r>
          </a:p>
          <a:p>
            <a:pPr marL="800100" lvl="1" indent="-342900">
              <a:lnSpc>
                <a:spcPct val="90000"/>
              </a:lnSpc>
            </a:pPr>
            <a:r>
              <a:rPr lang="en-US">
                <a:latin typeface="Calibri" charset="0"/>
              </a:rPr>
              <a:t>Helps, but probability is not on your side</a:t>
            </a:r>
          </a:p>
          <a:p>
            <a:pPr marL="800100" lvl="1" indent="-342900">
              <a:lnSpc>
                <a:spcPct val="90000"/>
              </a:lnSpc>
            </a:pPr>
            <a:endParaRPr lang="en-US">
              <a:latin typeface="Calibri" charset="0"/>
            </a:endParaRPr>
          </a:p>
          <a:p>
            <a:pPr marL="292100" indent="-292100">
              <a:lnSpc>
                <a:spcPct val="90000"/>
              </a:lnSpc>
            </a:pPr>
            <a:r>
              <a:rPr lang="en-US">
                <a:latin typeface="Calibri" charset="0"/>
              </a:rPr>
              <a:t>Select original set of  points by methods other than random . E.g.,  pick the most distant (from each other) points as cluster centers (kmeans++ algorithm)</a:t>
            </a:r>
          </a:p>
          <a:p>
            <a:pPr marL="292100" indent="-292100">
              <a:lnSpc>
                <a:spcPct val="90000"/>
              </a:lnSpc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The k-median problem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Given a set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dirty="0">
                <a:latin typeface="Calibri" charset="0"/>
              </a:rPr>
              <a:t> of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n</a:t>
            </a:r>
            <a:r>
              <a:rPr lang="en-US" dirty="0">
                <a:latin typeface="Calibri" charset="0"/>
              </a:rPr>
              <a:t> points in a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d</a:t>
            </a:r>
            <a:r>
              <a:rPr lang="en-US" dirty="0">
                <a:latin typeface="Calibri" charset="0"/>
              </a:rPr>
              <a:t>-dimensional space and an integer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k</a:t>
            </a:r>
          </a:p>
          <a:p>
            <a:endParaRPr lang="en-US" dirty="0">
              <a:latin typeface="Calibri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Calibri" charset="0"/>
              </a:rPr>
              <a:t>Task: </a:t>
            </a:r>
            <a:r>
              <a:rPr lang="en-US" dirty="0">
                <a:latin typeface="Calibri" charset="0"/>
              </a:rPr>
              <a:t>choose a set of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dirty="0">
                <a:latin typeface="Calibri" charset="0"/>
              </a:rPr>
              <a:t> points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b="1" baseline="-25000" dirty="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,c</a:t>
            </a:r>
            <a:r>
              <a:rPr lang="en-US" b="1" baseline="-25000" dirty="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,…,</a:t>
            </a:r>
            <a:r>
              <a:rPr lang="en-US" b="1" dirty="0" err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b="1" baseline="-25000" dirty="0" err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} </a:t>
            </a:r>
            <a:r>
              <a:rPr lang="en-US" dirty="0">
                <a:latin typeface="Calibri" charset="0"/>
              </a:rPr>
              <a:t>from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dirty="0">
                <a:latin typeface="Calibri" charset="0"/>
              </a:rPr>
              <a:t> and form clusters 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b="1" baseline="-25000" dirty="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,C</a:t>
            </a:r>
            <a:r>
              <a:rPr lang="en-US" b="1" baseline="-25000" dirty="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,…,</a:t>
            </a:r>
            <a:r>
              <a:rPr lang="en-US" b="1" dirty="0" err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b="1" baseline="-25000" dirty="0" err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b="1" dirty="0">
                <a:solidFill>
                  <a:schemeClr val="accent1"/>
                </a:solidFill>
                <a:latin typeface="Calibri" charset="0"/>
              </a:rPr>
              <a:t>}  </a:t>
            </a:r>
            <a:r>
              <a:rPr lang="en-US" dirty="0">
                <a:latin typeface="Calibri" charset="0"/>
              </a:rPr>
              <a:t>such that </a:t>
            </a:r>
          </a:p>
          <a:p>
            <a:endParaRPr lang="en-US" dirty="0">
              <a:latin typeface="Calibri" charset="0"/>
            </a:endParaRPr>
          </a:p>
          <a:p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is minimized</a:t>
            </a:r>
          </a:p>
          <a:p>
            <a:endParaRPr lang="en-US" dirty="0">
              <a:latin typeface="Calibri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451100" y="4152900"/>
          <a:ext cx="43545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1562040" imgH="457200" progId="Equation.3">
                  <p:embed/>
                </p:oleObj>
              </mc:Choice>
              <mc:Fallback>
                <p:oleObj name="Equation" r:id="rId3" imgW="156204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152900"/>
                        <a:ext cx="4354513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 </a:t>
            </a:r>
            <a:r>
              <a:rPr lang="en-US" dirty="0" err="1" smtClean="0"/>
              <a:t>vs</a:t>
            </a:r>
            <a:r>
              <a:rPr lang="en-US" dirty="0" smtClean="0"/>
              <a:t> k-median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k-Means: Choose arbitrary cluster centers c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k-Medians: 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alibri" charset="0"/>
              </a:rPr>
              <a:t>Task: </a:t>
            </a:r>
            <a:r>
              <a:rPr lang="en-US" dirty="0" smtClean="0">
                <a:latin typeface="Calibri" charset="0"/>
              </a:rPr>
              <a:t>choose a set of 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dirty="0" smtClean="0">
                <a:latin typeface="Calibri" charset="0"/>
              </a:rPr>
              <a:t> points 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b="1" baseline="-25000" dirty="0" smtClean="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,c</a:t>
            </a:r>
            <a:r>
              <a:rPr lang="en-US" b="1" baseline="-25000" dirty="0" smtClean="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,…,</a:t>
            </a:r>
            <a:r>
              <a:rPr lang="en-US" b="1" dirty="0" err="1" smtClean="0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b="1" baseline="-25000" dirty="0" err="1" smtClean="0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} </a:t>
            </a:r>
            <a:r>
              <a:rPr lang="en-US" dirty="0" smtClean="0">
                <a:latin typeface="Calibri" charset="0"/>
              </a:rPr>
              <a:t>from 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dirty="0" smtClean="0">
                <a:latin typeface="Calibri" charset="0"/>
              </a:rPr>
              <a:t> and form clusters 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{C</a:t>
            </a:r>
            <a:r>
              <a:rPr lang="en-US" b="1" baseline="-25000" dirty="0" smtClean="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,C</a:t>
            </a:r>
            <a:r>
              <a:rPr lang="en-US" b="1" baseline="-25000" dirty="0" smtClean="0">
                <a:solidFill>
                  <a:schemeClr val="accent1"/>
                </a:solidFill>
                <a:latin typeface="Calibri" charset="0"/>
              </a:rPr>
              <a:t>2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,…,</a:t>
            </a:r>
            <a:r>
              <a:rPr lang="en-US" b="1" dirty="0" err="1" smtClean="0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b="1" baseline="-25000" dirty="0" err="1" smtClean="0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b="1" dirty="0" smtClean="0">
                <a:solidFill>
                  <a:schemeClr val="accent1"/>
                </a:solidFill>
                <a:latin typeface="Calibri" charset="0"/>
              </a:rPr>
              <a:t>}  </a:t>
            </a:r>
            <a:r>
              <a:rPr lang="en-US" dirty="0" smtClean="0">
                <a:latin typeface="Calibri" charset="0"/>
              </a:rPr>
              <a:t>such that </a:t>
            </a:r>
          </a:p>
          <a:p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048401"/>
              </p:ext>
            </p:extLst>
          </p:nvPr>
        </p:nvGraphicFramePr>
        <p:xfrm>
          <a:off x="2133600" y="1752600"/>
          <a:ext cx="47101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0" name="Equation" r:id="rId3" imgW="1688760" imgH="457200" progId="Equation.3">
                  <p:embed/>
                </p:oleObj>
              </mc:Choice>
              <mc:Fallback>
                <p:oleObj name="Equation" r:id="rId3" imgW="16887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52600"/>
                        <a:ext cx="4710112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459773"/>
              </p:ext>
            </p:extLst>
          </p:nvPr>
        </p:nvGraphicFramePr>
        <p:xfrm>
          <a:off x="2514600" y="5105400"/>
          <a:ext cx="43545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1" name="Equation" r:id="rId5" imgW="1562040" imgH="457200" progId="Equation.3">
                  <p:embed/>
                </p:oleObj>
              </mc:Choice>
              <mc:Fallback>
                <p:oleObj name="Equation" r:id="rId5" imgW="15620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05400"/>
                        <a:ext cx="4354513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5900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Text: Notion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of similarity/distance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400">
                <a:latin typeface="Calibri" charset="0"/>
                <a:ea typeface="ＭＳ Ｐゴシック" charset="0"/>
                <a:cs typeface="ＭＳ Ｐゴシック" charset="0"/>
              </a:rPr>
              <a:t>Ideal: semantic similarity.</a:t>
            </a:r>
          </a:p>
          <a:p>
            <a:pPr eaLnBrk="1" hangingPunct="1"/>
            <a:r>
              <a:rPr lang="en-US" sz="3400">
                <a:latin typeface="Calibri" charset="0"/>
                <a:ea typeface="ＭＳ Ｐゴシック" charset="0"/>
                <a:cs typeface="ＭＳ Ｐゴシック" charset="0"/>
              </a:rPr>
              <a:t>Practical: term-statistical similarity</a:t>
            </a:r>
          </a:p>
          <a:p>
            <a:pPr lvl="1" eaLnBrk="1" hangingPunct="1"/>
            <a:r>
              <a:rPr lang="en-US" sz="3200">
                <a:latin typeface="Calibri" charset="0"/>
                <a:ea typeface="ＭＳ Ｐゴシック" charset="0"/>
              </a:rPr>
              <a:t>We will use cosine similarity.</a:t>
            </a:r>
          </a:p>
          <a:p>
            <a:pPr lvl="1" eaLnBrk="1" hangingPunct="1"/>
            <a:r>
              <a:rPr lang="en-US" sz="3200">
                <a:latin typeface="Calibri" charset="0"/>
                <a:ea typeface="ＭＳ Ｐゴシック" charset="0"/>
              </a:rPr>
              <a:t>Docs as vectors.</a:t>
            </a:r>
          </a:p>
          <a:p>
            <a:pPr lvl="1" eaLnBrk="1" hangingPunct="1"/>
            <a:r>
              <a:rPr lang="en-US" sz="3200">
                <a:latin typeface="Calibri" charset="0"/>
                <a:ea typeface="ＭＳ Ｐゴシック" charset="0"/>
              </a:rPr>
              <a:t>For many algorithms, easier to think in terms of a </a:t>
            </a:r>
            <a:r>
              <a:rPr lang="en-US" sz="3200" i="1">
                <a:latin typeface="Calibri" charset="0"/>
                <a:ea typeface="ＭＳ Ｐゴシック" charset="0"/>
              </a:rPr>
              <a:t>distance</a:t>
            </a:r>
            <a:r>
              <a:rPr lang="en-US" sz="3200">
                <a:latin typeface="Calibri" charset="0"/>
                <a:ea typeface="ＭＳ Ｐゴシック" charset="0"/>
              </a:rPr>
              <a:t> (rather than </a:t>
            </a:r>
            <a:r>
              <a:rPr lang="en-US" sz="3200" u="sng">
                <a:latin typeface="Calibri" charset="0"/>
                <a:ea typeface="ＭＳ Ｐゴシック" charset="0"/>
              </a:rPr>
              <a:t>similarity</a:t>
            </a:r>
            <a:r>
              <a:rPr lang="en-US" sz="3200">
                <a:latin typeface="Calibri" charset="0"/>
                <a:ea typeface="ＭＳ Ｐゴシック" charset="0"/>
              </a:rPr>
              <a:t>) between docs.</a:t>
            </a:r>
          </a:p>
          <a:p>
            <a:pPr lvl="1" eaLnBrk="1" hangingPunct="1"/>
            <a:r>
              <a:rPr lang="en-US" sz="3200">
                <a:latin typeface="Calibri" charset="0"/>
                <a:ea typeface="ＭＳ Ｐゴシック" charset="0"/>
              </a:rPr>
              <a:t>We will mostly speak of Euclidean distance</a:t>
            </a:r>
          </a:p>
          <a:p>
            <a:pPr lvl="2" eaLnBrk="1" hangingPunct="1"/>
            <a:r>
              <a:rPr lang="en-US" sz="2800" u="sng">
                <a:latin typeface="Calibri" charset="0"/>
                <a:ea typeface="ＭＳ Ｐゴシック" charset="0"/>
              </a:rPr>
              <a:t>But real implementations use cosine similarity</a:t>
            </a:r>
          </a:p>
        </p:txBody>
      </p:sp>
    </p:spTree>
    <p:extLst>
      <p:ext uri="{BB962C8B-B14F-4D97-AF65-F5344CB8AC3E}">
        <p14:creationId xmlns:p14="http://schemas.microsoft.com/office/powerpoint/2010/main" val="773276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Hierarchical Clustering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>
                <a:latin typeface="Calibri" charset="0"/>
                <a:ea typeface="ＭＳ Ｐゴシック" charset="0"/>
                <a:cs typeface="ＭＳ Ｐゴシック" charset="0"/>
              </a:rPr>
              <a:t>Build a tree-based hierarchical taxonomy (</a:t>
            </a:r>
            <a:r>
              <a:rPr lang="en-US" sz="3000" i="1">
                <a:latin typeface="Calibri" charset="0"/>
                <a:ea typeface="ＭＳ Ｐゴシック" charset="0"/>
                <a:cs typeface="ＭＳ Ｐゴシック" charset="0"/>
              </a:rPr>
              <a:t>dendrogram</a:t>
            </a:r>
            <a:r>
              <a:rPr lang="en-US" sz="3000">
                <a:latin typeface="Calibri" charset="0"/>
                <a:ea typeface="ＭＳ Ｐゴシック" charset="0"/>
                <a:cs typeface="ＭＳ Ｐゴシック" charset="0"/>
              </a:rPr>
              <a:t>) from a set of documents.</a:t>
            </a:r>
          </a:p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sz="22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2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2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2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2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>
                <a:latin typeface="Calibri" charset="0"/>
                <a:ea typeface="ＭＳ Ｐゴシック" charset="0"/>
                <a:cs typeface="ＭＳ Ｐゴシック" charset="0"/>
              </a:rPr>
              <a:t>One approach: recursive application of a partitional clustering algorithm.</a:t>
            </a:r>
          </a:p>
        </p:txBody>
      </p:sp>
      <p:grpSp>
        <p:nvGrpSpPr>
          <p:cNvPr id="45060" name="Group 4"/>
          <p:cNvGrpSpPr>
            <a:grpSpLocks/>
          </p:cNvGrpSpPr>
          <p:nvPr/>
        </p:nvGrpSpPr>
        <p:grpSpPr bwMode="auto">
          <a:xfrm>
            <a:off x="1676400" y="2819400"/>
            <a:ext cx="5867400" cy="1981200"/>
            <a:chOff x="1056" y="1536"/>
            <a:chExt cx="3696" cy="1248"/>
          </a:xfrm>
        </p:grpSpPr>
        <p:sp>
          <p:nvSpPr>
            <p:cNvPr id="45062" name="Text Box 5"/>
            <p:cNvSpPr txBox="1">
              <a:spLocks noChangeArrowheads="1"/>
            </p:cNvSpPr>
            <p:nvPr/>
          </p:nvSpPr>
          <p:spPr bwMode="auto">
            <a:xfrm>
              <a:off x="2688" y="1536"/>
              <a:ext cx="8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Times New Roman" charset="0"/>
                </a:rPr>
                <a:t>animal</a:t>
              </a:r>
            </a:p>
          </p:txBody>
        </p:sp>
        <p:sp>
          <p:nvSpPr>
            <p:cNvPr id="45063" name="Text Box 6"/>
            <p:cNvSpPr txBox="1">
              <a:spLocks noChangeArrowheads="1"/>
            </p:cNvSpPr>
            <p:nvPr/>
          </p:nvSpPr>
          <p:spPr bwMode="auto">
            <a:xfrm>
              <a:off x="1728" y="1872"/>
              <a:ext cx="7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Times New Roman" charset="0"/>
                </a:rPr>
                <a:t>vertebrate</a:t>
              </a:r>
            </a:p>
          </p:txBody>
        </p:sp>
        <p:sp>
          <p:nvSpPr>
            <p:cNvPr id="45064" name="Text Box 7"/>
            <p:cNvSpPr txBox="1">
              <a:spLocks noChangeArrowheads="1"/>
            </p:cNvSpPr>
            <p:nvPr/>
          </p:nvSpPr>
          <p:spPr bwMode="auto">
            <a:xfrm>
              <a:off x="1056" y="2256"/>
              <a:ext cx="36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Times New Roman" charset="0"/>
                </a:rPr>
                <a:t>fish reptile amphib. mammal      worm insect crustacean</a:t>
              </a:r>
            </a:p>
          </p:txBody>
        </p:sp>
        <p:sp>
          <p:nvSpPr>
            <p:cNvPr id="45065" name="Text Box 8"/>
            <p:cNvSpPr txBox="1">
              <a:spLocks noChangeArrowheads="1"/>
            </p:cNvSpPr>
            <p:nvPr/>
          </p:nvSpPr>
          <p:spPr bwMode="auto">
            <a:xfrm>
              <a:off x="3312" y="1872"/>
              <a:ext cx="8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Arial Unicode M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Arial Unicode MS" charset="0"/>
                  <a:cs typeface="Arial Unicode MS" charset="0"/>
                </a:defRPr>
              </a:lvl9pPr>
            </a:lstStyle>
            <a:p>
              <a:pPr algn="ctr" eaLnBrk="1" hangingPunct="1"/>
              <a:r>
                <a:rPr lang="en-US" sz="2000">
                  <a:solidFill>
                    <a:schemeClr val="tx2"/>
                  </a:solidFill>
                  <a:latin typeface="Times New Roman" charset="0"/>
                </a:rPr>
                <a:t>invertebrate</a:t>
              </a:r>
            </a:p>
          </p:txBody>
        </p:sp>
        <p:sp>
          <p:nvSpPr>
            <p:cNvPr id="45066" name="Line 9"/>
            <p:cNvSpPr>
              <a:spLocks noChangeShapeType="1"/>
            </p:cNvSpPr>
            <p:nvPr/>
          </p:nvSpPr>
          <p:spPr bwMode="auto">
            <a:xfrm flipH="1">
              <a:off x="2124" y="1736"/>
              <a:ext cx="962" cy="2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67" name="Line 10"/>
            <p:cNvSpPr>
              <a:spLocks noChangeShapeType="1"/>
            </p:cNvSpPr>
            <p:nvPr/>
          </p:nvSpPr>
          <p:spPr bwMode="auto">
            <a:xfrm>
              <a:off x="3094" y="1736"/>
              <a:ext cx="639" cy="2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68" name="Line 11"/>
            <p:cNvSpPr>
              <a:spLocks noChangeShapeType="1"/>
            </p:cNvSpPr>
            <p:nvPr/>
          </p:nvSpPr>
          <p:spPr bwMode="auto">
            <a:xfrm flipH="1">
              <a:off x="1232" y="2059"/>
              <a:ext cx="876" cy="2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69" name="Line 12"/>
            <p:cNvSpPr>
              <a:spLocks noChangeShapeType="1"/>
            </p:cNvSpPr>
            <p:nvPr/>
          </p:nvSpPr>
          <p:spPr bwMode="auto">
            <a:xfrm flipH="1">
              <a:off x="1635" y="2059"/>
              <a:ext cx="473" cy="27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70" name="Line 13"/>
            <p:cNvSpPr>
              <a:spLocks noChangeShapeType="1"/>
            </p:cNvSpPr>
            <p:nvPr/>
          </p:nvSpPr>
          <p:spPr bwMode="auto">
            <a:xfrm>
              <a:off x="2108" y="2059"/>
              <a:ext cx="0" cy="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71" name="Line 14"/>
            <p:cNvSpPr>
              <a:spLocks noChangeShapeType="1"/>
            </p:cNvSpPr>
            <p:nvPr/>
          </p:nvSpPr>
          <p:spPr bwMode="auto">
            <a:xfrm>
              <a:off x="2108" y="2059"/>
              <a:ext cx="513" cy="2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72" name="Line 15"/>
            <p:cNvSpPr>
              <a:spLocks noChangeShapeType="1"/>
            </p:cNvSpPr>
            <p:nvPr/>
          </p:nvSpPr>
          <p:spPr bwMode="auto">
            <a:xfrm flipH="1">
              <a:off x="3386" y="2044"/>
              <a:ext cx="347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73" name="Line 16"/>
            <p:cNvSpPr>
              <a:spLocks noChangeShapeType="1"/>
            </p:cNvSpPr>
            <p:nvPr/>
          </p:nvSpPr>
          <p:spPr bwMode="auto">
            <a:xfrm>
              <a:off x="3733" y="2052"/>
              <a:ext cx="0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5074" name="Line 17"/>
            <p:cNvSpPr>
              <a:spLocks noChangeShapeType="1"/>
            </p:cNvSpPr>
            <p:nvPr/>
          </p:nvSpPr>
          <p:spPr bwMode="auto">
            <a:xfrm>
              <a:off x="3733" y="2059"/>
              <a:ext cx="537" cy="2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grpSp>
          <p:nvGrpSpPr>
            <p:cNvPr id="45075" name="Group 18"/>
            <p:cNvGrpSpPr>
              <a:grpSpLocks/>
            </p:cNvGrpSpPr>
            <p:nvPr/>
          </p:nvGrpSpPr>
          <p:grpSpPr bwMode="auto">
            <a:xfrm>
              <a:off x="1104" y="2448"/>
              <a:ext cx="192" cy="336"/>
              <a:chOff x="1104" y="2448"/>
              <a:chExt cx="192" cy="336"/>
            </a:xfrm>
          </p:grpSpPr>
          <p:sp>
            <p:nvSpPr>
              <p:cNvPr id="45094" name="Line 19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95" name="Line 20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5076" name="Group 21"/>
            <p:cNvGrpSpPr>
              <a:grpSpLocks/>
            </p:cNvGrpSpPr>
            <p:nvPr/>
          </p:nvGrpSpPr>
          <p:grpSpPr bwMode="auto">
            <a:xfrm>
              <a:off x="1440" y="2448"/>
              <a:ext cx="192" cy="336"/>
              <a:chOff x="1104" y="2448"/>
              <a:chExt cx="192" cy="336"/>
            </a:xfrm>
          </p:grpSpPr>
          <p:sp>
            <p:nvSpPr>
              <p:cNvPr id="45092" name="Line 22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93" name="Line 23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5077" name="Group 24"/>
            <p:cNvGrpSpPr>
              <a:grpSpLocks/>
            </p:cNvGrpSpPr>
            <p:nvPr/>
          </p:nvGrpSpPr>
          <p:grpSpPr bwMode="auto">
            <a:xfrm>
              <a:off x="1968" y="2448"/>
              <a:ext cx="192" cy="336"/>
              <a:chOff x="1104" y="2448"/>
              <a:chExt cx="192" cy="336"/>
            </a:xfrm>
          </p:grpSpPr>
          <p:sp>
            <p:nvSpPr>
              <p:cNvPr id="45090" name="Line 25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91" name="Line 26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5078" name="Group 27"/>
            <p:cNvGrpSpPr>
              <a:grpSpLocks/>
            </p:cNvGrpSpPr>
            <p:nvPr/>
          </p:nvGrpSpPr>
          <p:grpSpPr bwMode="auto">
            <a:xfrm>
              <a:off x="2544" y="2448"/>
              <a:ext cx="192" cy="336"/>
              <a:chOff x="1104" y="2448"/>
              <a:chExt cx="192" cy="336"/>
            </a:xfrm>
          </p:grpSpPr>
          <p:sp>
            <p:nvSpPr>
              <p:cNvPr id="45088" name="Line 28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89" name="Line 29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5079" name="Group 30"/>
            <p:cNvGrpSpPr>
              <a:grpSpLocks/>
            </p:cNvGrpSpPr>
            <p:nvPr/>
          </p:nvGrpSpPr>
          <p:grpSpPr bwMode="auto">
            <a:xfrm>
              <a:off x="3264" y="2448"/>
              <a:ext cx="192" cy="336"/>
              <a:chOff x="1104" y="2448"/>
              <a:chExt cx="192" cy="336"/>
            </a:xfrm>
          </p:grpSpPr>
          <p:sp>
            <p:nvSpPr>
              <p:cNvPr id="45086" name="Line 31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87" name="Line 32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5080" name="Group 33"/>
            <p:cNvGrpSpPr>
              <a:grpSpLocks/>
            </p:cNvGrpSpPr>
            <p:nvPr/>
          </p:nvGrpSpPr>
          <p:grpSpPr bwMode="auto">
            <a:xfrm>
              <a:off x="3648" y="2448"/>
              <a:ext cx="192" cy="336"/>
              <a:chOff x="1104" y="2448"/>
              <a:chExt cx="192" cy="336"/>
            </a:xfrm>
          </p:grpSpPr>
          <p:sp>
            <p:nvSpPr>
              <p:cNvPr id="45084" name="Line 34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85" name="Line 35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5081" name="Group 36"/>
            <p:cNvGrpSpPr>
              <a:grpSpLocks/>
            </p:cNvGrpSpPr>
            <p:nvPr/>
          </p:nvGrpSpPr>
          <p:grpSpPr bwMode="auto">
            <a:xfrm>
              <a:off x="4224" y="2448"/>
              <a:ext cx="192" cy="336"/>
              <a:chOff x="1104" y="2448"/>
              <a:chExt cx="192" cy="336"/>
            </a:xfrm>
          </p:grpSpPr>
          <p:sp>
            <p:nvSpPr>
              <p:cNvPr id="45082" name="Line 37"/>
              <p:cNvSpPr>
                <a:spLocks noChangeShapeType="1"/>
              </p:cNvSpPr>
              <p:nvPr/>
            </p:nvSpPr>
            <p:spPr bwMode="auto">
              <a:xfrm flipH="1">
                <a:off x="1104" y="2448"/>
                <a:ext cx="96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83" name="Line 38"/>
              <p:cNvSpPr>
                <a:spLocks noChangeShapeType="1"/>
              </p:cNvSpPr>
              <p:nvPr/>
            </p:nvSpPr>
            <p:spPr bwMode="auto">
              <a:xfrm>
                <a:off x="1207" y="2454"/>
                <a:ext cx="89" cy="33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45061" name="TextBox 38"/>
          <p:cNvSpPr txBox="1">
            <a:spLocks noChangeArrowheads="1"/>
          </p:cNvSpPr>
          <p:nvPr/>
        </p:nvSpPr>
        <p:spPr bwMode="auto">
          <a:xfrm>
            <a:off x="7620000" y="0"/>
            <a:ext cx="844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Ch. 17</a:t>
            </a:r>
          </a:p>
        </p:txBody>
      </p:sp>
    </p:spTree>
    <p:extLst>
      <p:ext uri="{BB962C8B-B14F-4D97-AF65-F5344CB8AC3E}">
        <p14:creationId xmlns:p14="http://schemas.microsoft.com/office/powerpoint/2010/main" val="146419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chemeClr val="tx2"/>
                </a:solidFill>
                <a:latin typeface="Tahoma" charset="0"/>
                <a:ea typeface="ＭＳ Ｐゴシック" charset="0"/>
                <a:cs typeface="Times New Roman" charset="0"/>
              </a:rPr>
              <a:t>Dendrogram: Hierarchical Clustering</a:t>
            </a:r>
            <a:endParaRPr lang="en-US" sz="36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3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1" indent="-342900">
              <a:buClr>
                <a:srgbClr val="437085"/>
              </a:buClr>
            </a:pPr>
            <a:r>
              <a:rPr lang="en-US" altLang="zh-CN" sz="3200">
                <a:solidFill>
                  <a:srgbClr val="465142"/>
                </a:solidFill>
                <a:latin typeface="Arial" charset="0"/>
                <a:ea typeface="SimSun" charset="0"/>
                <a:cs typeface="Arial Unicode MS" charset="0"/>
              </a:rPr>
              <a:t>Clustering obtained by cutting the dendrogram at a desired level: each </a:t>
            </a:r>
            <a:r>
              <a:rPr lang="en-US" altLang="zh-CN" sz="3200">
                <a:latin typeface="Arial" charset="0"/>
                <a:ea typeface="SimSun" charset="0"/>
                <a:cs typeface="Arial Unicode MS" charset="0"/>
              </a:rPr>
              <a:t>connected</a:t>
            </a:r>
            <a:r>
              <a:rPr lang="en-US" altLang="zh-CN" sz="3200">
                <a:solidFill>
                  <a:srgbClr val="465142"/>
                </a:solidFill>
                <a:latin typeface="Arial" charset="0"/>
                <a:ea typeface="SimSun" charset="0"/>
                <a:cs typeface="Arial Unicode MS" charset="0"/>
              </a:rPr>
              <a:t> component forms a cluster.</a:t>
            </a:r>
          </a:p>
        </p:txBody>
      </p:sp>
      <p:sp>
        <p:nvSpPr>
          <p:cNvPr id="46084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94EE5DF2-55D7-1F43-8A56-64BE07375429}" type="slidenum">
              <a:rPr lang="en-US" sz="1200">
                <a:solidFill>
                  <a:srgbClr val="898989"/>
                </a:solidFill>
                <a:latin typeface="Calibri" charset="0"/>
              </a:rPr>
              <a:pPr eaLnBrk="1" hangingPunct="1"/>
              <a:t>29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grpSp>
        <p:nvGrpSpPr>
          <p:cNvPr id="46086" name="Group 2"/>
          <p:cNvGrpSpPr>
            <a:grpSpLocks/>
          </p:cNvGrpSpPr>
          <p:nvPr/>
        </p:nvGrpSpPr>
        <p:grpSpPr bwMode="auto">
          <a:xfrm>
            <a:off x="4800600" y="1752600"/>
            <a:ext cx="4114800" cy="4267200"/>
            <a:chOff x="288" y="720"/>
            <a:chExt cx="4992" cy="3072"/>
          </a:xfrm>
        </p:grpSpPr>
        <p:sp>
          <p:nvSpPr>
            <p:cNvPr id="46087" name="Oval 3"/>
            <p:cNvSpPr>
              <a:spLocks noChangeArrowheads="1"/>
            </p:cNvSpPr>
            <p:nvPr/>
          </p:nvSpPr>
          <p:spPr bwMode="auto">
            <a:xfrm>
              <a:off x="5184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8" name="Oval 4"/>
            <p:cNvSpPr>
              <a:spLocks noChangeArrowheads="1"/>
            </p:cNvSpPr>
            <p:nvPr/>
          </p:nvSpPr>
          <p:spPr bwMode="auto">
            <a:xfrm>
              <a:off x="4512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9" name="Oval 5"/>
            <p:cNvSpPr>
              <a:spLocks noChangeArrowheads="1"/>
            </p:cNvSpPr>
            <p:nvPr/>
          </p:nvSpPr>
          <p:spPr bwMode="auto">
            <a:xfrm>
              <a:off x="3888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0" name="Oval 6"/>
            <p:cNvSpPr>
              <a:spLocks noChangeArrowheads="1"/>
            </p:cNvSpPr>
            <p:nvPr/>
          </p:nvSpPr>
          <p:spPr bwMode="auto">
            <a:xfrm>
              <a:off x="3312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1" name="Oval 7"/>
            <p:cNvSpPr>
              <a:spLocks noChangeArrowheads="1"/>
            </p:cNvSpPr>
            <p:nvPr/>
          </p:nvSpPr>
          <p:spPr bwMode="auto">
            <a:xfrm>
              <a:off x="2688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Oval 8"/>
            <p:cNvSpPr>
              <a:spLocks noChangeArrowheads="1"/>
            </p:cNvSpPr>
            <p:nvPr/>
          </p:nvSpPr>
          <p:spPr bwMode="auto">
            <a:xfrm>
              <a:off x="2064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Oval 9"/>
            <p:cNvSpPr>
              <a:spLocks noChangeArrowheads="1"/>
            </p:cNvSpPr>
            <p:nvPr/>
          </p:nvSpPr>
          <p:spPr bwMode="auto">
            <a:xfrm>
              <a:off x="1488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4" name="Oval 10"/>
            <p:cNvSpPr>
              <a:spLocks noChangeArrowheads="1"/>
            </p:cNvSpPr>
            <p:nvPr/>
          </p:nvSpPr>
          <p:spPr bwMode="auto">
            <a:xfrm>
              <a:off x="864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Oval 11"/>
            <p:cNvSpPr>
              <a:spLocks noChangeArrowheads="1"/>
            </p:cNvSpPr>
            <p:nvPr/>
          </p:nvSpPr>
          <p:spPr bwMode="auto">
            <a:xfrm>
              <a:off x="288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Line 12"/>
            <p:cNvSpPr>
              <a:spLocks noChangeShapeType="1"/>
            </p:cNvSpPr>
            <p:nvPr/>
          </p:nvSpPr>
          <p:spPr bwMode="auto">
            <a:xfrm>
              <a:off x="336" y="3168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Line 13"/>
            <p:cNvSpPr>
              <a:spLocks noChangeShapeType="1"/>
            </p:cNvSpPr>
            <p:nvPr/>
          </p:nvSpPr>
          <p:spPr bwMode="auto">
            <a:xfrm>
              <a:off x="912" y="3168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8" name="Line 14"/>
            <p:cNvSpPr>
              <a:spLocks noChangeShapeType="1"/>
            </p:cNvSpPr>
            <p:nvPr/>
          </p:nvSpPr>
          <p:spPr bwMode="auto">
            <a:xfrm>
              <a:off x="2112" y="3168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9" name="Line 15"/>
            <p:cNvSpPr>
              <a:spLocks noChangeShapeType="1"/>
            </p:cNvSpPr>
            <p:nvPr/>
          </p:nvSpPr>
          <p:spPr bwMode="auto">
            <a:xfrm>
              <a:off x="2112" y="3168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0" name="Line 16"/>
            <p:cNvSpPr>
              <a:spLocks noChangeShapeType="1"/>
            </p:cNvSpPr>
            <p:nvPr/>
          </p:nvSpPr>
          <p:spPr bwMode="auto">
            <a:xfrm>
              <a:off x="2736" y="3168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1" name="Line 17"/>
            <p:cNvSpPr>
              <a:spLocks noChangeShapeType="1"/>
            </p:cNvSpPr>
            <p:nvPr/>
          </p:nvSpPr>
          <p:spPr bwMode="auto">
            <a:xfrm>
              <a:off x="4560" y="321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Line 18"/>
            <p:cNvSpPr>
              <a:spLocks noChangeShapeType="1"/>
            </p:cNvSpPr>
            <p:nvPr/>
          </p:nvSpPr>
          <p:spPr bwMode="auto">
            <a:xfrm>
              <a:off x="4560" y="3216"/>
              <a:ext cx="6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Line 19"/>
            <p:cNvSpPr>
              <a:spLocks noChangeShapeType="1"/>
            </p:cNvSpPr>
            <p:nvPr/>
          </p:nvSpPr>
          <p:spPr bwMode="auto">
            <a:xfrm>
              <a:off x="5232" y="321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4" name="Line 20"/>
            <p:cNvSpPr>
              <a:spLocks noChangeShapeType="1"/>
            </p:cNvSpPr>
            <p:nvPr/>
          </p:nvSpPr>
          <p:spPr bwMode="auto">
            <a:xfrm>
              <a:off x="624" y="2688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5" name="Line 21"/>
            <p:cNvSpPr>
              <a:spLocks noChangeShapeType="1"/>
            </p:cNvSpPr>
            <p:nvPr/>
          </p:nvSpPr>
          <p:spPr bwMode="auto">
            <a:xfrm>
              <a:off x="624" y="2688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6" name="Line 22"/>
            <p:cNvSpPr>
              <a:spLocks noChangeShapeType="1"/>
            </p:cNvSpPr>
            <p:nvPr/>
          </p:nvSpPr>
          <p:spPr bwMode="auto">
            <a:xfrm>
              <a:off x="1536" y="2688"/>
              <a:ext cx="0" cy="10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7" name="Line 23"/>
            <p:cNvSpPr>
              <a:spLocks noChangeShapeType="1"/>
            </p:cNvSpPr>
            <p:nvPr/>
          </p:nvSpPr>
          <p:spPr bwMode="auto">
            <a:xfrm>
              <a:off x="2352" y="2688"/>
              <a:ext cx="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8" name="Line 24"/>
            <p:cNvSpPr>
              <a:spLocks noChangeShapeType="1"/>
            </p:cNvSpPr>
            <p:nvPr/>
          </p:nvSpPr>
          <p:spPr bwMode="auto">
            <a:xfrm>
              <a:off x="2400" y="2688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9" name="Line 25"/>
            <p:cNvSpPr>
              <a:spLocks noChangeShapeType="1"/>
            </p:cNvSpPr>
            <p:nvPr/>
          </p:nvSpPr>
          <p:spPr bwMode="auto">
            <a:xfrm>
              <a:off x="2448" y="2688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0" name="Line 26"/>
            <p:cNvSpPr>
              <a:spLocks noChangeShapeType="1"/>
            </p:cNvSpPr>
            <p:nvPr/>
          </p:nvSpPr>
          <p:spPr bwMode="auto">
            <a:xfrm>
              <a:off x="3360" y="2688"/>
              <a:ext cx="0" cy="10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1" name="Line 27"/>
            <p:cNvSpPr>
              <a:spLocks noChangeShapeType="1"/>
            </p:cNvSpPr>
            <p:nvPr/>
          </p:nvSpPr>
          <p:spPr bwMode="auto">
            <a:xfrm>
              <a:off x="2400" y="268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2" name="Line 28"/>
            <p:cNvSpPr>
              <a:spLocks noChangeShapeType="1"/>
            </p:cNvSpPr>
            <p:nvPr/>
          </p:nvSpPr>
          <p:spPr bwMode="auto">
            <a:xfrm>
              <a:off x="2880" y="2160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3" name="Line 29"/>
            <p:cNvSpPr>
              <a:spLocks noChangeShapeType="1"/>
            </p:cNvSpPr>
            <p:nvPr/>
          </p:nvSpPr>
          <p:spPr bwMode="auto">
            <a:xfrm flipV="1">
              <a:off x="3936" y="2160"/>
              <a:ext cx="0" cy="1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4" name="Line 30"/>
            <p:cNvSpPr>
              <a:spLocks noChangeShapeType="1"/>
            </p:cNvSpPr>
            <p:nvPr/>
          </p:nvSpPr>
          <p:spPr bwMode="auto">
            <a:xfrm>
              <a:off x="2880" y="2160"/>
              <a:ext cx="10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5" name="Line 31"/>
            <p:cNvSpPr>
              <a:spLocks noChangeShapeType="1"/>
            </p:cNvSpPr>
            <p:nvPr/>
          </p:nvSpPr>
          <p:spPr bwMode="auto">
            <a:xfrm>
              <a:off x="3408" y="1632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6" name="Line 32"/>
            <p:cNvSpPr>
              <a:spLocks noChangeShapeType="1"/>
            </p:cNvSpPr>
            <p:nvPr/>
          </p:nvSpPr>
          <p:spPr bwMode="auto">
            <a:xfrm flipV="1">
              <a:off x="4896" y="1584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7" name="Line 33"/>
            <p:cNvSpPr>
              <a:spLocks noChangeShapeType="1"/>
            </p:cNvSpPr>
            <p:nvPr/>
          </p:nvSpPr>
          <p:spPr bwMode="auto">
            <a:xfrm flipH="1">
              <a:off x="3408" y="1584"/>
              <a:ext cx="14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8" name="Line 34"/>
            <p:cNvSpPr>
              <a:spLocks noChangeShapeType="1"/>
            </p:cNvSpPr>
            <p:nvPr/>
          </p:nvSpPr>
          <p:spPr bwMode="auto">
            <a:xfrm flipV="1">
              <a:off x="3408" y="158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9" name="Line 35"/>
            <p:cNvSpPr>
              <a:spLocks noChangeShapeType="1"/>
            </p:cNvSpPr>
            <p:nvPr/>
          </p:nvSpPr>
          <p:spPr bwMode="auto">
            <a:xfrm>
              <a:off x="4128" y="1008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0" name="Line 36"/>
            <p:cNvSpPr>
              <a:spLocks noChangeShapeType="1"/>
            </p:cNvSpPr>
            <p:nvPr/>
          </p:nvSpPr>
          <p:spPr bwMode="auto">
            <a:xfrm flipH="1">
              <a:off x="1152" y="1008"/>
              <a:ext cx="29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1" name="Line 37"/>
            <p:cNvSpPr>
              <a:spLocks noChangeShapeType="1"/>
            </p:cNvSpPr>
            <p:nvPr/>
          </p:nvSpPr>
          <p:spPr bwMode="auto">
            <a:xfrm flipV="1">
              <a:off x="1056" y="1008"/>
              <a:ext cx="0" cy="1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2" name="Line 38"/>
            <p:cNvSpPr>
              <a:spLocks noChangeShapeType="1"/>
            </p:cNvSpPr>
            <p:nvPr/>
          </p:nvSpPr>
          <p:spPr bwMode="auto">
            <a:xfrm>
              <a:off x="1392" y="1008"/>
              <a:ext cx="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3" name="Line 39"/>
            <p:cNvSpPr>
              <a:spLocks noChangeShapeType="1"/>
            </p:cNvSpPr>
            <p:nvPr/>
          </p:nvSpPr>
          <p:spPr bwMode="auto">
            <a:xfrm flipH="1">
              <a:off x="1056" y="1008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4" name="Line 40"/>
            <p:cNvSpPr>
              <a:spLocks noChangeShapeType="1"/>
            </p:cNvSpPr>
            <p:nvPr/>
          </p:nvSpPr>
          <p:spPr bwMode="auto">
            <a:xfrm flipV="1">
              <a:off x="2592" y="720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5" name="Line 41"/>
            <p:cNvSpPr>
              <a:spLocks noChangeShapeType="1"/>
            </p:cNvSpPr>
            <p:nvPr/>
          </p:nvSpPr>
          <p:spPr bwMode="auto">
            <a:xfrm>
              <a:off x="336" y="3168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Oval 1"/>
          <p:cNvSpPr/>
          <p:nvPr/>
        </p:nvSpPr>
        <p:spPr>
          <a:xfrm>
            <a:off x="4724400" y="5715000"/>
            <a:ext cx="1295400" cy="457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172200" y="5715000"/>
            <a:ext cx="1295400" cy="457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620000" y="5791200"/>
            <a:ext cx="381000" cy="3810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229600" y="5715000"/>
            <a:ext cx="762000" cy="457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0" y="4114800"/>
            <a:ext cx="441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00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731838"/>
          </a:xfrm>
        </p:spPr>
        <p:txBody>
          <a:bodyPr/>
          <a:lstStyle/>
          <a:p>
            <a:r>
              <a:rPr lang="en-US" sz="4000">
                <a:latin typeface="Calibri" charset="0"/>
              </a:rPr>
              <a:t>What is clustering?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1133475"/>
          </a:xfrm>
        </p:spPr>
        <p:txBody>
          <a:bodyPr rtlCol="0">
            <a:normAutofit lnSpcReduction="10000"/>
          </a:bodyPr>
          <a:lstStyle/>
          <a:p>
            <a:pPr marL="292100" indent="-2921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ea typeface="+mn-ea"/>
              </a:rPr>
              <a:t>A </a:t>
            </a:r>
            <a:r>
              <a:rPr lang="en-US" sz="2400" b="1" dirty="0" smtClean="0">
                <a:ea typeface="+mn-ea"/>
              </a:rPr>
              <a:t>grouping</a:t>
            </a:r>
            <a:r>
              <a:rPr lang="en-US" sz="2400" dirty="0" smtClean="0">
                <a:ea typeface="+mn-ea"/>
              </a:rPr>
              <a:t> of data objects such that the objects </a:t>
            </a:r>
            <a:r>
              <a:rPr lang="en-US" sz="2400" b="1" dirty="0" smtClean="0">
                <a:ea typeface="+mn-ea"/>
              </a:rPr>
              <a:t>within a group are similar</a:t>
            </a:r>
            <a:r>
              <a:rPr lang="en-US" sz="2400" dirty="0" smtClean="0">
                <a:ea typeface="+mn-ea"/>
              </a:rPr>
              <a:t> (or related) to one another </a:t>
            </a:r>
            <a:r>
              <a:rPr lang="en-US" sz="2400" b="1" dirty="0" smtClean="0">
                <a:ea typeface="+mn-ea"/>
              </a:rPr>
              <a:t>and different from (or unrelated to) the objects in other groups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3276600" y="3570288"/>
            <a:ext cx="3048000" cy="2678112"/>
            <a:chOff x="2160" y="2544"/>
            <a:chExt cx="1920" cy="1687"/>
          </a:xfrm>
        </p:grpSpPr>
        <p:sp>
          <p:nvSpPr>
            <p:cNvPr id="12303" name="Line 5"/>
            <p:cNvSpPr>
              <a:spLocks noChangeShapeType="1"/>
            </p:cNvSpPr>
            <p:nvPr/>
          </p:nvSpPr>
          <p:spPr bwMode="auto">
            <a:xfrm>
              <a:off x="2736" y="2544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Line 6"/>
            <p:cNvSpPr>
              <a:spLocks noChangeShapeType="1"/>
            </p:cNvSpPr>
            <p:nvPr/>
          </p:nvSpPr>
          <p:spPr bwMode="auto">
            <a:xfrm>
              <a:off x="2736" y="369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Freeform 7"/>
            <p:cNvSpPr>
              <a:spLocks/>
            </p:cNvSpPr>
            <p:nvPr/>
          </p:nvSpPr>
          <p:spPr bwMode="auto">
            <a:xfrm>
              <a:off x="2226" y="3696"/>
              <a:ext cx="510" cy="535"/>
            </a:xfrm>
            <a:custGeom>
              <a:avLst/>
              <a:gdLst>
                <a:gd name="T0" fmla="*/ 510 w 510"/>
                <a:gd name="T1" fmla="*/ 0 h 535"/>
                <a:gd name="T2" fmla="*/ 0 w 510"/>
                <a:gd name="T3" fmla="*/ 535 h 535"/>
                <a:gd name="T4" fmla="*/ 0 60000 65536"/>
                <a:gd name="T5" fmla="*/ 0 60000 65536"/>
                <a:gd name="T6" fmla="*/ 0 w 510"/>
                <a:gd name="T7" fmla="*/ 0 h 535"/>
                <a:gd name="T8" fmla="*/ 510 w 510"/>
                <a:gd name="T9" fmla="*/ 535 h 53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0" h="535">
                  <a:moveTo>
                    <a:pt x="510" y="0"/>
                  </a:moveTo>
                  <a:lnTo>
                    <a:pt x="0" y="535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06" name="AutoShape 8"/>
            <p:cNvSpPr>
              <a:spLocks noChangeArrowheads="1"/>
            </p:cNvSpPr>
            <p:nvPr/>
          </p:nvSpPr>
          <p:spPr bwMode="auto">
            <a:xfrm>
              <a:off x="3264" y="2880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07" name="AutoShape 9"/>
            <p:cNvSpPr>
              <a:spLocks noChangeArrowheads="1"/>
            </p:cNvSpPr>
            <p:nvPr/>
          </p:nvSpPr>
          <p:spPr bwMode="auto">
            <a:xfrm>
              <a:off x="3408" y="2880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08" name="AutoShape 10"/>
            <p:cNvSpPr>
              <a:spLocks noChangeArrowheads="1"/>
            </p:cNvSpPr>
            <p:nvPr/>
          </p:nvSpPr>
          <p:spPr bwMode="auto">
            <a:xfrm>
              <a:off x="3360" y="2736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09" name="AutoShape 11"/>
            <p:cNvSpPr>
              <a:spLocks noChangeArrowheads="1"/>
            </p:cNvSpPr>
            <p:nvPr/>
          </p:nvSpPr>
          <p:spPr bwMode="auto">
            <a:xfrm>
              <a:off x="3360" y="3024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0" name="AutoShape 12"/>
            <p:cNvSpPr>
              <a:spLocks noChangeArrowheads="1"/>
            </p:cNvSpPr>
            <p:nvPr/>
          </p:nvSpPr>
          <p:spPr bwMode="auto">
            <a:xfrm>
              <a:off x="3600" y="2880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1" name="AutoShape 13"/>
            <p:cNvSpPr>
              <a:spLocks noChangeArrowheads="1"/>
            </p:cNvSpPr>
            <p:nvPr/>
          </p:nvSpPr>
          <p:spPr bwMode="auto">
            <a:xfrm>
              <a:off x="3504" y="2784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2" name="AutoShape 14"/>
            <p:cNvSpPr>
              <a:spLocks noChangeArrowheads="1"/>
            </p:cNvSpPr>
            <p:nvPr/>
          </p:nvSpPr>
          <p:spPr bwMode="auto">
            <a:xfrm>
              <a:off x="3168" y="2736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3" name="AutoShape 15"/>
            <p:cNvSpPr>
              <a:spLocks noChangeArrowheads="1"/>
            </p:cNvSpPr>
            <p:nvPr/>
          </p:nvSpPr>
          <p:spPr bwMode="auto">
            <a:xfrm>
              <a:off x="3504" y="2976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4" name="AutoShape 16"/>
            <p:cNvSpPr>
              <a:spLocks noChangeArrowheads="1"/>
            </p:cNvSpPr>
            <p:nvPr/>
          </p:nvSpPr>
          <p:spPr bwMode="auto">
            <a:xfrm>
              <a:off x="3168" y="2976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5" name="AutoShape 17"/>
            <p:cNvSpPr>
              <a:spLocks noChangeArrowheads="1"/>
            </p:cNvSpPr>
            <p:nvPr/>
          </p:nvSpPr>
          <p:spPr bwMode="auto">
            <a:xfrm>
              <a:off x="2160" y="326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6" name="AutoShape 18"/>
            <p:cNvSpPr>
              <a:spLocks noChangeArrowheads="1"/>
            </p:cNvSpPr>
            <p:nvPr/>
          </p:nvSpPr>
          <p:spPr bwMode="auto">
            <a:xfrm>
              <a:off x="2304" y="331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7" name="AutoShape 19"/>
            <p:cNvSpPr>
              <a:spLocks noChangeArrowheads="1"/>
            </p:cNvSpPr>
            <p:nvPr/>
          </p:nvSpPr>
          <p:spPr bwMode="auto">
            <a:xfrm>
              <a:off x="2304" y="345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8" name="AutoShape 20"/>
            <p:cNvSpPr>
              <a:spLocks noChangeArrowheads="1"/>
            </p:cNvSpPr>
            <p:nvPr/>
          </p:nvSpPr>
          <p:spPr bwMode="auto">
            <a:xfrm>
              <a:off x="2448" y="331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19" name="AutoShape 21"/>
            <p:cNvSpPr>
              <a:spLocks noChangeArrowheads="1"/>
            </p:cNvSpPr>
            <p:nvPr/>
          </p:nvSpPr>
          <p:spPr bwMode="auto">
            <a:xfrm>
              <a:off x="2352" y="3168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0" name="AutoShape 22"/>
            <p:cNvSpPr>
              <a:spLocks noChangeArrowheads="1"/>
            </p:cNvSpPr>
            <p:nvPr/>
          </p:nvSpPr>
          <p:spPr bwMode="auto">
            <a:xfrm>
              <a:off x="2448" y="345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1" name="AutoShape 23"/>
            <p:cNvSpPr>
              <a:spLocks noChangeArrowheads="1"/>
            </p:cNvSpPr>
            <p:nvPr/>
          </p:nvSpPr>
          <p:spPr bwMode="auto">
            <a:xfrm>
              <a:off x="2160" y="3408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2" name="AutoShape 24"/>
            <p:cNvSpPr>
              <a:spLocks noChangeArrowheads="1"/>
            </p:cNvSpPr>
            <p:nvPr/>
          </p:nvSpPr>
          <p:spPr bwMode="auto">
            <a:xfrm>
              <a:off x="3504" y="3552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3" name="AutoShape 25"/>
            <p:cNvSpPr>
              <a:spLocks noChangeArrowheads="1"/>
            </p:cNvSpPr>
            <p:nvPr/>
          </p:nvSpPr>
          <p:spPr bwMode="auto">
            <a:xfrm>
              <a:off x="3792" y="3600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4" name="AutoShape 26"/>
            <p:cNvSpPr>
              <a:spLocks noChangeArrowheads="1"/>
            </p:cNvSpPr>
            <p:nvPr/>
          </p:nvSpPr>
          <p:spPr bwMode="auto">
            <a:xfrm>
              <a:off x="3648" y="3696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5" name="AutoShape 27"/>
            <p:cNvSpPr>
              <a:spLocks noChangeArrowheads="1"/>
            </p:cNvSpPr>
            <p:nvPr/>
          </p:nvSpPr>
          <p:spPr bwMode="auto">
            <a:xfrm>
              <a:off x="3504" y="3792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6" name="AutoShape 28"/>
            <p:cNvSpPr>
              <a:spLocks noChangeArrowheads="1"/>
            </p:cNvSpPr>
            <p:nvPr/>
          </p:nvSpPr>
          <p:spPr bwMode="auto">
            <a:xfrm>
              <a:off x="3696" y="3792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7" name="AutoShape 29"/>
            <p:cNvSpPr>
              <a:spLocks noChangeArrowheads="1"/>
            </p:cNvSpPr>
            <p:nvPr/>
          </p:nvSpPr>
          <p:spPr bwMode="auto">
            <a:xfrm flipV="1">
              <a:off x="3504" y="3648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28" name="AutoShape 30"/>
            <p:cNvSpPr>
              <a:spLocks noChangeArrowheads="1"/>
            </p:cNvSpPr>
            <p:nvPr/>
          </p:nvSpPr>
          <p:spPr bwMode="auto">
            <a:xfrm>
              <a:off x="3696" y="3504"/>
              <a:ext cx="96" cy="9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257800" y="2667000"/>
            <a:ext cx="3048000" cy="2514600"/>
            <a:chOff x="3312" y="1584"/>
            <a:chExt cx="1920" cy="1584"/>
          </a:xfrm>
        </p:grpSpPr>
        <p:sp>
          <p:nvSpPr>
            <p:cNvPr id="12301" name="Line 32"/>
            <p:cNvSpPr>
              <a:spLocks noChangeShapeType="1"/>
            </p:cNvSpPr>
            <p:nvPr/>
          </p:nvSpPr>
          <p:spPr bwMode="auto">
            <a:xfrm flipH="1" flipV="1">
              <a:off x="3312" y="2736"/>
              <a:ext cx="144" cy="432"/>
            </a:xfrm>
            <a:prstGeom prst="line">
              <a:avLst/>
            </a:prstGeom>
            <a:noFill/>
            <a:ln w="25400">
              <a:solidFill>
                <a:srgbClr val="CC66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AutoShape 33"/>
            <p:cNvSpPr>
              <a:spLocks noChangeArrowheads="1"/>
            </p:cNvSpPr>
            <p:nvPr/>
          </p:nvSpPr>
          <p:spPr bwMode="auto">
            <a:xfrm>
              <a:off x="3984" y="1584"/>
              <a:ext cx="1248" cy="672"/>
            </a:xfrm>
            <a:prstGeom prst="wedgeRectCallout">
              <a:avLst>
                <a:gd name="adj1" fmla="val -93509"/>
                <a:gd name="adj2" fmla="val 150894"/>
              </a:avLst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latin typeface="Tahoma" charset="0"/>
                </a:rPr>
                <a:t>Inter-cluster distances are maximized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895600" y="3657600"/>
            <a:ext cx="3276600" cy="2286000"/>
            <a:chOff x="1824" y="2208"/>
            <a:chExt cx="2064" cy="1440"/>
          </a:xfrm>
        </p:grpSpPr>
        <p:sp>
          <p:nvSpPr>
            <p:cNvPr id="12298" name="Oval 35"/>
            <p:cNvSpPr>
              <a:spLocks noChangeArrowheads="1"/>
            </p:cNvSpPr>
            <p:nvPr/>
          </p:nvSpPr>
          <p:spPr bwMode="auto">
            <a:xfrm>
              <a:off x="1824" y="2592"/>
              <a:ext cx="816" cy="72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299" name="Oval 36"/>
            <p:cNvSpPr>
              <a:spLocks noChangeArrowheads="1"/>
            </p:cNvSpPr>
            <p:nvPr/>
          </p:nvSpPr>
          <p:spPr bwMode="auto">
            <a:xfrm>
              <a:off x="2928" y="2208"/>
              <a:ext cx="720" cy="624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300" name="Oval 37"/>
            <p:cNvSpPr>
              <a:spLocks noChangeArrowheads="1"/>
            </p:cNvSpPr>
            <p:nvPr/>
          </p:nvSpPr>
          <p:spPr bwMode="auto">
            <a:xfrm>
              <a:off x="3216" y="3024"/>
              <a:ext cx="672" cy="624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1295400" y="2971800"/>
            <a:ext cx="2286000" cy="1676400"/>
            <a:chOff x="816" y="1776"/>
            <a:chExt cx="1440" cy="1056"/>
          </a:xfrm>
        </p:grpSpPr>
        <p:sp>
          <p:nvSpPr>
            <p:cNvPr id="12296" name="Line 39"/>
            <p:cNvSpPr>
              <a:spLocks noChangeShapeType="1"/>
            </p:cNvSpPr>
            <p:nvPr/>
          </p:nvSpPr>
          <p:spPr bwMode="auto">
            <a:xfrm flipV="1">
              <a:off x="2064" y="2736"/>
              <a:ext cx="192" cy="96"/>
            </a:xfrm>
            <a:prstGeom prst="line">
              <a:avLst/>
            </a:prstGeom>
            <a:noFill/>
            <a:ln w="25400">
              <a:solidFill>
                <a:srgbClr val="CC66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AutoShape 40"/>
            <p:cNvSpPr>
              <a:spLocks noChangeArrowheads="1"/>
            </p:cNvSpPr>
            <p:nvPr/>
          </p:nvSpPr>
          <p:spPr bwMode="auto">
            <a:xfrm>
              <a:off x="816" y="1776"/>
              <a:ext cx="1248" cy="672"/>
            </a:xfrm>
            <a:prstGeom prst="wedgeRectCallout">
              <a:avLst>
                <a:gd name="adj1" fmla="val 56250"/>
                <a:gd name="adj2" fmla="val 92856"/>
              </a:avLst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latin typeface="Tahoma" charset="0"/>
                </a:rPr>
                <a:t>Intra-cluster distances are minimized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Hierarchical Agglomerative Clustering (HAC)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400" dirty="0">
                <a:latin typeface="Calibri" charset="0"/>
                <a:ea typeface="ＭＳ Ｐゴシック" charset="0"/>
                <a:cs typeface="ＭＳ Ｐゴシック" charset="0"/>
              </a:rPr>
              <a:t>Starts with each </a:t>
            </a:r>
            <a:r>
              <a:rPr lang="en-US" sz="3400" dirty="0" smtClean="0">
                <a:latin typeface="Calibri" charset="0"/>
                <a:ea typeface="ＭＳ Ｐゴシック" charset="0"/>
                <a:cs typeface="ＭＳ Ｐゴシック" charset="0"/>
              </a:rPr>
              <a:t>item in </a:t>
            </a:r>
            <a:r>
              <a:rPr lang="en-US" sz="3400" dirty="0">
                <a:latin typeface="Calibri" charset="0"/>
                <a:ea typeface="ＭＳ Ｐゴシック" charset="0"/>
                <a:cs typeface="ＭＳ Ｐゴシック" charset="0"/>
              </a:rPr>
              <a:t>a separate cluster</a:t>
            </a:r>
          </a:p>
          <a:p>
            <a:pPr lvl="1" eaLnBrk="1" hangingPunct="1"/>
            <a:r>
              <a:rPr lang="en-US" sz="3200" dirty="0">
                <a:latin typeface="Calibri" charset="0"/>
                <a:ea typeface="ＭＳ Ｐゴシック" charset="0"/>
              </a:rPr>
              <a:t>then repeatedly joins the </a:t>
            </a:r>
            <a:r>
              <a:rPr lang="en-US" sz="3200" i="1" u="sng" dirty="0">
                <a:latin typeface="Calibri" charset="0"/>
                <a:ea typeface="ＭＳ Ｐゴシック" charset="0"/>
              </a:rPr>
              <a:t>closest pair</a:t>
            </a:r>
            <a:r>
              <a:rPr lang="en-US" sz="3200" dirty="0">
                <a:latin typeface="Calibri" charset="0"/>
                <a:ea typeface="ＭＳ Ｐゴシック" charset="0"/>
              </a:rPr>
              <a:t> of clusters, until there is only one cluster.</a:t>
            </a:r>
          </a:p>
          <a:p>
            <a:pPr eaLnBrk="1" hangingPunct="1"/>
            <a:r>
              <a:rPr lang="en-US" sz="3400" dirty="0">
                <a:latin typeface="Calibri" charset="0"/>
                <a:ea typeface="ＭＳ Ｐゴシック" charset="0"/>
                <a:cs typeface="ＭＳ Ｐゴシック" charset="0"/>
              </a:rPr>
              <a:t>The history of merging forms a binary tree or hierarchy.</a:t>
            </a:r>
          </a:p>
        </p:txBody>
      </p:sp>
      <p:sp>
        <p:nvSpPr>
          <p:cNvPr id="47108" name="TextBox 3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17.1</a:t>
            </a:r>
          </a:p>
        </p:txBody>
      </p:sp>
      <p:sp>
        <p:nvSpPr>
          <p:cNvPr id="47109" name="TextBox 4"/>
          <p:cNvSpPr txBox="1">
            <a:spLocks noChangeArrowheads="1"/>
          </p:cNvSpPr>
          <p:nvPr/>
        </p:nvSpPr>
        <p:spPr bwMode="auto">
          <a:xfrm>
            <a:off x="762000" y="5791200"/>
            <a:ext cx="7432675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A50021"/>
                </a:solidFill>
              </a:rPr>
              <a:t>Note: the resulting clusters are still </a:t>
            </a:r>
            <a:r>
              <a:rPr lang="ja-JP" altLang="en-US" sz="1800">
                <a:solidFill>
                  <a:srgbClr val="A50021"/>
                </a:solidFill>
              </a:rPr>
              <a:t>“</a:t>
            </a:r>
            <a:r>
              <a:rPr lang="en-US" sz="1800">
                <a:solidFill>
                  <a:srgbClr val="A50021"/>
                </a:solidFill>
              </a:rPr>
              <a:t>hard</a:t>
            </a:r>
            <a:r>
              <a:rPr lang="ja-JP" altLang="en-US" sz="1800">
                <a:solidFill>
                  <a:srgbClr val="A50021"/>
                </a:solidFill>
              </a:rPr>
              <a:t>”</a:t>
            </a:r>
            <a:r>
              <a:rPr lang="en-US" sz="1800">
                <a:solidFill>
                  <a:srgbClr val="A50021"/>
                </a:solidFill>
              </a:rPr>
              <a:t> and induce a partition</a:t>
            </a:r>
          </a:p>
        </p:txBody>
      </p:sp>
    </p:spTree>
    <p:extLst>
      <p:ext uri="{BB962C8B-B14F-4D97-AF65-F5344CB8AC3E}">
        <p14:creationId xmlns:p14="http://schemas.microsoft.com/office/powerpoint/2010/main" val="3058427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>
                <a:latin typeface="Calibri" charset="0"/>
                <a:ea typeface="ＭＳ Ｐゴシック" charset="0"/>
                <a:cs typeface="ＭＳ Ｐゴシック" charset="0"/>
              </a:rPr>
              <a:t>Closest pair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of clusters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Many variants to defining </a:t>
            </a:r>
            <a:r>
              <a:rPr lang="en-US" sz="2800" i="1" dirty="0">
                <a:solidFill>
                  <a:srgbClr val="FF0000"/>
                </a:solidFill>
                <a:latin typeface="Calibri" charset="0"/>
                <a:ea typeface="ＭＳ Ｐゴシック" charset="0"/>
                <a:cs typeface="ＭＳ Ｐゴシック" charset="0"/>
              </a:rPr>
              <a:t>closest pair 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of clusters</a:t>
            </a:r>
          </a:p>
          <a:p>
            <a:pPr eaLnBrk="1" hangingPunct="1"/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  <a:sym typeface="Symbol" charset="0"/>
              </a:rPr>
              <a:t>Single-link</a:t>
            </a:r>
          </a:p>
          <a:p>
            <a:pPr lvl="1" eaLnBrk="1" hangingPunct="1"/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Similarity of the </a:t>
            </a:r>
            <a:r>
              <a:rPr lang="en-US" sz="2400" i="1" dirty="0">
                <a:latin typeface="Calibri" charset="0"/>
                <a:ea typeface="ＭＳ Ｐゴシック" charset="0"/>
                <a:sym typeface="Symbol" charset="0"/>
              </a:rPr>
              <a:t>most</a:t>
            </a:r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 smtClean="0">
                <a:latin typeface="Calibri" charset="0"/>
                <a:ea typeface="ＭＳ Ｐゴシック" charset="0"/>
                <a:sym typeface="Symbol" charset="0"/>
              </a:rPr>
              <a:t>similar </a:t>
            </a:r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(single-link)</a:t>
            </a:r>
          </a:p>
          <a:p>
            <a:pPr eaLnBrk="1" hangingPunct="1"/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  <a:sym typeface="Symbol" charset="0"/>
              </a:rPr>
              <a:t>Complete-link</a:t>
            </a:r>
          </a:p>
          <a:p>
            <a:pPr lvl="1" eaLnBrk="1" hangingPunct="1"/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Similarity of the </a:t>
            </a:r>
            <a:r>
              <a:rPr lang="ja-JP" altLang="en-US" sz="2400" dirty="0">
                <a:latin typeface="Calibri" charset="0"/>
                <a:ea typeface="ＭＳ Ｐゴシック" charset="0"/>
                <a:sym typeface="Symbol" charset="0"/>
              </a:rPr>
              <a:t>“</a:t>
            </a:r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furthest</a:t>
            </a:r>
            <a:r>
              <a:rPr lang="ja-JP" altLang="en-US" sz="2400" dirty="0">
                <a:latin typeface="Calibri" charset="0"/>
                <a:ea typeface="ＭＳ Ｐゴシック" charset="0"/>
                <a:sym typeface="Symbol" charset="0"/>
              </a:rPr>
              <a:t>”</a:t>
            </a:r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 points, the </a:t>
            </a:r>
            <a:r>
              <a:rPr lang="en-US" sz="2400" i="1" dirty="0">
                <a:latin typeface="Calibri" charset="0"/>
                <a:ea typeface="ＭＳ Ｐゴシック" charset="0"/>
                <a:sym typeface="Symbol" charset="0"/>
              </a:rPr>
              <a:t>least</a:t>
            </a:r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 smtClean="0">
                <a:latin typeface="Calibri" charset="0"/>
                <a:ea typeface="ＭＳ Ｐゴシック" charset="0"/>
                <a:sym typeface="Symbol" charset="0"/>
              </a:rPr>
              <a:t>similar</a:t>
            </a:r>
            <a:endParaRPr lang="en-US" sz="2400" dirty="0">
              <a:latin typeface="Calibri" charset="0"/>
              <a:ea typeface="ＭＳ Ｐゴシック" charset="0"/>
            </a:endParaRPr>
          </a:p>
          <a:p>
            <a:pPr eaLnBrk="1" hangingPunct="1"/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</a:rPr>
              <a:t>Centroid</a:t>
            </a:r>
          </a:p>
          <a:p>
            <a:pPr lvl="1" eaLnBrk="1" hangingPunct="1"/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Clusters whose centroids (centers of gravity) are the most </a:t>
            </a:r>
            <a:r>
              <a:rPr lang="en-US" sz="2400" dirty="0" smtClean="0">
                <a:latin typeface="Calibri" charset="0"/>
                <a:ea typeface="ＭＳ Ｐゴシック" charset="0"/>
                <a:sym typeface="Symbol" charset="0"/>
              </a:rPr>
              <a:t>similar</a:t>
            </a:r>
            <a:endParaRPr lang="en-US" sz="2400" dirty="0">
              <a:latin typeface="Calibri" charset="0"/>
              <a:ea typeface="ＭＳ Ｐゴシック" charset="0"/>
              <a:sym typeface="Symbol" charset="0"/>
            </a:endParaRPr>
          </a:p>
          <a:p>
            <a:pPr eaLnBrk="1" hangingPunct="1"/>
            <a:r>
              <a:rPr lang="en-US" sz="2800" b="1" dirty="0">
                <a:latin typeface="Calibri" charset="0"/>
                <a:ea typeface="ＭＳ Ｐゴシック" charset="0"/>
                <a:cs typeface="ＭＳ Ｐゴシック" charset="0"/>
                <a:sym typeface="Symbol" charset="0"/>
              </a:rPr>
              <a:t>Average-link</a:t>
            </a:r>
          </a:p>
          <a:p>
            <a:pPr lvl="1" eaLnBrk="1" hangingPunct="1"/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Average </a:t>
            </a:r>
            <a:r>
              <a:rPr lang="en-US" sz="2400" dirty="0" smtClean="0">
                <a:latin typeface="Calibri" charset="0"/>
                <a:ea typeface="ＭＳ Ｐゴシック" charset="0"/>
                <a:sym typeface="Symbol" charset="0"/>
              </a:rPr>
              <a:t>distance between </a:t>
            </a:r>
            <a:r>
              <a:rPr lang="en-US" sz="2400" dirty="0">
                <a:latin typeface="Calibri" charset="0"/>
                <a:ea typeface="ＭＳ Ｐゴシック" charset="0"/>
                <a:sym typeface="Symbol" charset="0"/>
              </a:rPr>
              <a:t>pairs of elements</a:t>
            </a:r>
          </a:p>
        </p:txBody>
      </p:sp>
      <p:sp>
        <p:nvSpPr>
          <p:cNvPr id="48132" name="TextBox 3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17.2</a:t>
            </a:r>
          </a:p>
        </p:txBody>
      </p:sp>
    </p:spTree>
    <p:extLst>
      <p:ext uri="{BB962C8B-B14F-4D97-AF65-F5344CB8AC3E}">
        <p14:creationId xmlns:p14="http://schemas.microsoft.com/office/powerpoint/2010/main" val="1522479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Single Link Agglomerative Clustering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Use maximum similarity of pairs:</a:t>
            </a:r>
          </a:p>
          <a:p>
            <a:pPr eaLnBrk="1" hangingPunct="1"/>
            <a:endParaRPr lang="en-US" sz="3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3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Can result in </a:t>
            </a: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long 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thin 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clusters due to chaining effect.</a:t>
            </a:r>
          </a:p>
          <a:p>
            <a:pPr eaLnBrk="1" hangingPunct="1"/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After merging </a:t>
            </a:r>
            <a:r>
              <a:rPr lang="en-US" sz="3000" i="1" dirty="0">
                <a:latin typeface="Calibri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3000" i="1" baseline="-25000" dirty="0">
                <a:latin typeface="Calibri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3000" i="1" dirty="0" err="1">
                <a:latin typeface="Calibri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3000" i="1" baseline="-25000" dirty="0" err="1">
                <a:latin typeface="Calibri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, the similarity of the resulting cluster to another cluster, </a:t>
            </a:r>
            <a:r>
              <a:rPr lang="en-US" sz="3000" i="1" dirty="0" err="1">
                <a:latin typeface="Calibri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3000" i="1" baseline="-25000" dirty="0" err="1">
                <a:latin typeface="Calibri" charset="0"/>
                <a:ea typeface="ＭＳ Ｐゴシック" charset="0"/>
                <a:cs typeface="ＭＳ Ｐゴシック" charset="0"/>
              </a:rPr>
              <a:t>k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, is:</a:t>
            </a:r>
          </a:p>
          <a:p>
            <a:pPr lvl="1" eaLnBrk="1" hangingPunct="1"/>
            <a:endParaRPr lang="en-US" sz="2800" dirty="0"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010869"/>
              </p:ext>
            </p:extLst>
          </p:nvPr>
        </p:nvGraphicFramePr>
        <p:xfrm>
          <a:off x="1600200" y="2133600"/>
          <a:ext cx="6161088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4" name="Equation" r:id="rId3" imgW="1752480" imgH="317160" progId="Equation.3">
                  <p:embed/>
                </p:oleObj>
              </mc:Choice>
              <mc:Fallback>
                <p:oleObj name="Equation" r:id="rId3" imgW="175248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33600"/>
                        <a:ext cx="6161088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74289"/>
              </p:ext>
            </p:extLst>
          </p:nvPr>
        </p:nvGraphicFramePr>
        <p:xfrm>
          <a:off x="304800" y="5410200"/>
          <a:ext cx="86106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5" name="Equation" r:id="rId5" imgW="2882880" imgH="241200" progId="Equation.3">
                  <p:embed/>
                </p:oleObj>
              </mc:Choice>
              <mc:Fallback>
                <p:oleObj name="Equation" r:id="rId5" imgW="28828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10200"/>
                        <a:ext cx="8610600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17.2</a:t>
            </a:r>
          </a:p>
        </p:txBody>
      </p:sp>
    </p:spTree>
    <p:extLst>
      <p:ext uri="{BB962C8B-B14F-4D97-AF65-F5344CB8AC3E}">
        <p14:creationId xmlns:p14="http://schemas.microsoft.com/office/powerpoint/2010/main" val="4159725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Single Link Example</a:t>
            </a:r>
          </a:p>
        </p:txBody>
      </p:sp>
      <p:grpSp>
        <p:nvGrpSpPr>
          <p:cNvPr id="49155" name="Group 3"/>
          <p:cNvGrpSpPr>
            <a:grpSpLocks/>
          </p:cNvGrpSpPr>
          <p:nvPr/>
        </p:nvGrpSpPr>
        <p:grpSpPr bwMode="auto">
          <a:xfrm>
            <a:off x="989013" y="1752600"/>
            <a:ext cx="7353300" cy="4046538"/>
            <a:chOff x="623" y="1104"/>
            <a:chExt cx="4632" cy="2549"/>
          </a:xfrm>
        </p:grpSpPr>
        <p:sp>
          <p:nvSpPr>
            <p:cNvPr id="49172" name="Line 4"/>
            <p:cNvSpPr>
              <a:spLocks noChangeShapeType="1"/>
            </p:cNvSpPr>
            <p:nvPr/>
          </p:nvSpPr>
          <p:spPr bwMode="auto">
            <a:xfrm flipV="1">
              <a:off x="624" y="1104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49173" name="Line 5"/>
            <p:cNvSpPr>
              <a:spLocks noChangeShapeType="1"/>
            </p:cNvSpPr>
            <p:nvPr/>
          </p:nvSpPr>
          <p:spPr bwMode="auto">
            <a:xfrm>
              <a:off x="623" y="3653"/>
              <a:ext cx="4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49156" name="Oval 6"/>
          <p:cNvSpPr>
            <a:spLocks noChangeArrowheads="1"/>
          </p:cNvSpPr>
          <p:nvPr/>
        </p:nvSpPr>
        <p:spPr bwMode="auto">
          <a:xfrm>
            <a:off x="17526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57" name="Oval 7"/>
          <p:cNvSpPr>
            <a:spLocks noChangeArrowheads="1"/>
          </p:cNvSpPr>
          <p:nvPr/>
        </p:nvSpPr>
        <p:spPr bwMode="auto">
          <a:xfrm>
            <a:off x="25908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58" name="Oval 8"/>
          <p:cNvSpPr>
            <a:spLocks noChangeArrowheads="1"/>
          </p:cNvSpPr>
          <p:nvPr/>
        </p:nvSpPr>
        <p:spPr bwMode="auto">
          <a:xfrm>
            <a:off x="17526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59" name="Oval 9"/>
          <p:cNvSpPr>
            <a:spLocks noChangeArrowheads="1"/>
          </p:cNvSpPr>
          <p:nvPr/>
        </p:nvSpPr>
        <p:spPr bwMode="auto">
          <a:xfrm>
            <a:off x="25908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60" name="Oval 10"/>
          <p:cNvSpPr>
            <a:spLocks noChangeArrowheads="1"/>
          </p:cNvSpPr>
          <p:nvPr/>
        </p:nvSpPr>
        <p:spPr bwMode="auto">
          <a:xfrm>
            <a:off x="38862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61" name="Oval 11"/>
          <p:cNvSpPr>
            <a:spLocks noChangeArrowheads="1"/>
          </p:cNvSpPr>
          <p:nvPr/>
        </p:nvSpPr>
        <p:spPr bwMode="auto">
          <a:xfrm>
            <a:off x="47244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62" name="Oval 12"/>
          <p:cNvSpPr>
            <a:spLocks noChangeArrowheads="1"/>
          </p:cNvSpPr>
          <p:nvPr/>
        </p:nvSpPr>
        <p:spPr bwMode="auto">
          <a:xfrm>
            <a:off x="38862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63" name="Oval 13"/>
          <p:cNvSpPr>
            <a:spLocks noChangeArrowheads="1"/>
          </p:cNvSpPr>
          <p:nvPr/>
        </p:nvSpPr>
        <p:spPr bwMode="auto">
          <a:xfrm>
            <a:off x="47244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2" name="Oval 14"/>
          <p:cNvSpPr>
            <a:spLocks noChangeArrowheads="1"/>
          </p:cNvSpPr>
          <p:nvPr/>
        </p:nvSpPr>
        <p:spPr bwMode="auto">
          <a:xfrm>
            <a:off x="1447800" y="23622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3" name="Oval 15"/>
          <p:cNvSpPr>
            <a:spLocks noChangeArrowheads="1"/>
          </p:cNvSpPr>
          <p:nvPr/>
        </p:nvSpPr>
        <p:spPr bwMode="auto">
          <a:xfrm>
            <a:off x="3581400" y="38100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4" name="Oval 16"/>
          <p:cNvSpPr>
            <a:spLocks noChangeArrowheads="1"/>
          </p:cNvSpPr>
          <p:nvPr/>
        </p:nvSpPr>
        <p:spPr bwMode="auto">
          <a:xfrm>
            <a:off x="3581400" y="23622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5" name="Oval 17"/>
          <p:cNvSpPr>
            <a:spLocks noChangeArrowheads="1"/>
          </p:cNvSpPr>
          <p:nvPr/>
        </p:nvSpPr>
        <p:spPr bwMode="auto">
          <a:xfrm>
            <a:off x="1447800" y="38100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6" name="Oval 18"/>
          <p:cNvSpPr>
            <a:spLocks noChangeArrowheads="1"/>
          </p:cNvSpPr>
          <p:nvPr/>
        </p:nvSpPr>
        <p:spPr bwMode="auto">
          <a:xfrm>
            <a:off x="1219200" y="2209800"/>
            <a:ext cx="4114800" cy="9906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7" name="Oval 19"/>
          <p:cNvSpPr>
            <a:spLocks noChangeArrowheads="1"/>
          </p:cNvSpPr>
          <p:nvPr/>
        </p:nvSpPr>
        <p:spPr bwMode="auto">
          <a:xfrm>
            <a:off x="1143000" y="3657600"/>
            <a:ext cx="4114800" cy="9906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7108" name="Oval 20"/>
          <p:cNvSpPr>
            <a:spLocks noChangeArrowheads="1"/>
          </p:cNvSpPr>
          <p:nvPr/>
        </p:nvSpPr>
        <p:spPr bwMode="auto">
          <a:xfrm>
            <a:off x="776288" y="1612900"/>
            <a:ext cx="4876800" cy="36576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9171" name="TextBox 20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17.2</a:t>
            </a:r>
          </a:p>
        </p:txBody>
      </p:sp>
    </p:spTree>
    <p:extLst>
      <p:ext uri="{BB962C8B-B14F-4D97-AF65-F5344CB8AC3E}">
        <p14:creationId xmlns:p14="http://schemas.microsoft.com/office/powerpoint/2010/main" val="391751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7102" grpId="0" animBg="1"/>
      <p:bldP spid="857103" grpId="0" animBg="1"/>
      <p:bldP spid="857104" grpId="0" animBg="1"/>
      <p:bldP spid="857105" grpId="0" animBg="1"/>
      <p:bldP spid="857106" grpId="0" animBg="1"/>
      <p:bldP spid="857107" grpId="0" animBg="1"/>
      <p:bldP spid="85710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9906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Complete Link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Use minimum similarity of pairs:</a:t>
            </a:r>
          </a:p>
          <a:p>
            <a:pPr eaLnBrk="1" hangingPunct="1"/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Makes </a:t>
            </a:r>
            <a:r>
              <a:rPr lang="ja-JP" altLang="en-US" sz="2800" dirty="0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tighter,</a:t>
            </a:r>
            <a:r>
              <a:rPr lang="ja-JP" altLang="en-US" sz="2800" dirty="0"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spherical clusters that are typically preferable.</a:t>
            </a:r>
          </a:p>
          <a:p>
            <a:pPr eaLnBrk="1" hangingPunct="1"/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After merging </a:t>
            </a:r>
            <a:r>
              <a:rPr lang="en-US" sz="2800" i="1" dirty="0">
                <a:latin typeface="Calibri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800" i="1" baseline="-25000" dirty="0">
                <a:latin typeface="Calibri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 i="1" dirty="0" err="1">
                <a:latin typeface="Calibri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800" i="1" baseline="-25000" dirty="0" err="1">
                <a:latin typeface="Calibri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, the similarity of the resulting cluster to another cluster, </a:t>
            </a:r>
            <a:r>
              <a:rPr lang="en-US" sz="2800" i="1" dirty="0" err="1">
                <a:latin typeface="Calibri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800" i="1" baseline="-25000" dirty="0" err="1">
                <a:latin typeface="Calibri" charset="0"/>
                <a:ea typeface="ＭＳ Ｐゴシック" charset="0"/>
                <a:cs typeface="ＭＳ Ｐゴシック" charset="0"/>
              </a:rPr>
              <a:t>k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, is:</a:t>
            </a:r>
          </a:p>
          <a:p>
            <a:pPr eaLnBrk="1" hangingPunct="1">
              <a:buFont typeface="Wingdings" charset="0"/>
              <a:buNone/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985925"/>
              </p:ext>
            </p:extLst>
          </p:nvPr>
        </p:nvGraphicFramePr>
        <p:xfrm>
          <a:off x="1371600" y="2057400"/>
          <a:ext cx="6151563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0" name="Equation" r:id="rId3" imgW="1752480" imgH="304560" progId="Equation.3">
                  <p:embed/>
                </p:oleObj>
              </mc:Choice>
              <mc:Fallback>
                <p:oleObj name="Equation" r:id="rId3" imgW="175248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57400"/>
                        <a:ext cx="6151563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81000" y="4953000"/>
          <a:ext cx="853757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1" name="Equation" r:id="rId5" imgW="2857320" imgH="241200" progId="Equation.3">
                  <p:embed/>
                </p:oleObj>
              </mc:Choice>
              <mc:Fallback>
                <p:oleObj name="Equation" r:id="rId5" imgW="28573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953000"/>
                        <a:ext cx="853757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371600" y="5867400"/>
            <a:ext cx="1828800" cy="6858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/>
              <a:t>C</a:t>
            </a:r>
            <a:r>
              <a:rPr lang="en-US" i="1" baseline="-25000"/>
              <a:t>i</a:t>
            </a: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3657600" y="5867400"/>
            <a:ext cx="1828800" cy="6858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/>
              <a:t>C</a:t>
            </a:r>
            <a:r>
              <a:rPr lang="en-US" i="1" baseline="-25000"/>
              <a:t>j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6324600" y="5867400"/>
            <a:ext cx="1828800" cy="6858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/>
              <a:t>C</a:t>
            </a:r>
            <a:r>
              <a:rPr lang="en-US" i="1" baseline="-25000"/>
              <a:t>k</a:t>
            </a:r>
          </a:p>
        </p:txBody>
      </p:sp>
      <p:cxnSp>
        <p:nvCxnSpPr>
          <p:cNvPr id="3081" name="AutoShape 9"/>
          <p:cNvCxnSpPr>
            <a:cxnSpLocks noChangeShapeType="1"/>
            <a:stCxn id="3078" idx="6"/>
            <a:endCxn id="3079" idx="2"/>
          </p:cNvCxnSpPr>
          <p:nvPr/>
        </p:nvCxnSpPr>
        <p:spPr bwMode="auto">
          <a:xfrm>
            <a:off x="3200400" y="62103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2" name="AutoShape 10"/>
          <p:cNvCxnSpPr>
            <a:cxnSpLocks noChangeShapeType="1"/>
            <a:stCxn id="3079" idx="6"/>
            <a:endCxn id="3080" idx="2"/>
          </p:cNvCxnSpPr>
          <p:nvPr/>
        </p:nvCxnSpPr>
        <p:spPr bwMode="auto">
          <a:xfrm>
            <a:off x="5486400" y="6210300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3" name="TextBox 10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17.2</a:t>
            </a:r>
          </a:p>
        </p:txBody>
      </p:sp>
    </p:spTree>
    <p:extLst>
      <p:ext uri="{BB962C8B-B14F-4D97-AF65-F5344CB8AC3E}">
        <p14:creationId xmlns:p14="http://schemas.microsoft.com/office/powerpoint/2010/main" val="533492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Complete Link Example</a:t>
            </a:r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989013" y="1752600"/>
            <a:ext cx="7353300" cy="4046538"/>
            <a:chOff x="623" y="1104"/>
            <a:chExt cx="4632" cy="2549"/>
          </a:xfrm>
        </p:grpSpPr>
        <p:sp>
          <p:nvSpPr>
            <p:cNvPr id="50196" name="Line 4"/>
            <p:cNvSpPr>
              <a:spLocks noChangeShapeType="1"/>
            </p:cNvSpPr>
            <p:nvPr/>
          </p:nvSpPr>
          <p:spPr bwMode="auto">
            <a:xfrm flipV="1">
              <a:off x="624" y="1104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0197" name="Line 5"/>
            <p:cNvSpPr>
              <a:spLocks noChangeShapeType="1"/>
            </p:cNvSpPr>
            <p:nvPr/>
          </p:nvSpPr>
          <p:spPr bwMode="auto">
            <a:xfrm>
              <a:off x="623" y="3653"/>
              <a:ext cx="4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50180" name="Oval 6"/>
          <p:cNvSpPr>
            <a:spLocks noChangeArrowheads="1"/>
          </p:cNvSpPr>
          <p:nvPr/>
        </p:nvSpPr>
        <p:spPr bwMode="auto">
          <a:xfrm>
            <a:off x="17526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1" name="Oval 7"/>
          <p:cNvSpPr>
            <a:spLocks noChangeArrowheads="1"/>
          </p:cNvSpPr>
          <p:nvPr/>
        </p:nvSpPr>
        <p:spPr bwMode="auto">
          <a:xfrm>
            <a:off x="25908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2" name="Oval 8"/>
          <p:cNvSpPr>
            <a:spLocks noChangeArrowheads="1"/>
          </p:cNvSpPr>
          <p:nvPr/>
        </p:nvSpPr>
        <p:spPr bwMode="auto">
          <a:xfrm>
            <a:off x="17526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3" name="Oval 9"/>
          <p:cNvSpPr>
            <a:spLocks noChangeArrowheads="1"/>
          </p:cNvSpPr>
          <p:nvPr/>
        </p:nvSpPr>
        <p:spPr bwMode="auto">
          <a:xfrm>
            <a:off x="25908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4" name="Oval 10"/>
          <p:cNvSpPr>
            <a:spLocks noChangeArrowheads="1"/>
          </p:cNvSpPr>
          <p:nvPr/>
        </p:nvSpPr>
        <p:spPr bwMode="auto">
          <a:xfrm>
            <a:off x="38862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5" name="Oval 11"/>
          <p:cNvSpPr>
            <a:spLocks noChangeArrowheads="1"/>
          </p:cNvSpPr>
          <p:nvPr/>
        </p:nvSpPr>
        <p:spPr bwMode="auto">
          <a:xfrm>
            <a:off x="4724400" y="26670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6" name="Oval 12"/>
          <p:cNvSpPr>
            <a:spLocks noChangeArrowheads="1"/>
          </p:cNvSpPr>
          <p:nvPr/>
        </p:nvSpPr>
        <p:spPr bwMode="auto">
          <a:xfrm>
            <a:off x="38862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87" name="Oval 13"/>
          <p:cNvSpPr>
            <a:spLocks noChangeArrowheads="1"/>
          </p:cNvSpPr>
          <p:nvPr/>
        </p:nvSpPr>
        <p:spPr bwMode="auto">
          <a:xfrm>
            <a:off x="4724400" y="4114800"/>
            <a:ext cx="74613" cy="7461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0" name="Oval 14"/>
          <p:cNvSpPr>
            <a:spLocks noChangeArrowheads="1"/>
          </p:cNvSpPr>
          <p:nvPr/>
        </p:nvSpPr>
        <p:spPr bwMode="auto">
          <a:xfrm>
            <a:off x="1447800" y="23622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1" name="Oval 15"/>
          <p:cNvSpPr>
            <a:spLocks noChangeArrowheads="1"/>
          </p:cNvSpPr>
          <p:nvPr/>
        </p:nvSpPr>
        <p:spPr bwMode="auto">
          <a:xfrm>
            <a:off x="3581400" y="38100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2" name="Oval 16"/>
          <p:cNvSpPr>
            <a:spLocks noChangeArrowheads="1"/>
          </p:cNvSpPr>
          <p:nvPr/>
        </p:nvSpPr>
        <p:spPr bwMode="auto">
          <a:xfrm>
            <a:off x="3581400" y="23622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3" name="Oval 17"/>
          <p:cNvSpPr>
            <a:spLocks noChangeArrowheads="1"/>
          </p:cNvSpPr>
          <p:nvPr/>
        </p:nvSpPr>
        <p:spPr bwMode="auto">
          <a:xfrm>
            <a:off x="1447800" y="3810000"/>
            <a:ext cx="1524000" cy="685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4" name="Oval 18"/>
          <p:cNvSpPr>
            <a:spLocks noChangeArrowheads="1"/>
          </p:cNvSpPr>
          <p:nvPr/>
        </p:nvSpPr>
        <p:spPr bwMode="auto">
          <a:xfrm>
            <a:off x="1168400" y="2057400"/>
            <a:ext cx="2057400" cy="28194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5" name="Oval 19"/>
          <p:cNvSpPr>
            <a:spLocks noChangeArrowheads="1"/>
          </p:cNvSpPr>
          <p:nvPr/>
        </p:nvSpPr>
        <p:spPr bwMode="auto">
          <a:xfrm>
            <a:off x="3338513" y="2055813"/>
            <a:ext cx="2057400" cy="28194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859156" name="Oval 20"/>
          <p:cNvSpPr>
            <a:spLocks noChangeArrowheads="1"/>
          </p:cNvSpPr>
          <p:nvPr/>
        </p:nvSpPr>
        <p:spPr bwMode="auto">
          <a:xfrm>
            <a:off x="838200" y="1612900"/>
            <a:ext cx="4876800" cy="36576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50195" name="TextBox 20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17.2</a:t>
            </a:r>
          </a:p>
        </p:txBody>
      </p:sp>
    </p:spTree>
    <p:extLst>
      <p:ext uri="{BB962C8B-B14F-4D97-AF65-F5344CB8AC3E}">
        <p14:creationId xmlns:p14="http://schemas.microsoft.com/office/powerpoint/2010/main" val="2719144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50" grpId="0" animBg="1"/>
      <p:bldP spid="859151" grpId="0" animBg="1"/>
      <p:bldP spid="859152" grpId="0" animBg="1"/>
      <p:bldP spid="859153" grpId="0" animBg="1"/>
      <p:bldP spid="859154" grpId="0" animBg="1"/>
      <p:bldP spid="859155" grpId="0" animBg="1"/>
      <p:bldP spid="8591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What Is A Good Clustering?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Internal criterion: A good clustering will produce high quality clusters in which:</a:t>
            </a:r>
          </a:p>
          <a:p>
            <a:pPr lvl="1" eaLnBrk="1" hangingPunct="1"/>
            <a:r>
              <a:rPr lang="en-US" sz="2800" dirty="0">
                <a:latin typeface="Calibri" charset="0"/>
                <a:ea typeface="ＭＳ Ｐゴシック" charset="0"/>
              </a:rPr>
              <a:t>the </a:t>
            </a:r>
            <a:r>
              <a:rPr lang="en-US" sz="2800" u="sng" dirty="0">
                <a:latin typeface="Calibri" charset="0"/>
                <a:ea typeface="ＭＳ Ｐゴシック" charset="0"/>
              </a:rPr>
              <a:t>intra-class</a:t>
            </a:r>
            <a:r>
              <a:rPr lang="en-US" sz="2800" dirty="0">
                <a:latin typeface="Calibri" charset="0"/>
                <a:ea typeface="ＭＳ Ｐゴシック" charset="0"/>
              </a:rPr>
              <a:t> (that is, </a:t>
            </a:r>
            <a:r>
              <a:rPr lang="en-US" sz="2800" dirty="0" smtClean="0">
                <a:latin typeface="Calibri" charset="0"/>
                <a:ea typeface="ＭＳ Ｐゴシック" charset="0"/>
              </a:rPr>
              <a:t>within-</a:t>
            </a:r>
            <a:r>
              <a:rPr lang="en-US" sz="2800" dirty="0">
                <a:latin typeface="Calibri" charset="0"/>
                <a:ea typeface="ＭＳ Ｐゴシック" charset="0"/>
              </a:rPr>
              <a:t>cluster) similarity is high</a:t>
            </a:r>
          </a:p>
          <a:p>
            <a:pPr lvl="1" eaLnBrk="1" hangingPunct="1"/>
            <a:r>
              <a:rPr lang="en-US" sz="2800" dirty="0">
                <a:latin typeface="Calibri" charset="0"/>
                <a:ea typeface="ＭＳ Ｐゴシック" charset="0"/>
              </a:rPr>
              <a:t>the </a:t>
            </a:r>
            <a:r>
              <a:rPr lang="en-US" sz="2800" u="sng" dirty="0">
                <a:latin typeface="Calibri" charset="0"/>
                <a:ea typeface="ＭＳ Ｐゴシック" charset="0"/>
              </a:rPr>
              <a:t>inter-class</a:t>
            </a:r>
            <a:r>
              <a:rPr lang="en-US" sz="2800" dirty="0">
                <a:latin typeface="Calibri" charset="0"/>
                <a:ea typeface="ＭＳ Ｐゴシック" charset="0"/>
              </a:rPr>
              <a:t> </a:t>
            </a:r>
            <a:r>
              <a:rPr lang="en-US" sz="2800" dirty="0" smtClean="0">
                <a:latin typeface="Calibri" charset="0"/>
                <a:ea typeface="ＭＳ Ｐゴシック" charset="0"/>
              </a:rPr>
              <a:t>(between clusters) similarity </a:t>
            </a:r>
            <a:r>
              <a:rPr lang="en-US" sz="2800" dirty="0">
                <a:latin typeface="Calibri" charset="0"/>
                <a:ea typeface="ＭＳ Ｐゴシック" charset="0"/>
              </a:rPr>
              <a:t>is low</a:t>
            </a:r>
          </a:p>
          <a:p>
            <a:pPr lvl="1" eaLnBrk="1" hangingPunct="1"/>
            <a:r>
              <a:rPr lang="en-US" sz="2800" dirty="0">
                <a:latin typeface="Calibri" charset="0"/>
                <a:ea typeface="ＭＳ Ｐゴシック" charset="0"/>
              </a:rPr>
              <a:t>The measured quality of a clustering depends on both the </a:t>
            </a:r>
            <a:r>
              <a:rPr lang="en-US" sz="2800" dirty="0" smtClean="0">
                <a:latin typeface="Calibri" charset="0"/>
                <a:ea typeface="ＭＳ Ｐゴシック" charset="0"/>
              </a:rPr>
              <a:t>item (document) representation </a:t>
            </a:r>
            <a:r>
              <a:rPr lang="en-US" sz="2800" dirty="0">
                <a:latin typeface="Calibri" charset="0"/>
                <a:ea typeface="ＭＳ Ｐゴシック" charset="0"/>
              </a:rPr>
              <a:t>and the similarity measure used</a:t>
            </a:r>
          </a:p>
        </p:txBody>
      </p:sp>
      <p:sp>
        <p:nvSpPr>
          <p:cNvPr id="52228" name="TextBox 3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16.3</a:t>
            </a:r>
          </a:p>
        </p:txBody>
      </p:sp>
    </p:spTree>
    <p:extLst>
      <p:ext uri="{BB962C8B-B14F-4D97-AF65-F5344CB8AC3E}">
        <p14:creationId xmlns:p14="http://schemas.microsoft.com/office/powerpoint/2010/main" val="628481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alibri" charset="0"/>
                <a:ea typeface="ＭＳ Ｐゴシック" charset="0"/>
                <a:cs typeface="ＭＳ Ｐゴシック" charset="0"/>
              </a:rPr>
              <a:t>External criteria for clustering quality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>
                <a:latin typeface="Calibri" charset="0"/>
                <a:ea typeface="ＭＳ Ｐゴシック" charset="0"/>
                <a:cs typeface="ＭＳ Ｐゴシック" charset="0"/>
              </a:rPr>
              <a:t>Quality measured by its ability to discover some or all of the hidden patterns or latent classes in gold standard data</a:t>
            </a:r>
          </a:p>
          <a:p>
            <a:pPr eaLnBrk="1" hangingPunct="1"/>
            <a:r>
              <a:rPr lang="en-US" sz="3000">
                <a:latin typeface="Calibri" charset="0"/>
                <a:ea typeface="ＭＳ Ｐゴシック" charset="0"/>
                <a:cs typeface="Arial" charset="0"/>
              </a:rPr>
              <a:t>Assesses a clustering with respect to </a:t>
            </a:r>
            <a:r>
              <a:rPr lang="en-US" sz="3000" u="sng">
                <a:latin typeface="Calibri" charset="0"/>
                <a:ea typeface="ＭＳ Ｐゴシック" charset="0"/>
                <a:cs typeface="Arial" charset="0"/>
              </a:rPr>
              <a:t>ground truth</a:t>
            </a:r>
            <a:r>
              <a:rPr lang="en-US" sz="3000">
                <a:latin typeface="Calibri" charset="0"/>
                <a:ea typeface="ＭＳ Ｐゴシック" charset="0"/>
                <a:cs typeface="Arial" charset="0"/>
              </a:rPr>
              <a:t> … requires </a:t>
            </a:r>
            <a:r>
              <a:rPr lang="en-US" sz="3000" i="1">
                <a:solidFill>
                  <a:srgbClr val="00A000"/>
                </a:solidFill>
                <a:latin typeface="Calibri" charset="0"/>
                <a:ea typeface="ＭＳ Ｐゴシック" charset="0"/>
                <a:cs typeface="Arial" charset="0"/>
              </a:rPr>
              <a:t>labeled data</a:t>
            </a:r>
          </a:p>
          <a:p>
            <a:pPr eaLnBrk="1" hangingPunct="1"/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Assume documents with </a:t>
            </a:r>
            <a:r>
              <a:rPr lang="en-US" altLang="ja-JP" sz="3000" i="1">
                <a:latin typeface="Calibri" charset="0"/>
                <a:ea typeface="ＭＳ Ｐゴシック" charset="0"/>
                <a:cs typeface="Arial" charset="0"/>
              </a:rPr>
              <a:t>C</a:t>
            </a:r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 gold standard classes, while our clustering algorithms produce </a:t>
            </a:r>
            <a:r>
              <a:rPr lang="en-US" altLang="ja-JP" sz="3000" i="1">
                <a:latin typeface="Calibri" charset="0"/>
                <a:ea typeface="ＭＳ Ｐゴシック" charset="0"/>
                <a:cs typeface="Arial" charset="0"/>
              </a:rPr>
              <a:t>K</a:t>
            </a:r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 clusters, </a:t>
            </a:r>
            <a:r>
              <a:rPr lang="el-GR" altLang="ja-JP" sz="3000">
                <a:latin typeface="Calibri" charset="0"/>
                <a:ea typeface="ＭＳ Ｐゴシック" charset="0"/>
                <a:cs typeface="Arial" charset="0"/>
              </a:rPr>
              <a:t>ω</a:t>
            </a:r>
            <a:r>
              <a:rPr lang="en-US" altLang="ja-JP" sz="3000" baseline="-25000">
                <a:latin typeface="Calibri" charset="0"/>
                <a:ea typeface="ＭＳ Ｐゴシック" charset="0"/>
                <a:cs typeface="Arial" charset="0"/>
              </a:rPr>
              <a:t>1</a:t>
            </a:r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, </a:t>
            </a:r>
            <a:r>
              <a:rPr lang="el-GR" altLang="ja-JP" sz="3000">
                <a:latin typeface="Calibri" charset="0"/>
                <a:ea typeface="ＭＳ Ｐゴシック" charset="0"/>
                <a:cs typeface="Arial" charset="0"/>
              </a:rPr>
              <a:t>ω</a:t>
            </a:r>
            <a:r>
              <a:rPr lang="en-US" altLang="ja-JP" sz="3000" baseline="-25000">
                <a:latin typeface="Calibri" charset="0"/>
                <a:ea typeface="ＭＳ Ｐゴシック" charset="0"/>
                <a:cs typeface="Arial" charset="0"/>
              </a:rPr>
              <a:t>2</a:t>
            </a:r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, …, </a:t>
            </a:r>
            <a:r>
              <a:rPr lang="el-GR" altLang="ja-JP" sz="3000">
                <a:latin typeface="Calibri" charset="0"/>
                <a:ea typeface="ＭＳ Ｐゴシック" charset="0"/>
                <a:cs typeface="Arial" charset="0"/>
              </a:rPr>
              <a:t>ω</a:t>
            </a:r>
            <a:r>
              <a:rPr lang="en-US" altLang="ja-JP" sz="3000" i="1" baseline="-25000">
                <a:latin typeface="Calibri" charset="0"/>
                <a:ea typeface="ＭＳ Ｐゴシック" charset="0"/>
                <a:cs typeface="Arial" charset="0"/>
              </a:rPr>
              <a:t>K </a:t>
            </a:r>
            <a:r>
              <a:rPr lang="en-US" altLang="ja-JP" sz="3000" baseline="-25000">
                <a:latin typeface="Calibri" charset="0"/>
                <a:ea typeface="ＭＳ Ｐゴシック" charset="0"/>
                <a:cs typeface="Arial" charset="0"/>
              </a:rPr>
              <a:t> </a:t>
            </a:r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with </a:t>
            </a:r>
            <a:r>
              <a:rPr lang="en-US" altLang="ja-JP" sz="3000" i="1">
                <a:latin typeface="Calibri" charset="0"/>
                <a:ea typeface="ＭＳ Ｐゴシック" charset="0"/>
                <a:cs typeface="Arial" charset="0"/>
              </a:rPr>
              <a:t>n</a:t>
            </a:r>
            <a:r>
              <a:rPr lang="en-US" altLang="ja-JP" sz="3000" i="1" baseline="-25000">
                <a:latin typeface="Calibri" charset="0"/>
                <a:ea typeface="ＭＳ Ｐゴシック" charset="0"/>
                <a:cs typeface="Arial" charset="0"/>
              </a:rPr>
              <a:t>i</a:t>
            </a:r>
            <a:r>
              <a:rPr lang="en-US" altLang="ja-JP" sz="3000" i="1">
                <a:latin typeface="Calibri" charset="0"/>
                <a:ea typeface="ＭＳ Ｐゴシック" charset="0"/>
                <a:cs typeface="Arial" charset="0"/>
              </a:rPr>
              <a:t> </a:t>
            </a:r>
            <a:r>
              <a:rPr lang="en-US" altLang="ja-JP" sz="3000">
                <a:latin typeface="Calibri" charset="0"/>
                <a:ea typeface="ＭＳ Ｐゴシック" charset="0"/>
                <a:cs typeface="Arial" charset="0"/>
              </a:rPr>
              <a:t>members.</a:t>
            </a:r>
            <a:endParaRPr lang="en-US" sz="30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52" name="TextBox 3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16.3</a:t>
            </a:r>
          </a:p>
        </p:txBody>
      </p:sp>
    </p:spTree>
    <p:extLst>
      <p:ext uri="{BB962C8B-B14F-4D97-AF65-F5344CB8AC3E}">
        <p14:creationId xmlns:p14="http://schemas.microsoft.com/office/powerpoint/2010/main" val="257326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Simple measure: </a:t>
            </a:r>
            <a:r>
              <a:rPr lang="en-US" u="sng" dirty="0">
                <a:latin typeface="Calibri" charset="0"/>
                <a:cs typeface="Arial" charset="0"/>
              </a:rPr>
              <a:t>purity</a:t>
            </a:r>
            <a:r>
              <a:rPr lang="en-US" dirty="0">
                <a:latin typeface="Calibri" charset="0"/>
                <a:cs typeface="Arial" charset="0"/>
              </a:rPr>
              <a:t>, </a:t>
            </a:r>
            <a:r>
              <a:rPr lang="en-US" altLang="ja-JP" dirty="0">
                <a:latin typeface="Calibri" charset="0"/>
                <a:cs typeface="ＭＳ Ｐゴシック" charset="0"/>
              </a:rPr>
              <a:t>the ratio between the </a:t>
            </a:r>
            <a:r>
              <a:rPr lang="en-US" altLang="ja-JP" dirty="0" smtClean="0">
                <a:latin typeface="Calibri" charset="0"/>
                <a:cs typeface="ＭＳ Ｐゴシック" charset="0"/>
              </a:rPr>
              <a:t>most common class </a:t>
            </a:r>
            <a:r>
              <a:rPr lang="en-US" altLang="ja-JP" dirty="0">
                <a:latin typeface="Calibri" charset="0"/>
                <a:cs typeface="ＭＳ Ｐゴシック" charset="0"/>
              </a:rPr>
              <a:t>in the cluster </a:t>
            </a:r>
            <a:r>
              <a:rPr lang="el-GR" altLang="ja-JP" dirty="0">
                <a:latin typeface="Calibri" charset="0"/>
                <a:cs typeface="ＭＳ Ｐゴシック" charset="0"/>
              </a:rPr>
              <a:t>π</a:t>
            </a:r>
            <a:r>
              <a:rPr lang="en-US" altLang="ja-JP" baseline="-25000" dirty="0" err="1">
                <a:latin typeface="Calibri" charset="0"/>
                <a:cs typeface="ＭＳ Ｐゴシック" charset="0"/>
              </a:rPr>
              <a:t>i</a:t>
            </a:r>
            <a:r>
              <a:rPr lang="en-US" altLang="ja-JP" dirty="0">
                <a:latin typeface="Calibri" charset="0"/>
                <a:cs typeface="ＭＳ Ｐゴシック" charset="0"/>
              </a:rPr>
              <a:t> and the size of cluster </a:t>
            </a:r>
            <a:r>
              <a:rPr lang="el-GR" altLang="ja-JP" dirty="0">
                <a:latin typeface="Calibri" charset="0"/>
                <a:cs typeface="ＭＳ Ｐゴシック" charset="0"/>
              </a:rPr>
              <a:t>ω</a:t>
            </a:r>
            <a:r>
              <a:rPr lang="en-US" altLang="ja-JP" baseline="-25000" dirty="0" err="1">
                <a:latin typeface="Calibri" charset="0"/>
                <a:cs typeface="ＭＳ Ｐゴシック" charset="0"/>
              </a:rPr>
              <a:t>i</a:t>
            </a:r>
            <a:endParaRPr lang="en-US" dirty="0">
              <a:latin typeface="Calibri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Calibri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Calibri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Biased because having </a:t>
            </a:r>
            <a:r>
              <a:rPr lang="en-US" i="1" dirty="0">
                <a:latin typeface="Calibri" charset="0"/>
                <a:cs typeface="Arial" charset="0"/>
              </a:rPr>
              <a:t>n</a:t>
            </a:r>
            <a:r>
              <a:rPr lang="en-US" dirty="0">
                <a:latin typeface="Calibri" charset="0"/>
                <a:cs typeface="Arial" charset="0"/>
              </a:rPr>
              <a:t> clusters maximizes purity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Others are entropy of classes in clusters (or mutual information between classes and clusters</a:t>
            </a:r>
            <a:r>
              <a:rPr lang="en-US" dirty="0" smtClean="0">
                <a:latin typeface="Calibri" charset="0"/>
                <a:cs typeface="Arial" charset="0"/>
              </a:rPr>
              <a:t>)</a:t>
            </a:r>
            <a:endParaRPr lang="en-US" dirty="0">
              <a:latin typeface="Calibri" charset="0"/>
              <a:cs typeface="Arial" charset="0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015110"/>
              </p:ext>
            </p:extLst>
          </p:nvPr>
        </p:nvGraphicFramePr>
        <p:xfrm>
          <a:off x="1828800" y="2957512"/>
          <a:ext cx="518160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Equation" r:id="rId3" imgW="2070000" imgH="431640" progId="Equation.3">
                  <p:embed/>
                </p:oleObj>
              </mc:Choice>
              <mc:Fallback>
                <p:oleObj name="Equation" r:id="rId3" imgW="20700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57512"/>
                        <a:ext cx="518160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8550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/>
          <p:cNvSpPr>
            <a:spLocks noChangeArrowheads="1"/>
          </p:cNvSpPr>
          <p:nvPr/>
        </p:nvSpPr>
        <p:spPr bwMode="auto">
          <a:xfrm>
            <a:off x="920750" y="1638300"/>
            <a:ext cx="1943100" cy="19431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     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  </a:t>
            </a:r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 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4275" name="Oval 3"/>
          <p:cNvSpPr>
            <a:spLocks noChangeArrowheads="1"/>
          </p:cNvSpPr>
          <p:nvPr/>
        </p:nvSpPr>
        <p:spPr bwMode="auto">
          <a:xfrm>
            <a:off x="3540125" y="1638300"/>
            <a:ext cx="1943100" cy="19431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      </a:t>
            </a:r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0000FF"/>
              </a:solidFill>
              <a:latin typeface="Times New Roman" charset="0"/>
              <a:cs typeface="Times New Roman" charset="0"/>
            </a:endParaRPr>
          </a:p>
          <a:p>
            <a:pPr eaLnBrk="0" hangingPunct="0"/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</a:rPr>
              <a:t>   </a:t>
            </a:r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0000FF"/>
              </a:solidFill>
              <a:latin typeface="Times New Roman" charset="0"/>
              <a:cs typeface="Times New Roman" charset="0"/>
            </a:endParaRPr>
          </a:p>
          <a:p>
            <a:pPr eaLnBrk="0" hangingPunct="0"/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</a:rPr>
              <a:t>     </a:t>
            </a:r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0000FF"/>
                </a:solidFill>
                <a:latin typeface="Times New Roman" charset="0"/>
                <a:cs typeface="Times New Roman" charset="0"/>
              </a:rPr>
              <a:t>  </a:t>
            </a:r>
            <a:r>
              <a:rPr lang="en-US" sz="2800">
                <a:solidFill>
                  <a:srgbClr val="339966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6462713" y="1638300"/>
            <a:ext cx="1943100" cy="19431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      </a:t>
            </a:r>
            <a:r>
              <a:rPr lang="en-US" sz="2800">
                <a:solidFill>
                  <a:srgbClr val="339966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339966"/>
              </a:solidFill>
              <a:latin typeface="Times New Roman" charset="0"/>
              <a:cs typeface="Times New Roman" charset="0"/>
            </a:endParaRPr>
          </a:p>
          <a:p>
            <a:pPr eaLnBrk="0" hangingPunct="0"/>
            <a:r>
              <a:rPr lang="en-US" sz="2800">
                <a:solidFill>
                  <a:srgbClr val="339966"/>
                </a:solidFill>
                <a:latin typeface="Times New Roman" charset="0"/>
                <a:cs typeface="Times New Roman" charset="0"/>
              </a:rPr>
              <a:t>     </a:t>
            </a:r>
            <a:r>
              <a:rPr lang="en-US" sz="2800">
                <a:solidFill>
                  <a:srgbClr val="339966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r>
              <a:rPr lang="en-US" sz="2800">
                <a:solidFill>
                  <a:srgbClr val="339966"/>
                </a:solidFill>
                <a:latin typeface="Times New Roman" charset="0"/>
                <a:cs typeface="Times New Roman" charset="0"/>
              </a:rPr>
              <a:t>   </a:t>
            </a:r>
            <a:r>
              <a:rPr lang="en-US" sz="2800">
                <a:solidFill>
                  <a:srgbClr val="339966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  <a:p>
            <a:pPr eaLnBrk="0" hangingPunct="0"/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      </a:t>
            </a:r>
            <a:r>
              <a:rPr lang="en-US" sz="2800">
                <a:solidFill>
                  <a:srgbClr val="FF0000"/>
                </a:solidFill>
                <a:latin typeface="Times New Roman" charset="0"/>
                <a:cs typeface="Times New Roman" charset="0"/>
                <a:sym typeface="Symbol" charset="0"/>
              </a:rPr>
              <a:t></a:t>
            </a:r>
            <a:endParaRPr lang="en-US" sz="280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373188" y="4024313"/>
            <a:ext cx="10636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2000" dirty="0">
                <a:latin typeface="Times New Roman" charset="0"/>
                <a:cs typeface="Times New Roman" charset="0"/>
              </a:rPr>
              <a:t>Cluster </a:t>
            </a:r>
            <a:r>
              <a:rPr lang="en-US" sz="2000" dirty="0" smtClean="0">
                <a:latin typeface="Times New Roman" charset="0"/>
                <a:cs typeface="Times New Roman" charset="0"/>
              </a:rPr>
              <a:t>I</a:t>
            </a:r>
          </a:p>
          <a:p>
            <a:r>
              <a:rPr lang="en-US" sz="2000" dirty="0" smtClean="0">
                <a:latin typeface="Times New Roman" charset="0"/>
                <a:cs typeface="Times New Roman" charset="0"/>
              </a:rPr>
              <a:t>(Red)</a:t>
            </a:r>
            <a:endParaRPr lang="en-US" sz="2000" dirty="0">
              <a:latin typeface="Times New Roman" charset="0"/>
              <a:cs typeface="Times New Roman" charset="0"/>
            </a:endParaRP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3887788" y="4024313"/>
            <a:ext cx="1330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2000" dirty="0">
                <a:latin typeface="Times New Roman" charset="0"/>
                <a:cs typeface="Times New Roman" charset="0"/>
              </a:rPr>
              <a:t>Cluster </a:t>
            </a:r>
            <a:r>
              <a:rPr lang="en-US" sz="2000" dirty="0" smtClean="0">
                <a:latin typeface="Times New Roman" charset="0"/>
                <a:cs typeface="Times New Roman" charset="0"/>
              </a:rPr>
              <a:t>II</a:t>
            </a:r>
          </a:p>
          <a:p>
            <a:r>
              <a:rPr lang="en-US" sz="2000" dirty="0" smtClean="0">
                <a:latin typeface="Times New Roman" charset="0"/>
                <a:cs typeface="Times New Roman" charset="0"/>
              </a:rPr>
              <a:t>(Blue)</a:t>
            </a:r>
            <a:endParaRPr lang="en-US" sz="2000" dirty="0">
              <a:latin typeface="Times New Roman" charset="0"/>
              <a:cs typeface="Times New Roman" charset="0"/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6934200" y="4024313"/>
            <a:ext cx="1260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2000" dirty="0">
                <a:latin typeface="Times New Roman" charset="0"/>
                <a:cs typeface="Times New Roman" charset="0"/>
              </a:rPr>
              <a:t>Cluster </a:t>
            </a:r>
            <a:r>
              <a:rPr lang="en-US" sz="2000" dirty="0" smtClean="0">
                <a:latin typeface="Times New Roman" charset="0"/>
                <a:cs typeface="Times New Roman" charset="0"/>
              </a:rPr>
              <a:t>III</a:t>
            </a:r>
          </a:p>
          <a:p>
            <a:r>
              <a:rPr lang="en-US" sz="2000" dirty="0" smtClean="0">
                <a:latin typeface="Times New Roman" charset="0"/>
                <a:cs typeface="Times New Roman" charset="0"/>
              </a:rPr>
              <a:t>(Green)</a:t>
            </a:r>
            <a:endParaRPr lang="en-US" sz="2000" dirty="0">
              <a:latin typeface="Times New Roman" charset="0"/>
              <a:cs typeface="Times New Roman" charset="0"/>
            </a:endParaRP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1196975" y="4829175"/>
            <a:ext cx="4822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2000" dirty="0">
                <a:latin typeface="Times New Roman" charset="0"/>
                <a:cs typeface="Times New Roman" charset="0"/>
              </a:rPr>
              <a:t>Cluster I: Purity = 1/6 (max(5, 1, 0)) = 5/6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1196975" y="5595938"/>
            <a:ext cx="4559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  <a:cs typeface="Times New Roman" charset="0"/>
              </a:rPr>
              <a:t>Cluster II: Purity = 1/6 (max(1, 4, 1)) = 4/6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1174750" y="6308725"/>
            <a:ext cx="4643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  <a:cs typeface="Times New Roman" charset="0"/>
              </a:rPr>
              <a:t>Cluster III: Purity = 1/5 (max(2, 0, 3)) = 3/5</a:t>
            </a:r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Purity example</a:t>
            </a:r>
          </a:p>
        </p:txBody>
      </p:sp>
      <p:sp>
        <p:nvSpPr>
          <p:cNvPr id="54284" name="TextBox 11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16.3</a:t>
            </a:r>
          </a:p>
        </p:txBody>
      </p:sp>
    </p:spTree>
    <p:extLst>
      <p:ext uri="{BB962C8B-B14F-4D97-AF65-F5344CB8AC3E}">
        <p14:creationId xmlns:p14="http://schemas.microsoft.com/office/powerpoint/2010/main" val="913962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004175" cy="1036638"/>
          </a:xfrm>
        </p:spPr>
        <p:txBody>
          <a:bodyPr lIns="92075" tIns="46038" rIns="92075" bIns="46038"/>
          <a:lstStyle/>
          <a:p>
            <a:r>
              <a:rPr lang="en-US" sz="4000">
                <a:latin typeface="Calibri" charset="0"/>
              </a:rPr>
              <a:t>Outliers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5029200"/>
          </a:xfrm>
        </p:spPr>
        <p:txBody>
          <a:bodyPr lIns="92075" tIns="46038" rIns="92075" bIns="46038"/>
          <a:lstStyle/>
          <a:p>
            <a:pPr>
              <a:lnSpc>
                <a:spcPct val="110000"/>
              </a:lnSpc>
            </a:pPr>
            <a:r>
              <a:rPr lang="en-US" sz="2400" b="1">
                <a:latin typeface="Calibri" charset="0"/>
              </a:rPr>
              <a:t>Outliers</a:t>
            </a:r>
            <a:r>
              <a:rPr lang="en-US" sz="2400">
                <a:latin typeface="Calibri" charset="0"/>
              </a:rPr>
              <a:t> are </a:t>
            </a:r>
            <a:r>
              <a:rPr lang="en-US" sz="2400" b="1">
                <a:latin typeface="Calibri" charset="0"/>
              </a:rPr>
              <a:t>objects that do not belong to any cluster </a:t>
            </a:r>
            <a:r>
              <a:rPr lang="en-US" sz="2400">
                <a:latin typeface="Calibri" charset="0"/>
              </a:rPr>
              <a:t>or form clusters of very small cardinality</a:t>
            </a:r>
          </a:p>
          <a:p>
            <a:pPr>
              <a:lnSpc>
                <a:spcPct val="11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10000"/>
              </a:lnSpc>
            </a:pPr>
            <a:endParaRPr lang="en-US" sz="2400">
              <a:latin typeface="Calibri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Calibri" charset="0"/>
              </a:rPr>
              <a:t>In some applications we are interested in discovering outliers, not clusters (</a:t>
            </a:r>
            <a:r>
              <a:rPr lang="en-US" sz="2400">
                <a:solidFill>
                  <a:srgbClr val="0000FF"/>
                </a:solidFill>
                <a:latin typeface="Calibri" charset="0"/>
              </a:rPr>
              <a:t>outlier analysis</a:t>
            </a:r>
            <a:r>
              <a:rPr lang="en-US" sz="2400">
                <a:latin typeface="Calibri" charset="0"/>
              </a:rPr>
              <a:t>)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6477000" y="48482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3048000" y="48482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6858000" y="40862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4141788" y="4435475"/>
            <a:ext cx="173037" cy="173038"/>
            <a:chOff x="1900" y="3589"/>
            <a:chExt cx="109" cy="109"/>
          </a:xfrm>
        </p:grpSpPr>
        <p:sp>
          <p:nvSpPr>
            <p:cNvPr id="13363" name="Line 8"/>
            <p:cNvSpPr>
              <a:spLocks noChangeShapeType="1"/>
            </p:cNvSpPr>
            <p:nvPr/>
          </p:nvSpPr>
          <p:spPr bwMode="auto">
            <a:xfrm>
              <a:off x="1900" y="3637"/>
              <a:ext cx="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4" name="Line 9"/>
            <p:cNvSpPr>
              <a:spLocks noChangeShapeType="1"/>
            </p:cNvSpPr>
            <p:nvPr/>
          </p:nvSpPr>
          <p:spPr bwMode="auto">
            <a:xfrm rot="-5400000">
              <a:off x="1896" y="3644"/>
              <a:ext cx="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20" name="Group 10"/>
          <p:cNvGrpSpPr>
            <a:grpSpLocks/>
          </p:cNvGrpSpPr>
          <p:nvPr/>
        </p:nvGrpSpPr>
        <p:grpSpPr bwMode="auto">
          <a:xfrm>
            <a:off x="5160963" y="3216275"/>
            <a:ext cx="173037" cy="173038"/>
            <a:chOff x="1900" y="3589"/>
            <a:chExt cx="109" cy="109"/>
          </a:xfrm>
        </p:grpSpPr>
        <p:sp>
          <p:nvSpPr>
            <p:cNvPr id="13361" name="Line 11"/>
            <p:cNvSpPr>
              <a:spLocks noChangeShapeType="1"/>
            </p:cNvSpPr>
            <p:nvPr/>
          </p:nvSpPr>
          <p:spPr bwMode="auto">
            <a:xfrm>
              <a:off x="1900" y="3637"/>
              <a:ext cx="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2" name="Line 12"/>
            <p:cNvSpPr>
              <a:spLocks noChangeShapeType="1"/>
            </p:cNvSpPr>
            <p:nvPr/>
          </p:nvSpPr>
          <p:spPr bwMode="auto">
            <a:xfrm rot="-5400000">
              <a:off x="1896" y="3644"/>
              <a:ext cx="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21" name="Group 13"/>
          <p:cNvGrpSpPr>
            <a:grpSpLocks/>
          </p:cNvGrpSpPr>
          <p:nvPr/>
        </p:nvGrpSpPr>
        <p:grpSpPr bwMode="auto">
          <a:xfrm>
            <a:off x="2924175" y="3549650"/>
            <a:ext cx="173038" cy="173038"/>
            <a:chOff x="1900" y="3589"/>
            <a:chExt cx="109" cy="109"/>
          </a:xfrm>
        </p:grpSpPr>
        <p:sp>
          <p:nvSpPr>
            <p:cNvPr id="13359" name="Line 14"/>
            <p:cNvSpPr>
              <a:spLocks noChangeShapeType="1"/>
            </p:cNvSpPr>
            <p:nvPr/>
          </p:nvSpPr>
          <p:spPr bwMode="auto">
            <a:xfrm>
              <a:off x="1900" y="3637"/>
              <a:ext cx="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0" name="Line 15"/>
            <p:cNvSpPr>
              <a:spLocks noChangeShapeType="1"/>
            </p:cNvSpPr>
            <p:nvPr/>
          </p:nvSpPr>
          <p:spPr bwMode="auto">
            <a:xfrm rot="-5400000">
              <a:off x="1896" y="3644"/>
              <a:ext cx="1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2" name="AutoShape 17"/>
          <p:cNvSpPr>
            <a:spLocks noChangeArrowheads="1"/>
          </p:cNvSpPr>
          <p:nvPr/>
        </p:nvSpPr>
        <p:spPr bwMode="auto">
          <a:xfrm>
            <a:off x="2786063" y="3935413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3" name="AutoShape 18"/>
          <p:cNvSpPr>
            <a:spLocks noChangeArrowheads="1"/>
          </p:cNvSpPr>
          <p:nvPr/>
        </p:nvSpPr>
        <p:spPr bwMode="auto">
          <a:xfrm>
            <a:off x="2592388" y="3741738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4" name="AutoShape 19"/>
          <p:cNvSpPr>
            <a:spLocks noChangeArrowheads="1"/>
          </p:cNvSpPr>
          <p:nvPr/>
        </p:nvSpPr>
        <p:spPr bwMode="auto">
          <a:xfrm>
            <a:off x="3092450" y="376555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5" name="AutoShape 20"/>
          <p:cNvSpPr>
            <a:spLocks noChangeArrowheads="1"/>
          </p:cNvSpPr>
          <p:nvPr/>
        </p:nvSpPr>
        <p:spPr bwMode="auto">
          <a:xfrm>
            <a:off x="2852738" y="34258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6" name="AutoShape 21"/>
          <p:cNvSpPr>
            <a:spLocks noChangeArrowheads="1"/>
          </p:cNvSpPr>
          <p:nvPr/>
        </p:nvSpPr>
        <p:spPr bwMode="auto">
          <a:xfrm>
            <a:off x="2500313" y="3967163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7" name="AutoShape 22"/>
          <p:cNvSpPr>
            <a:spLocks noChangeArrowheads="1"/>
          </p:cNvSpPr>
          <p:nvPr/>
        </p:nvSpPr>
        <p:spPr bwMode="auto">
          <a:xfrm>
            <a:off x="2638425" y="349885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8" name="AutoShape 23"/>
          <p:cNvSpPr>
            <a:spLocks noChangeArrowheads="1"/>
          </p:cNvSpPr>
          <p:nvPr/>
        </p:nvSpPr>
        <p:spPr bwMode="auto">
          <a:xfrm>
            <a:off x="5030788" y="296227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29" name="AutoShape 24"/>
          <p:cNvSpPr>
            <a:spLocks noChangeArrowheads="1"/>
          </p:cNvSpPr>
          <p:nvPr/>
        </p:nvSpPr>
        <p:spPr bwMode="auto">
          <a:xfrm>
            <a:off x="4921250" y="3592513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0" name="AutoShape 25"/>
          <p:cNvSpPr>
            <a:spLocks noChangeArrowheads="1"/>
          </p:cNvSpPr>
          <p:nvPr/>
        </p:nvSpPr>
        <p:spPr bwMode="auto">
          <a:xfrm>
            <a:off x="5291138" y="323850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1" name="AutoShape 26"/>
          <p:cNvSpPr>
            <a:spLocks noChangeArrowheads="1"/>
          </p:cNvSpPr>
          <p:nvPr/>
        </p:nvSpPr>
        <p:spPr bwMode="auto">
          <a:xfrm>
            <a:off x="4778375" y="3303588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2" name="AutoShape 27"/>
          <p:cNvSpPr>
            <a:spLocks noChangeArrowheads="1"/>
          </p:cNvSpPr>
          <p:nvPr/>
        </p:nvSpPr>
        <p:spPr bwMode="auto">
          <a:xfrm>
            <a:off x="5883275" y="335597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3" name="AutoShape 28"/>
          <p:cNvSpPr>
            <a:spLocks noChangeArrowheads="1"/>
          </p:cNvSpPr>
          <p:nvPr/>
        </p:nvSpPr>
        <p:spPr bwMode="auto">
          <a:xfrm>
            <a:off x="5705475" y="36671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4" name="AutoShape 30"/>
          <p:cNvSpPr>
            <a:spLocks noChangeArrowheads="1"/>
          </p:cNvSpPr>
          <p:nvPr/>
        </p:nvSpPr>
        <p:spPr bwMode="auto">
          <a:xfrm>
            <a:off x="3116263" y="407987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5" name="AutoShape 31"/>
          <p:cNvSpPr>
            <a:spLocks noChangeArrowheads="1"/>
          </p:cNvSpPr>
          <p:nvPr/>
        </p:nvSpPr>
        <p:spPr bwMode="auto">
          <a:xfrm>
            <a:off x="3744913" y="4116388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6" name="AutoShape 32"/>
          <p:cNvSpPr>
            <a:spLocks noChangeArrowheads="1"/>
          </p:cNvSpPr>
          <p:nvPr/>
        </p:nvSpPr>
        <p:spPr bwMode="auto">
          <a:xfrm>
            <a:off x="5365750" y="37433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7" name="AutoShape 33"/>
          <p:cNvSpPr>
            <a:spLocks noChangeArrowheads="1"/>
          </p:cNvSpPr>
          <p:nvPr/>
        </p:nvSpPr>
        <p:spPr bwMode="auto">
          <a:xfrm>
            <a:off x="4475163" y="42386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8" name="AutoShape 34"/>
          <p:cNvSpPr>
            <a:spLocks noChangeArrowheads="1"/>
          </p:cNvSpPr>
          <p:nvPr/>
        </p:nvSpPr>
        <p:spPr bwMode="auto">
          <a:xfrm>
            <a:off x="4208463" y="473710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39" name="AutoShape 35"/>
          <p:cNvSpPr>
            <a:spLocks noChangeArrowheads="1"/>
          </p:cNvSpPr>
          <p:nvPr/>
        </p:nvSpPr>
        <p:spPr bwMode="auto">
          <a:xfrm>
            <a:off x="4359275" y="452755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0" name="AutoShape 36"/>
          <p:cNvSpPr>
            <a:spLocks noChangeArrowheads="1"/>
          </p:cNvSpPr>
          <p:nvPr/>
        </p:nvSpPr>
        <p:spPr bwMode="auto">
          <a:xfrm>
            <a:off x="3286125" y="348297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1" name="AutoShape 37"/>
          <p:cNvSpPr>
            <a:spLocks noChangeArrowheads="1"/>
          </p:cNvSpPr>
          <p:nvPr/>
        </p:nvSpPr>
        <p:spPr bwMode="auto">
          <a:xfrm>
            <a:off x="3914775" y="4443413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2" name="AutoShape 38"/>
          <p:cNvSpPr>
            <a:spLocks noChangeArrowheads="1"/>
          </p:cNvSpPr>
          <p:nvPr/>
        </p:nvSpPr>
        <p:spPr bwMode="auto">
          <a:xfrm>
            <a:off x="3908425" y="46831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3" name="AutoShape 39"/>
          <p:cNvSpPr>
            <a:spLocks noChangeArrowheads="1"/>
          </p:cNvSpPr>
          <p:nvPr/>
        </p:nvSpPr>
        <p:spPr bwMode="auto">
          <a:xfrm>
            <a:off x="3305175" y="315595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4" name="AutoShape 40"/>
          <p:cNvSpPr>
            <a:spLocks noChangeArrowheads="1"/>
          </p:cNvSpPr>
          <p:nvPr/>
        </p:nvSpPr>
        <p:spPr bwMode="auto">
          <a:xfrm>
            <a:off x="4583113" y="267335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5" name="AutoShape 41"/>
          <p:cNvSpPr>
            <a:spLocks noChangeArrowheads="1"/>
          </p:cNvSpPr>
          <p:nvPr/>
        </p:nvSpPr>
        <p:spPr bwMode="auto">
          <a:xfrm>
            <a:off x="3176588" y="2870200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6" name="AutoShape 42"/>
          <p:cNvSpPr>
            <a:spLocks noChangeArrowheads="1"/>
          </p:cNvSpPr>
          <p:nvPr/>
        </p:nvSpPr>
        <p:spPr bwMode="auto">
          <a:xfrm>
            <a:off x="4051300" y="39592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7" name="AutoShape 43"/>
          <p:cNvSpPr>
            <a:spLocks noChangeArrowheads="1"/>
          </p:cNvSpPr>
          <p:nvPr/>
        </p:nvSpPr>
        <p:spPr bwMode="auto">
          <a:xfrm>
            <a:off x="4216400" y="42005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8" name="AutoShape 44"/>
          <p:cNvSpPr>
            <a:spLocks noChangeArrowheads="1"/>
          </p:cNvSpPr>
          <p:nvPr/>
        </p:nvSpPr>
        <p:spPr bwMode="auto">
          <a:xfrm>
            <a:off x="4572000" y="4697413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49" name="Freeform 45"/>
          <p:cNvSpPr>
            <a:spLocks/>
          </p:cNvSpPr>
          <p:nvPr/>
        </p:nvSpPr>
        <p:spPr bwMode="auto">
          <a:xfrm>
            <a:off x="4437063" y="2514600"/>
            <a:ext cx="1747837" cy="1709738"/>
          </a:xfrm>
          <a:custGeom>
            <a:avLst/>
            <a:gdLst>
              <a:gd name="T0" fmla="*/ 1652587 w 1101"/>
              <a:gd name="T1" fmla="*/ 466725 h 1077"/>
              <a:gd name="T2" fmla="*/ 1709737 w 1101"/>
              <a:gd name="T3" fmla="*/ 769938 h 1077"/>
              <a:gd name="T4" fmla="*/ 1608137 w 1101"/>
              <a:gd name="T5" fmla="*/ 1476375 h 1077"/>
              <a:gd name="T6" fmla="*/ 1508124 w 1101"/>
              <a:gd name="T7" fmla="*/ 1651001 h 1077"/>
              <a:gd name="T8" fmla="*/ 1349374 w 1101"/>
              <a:gd name="T9" fmla="*/ 1708151 h 1077"/>
              <a:gd name="T10" fmla="*/ 944562 w 1101"/>
              <a:gd name="T11" fmla="*/ 1651001 h 1077"/>
              <a:gd name="T12" fmla="*/ 771525 w 1101"/>
              <a:gd name="T13" fmla="*/ 1577975 h 1077"/>
              <a:gd name="T14" fmla="*/ 728662 w 1101"/>
              <a:gd name="T15" fmla="*/ 1563688 h 1077"/>
              <a:gd name="T16" fmla="*/ 511175 w 1101"/>
              <a:gd name="T17" fmla="*/ 1390650 h 1077"/>
              <a:gd name="T18" fmla="*/ 368300 w 1101"/>
              <a:gd name="T19" fmla="*/ 1274763 h 1077"/>
              <a:gd name="T20" fmla="*/ 165100 w 1101"/>
              <a:gd name="T21" fmla="*/ 1087438 h 1077"/>
              <a:gd name="T22" fmla="*/ 6350 w 1101"/>
              <a:gd name="T23" fmla="*/ 712788 h 1077"/>
              <a:gd name="T24" fmla="*/ 20637 w 1101"/>
              <a:gd name="T25" fmla="*/ 206375 h 1077"/>
              <a:gd name="T26" fmla="*/ 295275 w 1101"/>
              <a:gd name="T27" fmla="*/ 33338 h 1077"/>
              <a:gd name="T28" fmla="*/ 352425 w 1101"/>
              <a:gd name="T29" fmla="*/ 19050 h 1077"/>
              <a:gd name="T30" fmla="*/ 669925 w 1101"/>
              <a:gd name="T31" fmla="*/ 47625 h 1077"/>
              <a:gd name="T32" fmla="*/ 915987 w 1101"/>
              <a:gd name="T33" fmla="*/ 163513 h 1077"/>
              <a:gd name="T34" fmla="*/ 1103312 w 1101"/>
              <a:gd name="T35" fmla="*/ 279400 h 1077"/>
              <a:gd name="T36" fmla="*/ 1219199 w 1101"/>
              <a:gd name="T37" fmla="*/ 322263 h 1077"/>
              <a:gd name="T38" fmla="*/ 1652587 w 1101"/>
              <a:gd name="T39" fmla="*/ 466725 h 107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101"/>
              <a:gd name="T61" fmla="*/ 0 h 1077"/>
              <a:gd name="T62" fmla="*/ 1101 w 1101"/>
              <a:gd name="T63" fmla="*/ 1077 h 107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101" h="1077">
                <a:moveTo>
                  <a:pt x="1041" y="294"/>
                </a:moveTo>
                <a:cubicBezTo>
                  <a:pt x="1062" y="357"/>
                  <a:pt x="1070" y="419"/>
                  <a:pt x="1077" y="485"/>
                </a:cubicBezTo>
                <a:cubicBezTo>
                  <a:pt x="1072" y="641"/>
                  <a:pt x="1101" y="797"/>
                  <a:pt x="1013" y="930"/>
                </a:cubicBezTo>
                <a:cubicBezTo>
                  <a:pt x="1001" y="966"/>
                  <a:pt x="984" y="1017"/>
                  <a:pt x="950" y="1040"/>
                </a:cubicBezTo>
                <a:cubicBezTo>
                  <a:pt x="920" y="1060"/>
                  <a:pt x="884" y="1065"/>
                  <a:pt x="850" y="1076"/>
                </a:cubicBezTo>
                <a:cubicBezTo>
                  <a:pt x="677" y="1068"/>
                  <a:pt x="701" y="1077"/>
                  <a:pt x="595" y="1040"/>
                </a:cubicBezTo>
                <a:cubicBezTo>
                  <a:pt x="556" y="1026"/>
                  <a:pt x="527" y="1007"/>
                  <a:pt x="486" y="994"/>
                </a:cubicBezTo>
                <a:cubicBezTo>
                  <a:pt x="477" y="991"/>
                  <a:pt x="459" y="985"/>
                  <a:pt x="459" y="985"/>
                </a:cubicBezTo>
                <a:cubicBezTo>
                  <a:pt x="417" y="943"/>
                  <a:pt x="369" y="911"/>
                  <a:pt x="322" y="876"/>
                </a:cubicBezTo>
                <a:cubicBezTo>
                  <a:pt x="287" y="850"/>
                  <a:pt x="271" y="816"/>
                  <a:pt x="232" y="803"/>
                </a:cubicBezTo>
                <a:cubicBezTo>
                  <a:pt x="196" y="768"/>
                  <a:pt x="131" y="726"/>
                  <a:pt x="104" y="685"/>
                </a:cubicBezTo>
                <a:cubicBezTo>
                  <a:pt x="56" y="611"/>
                  <a:pt x="21" y="536"/>
                  <a:pt x="4" y="449"/>
                </a:cubicBezTo>
                <a:cubicBezTo>
                  <a:pt x="7" y="343"/>
                  <a:pt x="0" y="236"/>
                  <a:pt x="13" y="130"/>
                </a:cubicBezTo>
                <a:cubicBezTo>
                  <a:pt x="22" y="60"/>
                  <a:pt x="139" y="33"/>
                  <a:pt x="186" y="21"/>
                </a:cubicBezTo>
                <a:cubicBezTo>
                  <a:pt x="198" y="18"/>
                  <a:pt x="222" y="12"/>
                  <a:pt x="222" y="12"/>
                </a:cubicBezTo>
                <a:cubicBezTo>
                  <a:pt x="289" y="15"/>
                  <a:pt x="362" y="0"/>
                  <a:pt x="422" y="30"/>
                </a:cubicBezTo>
                <a:cubicBezTo>
                  <a:pt x="473" y="56"/>
                  <a:pt x="525" y="77"/>
                  <a:pt x="577" y="103"/>
                </a:cubicBezTo>
                <a:cubicBezTo>
                  <a:pt x="619" y="124"/>
                  <a:pt x="655" y="153"/>
                  <a:pt x="695" y="176"/>
                </a:cubicBezTo>
                <a:cubicBezTo>
                  <a:pt x="718" y="189"/>
                  <a:pt x="745" y="192"/>
                  <a:pt x="768" y="203"/>
                </a:cubicBezTo>
                <a:cubicBezTo>
                  <a:pt x="844" y="240"/>
                  <a:pt x="955" y="294"/>
                  <a:pt x="1041" y="29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50" name="Freeform 46"/>
          <p:cNvSpPr>
            <a:spLocks/>
          </p:cNvSpPr>
          <p:nvPr/>
        </p:nvSpPr>
        <p:spPr bwMode="auto">
          <a:xfrm>
            <a:off x="3636963" y="3703638"/>
            <a:ext cx="1457325" cy="1531937"/>
          </a:xfrm>
          <a:custGeom>
            <a:avLst/>
            <a:gdLst>
              <a:gd name="T0" fmla="*/ 360363 w 918"/>
              <a:gd name="T1" fmla="*/ 1298575 h 965"/>
              <a:gd name="T2" fmla="*/ 303213 w 918"/>
              <a:gd name="T3" fmla="*/ 1241425 h 965"/>
              <a:gd name="T4" fmla="*/ 187325 w 918"/>
              <a:gd name="T5" fmla="*/ 1169987 h 965"/>
              <a:gd name="T6" fmla="*/ 128588 w 918"/>
              <a:gd name="T7" fmla="*/ 1111250 h 965"/>
              <a:gd name="T8" fmla="*/ 71438 w 918"/>
              <a:gd name="T9" fmla="*/ 1025525 h 965"/>
              <a:gd name="T10" fmla="*/ 0 w 918"/>
              <a:gd name="T11" fmla="*/ 736600 h 965"/>
              <a:gd name="T12" fmla="*/ 14288 w 918"/>
              <a:gd name="T13" fmla="*/ 317500 h 965"/>
              <a:gd name="T14" fmla="*/ 128588 w 918"/>
              <a:gd name="T15" fmla="*/ 215900 h 965"/>
              <a:gd name="T16" fmla="*/ 461963 w 918"/>
              <a:gd name="T17" fmla="*/ 0 h 965"/>
              <a:gd name="T18" fmla="*/ 620713 w 918"/>
              <a:gd name="T19" fmla="*/ 28575 h 965"/>
              <a:gd name="T20" fmla="*/ 779462 w 918"/>
              <a:gd name="T21" fmla="*/ 87312 h 965"/>
              <a:gd name="T22" fmla="*/ 1096963 w 918"/>
              <a:gd name="T23" fmla="*/ 260350 h 965"/>
              <a:gd name="T24" fmla="*/ 1139825 w 918"/>
              <a:gd name="T25" fmla="*/ 346075 h 965"/>
              <a:gd name="T26" fmla="*/ 1182688 w 918"/>
              <a:gd name="T27" fmla="*/ 390525 h 965"/>
              <a:gd name="T28" fmla="*/ 1284288 w 918"/>
              <a:gd name="T29" fmla="*/ 549275 h 965"/>
              <a:gd name="T30" fmla="*/ 1341438 w 918"/>
              <a:gd name="T31" fmla="*/ 677862 h 965"/>
              <a:gd name="T32" fmla="*/ 1370013 w 918"/>
              <a:gd name="T33" fmla="*/ 822325 h 965"/>
              <a:gd name="T34" fmla="*/ 1412875 w 918"/>
              <a:gd name="T35" fmla="*/ 966787 h 965"/>
              <a:gd name="T36" fmla="*/ 1457325 w 918"/>
              <a:gd name="T37" fmla="*/ 1227137 h 965"/>
              <a:gd name="T38" fmla="*/ 1312863 w 918"/>
              <a:gd name="T39" fmla="*/ 1471612 h 965"/>
              <a:gd name="T40" fmla="*/ 1196975 w 918"/>
              <a:gd name="T41" fmla="*/ 1501775 h 965"/>
              <a:gd name="T42" fmla="*/ 1139825 w 918"/>
              <a:gd name="T43" fmla="*/ 1516062 h 965"/>
              <a:gd name="T44" fmla="*/ 561975 w 918"/>
              <a:gd name="T45" fmla="*/ 1487487 h 965"/>
              <a:gd name="T46" fmla="*/ 388937 w 918"/>
              <a:gd name="T47" fmla="*/ 1371600 h 965"/>
              <a:gd name="T48" fmla="*/ 360363 w 918"/>
              <a:gd name="T49" fmla="*/ 1298575 h 96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18"/>
              <a:gd name="T76" fmla="*/ 0 h 965"/>
              <a:gd name="T77" fmla="*/ 918 w 918"/>
              <a:gd name="T78" fmla="*/ 965 h 96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18" h="965">
                <a:moveTo>
                  <a:pt x="227" y="818"/>
                </a:moveTo>
                <a:cubicBezTo>
                  <a:pt x="178" y="802"/>
                  <a:pt x="216" y="822"/>
                  <a:pt x="191" y="782"/>
                </a:cubicBezTo>
                <a:cubicBezTo>
                  <a:pt x="176" y="757"/>
                  <a:pt x="144" y="746"/>
                  <a:pt x="118" y="737"/>
                </a:cubicBezTo>
                <a:cubicBezTo>
                  <a:pt x="106" y="724"/>
                  <a:pt x="92" y="714"/>
                  <a:pt x="81" y="700"/>
                </a:cubicBezTo>
                <a:cubicBezTo>
                  <a:pt x="68" y="683"/>
                  <a:pt x="45" y="646"/>
                  <a:pt x="45" y="646"/>
                </a:cubicBezTo>
                <a:cubicBezTo>
                  <a:pt x="30" y="585"/>
                  <a:pt x="10" y="526"/>
                  <a:pt x="0" y="464"/>
                </a:cubicBezTo>
                <a:cubicBezTo>
                  <a:pt x="3" y="376"/>
                  <a:pt x="1" y="288"/>
                  <a:pt x="9" y="200"/>
                </a:cubicBezTo>
                <a:cubicBezTo>
                  <a:pt x="11" y="175"/>
                  <a:pt x="74" y="139"/>
                  <a:pt x="81" y="136"/>
                </a:cubicBezTo>
                <a:cubicBezTo>
                  <a:pt x="153" y="101"/>
                  <a:pt x="222" y="22"/>
                  <a:pt x="291" y="0"/>
                </a:cubicBezTo>
                <a:cubicBezTo>
                  <a:pt x="314" y="3"/>
                  <a:pt x="364" y="5"/>
                  <a:pt x="391" y="18"/>
                </a:cubicBezTo>
                <a:cubicBezTo>
                  <a:pt x="430" y="37"/>
                  <a:pt x="446" y="46"/>
                  <a:pt x="491" y="55"/>
                </a:cubicBezTo>
                <a:cubicBezTo>
                  <a:pt x="555" y="98"/>
                  <a:pt x="638" y="100"/>
                  <a:pt x="691" y="164"/>
                </a:cubicBezTo>
                <a:cubicBezTo>
                  <a:pt x="760" y="248"/>
                  <a:pt x="665" y="138"/>
                  <a:pt x="718" y="218"/>
                </a:cubicBezTo>
                <a:cubicBezTo>
                  <a:pt x="725" y="229"/>
                  <a:pt x="737" y="236"/>
                  <a:pt x="745" y="246"/>
                </a:cubicBezTo>
                <a:cubicBezTo>
                  <a:pt x="770" y="278"/>
                  <a:pt x="782" y="319"/>
                  <a:pt x="809" y="346"/>
                </a:cubicBezTo>
                <a:cubicBezTo>
                  <a:pt x="830" y="410"/>
                  <a:pt x="816" y="384"/>
                  <a:pt x="845" y="427"/>
                </a:cubicBezTo>
                <a:cubicBezTo>
                  <a:pt x="851" y="457"/>
                  <a:pt x="856" y="488"/>
                  <a:pt x="863" y="518"/>
                </a:cubicBezTo>
                <a:cubicBezTo>
                  <a:pt x="871" y="549"/>
                  <a:pt x="884" y="578"/>
                  <a:pt x="890" y="609"/>
                </a:cubicBezTo>
                <a:cubicBezTo>
                  <a:pt x="902" y="666"/>
                  <a:pt x="900" y="718"/>
                  <a:pt x="918" y="773"/>
                </a:cubicBezTo>
                <a:cubicBezTo>
                  <a:pt x="910" y="845"/>
                  <a:pt x="904" y="901"/>
                  <a:pt x="827" y="927"/>
                </a:cubicBezTo>
                <a:cubicBezTo>
                  <a:pt x="803" y="935"/>
                  <a:pt x="778" y="940"/>
                  <a:pt x="754" y="946"/>
                </a:cubicBezTo>
                <a:cubicBezTo>
                  <a:pt x="742" y="949"/>
                  <a:pt x="718" y="955"/>
                  <a:pt x="718" y="955"/>
                </a:cubicBezTo>
                <a:cubicBezTo>
                  <a:pt x="668" y="954"/>
                  <a:pt x="462" y="965"/>
                  <a:pt x="354" y="937"/>
                </a:cubicBezTo>
                <a:cubicBezTo>
                  <a:pt x="316" y="927"/>
                  <a:pt x="272" y="891"/>
                  <a:pt x="245" y="864"/>
                </a:cubicBezTo>
                <a:cubicBezTo>
                  <a:pt x="231" y="850"/>
                  <a:pt x="192" y="818"/>
                  <a:pt x="227" y="818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51" name="Freeform 47"/>
          <p:cNvSpPr>
            <a:spLocks/>
          </p:cNvSpPr>
          <p:nvPr/>
        </p:nvSpPr>
        <p:spPr bwMode="auto">
          <a:xfrm>
            <a:off x="2338388" y="2578100"/>
            <a:ext cx="1379537" cy="1862138"/>
          </a:xfrm>
          <a:custGeom>
            <a:avLst/>
            <a:gdLst>
              <a:gd name="T0" fmla="*/ 1196975 w 869"/>
              <a:gd name="T1" fmla="*/ 1255713 h 1173"/>
              <a:gd name="T2" fmla="*/ 1109662 w 869"/>
              <a:gd name="T3" fmla="*/ 1500188 h 1173"/>
              <a:gd name="T4" fmla="*/ 1038225 w 869"/>
              <a:gd name="T5" fmla="*/ 1717676 h 1173"/>
              <a:gd name="T6" fmla="*/ 1009650 w 869"/>
              <a:gd name="T7" fmla="*/ 1803401 h 1173"/>
              <a:gd name="T8" fmla="*/ 981075 w 869"/>
              <a:gd name="T9" fmla="*/ 1833563 h 1173"/>
              <a:gd name="T10" fmla="*/ 893762 w 869"/>
              <a:gd name="T11" fmla="*/ 1862138 h 1173"/>
              <a:gd name="T12" fmla="*/ 460375 w 869"/>
              <a:gd name="T13" fmla="*/ 1817688 h 1173"/>
              <a:gd name="T14" fmla="*/ 201612 w 869"/>
              <a:gd name="T15" fmla="*/ 1703388 h 1173"/>
              <a:gd name="T16" fmla="*/ 57150 w 869"/>
              <a:gd name="T17" fmla="*/ 1601788 h 1173"/>
              <a:gd name="T18" fmla="*/ 0 w 869"/>
              <a:gd name="T19" fmla="*/ 1516063 h 1173"/>
              <a:gd name="T20" fmla="*/ 128587 w 869"/>
              <a:gd name="T21" fmla="*/ 793750 h 1173"/>
              <a:gd name="T22" fmla="*/ 173037 w 869"/>
              <a:gd name="T23" fmla="*/ 374650 h 1173"/>
              <a:gd name="T24" fmla="*/ 244475 w 869"/>
              <a:gd name="T25" fmla="*/ 260350 h 1173"/>
              <a:gd name="T26" fmla="*/ 317500 w 869"/>
              <a:gd name="T27" fmla="*/ 215900 h 1173"/>
              <a:gd name="T28" fmla="*/ 490537 w 869"/>
              <a:gd name="T29" fmla="*/ 115888 h 1173"/>
              <a:gd name="T30" fmla="*/ 561975 w 869"/>
              <a:gd name="T31" fmla="*/ 71438 h 1173"/>
              <a:gd name="T32" fmla="*/ 677862 w 869"/>
              <a:gd name="T33" fmla="*/ 0 h 1173"/>
              <a:gd name="T34" fmla="*/ 1125537 w 869"/>
              <a:gd name="T35" fmla="*/ 130175 h 1173"/>
              <a:gd name="T36" fmla="*/ 1284287 w 869"/>
              <a:gd name="T37" fmla="*/ 317500 h 1173"/>
              <a:gd name="T38" fmla="*/ 1341437 w 869"/>
              <a:gd name="T39" fmla="*/ 404813 h 1173"/>
              <a:gd name="T40" fmla="*/ 1370012 w 869"/>
              <a:gd name="T41" fmla="*/ 490538 h 1173"/>
              <a:gd name="T42" fmla="*/ 1254125 w 869"/>
              <a:gd name="T43" fmla="*/ 1125538 h 1173"/>
              <a:gd name="T44" fmla="*/ 1196975 w 869"/>
              <a:gd name="T45" fmla="*/ 1255713 h 117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69"/>
              <a:gd name="T70" fmla="*/ 0 h 1173"/>
              <a:gd name="T71" fmla="*/ 869 w 869"/>
              <a:gd name="T72" fmla="*/ 1173 h 117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69" h="1173">
                <a:moveTo>
                  <a:pt x="754" y="791"/>
                </a:moveTo>
                <a:cubicBezTo>
                  <a:pt x="743" y="846"/>
                  <a:pt x="731" y="899"/>
                  <a:pt x="699" y="945"/>
                </a:cubicBezTo>
                <a:cubicBezTo>
                  <a:pt x="684" y="991"/>
                  <a:pt x="669" y="1036"/>
                  <a:pt x="654" y="1082"/>
                </a:cubicBezTo>
                <a:cubicBezTo>
                  <a:pt x="648" y="1100"/>
                  <a:pt x="649" y="1122"/>
                  <a:pt x="636" y="1136"/>
                </a:cubicBezTo>
                <a:cubicBezTo>
                  <a:pt x="630" y="1142"/>
                  <a:pt x="626" y="1151"/>
                  <a:pt x="618" y="1155"/>
                </a:cubicBezTo>
                <a:cubicBezTo>
                  <a:pt x="601" y="1164"/>
                  <a:pt x="563" y="1173"/>
                  <a:pt x="563" y="1173"/>
                </a:cubicBezTo>
                <a:cubicBezTo>
                  <a:pt x="471" y="1168"/>
                  <a:pt x="379" y="1170"/>
                  <a:pt x="290" y="1145"/>
                </a:cubicBezTo>
                <a:cubicBezTo>
                  <a:pt x="231" y="1129"/>
                  <a:pt x="182" y="1097"/>
                  <a:pt x="127" y="1073"/>
                </a:cubicBezTo>
                <a:cubicBezTo>
                  <a:pt x="93" y="1058"/>
                  <a:pt x="60" y="1039"/>
                  <a:pt x="36" y="1009"/>
                </a:cubicBezTo>
                <a:cubicBezTo>
                  <a:pt x="23" y="992"/>
                  <a:pt x="0" y="955"/>
                  <a:pt x="0" y="955"/>
                </a:cubicBezTo>
                <a:cubicBezTo>
                  <a:pt x="11" y="805"/>
                  <a:pt x="33" y="644"/>
                  <a:pt x="81" y="500"/>
                </a:cubicBezTo>
                <a:cubicBezTo>
                  <a:pt x="92" y="412"/>
                  <a:pt x="99" y="324"/>
                  <a:pt x="109" y="236"/>
                </a:cubicBezTo>
                <a:cubicBezTo>
                  <a:pt x="113" y="197"/>
                  <a:pt x="118" y="176"/>
                  <a:pt x="154" y="164"/>
                </a:cubicBezTo>
                <a:cubicBezTo>
                  <a:pt x="193" y="123"/>
                  <a:pt x="147" y="165"/>
                  <a:pt x="200" y="136"/>
                </a:cubicBezTo>
                <a:cubicBezTo>
                  <a:pt x="241" y="114"/>
                  <a:pt x="266" y="87"/>
                  <a:pt x="309" y="73"/>
                </a:cubicBezTo>
                <a:cubicBezTo>
                  <a:pt x="343" y="37"/>
                  <a:pt x="308" y="68"/>
                  <a:pt x="354" y="45"/>
                </a:cubicBezTo>
                <a:cubicBezTo>
                  <a:pt x="383" y="30"/>
                  <a:pt x="395" y="11"/>
                  <a:pt x="427" y="0"/>
                </a:cubicBezTo>
                <a:cubicBezTo>
                  <a:pt x="520" y="23"/>
                  <a:pt x="626" y="29"/>
                  <a:pt x="709" y="82"/>
                </a:cubicBezTo>
                <a:cubicBezTo>
                  <a:pt x="738" y="125"/>
                  <a:pt x="765" y="172"/>
                  <a:pt x="809" y="200"/>
                </a:cubicBezTo>
                <a:cubicBezTo>
                  <a:pt x="821" y="218"/>
                  <a:pt x="838" y="234"/>
                  <a:pt x="845" y="255"/>
                </a:cubicBezTo>
                <a:cubicBezTo>
                  <a:pt x="851" y="273"/>
                  <a:pt x="863" y="309"/>
                  <a:pt x="863" y="309"/>
                </a:cubicBezTo>
                <a:cubicBezTo>
                  <a:pt x="858" y="436"/>
                  <a:pt x="869" y="596"/>
                  <a:pt x="790" y="709"/>
                </a:cubicBezTo>
                <a:cubicBezTo>
                  <a:pt x="787" y="717"/>
                  <a:pt x="776" y="791"/>
                  <a:pt x="754" y="791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52" name="Line 48"/>
          <p:cNvSpPr>
            <a:spLocks noChangeShapeType="1"/>
          </p:cNvSpPr>
          <p:nvPr/>
        </p:nvSpPr>
        <p:spPr bwMode="auto">
          <a:xfrm flipV="1">
            <a:off x="1676400" y="3095625"/>
            <a:ext cx="8382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762000" y="3324225"/>
            <a:ext cx="1130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</a:rPr>
              <a:t>cluster</a:t>
            </a:r>
          </a:p>
        </p:txBody>
      </p:sp>
      <p:sp>
        <p:nvSpPr>
          <p:cNvPr id="13354" name="Line 50"/>
          <p:cNvSpPr>
            <a:spLocks noChangeShapeType="1"/>
          </p:cNvSpPr>
          <p:nvPr/>
        </p:nvSpPr>
        <p:spPr bwMode="auto">
          <a:xfrm flipV="1">
            <a:off x="6629400" y="4772025"/>
            <a:ext cx="762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7391400" y="4467225"/>
            <a:ext cx="1249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</a:rPr>
              <a:t>outliers</a:t>
            </a:r>
          </a:p>
        </p:txBody>
      </p:sp>
      <p:sp>
        <p:nvSpPr>
          <p:cNvPr id="13356" name="AutoShape 57"/>
          <p:cNvSpPr>
            <a:spLocks noChangeArrowheads="1"/>
          </p:cNvSpPr>
          <p:nvPr/>
        </p:nvSpPr>
        <p:spPr bwMode="auto">
          <a:xfrm>
            <a:off x="7086600" y="4162425"/>
            <a:ext cx="142875" cy="1460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13357" name="Line 58"/>
          <p:cNvSpPr>
            <a:spLocks noChangeShapeType="1"/>
          </p:cNvSpPr>
          <p:nvPr/>
        </p:nvSpPr>
        <p:spPr bwMode="auto">
          <a:xfrm>
            <a:off x="6934200" y="4238625"/>
            <a:ext cx="45720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13358" name="Line 59"/>
          <p:cNvSpPr>
            <a:spLocks noChangeShapeType="1"/>
          </p:cNvSpPr>
          <p:nvPr/>
        </p:nvSpPr>
        <p:spPr bwMode="auto">
          <a:xfrm>
            <a:off x="7162800" y="4314825"/>
            <a:ext cx="228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077200" cy="9906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Rand Index measures between pair decisions.  Here RI = 0.68</a:t>
            </a:r>
          </a:p>
        </p:txBody>
      </p:sp>
      <p:graphicFrame>
        <p:nvGraphicFramePr>
          <p:cNvPr id="864259" name="Group 3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7772400" cy="48768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162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points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Same Cluster in clustering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Different Clusters in clustering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Same class in ground truth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4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A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4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Different classes in ground truth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4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4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A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17" name="Oval 21"/>
          <p:cNvSpPr>
            <a:spLocks noChangeArrowheads="1"/>
          </p:cNvSpPr>
          <p:nvPr/>
        </p:nvSpPr>
        <p:spPr bwMode="auto">
          <a:xfrm rot="2100000">
            <a:off x="3657600" y="4343400"/>
            <a:ext cx="4341813" cy="1295400"/>
          </a:xfrm>
          <a:prstGeom prst="ellips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8" name="TextBox 4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16.3</a:t>
            </a:r>
          </a:p>
        </p:txBody>
      </p:sp>
    </p:spTree>
    <p:extLst>
      <p:ext uri="{BB962C8B-B14F-4D97-AF65-F5344CB8AC3E}">
        <p14:creationId xmlns:p14="http://schemas.microsoft.com/office/powerpoint/2010/main" val="571193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Rand 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index</a:t>
            </a:r>
            <a:endParaRPr lang="en-US" sz="36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171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2479675" y="1944688"/>
          <a:ext cx="3692525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2" name="Equation" r:id="rId3" imgW="1231560" imgH="393480" progId="Equation.3">
                  <p:embed/>
                </p:oleObj>
              </mc:Choice>
              <mc:Fallback>
                <p:oleObj name="Equation" r:id="rId3" imgW="1231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1944688"/>
                        <a:ext cx="3692525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7620000" y="0"/>
            <a:ext cx="1101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BFCFF"/>
                </a:solidFill>
              </a:rPr>
              <a:t>Sec. 16.3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10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Evimaria</a:t>
            </a:r>
            <a:r>
              <a:rPr lang="en-US" dirty="0" smtClean="0"/>
              <a:t> </a:t>
            </a:r>
            <a:r>
              <a:rPr lang="en-US" dirty="0" err="1" smtClean="0"/>
              <a:t>Terzi</a:t>
            </a:r>
            <a:r>
              <a:rPr lang="en-US" dirty="0" smtClean="0"/>
              <a:t>, Boston University</a:t>
            </a:r>
          </a:p>
          <a:p>
            <a:r>
              <a:rPr lang="en-US" dirty="0" err="1">
                <a:latin typeface="Calibri" charset="0"/>
                <a:cs typeface="Times New Roman" charset="0"/>
              </a:rPr>
              <a:t>Pandu</a:t>
            </a:r>
            <a:r>
              <a:rPr lang="en-US" dirty="0">
                <a:latin typeface="Calibri" charset="0"/>
                <a:cs typeface="Times New Roman" charset="0"/>
              </a:rPr>
              <a:t> </a:t>
            </a:r>
            <a:r>
              <a:rPr lang="en-US" dirty="0" err="1">
                <a:latin typeface="Calibri" charset="0"/>
                <a:cs typeface="Times New Roman" charset="0"/>
              </a:rPr>
              <a:t>Nayak</a:t>
            </a:r>
            <a:r>
              <a:rPr lang="en-US" dirty="0">
                <a:latin typeface="Calibri" charset="0"/>
                <a:cs typeface="Times New Roman" charset="0"/>
              </a:rPr>
              <a:t> and </a:t>
            </a:r>
            <a:r>
              <a:rPr lang="en-US" dirty="0" err="1">
                <a:latin typeface="Calibri" charset="0"/>
                <a:cs typeface="Times New Roman" charset="0"/>
              </a:rPr>
              <a:t>Prabhakar</a:t>
            </a:r>
            <a:r>
              <a:rPr lang="en-US" dirty="0">
                <a:latin typeface="Calibri" charset="0"/>
                <a:cs typeface="Times New Roman" charset="0"/>
              </a:rPr>
              <a:t> </a:t>
            </a:r>
            <a:r>
              <a:rPr lang="en-US" dirty="0" err="1" smtClean="0">
                <a:latin typeface="Calibri" charset="0"/>
                <a:cs typeface="Times New Roman" charset="0"/>
              </a:rPr>
              <a:t>Raghavan</a:t>
            </a:r>
            <a:r>
              <a:rPr lang="en-US" dirty="0" smtClean="0">
                <a:latin typeface="Calibri" charset="0"/>
                <a:cs typeface="Times New Roman" charset="0"/>
              </a:rPr>
              <a:t>, Stanford University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774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clustering?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  <a:latin typeface="Calibri" charset="0"/>
                <a:cs typeface="ＭＳ Ｐゴシック" charset="0"/>
              </a:rPr>
              <a:t>Clustering</a:t>
            </a:r>
            <a:r>
              <a:rPr lang="en-US" dirty="0">
                <a:latin typeface="Calibri" charset="0"/>
                <a:cs typeface="ＭＳ Ｐゴシック" charset="0"/>
              </a:rPr>
              <a:t>: the process of grouping a set of objects into classes of similar objects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latin typeface="Calibri" charset="0"/>
              </a:rPr>
              <a:t>Documents within a cluster should be similar.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latin typeface="Calibri" charset="0"/>
              </a:rPr>
              <a:t>Documents from different clusters should be dissimilar.</a:t>
            </a:r>
            <a:endParaRPr lang="en-US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900" dirty="0">
                <a:latin typeface="Calibri" charset="0"/>
                <a:cs typeface="ＭＳ Ｐゴシック" charset="0"/>
              </a:rPr>
              <a:t>The commonest form of </a:t>
            </a:r>
            <a:r>
              <a:rPr lang="en-US" sz="2900" i="1" dirty="0">
                <a:latin typeface="Calibri" charset="0"/>
                <a:cs typeface="ＭＳ Ｐゴシック" charset="0"/>
              </a:rPr>
              <a:t>unsupervised learning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>
                <a:latin typeface="Calibri" charset="0"/>
              </a:rPr>
              <a:t>Unsupervised learning = learning from raw data, as opposed to supervised data where a classification of examples is given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Calibri" charset="0"/>
              </a:rPr>
              <a:t>A common and important task that finds many applications in </a:t>
            </a:r>
            <a:r>
              <a:rPr lang="en-US" dirty="0" smtClean="0">
                <a:latin typeface="Calibri" charset="0"/>
              </a:rPr>
              <a:t>Info Retrieval </a:t>
            </a:r>
            <a:r>
              <a:rPr lang="en-US" dirty="0">
                <a:latin typeface="Calibri" charset="0"/>
              </a:rPr>
              <a:t>and other </a:t>
            </a:r>
            <a:r>
              <a:rPr lang="en-US" dirty="0" smtClean="0">
                <a:latin typeface="Calibri" charset="0"/>
              </a:rPr>
              <a:t>places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79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4288" y="457200"/>
            <a:ext cx="7297737" cy="782638"/>
          </a:xfrm>
        </p:spPr>
        <p:txBody>
          <a:bodyPr lIns="92075" tIns="46038" rIns="92075" bIns="46038"/>
          <a:lstStyle/>
          <a:p>
            <a:r>
              <a:rPr lang="en-US">
                <a:latin typeface="Calibri" charset="0"/>
              </a:rPr>
              <a:t>Why do we cluster?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4953000"/>
          </a:xfrm>
        </p:spPr>
        <p:txBody>
          <a:bodyPr lIns="92075" tIns="46038" rIns="92075" bIns="46038"/>
          <a:lstStyle/>
          <a:p>
            <a:r>
              <a:rPr lang="en-US" sz="2400">
                <a:latin typeface="Calibri" charset="0"/>
              </a:rPr>
              <a:t>Clustering : given a collection of data objects group them so that</a:t>
            </a:r>
          </a:p>
          <a:p>
            <a:pPr lvl="1"/>
            <a:r>
              <a:rPr lang="en-US" sz="2000">
                <a:latin typeface="Calibri" charset="0"/>
              </a:rPr>
              <a:t>Similar to one another within the same cluster</a:t>
            </a:r>
          </a:p>
          <a:p>
            <a:pPr lvl="1"/>
            <a:r>
              <a:rPr lang="en-US" sz="2000">
                <a:latin typeface="Calibri" charset="0"/>
              </a:rPr>
              <a:t>Dissimilar to the objects in other clusters</a:t>
            </a:r>
          </a:p>
          <a:p>
            <a:endParaRPr lang="en-US" sz="2400">
              <a:latin typeface="Calibri" charset="0"/>
            </a:endParaRPr>
          </a:p>
          <a:p>
            <a:r>
              <a:rPr lang="en-US" sz="2400">
                <a:latin typeface="Calibri" charset="0"/>
              </a:rPr>
              <a:t>Clustering  results  are used:</a:t>
            </a:r>
          </a:p>
          <a:p>
            <a:pPr lvl="1"/>
            <a:r>
              <a:rPr lang="en-US" sz="2000">
                <a:latin typeface="Calibri" charset="0"/>
              </a:rPr>
              <a:t>As a </a:t>
            </a:r>
            <a:r>
              <a:rPr lang="en-US" sz="2000">
                <a:solidFill>
                  <a:srgbClr val="0000FF"/>
                </a:solidFill>
                <a:latin typeface="Calibri" charset="0"/>
              </a:rPr>
              <a:t>stand-alone tool</a:t>
            </a:r>
            <a:r>
              <a:rPr lang="en-US" sz="2000">
                <a:latin typeface="Calibri" charset="0"/>
              </a:rPr>
              <a:t> to get insight into data distribution</a:t>
            </a:r>
          </a:p>
          <a:p>
            <a:pPr lvl="2"/>
            <a:r>
              <a:rPr lang="en-US" sz="1800">
                <a:latin typeface="Calibri" charset="0"/>
              </a:rPr>
              <a:t>Visualization of clusters may unveil important information</a:t>
            </a:r>
          </a:p>
          <a:p>
            <a:pPr lvl="1"/>
            <a:r>
              <a:rPr lang="en-US" sz="2000">
                <a:latin typeface="Calibri" charset="0"/>
              </a:rPr>
              <a:t>As a </a:t>
            </a:r>
            <a:r>
              <a:rPr lang="en-US" sz="2000">
                <a:solidFill>
                  <a:srgbClr val="0000FF"/>
                </a:solidFill>
                <a:latin typeface="Calibri" charset="0"/>
              </a:rPr>
              <a:t>preprocessing step</a:t>
            </a:r>
            <a:r>
              <a:rPr lang="en-US" sz="2000">
                <a:latin typeface="Calibri" charset="0"/>
              </a:rPr>
              <a:t> for other algorithms</a:t>
            </a:r>
          </a:p>
          <a:p>
            <a:pPr lvl="2"/>
            <a:r>
              <a:rPr lang="en-US" sz="1800">
                <a:latin typeface="Calibri" charset="0"/>
              </a:rPr>
              <a:t>Efficient indexing or compression often relies on clustering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84288" y="457200"/>
            <a:ext cx="7297737" cy="782638"/>
          </a:xfrm>
        </p:spPr>
        <p:txBody>
          <a:bodyPr lIns="92075" tIns="46038" rIns="92075" bIns="46038"/>
          <a:lstStyle/>
          <a:p>
            <a:r>
              <a:rPr lang="en-US">
                <a:latin typeface="Calibri" charset="0"/>
              </a:rPr>
              <a:t>Applications of clustering?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876800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Image Processing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cluster images based on their visual content</a:t>
            </a:r>
          </a:p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Web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Cluster groups of users based on their access patterns on webpages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Cluster webpages based on their content</a:t>
            </a:r>
            <a:endParaRPr lang="en-US" sz="2400">
              <a:latin typeface="Calibri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Bioinformatics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alibri" charset="0"/>
              </a:rPr>
              <a:t>Cluster similar proteins together (similarity wrt chemical structure and/or functionality etc)</a:t>
            </a:r>
          </a:p>
          <a:p>
            <a:pPr>
              <a:lnSpc>
                <a:spcPct val="90000"/>
              </a:lnSpc>
            </a:pPr>
            <a:r>
              <a:rPr lang="en-US">
                <a:latin typeface="Calibri" charset="0"/>
              </a:rPr>
              <a:t>Many more…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82" name="AutoShape 2"/>
          <p:cNvCxnSpPr>
            <a:cxnSpLocks noChangeShapeType="1"/>
            <a:stCxn id="20501" idx="2"/>
            <a:endCxn id="20497" idx="0"/>
          </p:cNvCxnSpPr>
          <p:nvPr/>
        </p:nvCxnSpPr>
        <p:spPr bwMode="auto">
          <a:xfrm>
            <a:off x="4740275" y="3095625"/>
            <a:ext cx="539750" cy="1414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alibri" charset="0"/>
                <a:ea typeface="ＭＳ Ｐゴシック" charset="0"/>
                <a:cs typeface="ＭＳ Ｐゴシック" charset="0"/>
              </a:rPr>
              <a:t>Yahoo! Hierarchy </a:t>
            </a:r>
            <a:r>
              <a:rPr lang="en-US" sz="3200" i="1">
                <a:latin typeface="Calibri" charset="0"/>
                <a:ea typeface="ＭＳ Ｐゴシック" charset="0"/>
                <a:cs typeface="ＭＳ Ｐゴシック" charset="0"/>
              </a:rPr>
              <a:t>isn</a:t>
            </a:r>
            <a:r>
              <a:rPr lang="ja-JP" altLang="en-US" sz="3200" i="1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3200" i="1">
                <a:latin typeface="Calibri" charset="0"/>
                <a:ea typeface="ＭＳ Ｐゴシック" charset="0"/>
                <a:cs typeface="ＭＳ Ｐゴシック" charset="0"/>
              </a:rPr>
              <a:t>t </a:t>
            </a:r>
            <a:r>
              <a:rPr lang="en-US" sz="3200">
                <a:latin typeface="Calibri" charset="0"/>
                <a:ea typeface="ＭＳ Ｐゴシック" charset="0"/>
                <a:cs typeface="ＭＳ Ｐゴシック" charset="0"/>
              </a:rPr>
              <a:t>clustering but </a:t>
            </a:r>
            <a:r>
              <a:rPr lang="en-US" sz="3200" i="1">
                <a:latin typeface="Calibri" charset="0"/>
                <a:ea typeface="ＭＳ Ｐゴシック" charset="0"/>
                <a:cs typeface="ＭＳ Ｐゴシック" charset="0"/>
              </a:rPr>
              <a:t>is </a:t>
            </a:r>
            <a:r>
              <a:rPr lang="en-US" sz="3200">
                <a:latin typeface="Calibri" charset="0"/>
                <a:ea typeface="ＭＳ Ｐゴシック" charset="0"/>
                <a:cs typeface="ＭＳ Ｐゴシック" charset="0"/>
              </a:rPr>
              <a:t>the kind of output you want from clustering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8600" y="3795713"/>
            <a:ext cx="67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dairy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90600" y="4024313"/>
            <a:ext cx="742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crops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314450" y="4343400"/>
            <a:ext cx="1200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agronomy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11150" y="4419600"/>
            <a:ext cx="94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forestry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552950" y="1600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endParaRPr lang="en-US" sz="1800">
              <a:latin typeface="Arial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645150" y="3948113"/>
            <a:ext cx="400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AI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905500" y="432911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HCI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7461250" y="4024313"/>
            <a:ext cx="62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craft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7689850" y="432911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missions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2368550" y="3948113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botany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2914650" y="4405313"/>
            <a:ext cx="1098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evolution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3435350" y="3948113"/>
            <a:ext cx="527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cell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3962400" y="4205288"/>
            <a:ext cx="1301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magnetism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4768850" y="4510088"/>
            <a:ext cx="102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relativity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324600" y="3948113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courses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685800" y="2728913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agriculture</a:t>
            </a: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2749550" y="2728913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biology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4267200" y="2728913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physics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5949950" y="2728913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CS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7473950" y="2728913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Arial" charset="0"/>
              </a:rPr>
              <a:t>space</a:t>
            </a:r>
          </a:p>
        </p:txBody>
      </p:sp>
      <p:cxnSp>
        <p:nvCxnSpPr>
          <p:cNvPr id="20504" name="AutoShape 24"/>
          <p:cNvCxnSpPr>
            <a:cxnSpLocks noChangeShapeType="1"/>
            <a:stCxn id="20488" idx="3"/>
            <a:endCxn id="20499" idx="0"/>
          </p:cNvCxnSpPr>
          <p:nvPr/>
        </p:nvCxnSpPr>
        <p:spPr bwMode="auto">
          <a:xfrm flipH="1">
            <a:off x="1311275" y="1784350"/>
            <a:ext cx="3425825" cy="944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5" name="AutoShape 25"/>
          <p:cNvCxnSpPr>
            <a:cxnSpLocks noChangeShapeType="1"/>
            <a:stCxn id="20488" idx="3"/>
            <a:endCxn id="20500" idx="0"/>
          </p:cNvCxnSpPr>
          <p:nvPr/>
        </p:nvCxnSpPr>
        <p:spPr bwMode="auto">
          <a:xfrm flipH="1">
            <a:off x="3203575" y="1784350"/>
            <a:ext cx="1533525" cy="944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6" name="AutoShape 26"/>
          <p:cNvCxnSpPr>
            <a:cxnSpLocks noChangeShapeType="1"/>
            <a:stCxn id="20488" idx="3"/>
            <a:endCxn id="20501" idx="0"/>
          </p:cNvCxnSpPr>
          <p:nvPr/>
        </p:nvCxnSpPr>
        <p:spPr bwMode="auto">
          <a:xfrm>
            <a:off x="4737100" y="1784350"/>
            <a:ext cx="3175" cy="944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7" name="AutoShape 27"/>
          <p:cNvCxnSpPr>
            <a:cxnSpLocks noChangeShapeType="1"/>
            <a:stCxn id="20488" idx="3"/>
            <a:endCxn id="20502" idx="0"/>
          </p:cNvCxnSpPr>
          <p:nvPr/>
        </p:nvCxnSpPr>
        <p:spPr bwMode="auto">
          <a:xfrm>
            <a:off x="4737100" y="1784350"/>
            <a:ext cx="1463675" cy="944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8" name="AutoShape 28"/>
          <p:cNvCxnSpPr>
            <a:cxnSpLocks noChangeShapeType="1"/>
            <a:stCxn id="20488" idx="3"/>
            <a:endCxn id="20503" idx="0"/>
          </p:cNvCxnSpPr>
          <p:nvPr/>
        </p:nvCxnSpPr>
        <p:spPr bwMode="auto">
          <a:xfrm>
            <a:off x="4737100" y="1784350"/>
            <a:ext cx="3133725" cy="944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9" name="AutoShape 29"/>
          <p:cNvCxnSpPr>
            <a:cxnSpLocks noChangeShapeType="1"/>
            <a:stCxn id="20499" idx="2"/>
            <a:endCxn id="20484" idx="0"/>
          </p:cNvCxnSpPr>
          <p:nvPr/>
        </p:nvCxnSpPr>
        <p:spPr bwMode="auto">
          <a:xfrm flipH="1">
            <a:off x="568325" y="3095625"/>
            <a:ext cx="742950" cy="700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0" name="AutoShape 30"/>
          <p:cNvCxnSpPr>
            <a:cxnSpLocks noChangeShapeType="1"/>
            <a:stCxn id="20500" idx="2"/>
            <a:endCxn id="20493" idx="0"/>
          </p:cNvCxnSpPr>
          <p:nvPr/>
        </p:nvCxnSpPr>
        <p:spPr bwMode="auto">
          <a:xfrm flipH="1">
            <a:off x="2803525" y="3095625"/>
            <a:ext cx="400050" cy="852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1" name="AutoShape 31"/>
          <p:cNvCxnSpPr>
            <a:cxnSpLocks noChangeShapeType="1"/>
            <a:stCxn id="20500" idx="2"/>
            <a:endCxn id="20495" idx="0"/>
          </p:cNvCxnSpPr>
          <p:nvPr/>
        </p:nvCxnSpPr>
        <p:spPr bwMode="auto">
          <a:xfrm>
            <a:off x="3203575" y="3095625"/>
            <a:ext cx="495300" cy="852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2" name="AutoShape 32"/>
          <p:cNvCxnSpPr>
            <a:cxnSpLocks noChangeShapeType="1"/>
            <a:stCxn id="20501" idx="2"/>
            <a:endCxn id="20496" idx="0"/>
          </p:cNvCxnSpPr>
          <p:nvPr/>
        </p:nvCxnSpPr>
        <p:spPr bwMode="auto">
          <a:xfrm flipH="1">
            <a:off x="4613275" y="3095625"/>
            <a:ext cx="127000" cy="1109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3" name="AutoShape 33"/>
          <p:cNvCxnSpPr>
            <a:cxnSpLocks noChangeShapeType="1"/>
            <a:stCxn id="20502" idx="2"/>
            <a:endCxn id="20489" idx="0"/>
          </p:cNvCxnSpPr>
          <p:nvPr/>
        </p:nvCxnSpPr>
        <p:spPr bwMode="auto">
          <a:xfrm flipH="1">
            <a:off x="5845175" y="3095625"/>
            <a:ext cx="355600" cy="852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4" name="AutoShape 34"/>
          <p:cNvCxnSpPr>
            <a:cxnSpLocks noChangeShapeType="1"/>
            <a:stCxn id="20502" idx="2"/>
            <a:endCxn id="20498" idx="0"/>
          </p:cNvCxnSpPr>
          <p:nvPr/>
        </p:nvCxnSpPr>
        <p:spPr bwMode="auto">
          <a:xfrm>
            <a:off x="6200775" y="3095625"/>
            <a:ext cx="615950" cy="852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5" name="AutoShape 35"/>
          <p:cNvCxnSpPr>
            <a:cxnSpLocks noChangeShapeType="1"/>
            <a:stCxn id="20503" idx="2"/>
            <a:endCxn id="20491" idx="0"/>
          </p:cNvCxnSpPr>
          <p:nvPr/>
        </p:nvCxnSpPr>
        <p:spPr bwMode="auto">
          <a:xfrm flipH="1">
            <a:off x="7775575" y="3095625"/>
            <a:ext cx="95250" cy="9286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6" name="AutoShape 36"/>
          <p:cNvCxnSpPr>
            <a:cxnSpLocks noChangeShapeType="1"/>
            <a:stCxn id="20503" idx="2"/>
            <a:endCxn id="20492" idx="0"/>
          </p:cNvCxnSpPr>
          <p:nvPr/>
        </p:nvCxnSpPr>
        <p:spPr bwMode="auto">
          <a:xfrm>
            <a:off x="7870825" y="3095625"/>
            <a:ext cx="355600" cy="1233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7" name="AutoShape 37"/>
          <p:cNvCxnSpPr>
            <a:cxnSpLocks noChangeShapeType="1"/>
            <a:stCxn id="20502" idx="2"/>
            <a:endCxn id="20490" idx="0"/>
          </p:cNvCxnSpPr>
          <p:nvPr/>
        </p:nvCxnSpPr>
        <p:spPr bwMode="auto">
          <a:xfrm flipH="1">
            <a:off x="6194425" y="3095625"/>
            <a:ext cx="6350" cy="1233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8" name="AutoShape 38"/>
          <p:cNvCxnSpPr>
            <a:cxnSpLocks noChangeShapeType="1"/>
            <a:stCxn id="20500" idx="2"/>
            <a:endCxn id="20494" idx="0"/>
          </p:cNvCxnSpPr>
          <p:nvPr/>
        </p:nvCxnSpPr>
        <p:spPr bwMode="auto">
          <a:xfrm>
            <a:off x="3203575" y="3095625"/>
            <a:ext cx="260350" cy="13096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9" name="AutoShape 39"/>
          <p:cNvCxnSpPr>
            <a:cxnSpLocks noChangeShapeType="1"/>
            <a:stCxn id="20499" idx="2"/>
            <a:endCxn id="20485" idx="0"/>
          </p:cNvCxnSpPr>
          <p:nvPr/>
        </p:nvCxnSpPr>
        <p:spPr bwMode="auto">
          <a:xfrm>
            <a:off x="1311275" y="3095625"/>
            <a:ext cx="50800" cy="9286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0" name="AutoShape 40"/>
          <p:cNvCxnSpPr>
            <a:cxnSpLocks noChangeShapeType="1"/>
            <a:stCxn id="20499" idx="2"/>
            <a:endCxn id="20487" idx="0"/>
          </p:cNvCxnSpPr>
          <p:nvPr/>
        </p:nvCxnSpPr>
        <p:spPr bwMode="auto">
          <a:xfrm flipH="1">
            <a:off x="784225" y="3095625"/>
            <a:ext cx="527050" cy="1323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1" name="AutoShape 41"/>
          <p:cNvCxnSpPr>
            <a:cxnSpLocks noChangeShapeType="1"/>
            <a:stCxn id="20499" idx="2"/>
            <a:endCxn id="20486" idx="0"/>
          </p:cNvCxnSpPr>
          <p:nvPr/>
        </p:nvCxnSpPr>
        <p:spPr bwMode="auto">
          <a:xfrm>
            <a:off x="1311275" y="3095625"/>
            <a:ext cx="603250" cy="1247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22" name="Text Box 43"/>
          <p:cNvSpPr txBox="1">
            <a:spLocks noChangeArrowheads="1"/>
          </p:cNvSpPr>
          <p:nvPr/>
        </p:nvSpPr>
        <p:spPr bwMode="auto">
          <a:xfrm>
            <a:off x="5111750" y="3429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 b="1">
                <a:latin typeface="Arial" charset="0"/>
              </a:rPr>
              <a:t>...</a:t>
            </a:r>
          </a:p>
        </p:txBody>
      </p:sp>
      <p:sp>
        <p:nvSpPr>
          <p:cNvPr id="20523" name="Text Box 44"/>
          <p:cNvSpPr txBox="1">
            <a:spLocks noChangeArrowheads="1"/>
          </p:cNvSpPr>
          <p:nvPr/>
        </p:nvSpPr>
        <p:spPr bwMode="auto">
          <a:xfrm>
            <a:off x="6781800" y="33528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 b="1">
                <a:latin typeface="Arial" charset="0"/>
              </a:rPr>
              <a:t>...</a:t>
            </a:r>
          </a:p>
        </p:txBody>
      </p:sp>
      <p:sp>
        <p:nvSpPr>
          <p:cNvPr id="20524" name="Text Box 45"/>
          <p:cNvSpPr txBox="1">
            <a:spLocks noChangeArrowheads="1"/>
          </p:cNvSpPr>
          <p:nvPr/>
        </p:nvSpPr>
        <p:spPr bwMode="auto">
          <a:xfrm>
            <a:off x="8077200" y="33528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 b="1">
                <a:latin typeface="Arial" charset="0"/>
              </a:rPr>
              <a:t>...</a:t>
            </a:r>
          </a:p>
        </p:txBody>
      </p:sp>
      <p:sp>
        <p:nvSpPr>
          <p:cNvPr id="20525" name="Text Box 46"/>
          <p:cNvSpPr txBox="1">
            <a:spLocks noChangeArrowheads="1"/>
          </p:cNvSpPr>
          <p:nvPr/>
        </p:nvSpPr>
        <p:spPr bwMode="auto">
          <a:xfrm>
            <a:off x="6858000" y="1981200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 b="1">
                <a:latin typeface="Arial" charset="0"/>
              </a:rPr>
              <a:t>… (30)</a:t>
            </a:r>
          </a:p>
        </p:txBody>
      </p:sp>
      <p:sp>
        <p:nvSpPr>
          <p:cNvPr id="20526" name="Text Box 47"/>
          <p:cNvSpPr txBox="1">
            <a:spLocks noChangeArrowheads="1"/>
          </p:cNvSpPr>
          <p:nvPr/>
        </p:nvSpPr>
        <p:spPr bwMode="auto">
          <a:xfrm>
            <a:off x="228600" y="1544638"/>
            <a:ext cx="305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>
                <a:latin typeface="Courier New" charset="0"/>
              </a:rPr>
              <a:t>www.yahoo.com/Science</a:t>
            </a:r>
          </a:p>
        </p:txBody>
      </p:sp>
      <p:sp>
        <p:nvSpPr>
          <p:cNvPr id="20527" name="Text Box 48"/>
          <p:cNvSpPr txBox="1">
            <a:spLocks noChangeArrowheads="1"/>
          </p:cNvSpPr>
          <p:nvPr/>
        </p:nvSpPr>
        <p:spPr bwMode="auto">
          <a:xfrm>
            <a:off x="1524000" y="32766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 b="1">
                <a:latin typeface="Arial" charset="0"/>
              </a:rPr>
              <a:t>...</a:t>
            </a:r>
          </a:p>
        </p:txBody>
      </p:sp>
      <p:sp>
        <p:nvSpPr>
          <p:cNvPr id="20528" name="Text Box 49"/>
          <p:cNvSpPr txBox="1">
            <a:spLocks noChangeArrowheads="1"/>
          </p:cNvSpPr>
          <p:nvPr/>
        </p:nvSpPr>
        <p:spPr bwMode="auto">
          <a:xfrm>
            <a:off x="3505200" y="32766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Arial Unicode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1800" b="1">
                <a:latin typeface="Arial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9128851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The clustering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>
                <a:latin typeface="Calibri" charset="0"/>
              </a:rPr>
              <a:t>Group observations into groups so that the observations belonging in the same group are similar, whereas observations in different groups are different</a:t>
            </a:r>
          </a:p>
          <a:p>
            <a:pPr>
              <a:lnSpc>
                <a:spcPct val="90000"/>
              </a:lnSpc>
            </a:pPr>
            <a:endParaRPr lang="en-US" sz="3000">
              <a:latin typeface="Calibri" charset="0"/>
            </a:endParaRPr>
          </a:p>
          <a:p>
            <a:pPr>
              <a:lnSpc>
                <a:spcPct val="90000"/>
              </a:lnSpc>
            </a:pPr>
            <a:r>
              <a:rPr lang="en-US" sz="3000" b="1">
                <a:latin typeface="Calibri" charset="0"/>
              </a:rPr>
              <a:t>Basic questions:</a:t>
            </a:r>
          </a:p>
          <a:p>
            <a:pPr lvl="1">
              <a:lnSpc>
                <a:spcPct val="90000"/>
              </a:lnSpc>
            </a:pPr>
            <a:r>
              <a:rPr lang="en-US" sz="2600">
                <a:latin typeface="Calibri" charset="0"/>
              </a:rPr>
              <a:t>What does </a:t>
            </a:r>
            <a:r>
              <a:rPr lang="ja-JP" altLang="en-US" sz="2600">
                <a:latin typeface="Calibri" charset="0"/>
              </a:rPr>
              <a:t>“</a:t>
            </a:r>
            <a:r>
              <a:rPr lang="en-US" sz="2600">
                <a:latin typeface="Calibri" charset="0"/>
              </a:rPr>
              <a:t>similar</a:t>
            </a:r>
            <a:r>
              <a:rPr lang="ja-JP" altLang="en-US" sz="2600">
                <a:latin typeface="Calibri" charset="0"/>
              </a:rPr>
              <a:t>”</a:t>
            </a:r>
            <a:r>
              <a:rPr lang="en-US" sz="2600">
                <a:latin typeface="Calibri" charset="0"/>
              </a:rPr>
              <a:t> mean</a:t>
            </a:r>
          </a:p>
          <a:p>
            <a:pPr lvl="1">
              <a:lnSpc>
                <a:spcPct val="90000"/>
              </a:lnSpc>
            </a:pPr>
            <a:r>
              <a:rPr lang="en-US" sz="2600">
                <a:latin typeface="Calibri" charset="0"/>
              </a:rPr>
              <a:t>What is a good partition of the objects? I.e., how is the quality of a solution measured</a:t>
            </a:r>
          </a:p>
          <a:p>
            <a:pPr lvl="1">
              <a:lnSpc>
                <a:spcPct val="90000"/>
              </a:lnSpc>
            </a:pPr>
            <a:r>
              <a:rPr lang="en-US" sz="2600">
                <a:latin typeface="Calibri" charset="0"/>
              </a:rPr>
              <a:t>How to find a good partition of the observations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11826</TotalTime>
  <Words>2000</Words>
  <Application>Microsoft Macintosh PowerPoint</Application>
  <PresentationFormat>On-screen Show (4:3)</PresentationFormat>
  <Paragraphs>382</Paragraphs>
  <Slides>42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Office Theme</vt:lpstr>
      <vt:lpstr>Equation</vt:lpstr>
      <vt:lpstr>PowerPoint Presentation</vt:lpstr>
      <vt:lpstr>Lecture outline</vt:lpstr>
      <vt:lpstr>What is clustering?</vt:lpstr>
      <vt:lpstr>Outliers </vt:lpstr>
      <vt:lpstr>What is clustering?</vt:lpstr>
      <vt:lpstr>Why do we cluster?</vt:lpstr>
      <vt:lpstr>Applications of clustering?</vt:lpstr>
      <vt:lpstr>Yahoo! Hierarchy isn’t clustering but is the kind of output you want from clustering</vt:lpstr>
      <vt:lpstr>The clustering task</vt:lpstr>
      <vt:lpstr>Observations to cluster</vt:lpstr>
      <vt:lpstr>Observations to cluster</vt:lpstr>
      <vt:lpstr>Distance functions</vt:lpstr>
      <vt:lpstr>Data Structures</vt:lpstr>
      <vt:lpstr>Distance functions for binary vectors</vt:lpstr>
      <vt:lpstr>Distance functions for real-valued vectors</vt:lpstr>
      <vt:lpstr>Distance functions for real-valued vectors</vt:lpstr>
      <vt:lpstr>Partitioning algorithms: basic concept</vt:lpstr>
      <vt:lpstr>The k-means problem</vt:lpstr>
      <vt:lpstr>The k-means algorithm</vt:lpstr>
      <vt:lpstr>K-means</vt:lpstr>
      <vt:lpstr>Properties of the k-means algorithm</vt:lpstr>
      <vt:lpstr>Two different K-means Clusterings</vt:lpstr>
      <vt:lpstr>Discussion k-means algorithm</vt:lpstr>
      <vt:lpstr>Some alternatives to random initialization of the central points</vt:lpstr>
      <vt:lpstr>The k-median problem</vt:lpstr>
      <vt:lpstr>k-means vs k-median</vt:lpstr>
      <vt:lpstr>Text: Notion of similarity/distance</vt:lpstr>
      <vt:lpstr>Hierarchical Clustering</vt:lpstr>
      <vt:lpstr>Dendrogram: Hierarchical Clustering</vt:lpstr>
      <vt:lpstr>Hierarchical Agglomerative Clustering (HAC)</vt:lpstr>
      <vt:lpstr>Closest pair of clusters</vt:lpstr>
      <vt:lpstr>Single Link Agglomerative Clustering</vt:lpstr>
      <vt:lpstr>Single Link Example</vt:lpstr>
      <vt:lpstr>Complete Link</vt:lpstr>
      <vt:lpstr>Complete Link Example</vt:lpstr>
      <vt:lpstr>What Is A Good Clustering?</vt:lpstr>
      <vt:lpstr>External criteria for clustering quality</vt:lpstr>
      <vt:lpstr>Purity</vt:lpstr>
      <vt:lpstr>Purity example</vt:lpstr>
      <vt:lpstr>Rand Index measures between pair decisions.  Here RI = 0.68</vt:lpstr>
      <vt:lpstr>Rand index</vt:lpstr>
      <vt:lpstr>Thanks to: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Cluster Analysis</dc:title>
  <dc:creator>Evimaria</dc:creator>
  <cp:lastModifiedBy>Chris Shaw</cp:lastModifiedBy>
  <cp:revision>88</cp:revision>
  <dcterms:created xsi:type="dcterms:W3CDTF">2009-09-14T03:33:17Z</dcterms:created>
  <dcterms:modified xsi:type="dcterms:W3CDTF">2017-04-06T22:21:37Z</dcterms:modified>
</cp:coreProperties>
</file>