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wdp" ContentType="image/vnd.ms-photo"/>
  <Default Extension="m4a" ContentType="audio/unknown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8" r:id="rId2"/>
    <p:sldId id="256" r:id="rId3"/>
    <p:sldId id="257" r:id="rId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37"/>
  </p:normalViewPr>
  <p:slideViewPr>
    <p:cSldViewPr snapToGrid="0" snapToObjects="1">
      <p:cViewPr>
        <p:scale>
          <a:sx n="68" d="100"/>
          <a:sy n="68" d="100"/>
        </p:scale>
        <p:origin x="-1600" y="-1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E4085-4836-1A4B-8346-3869470E1251}" type="datetimeFigureOut">
              <a:rPr lang="en-US" smtClean="0"/>
              <a:t>20-09-17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E0A4C-B753-C44B-91FD-F5649174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80742-4B91-404C-B0F7-330FDA07AE6C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20190-E21F-6D41-B5E1-FFA83F17C9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57A42A-E034-C744-BEA4-7C73B2C93863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3A11C-ADD8-0D4D-AB6C-AA86577E80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2BE79F-FAF5-D547-8B95-1708DD722DEB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510AD-6902-AD4D-8B76-AC930A7659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4FDF6C-7C0C-2142-B2E8-2DECCD53B19A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1A6C6-5EA6-F849-966D-79C47BB0E7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2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803CA9-8644-CA44-8FDB-B7BEE85BFE73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F8D0F-DC71-4744-B18E-83A50E1852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3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B28654-CF64-6F45-85D5-EC55C8A8D9B6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EF3D6-C8A8-E44F-8B07-26D2C2264C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6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7B2EA7-8D6C-904C-B692-5209DF693E4A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88D39-8FBC-B44B-9A19-14C582E072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0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8A2BD6-3F7B-3F4F-AAAC-F28EB4047BE7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1EF27-0D5B-124F-ACCC-411E6002DE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A20D39-12F9-F948-9828-D72CD611CC15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29F8B-A013-674E-A04F-5D53B9B3FB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6FB60B-5218-9F4A-B963-A5587C37732A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5583B-7880-DE47-B340-E81A920AA2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525206-892E-8149-8353-3FB6378B2EBD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68DFF-1E32-4B47-A424-20CFD5C0AD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6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466"/>
            <a:ext cx="9144000" cy="6849533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D7FCEA6-17E7-214D-BA7B-A996B143227B}" type="datetimeFigureOut">
              <a:rPr lang="en-US"/>
              <a:pPr/>
              <a:t>20-09-17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724D5D1-4B93-9F4C-B512-077BF5E1687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microsoft.com/office/2007/relationships/hdphoto" Target="../media/hdphoto1.wdp"/><Relationship Id="rId13" Type="http://schemas.openxmlformats.org/officeDocument/2006/relationships/image" Target="../media/image8.png"/><Relationship Id="rId14" Type="http://schemas.microsoft.com/office/2007/relationships/hdphoto" Target="../media/hdphoto2.wdp"/><Relationship Id="rId15" Type="http://schemas.openxmlformats.org/officeDocument/2006/relationships/image" Target="../media/image9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Relationship Id="rId5" Type="http://schemas.openxmlformats.org/officeDocument/2006/relationships/audio" Target="../media/audio1.bin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.xml"/><Relationship Id="rId12" Type="http://schemas.openxmlformats.org/officeDocument/2006/relationships/audio" Target="../media/audio1.bin"/><Relationship Id="rId13" Type="http://schemas.openxmlformats.org/officeDocument/2006/relationships/image" Target="../media/image2.png"/><Relationship Id="rId14" Type="http://schemas.openxmlformats.org/officeDocument/2006/relationships/image" Target="../media/image5.png"/><Relationship Id="rId15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wav"/><Relationship Id="rId6" Type="http://schemas.openxmlformats.org/officeDocument/2006/relationships/audio" Target="../media/media4.wav"/><Relationship Id="rId7" Type="http://schemas.microsoft.com/office/2007/relationships/media" Target="../media/media5.wav"/><Relationship Id="rId8" Type="http://schemas.openxmlformats.org/officeDocument/2006/relationships/audio" Target="../media/media5.wav"/><Relationship Id="rId9" Type="http://schemas.microsoft.com/office/2007/relationships/media" Target="../media/media6.wav"/><Relationship Id="rId10" Type="http://schemas.openxmlformats.org/officeDocument/2006/relationships/audio" Target="../media/media6.wav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microsoft.com/office/2007/relationships/hdphoto" Target="../media/hdphoto4.wdp"/><Relationship Id="rId1" Type="http://schemas.microsoft.com/office/2007/relationships/media" Target="../media/media7.m4a"/><Relationship Id="rId2" Type="http://schemas.openxmlformats.org/officeDocument/2006/relationships/audio" Target="../media/media7.m4a"/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8" name="Sound 2529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0339" y="6485622"/>
            <a:ext cx="220134" cy="220134"/>
          </a:xfrm>
          <a:prstGeom prst="rect">
            <a:avLst/>
          </a:prstGeom>
        </p:spPr>
      </p:pic>
      <p:sp>
        <p:nvSpPr>
          <p:cNvPr id="109" name="Manual Input 108"/>
          <p:cNvSpPr/>
          <p:nvPr/>
        </p:nvSpPr>
        <p:spPr>
          <a:xfrm flipH="1">
            <a:off x="100898" y="558036"/>
            <a:ext cx="2447571" cy="1227667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____QUASI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252940" name="Group 252939"/>
          <p:cNvGrpSpPr/>
          <p:nvPr/>
        </p:nvGrpSpPr>
        <p:grpSpPr>
          <a:xfrm>
            <a:off x="2988718" y="286653"/>
            <a:ext cx="6057903" cy="1238855"/>
            <a:chOff x="2988718" y="286653"/>
            <a:chExt cx="6057903" cy="1238855"/>
          </a:xfrm>
        </p:grpSpPr>
        <p:sp>
          <p:nvSpPr>
            <p:cNvPr id="21" name="TextBox 20"/>
            <p:cNvSpPr txBox="1"/>
            <p:nvPr/>
          </p:nvSpPr>
          <p:spPr>
            <a:xfrm>
              <a:off x="2988718" y="286653"/>
              <a:ext cx="6057903" cy="5847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1371600" indent="-1371600" algn="ctr"/>
              <a:r>
                <a:rPr lang="en-US" sz="32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Quasi Synchronous Delivery:</a:t>
              </a:r>
              <a:endPara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45925" y="940732"/>
              <a:ext cx="5257800" cy="5847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3200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Business 478: Strategy</a:t>
              </a:r>
            </a:p>
          </p:txBody>
        </p:sp>
      </p:grpSp>
      <p:sp>
        <p:nvSpPr>
          <p:cNvPr id="27" name="Chevron 26"/>
          <p:cNvSpPr/>
          <p:nvPr/>
        </p:nvSpPr>
        <p:spPr bwMode="auto">
          <a:xfrm>
            <a:off x="-1" y="6426198"/>
            <a:ext cx="248073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50" b="1" dirty="0">
                <a:latin typeface="Calibri"/>
                <a:cs typeface="Calibri"/>
              </a:rPr>
              <a:t>Quasi Synchronous </a:t>
            </a:r>
            <a:r>
              <a:rPr lang="en-US" sz="1050" b="1" dirty="0" smtClean="0">
                <a:latin typeface="Calibri"/>
                <a:cs typeface="Calibri"/>
              </a:rPr>
              <a:t>Delivery</a:t>
            </a:r>
            <a:r>
              <a:rPr lang="en-US" sz="1050" b="1" spc="100" dirty="0" smtClean="0">
                <a:latin typeface="Calibri"/>
                <a:ea typeface="Zapf Dingbats"/>
                <a:cs typeface="Calibri"/>
                <a:sym typeface="Zapf Dingbats"/>
              </a:rPr>
              <a:t> Slides 1/3</a:t>
            </a:r>
            <a:r>
              <a:rPr lang="en-US" sz="1000" b="1" spc="100" baseline="0" dirty="0" smtClean="0"/>
              <a:t>      </a:t>
            </a:r>
            <a:endParaRPr lang="en-US" sz="1000" b="1" spc="100" dirty="0"/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chemeClr val="bg1">
                  <a:lumMod val="65000"/>
                </a:schemeClr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548469" y="6477000"/>
            <a:ext cx="5352626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/>
              <a:t>© </a:t>
            </a:r>
            <a:r>
              <a:rPr lang="en-US" sz="700" b="1" dirty="0" smtClean="0">
                <a:latin typeface="Arial Narrow"/>
                <a:cs typeface="Arial Narrow"/>
              </a:rPr>
              <a:t>2020,  </a:t>
            </a:r>
            <a:r>
              <a:rPr lang="en-US" sz="700" b="1" dirty="0">
                <a:latin typeface="Arial Narrow"/>
                <a:cs typeface="Arial Narrow"/>
              </a:rPr>
              <a:t>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6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solidFill>
                  <a:schemeClr val="tx1"/>
                </a:solidFill>
                <a:effectLst/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443" y="6432320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252941" name="Group 252940"/>
          <p:cNvGrpSpPr/>
          <p:nvPr/>
        </p:nvGrpSpPr>
        <p:grpSpPr>
          <a:xfrm>
            <a:off x="546100" y="1768742"/>
            <a:ext cx="8233357" cy="1804223"/>
            <a:chOff x="546100" y="1768742"/>
            <a:chExt cx="8233357" cy="180422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6100" y="1884299"/>
              <a:ext cx="2350652" cy="1519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29570" y="1868638"/>
              <a:ext cx="18288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 </a:t>
              </a:r>
              <a:r>
                <a:rPr lang="en-US" sz="32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Notes   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with   </a:t>
              </a:r>
              <a:r>
                <a:rPr lang="en-US" sz="32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Audio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31" name="Picture 30" descr="Brand_New.png"/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38000"/>
                      </a14:imgEffect>
                      <a14:imgEffect>
                        <a14:colorTemperature colorTemp="9870"/>
                      </a14:imgEffect>
                      <a14:imgEffect>
                        <a14:saturation sat="287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4031" y="1768742"/>
              <a:ext cx="1805426" cy="1804223"/>
            </a:xfrm>
            <a:prstGeom prst="rect">
              <a:avLst/>
            </a:prstGeom>
            <a:effectLst>
              <a:glow rad="101600">
                <a:schemeClr val="bg1">
                  <a:lumMod val="75000"/>
                  <a:alpha val="75000"/>
                </a:schemeClr>
              </a:glow>
            </a:effectLst>
          </p:spPr>
        </p:pic>
      </p:grpSp>
      <p:grpSp>
        <p:nvGrpSpPr>
          <p:cNvPr id="252936" name="Group 252935"/>
          <p:cNvGrpSpPr/>
          <p:nvPr/>
        </p:nvGrpSpPr>
        <p:grpSpPr>
          <a:xfrm>
            <a:off x="654046" y="3801533"/>
            <a:ext cx="8341773" cy="2353734"/>
            <a:chOff x="654046" y="3801533"/>
            <a:chExt cx="8341773" cy="2353734"/>
          </a:xfrm>
        </p:grpSpPr>
        <p:sp>
          <p:nvSpPr>
            <p:cNvPr id="252935" name="Rectangle 252934"/>
            <p:cNvSpPr/>
            <p:nvPr/>
          </p:nvSpPr>
          <p:spPr>
            <a:xfrm>
              <a:off x="654046" y="3801533"/>
              <a:ext cx="8341773" cy="23537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8998" y="5685612"/>
              <a:ext cx="789045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sz="1000" dirty="0" smtClean="0"/>
                <a:t>Adapted from </a:t>
              </a:r>
              <a:r>
                <a:rPr lang="en-US" sz="1000" dirty="0" err="1" smtClean="0"/>
                <a:t>Pedrola</a:t>
              </a:r>
              <a:r>
                <a:rPr lang="en-US" sz="1000" dirty="0"/>
                <a:t>, O., </a:t>
              </a:r>
              <a:r>
                <a:rPr lang="en-US" sz="1000" dirty="0" err="1"/>
                <a:t>Rumley</a:t>
              </a:r>
              <a:r>
                <a:rPr lang="en-US" sz="1000" dirty="0"/>
                <a:t>, S., </a:t>
              </a:r>
              <a:r>
                <a:rPr lang="en-US" sz="1000" dirty="0" err="1"/>
                <a:t>Careglio</a:t>
              </a:r>
              <a:r>
                <a:rPr lang="en-US" sz="1000" dirty="0"/>
                <a:t>, D., </a:t>
              </a:r>
              <a:r>
                <a:rPr lang="en-US" sz="1000" dirty="0" err="1"/>
                <a:t>Klinkowski</a:t>
              </a:r>
              <a:r>
                <a:rPr lang="en-US" sz="1000" dirty="0"/>
                <a:t>, M., </a:t>
              </a:r>
              <a:r>
                <a:rPr lang="en-US" sz="1000" dirty="0" err="1"/>
                <a:t>Pedroso</a:t>
              </a:r>
              <a:r>
                <a:rPr lang="en-US" sz="1000" dirty="0"/>
                <a:t>, P., </a:t>
              </a:r>
              <a:r>
                <a:rPr lang="en-US" sz="1000" dirty="0" err="1"/>
                <a:t>Solé-Pareta</a:t>
              </a:r>
              <a:r>
                <a:rPr lang="en-US" sz="1000" dirty="0"/>
                <a:t>, J., &amp; </a:t>
              </a:r>
              <a:r>
                <a:rPr lang="en-US" sz="1000" dirty="0" err="1"/>
                <a:t>Gaumier</a:t>
              </a:r>
              <a:r>
                <a:rPr lang="en-US" sz="1000" dirty="0"/>
                <a:t>, C. (2009, June). A performance survey on </a:t>
              </a:r>
              <a:endParaRPr lang="en-US" sz="1000" dirty="0" smtClean="0"/>
            </a:p>
            <a:p>
              <a:pPr indent="-457200"/>
              <a:r>
                <a:rPr lang="en-US" sz="1000" dirty="0"/>
                <a:t> </a:t>
              </a:r>
              <a:r>
                <a:rPr lang="en-US" sz="1000" dirty="0" smtClean="0"/>
                <a:t>               </a:t>
              </a:r>
              <a:r>
                <a:rPr lang="en-US" sz="1000" dirty="0" err="1" smtClean="0"/>
                <a:t>dection</a:t>
              </a:r>
              <a:r>
                <a:rPr lang="en-US" sz="1000" dirty="0" smtClean="0"/>
                <a:t> </a:t>
              </a:r>
              <a:r>
                <a:rPr lang="en-US" sz="1000" dirty="0"/>
                <a:t>routing techniques for OBS networks. In 2009 11th International Conference on Transparent Optical Networks (pp. 1-6). IEEE.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654046" y="3876491"/>
              <a:ext cx="8329090" cy="1796516"/>
              <a:chOff x="374650" y="913174"/>
              <a:chExt cx="8329090" cy="179651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46101" y="1405197"/>
                <a:ext cx="8157639" cy="1304493"/>
                <a:chOff x="546101" y="1405197"/>
                <a:chExt cx="8157639" cy="1304493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3390900" y="1405197"/>
                  <a:ext cx="2442632" cy="1304493"/>
                  <a:chOff x="3390900" y="1405197"/>
                  <a:chExt cx="2442632" cy="1304493"/>
                </a:xfrm>
              </p:grpSpPr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3390900" y="1625644"/>
                    <a:ext cx="2442632" cy="0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3547532" y="1422444"/>
                    <a:ext cx="0" cy="1253693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4326465" y="1405197"/>
                    <a:ext cx="0" cy="1253693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5075764" y="1455997"/>
                    <a:ext cx="0" cy="1253693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Rounded Rectangle 92"/>
                  <p:cNvSpPr/>
                  <p:nvPr/>
                </p:nvSpPr>
                <p:spPr>
                  <a:xfrm>
                    <a:off x="3547532" y="1473244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3547532" y="1930444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ounded Rectangle 94"/>
                  <p:cNvSpPr/>
                  <p:nvPr/>
                </p:nvSpPr>
                <p:spPr>
                  <a:xfrm>
                    <a:off x="5054599" y="1938911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546101" y="1473244"/>
                  <a:ext cx="2442632" cy="609600"/>
                  <a:chOff x="546101" y="1473244"/>
                  <a:chExt cx="2442632" cy="609600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546101" y="1634111"/>
                    <a:ext cx="2442632" cy="0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Rounded Rectangle 84"/>
                  <p:cNvSpPr/>
                  <p:nvPr/>
                </p:nvSpPr>
                <p:spPr>
                  <a:xfrm>
                    <a:off x="685800" y="1473244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ounded Rectangle 85"/>
                  <p:cNvSpPr/>
                  <p:nvPr/>
                </p:nvSpPr>
                <p:spPr>
                  <a:xfrm>
                    <a:off x="2061633" y="1481711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ounded Rectangle 86"/>
                  <p:cNvSpPr/>
                  <p:nvPr/>
                </p:nvSpPr>
                <p:spPr>
                  <a:xfrm>
                    <a:off x="1015999" y="1930444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ounded Rectangle 87"/>
                  <p:cNvSpPr/>
                  <p:nvPr/>
                </p:nvSpPr>
                <p:spPr>
                  <a:xfrm>
                    <a:off x="1900765" y="1938911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/>
                <p:cNvGrpSpPr/>
                <p:nvPr/>
              </p:nvGrpSpPr>
              <p:grpSpPr>
                <a:xfrm>
                  <a:off x="6261108" y="1422444"/>
                  <a:ext cx="2442632" cy="1287246"/>
                  <a:chOff x="6261108" y="1422444"/>
                  <a:chExt cx="2442632" cy="1287246"/>
                </a:xfrm>
              </p:grpSpPr>
              <p:sp>
                <p:nvSpPr>
                  <p:cNvPr id="76" name="Rounded Rectangle 75"/>
                  <p:cNvSpPr/>
                  <p:nvPr/>
                </p:nvSpPr>
                <p:spPr>
                  <a:xfrm>
                    <a:off x="7188198" y="1481711"/>
                    <a:ext cx="615527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6261108" y="1634111"/>
                    <a:ext cx="2442632" cy="0"/>
                  </a:xfrm>
                  <a:prstGeom prst="line">
                    <a:avLst/>
                  </a:prstGeom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6392333" y="1422444"/>
                    <a:ext cx="0" cy="1253693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7116233" y="1422444"/>
                    <a:ext cx="0" cy="1253693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7912099" y="1455997"/>
                    <a:ext cx="0" cy="1253693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Rounded Rectangle 80"/>
                  <p:cNvSpPr/>
                  <p:nvPr/>
                </p:nvSpPr>
                <p:spPr>
                  <a:xfrm>
                    <a:off x="6392333" y="1473244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ounded Rectangle 81"/>
                  <p:cNvSpPr/>
                  <p:nvPr/>
                </p:nvSpPr>
                <p:spPr>
                  <a:xfrm>
                    <a:off x="6324600" y="1938911"/>
                    <a:ext cx="778933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ounded Rectangle 82"/>
                  <p:cNvSpPr/>
                  <p:nvPr/>
                </p:nvSpPr>
                <p:spPr>
                  <a:xfrm>
                    <a:off x="7833360" y="1938911"/>
                    <a:ext cx="615527" cy="143933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2" name="TextBox 71"/>
              <p:cNvSpPr txBox="1"/>
              <p:nvPr/>
            </p:nvSpPr>
            <p:spPr>
              <a:xfrm>
                <a:off x="374650" y="913174"/>
                <a:ext cx="8286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Asynchronous                              Synchronous                                Quasi synchronous</a:t>
                </a:r>
                <a:endParaRPr lang="en-US" dirty="0"/>
              </a:p>
            </p:txBody>
          </p:sp>
        </p:grpSp>
      </p:grpSp>
      <p:grpSp>
        <p:nvGrpSpPr>
          <p:cNvPr id="252939" name="Group 252938"/>
          <p:cNvGrpSpPr/>
          <p:nvPr/>
        </p:nvGrpSpPr>
        <p:grpSpPr>
          <a:xfrm>
            <a:off x="-133350" y="-69006"/>
            <a:ext cx="3340098" cy="6337291"/>
            <a:chOff x="-139700" y="-69006"/>
            <a:chExt cx="3340098" cy="6337291"/>
          </a:xfrm>
        </p:grpSpPr>
        <p:pic>
          <p:nvPicPr>
            <p:cNvPr id="36" name="Picture 35" descr="create-a-pillar-blog-post-img2.jpg"/>
            <p:cNvPicPr>
              <a:picLocks noChangeAspect="1"/>
            </p:cNvPicPr>
            <p:nvPr/>
          </p:nvPicPr>
          <p:blipFill rotWithShape="1">
            <a:blip r:embed="rId1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8732" b="98415" l="0" r="72269">
                          <a14:foregroundMark x1="23529" y1="35591" x2="23529" y2="35591"/>
                          <a14:foregroundMark x1="19328" y1="53458" x2="19328" y2="53458"/>
                          <a14:foregroundMark x1="16807" y1="69164" x2="16807" y2="69164"/>
                        </a14:backgroundRemoval>
                      </a14:imgEffect>
                      <a14:imgEffect>
                        <a14:sharpenSoften amount="-33000"/>
                      </a14:imgEffect>
                      <a14:imgEffect>
                        <a14:colorTemperature colorTemp="11200"/>
                      </a14:imgEffect>
                      <a14:imgEffect>
                        <a14:saturation sat="35000"/>
                      </a14:imgEffect>
                      <a14:imgEffect>
                        <a14:brightnessContrast bright="-10000" contras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1702" t="18590" r="33611" b="2496"/>
            <a:stretch/>
          </p:blipFill>
          <p:spPr>
            <a:xfrm rot="10800000" flipH="1">
              <a:off x="-139700" y="789087"/>
              <a:ext cx="685800" cy="3224144"/>
            </a:xfrm>
            <a:prstGeom prst="rect">
              <a:avLst/>
            </a:prstGeom>
          </p:spPr>
        </p:pic>
        <p:pic>
          <p:nvPicPr>
            <p:cNvPr id="252934" name="Picture 252933" descr="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38101" y="-69006"/>
              <a:ext cx="3238499" cy="1005034"/>
            </a:xfrm>
            <a:prstGeom prst="rect">
              <a:avLst/>
            </a:prstGeom>
          </p:spPr>
        </p:pic>
        <p:pic>
          <p:nvPicPr>
            <p:cNvPr id="7" name="Picture 6" descr="create-a-pillar-blog-post-img2.jpg"/>
            <p:cNvPicPr>
              <a:picLocks noChangeAspect="1"/>
            </p:cNvPicPr>
            <p:nvPr/>
          </p:nvPicPr>
          <p:blipFill rotWithShape="1">
            <a:blip r:embed="rId1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8732" b="98415" l="0" r="72269">
                          <a14:foregroundMark x1="23529" y1="35591" x2="23529" y2="35591"/>
                          <a14:foregroundMark x1="19328" y1="53458" x2="19328" y2="53458"/>
                          <a14:foregroundMark x1="16807" y1="69164" x2="16807" y2="69164"/>
                        </a14:backgroundRemoval>
                      </a14:imgEffect>
                      <a14:imgEffect>
                        <a14:sharpenSoften amount="-33000"/>
                      </a14:imgEffect>
                      <a14:imgEffect>
                        <a14:colorTemperature colorTemp="11200"/>
                      </a14:imgEffect>
                      <a14:imgEffect>
                        <a14:saturation sat="35000"/>
                      </a14:imgEffect>
                      <a14:imgEffect>
                        <a14:brightnessContrast bright="-10000" contras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1702" t="18590" r="33611" b="2496"/>
            <a:stretch/>
          </p:blipFill>
          <p:spPr>
            <a:xfrm>
              <a:off x="-133350" y="3403600"/>
              <a:ext cx="679450" cy="2864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78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252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5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25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25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2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645" fill="hold"/>
                                        <p:tgtEl>
                                          <p:spTgt spid="252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93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938"/>
                </p:tgtEl>
              </p:cMediaNode>
            </p:audio>
          </p:childTnLst>
        </p:cTn>
      </p:par>
    </p:tnLst>
    <p:bldLst>
      <p:bldP spid="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7139019" y="6282344"/>
            <a:ext cx="1941879" cy="513857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The yellow parts are something new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99693" y="0"/>
            <a:ext cx="331593" cy="33159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7543800" y="2514600"/>
            <a:ext cx="1554480" cy="2057400"/>
          </a:xfrm>
          <a:prstGeom prst="roundRect">
            <a:avLst>
              <a:gd name="adj" fmla="val 17403"/>
            </a:avLst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5623560" y="2514600"/>
            <a:ext cx="1554480" cy="20574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isplay 12"/>
          <p:cNvSpPr>
            <a:spLocks/>
          </p:cNvSpPr>
          <p:nvPr/>
        </p:nvSpPr>
        <p:spPr>
          <a:xfrm>
            <a:off x="2767013" y="6196423"/>
            <a:ext cx="731837" cy="615539"/>
          </a:xfrm>
          <a:prstGeom prst="flowChartDisplay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31" name="Summing Junction 30"/>
          <p:cNvSpPr>
            <a:spLocks/>
          </p:cNvSpPr>
          <p:nvPr/>
        </p:nvSpPr>
        <p:spPr>
          <a:xfrm>
            <a:off x="1951570" y="6196424"/>
            <a:ext cx="630936" cy="615856"/>
          </a:xfrm>
          <a:prstGeom prst="flowChartSummingJunction">
            <a:avLst/>
          </a:prstGeom>
          <a:noFill/>
          <a:ln w="19050">
            <a:gradFill flip="none" rotWithShape="1">
              <a:gsLst>
                <a:gs pos="41000">
                  <a:schemeClr val="tx1"/>
                </a:gs>
                <a:gs pos="39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 Narrow"/>
                <a:cs typeface="Arial Narrow"/>
              </a:rPr>
              <a:t>Summing Junction</a:t>
            </a:r>
          </a:p>
        </p:txBody>
      </p:sp>
      <p:sp>
        <p:nvSpPr>
          <p:cNvPr id="143" name="Rectangle 142"/>
          <p:cNvSpPr>
            <a:spLocks noChangeArrowheads="1"/>
          </p:cNvSpPr>
          <p:nvPr/>
        </p:nvSpPr>
        <p:spPr bwMode="auto">
          <a:xfrm>
            <a:off x="5817738" y="5577840"/>
            <a:ext cx="2228850" cy="36576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25000">
                <a:srgbClr val="3F80CD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Then what?</a:t>
            </a:r>
          </a:p>
        </p:txBody>
      </p:sp>
      <p:pic>
        <p:nvPicPr>
          <p:cNvPr id="80" name="Picture 79" descr="N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598" y="6142065"/>
            <a:ext cx="475862" cy="475862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</p:spPr>
      </p:pic>
      <p:sp>
        <p:nvSpPr>
          <p:cNvPr id="87" name="Rectangle 86"/>
          <p:cNvSpPr/>
          <p:nvPr/>
        </p:nvSpPr>
        <p:spPr>
          <a:xfrm>
            <a:off x="6403415" y="6047151"/>
            <a:ext cx="539046" cy="743634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3" name="Group 152"/>
          <p:cNvGrpSpPr>
            <a:grpSpLocks/>
          </p:cNvGrpSpPr>
          <p:nvPr/>
        </p:nvGrpSpPr>
        <p:grpSpPr bwMode="auto">
          <a:xfrm>
            <a:off x="7621588" y="5441632"/>
            <a:ext cx="1404937" cy="1365569"/>
            <a:chOff x="7611105" y="5446049"/>
            <a:chExt cx="1404184" cy="1366231"/>
          </a:xfrm>
        </p:grpSpPr>
        <p:grpSp>
          <p:nvGrpSpPr>
            <p:cNvPr id="13347" name="Group 32"/>
            <p:cNvGrpSpPr>
              <a:grpSpLocks/>
            </p:cNvGrpSpPr>
            <p:nvPr/>
          </p:nvGrpSpPr>
          <p:grpSpPr bwMode="auto">
            <a:xfrm>
              <a:off x="7611105" y="6126480"/>
              <a:ext cx="1404184" cy="685800"/>
              <a:chOff x="6412035" y="5945534"/>
              <a:chExt cx="1600200" cy="833636"/>
            </a:xfrm>
          </p:grpSpPr>
          <p:sp>
            <p:nvSpPr>
              <p:cNvPr id="4" name="Terminator 3"/>
              <p:cNvSpPr>
                <a:spLocks/>
              </p:cNvSpPr>
              <p:nvPr/>
            </p:nvSpPr>
            <p:spPr>
              <a:xfrm>
                <a:off x="6412035" y="5945130"/>
                <a:ext cx="1600200" cy="822456"/>
              </a:xfrm>
              <a:prstGeom prst="flowChartTerminator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</a:rPr>
                  <a:t> Terminator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</a:rPr>
                  <a:t>(for flow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</a:rPr>
                  <a:t>  Charts!)</a:t>
                </a:r>
              </a:p>
            </p:txBody>
          </p:sp>
          <p:pic>
            <p:nvPicPr>
              <p:cNvPr id="32" name="Picture 31" descr="index.jpg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33150" y="5956210"/>
                <a:ext cx="822960" cy="822960"/>
              </a:xfrm>
              <a:prstGeom prst="ellipse">
                <a:avLst/>
              </a:prstGeom>
              <a:ln>
                <a:noFill/>
              </a:ln>
              <a:effectLst/>
            </p:spPr>
          </p:pic>
        </p:grpSp>
        <p:cxnSp>
          <p:nvCxnSpPr>
            <p:cNvPr id="136" name="Straight Arrow Connector 135"/>
            <p:cNvCxnSpPr>
              <a:endCxn id="4" idx="0"/>
            </p:cNvCxnSpPr>
            <p:nvPr/>
          </p:nvCxnSpPr>
          <p:spPr>
            <a:xfrm>
              <a:off x="8306057" y="5446049"/>
              <a:ext cx="7140" cy="6800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9" name="Group 151"/>
          <p:cNvGrpSpPr>
            <a:grpSpLocks/>
          </p:cNvGrpSpPr>
          <p:nvPr/>
        </p:nvGrpSpPr>
        <p:grpSpPr bwMode="auto">
          <a:xfrm>
            <a:off x="5651500" y="5450945"/>
            <a:ext cx="3492500" cy="1367365"/>
            <a:chOff x="5650992" y="6371431"/>
            <a:chExt cx="3493339" cy="1367821"/>
          </a:xfrm>
        </p:grpSpPr>
        <p:sp>
          <p:nvSpPr>
            <p:cNvPr id="144" name="Rectangle 143"/>
            <p:cNvSpPr/>
            <p:nvPr/>
          </p:nvSpPr>
          <p:spPr>
            <a:xfrm>
              <a:off x="5650992" y="6371431"/>
              <a:ext cx="3493339" cy="1367821"/>
            </a:xfrm>
            <a:prstGeom prst="rect">
              <a:avLst/>
            </a:prstGeom>
            <a:blipFill rotWithShape="1">
              <a:blip r:embed="rId15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5682217" y="6498368"/>
              <a:ext cx="3370651" cy="365882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25000">
                  <a:srgbClr val="3F80CD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Then what?</a:t>
              </a:r>
            </a:p>
          </p:txBody>
        </p:sp>
      </p:grpSp>
      <p:pic>
        <p:nvPicPr>
          <p:cNvPr id="75" name="Sound 16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8423" y="114300"/>
            <a:ext cx="228600" cy="228600"/>
          </a:xfrm>
          <a:prstGeom prst="rect">
            <a:avLst/>
          </a:prstGeom>
        </p:spPr>
      </p:pic>
      <p:pic>
        <p:nvPicPr>
          <p:cNvPr id="76" name="Sound 16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3472" y="0"/>
            <a:ext cx="228600" cy="2286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450592" y="1392940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2450592" y="2114791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450592" y="2648182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450592" y="5753227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2450592" y="3469427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2450592" y="4718227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Sound 2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9094" y="114300"/>
            <a:ext cx="228600" cy="22860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5682718" y="6154090"/>
            <a:ext cx="3361802" cy="70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sz="1400" dirty="0" smtClean="0"/>
              <a:t>leave some constructive comments on the discussion (make sure you note what group you are directing the comments toward).</a:t>
            </a:r>
            <a:endParaRPr lang="en-US" sz="1400" dirty="0"/>
          </a:p>
        </p:txBody>
      </p:sp>
      <p:cxnSp>
        <p:nvCxnSpPr>
          <p:cNvPr id="115" name="Straight Arrow Connector 114"/>
          <p:cNvCxnSpPr/>
          <p:nvPr/>
        </p:nvCxnSpPr>
        <p:spPr>
          <a:xfrm flipH="1">
            <a:off x="5342165" y="5761998"/>
            <a:ext cx="28575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5353505" y="5146487"/>
            <a:ext cx="28575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6086176" y="5949210"/>
            <a:ext cx="2595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Either come to class to discuss or</a:t>
            </a:r>
            <a:endParaRPr lang="en-US" sz="1400" dirty="0"/>
          </a:p>
        </p:txBody>
      </p:sp>
      <p:cxnSp>
        <p:nvCxnSpPr>
          <p:cNvPr id="117" name="Straight Arrow Connector 116"/>
          <p:cNvCxnSpPr/>
          <p:nvPr/>
        </p:nvCxnSpPr>
        <p:spPr>
          <a:xfrm flipH="1">
            <a:off x="8588901" y="1329444"/>
            <a:ext cx="28575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Sound 7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71093" y="0"/>
            <a:ext cx="228600" cy="22860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419778" y="818684"/>
            <a:ext cx="393192" cy="5112384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8553514" y="1099778"/>
            <a:ext cx="473011" cy="619167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5270939" y="4851764"/>
            <a:ext cx="402336" cy="1195386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Elbow Connector 123"/>
          <p:cNvCxnSpPr/>
          <p:nvPr/>
        </p:nvCxnSpPr>
        <p:spPr bwMode="auto">
          <a:xfrm rot="16200000" flipH="1">
            <a:off x="1973231" y="4398264"/>
            <a:ext cx="144002" cy="1620311"/>
          </a:xfrm>
          <a:prstGeom prst="bentConnector2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124"/>
          <p:cNvCxnSpPr/>
          <p:nvPr/>
        </p:nvCxnSpPr>
        <p:spPr bwMode="auto">
          <a:xfrm rot="5400000" flipH="1" flipV="1">
            <a:off x="1005155" y="3164691"/>
            <a:ext cx="3943350" cy="264054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/>
          <p:nvPr/>
        </p:nvCxnSpPr>
        <p:spPr bwMode="auto">
          <a:xfrm rot="16200000" flipH="1">
            <a:off x="4635597" y="3662849"/>
            <a:ext cx="168277" cy="1280160"/>
          </a:xfrm>
          <a:prstGeom prst="bentConnector2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Elbow Connector 136"/>
          <p:cNvCxnSpPr/>
          <p:nvPr/>
        </p:nvCxnSpPr>
        <p:spPr bwMode="auto">
          <a:xfrm rot="5400000" flipH="1" flipV="1">
            <a:off x="4279392" y="2427732"/>
            <a:ext cx="3063240" cy="877824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>
            <a:grpSpLocks/>
          </p:cNvGrpSpPr>
          <p:nvPr/>
        </p:nvGrpSpPr>
        <p:grpSpPr bwMode="auto">
          <a:xfrm>
            <a:off x="92174" y="457200"/>
            <a:ext cx="2286001" cy="6335713"/>
            <a:chOff x="91439" y="485192"/>
            <a:chExt cx="2286003" cy="6336393"/>
          </a:xfrm>
        </p:grpSpPr>
        <p:sp>
          <p:nvSpPr>
            <p:cNvPr id="146" name="TextBox 11"/>
            <p:cNvSpPr txBox="1">
              <a:spLocks noChangeArrowheads="1"/>
            </p:cNvSpPr>
            <p:nvPr/>
          </p:nvSpPr>
          <p:spPr bwMode="auto">
            <a:xfrm>
              <a:off x="91440" y="485192"/>
              <a:ext cx="2286002" cy="59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Before the week’s scheduled class time</a:t>
              </a:r>
            </a:p>
          </p:txBody>
        </p:sp>
        <p:sp>
          <p:nvSpPr>
            <p:cNvPr id="152" name="Document 151"/>
            <p:cNvSpPr>
              <a:spLocks/>
            </p:cNvSpPr>
            <p:nvPr/>
          </p:nvSpPr>
          <p:spPr>
            <a:xfrm>
              <a:off x="953453" y="6225033"/>
              <a:ext cx="893763" cy="596552"/>
            </a:xfrm>
            <a:prstGeom prst="flowChartDocumen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Document</a:t>
              </a:r>
            </a:p>
          </p:txBody>
        </p:sp>
        <p:sp>
          <p:nvSpPr>
            <p:cNvPr id="154" name="Process 153"/>
            <p:cNvSpPr>
              <a:spLocks/>
            </p:cNvSpPr>
            <p:nvPr/>
          </p:nvSpPr>
          <p:spPr>
            <a:xfrm>
              <a:off x="91439" y="6225032"/>
              <a:ext cx="731839" cy="594424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Process</a:t>
              </a:r>
            </a:p>
          </p:txBody>
        </p:sp>
        <p:sp>
          <p:nvSpPr>
            <p:cNvPr id="156" name="Process 155"/>
            <p:cNvSpPr/>
            <p:nvPr/>
          </p:nvSpPr>
          <p:spPr>
            <a:xfrm>
              <a:off x="91439" y="1125340"/>
              <a:ext cx="2286002" cy="548699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Download </a:t>
              </a:r>
              <a:r>
                <a:rPr lang="en-US" sz="1400" dirty="0" smtClean="0">
                  <a:solidFill>
                    <a:srgbClr val="000000"/>
                  </a:solidFill>
                </a:rPr>
                <a:t>your Group’s Assignment &amp; </a:t>
              </a:r>
              <a:r>
                <a:rPr lang="en-US" sz="1400" dirty="0">
                  <a:solidFill>
                    <a:srgbClr val="000000"/>
                  </a:solidFill>
                </a:rPr>
                <a:t>Exercise Slides</a:t>
              </a:r>
            </a:p>
          </p:txBody>
        </p:sp>
        <p:sp>
          <p:nvSpPr>
            <p:cNvPr id="157" name="Process 156"/>
            <p:cNvSpPr/>
            <p:nvPr/>
          </p:nvSpPr>
          <p:spPr>
            <a:xfrm>
              <a:off x="91439" y="3228686"/>
              <a:ext cx="2286002" cy="1097080"/>
            </a:xfrm>
            <a:prstGeom prst="flowChartProcess">
              <a:avLst/>
            </a:prstGeom>
            <a:solidFill>
              <a:srgbClr val="FFFF00">
                <a:alpha val="25000"/>
              </a:srgb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Group adds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a short Audio 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part to go with the summary</a:t>
              </a:r>
              <a:endParaRPr lang="en-US" sz="1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algn="ctr" eaLnBrk="1" hangingPunct="1"/>
              <a:endParaRPr lang="en-US" sz="1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(It can simply be a summary of the summary point)</a:t>
              </a:r>
            </a:p>
          </p:txBody>
        </p:sp>
        <p:sp>
          <p:nvSpPr>
            <p:cNvPr id="158" name="Process 157"/>
            <p:cNvSpPr/>
            <p:nvPr/>
          </p:nvSpPr>
          <p:spPr>
            <a:xfrm>
              <a:off x="91440" y="1902663"/>
              <a:ext cx="2286000" cy="1097279"/>
            </a:xfrm>
            <a:prstGeom prst="flowChartProcess">
              <a:avLst/>
            </a:prstGeom>
            <a:gradFill flip="none" rotWithShape="1">
              <a:gsLst>
                <a:gs pos="56000">
                  <a:srgbClr val="FFFF00">
                    <a:alpha val="25000"/>
                  </a:srgbClr>
                </a:gs>
                <a:gs pos="54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Your group addresses </a:t>
              </a:r>
              <a:r>
                <a:rPr lang="en-US" sz="1400" dirty="0"/>
                <a:t>the issues noted in the slide </a:t>
              </a:r>
            </a:p>
            <a:p>
              <a:pPr algn="ctr" eaLnBrk="1" hangingPunct="1"/>
              <a:endParaRPr lang="en-US" sz="1000" dirty="0"/>
            </a:p>
            <a:p>
              <a:pPr algn="ctr" eaLnBrk="1" hangingPunct="1"/>
              <a:r>
                <a:rPr lang="en-US" sz="1400" dirty="0"/>
                <a:t>Leave room for a </a:t>
              </a:r>
              <a:r>
                <a:rPr lang="en-US" sz="1400" b="1" dirty="0">
                  <a:solidFill>
                    <a:srgbClr val="286AC0"/>
                  </a:solidFill>
                </a:rPr>
                <a:t>summary</a:t>
              </a:r>
              <a:r>
                <a:rPr lang="en-US" sz="1400" b="1" dirty="0">
                  <a:solidFill>
                    <a:srgbClr val="17375E"/>
                  </a:solidFill>
                </a:rPr>
                <a:t> </a:t>
              </a:r>
              <a:r>
                <a:rPr lang="en-US" sz="1400" dirty="0"/>
                <a:t>statement at the bottom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59" name="Document 158"/>
            <p:cNvSpPr/>
            <p:nvPr/>
          </p:nvSpPr>
          <p:spPr>
            <a:xfrm>
              <a:off x="91439" y="4550695"/>
              <a:ext cx="2286002" cy="641419"/>
            </a:xfrm>
            <a:prstGeom prst="flowChartDocumen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Submit the Assignment     and </a:t>
              </a:r>
              <a:r>
                <a:rPr lang="en-US" sz="1400" dirty="0" smtClean="0">
                  <a:solidFill>
                    <a:srgbClr val="000000"/>
                  </a:solidFill>
                </a:rPr>
                <a:t>Exercise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60" name="Straight Arrow Connector 159"/>
            <p:cNvCxnSpPr>
              <a:stCxn id="156" idx="2"/>
              <a:endCxn id="158" idx="0"/>
            </p:cNvCxnSpPr>
            <p:nvPr/>
          </p:nvCxnSpPr>
          <p:spPr>
            <a:xfrm>
              <a:off x="1234440" y="1674039"/>
              <a:ext cx="0" cy="2286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>
              <a:stCxn id="158" idx="2"/>
              <a:endCxn id="157" idx="0"/>
            </p:cNvCxnSpPr>
            <p:nvPr/>
          </p:nvCxnSpPr>
          <p:spPr>
            <a:xfrm>
              <a:off x="1234440" y="2999942"/>
              <a:ext cx="0" cy="2287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57" idx="2"/>
              <a:endCxn id="159" idx="0"/>
            </p:cNvCxnSpPr>
            <p:nvPr/>
          </p:nvCxnSpPr>
          <p:spPr>
            <a:xfrm>
              <a:off x="1234440" y="4325766"/>
              <a:ext cx="0" cy="2249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91439" y="5606382"/>
              <a:ext cx="2286002" cy="365799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25000">
                  <a:srgbClr val="3F80CD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r>
                <a:rPr lang="en-US" sz="1500" dirty="0">
                  <a:solidFill>
                    <a:srgbClr val="FFFFFF"/>
                  </a:solidFill>
                </a:rPr>
                <a:t>You’ve done most of </a:t>
              </a:r>
              <a:r>
                <a:rPr lang="en-US" sz="1500" dirty="0" smtClean="0">
                  <a:solidFill>
                    <a:srgbClr val="FFFFFF"/>
                  </a:solidFill>
                </a:rPr>
                <a:t>this.</a:t>
              </a:r>
              <a:endParaRPr lang="en-US" sz="1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2912897" y="457200"/>
            <a:ext cx="2309806" cy="5486400"/>
            <a:chOff x="2931052" y="141396"/>
            <a:chExt cx="2309808" cy="5486794"/>
          </a:xfrm>
        </p:grpSpPr>
        <p:sp>
          <p:nvSpPr>
            <p:cNvPr id="166" name="Process 165"/>
            <p:cNvSpPr/>
            <p:nvPr/>
          </p:nvSpPr>
          <p:spPr>
            <a:xfrm>
              <a:off x="3119958" y="783646"/>
              <a:ext cx="1965962" cy="548679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Instructor Comments on </a:t>
              </a:r>
              <a:r>
                <a:rPr lang="en-US" sz="1400" dirty="0" smtClean="0">
                  <a:solidFill>
                    <a:srgbClr val="000000"/>
                  </a:solidFill>
                </a:rPr>
                <a:t>&amp; </a:t>
              </a:r>
              <a:r>
                <a:rPr lang="en-US" sz="1400" dirty="0">
                  <a:solidFill>
                    <a:srgbClr val="000000"/>
                  </a:solidFill>
                </a:rPr>
                <a:t>grades the material</a:t>
              </a:r>
            </a:p>
          </p:txBody>
        </p:sp>
        <p:sp>
          <p:nvSpPr>
            <p:cNvPr id="167" name="TextBox 13"/>
            <p:cNvSpPr txBox="1">
              <a:spLocks noChangeArrowheads="1"/>
            </p:cNvSpPr>
            <p:nvPr/>
          </p:nvSpPr>
          <p:spPr bwMode="auto">
            <a:xfrm>
              <a:off x="2931052" y="141396"/>
              <a:ext cx="22860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When the instructor gets the material.</a:t>
              </a:r>
            </a:p>
          </p:txBody>
        </p:sp>
        <p:sp>
          <p:nvSpPr>
            <p:cNvPr id="168" name="Summing Junction 167"/>
            <p:cNvSpPr>
              <a:spLocks noChangeAspect="1"/>
            </p:cNvSpPr>
            <p:nvPr/>
          </p:nvSpPr>
          <p:spPr>
            <a:xfrm>
              <a:off x="3511816" y="1604541"/>
              <a:ext cx="1188720" cy="1188720"/>
            </a:xfrm>
            <a:prstGeom prst="flowChartSummingJunction">
              <a:avLst/>
            </a:prstGeom>
            <a:noFill/>
            <a:ln w="19050">
              <a:gradFill flip="none" rotWithShape="1">
                <a:gsLst>
                  <a:gs pos="61000">
                    <a:schemeClr val="tx1"/>
                  </a:gs>
                  <a:gs pos="59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Instructor Merges documents</a:t>
              </a:r>
            </a:p>
          </p:txBody>
        </p:sp>
        <p:sp>
          <p:nvSpPr>
            <p:cNvPr id="169" name="Display 168"/>
            <p:cNvSpPr>
              <a:spLocks/>
            </p:cNvSpPr>
            <p:nvPr/>
          </p:nvSpPr>
          <p:spPr>
            <a:xfrm>
              <a:off x="3119958" y="3067687"/>
              <a:ext cx="1965962" cy="823971"/>
            </a:xfrm>
            <a:prstGeom prst="flowChartDisplay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Documents are published </a:t>
              </a:r>
              <a:r>
                <a:rPr lang="en-US" sz="1400" dirty="0" smtClean="0">
                  <a:solidFill>
                    <a:srgbClr val="000000"/>
                  </a:solidFill>
                </a:rPr>
                <a:t>on </a:t>
              </a:r>
              <a:r>
                <a:rPr lang="en-US" sz="1400" dirty="0">
                  <a:solidFill>
                    <a:srgbClr val="000000"/>
                  </a:solidFill>
                </a:rPr>
                <a:t>to Canvas</a:t>
              </a:r>
            </a:p>
          </p:txBody>
        </p:sp>
        <p:cxnSp>
          <p:nvCxnSpPr>
            <p:cNvPr id="170" name="Straight Arrow Connector 169"/>
            <p:cNvCxnSpPr>
              <a:stCxn id="166" idx="2"/>
              <a:endCxn id="168" idx="0"/>
            </p:cNvCxnSpPr>
            <p:nvPr/>
          </p:nvCxnSpPr>
          <p:spPr>
            <a:xfrm>
              <a:off x="4102939" y="1332326"/>
              <a:ext cx="3237" cy="272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68" idx="4"/>
              <a:endCxn id="169" idx="0"/>
            </p:cNvCxnSpPr>
            <p:nvPr/>
          </p:nvCxnSpPr>
          <p:spPr>
            <a:xfrm flipH="1">
              <a:off x="4102939" y="2793261"/>
              <a:ext cx="3237" cy="2744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2954858" y="5262404"/>
              <a:ext cx="2286002" cy="365786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25000">
                  <a:srgbClr val="3F80CD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r>
                <a:rPr lang="en-US" sz="1500" dirty="0">
                  <a:solidFill>
                    <a:srgbClr val="FFFFFF"/>
                  </a:solidFill>
                </a:rPr>
                <a:t>You’ve seen this.</a:t>
              </a:r>
            </a:p>
          </p:txBody>
        </p:sp>
      </p:grpSp>
      <p:grpSp>
        <p:nvGrpSpPr>
          <p:cNvPr id="173" name="Group 172"/>
          <p:cNvGrpSpPr>
            <a:grpSpLocks/>
          </p:cNvGrpSpPr>
          <p:nvPr/>
        </p:nvGrpSpPr>
        <p:grpSpPr bwMode="auto">
          <a:xfrm>
            <a:off x="3666558" y="457200"/>
            <a:ext cx="5431722" cy="6360208"/>
            <a:chOff x="3633459" y="451261"/>
            <a:chExt cx="5431733" cy="6361019"/>
          </a:xfrm>
        </p:grpSpPr>
        <p:sp>
          <p:nvSpPr>
            <p:cNvPr id="174" name="Alternate Process 173"/>
            <p:cNvSpPr>
              <a:spLocks/>
            </p:cNvSpPr>
            <p:nvPr/>
          </p:nvSpPr>
          <p:spPr>
            <a:xfrm>
              <a:off x="4874887" y="6196661"/>
              <a:ext cx="731839" cy="606092"/>
            </a:xfrm>
            <a:prstGeom prst="flowChartAlternate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Alternate Process</a:t>
              </a:r>
            </a:p>
          </p:txBody>
        </p:sp>
        <p:sp>
          <p:nvSpPr>
            <p:cNvPr id="175" name="Decision 174"/>
            <p:cNvSpPr>
              <a:spLocks/>
            </p:cNvSpPr>
            <p:nvPr/>
          </p:nvSpPr>
          <p:spPr>
            <a:xfrm>
              <a:off x="3633459" y="6196663"/>
              <a:ext cx="1136652" cy="615617"/>
            </a:xfrm>
            <a:prstGeom prst="flowChartDecision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Decision</a:t>
              </a:r>
            </a:p>
          </p:txBody>
        </p:sp>
        <p:sp>
          <p:nvSpPr>
            <p:cNvPr id="176" name="TextBox 22"/>
            <p:cNvSpPr txBox="1">
              <a:spLocks noChangeArrowheads="1"/>
            </p:cNvSpPr>
            <p:nvPr/>
          </p:nvSpPr>
          <p:spPr bwMode="auto">
            <a:xfrm>
              <a:off x="6217920" y="451261"/>
              <a:ext cx="22860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When the material is published to Canvas.</a:t>
              </a:r>
            </a:p>
          </p:txBody>
        </p:sp>
        <p:sp>
          <p:nvSpPr>
            <p:cNvPr id="177" name="Process 176"/>
            <p:cNvSpPr/>
            <p:nvPr/>
          </p:nvSpPr>
          <p:spPr>
            <a:xfrm>
              <a:off x="6217914" y="1091422"/>
              <a:ext cx="2221997" cy="457258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Student reviews documents</a:t>
              </a:r>
            </a:p>
          </p:txBody>
        </p:sp>
        <p:sp>
          <p:nvSpPr>
            <p:cNvPr id="178" name="Process 177"/>
            <p:cNvSpPr/>
            <p:nvPr/>
          </p:nvSpPr>
          <p:spPr>
            <a:xfrm>
              <a:off x="5590465" y="2508923"/>
              <a:ext cx="1554483" cy="2057663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Individuals </a:t>
              </a:r>
              <a:r>
                <a:rPr lang="en-US" sz="1400" i="1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may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come to class an hour late 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(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after 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reviewing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the 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materials) &amp; make constructive comments </a:t>
              </a:r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about other group’s </a:t>
              </a:r>
              <a:r>
                <a:rPr lang="en-US" sz="1400" dirty="0" smtClean="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content 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‘live’ </a:t>
              </a:r>
              <a:endParaRPr lang="en-US" sz="1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9" name="Process 178"/>
            <p:cNvSpPr/>
            <p:nvPr/>
          </p:nvSpPr>
          <p:spPr>
            <a:xfrm>
              <a:off x="5641691" y="4846386"/>
              <a:ext cx="3377780" cy="595388"/>
            </a:xfrm>
            <a:prstGeom prst="flowChart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After </a:t>
              </a:r>
              <a:r>
                <a:rPr lang="en-US" sz="1400" dirty="0" smtClean="0">
                  <a:solidFill>
                    <a:srgbClr val="000000"/>
                  </a:solidFill>
                </a:rPr>
                <a:t>class, individual students make </a:t>
              </a:r>
              <a:r>
                <a:rPr lang="en-US" sz="1400" dirty="0">
                  <a:solidFill>
                    <a:srgbClr val="000000"/>
                  </a:solidFill>
                </a:rPr>
                <a:t>their </a:t>
              </a:r>
              <a:r>
                <a:rPr lang="en-US" sz="1400" dirty="0" smtClean="0">
                  <a:solidFill>
                    <a:srgbClr val="000000"/>
                  </a:solidFill>
                </a:rPr>
                <a:t>document comments on </a:t>
              </a:r>
              <a:r>
                <a:rPr lang="en-US" sz="1400" i="1" dirty="0">
                  <a:solidFill>
                    <a:srgbClr val="000000"/>
                  </a:solidFill>
                </a:rPr>
                <a:t>Week in review</a:t>
              </a:r>
            </a:p>
          </p:txBody>
        </p:sp>
        <p:sp>
          <p:nvSpPr>
            <p:cNvPr id="180" name="Decision 179"/>
            <p:cNvSpPr>
              <a:spLocks/>
            </p:cNvSpPr>
            <p:nvPr/>
          </p:nvSpPr>
          <p:spPr>
            <a:xfrm>
              <a:off x="6367707" y="1777309"/>
              <a:ext cx="1920878" cy="685888"/>
            </a:xfrm>
            <a:prstGeom prst="flowChartDecision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00000"/>
                  </a:solidFill>
                </a:rPr>
                <a:t>Synchronous (Optional)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81" name="Straight Arrow Connector 180"/>
            <p:cNvCxnSpPr>
              <a:stCxn id="177" idx="2"/>
              <a:endCxn id="180" idx="0"/>
            </p:cNvCxnSpPr>
            <p:nvPr/>
          </p:nvCxnSpPr>
          <p:spPr>
            <a:xfrm flipH="1">
              <a:off x="7328146" y="1548680"/>
              <a:ext cx="767" cy="2286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Alternate Process 181"/>
            <p:cNvSpPr>
              <a:spLocks/>
            </p:cNvSpPr>
            <p:nvPr/>
          </p:nvSpPr>
          <p:spPr>
            <a:xfrm>
              <a:off x="7510709" y="2508923"/>
              <a:ext cx="1554483" cy="2057663"/>
            </a:xfrm>
            <a:prstGeom prst="flowChartAlternateProcess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Individuals </a:t>
              </a:r>
              <a:r>
                <a:rPr lang="en-US" sz="1400" i="1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may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make constructive comments about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other group’s 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content at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“</a:t>
              </a:r>
              <a:r>
                <a:rPr lang="en-US" altLang="ja-JP" sz="1400" i="1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Case work Discussion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”</a:t>
              </a:r>
              <a:r>
                <a:rPr lang="en-US" altLang="ja-JP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and/or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“</a:t>
              </a:r>
              <a:r>
                <a:rPr lang="en-US" altLang="ja-JP" sz="1400" i="1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Exercise </a:t>
              </a:r>
              <a:r>
                <a:rPr lang="en-US" altLang="ja-JP" sz="1400" i="1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Discussion”</a:t>
              </a:r>
              <a:r>
                <a:rPr lang="en-US" sz="1400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on Canvas </a:t>
              </a:r>
            </a:p>
          </p:txBody>
        </p:sp>
        <p:cxnSp>
          <p:nvCxnSpPr>
            <p:cNvPr id="183" name="Straight Arrow Connector 182"/>
            <p:cNvCxnSpPr>
              <a:stCxn id="180" idx="3"/>
              <a:endCxn id="182" idx="0"/>
            </p:cNvCxnSpPr>
            <p:nvPr/>
          </p:nvCxnSpPr>
          <p:spPr>
            <a:xfrm flipH="1">
              <a:off x="8287950" y="2120254"/>
              <a:ext cx="634" cy="3886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stCxn id="180" idx="1"/>
              <a:endCxn id="178" idx="0"/>
            </p:cNvCxnSpPr>
            <p:nvPr/>
          </p:nvCxnSpPr>
          <p:spPr>
            <a:xfrm>
              <a:off x="6367707" y="2120254"/>
              <a:ext cx="0" cy="3886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>
              <a:stCxn id="67" idx="2"/>
            </p:cNvCxnSpPr>
            <p:nvPr/>
          </p:nvCxnSpPr>
          <p:spPr>
            <a:xfrm>
              <a:off x="6367707" y="4566586"/>
              <a:ext cx="0" cy="279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>
              <a:stCxn id="182" idx="2"/>
            </p:cNvCxnSpPr>
            <p:nvPr/>
          </p:nvCxnSpPr>
          <p:spPr>
            <a:xfrm flipH="1">
              <a:off x="8283823" y="4566587"/>
              <a:ext cx="4127" cy="2797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45"/>
            <p:cNvSpPr txBox="1">
              <a:spLocks noChangeArrowheads="1"/>
            </p:cNvSpPr>
            <p:nvPr/>
          </p:nvSpPr>
          <p:spPr bwMode="auto">
            <a:xfrm>
              <a:off x="5649624" y="2128798"/>
              <a:ext cx="3288817" cy="30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/>
                <a:t>   </a:t>
              </a:r>
              <a:r>
                <a:rPr lang="en-US" sz="1400" dirty="0" smtClean="0"/>
                <a:t>More                                                       Less</a:t>
              </a:r>
              <a:endParaRPr lang="en-US" sz="1400" dirty="0"/>
            </a:p>
          </p:txBody>
        </p:sp>
      </p:grpSp>
      <p:sp>
        <p:nvSpPr>
          <p:cNvPr id="13337" name="TextBox 13336"/>
          <p:cNvSpPr txBox="1"/>
          <p:nvPr/>
        </p:nvSpPr>
        <p:spPr>
          <a:xfrm>
            <a:off x="99" y="-25532"/>
            <a:ext cx="9143901" cy="461665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What</a:t>
            </a:r>
            <a:r>
              <a:rPr lang="en-US" sz="2200" b="1" dirty="0" smtClean="0">
                <a:solidFill>
                  <a:srgbClr val="008000"/>
                </a:solidFill>
              </a:rPr>
              <a:t> to know about how we’ll do Quasi Synchronous </a:t>
            </a:r>
            <a:r>
              <a:rPr lang="en-US" sz="2200" b="1" dirty="0">
                <a:solidFill>
                  <a:srgbClr val="008000"/>
                </a:solidFill>
              </a:rPr>
              <a:t>D</a:t>
            </a:r>
            <a:r>
              <a:rPr lang="en-US" sz="2200" b="1" dirty="0" smtClean="0">
                <a:solidFill>
                  <a:srgbClr val="008000"/>
                </a:solidFill>
              </a:rPr>
              <a:t>elivery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40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6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0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9326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895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29326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140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895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3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68" grpId="0" animBg="1"/>
      <p:bldP spid="67" grpId="0" animBg="1"/>
      <p:bldP spid="13" grpId="0" animBg="1" autoUpdateAnimBg="0"/>
      <p:bldP spid="143" grpId="1" animBg="1"/>
      <p:bldP spid="87" grpId="0" animBg="1"/>
      <p:bldP spid="69" grpId="0"/>
      <p:bldP spid="69" grpId="1"/>
      <p:bldP spid="70" grpId="0"/>
      <p:bldP spid="70" grpId="1"/>
      <p:bldP spid="78" grpId="0" animBg="1"/>
      <p:bldP spid="79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hat's all folks!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3883" y="35274"/>
            <a:ext cx="240388" cy="240388"/>
          </a:xfrm>
          <a:prstGeom prst="rect">
            <a:avLst/>
          </a:prstGeom>
        </p:spPr>
      </p:pic>
      <p:pic>
        <p:nvPicPr>
          <p:cNvPr id="18" name="Sound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254" y="87785"/>
            <a:ext cx="216174" cy="21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0413"/>
          </a:xfrm>
          <a:blipFill rotWithShape="1">
            <a:blip r:embed="rId7"/>
            <a:tile tx="0" ty="0" sx="100000" sy="100000" flip="none" algn="tl"/>
          </a:blipFill>
        </p:spPr>
        <p:txBody>
          <a:bodyPr/>
          <a:lstStyle/>
          <a:p>
            <a:r>
              <a:rPr lang="en-US" sz="2400" b="1" dirty="0" smtClean="0"/>
              <a:t>Example Slide:   </a:t>
            </a:r>
            <a:r>
              <a:rPr lang="en-US" sz="2400" b="1" dirty="0" smtClean="0">
                <a:solidFill>
                  <a:srgbClr val="FF0000"/>
                </a:solidFill>
              </a:rPr>
              <a:t>Recording Audio for your Group’s </a:t>
            </a:r>
            <a:r>
              <a:rPr lang="en-US" sz="2400" b="1" dirty="0" err="1" smtClean="0">
                <a:solidFill>
                  <a:srgbClr val="FF0000"/>
                </a:solidFill>
              </a:rPr>
              <a:t>PowerPoints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20-09-17 at 3.21.53 A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47" y="792275"/>
            <a:ext cx="2432081" cy="1695380"/>
          </a:xfrm>
          <a:prstGeom prst="rect">
            <a:avLst/>
          </a:prstGeom>
          <a:ln w="19050">
            <a:gradFill flip="none" rotWithShape="1">
              <a:gsLst>
                <a:gs pos="49000">
                  <a:schemeClr val="tx1"/>
                </a:gs>
                <a:gs pos="51000">
                  <a:srgbClr val="FFFFFF">
                    <a:alpha val="0"/>
                  </a:srgbClr>
                </a:gs>
              </a:gsLst>
              <a:lin ang="3300000" scaled="0"/>
              <a:tileRect/>
            </a:gradFill>
          </a:ln>
        </p:spPr>
      </p:pic>
      <p:pic>
        <p:nvPicPr>
          <p:cNvPr id="5" name="Picture 4" descr="Screen Shot 2020-09-17 at 3.22.03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0" y="2754324"/>
            <a:ext cx="1394616" cy="1099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06006" y="597229"/>
            <a:ext cx="5567775" cy="82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/>
              <a:t>Find  Insert  </a:t>
            </a:r>
            <a:r>
              <a:rPr lang="en-US" sz="1700" b="1" dirty="0" smtClean="0">
                <a:sym typeface="Wingdings"/>
              </a:rPr>
              <a:t> Audio    Record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ym typeface="Wingdings"/>
              </a:rPr>
              <a:t>A box will show up to produce the recording.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ym typeface="Wingdings"/>
              </a:rPr>
              <a:t>The red button is the record button &amp; it is unforgiving!</a:t>
            </a:r>
            <a:endParaRPr lang="en-US" sz="1700" b="1" dirty="0"/>
          </a:p>
        </p:txBody>
      </p:sp>
      <p:pic>
        <p:nvPicPr>
          <p:cNvPr id="8" name="Picture 7" descr="Screen Shot 2020-09-17 at 3.39.25 AM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28" b="97872" l="3226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49" y="2820904"/>
            <a:ext cx="1142809" cy="1155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0428" y="608630"/>
            <a:ext cx="1241105" cy="400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2000" b="1" dirty="0" smtClean="0"/>
              <a:t>READY . . 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>
              <a:lnSpc>
                <a:spcPts val="1900"/>
              </a:lnSpc>
            </a:pPr>
            <a:endParaRPr lang="en-US" sz="2000" b="1" dirty="0">
              <a:solidFill>
                <a:srgbClr val="0000FF"/>
              </a:solidFill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b="1" dirty="0" smtClean="0">
              <a:solidFill>
                <a:srgbClr val="0000FF"/>
              </a:solidFill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b="1" dirty="0">
              <a:solidFill>
                <a:srgbClr val="0000FF"/>
              </a:solidFill>
              <a:sym typeface="Wingdings"/>
            </a:endParaRPr>
          </a:p>
          <a:p>
            <a:pPr>
              <a:lnSpc>
                <a:spcPts val="1900"/>
              </a:lnSpc>
            </a:pP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SET . . . . 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endParaRPr lang="en-US" sz="2000" b="1" dirty="0" smtClean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b="1" dirty="0">
              <a:sym typeface="Wingdings"/>
            </a:endParaRPr>
          </a:p>
          <a:p>
            <a:pPr>
              <a:lnSpc>
                <a:spcPts val="1900"/>
              </a:lnSpc>
            </a:pP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GO . . . . .</a:t>
            </a:r>
          </a:p>
          <a:p>
            <a:pPr>
              <a:lnSpc>
                <a:spcPts val="1900"/>
              </a:lnSpc>
            </a:pPr>
            <a:endParaRPr lang="en-US" sz="2000" b="1" dirty="0" smtClean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b="1" dirty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b="1" dirty="0" smtClean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b="1" dirty="0" smtClean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dirty="0" smtClean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dirty="0">
              <a:sym typeface="Wingdings"/>
            </a:endParaRPr>
          </a:p>
          <a:p>
            <a:pPr>
              <a:lnSpc>
                <a:spcPts val="1900"/>
              </a:lnSpc>
            </a:pPr>
            <a:endParaRPr lang="en-US" sz="2000" dirty="0" smtClean="0">
              <a:sym typeface="Wingdings"/>
            </a:endParaRPr>
          </a:p>
          <a:p>
            <a:pPr>
              <a:lnSpc>
                <a:spcPts val="19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USE  . . . .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 descr="Screen Shot 2020-09-17 at 3.40.49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" y="4673597"/>
            <a:ext cx="3557676" cy="931721"/>
          </a:xfrm>
          <a:prstGeom prst="rect">
            <a:avLst/>
          </a:prstGeom>
          <a:ln w="19050">
            <a:gradFill flip="none" rotWithShape="1">
              <a:gsLst>
                <a:gs pos="49000">
                  <a:schemeClr val="tx1"/>
                </a:gs>
                <a:gs pos="51000">
                  <a:srgbClr val="FFFFFF">
                    <a:alpha val="0"/>
                  </a:srgbClr>
                </a:gs>
              </a:gsLst>
              <a:lin ang="4560000" scaled="0"/>
              <a:tileRect/>
            </a:gradFill>
          </a:ln>
        </p:spPr>
      </p:pic>
      <p:sp>
        <p:nvSpPr>
          <p:cNvPr id="11" name="Rectangle 10"/>
          <p:cNvSpPr/>
          <p:nvPr/>
        </p:nvSpPr>
        <p:spPr>
          <a:xfrm>
            <a:off x="508005" y="5972662"/>
            <a:ext cx="7874000" cy="669073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This is one of those things that looks straightforward but can be hard to get right &amp; NEVER try to coordinate visuals and audio of what you’re presenting.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10987" y="1583918"/>
            <a:ext cx="5567775" cy="58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00FF"/>
                </a:solidFill>
                <a:sym typeface="Wingdings"/>
              </a:rPr>
              <a:t>Be ready to push the PAUSE right after pushing RECORD.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00FF"/>
                </a:solidFill>
                <a:sym typeface="Wingdings"/>
              </a:rPr>
              <a:t>Know the first few seconds of what you are going to say.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2354" y="2290924"/>
            <a:ext cx="5567775" cy="180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Hit RECORD.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Clearly say a bit of what you need to say and hit PAUSE.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Hit PAUSE again and speak a bit more.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Hit PAUSE again!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Repeat steps 2, 3 and 4 as needed.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When done click stop.</a:t>
            </a:r>
          </a:p>
          <a:p>
            <a:pPr marL="342900" indent="-342900">
              <a:lnSpc>
                <a:spcPts val="1900"/>
              </a:lnSpc>
              <a:buAutoNum type="arabicPeriod"/>
            </a:pPr>
            <a:r>
              <a:rPr lang="en-US" sz="1700" b="1" dirty="0" smtClean="0">
                <a:solidFill>
                  <a:srgbClr val="008000"/>
                </a:solidFill>
                <a:sym typeface="Wingdings"/>
              </a:rPr>
              <a:t>Click Save and a speaker appears. </a:t>
            </a:r>
            <a:endParaRPr lang="en-US" sz="17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03938" y="4223815"/>
            <a:ext cx="5567775" cy="106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AutoNum type="alphaUcPeriod"/>
            </a:pPr>
            <a:r>
              <a:rPr lang="en-US" sz="1700" b="1" dirty="0" smtClean="0">
                <a:solidFill>
                  <a:srgbClr val="984807"/>
                </a:solidFill>
                <a:sym typeface="Wingdings"/>
              </a:rPr>
              <a:t>To play the audio in the presentation you need to find                PLAY under Animations when you click on the speaker.</a:t>
            </a:r>
          </a:p>
          <a:p>
            <a:pPr marL="342900" indent="-342900">
              <a:lnSpc>
                <a:spcPts val="1900"/>
              </a:lnSpc>
              <a:buAutoNum type="alphaUcPeriod"/>
            </a:pPr>
            <a:r>
              <a:rPr lang="en-US" sz="1700" b="1" dirty="0" smtClean="0">
                <a:solidFill>
                  <a:srgbClr val="984807"/>
                </a:solidFill>
                <a:sym typeface="Wingdings"/>
              </a:rPr>
              <a:t>To hide the speaker                                                                             (the one in this presentation is behind the header).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077" y="2140329"/>
            <a:ext cx="69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0528" y="3516157"/>
            <a:ext cx="69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91502" y="5278936"/>
            <a:ext cx="69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6559" y="3336373"/>
            <a:ext cx="69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3154" y1="36364" x2="43154" y2="36364"/>
                        <a14:foregroundMark x1="5809" y1="85167" x2="5809" y2="85167"/>
                        <a14:foregroundMark x1="89627" y1="86124" x2="89627" y2="86124"/>
                        <a14:foregroundMark x1="67220" y1="89474" x2="67220" y2="89474"/>
                        <a14:foregroundMark x1="53112" y1="34928" x2="53112" y2="3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990" y="6024811"/>
            <a:ext cx="711380" cy="61692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458749" y="5891863"/>
            <a:ext cx="659040" cy="749872"/>
            <a:chOff x="6172200" y="3174999"/>
            <a:chExt cx="685800" cy="711201"/>
          </a:xfrm>
          <a:blipFill rotWithShape="1">
            <a:blip r:embed="rId7"/>
            <a:tile tx="0" ty="0" sx="100000" sy="100000" flip="none" algn="tl"/>
          </a:blipFill>
        </p:grpSpPr>
        <p:sp>
          <p:nvSpPr>
            <p:cNvPr id="22" name="Oval 21"/>
            <p:cNvSpPr/>
            <p:nvPr/>
          </p:nvSpPr>
          <p:spPr>
            <a:xfrm>
              <a:off x="6172200" y="3174999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72200" y="3505200"/>
              <a:ext cx="685800" cy="381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712422" y="5377090"/>
            <a:ext cx="3052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700" b="1" dirty="0" smtClean="0">
                <a:solidFill>
                  <a:srgbClr val="984807"/>
                </a:solidFill>
                <a:sym typeface="Wingdings"/>
              </a:rPr>
              <a:t>    </a:t>
            </a:r>
            <a:r>
              <a:rPr lang="en-US" sz="1700" b="1" dirty="0" smtClean="0">
                <a:sym typeface="Wingdings"/>
              </a:rPr>
              <a:t>SUMMARY STATEMENT</a:t>
            </a:r>
          </a:p>
          <a:p>
            <a:pPr>
              <a:lnSpc>
                <a:spcPts val="2000"/>
              </a:lnSpc>
            </a:pPr>
            <a:r>
              <a:rPr lang="en-US" sz="1700" b="1" dirty="0" smtClean="0">
                <a:latin typeface="Wingdings"/>
                <a:ea typeface="Wingdings"/>
                <a:cs typeface="Wingdings"/>
                <a:sym typeface="Wingdings"/>
              </a:rPr>
              <a:t></a:t>
            </a:r>
            <a:endParaRPr lang="en-US" sz="1700" b="1" dirty="0" smtClean="0">
              <a:sym typeface="Wingdings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012357" y="4802965"/>
            <a:ext cx="292608" cy="29260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60377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/>
      <p:bldP spid="9" grpId="0" uiExpand="1"/>
      <p:bldP spid="11" grpId="0" animBg="1"/>
      <p:bldP spid="12" grpId="0"/>
      <p:bldP spid="13" grpId="0"/>
      <p:bldP spid="14" grpId="0"/>
      <p:bldP spid="3" grpId="0"/>
      <p:bldP spid="15" grpId="0"/>
      <p:bldP spid="16" grpId="0"/>
      <p:bldP spid="17" grpId="0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606</Words>
  <Application>Microsoft Macintosh PowerPoint</Application>
  <PresentationFormat>On-screen Show (4:3)</PresentationFormat>
  <Paragraphs>87</Paragraphs>
  <Slides>3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Example Slide:   Recording Audio for your Group’s PowerPoints</vt:lpstr>
    </vt:vector>
  </TitlesOfParts>
  <Company>Simon Sraser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Sheppard</dc:creator>
  <cp:lastModifiedBy>Jerry Sheppard</cp:lastModifiedBy>
  <cp:revision>83</cp:revision>
  <dcterms:created xsi:type="dcterms:W3CDTF">2020-09-16T20:18:38Z</dcterms:created>
  <dcterms:modified xsi:type="dcterms:W3CDTF">2020-09-17T22:43:25Z</dcterms:modified>
</cp:coreProperties>
</file>