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03" r:id="rId3"/>
    <p:sldId id="404" r:id="rId4"/>
    <p:sldId id="405" r:id="rId5"/>
    <p:sldId id="406" r:id="rId6"/>
    <p:sldId id="410" r:id="rId7"/>
    <p:sldId id="411" r:id="rId8"/>
    <p:sldId id="41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3" autoAdjust="0"/>
    <p:restoredTop sz="80388" autoAdjust="0"/>
  </p:normalViewPr>
  <p:slideViewPr>
    <p:cSldViewPr snapToGrid="0">
      <p:cViewPr>
        <p:scale>
          <a:sx n="66" d="100"/>
          <a:sy n="66" d="100"/>
        </p:scale>
        <p:origin x="883" y="1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951BD-FE4D-4E7A-9BFB-A823F3FBC19F}" type="datetimeFigureOut">
              <a:rPr lang="en-CA" smtClean="0"/>
              <a:t>2020-08-30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1719-6003-4F93-87DF-8ABA2BE52D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924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8615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2248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4820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7087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5258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3569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8694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On top, tell us what’s happening in the world. On bottom, tell us how it impacts the industry. Adjust the text box size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614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E332C-E3E2-4D84-8178-EACBC7248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C2902-6868-4411-A0B5-35EEED7E3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0B67D-3BC7-4BD8-B2D5-7A7AF20D8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1F4C-6954-42EA-A16C-6C299388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109073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D9DE-740A-49C1-AB74-85E21818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915CE-16C2-422B-8E3A-96754E53F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00E28-4AED-4A9A-B304-DF16CBE0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E52E0-E5CA-4BEA-B0CE-11DD955F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43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6BB59-B977-46A8-B16D-8219C9A9D3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4B631C-2750-4FB3-8B0E-3F66A288B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86481-0B7D-4055-B759-44011550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2AAA6-7CB4-4F2F-B6EF-0765D89B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47784-2448-4C2B-A37F-B82E4112AA95}" type="slidenum">
              <a:rPr lang="en-CA" smtClean="0"/>
              <a:pPr/>
              <a:t>‹#›</a:t>
            </a:fld>
            <a:fld id="{53CA94E2-01F2-4C7F-AACC-EFA1CB6F8C6A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042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A84C-76C4-4F90-90E4-AE4EC4F1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399C-115E-42AA-B046-AFBF92FBD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92DFC-C3B0-499E-820B-7391C5139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5C3E6-32F0-44A9-A9A8-BF6CEDE47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889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40FE-209B-44BA-A23E-FF9AE832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6607B-3C63-4F73-9417-C73475CC6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0AF8C-223E-43D2-96F3-51EA9FAD1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52A47-0A40-482C-B3E8-518D9E6A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524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0660-8707-430D-9B75-9112CD4C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33860-8EC2-47A0-988F-23E11648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10FBE-6793-41E4-8683-BC7D2FB67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893E7-D052-4ABC-B889-6A8B3BF47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47A3F-2AE7-41D6-88F4-153CEFDD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540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DAFBC-3FDA-44CE-A929-09426C18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54E14-1A20-47DF-AF42-78BCCEB4D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F86C4-9966-4A50-AAA1-699EE05F7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32096-55E8-4EDD-A7A1-91881E109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B2D64-65CE-4943-9952-C5BC73CD41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A6A3E2-51C1-4897-88D8-7988B5E05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73FB5B-8CE2-4D07-85EF-1DDC6C21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29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8C3A-7AFD-4FD4-9000-2D861B333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2F855-9D7A-4212-9CC0-525209211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3DF7A-466D-4A17-9AC0-51A540C6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957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E49FF-6628-42A7-972E-09F3174CA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2FA32-64AA-4F10-97EE-D2C9FB87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983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280C-4CBB-4BCE-921C-9ACDEDD1D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79FF9-5ECF-4B0B-8597-BF90947E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9041FD-677D-4973-9501-5B7BBE5A0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B215-F914-461B-BFF5-3DAF3A53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3CDE4-C5D6-485C-B7DA-A20EDEF6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856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F6DB-7C4A-42BF-998E-5A6BB7A2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BB273E-F61D-4005-B033-AFCDCAFD5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60BB1-2C22-4B54-870B-865CEA5F8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EE500-32A1-4534-AE65-B304AE5A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1A774-2067-44E3-A0A8-19285540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26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E3327A69-832D-49FE-8E0E-A5DF4434A204}"/>
              </a:ext>
            </a:extLst>
          </p:cNvPr>
          <p:cNvSpPr/>
          <p:nvPr userDrawn="1"/>
        </p:nvSpPr>
        <p:spPr>
          <a:xfrm>
            <a:off x="-1" y="-1"/>
            <a:ext cx="12192001" cy="600673"/>
          </a:xfrm>
          <a:prstGeom prst="rect">
            <a:avLst/>
          </a:prstGeom>
          <a:gradFill>
            <a:gsLst>
              <a:gs pos="5000">
                <a:schemeClr val="accent1">
                  <a:lumMod val="60000"/>
                  <a:lumOff val="40000"/>
                </a:schemeClr>
              </a:gs>
              <a:gs pos="95000">
                <a:schemeClr val="accent1">
                  <a:lumMod val="50000"/>
                  <a:alpha val="9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1BEEDE-D4FE-43F4-ADDD-828727F44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98954-709B-42DC-B5F4-4FFDF7F1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0474-0158-411A-8FDD-6C299B54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3CE95-6AC4-48D4-B524-78A42312B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066" y="6356350"/>
            <a:ext cx="125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A94E2-01F2-4C7F-AACC-EFA1CB6F8C6A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12" name="Picture 11" descr="A drawing of a face&#10;&#10;Description automatically generated">
            <a:extLst>
              <a:ext uri="{FF2B5EF4-FFF2-40B4-BE49-F238E27FC236}">
                <a16:creationId xmlns:a16="http://schemas.microsoft.com/office/drawing/2014/main" id="{DCAA4182-1F28-4918-9B63-1E345A53B8A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1" y="6230233"/>
            <a:ext cx="3963649" cy="600673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2E00C141-753C-492B-94A9-B39A595DC6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350" y="80653"/>
            <a:ext cx="870322" cy="428061"/>
            <a:chOff x="1767415" y="-127093"/>
            <a:chExt cx="608057" cy="299068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1307D95-C65F-46AF-8FB3-BE1F6D77585D}"/>
                </a:ext>
              </a:extLst>
            </p:cNvPr>
            <p:cNvSpPr/>
            <p:nvPr userDrawn="1"/>
          </p:nvSpPr>
          <p:spPr>
            <a:xfrm>
              <a:off x="1767415" y="-124089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9E08E0E-1A7F-4FB9-B3D6-82745C370936}"/>
                </a:ext>
              </a:extLst>
            </p:cNvPr>
            <p:cNvSpPr/>
            <p:nvPr userDrawn="1"/>
          </p:nvSpPr>
          <p:spPr>
            <a:xfrm>
              <a:off x="1884901" y="-110323"/>
              <a:ext cx="53975" cy="2772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ADEDF624-BF2B-4AB2-8F32-D4D917761D16}"/>
                </a:ext>
              </a:extLst>
            </p:cNvPr>
            <p:cNvSpPr/>
            <p:nvPr userDrawn="1"/>
          </p:nvSpPr>
          <p:spPr>
            <a:xfrm rot="20040000">
              <a:off x="1974678" y="-127093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368F332-0064-47B8-96B1-162E189218C2}"/>
                </a:ext>
              </a:extLst>
            </p:cNvPr>
            <p:cNvSpPr/>
            <p:nvPr userDrawn="1"/>
          </p:nvSpPr>
          <p:spPr>
            <a:xfrm>
              <a:off x="2169882" y="-126214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6545F71-6C32-4273-972F-63EBC5C78C65}"/>
                </a:ext>
              </a:extLst>
            </p:cNvPr>
            <p:cNvSpPr/>
            <p:nvPr userDrawn="1"/>
          </p:nvSpPr>
          <p:spPr>
            <a:xfrm>
              <a:off x="1888064" y="-124098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750A77-1803-4860-A1F5-680AA126AEE8}"/>
                </a:ext>
              </a:extLst>
            </p:cNvPr>
            <p:cNvSpPr/>
            <p:nvPr userDrawn="1"/>
          </p:nvSpPr>
          <p:spPr>
            <a:xfrm>
              <a:off x="2029479" y="89175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7D3A69EF-DE7D-40B6-BDF1-FCEDDF45B3DD}"/>
                </a:ext>
              </a:extLst>
            </p:cNvPr>
            <p:cNvSpPr/>
            <p:nvPr userDrawn="1"/>
          </p:nvSpPr>
          <p:spPr>
            <a:xfrm rot="1560000">
              <a:off x="2113106" y="-123518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758B57C1-DEBA-4E21-A58C-8A30BD48696A}"/>
                </a:ext>
              </a:extLst>
            </p:cNvPr>
            <p:cNvSpPr/>
            <p:nvPr userDrawn="1"/>
          </p:nvSpPr>
          <p:spPr>
            <a:xfrm>
              <a:off x="2203251" y="-109604"/>
              <a:ext cx="53975" cy="2772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3CE8329C-7F95-42B4-B981-BA9EFBB5C29D}"/>
                </a:ext>
              </a:extLst>
            </p:cNvPr>
            <p:cNvSpPr/>
            <p:nvPr userDrawn="1"/>
          </p:nvSpPr>
          <p:spPr>
            <a:xfrm>
              <a:off x="2321497" y="-122546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224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783888-5342-4893-AD8E-205134944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83" y="4155831"/>
            <a:ext cx="10947042" cy="1655762"/>
          </a:xfrm>
        </p:spPr>
        <p:txBody>
          <a:bodyPr>
            <a:normAutofit/>
          </a:bodyPr>
          <a:lstStyle/>
          <a:p>
            <a:r>
              <a:rPr lang="en-CA" sz="4800" b="1" dirty="0">
                <a:latin typeface="Arial" panose="020B0604020202020204" pitchFamily="34" charset="0"/>
                <a:cs typeface="Arial" panose="020B0604020202020204" pitchFamily="34" charset="0"/>
              </a:rPr>
              <a:t>General Environment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9F32D-4A12-4A2A-9F52-136ED9523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1</a:t>
            </a:fld>
            <a:endParaRPr lang="en-CA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D1FE1A4-1927-47E5-B88C-75B0783BCFDB}"/>
              </a:ext>
            </a:extLst>
          </p:cNvPr>
          <p:cNvGrpSpPr/>
          <p:nvPr/>
        </p:nvGrpSpPr>
        <p:grpSpPr>
          <a:xfrm>
            <a:off x="3239037" y="940164"/>
            <a:ext cx="5647387" cy="2794709"/>
            <a:chOff x="3219718" y="1983347"/>
            <a:chExt cx="5647387" cy="2794709"/>
          </a:xfrm>
        </p:grpSpPr>
        <p:pic>
          <p:nvPicPr>
            <p:cNvPr id="6" name="Picture 5" descr="A drawing of a person&#10;&#10;Description automatically generated">
              <a:extLst>
                <a:ext uri="{FF2B5EF4-FFF2-40B4-BE49-F238E27FC236}">
                  <a16:creationId xmlns:a16="http://schemas.microsoft.com/office/drawing/2014/main" id="{9518AAA1-19B5-4947-987E-7B9D82A922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19718" y="1983347"/>
              <a:ext cx="5647387" cy="1526616"/>
            </a:xfrm>
            <a:prstGeom prst="rect">
              <a:avLst/>
            </a:prstGeom>
          </p:spPr>
        </p:pic>
        <p:pic>
          <p:nvPicPr>
            <p:cNvPr id="8" name="Picture 7" descr="A drawing of a person&#10;&#10;Description automatically generated">
              <a:extLst>
                <a:ext uri="{FF2B5EF4-FFF2-40B4-BE49-F238E27FC236}">
                  <a16:creationId xmlns:a16="http://schemas.microsoft.com/office/drawing/2014/main" id="{92C9E1F5-2EB1-4F7A-8CA7-9955154B9B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19718" y="3483724"/>
              <a:ext cx="5647387" cy="129433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DA6F25CE-0C29-4199-A307-75A990AD95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000" y="6267804"/>
            <a:ext cx="480001" cy="576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DFAA1D7-A7A9-414A-8CED-3381F70F899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60000" y="6299998"/>
            <a:ext cx="509708" cy="486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CF1C5BF-1217-4D8B-AC66-E1DC538BAB8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0000" y="6300000"/>
            <a:ext cx="492292" cy="486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F5EC2BE-9FEE-4560-AF3B-A78658CB53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20000" y="6156000"/>
            <a:ext cx="720000" cy="72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42E96FF-16A2-4148-8E34-D33DD1A6B2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00000" y="6156000"/>
            <a:ext cx="720000" cy="72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3A63530-8476-4001-9A74-AECB2ABBC8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000" y="6228000"/>
            <a:ext cx="612000" cy="612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A3C20E8-ABE4-45DC-8FFA-CF20FB1B0C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160000" y="6119725"/>
            <a:ext cx="75600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9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the 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Environment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 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6ED3CC1-1718-4D06-9205-DFF5F7D81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0682" y="6249805"/>
            <a:ext cx="480001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519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800" y="-72755"/>
            <a:ext cx="10500060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Demographics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 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rgbClr val="00B0F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rgbClr val="00B0F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BCE45B-1A0E-4CD5-8B2A-D76EB9C2B3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60000" y="6299998"/>
            <a:ext cx="509708" cy="4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197407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the 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Environment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5C408-D3E4-476B-B06E-0771D39150D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0000" y="6300000"/>
            <a:ext cx="492292" cy="4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18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the 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/ Legal Environment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 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9BE482E-9B78-4E5F-A5F2-893E023FD4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0000" y="6156000"/>
            <a:ext cx="720000" cy="72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9100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the 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Environment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 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488F37A-4E1E-498C-9E28-1D6A4CA18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0000" y="6156000"/>
            <a:ext cx="720000" cy="72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43274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the 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Socio-Cultural Environment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 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rgbClr val="7030A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rgbClr val="7030A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BF62F7C-8656-4EE7-9D3D-A276C2A59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0000" y="6228000"/>
            <a:ext cx="612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138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from the </a:t>
            </a:r>
            <a:r>
              <a:rPr lang="en-CA" sz="280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Technogical</a:t>
            </a:r>
            <a:r>
              <a:rPr lang="en-CA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Environment</a:t>
            </a:r>
            <a:r>
              <a:rPr lang="en-C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Industry. </a:t>
            </a:r>
            <a:endParaRPr lang="en-CA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rgbClr val="FFFF0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rgbClr val="FFFF0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A42C2FA-A841-466A-B048-E18970D5D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0000" y="6156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000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285</Words>
  <Application>Microsoft Office PowerPoint</Application>
  <PresentationFormat>Widescreen</PresentationFormat>
  <Paragraphs>25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Impacts from the Global Environment on the Industry. </vt:lpstr>
      <vt:lpstr>Impacts from Demographics on the Industry. </vt:lpstr>
      <vt:lpstr>Impacts from the Physical Environment on the Industry.</vt:lpstr>
      <vt:lpstr>Impacts from the Political / Legal Environment on the Industry. </vt:lpstr>
      <vt:lpstr>Impacts from the Economic Environment on the Industry. </vt:lpstr>
      <vt:lpstr>Impacts from the Socio-Cultural Environment on the Industry. </vt:lpstr>
      <vt:lpstr>Impacts from the Technogical Environment on the Industry.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Sheppard</dc:creator>
  <cp:lastModifiedBy>Jerry Sheppard</cp:lastModifiedBy>
  <cp:revision>21</cp:revision>
  <dcterms:created xsi:type="dcterms:W3CDTF">2020-08-27T19:40:58Z</dcterms:created>
  <dcterms:modified xsi:type="dcterms:W3CDTF">2020-08-30T13:03:36Z</dcterms:modified>
</cp:coreProperties>
</file>