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12" r:id="rId3"/>
    <p:sldId id="404" r:id="rId4"/>
    <p:sldId id="403" r:id="rId5"/>
    <p:sldId id="410" r:id="rId6"/>
    <p:sldId id="41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92" autoAdjust="0"/>
    <p:restoredTop sz="82597" autoAdjust="0"/>
  </p:normalViewPr>
  <p:slideViewPr>
    <p:cSldViewPr snapToGrid="0">
      <p:cViewPr varScale="1">
        <p:scale>
          <a:sx n="75" d="100"/>
          <a:sy n="75" d="100"/>
        </p:scale>
        <p:origin x="563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951BD-FE4D-4E7A-9BFB-A823F3FBC19F}" type="datetimeFigureOut">
              <a:rPr lang="en-CA" smtClean="0"/>
              <a:t>2020-08-30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719-6003-4F93-87DF-8ABA2BE52D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24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137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Indicate if the threat is HIGH or LOW on the title. Top box, why threat is high or low. Bottom, what can be done to defend from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621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Indicate if the threat is HIGH or LOW on the title. Top box, why threat is high or low. Bottom, what can be done to defend from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4820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Indicate if the threat is HIGH or LOW on the title. Top box, why threat is high or low. Bottom, what can be done to defend from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2248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Indicate if the threat is HIGH or LOW on the title. Top box, why threat is high or low. Bottom, what can be done to defend from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569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Indicate if the threat is HIGH or LOW on the title. Top box, why threat is high or low. Bottom, what can be done to defend from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869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E332C-E3E2-4D84-8178-EACBC7248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C2902-6868-4411-A0B5-35EEED7E3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0B67D-3BC7-4BD8-B2D5-7A7AF20D8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1F4C-6954-42EA-A16C-6C299388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109073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D9DE-740A-49C1-AB74-85E21818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915CE-16C2-422B-8E3A-96754E53F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00E28-4AED-4A9A-B304-DF16CBE0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E52E0-E5CA-4BEA-B0CE-11DD955F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3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6BB59-B977-46A8-B16D-8219C9A9D3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4B631C-2750-4FB3-8B0E-3F66A288B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86481-0B7D-4055-B759-44011550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2AAA6-7CB4-4F2F-B6EF-0765D89B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47784-2448-4C2B-A37F-B82E4112AA95}" type="slidenum">
              <a:rPr lang="en-CA" smtClean="0"/>
              <a:pPr/>
              <a:t>‹#›</a:t>
            </a:fld>
            <a:fld id="{53CA94E2-01F2-4C7F-AACC-EFA1CB6F8C6A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042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A84C-76C4-4F90-90E4-AE4EC4F1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399C-115E-42AA-B046-AFBF92FB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92DFC-C3B0-499E-820B-7391C5139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5C3E6-32F0-44A9-A9A8-BF6CEDE47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89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40FE-209B-44BA-A23E-FF9AE832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6607B-3C63-4F73-9417-C73475CC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0AF8C-223E-43D2-96F3-51EA9FAD1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52A47-0A40-482C-B3E8-518D9E6A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524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0660-8707-430D-9B75-9112CD4C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33860-8EC2-47A0-988F-23E11648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10FBE-6793-41E4-8683-BC7D2FB67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893E7-D052-4ABC-B889-6A8B3BF4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47A3F-2AE7-41D6-88F4-153CEFDD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40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DAFBC-3FDA-44CE-A929-09426C18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54E14-1A20-47DF-AF42-78BCCEB4D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F86C4-9966-4A50-AAA1-699EE05F7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32096-55E8-4EDD-A7A1-91881E109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B2D64-65CE-4943-9952-C5BC73CD4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6A3E2-51C1-4897-88D8-7988B5E05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3FB5B-8CE2-4D07-85EF-1DDC6C21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29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8C3A-7AFD-4FD4-9000-2D861B33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2F855-9D7A-4212-9CC0-525209211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3DF7A-466D-4A17-9AC0-51A540C6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957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E49FF-6628-42A7-972E-09F3174CA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2FA32-64AA-4F10-97EE-D2C9FB87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983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280C-4CBB-4BCE-921C-9ACDEDD1D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79FF9-5ECF-4B0B-8597-BF90947E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041FD-677D-4973-9501-5B7BBE5A0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B215-F914-461B-BFF5-3DAF3A53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3CDE4-C5D6-485C-B7DA-A20EDEF6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856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F6DB-7C4A-42BF-998E-5A6BB7A2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BB273E-F61D-4005-B033-AFCDCAFD5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60BB1-2C22-4B54-870B-865CEA5F8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EE500-32A1-4534-AE65-B304AE5A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1A774-2067-44E3-A0A8-19285540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26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E3327A69-832D-49FE-8E0E-A5DF4434A204}"/>
              </a:ext>
            </a:extLst>
          </p:cNvPr>
          <p:cNvSpPr/>
          <p:nvPr userDrawn="1"/>
        </p:nvSpPr>
        <p:spPr>
          <a:xfrm>
            <a:off x="-1" y="-1"/>
            <a:ext cx="12192001" cy="600673"/>
          </a:xfrm>
          <a:prstGeom prst="rect">
            <a:avLst/>
          </a:prstGeom>
          <a:gradFill>
            <a:gsLst>
              <a:gs pos="5000">
                <a:schemeClr val="accent1">
                  <a:lumMod val="60000"/>
                  <a:lumOff val="40000"/>
                </a:schemeClr>
              </a:gs>
              <a:gs pos="95000">
                <a:schemeClr val="accent1">
                  <a:lumMod val="50000"/>
                  <a:alpha val="9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BEEDE-D4FE-43F4-ADDD-828727F44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98954-709B-42DC-B5F4-4FFDF7F1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0474-0158-411A-8FDD-6C299B54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3CE95-6AC4-48D4-B524-78A42312B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066" y="6356350"/>
            <a:ext cx="125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A94E2-01F2-4C7F-AACC-EFA1CB6F8C6A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12" name="Picture 11" descr="A drawing of a face&#10;&#10;Description automatically generated">
            <a:extLst>
              <a:ext uri="{FF2B5EF4-FFF2-40B4-BE49-F238E27FC236}">
                <a16:creationId xmlns:a16="http://schemas.microsoft.com/office/drawing/2014/main" id="{DCAA4182-1F28-4918-9B63-1E345A53B8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1" y="6230233"/>
            <a:ext cx="3963649" cy="600673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2E00C141-753C-492B-94A9-B39A595DC6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350" y="80653"/>
            <a:ext cx="870322" cy="428061"/>
            <a:chOff x="1767415" y="-127093"/>
            <a:chExt cx="608057" cy="299068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1307D95-C65F-46AF-8FB3-BE1F6D77585D}"/>
                </a:ext>
              </a:extLst>
            </p:cNvPr>
            <p:cNvSpPr/>
            <p:nvPr userDrawn="1"/>
          </p:nvSpPr>
          <p:spPr>
            <a:xfrm>
              <a:off x="1767415" y="-124089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9E08E0E-1A7F-4FB9-B3D6-82745C370936}"/>
                </a:ext>
              </a:extLst>
            </p:cNvPr>
            <p:cNvSpPr/>
            <p:nvPr userDrawn="1"/>
          </p:nvSpPr>
          <p:spPr>
            <a:xfrm>
              <a:off x="1884901" y="-110323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ADEDF624-BF2B-4AB2-8F32-D4D917761D16}"/>
                </a:ext>
              </a:extLst>
            </p:cNvPr>
            <p:cNvSpPr/>
            <p:nvPr userDrawn="1"/>
          </p:nvSpPr>
          <p:spPr>
            <a:xfrm rot="20040000">
              <a:off x="1974678" y="-127093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368F332-0064-47B8-96B1-162E189218C2}"/>
                </a:ext>
              </a:extLst>
            </p:cNvPr>
            <p:cNvSpPr/>
            <p:nvPr userDrawn="1"/>
          </p:nvSpPr>
          <p:spPr>
            <a:xfrm>
              <a:off x="2169882" y="-126214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6545F71-6C32-4273-972F-63EBC5C78C65}"/>
                </a:ext>
              </a:extLst>
            </p:cNvPr>
            <p:cNvSpPr/>
            <p:nvPr userDrawn="1"/>
          </p:nvSpPr>
          <p:spPr>
            <a:xfrm>
              <a:off x="1888064" y="-124098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750A77-1803-4860-A1F5-680AA126AEE8}"/>
                </a:ext>
              </a:extLst>
            </p:cNvPr>
            <p:cNvSpPr/>
            <p:nvPr userDrawn="1"/>
          </p:nvSpPr>
          <p:spPr>
            <a:xfrm>
              <a:off x="2029479" y="89175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7D3A69EF-DE7D-40B6-BDF1-FCEDDF45B3DD}"/>
                </a:ext>
              </a:extLst>
            </p:cNvPr>
            <p:cNvSpPr/>
            <p:nvPr userDrawn="1"/>
          </p:nvSpPr>
          <p:spPr>
            <a:xfrm rot="1560000">
              <a:off x="2113106" y="-123518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758B57C1-DEBA-4E21-A58C-8A30BD48696A}"/>
                </a:ext>
              </a:extLst>
            </p:cNvPr>
            <p:cNvSpPr/>
            <p:nvPr userDrawn="1"/>
          </p:nvSpPr>
          <p:spPr>
            <a:xfrm>
              <a:off x="2203251" y="-109604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CE8329C-7F95-42B4-B981-BA9EFBB5C29D}"/>
                </a:ext>
              </a:extLst>
            </p:cNvPr>
            <p:cNvSpPr/>
            <p:nvPr userDrawn="1"/>
          </p:nvSpPr>
          <p:spPr>
            <a:xfrm>
              <a:off x="2321497" y="-122546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224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783888-5342-4893-AD8E-205134944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83" y="4155831"/>
            <a:ext cx="10947042" cy="1655762"/>
          </a:xfrm>
        </p:spPr>
        <p:txBody>
          <a:bodyPr>
            <a:normAutofit/>
          </a:bodyPr>
          <a:lstStyle/>
          <a:p>
            <a:r>
              <a:rPr lang="en-CA" sz="4800" b="1" dirty="0">
                <a:latin typeface="Arial" panose="020B0604020202020204" pitchFamily="34" charset="0"/>
                <a:cs typeface="Arial" panose="020B0604020202020204" pitchFamily="34" charset="0"/>
              </a:rPr>
              <a:t>Industry Environment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D1FE1A4-1927-47E5-B88C-75B0783BCFDB}"/>
              </a:ext>
            </a:extLst>
          </p:cNvPr>
          <p:cNvGrpSpPr/>
          <p:nvPr/>
        </p:nvGrpSpPr>
        <p:grpSpPr>
          <a:xfrm>
            <a:off x="3239037" y="940164"/>
            <a:ext cx="5647387" cy="2794709"/>
            <a:chOff x="3219718" y="1983347"/>
            <a:chExt cx="5647387" cy="2794709"/>
          </a:xfrm>
        </p:grpSpPr>
        <p:pic>
          <p:nvPicPr>
            <p:cNvPr id="6" name="Picture 5" descr="A drawing of a person&#10;&#10;Description automatically generated">
              <a:extLst>
                <a:ext uri="{FF2B5EF4-FFF2-40B4-BE49-F238E27FC236}">
                  <a16:creationId xmlns:a16="http://schemas.microsoft.com/office/drawing/2014/main" id="{9518AAA1-19B5-4947-987E-7B9D82A922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1983347"/>
              <a:ext cx="5647387" cy="1526616"/>
            </a:xfrm>
            <a:prstGeom prst="rect">
              <a:avLst/>
            </a:prstGeom>
          </p:spPr>
        </p:pic>
        <p:pic>
          <p:nvPicPr>
            <p:cNvPr id="8" name="Picture 7" descr="A drawing of a person&#10;&#10;Description automatically generated">
              <a:extLst>
                <a:ext uri="{FF2B5EF4-FFF2-40B4-BE49-F238E27FC236}">
                  <a16:creationId xmlns:a16="http://schemas.microsoft.com/office/drawing/2014/main" id="{92C9E1F5-2EB1-4F7A-8CA7-9955154B9B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3483724"/>
              <a:ext cx="5647387" cy="1294332"/>
            </a:xfrm>
            <a:prstGeom prst="rect">
              <a:avLst/>
            </a:prstGeom>
          </p:spPr>
        </p:pic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905B3A7E-8B27-4FF5-8FD2-3C6C61F150A6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80886" y="6228000"/>
            <a:ext cx="1152000" cy="576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912CC24-4A9F-4A17-B7E0-8B476C5BFD33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76"/>
          <a:stretch/>
        </p:blipFill>
        <p:spPr>
          <a:xfrm>
            <a:off x="6192886" y="6228000"/>
            <a:ext cx="1152000" cy="576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B0D1EDB-FEE1-41C9-90D7-F1AF81159AEF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7" cstate="screen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98" b="90210" l="9441" r="91259">
                        <a14:foregroundMark x1="16084" y1="39161" x2="16084" y2="39161"/>
                        <a14:foregroundMark x1="22378" y1="50350" x2="22378" y2="50350"/>
                        <a14:foregroundMark x1="77273" y1="45455" x2="77273" y2="45455"/>
                        <a14:foregroundMark x1="83916" y1="34266" x2="83916" y2="34266"/>
                        <a14:foregroundMark x1="78671" y1="23077" x2="78671" y2="23077"/>
                        <a14:foregroundMark x1="79371" y1="47552" x2="79371" y2="47552"/>
                        <a14:foregroundMark x1="18881" y1="44755" x2="18881" y2="44755"/>
                        <a14:foregroundMark x1="24476" y1="26573" x2="24476" y2="26573"/>
                        <a14:foregroundMark x1="71329" y1="34965" x2="75175" y2="32867"/>
                        <a14:foregroundMark x1="18182" y1="48252" x2="22378" y2="43357"/>
                        <a14:foregroundMark x1="25524" y1="44755" x2="13636" y2="41958"/>
                        <a14:foregroundMark x1="56294" y1="2098" x2="56294" y2="2098"/>
                        <a14:foregroundMark x1="86014" y1="51748" x2="86014" y2="51748"/>
                        <a14:foregroundMark x1="70280" y1="21678" x2="70280" y2="21678"/>
                        <a14:foregroundMark x1="78322" y1="19580" x2="78322" y2="19580"/>
                        <a14:foregroundMark x1="73776" y1="18881" x2="73776" y2="18881"/>
                        <a14:foregroundMark x1="76224" y1="18182" x2="76224" y2="18182"/>
                        <a14:foregroundMark x1="74476" y1="18881" x2="74476" y2="18881"/>
                        <a14:foregroundMark x1="81818" y1="19580" x2="81818" y2="19580"/>
                        <a14:foregroundMark x1="84266" y1="21678" x2="84266" y2="21678"/>
                        <a14:foregroundMark x1="88112" y1="26573" x2="88112" y2="26573"/>
                        <a14:foregroundMark x1="26224" y1="41259" x2="11538" y2="36364"/>
                        <a14:foregroundMark x1="25175" y1="18881" x2="25175" y2="18881"/>
                        <a14:foregroundMark x1="20280" y1="20280" x2="20280" y2="20280"/>
                        <a14:foregroundMark x1="18881" y1="20979" x2="18881" y2="20979"/>
                        <a14:foregroundMark x1="10140" y1="28671" x2="10140" y2="28671"/>
                        <a14:foregroundMark x1="40210" y1="91608" x2="40210" y2="91608"/>
                        <a14:foregroundMark x1="77972" y1="22378" x2="90210" y2="34965"/>
                        <a14:foregroundMark x1="91259" y1="34965" x2="91259" y2="34965"/>
                        <a14:foregroundMark x1="11189" y1="32168" x2="25874" y2="22378"/>
                        <a14:foregroundMark x1="12238" y1="25175" x2="12238" y2="25175"/>
                        <a14:foregroundMark x1="10490" y1="27273" x2="10490" y2="27273"/>
                        <a14:foregroundMark x1="11189" y1="26573" x2="26573" y2="1958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16886" y="6228000"/>
            <a:ext cx="1152000" cy="57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EDED266-8378-41BB-91FD-02B3F068C797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00886" y="6228000"/>
            <a:ext cx="1152000" cy="5760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5349BDB0-1E61-4EBA-988E-FAB3BBCA13C5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04000" y="6228000"/>
            <a:ext cx="1152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9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197407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Environment: Threat of Entry:   .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F0C758E-F36D-4A40-A795-0BBD1400B643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80886" y="6228000"/>
            <a:ext cx="1152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76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800" y="-72755"/>
            <a:ext cx="10500060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Environment: Threats from Suppliers:   . 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rgbClr val="00B0F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rgbClr val="00B0F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FC6824D-DD54-4764-9A5C-0CFC1DAB7B62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76"/>
          <a:stretch/>
        </p:blipFill>
        <p:spPr>
          <a:xfrm>
            <a:off x="6192886" y="6228000"/>
            <a:ext cx="1152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Environment: Threats from Buyers:   . 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CB76A4B-5742-40CC-BB00-6A920BDF5912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04000" y="6228000"/>
            <a:ext cx="1152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51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Environment: Threat of Substitutes:   . 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3A659DC-D699-4B55-B065-B990F89A09A7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98" b="90210" l="9441" r="91259">
                        <a14:foregroundMark x1="16084" y1="39161" x2="16084" y2="39161"/>
                        <a14:foregroundMark x1="22378" y1="50350" x2="22378" y2="50350"/>
                        <a14:foregroundMark x1="77273" y1="45455" x2="77273" y2="45455"/>
                        <a14:foregroundMark x1="83916" y1="34266" x2="83916" y2="34266"/>
                        <a14:foregroundMark x1="78671" y1="23077" x2="78671" y2="23077"/>
                        <a14:foregroundMark x1="79371" y1="47552" x2="79371" y2="47552"/>
                        <a14:foregroundMark x1="18881" y1="44755" x2="18881" y2="44755"/>
                        <a14:foregroundMark x1="24476" y1="26573" x2="24476" y2="26573"/>
                        <a14:foregroundMark x1="71329" y1="34965" x2="75175" y2="32867"/>
                        <a14:foregroundMark x1="18182" y1="48252" x2="22378" y2="43357"/>
                        <a14:foregroundMark x1="25524" y1="44755" x2="13636" y2="41958"/>
                        <a14:foregroundMark x1="56294" y1="2098" x2="56294" y2="2098"/>
                        <a14:foregroundMark x1="86014" y1="51748" x2="86014" y2="51748"/>
                        <a14:foregroundMark x1="70280" y1="21678" x2="70280" y2="21678"/>
                        <a14:foregroundMark x1="78322" y1="19580" x2="78322" y2="19580"/>
                        <a14:foregroundMark x1="73776" y1="18881" x2="73776" y2="18881"/>
                        <a14:foregroundMark x1="76224" y1="18182" x2="76224" y2="18182"/>
                        <a14:foregroundMark x1="74476" y1="18881" x2="74476" y2="18881"/>
                        <a14:foregroundMark x1="81818" y1="19580" x2="81818" y2="19580"/>
                        <a14:foregroundMark x1="84266" y1="21678" x2="84266" y2="21678"/>
                        <a14:foregroundMark x1="88112" y1="26573" x2="88112" y2="26573"/>
                        <a14:foregroundMark x1="26224" y1="41259" x2="11538" y2="36364"/>
                        <a14:foregroundMark x1="25175" y1="18881" x2="25175" y2="18881"/>
                        <a14:foregroundMark x1="20280" y1="20280" x2="20280" y2="20280"/>
                        <a14:foregroundMark x1="18881" y1="20979" x2="18881" y2="20979"/>
                        <a14:foregroundMark x1="10140" y1="28671" x2="10140" y2="28671"/>
                        <a14:foregroundMark x1="40210" y1="91608" x2="40210" y2="91608"/>
                        <a14:foregroundMark x1="77972" y1="22378" x2="90210" y2="34965"/>
                        <a14:foregroundMark x1="91259" y1="34965" x2="91259" y2="34965"/>
                        <a14:foregroundMark x1="11189" y1="32168" x2="25874" y2="22378"/>
                        <a14:foregroundMark x1="12238" y1="25175" x2="12238" y2="25175"/>
                        <a14:foregroundMark x1="10490" y1="27273" x2="10490" y2="27273"/>
                        <a14:foregroundMark x1="11189" y1="26573" x2="26573" y2="1958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16886" y="6228000"/>
            <a:ext cx="1152000" cy="57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2432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Environment: Threat of Rivalry:   . </a:t>
            </a:r>
            <a:endParaRPr lang="en-CA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8EB5-3248-4337-8DE8-C2ADA8EC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3799" y="814593"/>
            <a:ext cx="11700000" cy="2592000"/>
          </a:xfrm>
          <a:solidFill>
            <a:srgbClr val="7030A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565B4-4056-40B4-A0D1-EA94293D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3799" y="3589975"/>
            <a:ext cx="11700000" cy="2592000"/>
          </a:xfrm>
          <a:solidFill>
            <a:srgbClr val="7030A0">
              <a:alpha val="20000"/>
            </a:srgbClr>
          </a:solidFill>
        </p:spPr>
        <p:txBody>
          <a:bodyPr>
            <a:normAutofit/>
          </a:bodyPr>
          <a:lstStyle/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90ECE6A3-061D-42AA-9FB2-8C77614DA2DD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00886" y="6228000"/>
            <a:ext cx="1152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38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214</Words>
  <Application>Microsoft Office PowerPoint</Application>
  <PresentationFormat>Widescreen</PresentationFormat>
  <Paragraphs>18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Industry Environment: Threat of Entry:   .</vt:lpstr>
      <vt:lpstr>Industry Environment: Threats from Suppliers:   . </vt:lpstr>
      <vt:lpstr>Industry Environment: Threats from Buyers:   . </vt:lpstr>
      <vt:lpstr>Industry Environment: Threat of Substitutes:   . </vt:lpstr>
      <vt:lpstr>Industry Environment: Threat of Rivalry:   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Sheppard</dc:creator>
  <cp:lastModifiedBy>Jerry Sheppard</cp:lastModifiedBy>
  <cp:revision>27</cp:revision>
  <dcterms:created xsi:type="dcterms:W3CDTF">2020-08-27T19:40:58Z</dcterms:created>
  <dcterms:modified xsi:type="dcterms:W3CDTF">2020-08-30T13:08:35Z</dcterms:modified>
</cp:coreProperties>
</file>