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417" r:id="rId3"/>
    <p:sldId id="415" r:id="rId4"/>
    <p:sldId id="403" r:id="rId5"/>
    <p:sldId id="41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26" autoAdjust="0"/>
    <p:restoredTop sz="80924" autoAdjust="0"/>
  </p:normalViewPr>
  <p:slideViewPr>
    <p:cSldViewPr snapToGrid="0">
      <p:cViewPr varScale="1">
        <p:scale>
          <a:sx n="73" d="100"/>
          <a:sy n="73" d="100"/>
        </p:scale>
        <p:origin x="627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B951BD-FE4D-4E7A-9BFB-A823F3FBC19F}" type="datetimeFigureOut">
              <a:rPr lang="en-CA" smtClean="0"/>
              <a:t>2020-08-30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231719-6003-4F93-87DF-8ABA2BE52D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59240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231719-6003-4F93-87DF-8ABA2BE52D15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291562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Tell me what’s going on internally and externally that would make for a good recommendation.</a:t>
            </a:r>
          </a:p>
          <a:p>
            <a:endParaRPr lang="en-CA" dirty="0"/>
          </a:p>
          <a:p>
            <a:r>
              <a:rPr lang="en-CA" dirty="0"/>
              <a:t>Try to limit this to five critical criteria.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231719-6003-4F93-87DF-8ABA2BE52D15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184136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Tell me what actions you want the organization to take.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dirty="0"/>
              <a:t>Try to limit it to five critical recommendations.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231719-6003-4F93-87DF-8ABA2BE52D15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971353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Give short names to each recommendation and evaluate how well they address the criteria.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231719-6003-4F93-87DF-8ABA2BE52D15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422486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Summarize your recommendation and your rationale for it </a:t>
            </a:r>
          </a:p>
          <a:p>
            <a:r>
              <a:rPr lang="en-CA"/>
              <a:t>(</a:t>
            </a:r>
            <a:r>
              <a:rPr lang="en-CA" dirty="0"/>
              <a:t>Rationale </a:t>
            </a:r>
            <a:r>
              <a:rPr lang="en-CA"/>
              <a:t>tells us </a:t>
            </a:r>
            <a:r>
              <a:rPr lang="en-CA" dirty="0"/>
              <a:t>what’s going on internally and externally that makes this </a:t>
            </a:r>
            <a:r>
              <a:rPr lang="en-CA"/>
              <a:t>recommendation important.)</a:t>
            </a:r>
            <a:endParaRPr lang="en-CA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dirty="0"/>
              <a:t>Add more recommendations and slides as you see fit. Try to limit it to five critical recommendations.</a:t>
            </a:r>
          </a:p>
          <a:p>
            <a:r>
              <a:rPr lang="en-CA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231719-6003-4F93-87DF-8ABA2BE52D15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48088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E332C-E3E2-4D84-8178-EACBC72480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4C2902-6868-4411-A0B5-35EEED7E3F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A0B67D-3BC7-4BD8-B2D5-7A7AF20D8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B1F4C-6954-42EA-A16C-6C299388F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A94E2-01F2-4C7F-AACC-EFA1CB6F8C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21090738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3D9DE-740A-49C1-AB74-85E21818E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C915CE-16C2-422B-8E3A-96754E53F3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00E28-4AED-4A9A-B304-DF16CBE04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AE52E0-E5CA-4BEA-B0CE-11DD955FD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A94E2-01F2-4C7F-AACC-EFA1CB6F8C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49435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56BB59-B977-46A8-B16D-8219C9A9D3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4B631C-2750-4FB3-8B0E-3F66A288B4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C86481-0B7D-4055-B759-44011550A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52AAA6-7CB4-4F2F-B6EF-0765D89B4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47784-2448-4C2B-A37F-B82E4112AA95}" type="slidenum">
              <a:rPr lang="en-CA" smtClean="0"/>
              <a:pPr/>
              <a:t>‹#›</a:t>
            </a:fld>
            <a:fld id="{53CA94E2-01F2-4C7F-AACC-EFA1CB6F8C6A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90428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9A84C-76C4-4F90-90E4-AE4EC4F1A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44399C-115E-42AA-B046-AFBF92FBD8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392DFC-C3B0-499E-820B-7391C5139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65C3E6-32F0-44A9-A9A8-BF6CEDE47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A94E2-01F2-4C7F-AACC-EFA1CB6F8C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48896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D40FE-209B-44BA-A23E-FF9AE8326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16607B-3C63-4F73-9417-C73475CC6E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F0AF8C-223E-43D2-96F3-51EA9FAD1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D52A47-0A40-482C-B3E8-518D9E6A0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A94E2-01F2-4C7F-AACC-EFA1CB6F8C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85244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C0660-8707-430D-9B75-9112CD4C9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B33860-8EC2-47A0-988F-23E11648D1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210FBE-6793-41E4-8683-BC7D2FB673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893E7-D052-4ABC-B889-6A8B3BF47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947A3F-2AE7-41D6-88F4-153CEFDDA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A94E2-01F2-4C7F-AACC-EFA1CB6F8C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75409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DAFBC-3FDA-44CE-A929-09426C189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C54E14-1A20-47DF-AF42-78BCCEB4DE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1F86C4-9966-4A50-AAA1-699EE05F70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C32096-55E8-4EDD-A7A1-91881E109A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6B2D64-65CE-4943-9952-C5BC73CD41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A6A3E2-51C1-4897-88D8-7988B5E05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B73FB5B-8CE2-4D07-85EF-1DDC6C216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A94E2-01F2-4C7F-AACC-EFA1CB6F8C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3292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A8C3A-7AFD-4FD4-9000-2D861B333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62F855-9D7A-4212-9CC0-525209211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E3DF7A-466D-4A17-9AC0-51A540C6F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A94E2-01F2-4C7F-AACC-EFA1CB6F8C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89577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3E49FF-6628-42A7-972E-09F3174CA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12FA32-64AA-4F10-97EE-D2C9FB87E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A94E2-01F2-4C7F-AACC-EFA1CB6F8C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49836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1280C-4CBB-4BCE-921C-9ACDEDD1DD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879FF9-5ECF-4B0B-8597-BF90947EF3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9041FD-677D-4973-9501-5B7BBE5A0D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D9B215-F914-461B-BFF5-3DAF3A539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43CDE4-C5D6-485C-B7DA-A20EDEF64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A94E2-01F2-4C7F-AACC-EFA1CB6F8C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38565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6F6DB-7C4A-42BF-998E-5A6BB7A2C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BB273E-F61D-4005-B033-AFCDCAFD5B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B60BB1-2C22-4B54-870B-865CEA5F80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FEE500-32A1-4534-AE65-B304AE5A2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E1A774-2067-44E3-A0A8-192855406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A94E2-01F2-4C7F-AACC-EFA1CB6F8C6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67260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E3327A69-832D-49FE-8E0E-A5DF4434A204}"/>
              </a:ext>
            </a:extLst>
          </p:cNvPr>
          <p:cNvSpPr/>
          <p:nvPr userDrawn="1"/>
        </p:nvSpPr>
        <p:spPr>
          <a:xfrm>
            <a:off x="-1" y="-1"/>
            <a:ext cx="12192001" cy="600673"/>
          </a:xfrm>
          <a:prstGeom prst="rect">
            <a:avLst/>
          </a:prstGeom>
          <a:gradFill>
            <a:gsLst>
              <a:gs pos="5000">
                <a:schemeClr val="accent1">
                  <a:lumMod val="60000"/>
                  <a:lumOff val="40000"/>
                </a:schemeClr>
              </a:gs>
              <a:gs pos="95000">
                <a:schemeClr val="accent1">
                  <a:lumMod val="50000"/>
                  <a:alpha val="9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1BEEDE-D4FE-43F4-ADDD-828727F447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598954-709B-42DC-B5F4-4FFDF7F1FB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DE0474-0158-411A-8FDD-6C299B5445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43CE95-6AC4-48D4-B524-78A42312BB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066" y="6356350"/>
            <a:ext cx="12554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CA94E2-01F2-4C7F-AACC-EFA1CB6F8C6A}" type="slidenum">
              <a:rPr lang="en-CA" smtClean="0"/>
              <a:pPr/>
              <a:t>‹#›</a:t>
            </a:fld>
            <a:endParaRPr lang="en-CA"/>
          </a:p>
        </p:txBody>
      </p:sp>
      <p:pic>
        <p:nvPicPr>
          <p:cNvPr id="12" name="Picture 11" descr="A drawing of a face&#10;&#10;Description automatically generated">
            <a:extLst>
              <a:ext uri="{FF2B5EF4-FFF2-40B4-BE49-F238E27FC236}">
                <a16:creationId xmlns:a16="http://schemas.microsoft.com/office/drawing/2014/main" id="{DCAA4182-1F28-4918-9B63-1E345A53B8A4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51" y="6230233"/>
            <a:ext cx="3963649" cy="600673"/>
          </a:xfrm>
          <a:prstGeom prst="rect">
            <a:avLst/>
          </a:prstGeom>
        </p:spPr>
      </p:pic>
      <p:grpSp>
        <p:nvGrpSpPr>
          <p:cNvPr id="31" name="Group 30">
            <a:extLst>
              <a:ext uri="{FF2B5EF4-FFF2-40B4-BE49-F238E27FC236}">
                <a16:creationId xmlns:a16="http://schemas.microsoft.com/office/drawing/2014/main" id="{2E00C141-753C-492B-94A9-B39A595DC669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152350" y="80653"/>
            <a:ext cx="870322" cy="428061"/>
            <a:chOff x="1767415" y="-127093"/>
            <a:chExt cx="608057" cy="299068"/>
          </a:xfrm>
        </p:grpSpPr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E1307D95-C65F-46AF-8FB3-BE1F6D77585D}"/>
                </a:ext>
              </a:extLst>
            </p:cNvPr>
            <p:cNvSpPr/>
            <p:nvPr userDrawn="1"/>
          </p:nvSpPr>
          <p:spPr>
            <a:xfrm>
              <a:off x="1767415" y="-124089"/>
              <a:ext cx="53975" cy="291600"/>
            </a:xfrm>
            <a:prstGeom prst="roundRect">
              <a:avLst>
                <a:gd name="adj" fmla="val 4827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endParaRPr>
            </a:p>
          </p:txBody>
        </p:sp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99E08E0E-1A7F-4FB9-B3D6-82745C370936}"/>
                </a:ext>
              </a:extLst>
            </p:cNvPr>
            <p:cNvSpPr/>
            <p:nvPr userDrawn="1"/>
          </p:nvSpPr>
          <p:spPr>
            <a:xfrm>
              <a:off x="1884901" y="-110323"/>
              <a:ext cx="53975" cy="277200"/>
            </a:xfrm>
            <a:prstGeom prst="roundRect">
              <a:avLst>
                <a:gd name="adj" fmla="val 4827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endParaRPr>
            </a:p>
          </p:txBody>
        </p:sp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ADEDF624-BF2B-4AB2-8F32-D4D917761D16}"/>
                </a:ext>
              </a:extLst>
            </p:cNvPr>
            <p:cNvSpPr/>
            <p:nvPr userDrawn="1"/>
          </p:nvSpPr>
          <p:spPr>
            <a:xfrm rot="20040000">
              <a:off x="1974678" y="-127093"/>
              <a:ext cx="53975" cy="291600"/>
            </a:xfrm>
            <a:prstGeom prst="roundRect">
              <a:avLst>
                <a:gd name="adj" fmla="val 4827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endParaRPr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0368F332-0064-47B8-96B1-162E189218C2}"/>
                </a:ext>
              </a:extLst>
            </p:cNvPr>
            <p:cNvSpPr/>
            <p:nvPr userDrawn="1"/>
          </p:nvSpPr>
          <p:spPr>
            <a:xfrm>
              <a:off x="2169882" y="-126214"/>
              <a:ext cx="82800" cy="828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46545F71-6C32-4273-972F-63EBC5C78C65}"/>
                </a:ext>
              </a:extLst>
            </p:cNvPr>
            <p:cNvSpPr/>
            <p:nvPr userDrawn="1"/>
          </p:nvSpPr>
          <p:spPr>
            <a:xfrm>
              <a:off x="1888064" y="-124098"/>
              <a:ext cx="82800" cy="828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C5750A77-1803-4860-A1F5-680AA126AEE8}"/>
                </a:ext>
              </a:extLst>
            </p:cNvPr>
            <p:cNvSpPr/>
            <p:nvPr userDrawn="1"/>
          </p:nvSpPr>
          <p:spPr>
            <a:xfrm>
              <a:off x="2029479" y="89175"/>
              <a:ext cx="82800" cy="828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7D3A69EF-DE7D-40B6-BDF1-FCEDDF45B3DD}"/>
                </a:ext>
              </a:extLst>
            </p:cNvPr>
            <p:cNvSpPr/>
            <p:nvPr userDrawn="1"/>
          </p:nvSpPr>
          <p:spPr>
            <a:xfrm rot="1560000">
              <a:off x="2113106" y="-123518"/>
              <a:ext cx="53975" cy="291600"/>
            </a:xfrm>
            <a:prstGeom prst="roundRect">
              <a:avLst>
                <a:gd name="adj" fmla="val 4827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endParaRPr>
            </a:p>
          </p:txBody>
        </p:sp>
        <p:sp>
          <p:nvSpPr>
            <p:cNvPr id="28" name="Rectangle: Rounded Corners 27">
              <a:extLst>
                <a:ext uri="{FF2B5EF4-FFF2-40B4-BE49-F238E27FC236}">
                  <a16:creationId xmlns:a16="http://schemas.microsoft.com/office/drawing/2014/main" id="{758B57C1-DEBA-4E21-A58C-8A30BD48696A}"/>
                </a:ext>
              </a:extLst>
            </p:cNvPr>
            <p:cNvSpPr/>
            <p:nvPr userDrawn="1"/>
          </p:nvSpPr>
          <p:spPr>
            <a:xfrm>
              <a:off x="2203251" y="-109604"/>
              <a:ext cx="53975" cy="277200"/>
            </a:xfrm>
            <a:prstGeom prst="roundRect">
              <a:avLst>
                <a:gd name="adj" fmla="val 4827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endParaRPr>
            </a:p>
          </p:txBody>
        </p:sp>
        <p:sp>
          <p:nvSpPr>
            <p:cNvPr id="30" name="Rectangle: Rounded Corners 29">
              <a:extLst>
                <a:ext uri="{FF2B5EF4-FFF2-40B4-BE49-F238E27FC236}">
                  <a16:creationId xmlns:a16="http://schemas.microsoft.com/office/drawing/2014/main" id="{3CE8329C-7F95-42B4-B981-BA9EFBB5C29D}"/>
                </a:ext>
              </a:extLst>
            </p:cNvPr>
            <p:cNvSpPr/>
            <p:nvPr userDrawn="1"/>
          </p:nvSpPr>
          <p:spPr>
            <a:xfrm>
              <a:off x="2321497" y="-122546"/>
              <a:ext cx="53975" cy="291600"/>
            </a:xfrm>
            <a:prstGeom prst="roundRect">
              <a:avLst>
                <a:gd name="adj" fmla="val 4827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02243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2783888-5342-4893-AD8E-205134944D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86309" y="4155831"/>
            <a:ext cx="7521455" cy="1655762"/>
          </a:xfrm>
        </p:spPr>
        <p:txBody>
          <a:bodyPr>
            <a:normAutofit/>
          </a:bodyPr>
          <a:lstStyle/>
          <a:p>
            <a:r>
              <a:rPr lang="en-CA" sz="4800" b="1" dirty="0">
                <a:latin typeface="Arial" panose="020B0604020202020204" pitchFamily="34" charset="0"/>
                <a:cs typeface="Arial" panose="020B0604020202020204" pitchFamily="34" charset="0"/>
              </a:rPr>
              <a:t>Recommendations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7D1FE1A4-1927-47E5-B88C-75B0783BCFDB}"/>
              </a:ext>
            </a:extLst>
          </p:cNvPr>
          <p:cNvGrpSpPr/>
          <p:nvPr/>
        </p:nvGrpSpPr>
        <p:grpSpPr>
          <a:xfrm>
            <a:off x="3239037" y="940164"/>
            <a:ext cx="5647387" cy="2794709"/>
            <a:chOff x="3219718" y="1983347"/>
            <a:chExt cx="5647387" cy="2794709"/>
          </a:xfrm>
        </p:grpSpPr>
        <p:pic>
          <p:nvPicPr>
            <p:cNvPr id="6" name="Picture 5" descr="A drawing of a person&#10;&#10;Description automatically generated">
              <a:extLst>
                <a:ext uri="{FF2B5EF4-FFF2-40B4-BE49-F238E27FC236}">
                  <a16:creationId xmlns:a16="http://schemas.microsoft.com/office/drawing/2014/main" id="{9518AAA1-19B5-4947-987E-7B9D82A9228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219718" y="1983347"/>
              <a:ext cx="5647387" cy="1526616"/>
            </a:xfrm>
            <a:prstGeom prst="rect">
              <a:avLst/>
            </a:prstGeom>
          </p:spPr>
        </p:pic>
        <p:pic>
          <p:nvPicPr>
            <p:cNvPr id="8" name="Picture 7" descr="A drawing of a person&#10;&#10;Description automatically generated">
              <a:extLst>
                <a:ext uri="{FF2B5EF4-FFF2-40B4-BE49-F238E27FC236}">
                  <a16:creationId xmlns:a16="http://schemas.microsoft.com/office/drawing/2014/main" id="{92C9E1F5-2EB1-4F7A-8CA7-9955154B9BF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219718" y="3483724"/>
              <a:ext cx="5647387" cy="1294332"/>
            </a:xfrm>
            <a:prstGeom prst="rect">
              <a:avLst/>
            </a:prstGeom>
          </p:spPr>
        </p:pic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858309A9-F05C-400F-BA57-5050DED6162A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444000" y="6123716"/>
            <a:ext cx="1598558" cy="684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8A43896-B690-4110-BF8A-2AAE87F56A07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16000" y="6123716"/>
            <a:ext cx="1000624" cy="684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90D0C2B-EE20-4516-96A5-8C1F60B9957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856000" y="6123716"/>
            <a:ext cx="1313114" cy="6840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4E9AD22-BDB7-446F-A21A-DB07C32CFBC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052000" y="6123716"/>
            <a:ext cx="747622" cy="6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790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0CB43-4591-4779-8672-66C6B3239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714" y="18255"/>
            <a:ext cx="10515600" cy="564165"/>
          </a:xfrm>
        </p:spPr>
        <p:txBody>
          <a:bodyPr>
            <a:noAutofit/>
          </a:bodyPr>
          <a:lstStyle/>
          <a:p>
            <a:r>
              <a:rPr lang="en-CA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Criteria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20008-E913-48B9-9385-E0BD76665B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4000" y="914460"/>
            <a:ext cx="11592000" cy="731460"/>
          </a:xfr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3000" b="1" dirty="0">
                <a:latin typeface="Arial" panose="020B0604020202020204" pitchFamily="34" charset="0"/>
                <a:cs typeface="Arial" panose="020B0604020202020204" pitchFamily="34" charset="0"/>
              </a:rPr>
              <a:t>An good recommendation will allow the company to: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11827C-873C-4DA9-9626-AD50312E39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24000" y="1645920"/>
            <a:ext cx="11592000" cy="4387955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3947331-4CA4-4EBF-86D2-C12898D79F1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16000" y="6123716"/>
            <a:ext cx="1000624" cy="6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280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0CB43-4591-4779-8672-66C6B3239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714" y="18255"/>
            <a:ext cx="10515600" cy="564165"/>
          </a:xfrm>
        </p:spPr>
        <p:txBody>
          <a:bodyPr>
            <a:noAutofit/>
          </a:bodyPr>
          <a:lstStyle/>
          <a:p>
            <a:r>
              <a:rPr lang="en-CA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20008-E913-48B9-9385-E0BD76665B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73740" y="791999"/>
            <a:ext cx="11677526" cy="5253525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6232E80-F0BE-4A04-838A-B5DD7A2CA3E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444000" y="6123716"/>
            <a:ext cx="1598558" cy="6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857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9C3A1-DC57-41A5-9868-8AEF01071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799" y="-72755"/>
            <a:ext cx="10770517" cy="736161"/>
          </a:xfrm>
        </p:spPr>
        <p:txBody>
          <a:bodyPr>
            <a:noAutofit/>
          </a:bodyPr>
          <a:lstStyle/>
          <a:p>
            <a:r>
              <a:rPr lang="en-CA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Evaluation</a:t>
            </a:r>
            <a:endParaRPr lang="en-CA" sz="3200" dirty="0"/>
          </a:p>
        </p:txBody>
      </p:sp>
      <p:graphicFrame>
        <p:nvGraphicFramePr>
          <p:cNvPr id="37" name="Table 37">
            <a:extLst>
              <a:ext uri="{FF2B5EF4-FFF2-40B4-BE49-F238E27FC236}">
                <a16:creationId xmlns:a16="http://schemas.microsoft.com/office/drawing/2014/main" id="{7811A301-743C-4FAD-AD56-0E69A4A0A87D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40904913"/>
              </p:ext>
            </p:extLst>
          </p:nvPr>
        </p:nvGraphicFramePr>
        <p:xfrm>
          <a:off x="185631" y="1449561"/>
          <a:ext cx="11699998" cy="45720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3564238">
                  <a:extLst>
                    <a:ext uri="{9D8B030D-6E8A-4147-A177-3AD203B41FA5}">
                      <a16:colId xmlns:a16="http://schemas.microsoft.com/office/drawing/2014/main" val="2314974226"/>
                    </a:ext>
                  </a:extLst>
                </a:gridCol>
                <a:gridCol w="1627152">
                  <a:extLst>
                    <a:ext uri="{9D8B030D-6E8A-4147-A177-3AD203B41FA5}">
                      <a16:colId xmlns:a16="http://schemas.microsoft.com/office/drawing/2014/main" val="680069656"/>
                    </a:ext>
                  </a:extLst>
                </a:gridCol>
                <a:gridCol w="1627152">
                  <a:extLst>
                    <a:ext uri="{9D8B030D-6E8A-4147-A177-3AD203B41FA5}">
                      <a16:colId xmlns:a16="http://schemas.microsoft.com/office/drawing/2014/main" val="3454040028"/>
                    </a:ext>
                  </a:extLst>
                </a:gridCol>
                <a:gridCol w="1627152">
                  <a:extLst>
                    <a:ext uri="{9D8B030D-6E8A-4147-A177-3AD203B41FA5}">
                      <a16:colId xmlns:a16="http://schemas.microsoft.com/office/drawing/2014/main" val="3379124007"/>
                    </a:ext>
                  </a:extLst>
                </a:gridCol>
                <a:gridCol w="1627152">
                  <a:extLst>
                    <a:ext uri="{9D8B030D-6E8A-4147-A177-3AD203B41FA5}">
                      <a16:colId xmlns:a16="http://schemas.microsoft.com/office/drawing/2014/main" val="3588648058"/>
                    </a:ext>
                  </a:extLst>
                </a:gridCol>
                <a:gridCol w="1627152">
                  <a:extLst>
                    <a:ext uri="{9D8B030D-6E8A-4147-A177-3AD203B41FA5}">
                      <a16:colId xmlns:a16="http://schemas.microsoft.com/office/drawing/2014/main" val="3267524348"/>
                    </a:ext>
                  </a:extLst>
                </a:gridCol>
              </a:tblGrid>
              <a:tr h="586066">
                <a:tc>
                  <a:txBody>
                    <a:bodyPr/>
                    <a:lstStyle/>
                    <a:p>
                      <a:r>
                        <a:rPr lang="en-CA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CRITERIA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CA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CA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________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CA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CA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CA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________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CA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CA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________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CA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CA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________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441122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4400" b="1" i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4400" b="1" i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+++</a:t>
                      </a:r>
                      <a:endParaRPr lang="en-CA" sz="4400" b="1" i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4400" b="1" i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++</a:t>
                      </a:r>
                      <a:endParaRPr lang="en-CA" sz="4400" b="1" i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4400" b="1" i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+</a:t>
                      </a:r>
                      <a:endParaRPr lang="en-CA" sz="4400" b="1" i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4400" b="1" i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37203650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4400" b="1" i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CA" sz="4400" b="1" i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CA" sz="4400" b="1" i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CA" sz="4400" b="1" i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4400" b="1" i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97514230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4400" b="1" i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CA" sz="4400" b="1" i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4400" b="1" i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4400" b="1" i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4400" b="1" i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---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43141380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4400" b="1" i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CA" sz="4400" b="1" i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CA" sz="4400" b="1" i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CA" sz="4400" b="1" i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4400" b="1" i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26332930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4400" b="1" i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CA" sz="4400" b="1" i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CA" sz="4400" b="1" i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CA" sz="4400" b="1" i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4400" b="1" i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3969605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01A33737-41AC-436F-825C-DCE22C5EA81A}"/>
              </a:ext>
            </a:extLst>
          </p:cNvPr>
          <p:cNvSpPr txBox="1"/>
          <p:nvPr/>
        </p:nvSpPr>
        <p:spPr>
          <a:xfrm>
            <a:off x="3742510" y="790303"/>
            <a:ext cx="8143122" cy="623793"/>
          </a:xfrm>
          <a:prstGeom prst="rect">
            <a:avLst/>
          </a:prstGeom>
          <a:solidFill>
            <a:schemeClr val="accent1"/>
          </a:solidFill>
        </p:spPr>
        <p:txBody>
          <a:bodyPr wrap="square" tIns="126000" bIns="126000" rtlCol="0" anchor="ctr" anchorCtr="1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CA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RECOMMENDATION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69E02E1-F1E7-43BC-B5BC-5A0761C185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56000" y="6123716"/>
            <a:ext cx="1313114" cy="6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1519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0CB43-4591-4779-8672-66C6B3239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714" y="18255"/>
            <a:ext cx="10515600" cy="564165"/>
          </a:xfrm>
        </p:spPr>
        <p:txBody>
          <a:bodyPr>
            <a:noAutofit/>
          </a:bodyPr>
          <a:lstStyle/>
          <a:p>
            <a:r>
              <a:rPr lang="en-CA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Summary Recommendation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20008-E913-48B9-9385-E0BD76665B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5879" y="720000"/>
            <a:ext cx="11452577" cy="262800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11827C-873C-4DA9-9626-AD50312E39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7423" y="3452288"/>
            <a:ext cx="11452577" cy="262800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AFCE5AE-049D-404F-B35D-147D4C19AAAF}"/>
              </a:ext>
            </a:extLst>
          </p:cNvPr>
          <p:cNvSpPr txBox="1"/>
          <p:nvPr/>
        </p:nvSpPr>
        <p:spPr>
          <a:xfrm rot="16200000">
            <a:off x="-2161854" y="2868977"/>
            <a:ext cx="49299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b="1" dirty="0">
                <a:latin typeface="Arial" panose="020B0604020202020204" pitchFamily="34" charset="0"/>
                <a:cs typeface="Arial" panose="020B0604020202020204" pitchFamily="34" charset="0"/>
              </a:rPr>
              <a:t>Rationale         Recommendation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397E9EFF-DC36-4652-A0A4-7FC10946EF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52000" y="6123716"/>
            <a:ext cx="747622" cy="6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10552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1785</TotalTime>
  <Words>139</Words>
  <Application>Microsoft Office PowerPoint</Application>
  <PresentationFormat>Widescreen</PresentationFormat>
  <Paragraphs>41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Criteria</vt:lpstr>
      <vt:lpstr>Recommendations</vt:lpstr>
      <vt:lpstr>Evaluation</vt:lpstr>
      <vt:lpstr>Summary Recommendation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Jerry Sheppard</dc:creator>
  <cp:lastModifiedBy>Jerry Sheppard</cp:lastModifiedBy>
  <cp:revision>59</cp:revision>
  <dcterms:created xsi:type="dcterms:W3CDTF">2020-08-27T19:40:58Z</dcterms:created>
  <dcterms:modified xsi:type="dcterms:W3CDTF">2020-08-30T15:51:45Z</dcterms:modified>
</cp:coreProperties>
</file>