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rels" ContentType="application/vnd.openxmlformats-package.relationships+xml"/>
  <Default Extension="wdp" ContentType="image/vnd.ms-photo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bin" ContentType="audio/unknown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66" r:id="rId2"/>
    <p:sldId id="367" r:id="rId3"/>
    <p:sldId id="273" r:id="rId4"/>
    <p:sldId id="346" r:id="rId5"/>
    <p:sldId id="363" r:id="rId6"/>
    <p:sldId id="364" r:id="rId7"/>
    <p:sldId id="277" r:id="rId8"/>
    <p:sldId id="332" r:id="rId9"/>
    <p:sldId id="327" r:id="rId10"/>
    <p:sldId id="328" r:id="rId11"/>
    <p:sldId id="301" r:id="rId12"/>
    <p:sldId id="351" r:id="rId13"/>
    <p:sldId id="280" r:id="rId14"/>
    <p:sldId id="289" r:id="rId15"/>
    <p:sldId id="284" r:id="rId16"/>
    <p:sldId id="291" r:id="rId17"/>
    <p:sldId id="292" r:id="rId18"/>
    <p:sldId id="294" r:id="rId19"/>
    <p:sldId id="337" r:id="rId20"/>
    <p:sldId id="293" r:id="rId21"/>
    <p:sldId id="295" r:id="rId22"/>
    <p:sldId id="336" r:id="rId23"/>
    <p:sldId id="36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rry Sheppard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F82"/>
    <a:srgbClr val="426987"/>
    <a:srgbClr val="4D849E"/>
    <a:srgbClr val="5D9EBD"/>
    <a:srgbClr val="B4270F"/>
    <a:srgbClr val="98232B"/>
    <a:srgbClr val="A08102"/>
    <a:srgbClr val="C7A202"/>
    <a:srgbClr val="5C4F01"/>
    <a:srgbClr val="99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99" autoAdjust="0"/>
    <p:restoredTop sz="99886" autoAdjust="0"/>
  </p:normalViewPr>
  <p:slideViewPr>
    <p:cSldViewPr>
      <p:cViewPr>
        <p:scale>
          <a:sx n="100" d="100"/>
          <a:sy n="100" d="100"/>
        </p:scale>
        <p:origin x="-1232" y="-8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1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commentAuthors" Target="commentAuthors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C3468C-D6B6-4548-BE76-EF5A2A4380C1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US"/>
        </a:p>
      </dgm:t>
    </dgm:pt>
    <dgm:pt modelId="{8E15064F-B8A2-4BAF-94A5-4B75C80FE021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lIns="0" tIns="0" rIns="0" bIns="0"/>
        <a:lstStyle/>
        <a:p>
          <a:r>
            <a:rPr lang="en-US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Today’s Competitive Markets</a:t>
          </a:r>
          <a:endParaRPr lang="en-US" sz="2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FEFDCC-DEAF-45FF-87EA-24FA8F98C9C6}" type="par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A9DFB3-DAEF-4DDF-B53F-B7E0003F4C42}" type="sib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FE840-1A06-4EF9-BA80-33D4553A84F0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global economy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2387E3-2DB2-4F9E-AF5C-B496064962EC}" type="parTrans" cxnId="{D1E4FCF2-CB67-429A-9723-797E0AD10C82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B6A603-A304-4622-8BEB-4E969495329C}" type="sibTrans" cxnId="{D1E4FCF2-CB67-429A-9723-797E0AD10C82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5963F1-FC0D-4641-80B9-E791ECCBBFA4}">
      <dgm:prSet phldrT="[Text]" custT="1"/>
      <dgm:spPr>
        <a:noFill/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gm:spPr>
      <dgm:t>
        <a:bodyPr/>
        <a:lstStyle/>
        <a:p>
          <a:endParaRPr lang="en-US" sz="2200" b="1" dirty="0">
            <a:effectLst/>
          </a:endParaRPr>
        </a:p>
      </dgm:t>
    </dgm:pt>
    <dgm:pt modelId="{4A2D79C5-26A4-4122-B28A-316B69D31428}" type="parTrans" cxnId="{B92F4E65-F66E-4CF8-9F57-E5C8A4BB11F9}">
      <dgm:prSet/>
      <dgm:spPr>
        <a:noFill/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2DED6F-5B18-4A9D-8083-2CE89F201216}" type="sibTrans" cxnId="{B92F4E65-F66E-4CF8-9F57-E5C8A4BB11F9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B71DDC-1AB9-4494-BEAC-E497DC9F8711}">
      <dgm:prSet phldrT="[Text]" custT="1"/>
      <dgm:spPr>
        <a:noFill/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15C167-44D1-4D71-8ABD-BECC9791A91B}" type="parTrans" cxnId="{49FA4959-8626-4BFD-A470-2F10F3693AE5}">
      <dgm:prSet/>
      <dgm:spPr>
        <a:noFill/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7F0A6B-EBB0-4783-8A1D-C264DB2363DB}" type="sibTrans" cxnId="{49FA4959-8626-4BFD-A470-2F10F3693AE5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174B6D-A74F-4617-AF55-E10421ED00E8}">
      <dgm:prSet phldrT="[Text]" custT="1"/>
      <dgm:spPr>
        <a:solidFill>
          <a:srgbClr val="8CAF47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Globalization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0E0AF6-3BEC-464F-8DD6-BA1C6A1D6B2D}" type="sibTrans" cxnId="{5CAFDBF3-9FD3-49ED-91C2-07EDF707CFAD}">
      <dgm:prSet/>
      <dgm:spPr/>
      <dgm:t>
        <a:bodyPr/>
        <a:lstStyle/>
        <a:p>
          <a:endParaRPr lang="en-US"/>
        </a:p>
      </dgm:t>
    </dgm:pt>
    <dgm:pt modelId="{A58D303C-445D-4824-B60A-DF4C736BAA16}" type="parTrans" cxnId="{5CAFDBF3-9FD3-49ED-91C2-07EDF707CFAD}">
      <dgm:prSet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14A34355-9D8E-4029-B89E-12AF9940876E}" type="pres">
      <dgm:prSet presAssocID="{F7C3468C-D6B6-4548-BE76-EF5A2A4380C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3444B6-56B0-48FD-AB03-204D40EF6EB3}" type="pres">
      <dgm:prSet presAssocID="{8E15064F-B8A2-4BAF-94A5-4B75C80FE021}" presName="centerShape" presStyleLbl="node0" presStyleIdx="0" presStyleCnt="1" custScaleX="145562" custLinFactNeighborX="7357" custLinFactNeighborY="-991"/>
      <dgm:spPr/>
      <dgm:t>
        <a:bodyPr/>
        <a:lstStyle/>
        <a:p>
          <a:endParaRPr lang="en-US"/>
        </a:p>
      </dgm:t>
    </dgm:pt>
    <dgm:pt modelId="{3E748977-0895-4A9E-9690-FF83A6800E23}" type="pres">
      <dgm:prSet presAssocID="{402387E3-2DB2-4F9E-AF5C-B496064962EC}" presName="parTrans" presStyleLbl="bgSibTrans2D1" presStyleIdx="0" presStyleCnt="4" custScaleX="50488" custLinFactNeighborX="23852" custLinFactNeighborY="-12250"/>
      <dgm:spPr/>
      <dgm:t>
        <a:bodyPr/>
        <a:lstStyle/>
        <a:p>
          <a:endParaRPr lang="en-US"/>
        </a:p>
      </dgm:t>
    </dgm:pt>
    <dgm:pt modelId="{1EC3534A-2FD0-4DB7-AD2E-116FCE7B0A11}" type="pres">
      <dgm:prSet presAssocID="{63FFE840-1A06-4EF9-BA80-33D4553A84F0}" presName="node" presStyleLbl="node1" presStyleIdx="0" presStyleCnt="4" custScaleX="101925" custScaleY="99359" custRadScaleRad="102906" custRadScaleInc="-133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2BEB35-510E-44D3-A256-0626EC01E999}" type="pres">
      <dgm:prSet presAssocID="{A58D303C-445D-4824-B60A-DF4C736BAA16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3E3DA386-48C1-4690-9A97-00890614C58B}" type="pres">
      <dgm:prSet presAssocID="{AD174B6D-A74F-4617-AF55-E10421ED00E8}" presName="node" presStyleLbl="node1" presStyleIdx="1" presStyleCnt="4" custScaleX="117234" custRadScaleRad="103022" custRadScaleInc="-220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CF5D49-41C6-4392-8B2F-BEA594432CF5}" type="pres">
      <dgm:prSet presAssocID="{4A2D79C5-26A4-4122-B28A-316B69D31428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EAE0B5E0-F0B9-42AD-B050-83E412F7B429}" type="pres">
      <dgm:prSet presAssocID="{765963F1-FC0D-4641-80B9-E791ECCBBFA4}" presName="node" presStyleLbl="node1" presStyleIdx="2" presStyleCnt="4" custScaleX="132756" custRadScaleRad="110476" custRadScaleInc="21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07DDF-91EF-4B84-A46E-D7F0F0F4ABE7}" type="pres">
      <dgm:prSet presAssocID="{8915C167-44D1-4D71-8ABD-BECC9791A91B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35364267-EB4E-4968-9011-8733D4FE434B}" type="pres">
      <dgm:prSet presAssocID="{3EB71DDC-1AB9-4494-BEAC-E497DC9F8711}" presName="node" presStyleLbl="node1" presStyleIdx="3" presStyleCnt="4" custScaleX="117234" custRadScaleRad="121597" custRadScaleInc="164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13DB62B-FFAC-D94D-AB1A-5F0F533B2C2A}" type="presOf" srcId="{63FFE840-1A06-4EF9-BA80-33D4553A84F0}" destId="{1EC3534A-2FD0-4DB7-AD2E-116FCE7B0A11}" srcOrd="0" destOrd="0" presId="urn:microsoft.com/office/officeart/2005/8/layout/radial4"/>
    <dgm:cxn modelId="{C9DDC17E-26A1-E940-9F1E-9B43CF63A253}" type="presOf" srcId="{3EB71DDC-1AB9-4494-BEAC-E497DC9F8711}" destId="{35364267-EB4E-4968-9011-8733D4FE434B}" srcOrd="0" destOrd="0" presId="urn:microsoft.com/office/officeart/2005/8/layout/radial4"/>
    <dgm:cxn modelId="{D1E4FCF2-CB67-429A-9723-797E0AD10C82}" srcId="{8E15064F-B8A2-4BAF-94A5-4B75C80FE021}" destId="{63FFE840-1A06-4EF9-BA80-33D4553A84F0}" srcOrd="0" destOrd="0" parTransId="{402387E3-2DB2-4F9E-AF5C-B496064962EC}" sibTransId="{69B6A603-A304-4622-8BEB-4E969495329C}"/>
    <dgm:cxn modelId="{25CF5957-F558-2C41-9488-6990C76DBEE8}" type="presOf" srcId="{4A2D79C5-26A4-4122-B28A-316B69D31428}" destId="{17CF5D49-41C6-4392-8B2F-BEA594432CF5}" srcOrd="0" destOrd="0" presId="urn:microsoft.com/office/officeart/2005/8/layout/radial4"/>
    <dgm:cxn modelId="{3E9D1431-2FC9-CF40-A04C-F879CF229AC6}" type="presOf" srcId="{402387E3-2DB2-4F9E-AF5C-B496064962EC}" destId="{3E748977-0895-4A9E-9690-FF83A6800E23}" srcOrd="0" destOrd="0" presId="urn:microsoft.com/office/officeart/2005/8/layout/radial4"/>
    <dgm:cxn modelId="{34AF2640-2AFF-D44F-A647-34D07FFA090D}" type="presOf" srcId="{8E15064F-B8A2-4BAF-94A5-4B75C80FE021}" destId="{063444B6-56B0-48FD-AB03-204D40EF6EB3}" srcOrd="0" destOrd="0" presId="urn:microsoft.com/office/officeart/2005/8/layout/radial4"/>
    <dgm:cxn modelId="{49FA4959-8626-4BFD-A470-2F10F3693AE5}" srcId="{8E15064F-B8A2-4BAF-94A5-4B75C80FE021}" destId="{3EB71DDC-1AB9-4494-BEAC-E497DC9F8711}" srcOrd="3" destOrd="0" parTransId="{8915C167-44D1-4D71-8ABD-BECC9791A91B}" sibTransId="{3B7F0A6B-EBB0-4783-8A1D-C264DB2363DB}"/>
    <dgm:cxn modelId="{46CB9FD4-A2CE-F04E-ADB9-66F0C4E2DA7E}" type="presOf" srcId="{A58D303C-445D-4824-B60A-DF4C736BAA16}" destId="{262BEB35-510E-44D3-A256-0626EC01E999}" srcOrd="0" destOrd="0" presId="urn:microsoft.com/office/officeart/2005/8/layout/radial4"/>
    <dgm:cxn modelId="{5CAFDBF3-9FD3-49ED-91C2-07EDF707CFAD}" srcId="{8E15064F-B8A2-4BAF-94A5-4B75C80FE021}" destId="{AD174B6D-A74F-4617-AF55-E10421ED00E8}" srcOrd="1" destOrd="0" parTransId="{A58D303C-445D-4824-B60A-DF4C736BAA16}" sibTransId="{1E0E0AF6-3BEC-464F-8DD6-BA1C6A1D6B2D}"/>
    <dgm:cxn modelId="{B92F4E65-F66E-4CF8-9F57-E5C8A4BB11F9}" srcId="{8E15064F-B8A2-4BAF-94A5-4B75C80FE021}" destId="{765963F1-FC0D-4641-80B9-E791ECCBBFA4}" srcOrd="2" destOrd="0" parTransId="{4A2D79C5-26A4-4122-B28A-316B69D31428}" sibTransId="{2D2DED6F-5B18-4A9D-8083-2CE89F201216}"/>
    <dgm:cxn modelId="{40C8657A-F745-994A-8860-CA2BD48591B4}" type="presOf" srcId="{F7C3468C-D6B6-4548-BE76-EF5A2A4380C1}" destId="{14A34355-9D8E-4029-B89E-12AF9940876E}" srcOrd="0" destOrd="0" presId="urn:microsoft.com/office/officeart/2005/8/layout/radial4"/>
    <dgm:cxn modelId="{91967895-BDE7-0F48-8732-D4B52B0E57C2}" type="presOf" srcId="{8915C167-44D1-4D71-8ABD-BECC9791A91B}" destId="{94607DDF-91EF-4B84-A46E-D7F0F0F4ABE7}" srcOrd="0" destOrd="0" presId="urn:microsoft.com/office/officeart/2005/8/layout/radial4"/>
    <dgm:cxn modelId="{CF9B3946-1D8A-284F-B67B-09DFBEFF5BC6}" type="presOf" srcId="{765963F1-FC0D-4641-80B9-E791ECCBBFA4}" destId="{EAE0B5E0-F0B9-42AD-B050-83E412F7B429}" srcOrd="0" destOrd="0" presId="urn:microsoft.com/office/officeart/2005/8/layout/radial4"/>
    <dgm:cxn modelId="{6175C35C-5605-4016-82E7-EC2564F07BD0}" srcId="{F7C3468C-D6B6-4548-BE76-EF5A2A4380C1}" destId="{8E15064F-B8A2-4BAF-94A5-4B75C80FE021}" srcOrd="0" destOrd="0" parTransId="{5DFEFDCC-DEAF-45FF-87EA-24FA8F98C9C6}" sibTransId="{89A9DFB3-DAEF-4DDF-B53F-B7E0003F4C42}"/>
    <dgm:cxn modelId="{0A2ED28D-D4A9-1842-954E-C530CF05637A}" type="presOf" srcId="{AD174B6D-A74F-4617-AF55-E10421ED00E8}" destId="{3E3DA386-48C1-4690-9A97-00890614C58B}" srcOrd="0" destOrd="0" presId="urn:microsoft.com/office/officeart/2005/8/layout/radial4"/>
    <dgm:cxn modelId="{CC4A3903-742C-FA42-8890-5F4DC57CF1C6}" type="presParOf" srcId="{14A34355-9D8E-4029-B89E-12AF9940876E}" destId="{063444B6-56B0-48FD-AB03-204D40EF6EB3}" srcOrd="0" destOrd="0" presId="urn:microsoft.com/office/officeart/2005/8/layout/radial4"/>
    <dgm:cxn modelId="{C7E49F01-8CF3-7846-8041-3EF6919A14DC}" type="presParOf" srcId="{14A34355-9D8E-4029-B89E-12AF9940876E}" destId="{3E748977-0895-4A9E-9690-FF83A6800E23}" srcOrd="1" destOrd="0" presId="urn:microsoft.com/office/officeart/2005/8/layout/radial4"/>
    <dgm:cxn modelId="{CC29A0A0-3518-9045-BC69-AD101A4293FE}" type="presParOf" srcId="{14A34355-9D8E-4029-B89E-12AF9940876E}" destId="{1EC3534A-2FD0-4DB7-AD2E-116FCE7B0A11}" srcOrd="2" destOrd="0" presId="urn:microsoft.com/office/officeart/2005/8/layout/radial4"/>
    <dgm:cxn modelId="{C1E07B09-EB23-E548-AF38-1154095BC38F}" type="presParOf" srcId="{14A34355-9D8E-4029-B89E-12AF9940876E}" destId="{262BEB35-510E-44D3-A256-0626EC01E999}" srcOrd="3" destOrd="0" presId="urn:microsoft.com/office/officeart/2005/8/layout/radial4"/>
    <dgm:cxn modelId="{045890C5-7842-2346-A21F-849D547DA72C}" type="presParOf" srcId="{14A34355-9D8E-4029-B89E-12AF9940876E}" destId="{3E3DA386-48C1-4690-9A97-00890614C58B}" srcOrd="4" destOrd="0" presId="urn:microsoft.com/office/officeart/2005/8/layout/radial4"/>
    <dgm:cxn modelId="{F5CD8C1A-84E3-F64D-A05C-8705DC2F4822}" type="presParOf" srcId="{14A34355-9D8E-4029-B89E-12AF9940876E}" destId="{17CF5D49-41C6-4392-8B2F-BEA594432CF5}" srcOrd="5" destOrd="0" presId="urn:microsoft.com/office/officeart/2005/8/layout/radial4"/>
    <dgm:cxn modelId="{32799AC5-5B29-0E47-A2B5-1F6614A9504F}" type="presParOf" srcId="{14A34355-9D8E-4029-B89E-12AF9940876E}" destId="{EAE0B5E0-F0B9-42AD-B050-83E412F7B429}" srcOrd="6" destOrd="0" presId="urn:microsoft.com/office/officeart/2005/8/layout/radial4"/>
    <dgm:cxn modelId="{BC7C73F6-4862-464D-B3F1-5EE7685123BC}" type="presParOf" srcId="{14A34355-9D8E-4029-B89E-12AF9940876E}" destId="{94607DDF-91EF-4B84-A46E-D7F0F0F4ABE7}" srcOrd="7" destOrd="0" presId="urn:microsoft.com/office/officeart/2005/8/layout/radial4"/>
    <dgm:cxn modelId="{2AD638A7-7734-A741-86B9-1492D0F4A346}" type="presParOf" srcId="{14A34355-9D8E-4029-B89E-12AF9940876E}" destId="{35364267-EB4E-4968-9011-8733D4FE434B}" srcOrd="8" destOrd="0" presId="urn:microsoft.com/office/officeart/2005/8/layout/radial4"/>
  </dgm:cxnLst>
  <dgm:bg/>
  <dgm:whole>
    <a:ln w="3175"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C3468C-D6B6-4548-BE76-EF5A2A4380C1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US"/>
        </a:p>
      </dgm:t>
    </dgm:pt>
    <dgm:pt modelId="{8E15064F-B8A2-4BAF-94A5-4B75C80FE021}">
      <dgm:prSet phldrT="[Text]" custT="1"/>
      <dgm:spPr>
        <a:noFill/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gm:spPr>
      <dgm:t>
        <a:bodyPr lIns="0" tIns="0" rIns="0" bIns="0"/>
        <a:lstStyle/>
        <a:p>
          <a:endParaRPr lang="en-US" sz="2600" b="1" dirty="0">
            <a:effectLst/>
          </a:endParaRPr>
        </a:p>
      </dgm:t>
    </dgm:pt>
    <dgm:pt modelId="{5DFEFDCC-DEAF-45FF-87EA-24FA8F98C9C6}" type="par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A9DFB3-DAEF-4DDF-B53F-B7E0003F4C42}" type="sib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FE840-1A06-4EF9-BA80-33D4553A84F0}">
      <dgm:prSet phldrT="[Text]" custT="1"/>
      <dgm:spPr>
        <a:noFill/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gm:spPr>
      <dgm:t>
        <a:bodyPr/>
        <a:lstStyle/>
        <a:p>
          <a:endParaRPr lang="en-US" sz="2200" b="1" dirty="0">
            <a:effectLst/>
          </a:endParaRPr>
        </a:p>
      </dgm:t>
    </dgm:pt>
    <dgm:pt modelId="{402387E3-2DB2-4F9E-AF5C-B496064962EC}" type="parTrans" cxnId="{D1E4FCF2-CB67-429A-9723-797E0AD10C82}">
      <dgm:prSet/>
      <dgm:spPr>
        <a:noFill/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B6A603-A304-4622-8BEB-4E969495329C}" type="sibTrans" cxnId="{D1E4FCF2-CB67-429A-9723-797E0AD10C82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5963F1-FC0D-4641-80B9-E791ECCBBFA4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Rapid </a:t>
          </a:r>
          <a:b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technological change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2D79C5-26A4-4122-B28A-316B69D31428}" type="parTrans" cxnId="{B92F4E65-F66E-4CF8-9F57-E5C8A4BB11F9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2DED6F-5B18-4A9D-8083-2CE89F201216}" type="sibTrans" cxnId="{B92F4E65-F66E-4CF8-9F57-E5C8A4BB11F9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B71DDC-1AB9-4494-BEAC-E497DC9F8711}">
      <dgm:prSet phldrT="[Text]" custT="1"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Increasing importance of knowledge </a:t>
          </a:r>
          <a:b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people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15C167-44D1-4D71-8ABD-BECC9791A91B}" type="parTrans" cxnId="{49FA4959-8626-4BFD-A470-2F10F3693AE5}">
      <dgm:prSet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7F0A6B-EBB0-4783-8A1D-C264DB2363DB}" type="sibTrans" cxnId="{49FA4959-8626-4BFD-A470-2F10F3693AE5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174B6D-A74F-4617-AF55-E10421ED00E8}">
      <dgm:prSet phldrT="[Text]" custT="1"/>
      <dgm:spPr>
        <a:noFill/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gm:spPr>
      <dgm:t>
        <a:bodyPr/>
        <a:lstStyle/>
        <a:p>
          <a:endParaRPr lang="en-US" sz="2200" b="1" dirty="0">
            <a:effectLst/>
          </a:endParaRPr>
        </a:p>
      </dgm:t>
    </dgm:pt>
    <dgm:pt modelId="{1E0E0AF6-3BEC-464F-8DD6-BA1C6A1D6B2D}" type="sibTrans" cxnId="{5CAFDBF3-9FD3-49ED-91C2-07EDF707CFAD}">
      <dgm:prSet/>
      <dgm:spPr/>
      <dgm:t>
        <a:bodyPr/>
        <a:lstStyle/>
        <a:p>
          <a:endParaRPr lang="en-US"/>
        </a:p>
      </dgm:t>
    </dgm:pt>
    <dgm:pt modelId="{A58D303C-445D-4824-B60A-DF4C736BAA16}" type="parTrans" cxnId="{5CAFDBF3-9FD3-49ED-91C2-07EDF707CFAD}">
      <dgm:prSet/>
      <dgm:spPr>
        <a:noFill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gm:spPr>
      <dgm:t>
        <a:bodyPr/>
        <a:lstStyle/>
        <a:p>
          <a:endParaRPr lang="en-US"/>
        </a:p>
      </dgm:t>
    </dgm:pt>
    <dgm:pt modelId="{14A34355-9D8E-4029-B89E-12AF9940876E}" type="pres">
      <dgm:prSet presAssocID="{F7C3468C-D6B6-4548-BE76-EF5A2A4380C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3444B6-56B0-48FD-AB03-204D40EF6EB3}" type="pres">
      <dgm:prSet presAssocID="{8E15064F-B8A2-4BAF-94A5-4B75C80FE021}" presName="centerShape" presStyleLbl="node0" presStyleIdx="0" presStyleCnt="1" custScaleX="145562" custLinFactNeighborX="222"/>
      <dgm:spPr/>
      <dgm:t>
        <a:bodyPr/>
        <a:lstStyle/>
        <a:p>
          <a:endParaRPr lang="en-US"/>
        </a:p>
      </dgm:t>
    </dgm:pt>
    <dgm:pt modelId="{3E748977-0895-4A9E-9690-FF83A6800E23}" type="pres">
      <dgm:prSet presAssocID="{402387E3-2DB2-4F9E-AF5C-B496064962EC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1EC3534A-2FD0-4DB7-AD2E-116FCE7B0A11}" type="pres">
      <dgm:prSet presAssocID="{63FFE840-1A06-4EF9-BA80-33D4553A84F0}" presName="node" presStyleLbl="node1" presStyleIdx="0" presStyleCnt="4" custScaleX="124032" custRadScaleRad="124020" custRadScaleInc="-167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2BEB35-510E-44D3-A256-0626EC01E999}" type="pres">
      <dgm:prSet presAssocID="{A58D303C-445D-4824-B60A-DF4C736BAA16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3E3DA386-48C1-4690-9A97-00890614C58B}" type="pres">
      <dgm:prSet presAssocID="{AD174B6D-A74F-4617-AF55-E10421ED00E8}" presName="node" presStyleLbl="node1" presStyleIdx="1" presStyleCnt="4" custScaleX="117234" custRadScaleRad="108138" custRadScaleInc="-179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CF5D49-41C6-4392-8B2F-BEA594432CF5}" type="pres">
      <dgm:prSet presAssocID="{4A2D79C5-26A4-4122-B28A-316B69D31428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EAE0B5E0-F0B9-42AD-B050-83E412F7B429}" type="pres">
      <dgm:prSet presAssocID="{765963F1-FC0D-4641-80B9-E791ECCBBFA4}" presName="node" presStyleLbl="node1" presStyleIdx="2" presStyleCnt="4" custScaleX="132756" custRadScaleRad="106777" custRadScaleInc="250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07DDF-91EF-4B84-A46E-D7F0F0F4ABE7}" type="pres">
      <dgm:prSet presAssocID="{8915C167-44D1-4D71-8ABD-BECC9791A91B}" presName="parTrans" presStyleLbl="bgSibTrans2D1" presStyleIdx="3" presStyleCnt="4" custLinFactNeighborX="-23954" custLinFactNeighborY="-26706"/>
      <dgm:spPr/>
      <dgm:t>
        <a:bodyPr/>
        <a:lstStyle/>
        <a:p>
          <a:endParaRPr lang="en-US"/>
        </a:p>
      </dgm:t>
    </dgm:pt>
    <dgm:pt modelId="{35364267-EB4E-4968-9011-8733D4FE434B}" type="pres">
      <dgm:prSet presAssocID="{3EB71DDC-1AB9-4494-BEAC-E497DC9F8711}" presName="node" presStyleLbl="node1" presStyleIdx="3" presStyleCnt="4" custScaleX="117234" custRadScaleRad="111658" custRadScaleInc="96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C5326DB-E674-0B41-8304-745FBD9AE715}" type="presOf" srcId="{4A2D79C5-26A4-4122-B28A-316B69D31428}" destId="{17CF5D49-41C6-4392-8B2F-BEA594432CF5}" srcOrd="0" destOrd="0" presId="urn:microsoft.com/office/officeart/2005/8/layout/radial4"/>
    <dgm:cxn modelId="{DA8A8E12-BBD5-774C-969A-14E278DFDCC1}" type="presOf" srcId="{402387E3-2DB2-4F9E-AF5C-B496064962EC}" destId="{3E748977-0895-4A9E-9690-FF83A6800E23}" srcOrd="0" destOrd="0" presId="urn:microsoft.com/office/officeart/2005/8/layout/radial4"/>
    <dgm:cxn modelId="{A593DBBB-2B37-BA42-A774-0214D077324B}" type="presOf" srcId="{765963F1-FC0D-4641-80B9-E791ECCBBFA4}" destId="{EAE0B5E0-F0B9-42AD-B050-83E412F7B429}" srcOrd="0" destOrd="0" presId="urn:microsoft.com/office/officeart/2005/8/layout/radial4"/>
    <dgm:cxn modelId="{D1E4FCF2-CB67-429A-9723-797E0AD10C82}" srcId="{8E15064F-B8A2-4BAF-94A5-4B75C80FE021}" destId="{63FFE840-1A06-4EF9-BA80-33D4553A84F0}" srcOrd="0" destOrd="0" parTransId="{402387E3-2DB2-4F9E-AF5C-B496064962EC}" sibTransId="{69B6A603-A304-4622-8BEB-4E969495329C}"/>
    <dgm:cxn modelId="{49FA4959-8626-4BFD-A470-2F10F3693AE5}" srcId="{8E15064F-B8A2-4BAF-94A5-4B75C80FE021}" destId="{3EB71DDC-1AB9-4494-BEAC-E497DC9F8711}" srcOrd="3" destOrd="0" parTransId="{8915C167-44D1-4D71-8ABD-BECC9791A91B}" sibTransId="{3B7F0A6B-EBB0-4783-8A1D-C264DB2363DB}"/>
    <dgm:cxn modelId="{4FFEBA5B-C9E9-F141-A5FE-04B4D85A61CB}" type="presOf" srcId="{8E15064F-B8A2-4BAF-94A5-4B75C80FE021}" destId="{063444B6-56B0-48FD-AB03-204D40EF6EB3}" srcOrd="0" destOrd="0" presId="urn:microsoft.com/office/officeart/2005/8/layout/radial4"/>
    <dgm:cxn modelId="{EB62629C-9FCE-7649-B145-84650E145EFB}" type="presOf" srcId="{AD174B6D-A74F-4617-AF55-E10421ED00E8}" destId="{3E3DA386-48C1-4690-9A97-00890614C58B}" srcOrd="0" destOrd="0" presId="urn:microsoft.com/office/officeart/2005/8/layout/radial4"/>
    <dgm:cxn modelId="{C35207BF-F9D5-4B43-8673-18184E153AE7}" type="presOf" srcId="{F7C3468C-D6B6-4548-BE76-EF5A2A4380C1}" destId="{14A34355-9D8E-4029-B89E-12AF9940876E}" srcOrd="0" destOrd="0" presId="urn:microsoft.com/office/officeart/2005/8/layout/radial4"/>
    <dgm:cxn modelId="{0B3799EE-D89A-F141-A6EF-C4FE4A079317}" type="presOf" srcId="{63FFE840-1A06-4EF9-BA80-33D4553A84F0}" destId="{1EC3534A-2FD0-4DB7-AD2E-116FCE7B0A11}" srcOrd="0" destOrd="0" presId="urn:microsoft.com/office/officeart/2005/8/layout/radial4"/>
    <dgm:cxn modelId="{5CAFDBF3-9FD3-49ED-91C2-07EDF707CFAD}" srcId="{8E15064F-B8A2-4BAF-94A5-4B75C80FE021}" destId="{AD174B6D-A74F-4617-AF55-E10421ED00E8}" srcOrd="1" destOrd="0" parTransId="{A58D303C-445D-4824-B60A-DF4C736BAA16}" sibTransId="{1E0E0AF6-3BEC-464F-8DD6-BA1C6A1D6B2D}"/>
    <dgm:cxn modelId="{B92F4E65-F66E-4CF8-9F57-E5C8A4BB11F9}" srcId="{8E15064F-B8A2-4BAF-94A5-4B75C80FE021}" destId="{765963F1-FC0D-4641-80B9-E791ECCBBFA4}" srcOrd="2" destOrd="0" parTransId="{4A2D79C5-26A4-4122-B28A-316B69D31428}" sibTransId="{2D2DED6F-5B18-4A9D-8083-2CE89F201216}"/>
    <dgm:cxn modelId="{5B063AA4-9CB1-9E48-8258-FB87FF5DDAE2}" type="presOf" srcId="{A58D303C-445D-4824-B60A-DF4C736BAA16}" destId="{262BEB35-510E-44D3-A256-0626EC01E999}" srcOrd="0" destOrd="0" presId="urn:microsoft.com/office/officeart/2005/8/layout/radial4"/>
    <dgm:cxn modelId="{6175C35C-5605-4016-82E7-EC2564F07BD0}" srcId="{F7C3468C-D6B6-4548-BE76-EF5A2A4380C1}" destId="{8E15064F-B8A2-4BAF-94A5-4B75C80FE021}" srcOrd="0" destOrd="0" parTransId="{5DFEFDCC-DEAF-45FF-87EA-24FA8F98C9C6}" sibTransId="{89A9DFB3-DAEF-4DDF-B53F-B7E0003F4C42}"/>
    <dgm:cxn modelId="{22F7C28D-67AF-F244-BCE4-E2024F70B5E3}" type="presOf" srcId="{3EB71DDC-1AB9-4494-BEAC-E497DC9F8711}" destId="{35364267-EB4E-4968-9011-8733D4FE434B}" srcOrd="0" destOrd="0" presId="urn:microsoft.com/office/officeart/2005/8/layout/radial4"/>
    <dgm:cxn modelId="{DCC77F63-2678-C04A-8740-6DD42AA2E4AD}" type="presOf" srcId="{8915C167-44D1-4D71-8ABD-BECC9791A91B}" destId="{94607DDF-91EF-4B84-A46E-D7F0F0F4ABE7}" srcOrd="0" destOrd="0" presId="urn:microsoft.com/office/officeart/2005/8/layout/radial4"/>
    <dgm:cxn modelId="{F2DC7562-AB68-E545-A947-D6CD12B624E9}" type="presParOf" srcId="{14A34355-9D8E-4029-B89E-12AF9940876E}" destId="{063444B6-56B0-48FD-AB03-204D40EF6EB3}" srcOrd="0" destOrd="0" presId="urn:microsoft.com/office/officeart/2005/8/layout/radial4"/>
    <dgm:cxn modelId="{80AC29BF-6D79-1A48-BF38-DC86BC981E65}" type="presParOf" srcId="{14A34355-9D8E-4029-B89E-12AF9940876E}" destId="{3E748977-0895-4A9E-9690-FF83A6800E23}" srcOrd="1" destOrd="0" presId="urn:microsoft.com/office/officeart/2005/8/layout/radial4"/>
    <dgm:cxn modelId="{EEB9C5F1-77C9-0D4C-9AF8-96E2D80EFE7F}" type="presParOf" srcId="{14A34355-9D8E-4029-B89E-12AF9940876E}" destId="{1EC3534A-2FD0-4DB7-AD2E-116FCE7B0A11}" srcOrd="2" destOrd="0" presId="urn:microsoft.com/office/officeart/2005/8/layout/radial4"/>
    <dgm:cxn modelId="{E02DD1FB-04F1-B741-93FE-FFDB2B6DF31F}" type="presParOf" srcId="{14A34355-9D8E-4029-B89E-12AF9940876E}" destId="{262BEB35-510E-44D3-A256-0626EC01E999}" srcOrd="3" destOrd="0" presId="urn:microsoft.com/office/officeart/2005/8/layout/radial4"/>
    <dgm:cxn modelId="{A9BDC9EA-70A9-AB4A-BD3B-68FD5F3B25F8}" type="presParOf" srcId="{14A34355-9D8E-4029-B89E-12AF9940876E}" destId="{3E3DA386-48C1-4690-9A97-00890614C58B}" srcOrd="4" destOrd="0" presId="urn:microsoft.com/office/officeart/2005/8/layout/radial4"/>
    <dgm:cxn modelId="{4BE8ED40-DA48-5141-8C5F-83629718ECB2}" type="presParOf" srcId="{14A34355-9D8E-4029-B89E-12AF9940876E}" destId="{17CF5D49-41C6-4392-8B2F-BEA594432CF5}" srcOrd="5" destOrd="0" presId="urn:microsoft.com/office/officeart/2005/8/layout/radial4"/>
    <dgm:cxn modelId="{D6F21439-DFA4-8141-A7CD-1D025D112785}" type="presParOf" srcId="{14A34355-9D8E-4029-B89E-12AF9940876E}" destId="{EAE0B5E0-F0B9-42AD-B050-83E412F7B429}" srcOrd="6" destOrd="0" presId="urn:microsoft.com/office/officeart/2005/8/layout/radial4"/>
    <dgm:cxn modelId="{2CA7806B-4EF3-F842-A1B5-E368041D553B}" type="presParOf" srcId="{14A34355-9D8E-4029-B89E-12AF9940876E}" destId="{94607DDF-91EF-4B84-A46E-D7F0F0F4ABE7}" srcOrd="7" destOrd="0" presId="urn:microsoft.com/office/officeart/2005/8/layout/radial4"/>
    <dgm:cxn modelId="{A9F534D4-156B-394B-9D6D-FF18509ACDEB}" type="presParOf" srcId="{14A34355-9D8E-4029-B89E-12AF9940876E}" destId="{35364267-EB4E-4968-9011-8733D4FE434B}" srcOrd="8" destOrd="0" presId="urn:microsoft.com/office/officeart/2005/8/layout/radial4"/>
  </dgm:cxnLst>
  <dgm:bg/>
  <dgm:whole>
    <a:ln w="3175">
      <a:noFill/>
    </a:ln>
  </dgm:whole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C3468C-D6B6-4548-BE76-EF5A2A4380C1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US"/>
        </a:p>
      </dgm:t>
    </dgm:pt>
    <dgm:pt modelId="{8E15064F-B8A2-4BAF-94A5-4B75C80FE021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lIns="0" tIns="0" rIns="0" bIns="0"/>
        <a:lstStyle/>
        <a:p>
          <a:r>
            <a:rPr lang="en-US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Today’s Competitive Markets</a:t>
          </a:r>
          <a:endParaRPr lang="en-US" sz="2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FEFDCC-DEAF-45FF-87EA-24FA8F98C9C6}" type="par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A9DFB3-DAEF-4DDF-B53F-B7E0003F4C42}" type="sib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FE840-1A06-4EF9-BA80-33D4553A84F0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global economy</a:t>
          </a:r>
          <a:endParaRPr lang="en-US" sz="2200" b="1" dirty="0">
            <a:ln>
              <a:solidFill>
                <a:schemeClr val="tx1"/>
              </a:solidFill>
            </a:ln>
            <a:solidFill>
              <a:schemeClr val="bg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2387E3-2DB2-4F9E-AF5C-B496064962EC}" type="parTrans" cxnId="{D1E4FCF2-CB67-429A-9723-797E0AD10C82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B6A603-A304-4622-8BEB-4E969495329C}" type="sibTrans" cxnId="{D1E4FCF2-CB67-429A-9723-797E0AD10C82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5963F1-FC0D-4641-80B9-E791ECCBBFA4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Rapid </a:t>
          </a:r>
          <a:b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technological change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2D79C5-26A4-4122-B28A-316B69D31428}" type="parTrans" cxnId="{B92F4E65-F66E-4CF8-9F57-E5C8A4BB11F9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2DED6F-5B18-4A9D-8083-2CE89F201216}" type="sibTrans" cxnId="{B92F4E65-F66E-4CF8-9F57-E5C8A4BB11F9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B71DDC-1AB9-4494-BEAC-E497DC9F8711}">
      <dgm:prSet phldrT="[Text]" custT="1"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Increasing importance of knowledge </a:t>
          </a:r>
          <a:b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people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15C167-44D1-4D71-8ABD-BECC9791A91B}" type="parTrans" cxnId="{49FA4959-8626-4BFD-A470-2F10F3693AE5}">
      <dgm:prSet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7F0A6B-EBB0-4783-8A1D-C264DB2363DB}" type="sibTrans" cxnId="{49FA4959-8626-4BFD-A470-2F10F3693AE5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174B6D-A74F-4617-AF55-E10421ED00E8}">
      <dgm:prSet phldrT="[Text]" custT="1"/>
      <dgm:spPr>
        <a:solidFill>
          <a:srgbClr val="8CAF47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Globalization</a:t>
          </a:r>
          <a:endParaRPr lang="en-US" sz="2200" b="1" dirty="0">
            <a:ln>
              <a:solidFill>
                <a:schemeClr val="tx1"/>
              </a:solidFill>
            </a:ln>
            <a:solidFill>
              <a:schemeClr val="bg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303C-445D-4824-B60A-DF4C736BAA16}" type="parTrans" cxnId="{5CAFDBF3-9FD3-49ED-91C2-07EDF707CFAD}">
      <dgm:prSet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1E0E0AF6-3BEC-464F-8DD6-BA1C6A1D6B2D}" type="sibTrans" cxnId="{5CAFDBF3-9FD3-49ED-91C2-07EDF707CFAD}">
      <dgm:prSet/>
      <dgm:spPr/>
      <dgm:t>
        <a:bodyPr/>
        <a:lstStyle/>
        <a:p>
          <a:endParaRPr lang="en-US"/>
        </a:p>
      </dgm:t>
    </dgm:pt>
    <dgm:pt modelId="{14A34355-9D8E-4029-B89E-12AF9940876E}" type="pres">
      <dgm:prSet presAssocID="{F7C3468C-D6B6-4548-BE76-EF5A2A4380C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3444B6-56B0-48FD-AB03-204D40EF6EB3}" type="pres">
      <dgm:prSet presAssocID="{8E15064F-B8A2-4BAF-94A5-4B75C80FE021}" presName="centerShape" presStyleLbl="node0" presStyleIdx="0" presStyleCnt="1" custScaleX="145562" custLinFactNeighborX="222"/>
      <dgm:spPr/>
      <dgm:t>
        <a:bodyPr/>
        <a:lstStyle/>
        <a:p>
          <a:endParaRPr lang="en-US"/>
        </a:p>
      </dgm:t>
    </dgm:pt>
    <dgm:pt modelId="{3E748977-0895-4A9E-9690-FF83A6800E23}" type="pres">
      <dgm:prSet presAssocID="{402387E3-2DB2-4F9E-AF5C-B496064962EC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1EC3534A-2FD0-4DB7-AD2E-116FCE7B0A11}" type="pres">
      <dgm:prSet presAssocID="{63FFE840-1A06-4EF9-BA80-33D4553A84F0}" presName="node" presStyleLbl="node1" presStyleIdx="0" presStyleCnt="4" custScaleX="124032" custRadScaleRad="124020" custRadScaleInc="-167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2BEB35-510E-44D3-A256-0626EC01E999}" type="pres">
      <dgm:prSet presAssocID="{A58D303C-445D-4824-B60A-DF4C736BAA16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3E3DA386-48C1-4690-9A97-00890614C58B}" type="pres">
      <dgm:prSet presAssocID="{AD174B6D-A74F-4617-AF55-E10421ED00E8}" presName="node" presStyleLbl="node1" presStyleIdx="1" presStyleCnt="4" custScaleX="117234" custRadScaleRad="108138" custRadScaleInc="-179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CF5D49-41C6-4392-8B2F-BEA594432CF5}" type="pres">
      <dgm:prSet presAssocID="{4A2D79C5-26A4-4122-B28A-316B69D31428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EAE0B5E0-F0B9-42AD-B050-83E412F7B429}" type="pres">
      <dgm:prSet presAssocID="{765963F1-FC0D-4641-80B9-E791ECCBBFA4}" presName="node" presStyleLbl="node1" presStyleIdx="2" presStyleCnt="4" custScaleX="132756" custRadScaleRad="110476" custRadScaleInc="21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07DDF-91EF-4B84-A46E-D7F0F0F4ABE7}" type="pres">
      <dgm:prSet presAssocID="{8915C167-44D1-4D71-8ABD-BECC9791A91B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35364267-EB4E-4968-9011-8733D4FE434B}" type="pres">
      <dgm:prSet presAssocID="{3EB71DDC-1AB9-4494-BEAC-E497DC9F8711}" presName="node" presStyleLbl="node1" presStyleIdx="3" presStyleCnt="4" custScaleX="117234" custRadScaleRad="121597" custRadScaleInc="164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BA8465-B0E9-024A-9BD6-E87AFD68380A}" type="presOf" srcId="{8915C167-44D1-4D71-8ABD-BECC9791A91B}" destId="{94607DDF-91EF-4B84-A46E-D7F0F0F4ABE7}" srcOrd="0" destOrd="0" presId="urn:microsoft.com/office/officeart/2005/8/layout/radial4"/>
    <dgm:cxn modelId="{9F4C6B9F-1896-F247-8D01-246FE2892C71}" type="presOf" srcId="{AD174B6D-A74F-4617-AF55-E10421ED00E8}" destId="{3E3DA386-48C1-4690-9A97-00890614C58B}" srcOrd="0" destOrd="0" presId="urn:microsoft.com/office/officeart/2005/8/layout/radial4"/>
    <dgm:cxn modelId="{E7DF3B5E-4D66-C144-AF21-A03482B589D1}" type="presOf" srcId="{63FFE840-1A06-4EF9-BA80-33D4553A84F0}" destId="{1EC3534A-2FD0-4DB7-AD2E-116FCE7B0A11}" srcOrd="0" destOrd="0" presId="urn:microsoft.com/office/officeart/2005/8/layout/radial4"/>
    <dgm:cxn modelId="{D1E4FCF2-CB67-429A-9723-797E0AD10C82}" srcId="{8E15064F-B8A2-4BAF-94A5-4B75C80FE021}" destId="{63FFE840-1A06-4EF9-BA80-33D4553A84F0}" srcOrd="0" destOrd="0" parTransId="{402387E3-2DB2-4F9E-AF5C-B496064962EC}" sibTransId="{69B6A603-A304-4622-8BEB-4E969495329C}"/>
    <dgm:cxn modelId="{49FA4959-8626-4BFD-A470-2F10F3693AE5}" srcId="{8E15064F-B8A2-4BAF-94A5-4B75C80FE021}" destId="{3EB71DDC-1AB9-4494-BEAC-E497DC9F8711}" srcOrd="3" destOrd="0" parTransId="{8915C167-44D1-4D71-8ABD-BECC9791A91B}" sibTransId="{3B7F0A6B-EBB0-4783-8A1D-C264DB2363DB}"/>
    <dgm:cxn modelId="{9D4B8271-3F03-054B-B265-D307237970F0}" type="presOf" srcId="{8E15064F-B8A2-4BAF-94A5-4B75C80FE021}" destId="{063444B6-56B0-48FD-AB03-204D40EF6EB3}" srcOrd="0" destOrd="0" presId="urn:microsoft.com/office/officeart/2005/8/layout/radial4"/>
    <dgm:cxn modelId="{09C441FB-8554-204E-BA31-F75F5C73E413}" type="presOf" srcId="{402387E3-2DB2-4F9E-AF5C-B496064962EC}" destId="{3E748977-0895-4A9E-9690-FF83A6800E23}" srcOrd="0" destOrd="0" presId="urn:microsoft.com/office/officeart/2005/8/layout/radial4"/>
    <dgm:cxn modelId="{634DCEE1-1DDC-5340-B63F-A773DAC4639C}" type="presOf" srcId="{A58D303C-445D-4824-B60A-DF4C736BAA16}" destId="{262BEB35-510E-44D3-A256-0626EC01E999}" srcOrd="0" destOrd="0" presId="urn:microsoft.com/office/officeart/2005/8/layout/radial4"/>
    <dgm:cxn modelId="{5CAFDBF3-9FD3-49ED-91C2-07EDF707CFAD}" srcId="{8E15064F-B8A2-4BAF-94A5-4B75C80FE021}" destId="{AD174B6D-A74F-4617-AF55-E10421ED00E8}" srcOrd="1" destOrd="0" parTransId="{A58D303C-445D-4824-B60A-DF4C736BAA16}" sibTransId="{1E0E0AF6-3BEC-464F-8DD6-BA1C6A1D6B2D}"/>
    <dgm:cxn modelId="{B92F4E65-F66E-4CF8-9F57-E5C8A4BB11F9}" srcId="{8E15064F-B8A2-4BAF-94A5-4B75C80FE021}" destId="{765963F1-FC0D-4641-80B9-E791ECCBBFA4}" srcOrd="2" destOrd="0" parTransId="{4A2D79C5-26A4-4122-B28A-316B69D31428}" sibTransId="{2D2DED6F-5B18-4A9D-8083-2CE89F201216}"/>
    <dgm:cxn modelId="{787303F0-1245-254E-AF42-5E3FFBD33AE2}" type="presOf" srcId="{F7C3468C-D6B6-4548-BE76-EF5A2A4380C1}" destId="{14A34355-9D8E-4029-B89E-12AF9940876E}" srcOrd="0" destOrd="0" presId="urn:microsoft.com/office/officeart/2005/8/layout/radial4"/>
    <dgm:cxn modelId="{7DFC559B-75EB-5D4A-AA56-3D27BE023FAF}" type="presOf" srcId="{4A2D79C5-26A4-4122-B28A-316B69D31428}" destId="{17CF5D49-41C6-4392-8B2F-BEA594432CF5}" srcOrd="0" destOrd="0" presId="urn:microsoft.com/office/officeart/2005/8/layout/radial4"/>
    <dgm:cxn modelId="{943C7868-AF2D-DB4C-8091-5FFA0D5D2AB8}" type="presOf" srcId="{3EB71DDC-1AB9-4494-BEAC-E497DC9F8711}" destId="{35364267-EB4E-4968-9011-8733D4FE434B}" srcOrd="0" destOrd="0" presId="urn:microsoft.com/office/officeart/2005/8/layout/radial4"/>
    <dgm:cxn modelId="{6175C35C-5605-4016-82E7-EC2564F07BD0}" srcId="{F7C3468C-D6B6-4548-BE76-EF5A2A4380C1}" destId="{8E15064F-B8A2-4BAF-94A5-4B75C80FE021}" srcOrd="0" destOrd="0" parTransId="{5DFEFDCC-DEAF-45FF-87EA-24FA8F98C9C6}" sibTransId="{89A9DFB3-DAEF-4DDF-B53F-B7E0003F4C42}"/>
    <dgm:cxn modelId="{9C305311-D09F-CF44-94BC-DA68528DC478}" type="presOf" srcId="{765963F1-FC0D-4641-80B9-E791ECCBBFA4}" destId="{EAE0B5E0-F0B9-42AD-B050-83E412F7B429}" srcOrd="0" destOrd="0" presId="urn:microsoft.com/office/officeart/2005/8/layout/radial4"/>
    <dgm:cxn modelId="{5E1F42DD-5807-FC43-BC32-2642F0F62184}" type="presParOf" srcId="{14A34355-9D8E-4029-B89E-12AF9940876E}" destId="{063444B6-56B0-48FD-AB03-204D40EF6EB3}" srcOrd="0" destOrd="0" presId="urn:microsoft.com/office/officeart/2005/8/layout/radial4"/>
    <dgm:cxn modelId="{A699FAE9-1930-4A4E-B90D-12B6805B3536}" type="presParOf" srcId="{14A34355-9D8E-4029-B89E-12AF9940876E}" destId="{3E748977-0895-4A9E-9690-FF83A6800E23}" srcOrd="1" destOrd="0" presId="urn:microsoft.com/office/officeart/2005/8/layout/radial4"/>
    <dgm:cxn modelId="{057BB736-D55F-8F48-8059-312211A23C19}" type="presParOf" srcId="{14A34355-9D8E-4029-B89E-12AF9940876E}" destId="{1EC3534A-2FD0-4DB7-AD2E-116FCE7B0A11}" srcOrd="2" destOrd="0" presId="urn:microsoft.com/office/officeart/2005/8/layout/radial4"/>
    <dgm:cxn modelId="{6DB9DBA0-91CC-FE4C-AA66-B5BD488C7596}" type="presParOf" srcId="{14A34355-9D8E-4029-B89E-12AF9940876E}" destId="{262BEB35-510E-44D3-A256-0626EC01E999}" srcOrd="3" destOrd="0" presId="urn:microsoft.com/office/officeart/2005/8/layout/radial4"/>
    <dgm:cxn modelId="{E8028D1D-AC2D-764E-86A8-0573F49768FF}" type="presParOf" srcId="{14A34355-9D8E-4029-B89E-12AF9940876E}" destId="{3E3DA386-48C1-4690-9A97-00890614C58B}" srcOrd="4" destOrd="0" presId="urn:microsoft.com/office/officeart/2005/8/layout/radial4"/>
    <dgm:cxn modelId="{8CC839E7-4A53-6748-ACBA-56126B7FE050}" type="presParOf" srcId="{14A34355-9D8E-4029-B89E-12AF9940876E}" destId="{17CF5D49-41C6-4392-8B2F-BEA594432CF5}" srcOrd="5" destOrd="0" presId="urn:microsoft.com/office/officeart/2005/8/layout/radial4"/>
    <dgm:cxn modelId="{F522D78A-C2E2-484C-9A8B-CF8E36B1C4D3}" type="presParOf" srcId="{14A34355-9D8E-4029-B89E-12AF9940876E}" destId="{EAE0B5E0-F0B9-42AD-B050-83E412F7B429}" srcOrd="6" destOrd="0" presId="urn:microsoft.com/office/officeart/2005/8/layout/radial4"/>
    <dgm:cxn modelId="{5EC15E89-69BB-F746-AB90-C89CB5B6FE1C}" type="presParOf" srcId="{14A34355-9D8E-4029-B89E-12AF9940876E}" destId="{94607DDF-91EF-4B84-A46E-D7F0F0F4ABE7}" srcOrd="7" destOrd="0" presId="urn:microsoft.com/office/officeart/2005/8/layout/radial4"/>
    <dgm:cxn modelId="{8D4C72FE-41F3-3246-B5CF-C6357CD608CA}" type="presParOf" srcId="{14A34355-9D8E-4029-B89E-12AF9940876E}" destId="{35364267-EB4E-4968-9011-8733D4FE434B}" srcOrd="8" destOrd="0" presId="urn:microsoft.com/office/officeart/2005/8/layout/radial4"/>
  </dgm:cxnLst>
  <dgm:bg/>
  <dgm:whole>
    <a:ln w="3175">
      <a:noFill/>
    </a:ln>
  </dgm:whole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C3468C-D6B6-4548-BE76-EF5A2A4380C1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US"/>
        </a:p>
      </dgm:t>
    </dgm:pt>
    <dgm:pt modelId="{8E15064F-B8A2-4BAF-94A5-4B75C80FE021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lIns="0" tIns="0" rIns="0" bIns="0"/>
        <a:lstStyle/>
        <a:p>
          <a:r>
            <a:rPr lang="en-US" sz="26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Today’s Competitive Markets</a:t>
          </a:r>
          <a:endParaRPr lang="en-US" sz="2600" b="1" dirty="0">
            <a:ln>
              <a:solidFill>
                <a:schemeClr val="tx1"/>
              </a:solidFill>
            </a:ln>
            <a:solidFill>
              <a:schemeClr val="bg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FEFDCC-DEAF-45FF-87EA-24FA8F98C9C6}" type="par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A9DFB3-DAEF-4DDF-B53F-B7E0003F4C42}" type="sib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FE840-1A06-4EF9-BA80-33D4553A84F0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global economy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2387E3-2DB2-4F9E-AF5C-B496064962EC}" type="parTrans" cxnId="{D1E4FCF2-CB67-429A-9723-797E0AD10C82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B6A603-A304-4622-8BEB-4E969495329C}" type="sibTrans" cxnId="{D1E4FCF2-CB67-429A-9723-797E0AD10C82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5963F1-FC0D-4641-80B9-E791ECCBBFA4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Rapid </a:t>
          </a:r>
          <a:b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technological change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2D79C5-26A4-4122-B28A-316B69D31428}" type="parTrans" cxnId="{B92F4E65-F66E-4CF8-9F57-E5C8A4BB11F9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2DED6F-5B18-4A9D-8083-2CE89F201216}" type="sibTrans" cxnId="{B92F4E65-F66E-4CF8-9F57-E5C8A4BB11F9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B71DDC-1AB9-4494-BEAC-E497DC9F8711}">
      <dgm:prSet phldrT="[Text]" custT="1"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Increasing importance of knowledge </a:t>
          </a:r>
          <a:b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people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15C167-44D1-4D71-8ABD-BECC9791A91B}" type="parTrans" cxnId="{49FA4959-8626-4BFD-A470-2F10F3693AE5}">
      <dgm:prSet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7F0A6B-EBB0-4783-8A1D-C264DB2363DB}" type="sibTrans" cxnId="{49FA4959-8626-4BFD-A470-2F10F3693AE5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174B6D-A74F-4617-AF55-E10421ED00E8}">
      <dgm:prSet phldrT="[Text]" custT="1"/>
      <dgm:spPr>
        <a:solidFill>
          <a:srgbClr val="8CAF47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Globalization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303C-445D-4824-B60A-DF4C736BAA16}" type="parTrans" cxnId="{5CAFDBF3-9FD3-49ED-91C2-07EDF707CFAD}">
      <dgm:prSet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1E0E0AF6-3BEC-464F-8DD6-BA1C6A1D6B2D}" type="sibTrans" cxnId="{5CAFDBF3-9FD3-49ED-91C2-07EDF707CFAD}">
      <dgm:prSet/>
      <dgm:spPr/>
      <dgm:t>
        <a:bodyPr/>
        <a:lstStyle/>
        <a:p>
          <a:endParaRPr lang="en-US"/>
        </a:p>
      </dgm:t>
    </dgm:pt>
    <dgm:pt modelId="{14A34355-9D8E-4029-B89E-12AF9940876E}" type="pres">
      <dgm:prSet presAssocID="{F7C3468C-D6B6-4548-BE76-EF5A2A4380C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3444B6-56B0-48FD-AB03-204D40EF6EB3}" type="pres">
      <dgm:prSet presAssocID="{8E15064F-B8A2-4BAF-94A5-4B75C80FE021}" presName="centerShape" presStyleLbl="node0" presStyleIdx="0" presStyleCnt="1" custScaleX="145562" custLinFactNeighborX="222"/>
      <dgm:spPr/>
      <dgm:t>
        <a:bodyPr/>
        <a:lstStyle/>
        <a:p>
          <a:endParaRPr lang="en-US"/>
        </a:p>
      </dgm:t>
    </dgm:pt>
    <dgm:pt modelId="{3E748977-0895-4A9E-9690-FF83A6800E23}" type="pres">
      <dgm:prSet presAssocID="{402387E3-2DB2-4F9E-AF5C-B496064962EC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1EC3534A-2FD0-4DB7-AD2E-116FCE7B0A11}" type="pres">
      <dgm:prSet presAssocID="{63FFE840-1A06-4EF9-BA80-33D4553A84F0}" presName="node" presStyleLbl="node1" presStyleIdx="0" presStyleCnt="4" custScaleX="124032" custRadScaleRad="124020" custRadScaleInc="-167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2BEB35-510E-44D3-A256-0626EC01E999}" type="pres">
      <dgm:prSet presAssocID="{A58D303C-445D-4824-B60A-DF4C736BAA16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3E3DA386-48C1-4690-9A97-00890614C58B}" type="pres">
      <dgm:prSet presAssocID="{AD174B6D-A74F-4617-AF55-E10421ED00E8}" presName="node" presStyleLbl="node1" presStyleIdx="1" presStyleCnt="4" custScaleX="117234" custRadScaleRad="108138" custRadScaleInc="-179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CF5D49-41C6-4392-8B2F-BEA594432CF5}" type="pres">
      <dgm:prSet presAssocID="{4A2D79C5-26A4-4122-B28A-316B69D31428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EAE0B5E0-F0B9-42AD-B050-83E412F7B429}" type="pres">
      <dgm:prSet presAssocID="{765963F1-FC0D-4641-80B9-E791ECCBBFA4}" presName="node" presStyleLbl="node1" presStyleIdx="2" presStyleCnt="4" custScaleX="132756" custRadScaleRad="110476" custRadScaleInc="21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07DDF-91EF-4B84-A46E-D7F0F0F4ABE7}" type="pres">
      <dgm:prSet presAssocID="{8915C167-44D1-4D71-8ABD-BECC9791A91B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35364267-EB4E-4968-9011-8733D4FE434B}" type="pres">
      <dgm:prSet presAssocID="{3EB71DDC-1AB9-4494-BEAC-E497DC9F8711}" presName="node" presStyleLbl="node1" presStyleIdx="3" presStyleCnt="4" custScaleX="117234" custRadScaleRad="121597" custRadScaleInc="164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9A5ABA-0EE8-764B-832D-A8BFB4507DDC}" type="presOf" srcId="{8915C167-44D1-4D71-8ABD-BECC9791A91B}" destId="{94607DDF-91EF-4B84-A46E-D7F0F0F4ABE7}" srcOrd="0" destOrd="0" presId="urn:microsoft.com/office/officeart/2005/8/layout/radial4"/>
    <dgm:cxn modelId="{0B6799CD-0797-3D46-9898-2E18CC3F1D18}" type="presOf" srcId="{A58D303C-445D-4824-B60A-DF4C736BAA16}" destId="{262BEB35-510E-44D3-A256-0626EC01E999}" srcOrd="0" destOrd="0" presId="urn:microsoft.com/office/officeart/2005/8/layout/radial4"/>
    <dgm:cxn modelId="{44E07FA8-CF52-154D-9EC2-A7EB5F48ABCD}" type="presOf" srcId="{8E15064F-B8A2-4BAF-94A5-4B75C80FE021}" destId="{063444B6-56B0-48FD-AB03-204D40EF6EB3}" srcOrd="0" destOrd="0" presId="urn:microsoft.com/office/officeart/2005/8/layout/radial4"/>
    <dgm:cxn modelId="{D163705A-3931-574B-86D9-336D914ABF75}" type="presOf" srcId="{63FFE840-1A06-4EF9-BA80-33D4553A84F0}" destId="{1EC3534A-2FD0-4DB7-AD2E-116FCE7B0A11}" srcOrd="0" destOrd="0" presId="urn:microsoft.com/office/officeart/2005/8/layout/radial4"/>
    <dgm:cxn modelId="{D1E4FCF2-CB67-429A-9723-797E0AD10C82}" srcId="{8E15064F-B8A2-4BAF-94A5-4B75C80FE021}" destId="{63FFE840-1A06-4EF9-BA80-33D4553A84F0}" srcOrd="0" destOrd="0" parTransId="{402387E3-2DB2-4F9E-AF5C-B496064962EC}" sibTransId="{69B6A603-A304-4622-8BEB-4E969495329C}"/>
    <dgm:cxn modelId="{FB61AF59-71D3-3F47-B177-6DFA8F54223F}" type="presOf" srcId="{402387E3-2DB2-4F9E-AF5C-B496064962EC}" destId="{3E748977-0895-4A9E-9690-FF83A6800E23}" srcOrd="0" destOrd="0" presId="urn:microsoft.com/office/officeart/2005/8/layout/radial4"/>
    <dgm:cxn modelId="{49FA4959-8626-4BFD-A470-2F10F3693AE5}" srcId="{8E15064F-B8A2-4BAF-94A5-4B75C80FE021}" destId="{3EB71DDC-1AB9-4494-BEAC-E497DC9F8711}" srcOrd="3" destOrd="0" parTransId="{8915C167-44D1-4D71-8ABD-BECC9791A91B}" sibTransId="{3B7F0A6B-EBB0-4783-8A1D-C264DB2363DB}"/>
    <dgm:cxn modelId="{3FDAB897-8A35-704C-B796-E975E30A3816}" type="presOf" srcId="{765963F1-FC0D-4641-80B9-E791ECCBBFA4}" destId="{EAE0B5E0-F0B9-42AD-B050-83E412F7B429}" srcOrd="0" destOrd="0" presId="urn:microsoft.com/office/officeart/2005/8/layout/radial4"/>
    <dgm:cxn modelId="{5CAFDBF3-9FD3-49ED-91C2-07EDF707CFAD}" srcId="{8E15064F-B8A2-4BAF-94A5-4B75C80FE021}" destId="{AD174B6D-A74F-4617-AF55-E10421ED00E8}" srcOrd="1" destOrd="0" parTransId="{A58D303C-445D-4824-B60A-DF4C736BAA16}" sibTransId="{1E0E0AF6-3BEC-464F-8DD6-BA1C6A1D6B2D}"/>
    <dgm:cxn modelId="{B92F4E65-F66E-4CF8-9F57-E5C8A4BB11F9}" srcId="{8E15064F-B8A2-4BAF-94A5-4B75C80FE021}" destId="{765963F1-FC0D-4641-80B9-E791ECCBBFA4}" srcOrd="2" destOrd="0" parTransId="{4A2D79C5-26A4-4122-B28A-316B69D31428}" sibTransId="{2D2DED6F-5B18-4A9D-8083-2CE89F201216}"/>
    <dgm:cxn modelId="{28621B0B-6F27-5A4E-8747-3A6FF6AA19FD}" type="presOf" srcId="{4A2D79C5-26A4-4122-B28A-316B69D31428}" destId="{17CF5D49-41C6-4392-8B2F-BEA594432CF5}" srcOrd="0" destOrd="0" presId="urn:microsoft.com/office/officeart/2005/8/layout/radial4"/>
    <dgm:cxn modelId="{3B67D2FD-BFF9-5E4D-BE7E-CD99FBF821BE}" type="presOf" srcId="{AD174B6D-A74F-4617-AF55-E10421ED00E8}" destId="{3E3DA386-48C1-4690-9A97-00890614C58B}" srcOrd="0" destOrd="0" presId="urn:microsoft.com/office/officeart/2005/8/layout/radial4"/>
    <dgm:cxn modelId="{6175C35C-5605-4016-82E7-EC2564F07BD0}" srcId="{F7C3468C-D6B6-4548-BE76-EF5A2A4380C1}" destId="{8E15064F-B8A2-4BAF-94A5-4B75C80FE021}" srcOrd="0" destOrd="0" parTransId="{5DFEFDCC-DEAF-45FF-87EA-24FA8F98C9C6}" sibTransId="{89A9DFB3-DAEF-4DDF-B53F-B7E0003F4C42}"/>
    <dgm:cxn modelId="{8257FAF3-859B-2447-B70B-26B57BA8F9A3}" type="presOf" srcId="{3EB71DDC-1AB9-4494-BEAC-E497DC9F8711}" destId="{35364267-EB4E-4968-9011-8733D4FE434B}" srcOrd="0" destOrd="0" presId="urn:microsoft.com/office/officeart/2005/8/layout/radial4"/>
    <dgm:cxn modelId="{D8C38C6C-01F9-3E46-97D7-EB0D30ED62F2}" type="presOf" srcId="{F7C3468C-D6B6-4548-BE76-EF5A2A4380C1}" destId="{14A34355-9D8E-4029-B89E-12AF9940876E}" srcOrd="0" destOrd="0" presId="urn:microsoft.com/office/officeart/2005/8/layout/radial4"/>
    <dgm:cxn modelId="{F6B0E4F0-6772-E74D-9D27-6051083C28D7}" type="presParOf" srcId="{14A34355-9D8E-4029-B89E-12AF9940876E}" destId="{063444B6-56B0-48FD-AB03-204D40EF6EB3}" srcOrd="0" destOrd="0" presId="urn:microsoft.com/office/officeart/2005/8/layout/radial4"/>
    <dgm:cxn modelId="{3F7ECA8F-08DF-A144-8D87-AC76E36F282A}" type="presParOf" srcId="{14A34355-9D8E-4029-B89E-12AF9940876E}" destId="{3E748977-0895-4A9E-9690-FF83A6800E23}" srcOrd="1" destOrd="0" presId="urn:microsoft.com/office/officeart/2005/8/layout/radial4"/>
    <dgm:cxn modelId="{CC4FFCEE-83C9-9E48-9359-969BD9FF2994}" type="presParOf" srcId="{14A34355-9D8E-4029-B89E-12AF9940876E}" destId="{1EC3534A-2FD0-4DB7-AD2E-116FCE7B0A11}" srcOrd="2" destOrd="0" presId="urn:microsoft.com/office/officeart/2005/8/layout/radial4"/>
    <dgm:cxn modelId="{0BCDF32E-6A47-494F-89E7-E6F2187D2C58}" type="presParOf" srcId="{14A34355-9D8E-4029-B89E-12AF9940876E}" destId="{262BEB35-510E-44D3-A256-0626EC01E999}" srcOrd="3" destOrd="0" presId="urn:microsoft.com/office/officeart/2005/8/layout/radial4"/>
    <dgm:cxn modelId="{FEF662CA-EA36-C149-A265-6F08B5C2FD1F}" type="presParOf" srcId="{14A34355-9D8E-4029-B89E-12AF9940876E}" destId="{3E3DA386-48C1-4690-9A97-00890614C58B}" srcOrd="4" destOrd="0" presId="urn:microsoft.com/office/officeart/2005/8/layout/radial4"/>
    <dgm:cxn modelId="{630FAD09-BA30-8249-A224-3693E1EFF394}" type="presParOf" srcId="{14A34355-9D8E-4029-B89E-12AF9940876E}" destId="{17CF5D49-41C6-4392-8B2F-BEA594432CF5}" srcOrd="5" destOrd="0" presId="urn:microsoft.com/office/officeart/2005/8/layout/radial4"/>
    <dgm:cxn modelId="{76E9C2A7-A49C-4041-B603-447EB23D1C93}" type="presParOf" srcId="{14A34355-9D8E-4029-B89E-12AF9940876E}" destId="{EAE0B5E0-F0B9-42AD-B050-83E412F7B429}" srcOrd="6" destOrd="0" presId="urn:microsoft.com/office/officeart/2005/8/layout/radial4"/>
    <dgm:cxn modelId="{4228E3A1-556A-CE4D-B04C-B2D14BA1B717}" type="presParOf" srcId="{14A34355-9D8E-4029-B89E-12AF9940876E}" destId="{94607DDF-91EF-4B84-A46E-D7F0F0F4ABE7}" srcOrd="7" destOrd="0" presId="urn:microsoft.com/office/officeart/2005/8/layout/radial4"/>
    <dgm:cxn modelId="{8ECDBE60-5879-2D44-BB87-0E40C4682728}" type="presParOf" srcId="{14A34355-9D8E-4029-B89E-12AF9940876E}" destId="{35364267-EB4E-4968-9011-8733D4FE434B}" srcOrd="8" destOrd="0" presId="urn:microsoft.com/office/officeart/2005/8/layout/radial4"/>
  </dgm:cxnLst>
  <dgm:bg/>
  <dgm:whole>
    <a:ln w="3175"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7C3468C-D6B6-4548-BE76-EF5A2A4380C1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US"/>
        </a:p>
      </dgm:t>
    </dgm:pt>
    <dgm:pt modelId="{8E15064F-B8A2-4BAF-94A5-4B75C80FE021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lIns="0" tIns="0" rIns="0" bIns="0"/>
        <a:lstStyle/>
        <a:p>
          <a:r>
            <a:rPr lang="en-US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Today’s Competitive Markets</a:t>
          </a:r>
          <a:endParaRPr lang="en-US" sz="2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FEFDCC-DEAF-45FF-87EA-24FA8F98C9C6}" type="par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A9DFB3-DAEF-4DDF-B53F-B7E0003F4C42}" type="sib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FE840-1A06-4EF9-BA80-33D4553A84F0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global economy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2387E3-2DB2-4F9E-AF5C-B496064962EC}" type="parTrans" cxnId="{D1E4FCF2-CB67-429A-9723-797E0AD10C82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B6A603-A304-4622-8BEB-4E969495329C}" type="sibTrans" cxnId="{D1E4FCF2-CB67-429A-9723-797E0AD10C82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5963F1-FC0D-4641-80B9-E791ECCBBFA4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Rapid </a:t>
          </a:r>
          <a:b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technological change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2D79C5-26A4-4122-B28A-316B69D31428}" type="parTrans" cxnId="{B92F4E65-F66E-4CF8-9F57-E5C8A4BB11F9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2DED6F-5B18-4A9D-8083-2CE89F201216}" type="sibTrans" cxnId="{B92F4E65-F66E-4CF8-9F57-E5C8A4BB11F9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B71DDC-1AB9-4494-BEAC-E497DC9F8711}">
      <dgm:prSet phldrT="[Text]" custT="1"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Increasing importance of knowledge </a:t>
          </a:r>
          <a:br>
            <a:rPr lang="en-US" sz="22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people</a:t>
          </a:r>
          <a:endParaRPr lang="en-US" sz="2200" b="1" dirty="0">
            <a:ln>
              <a:solidFill>
                <a:schemeClr val="tx1"/>
              </a:solidFill>
            </a:ln>
            <a:solidFill>
              <a:schemeClr val="bg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15C167-44D1-4D71-8ABD-BECC9791A91B}" type="parTrans" cxnId="{49FA4959-8626-4BFD-A470-2F10F3693AE5}">
      <dgm:prSet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7F0A6B-EBB0-4783-8A1D-C264DB2363DB}" type="sibTrans" cxnId="{49FA4959-8626-4BFD-A470-2F10F3693AE5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174B6D-A74F-4617-AF55-E10421ED00E8}">
      <dgm:prSet phldrT="[Text]" custT="1"/>
      <dgm:spPr>
        <a:solidFill>
          <a:srgbClr val="8CAF47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Globalization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303C-445D-4824-B60A-DF4C736BAA16}" type="parTrans" cxnId="{5CAFDBF3-9FD3-49ED-91C2-07EDF707CFAD}">
      <dgm:prSet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1E0E0AF6-3BEC-464F-8DD6-BA1C6A1D6B2D}" type="sibTrans" cxnId="{5CAFDBF3-9FD3-49ED-91C2-07EDF707CFAD}">
      <dgm:prSet/>
      <dgm:spPr/>
      <dgm:t>
        <a:bodyPr/>
        <a:lstStyle/>
        <a:p>
          <a:endParaRPr lang="en-US"/>
        </a:p>
      </dgm:t>
    </dgm:pt>
    <dgm:pt modelId="{14A34355-9D8E-4029-B89E-12AF9940876E}" type="pres">
      <dgm:prSet presAssocID="{F7C3468C-D6B6-4548-BE76-EF5A2A4380C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3444B6-56B0-48FD-AB03-204D40EF6EB3}" type="pres">
      <dgm:prSet presAssocID="{8E15064F-B8A2-4BAF-94A5-4B75C80FE021}" presName="centerShape" presStyleLbl="node0" presStyleIdx="0" presStyleCnt="1" custScaleX="145562" custLinFactNeighborX="222"/>
      <dgm:spPr/>
      <dgm:t>
        <a:bodyPr/>
        <a:lstStyle/>
        <a:p>
          <a:endParaRPr lang="en-US"/>
        </a:p>
      </dgm:t>
    </dgm:pt>
    <dgm:pt modelId="{3E748977-0895-4A9E-9690-FF83A6800E23}" type="pres">
      <dgm:prSet presAssocID="{402387E3-2DB2-4F9E-AF5C-B496064962EC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1EC3534A-2FD0-4DB7-AD2E-116FCE7B0A11}" type="pres">
      <dgm:prSet presAssocID="{63FFE840-1A06-4EF9-BA80-33D4553A84F0}" presName="node" presStyleLbl="node1" presStyleIdx="0" presStyleCnt="4" custScaleX="124032" custRadScaleRad="124020" custRadScaleInc="-167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2BEB35-510E-44D3-A256-0626EC01E999}" type="pres">
      <dgm:prSet presAssocID="{A58D303C-445D-4824-B60A-DF4C736BAA16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3E3DA386-48C1-4690-9A97-00890614C58B}" type="pres">
      <dgm:prSet presAssocID="{AD174B6D-A74F-4617-AF55-E10421ED00E8}" presName="node" presStyleLbl="node1" presStyleIdx="1" presStyleCnt="4" custScaleX="117234" custRadScaleRad="108138" custRadScaleInc="-179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CF5D49-41C6-4392-8B2F-BEA594432CF5}" type="pres">
      <dgm:prSet presAssocID="{4A2D79C5-26A4-4122-B28A-316B69D31428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EAE0B5E0-F0B9-42AD-B050-83E412F7B429}" type="pres">
      <dgm:prSet presAssocID="{765963F1-FC0D-4641-80B9-E791ECCBBFA4}" presName="node" presStyleLbl="node1" presStyleIdx="2" presStyleCnt="4" custScaleX="132756" custRadScaleRad="110476" custRadScaleInc="21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07DDF-91EF-4B84-A46E-D7F0F0F4ABE7}" type="pres">
      <dgm:prSet presAssocID="{8915C167-44D1-4D71-8ABD-BECC9791A91B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35364267-EB4E-4968-9011-8733D4FE434B}" type="pres">
      <dgm:prSet presAssocID="{3EB71DDC-1AB9-4494-BEAC-E497DC9F8711}" presName="node" presStyleLbl="node1" presStyleIdx="3" presStyleCnt="4" custScaleX="117234" custRadScaleRad="121597" custRadScaleInc="164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8E5146-7E26-A04E-B248-7A4E8504558F}" type="presOf" srcId="{F7C3468C-D6B6-4548-BE76-EF5A2A4380C1}" destId="{14A34355-9D8E-4029-B89E-12AF9940876E}" srcOrd="0" destOrd="0" presId="urn:microsoft.com/office/officeart/2005/8/layout/radial4"/>
    <dgm:cxn modelId="{AF9F3DF8-242D-2744-B74A-AF0024FD8B2A}" type="presOf" srcId="{4A2D79C5-26A4-4122-B28A-316B69D31428}" destId="{17CF5D49-41C6-4392-8B2F-BEA594432CF5}" srcOrd="0" destOrd="0" presId="urn:microsoft.com/office/officeart/2005/8/layout/radial4"/>
    <dgm:cxn modelId="{79D910B8-2288-A941-B1CC-267181C7940A}" type="presOf" srcId="{AD174B6D-A74F-4617-AF55-E10421ED00E8}" destId="{3E3DA386-48C1-4690-9A97-00890614C58B}" srcOrd="0" destOrd="0" presId="urn:microsoft.com/office/officeart/2005/8/layout/radial4"/>
    <dgm:cxn modelId="{D1E4FCF2-CB67-429A-9723-797E0AD10C82}" srcId="{8E15064F-B8A2-4BAF-94A5-4B75C80FE021}" destId="{63FFE840-1A06-4EF9-BA80-33D4553A84F0}" srcOrd="0" destOrd="0" parTransId="{402387E3-2DB2-4F9E-AF5C-B496064962EC}" sibTransId="{69B6A603-A304-4622-8BEB-4E969495329C}"/>
    <dgm:cxn modelId="{BD3AED85-FA8D-6F45-A1C2-DACAA349AC98}" type="presOf" srcId="{A58D303C-445D-4824-B60A-DF4C736BAA16}" destId="{262BEB35-510E-44D3-A256-0626EC01E999}" srcOrd="0" destOrd="0" presId="urn:microsoft.com/office/officeart/2005/8/layout/radial4"/>
    <dgm:cxn modelId="{4128ED4A-7BD0-3349-AD3D-4C055B71ED04}" type="presOf" srcId="{8915C167-44D1-4D71-8ABD-BECC9791A91B}" destId="{94607DDF-91EF-4B84-A46E-D7F0F0F4ABE7}" srcOrd="0" destOrd="0" presId="urn:microsoft.com/office/officeart/2005/8/layout/radial4"/>
    <dgm:cxn modelId="{49FA4959-8626-4BFD-A470-2F10F3693AE5}" srcId="{8E15064F-B8A2-4BAF-94A5-4B75C80FE021}" destId="{3EB71DDC-1AB9-4494-BEAC-E497DC9F8711}" srcOrd="3" destOrd="0" parTransId="{8915C167-44D1-4D71-8ABD-BECC9791A91B}" sibTransId="{3B7F0A6B-EBB0-4783-8A1D-C264DB2363DB}"/>
    <dgm:cxn modelId="{5FB4A8E0-513A-764D-9392-76FBDCF87C0B}" type="presOf" srcId="{63FFE840-1A06-4EF9-BA80-33D4553A84F0}" destId="{1EC3534A-2FD0-4DB7-AD2E-116FCE7B0A11}" srcOrd="0" destOrd="0" presId="urn:microsoft.com/office/officeart/2005/8/layout/radial4"/>
    <dgm:cxn modelId="{99ECF540-5323-F54F-8A5C-3105DE429A97}" type="presOf" srcId="{8E15064F-B8A2-4BAF-94A5-4B75C80FE021}" destId="{063444B6-56B0-48FD-AB03-204D40EF6EB3}" srcOrd="0" destOrd="0" presId="urn:microsoft.com/office/officeart/2005/8/layout/radial4"/>
    <dgm:cxn modelId="{5CAFDBF3-9FD3-49ED-91C2-07EDF707CFAD}" srcId="{8E15064F-B8A2-4BAF-94A5-4B75C80FE021}" destId="{AD174B6D-A74F-4617-AF55-E10421ED00E8}" srcOrd="1" destOrd="0" parTransId="{A58D303C-445D-4824-B60A-DF4C736BAA16}" sibTransId="{1E0E0AF6-3BEC-464F-8DD6-BA1C6A1D6B2D}"/>
    <dgm:cxn modelId="{B92F4E65-F66E-4CF8-9F57-E5C8A4BB11F9}" srcId="{8E15064F-B8A2-4BAF-94A5-4B75C80FE021}" destId="{765963F1-FC0D-4641-80B9-E791ECCBBFA4}" srcOrd="2" destOrd="0" parTransId="{4A2D79C5-26A4-4122-B28A-316B69D31428}" sibTransId="{2D2DED6F-5B18-4A9D-8083-2CE89F201216}"/>
    <dgm:cxn modelId="{24537A94-CEED-D84B-B16A-453784F03312}" type="presOf" srcId="{3EB71DDC-1AB9-4494-BEAC-E497DC9F8711}" destId="{35364267-EB4E-4968-9011-8733D4FE434B}" srcOrd="0" destOrd="0" presId="urn:microsoft.com/office/officeart/2005/8/layout/radial4"/>
    <dgm:cxn modelId="{6175C35C-5605-4016-82E7-EC2564F07BD0}" srcId="{F7C3468C-D6B6-4548-BE76-EF5A2A4380C1}" destId="{8E15064F-B8A2-4BAF-94A5-4B75C80FE021}" srcOrd="0" destOrd="0" parTransId="{5DFEFDCC-DEAF-45FF-87EA-24FA8F98C9C6}" sibTransId="{89A9DFB3-DAEF-4DDF-B53F-B7E0003F4C42}"/>
    <dgm:cxn modelId="{8289EE68-654C-A841-B1E2-E4DC24D2DCF3}" type="presOf" srcId="{765963F1-FC0D-4641-80B9-E791ECCBBFA4}" destId="{EAE0B5E0-F0B9-42AD-B050-83E412F7B429}" srcOrd="0" destOrd="0" presId="urn:microsoft.com/office/officeart/2005/8/layout/radial4"/>
    <dgm:cxn modelId="{0C524BAD-B17B-C449-9929-1E09C9BF6C3A}" type="presOf" srcId="{402387E3-2DB2-4F9E-AF5C-B496064962EC}" destId="{3E748977-0895-4A9E-9690-FF83A6800E23}" srcOrd="0" destOrd="0" presId="urn:microsoft.com/office/officeart/2005/8/layout/radial4"/>
    <dgm:cxn modelId="{1F39B08F-366D-D840-9673-D2BE7539CB1E}" type="presParOf" srcId="{14A34355-9D8E-4029-B89E-12AF9940876E}" destId="{063444B6-56B0-48FD-AB03-204D40EF6EB3}" srcOrd="0" destOrd="0" presId="urn:microsoft.com/office/officeart/2005/8/layout/radial4"/>
    <dgm:cxn modelId="{C4004035-D91D-5B49-9BFB-933103758E63}" type="presParOf" srcId="{14A34355-9D8E-4029-B89E-12AF9940876E}" destId="{3E748977-0895-4A9E-9690-FF83A6800E23}" srcOrd="1" destOrd="0" presId="urn:microsoft.com/office/officeart/2005/8/layout/radial4"/>
    <dgm:cxn modelId="{604435B6-D941-B348-ADEB-62018D6909F7}" type="presParOf" srcId="{14A34355-9D8E-4029-B89E-12AF9940876E}" destId="{1EC3534A-2FD0-4DB7-AD2E-116FCE7B0A11}" srcOrd="2" destOrd="0" presId="urn:microsoft.com/office/officeart/2005/8/layout/radial4"/>
    <dgm:cxn modelId="{FBE3D6D4-BD72-8A4D-B315-2D85342222CE}" type="presParOf" srcId="{14A34355-9D8E-4029-B89E-12AF9940876E}" destId="{262BEB35-510E-44D3-A256-0626EC01E999}" srcOrd="3" destOrd="0" presId="urn:microsoft.com/office/officeart/2005/8/layout/radial4"/>
    <dgm:cxn modelId="{4067FEC7-793A-4E45-B0DC-D6D320802D41}" type="presParOf" srcId="{14A34355-9D8E-4029-B89E-12AF9940876E}" destId="{3E3DA386-48C1-4690-9A97-00890614C58B}" srcOrd="4" destOrd="0" presId="urn:microsoft.com/office/officeart/2005/8/layout/radial4"/>
    <dgm:cxn modelId="{2B317924-C8D4-CC41-83E8-54709F0E93D5}" type="presParOf" srcId="{14A34355-9D8E-4029-B89E-12AF9940876E}" destId="{17CF5D49-41C6-4392-8B2F-BEA594432CF5}" srcOrd="5" destOrd="0" presId="urn:microsoft.com/office/officeart/2005/8/layout/radial4"/>
    <dgm:cxn modelId="{85E7F603-62BE-2D44-8C99-EA03DB18B815}" type="presParOf" srcId="{14A34355-9D8E-4029-B89E-12AF9940876E}" destId="{EAE0B5E0-F0B9-42AD-B050-83E412F7B429}" srcOrd="6" destOrd="0" presId="urn:microsoft.com/office/officeart/2005/8/layout/radial4"/>
    <dgm:cxn modelId="{8CC03B3A-D376-CB47-9E50-49BBB7B34081}" type="presParOf" srcId="{14A34355-9D8E-4029-B89E-12AF9940876E}" destId="{94607DDF-91EF-4B84-A46E-D7F0F0F4ABE7}" srcOrd="7" destOrd="0" presId="urn:microsoft.com/office/officeart/2005/8/layout/radial4"/>
    <dgm:cxn modelId="{92A1F918-42FA-8A46-B7A1-E5B745D10B2E}" type="presParOf" srcId="{14A34355-9D8E-4029-B89E-12AF9940876E}" destId="{35364267-EB4E-4968-9011-8733D4FE434B}" srcOrd="8" destOrd="0" presId="urn:microsoft.com/office/officeart/2005/8/layout/radial4"/>
  </dgm:cxnLst>
  <dgm:bg/>
  <dgm:whole>
    <a:ln w="3175"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7C3468C-D6B6-4548-BE76-EF5A2A4380C1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US"/>
        </a:p>
      </dgm:t>
    </dgm:pt>
    <dgm:pt modelId="{8E15064F-B8A2-4BAF-94A5-4B75C80FE021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lIns="0" tIns="0" rIns="0" bIns="0"/>
        <a:lstStyle/>
        <a:p>
          <a:r>
            <a: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Top Corporate Performers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FEFDCC-DEAF-45FF-87EA-24FA8F98C9C6}" type="par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A9DFB3-DAEF-4DDF-B53F-B7E0003F4C42}" type="sib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FE840-1A06-4EF9-BA80-33D4553A84F0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Have an entrepreneurial /</a:t>
          </a:r>
          <a:b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opportunistic mindset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2387E3-2DB2-4F9E-AF5C-B496064962EC}" type="parTrans" cxnId="{D1E4FCF2-CB67-429A-9723-797E0AD10C82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B6A603-A304-4622-8BEB-4E969495329C}" type="sibTrans" cxnId="{D1E4FCF2-CB67-429A-9723-797E0AD10C82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5963F1-FC0D-4641-80B9-E791ECCBBFA4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Make effective </a:t>
          </a:r>
          <a:b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 of valuable competencies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2D79C5-26A4-4122-B28A-316B69D31428}" type="parTrans" cxnId="{B92F4E65-F66E-4CF8-9F57-E5C8A4BB11F9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2DED6F-5B18-4A9D-8083-2CE89F201216}" type="sibTrans" cxnId="{B92F4E65-F66E-4CF8-9F57-E5C8A4BB11F9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B71DDC-1AB9-4494-BEAC-E497DC9F8711}">
      <dgm:prSet phldrT="[Text]" custT="1"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Offer new </a:t>
          </a:r>
          <a:b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innovative products and services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15C167-44D1-4D71-8ABD-BECC9791A91B}" type="parTrans" cxnId="{49FA4959-8626-4BFD-A470-2F10F3693AE5}">
      <dgm:prSet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7F0A6B-EBB0-4783-8A1D-C264DB2363DB}" type="sibTrans" cxnId="{49FA4959-8626-4BFD-A470-2F10F3693AE5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174B6D-A74F-4617-AF55-E10421ED00E8}">
      <dgm:prSet phldrT="[Text]" custT="1"/>
      <dgm:spPr>
        <a:solidFill>
          <a:srgbClr val="8CAF47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Are market/ customer-needs oriented</a:t>
          </a:r>
          <a:endParaRPr lang="en-U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303C-445D-4824-B60A-DF4C736BAA16}" type="parTrans" cxnId="{5CAFDBF3-9FD3-49ED-91C2-07EDF707CFAD}">
      <dgm:prSet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1E0E0AF6-3BEC-464F-8DD6-BA1C6A1D6B2D}" type="sibTrans" cxnId="{5CAFDBF3-9FD3-49ED-91C2-07EDF707CFAD}">
      <dgm:prSet/>
      <dgm:spPr/>
      <dgm:t>
        <a:bodyPr/>
        <a:lstStyle/>
        <a:p>
          <a:endParaRPr lang="en-US"/>
        </a:p>
      </dgm:t>
    </dgm:pt>
    <dgm:pt modelId="{14A34355-9D8E-4029-B89E-12AF9940876E}" type="pres">
      <dgm:prSet presAssocID="{F7C3468C-D6B6-4548-BE76-EF5A2A4380C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3444B6-56B0-48FD-AB03-204D40EF6EB3}" type="pres">
      <dgm:prSet presAssocID="{8E15064F-B8A2-4BAF-94A5-4B75C80FE021}" presName="centerShape" presStyleLbl="node0" presStyleIdx="0" presStyleCnt="1" custScaleX="145562" custLinFactNeighborX="222"/>
      <dgm:spPr/>
      <dgm:t>
        <a:bodyPr/>
        <a:lstStyle/>
        <a:p>
          <a:endParaRPr lang="en-US"/>
        </a:p>
      </dgm:t>
    </dgm:pt>
    <dgm:pt modelId="{3E748977-0895-4A9E-9690-FF83A6800E23}" type="pres">
      <dgm:prSet presAssocID="{402387E3-2DB2-4F9E-AF5C-B496064962EC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1EC3534A-2FD0-4DB7-AD2E-116FCE7B0A11}" type="pres">
      <dgm:prSet presAssocID="{63FFE840-1A06-4EF9-BA80-33D4553A84F0}" presName="node" presStyleLbl="node1" presStyleIdx="0" presStyleCnt="4" custScaleX="124032" custRadScaleRad="124020" custRadScaleInc="-167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2BEB35-510E-44D3-A256-0626EC01E999}" type="pres">
      <dgm:prSet presAssocID="{A58D303C-445D-4824-B60A-DF4C736BAA16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3E3DA386-48C1-4690-9A97-00890614C58B}" type="pres">
      <dgm:prSet presAssocID="{AD174B6D-A74F-4617-AF55-E10421ED00E8}" presName="node" presStyleLbl="node1" presStyleIdx="1" presStyleCnt="4" custScaleX="117234" custRadScaleRad="108138" custRadScaleInc="-179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CF5D49-41C6-4392-8B2F-BEA594432CF5}" type="pres">
      <dgm:prSet presAssocID="{4A2D79C5-26A4-4122-B28A-316B69D31428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EAE0B5E0-F0B9-42AD-B050-83E412F7B429}" type="pres">
      <dgm:prSet presAssocID="{765963F1-FC0D-4641-80B9-E791ECCBBFA4}" presName="node" presStyleLbl="node1" presStyleIdx="2" presStyleCnt="4" custScaleX="132756" custRadScaleRad="110476" custRadScaleInc="21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07DDF-91EF-4B84-A46E-D7F0F0F4ABE7}" type="pres">
      <dgm:prSet presAssocID="{8915C167-44D1-4D71-8ABD-BECC9791A91B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35364267-EB4E-4968-9011-8733D4FE434B}" type="pres">
      <dgm:prSet presAssocID="{3EB71DDC-1AB9-4494-BEAC-E497DC9F8711}" presName="node" presStyleLbl="node1" presStyleIdx="3" presStyleCnt="4" custScaleX="117234" custRadScaleRad="121597" custRadScaleInc="164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108E72-FA5E-3340-9927-849B3162E21A}" type="presOf" srcId="{765963F1-FC0D-4641-80B9-E791ECCBBFA4}" destId="{EAE0B5E0-F0B9-42AD-B050-83E412F7B429}" srcOrd="0" destOrd="0" presId="urn:microsoft.com/office/officeart/2005/8/layout/radial4"/>
    <dgm:cxn modelId="{51EB1136-1DE4-9940-AFC8-AEC389A4205F}" type="presOf" srcId="{402387E3-2DB2-4F9E-AF5C-B496064962EC}" destId="{3E748977-0895-4A9E-9690-FF83A6800E23}" srcOrd="0" destOrd="0" presId="urn:microsoft.com/office/officeart/2005/8/layout/radial4"/>
    <dgm:cxn modelId="{6175C35C-5605-4016-82E7-EC2564F07BD0}" srcId="{F7C3468C-D6B6-4548-BE76-EF5A2A4380C1}" destId="{8E15064F-B8A2-4BAF-94A5-4B75C80FE021}" srcOrd="0" destOrd="0" parTransId="{5DFEFDCC-DEAF-45FF-87EA-24FA8F98C9C6}" sibTransId="{89A9DFB3-DAEF-4DDF-B53F-B7E0003F4C42}"/>
    <dgm:cxn modelId="{C020657F-228F-6F43-8A82-ABBC11C11911}" type="presOf" srcId="{63FFE840-1A06-4EF9-BA80-33D4553A84F0}" destId="{1EC3534A-2FD0-4DB7-AD2E-116FCE7B0A11}" srcOrd="0" destOrd="0" presId="urn:microsoft.com/office/officeart/2005/8/layout/radial4"/>
    <dgm:cxn modelId="{49FA4959-8626-4BFD-A470-2F10F3693AE5}" srcId="{8E15064F-B8A2-4BAF-94A5-4B75C80FE021}" destId="{3EB71DDC-1AB9-4494-BEAC-E497DC9F8711}" srcOrd="3" destOrd="0" parTransId="{8915C167-44D1-4D71-8ABD-BECC9791A91B}" sibTransId="{3B7F0A6B-EBB0-4783-8A1D-C264DB2363DB}"/>
    <dgm:cxn modelId="{0FCAFF0D-E9C2-EF40-8EB7-7013C588AF74}" type="presOf" srcId="{F7C3468C-D6B6-4548-BE76-EF5A2A4380C1}" destId="{14A34355-9D8E-4029-B89E-12AF9940876E}" srcOrd="0" destOrd="0" presId="urn:microsoft.com/office/officeart/2005/8/layout/radial4"/>
    <dgm:cxn modelId="{8798FD32-72E2-4741-AE92-B9F146E7E7E5}" type="presOf" srcId="{8915C167-44D1-4D71-8ABD-BECC9791A91B}" destId="{94607DDF-91EF-4B84-A46E-D7F0F0F4ABE7}" srcOrd="0" destOrd="0" presId="urn:microsoft.com/office/officeart/2005/8/layout/radial4"/>
    <dgm:cxn modelId="{5CAFDBF3-9FD3-49ED-91C2-07EDF707CFAD}" srcId="{8E15064F-B8A2-4BAF-94A5-4B75C80FE021}" destId="{AD174B6D-A74F-4617-AF55-E10421ED00E8}" srcOrd="1" destOrd="0" parTransId="{A58D303C-445D-4824-B60A-DF4C736BAA16}" sibTransId="{1E0E0AF6-3BEC-464F-8DD6-BA1C6A1D6B2D}"/>
    <dgm:cxn modelId="{D1E4FCF2-CB67-429A-9723-797E0AD10C82}" srcId="{8E15064F-B8A2-4BAF-94A5-4B75C80FE021}" destId="{63FFE840-1A06-4EF9-BA80-33D4553A84F0}" srcOrd="0" destOrd="0" parTransId="{402387E3-2DB2-4F9E-AF5C-B496064962EC}" sibTransId="{69B6A603-A304-4622-8BEB-4E969495329C}"/>
    <dgm:cxn modelId="{D98E2798-AB37-F840-A61E-62074043CD41}" type="presOf" srcId="{8E15064F-B8A2-4BAF-94A5-4B75C80FE021}" destId="{063444B6-56B0-48FD-AB03-204D40EF6EB3}" srcOrd="0" destOrd="0" presId="urn:microsoft.com/office/officeart/2005/8/layout/radial4"/>
    <dgm:cxn modelId="{C300DCAA-9DC7-7B43-84D9-777EA2159DD5}" type="presOf" srcId="{AD174B6D-A74F-4617-AF55-E10421ED00E8}" destId="{3E3DA386-48C1-4690-9A97-00890614C58B}" srcOrd="0" destOrd="0" presId="urn:microsoft.com/office/officeart/2005/8/layout/radial4"/>
    <dgm:cxn modelId="{3E6BB4BB-2506-D74C-92AC-8619B1AAAA71}" type="presOf" srcId="{A58D303C-445D-4824-B60A-DF4C736BAA16}" destId="{262BEB35-510E-44D3-A256-0626EC01E999}" srcOrd="0" destOrd="0" presId="urn:microsoft.com/office/officeart/2005/8/layout/radial4"/>
    <dgm:cxn modelId="{B92F4E65-F66E-4CF8-9F57-E5C8A4BB11F9}" srcId="{8E15064F-B8A2-4BAF-94A5-4B75C80FE021}" destId="{765963F1-FC0D-4641-80B9-E791ECCBBFA4}" srcOrd="2" destOrd="0" parTransId="{4A2D79C5-26A4-4122-B28A-316B69D31428}" sibTransId="{2D2DED6F-5B18-4A9D-8083-2CE89F201216}"/>
    <dgm:cxn modelId="{52C60675-F91C-BD49-84E2-5D7C85D9E1B1}" type="presOf" srcId="{3EB71DDC-1AB9-4494-BEAC-E497DC9F8711}" destId="{35364267-EB4E-4968-9011-8733D4FE434B}" srcOrd="0" destOrd="0" presId="urn:microsoft.com/office/officeart/2005/8/layout/radial4"/>
    <dgm:cxn modelId="{1A423F4B-0211-2443-B413-20783E04C3FD}" type="presOf" srcId="{4A2D79C5-26A4-4122-B28A-316B69D31428}" destId="{17CF5D49-41C6-4392-8B2F-BEA594432CF5}" srcOrd="0" destOrd="0" presId="urn:microsoft.com/office/officeart/2005/8/layout/radial4"/>
    <dgm:cxn modelId="{04611769-F1DC-4044-BEC6-CEBB10A0556E}" type="presParOf" srcId="{14A34355-9D8E-4029-B89E-12AF9940876E}" destId="{063444B6-56B0-48FD-AB03-204D40EF6EB3}" srcOrd="0" destOrd="0" presId="urn:microsoft.com/office/officeart/2005/8/layout/radial4"/>
    <dgm:cxn modelId="{A4C677D8-EE14-8C4A-ABC9-42424CE6BEC2}" type="presParOf" srcId="{14A34355-9D8E-4029-B89E-12AF9940876E}" destId="{3E748977-0895-4A9E-9690-FF83A6800E23}" srcOrd="1" destOrd="0" presId="urn:microsoft.com/office/officeart/2005/8/layout/radial4"/>
    <dgm:cxn modelId="{D4098EF5-7631-744A-BD2A-27AC9E29E2F2}" type="presParOf" srcId="{14A34355-9D8E-4029-B89E-12AF9940876E}" destId="{1EC3534A-2FD0-4DB7-AD2E-116FCE7B0A11}" srcOrd="2" destOrd="0" presId="urn:microsoft.com/office/officeart/2005/8/layout/radial4"/>
    <dgm:cxn modelId="{B9A9316C-6A59-5548-B322-4A22BC7DB934}" type="presParOf" srcId="{14A34355-9D8E-4029-B89E-12AF9940876E}" destId="{262BEB35-510E-44D3-A256-0626EC01E999}" srcOrd="3" destOrd="0" presId="urn:microsoft.com/office/officeart/2005/8/layout/radial4"/>
    <dgm:cxn modelId="{B6FF9544-57B6-E44A-BA8A-262F1F587300}" type="presParOf" srcId="{14A34355-9D8E-4029-B89E-12AF9940876E}" destId="{3E3DA386-48C1-4690-9A97-00890614C58B}" srcOrd="4" destOrd="0" presId="urn:microsoft.com/office/officeart/2005/8/layout/radial4"/>
    <dgm:cxn modelId="{2BB15669-6FF0-4D4C-9EBA-0FDE89E42E7E}" type="presParOf" srcId="{14A34355-9D8E-4029-B89E-12AF9940876E}" destId="{17CF5D49-41C6-4392-8B2F-BEA594432CF5}" srcOrd="5" destOrd="0" presId="urn:microsoft.com/office/officeart/2005/8/layout/radial4"/>
    <dgm:cxn modelId="{18B65A0C-D0B0-9146-A094-51D9D8C7457D}" type="presParOf" srcId="{14A34355-9D8E-4029-B89E-12AF9940876E}" destId="{EAE0B5E0-F0B9-42AD-B050-83E412F7B429}" srcOrd="6" destOrd="0" presId="urn:microsoft.com/office/officeart/2005/8/layout/radial4"/>
    <dgm:cxn modelId="{59DBA248-4B1D-934B-BBA5-C084760C7AEA}" type="presParOf" srcId="{14A34355-9D8E-4029-B89E-12AF9940876E}" destId="{94607DDF-91EF-4B84-A46E-D7F0F0F4ABE7}" srcOrd="7" destOrd="0" presId="urn:microsoft.com/office/officeart/2005/8/layout/radial4"/>
    <dgm:cxn modelId="{40510E8D-C445-EA4D-86EB-3BA317536808}" type="presParOf" srcId="{14A34355-9D8E-4029-B89E-12AF9940876E}" destId="{35364267-EB4E-4968-9011-8733D4FE434B}" srcOrd="8" destOrd="0" presId="urn:microsoft.com/office/officeart/2005/8/layout/radial4"/>
  </dgm:cxnLst>
  <dgm:bg/>
  <dgm:whole>
    <a:ln w="3175">
      <a:noFill/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7C3468C-D6B6-4548-BE76-EF5A2A4380C1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US"/>
        </a:p>
      </dgm:t>
    </dgm:pt>
    <dgm:pt modelId="{8E15064F-B8A2-4BAF-94A5-4B75C80FE021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lIns="0" tIns="0" rIns="0" bIns="0"/>
        <a:lstStyle/>
        <a:p>
          <a:r>
            <a:rPr lang="en-US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Today’s Competitive Markets</a:t>
          </a:r>
          <a:endParaRPr lang="en-US" sz="2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FEFDCC-DEAF-45FF-87EA-24FA8F98C9C6}" type="par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A9DFB3-DAEF-4DDF-B53F-B7E0003F4C42}" type="sib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FE840-1A06-4EF9-BA80-33D4553A84F0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global economy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2387E3-2DB2-4F9E-AF5C-B496064962EC}" type="parTrans" cxnId="{D1E4FCF2-CB67-429A-9723-797E0AD10C82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B6A603-A304-4622-8BEB-4E969495329C}" type="sibTrans" cxnId="{D1E4FCF2-CB67-429A-9723-797E0AD10C82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5963F1-FC0D-4641-80B9-E791ECCBBFA4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Rapid </a:t>
          </a:r>
          <a:br>
            <a:rPr lang="en-US" sz="22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technological change</a:t>
          </a:r>
          <a:endParaRPr lang="en-US" sz="2200" b="1" dirty="0">
            <a:ln>
              <a:solidFill>
                <a:schemeClr val="tx1"/>
              </a:solidFill>
            </a:ln>
            <a:solidFill>
              <a:schemeClr val="bg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2D79C5-26A4-4122-B28A-316B69D31428}" type="parTrans" cxnId="{B92F4E65-F66E-4CF8-9F57-E5C8A4BB11F9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2DED6F-5B18-4A9D-8083-2CE89F201216}" type="sibTrans" cxnId="{B92F4E65-F66E-4CF8-9F57-E5C8A4BB11F9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B71DDC-1AB9-4494-BEAC-E497DC9F8711}">
      <dgm:prSet phldrT="[Text]" custT="1"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Increasing importance of knowledge </a:t>
          </a:r>
          <a:b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people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15C167-44D1-4D71-8ABD-BECC9791A91B}" type="parTrans" cxnId="{49FA4959-8626-4BFD-A470-2F10F3693AE5}">
      <dgm:prSet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7F0A6B-EBB0-4783-8A1D-C264DB2363DB}" type="sibTrans" cxnId="{49FA4959-8626-4BFD-A470-2F10F3693AE5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174B6D-A74F-4617-AF55-E10421ED00E8}">
      <dgm:prSet phldrT="[Text]" custT="1"/>
      <dgm:spPr>
        <a:solidFill>
          <a:srgbClr val="8CAF47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Globalization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303C-445D-4824-B60A-DF4C736BAA16}" type="parTrans" cxnId="{5CAFDBF3-9FD3-49ED-91C2-07EDF707CFAD}">
      <dgm:prSet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1E0E0AF6-3BEC-464F-8DD6-BA1C6A1D6B2D}" type="sibTrans" cxnId="{5CAFDBF3-9FD3-49ED-91C2-07EDF707CFAD}">
      <dgm:prSet/>
      <dgm:spPr/>
      <dgm:t>
        <a:bodyPr/>
        <a:lstStyle/>
        <a:p>
          <a:endParaRPr lang="en-US"/>
        </a:p>
      </dgm:t>
    </dgm:pt>
    <dgm:pt modelId="{14A34355-9D8E-4029-B89E-12AF9940876E}" type="pres">
      <dgm:prSet presAssocID="{F7C3468C-D6B6-4548-BE76-EF5A2A4380C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3444B6-56B0-48FD-AB03-204D40EF6EB3}" type="pres">
      <dgm:prSet presAssocID="{8E15064F-B8A2-4BAF-94A5-4B75C80FE021}" presName="centerShape" presStyleLbl="node0" presStyleIdx="0" presStyleCnt="1" custScaleX="145562" custLinFactNeighborX="222"/>
      <dgm:spPr/>
      <dgm:t>
        <a:bodyPr/>
        <a:lstStyle/>
        <a:p>
          <a:endParaRPr lang="en-US"/>
        </a:p>
      </dgm:t>
    </dgm:pt>
    <dgm:pt modelId="{3E748977-0895-4A9E-9690-FF83A6800E23}" type="pres">
      <dgm:prSet presAssocID="{402387E3-2DB2-4F9E-AF5C-B496064962EC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1EC3534A-2FD0-4DB7-AD2E-116FCE7B0A11}" type="pres">
      <dgm:prSet presAssocID="{63FFE840-1A06-4EF9-BA80-33D4553A84F0}" presName="node" presStyleLbl="node1" presStyleIdx="0" presStyleCnt="4" custScaleX="124032" custRadScaleRad="124020" custRadScaleInc="-167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2BEB35-510E-44D3-A256-0626EC01E999}" type="pres">
      <dgm:prSet presAssocID="{A58D303C-445D-4824-B60A-DF4C736BAA16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3E3DA386-48C1-4690-9A97-00890614C58B}" type="pres">
      <dgm:prSet presAssocID="{AD174B6D-A74F-4617-AF55-E10421ED00E8}" presName="node" presStyleLbl="node1" presStyleIdx="1" presStyleCnt="4" custScaleX="117234" custRadScaleRad="108138" custRadScaleInc="-179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CF5D49-41C6-4392-8B2F-BEA594432CF5}" type="pres">
      <dgm:prSet presAssocID="{4A2D79C5-26A4-4122-B28A-316B69D31428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EAE0B5E0-F0B9-42AD-B050-83E412F7B429}" type="pres">
      <dgm:prSet presAssocID="{765963F1-FC0D-4641-80B9-E791ECCBBFA4}" presName="node" presStyleLbl="node1" presStyleIdx="2" presStyleCnt="4" custScaleX="132756" custRadScaleRad="110476" custRadScaleInc="21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07DDF-91EF-4B84-A46E-D7F0F0F4ABE7}" type="pres">
      <dgm:prSet presAssocID="{8915C167-44D1-4D71-8ABD-BECC9791A91B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35364267-EB4E-4968-9011-8733D4FE434B}" type="pres">
      <dgm:prSet presAssocID="{3EB71DDC-1AB9-4494-BEAC-E497DC9F8711}" presName="node" presStyleLbl="node1" presStyleIdx="3" presStyleCnt="4" custScaleX="117234" custRadScaleRad="121597" custRadScaleInc="164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E09839-65FA-2A47-8405-EC3693263112}" type="presOf" srcId="{A58D303C-445D-4824-B60A-DF4C736BAA16}" destId="{262BEB35-510E-44D3-A256-0626EC01E999}" srcOrd="0" destOrd="0" presId="urn:microsoft.com/office/officeart/2005/8/layout/radial4"/>
    <dgm:cxn modelId="{6175C35C-5605-4016-82E7-EC2564F07BD0}" srcId="{F7C3468C-D6B6-4548-BE76-EF5A2A4380C1}" destId="{8E15064F-B8A2-4BAF-94A5-4B75C80FE021}" srcOrd="0" destOrd="0" parTransId="{5DFEFDCC-DEAF-45FF-87EA-24FA8F98C9C6}" sibTransId="{89A9DFB3-DAEF-4DDF-B53F-B7E0003F4C42}"/>
    <dgm:cxn modelId="{49FA4959-8626-4BFD-A470-2F10F3693AE5}" srcId="{8E15064F-B8A2-4BAF-94A5-4B75C80FE021}" destId="{3EB71DDC-1AB9-4494-BEAC-E497DC9F8711}" srcOrd="3" destOrd="0" parTransId="{8915C167-44D1-4D71-8ABD-BECC9791A91B}" sibTransId="{3B7F0A6B-EBB0-4783-8A1D-C264DB2363DB}"/>
    <dgm:cxn modelId="{1CCC70F6-BEA3-364B-9FE0-FD38EEA4D771}" type="presOf" srcId="{AD174B6D-A74F-4617-AF55-E10421ED00E8}" destId="{3E3DA386-48C1-4690-9A97-00890614C58B}" srcOrd="0" destOrd="0" presId="urn:microsoft.com/office/officeart/2005/8/layout/radial4"/>
    <dgm:cxn modelId="{5CAFDBF3-9FD3-49ED-91C2-07EDF707CFAD}" srcId="{8E15064F-B8A2-4BAF-94A5-4B75C80FE021}" destId="{AD174B6D-A74F-4617-AF55-E10421ED00E8}" srcOrd="1" destOrd="0" parTransId="{A58D303C-445D-4824-B60A-DF4C736BAA16}" sibTransId="{1E0E0AF6-3BEC-464F-8DD6-BA1C6A1D6B2D}"/>
    <dgm:cxn modelId="{523A7552-1260-E948-A439-6A78CA27FE18}" type="presOf" srcId="{765963F1-FC0D-4641-80B9-E791ECCBBFA4}" destId="{EAE0B5E0-F0B9-42AD-B050-83E412F7B429}" srcOrd="0" destOrd="0" presId="urn:microsoft.com/office/officeart/2005/8/layout/radial4"/>
    <dgm:cxn modelId="{D1E4FCF2-CB67-429A-9723-797E0AD10C82}" srcId="{8E15064F-B8A2-4BAF-94A5-4B75C80FE021}" destId="{63FFE840-1A06-4EF9-BA80-33D4553A84F0}" srcOrd="0" destOrd="0" parTransId="{402387E3-2DB2-4F9E-AF5C-B496064962EC}" sibTransId="{69B6A603-A304-4622-8BEB-4E969495329C}"/>
    <dgm:cxn modelId="{11E39527-4133-024C-A760-5D7AF873E24A}" type="presOf" srcId="{8E15064F-B8A2-4BAF-94A5-4B75C80FE021}" destId="{063444B6-56B0-48FD-AB03-204D40EF6EB3}" srcOrd="0" destOrd="0" presId="urn:microsoft.com/office/officeart/2005/8/layout/radial4"/>
    <dgm:cxn modelId="{59317485-310A-7547-B5AF-FA7C1E297B01}" type="presOf" srcId="{F7C3468C-D6B6-4548-BE76-EF5A2A4380C1}" destId="{14A34355-9D8E-4029-B89E-12AF9940876E}" srcOrd="0" destOrd="0" presId="urn:microsoft.com/office/officeart/2005/8/layout/radial4"/>
    <dgm:cxn modelId="{39C018AF-6E3A-FD4F-9E87-D6ADAC87563B}" type="presOf" srcId="{3EB71DDC-1AB9-4494-BEAC-E497DC9F8711}" destId="{35364267-EB4E-4968-9011-8733D4FE434B}" srcOrd="0" destOrd="0" presId="urn:microsoft.com/office/officeart/2005/8/layout/radial4"/>
    <dgm:cxn modelId="{3CEBBA50-478E-6941-B70B-EE99CE4B8D35}" type="presOf" srcId="{8915C167-44D1-4D71-8ABD-BECC9791A91B}" destId="{94607DDF-91EF-4B84-A46E-D7F0F0F4ABE7}" srcOrd="0" destOrd="0" presId="urn:microsoft.com/office/officeart/2005/8/layout/radial4"/>
    <dgm:cxn modelId="{B92F4E65-F66E-4CF8-9F57-E5C8A4BB11F9}" srcId="{8E15064F-B8A2-4BAF-94A5-4B75C80FE021}" destId="{765963F1-FC0D-4641-80B9-E791ECCBBFA4}" srcOrd="2" destOrd="0" parTransId="{4A2D79C5-26A4-4122-B28A-316B69D31428}" sibTransId="{2D2DED6F-5B18-4A9D-8083-2CE89F201216}"/>
    <dgm:cxn modelId="{B4874E58-F20A-EB4F-9DFF-DE80ED758FD0}" type="presOf" srcId="{402387E3-2DB2-4F9E-AF5C-B496064962EC}" destId="{3E748977-0895-4A9E-9690-FF83A6800E23}" srcOrd="0" destOrd="0" presId="urn:microsoft.com/office/officeart/2005/8/layout/radial4"/>
    <dgm:cxn modelId="{420FE02C-533B-7D40-AFFA-972F46EE38FC}" type="presOf" srcId="{63FFE840-1A06-4EF9-BA80-33D4553A84F0}" destId="{1EC3534A-2FD0-4DB7-AD2E-116FCE7B0A11}" srcOrd="0" destOrd="0" presId="urn:microsoft.com/office/officeart/2005/8/layout/radial4"/>
    <dgm:cxn modelId="{E0C0F858-25A8-0D44-91BA-729EF9C2CEE9}" type="presOf" srcId="{4A2D79C5-26A4-4122-B28A-316B69D31428}" destId="{17CF5D49-41C6-4392-8B2F-BEA594432CF5}" srcOrd="0" destOrd="0" presId="urn:microsoft.com/office/officeart/2005/8/layout/radial4"/>
    <dgm:cxn modelId="{229FE244-E870-3E49-A490-517984A8C592}" type="presParOf" srcId="{14A34355-9D8E-4029-B89E-12AF9940876E}" destId="{063444B6-56B0-48FD-AB03-204D40EF6EB3}" srcOrd="0" destOrd="0" presId="urn:microsoft.com/office/officeart/2005/8/layout/radial4"/>
    <dgm:cxn modelId="{A22B7B15-1815-4F4A-80C8-F95FCB7D5E30}" type="presParOf" srcId="{14A34355-9D8E-4029-B89E-12AF9940876E}" destId="{3E748977-0895-4A9E-9690-FF83A6800E23}" srcOrd="1" destOrd="0" presId="urn:microsoft.com/office/officeart/2005/8/layout/radial4"/>
    <dgm:cxn modelId="{076F04E2-A919-6649-AE45-43ED5F4D6C5A}" type="presParOf" srcId="{14A34355-9D8E-4029-B89E-12AF9940876E}" destId="{1EC3534A-2FD0-4DB7-AD2E-116FCE7B0A11}" srcOrd="2" destOrd="0" presId="urn:microsoft.com/office/officeart/2005/8/layout/radial4"/>
    <dgm:cxn modelId="{9CB20E69-ACCD-A146-AA5C-07BF1CB07ECF}" type="presParOf" srcId="{14A34355-9D8E-4029-B89E-12AF9940876E}" destId="{262BEB35-510E-44D3-A256-0626EC01E999}" srcOrd="3" destOrd="0" presId="urn:microsoft.com/office/officeart/2005/8/layout/radial4"/>
    <dgm:cxn modelId="{FFEAA2FF-72BD-524F-B105-F6D715966A6C}" type="presParOf" srcId="{14A34355-9D8E-4029-B89E-12AF9940876E}" destId="{3E3DA386-48C1-4690-9A97-00890614C58B}" srcOrd="4" destOrd="0" presId="urn:microsoft.com/office/officeart/2005/8/layout/radial4"/>
    <dgm:cxn modelId="{B1EF43B5-7505-4E4B-ADA8-042ED9946762}" type="presParOf" srcId="{14A34355-9D8E-4029-B89E-12AF9940876E}" destId="{17CF5D49-41C6-4392-8B2F-BEA594432CF5}" srcOrd="5" destOrd="0" presId="urn:microsoft.com/office/officeart/2005/8/layout/radial4"/>
    <dgm:cxn modelId="{C76B410D-DB1B-FE41-83A8-5EDFE2A6CBB3}" type="presParOf" srcId="{14A34355-9D8E-4029-B89E-12AF9940876E}" destId="{EAE0B5E0-F0B9-42AD-B050-83E412F7B429}" srcOrd="6" destOrd="0" presId="urn:microsoft.com/office/officeart/2005/8/layout/radial4"/>
    <dgm:cxn modelId="{8C74DEEA-3113-0A45-88C5-9AA89A72442C}" type="presParOf" srcId="{14A34355-9D8E-4029-B89E-12AF9940876E}" destId="{94607DDF-91EF-4B84-A46E-D7F0F0F4ABE7}" srcOrd="7" destOrd="0" presId="urn:microsoft.com/office/officeart/2005/8/layout/radial4"/>
    <dgm:cxn modelId="{48F7DB6E-24A5-E440-B814-19DA3E9FF6EF}" type="presParOf" srcId="{14A34355-9D8E-4029-B89E-12AF9940876E}" destId="{35364267-EB4E-4968-9011-8733D4FE434B}" srcOrd="8" destOrd="0" presId="urn:microsoft.com/office/officeart/2005/8/layout/radial4"/>
  </dgm:cxnLst>
  <dgm:bg/>
  <dgm:whole>
    <a:ln w="3175"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7C3468C-D6B6-4548-BE76-EF5A2A4380C1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US"/>
        </a:p>
      </dgm:t>
    </dgm:pt>
    <dgm:pt modelId="{8E15064F-B8A2-4BAF-94A5-4B75C80FE021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lIns="0" tIns="0" rIns="0" bIns="0"/>
        <a:lstStyle/>
        <a:p>
          <a:r>
            <a:rPr lang="en-US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Today’s Competitive Markets</a:t>
          </a:r>
          <a:endParaRPr lang="en-US" sz="2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FEFDCC-DEAF-45FF-87EA-24FA8F98C9C6}" type="par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A9DFB3-DAEF-4DDF-B53F-B7E0003F4C42}" type="sib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FE840-1A06-4EF9-BA80-33D4553A84F0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global economy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2387E3-2DB2-4F9E-AF5C-B496064962EC}" type="parTrans" cxnId="{D1E4FCF2-CB67-429A-9723-797E0AD10C82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B6A603-A304-4622-8BEB-4E969495329C}" type="sibTrans" cxnId="{D1E4FCF2-CB67-429A-9723-797E0AD10C82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5963F1-FC0D-4641-80B9-E791ECCBBFA4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Rapid </a:t>
          </a:r>
          <a:br>
            <a:rPr lang="en-US" sz="22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technological change</a:t>
          </a:r>
          <a:endParaRPr lang="en-US" sz="2200" b="1" dirty="0">
            <a:ln>
              <a:solidFill>
                <a:schemeClr val="tx1"/>
              </a:solidFill>
            </a:ln>
            <a:solidFill>
              <a:schemeClr val="bg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2D79C5-26A4-4122-B28A-316B69D31428}" type="parTrans" cxnId="{B92F4E65-F66E-4CF8-9F57-E5C8A4BB11F9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2DED6F-5B18-4A9D-8083-2CE89F201216}" type="sibTrans" cxnId="{B92F4E65-F66E-4CF8-9F57-E5C8A4BB11F9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B71DDC-1AB9-4494-BEAC-E497DC9F8711}">
      <dgm:prSet phldrT="[Text]" custT="1"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Increasing importance of knowledge </a:t>
          </a:r>
          <a:b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people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15C167-44D1-4D71-8ABD-BECC9791A91B}" type="parTrans" cxnId="{49FA4959-8626-4BFD-A470-2F10F3693AE5}">
      <dgm:prSet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7F0A6B-EBB0-4783-8A1D-C264DB2363DB}" type="sibTrans" cxnId="{49FA4959-8626-4BFD-A470-2F10F3693AE5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174B6D-A74F-4617-AF55-E10421ED00E8}">
      <dgm:prSet phldrT="[Text]" custT="1"/>
      <dgm:spPr>
        <a:solidFill>
          <a:srgbClr val="8CAF47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Globalization</a:t>
          </a:r>
          <a:endParaRPr lang="en-U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303C-445D-4824-B60A-DF4C736BAA16}" type="parTrans" cxnId="{5CAFDBF3-9FD3-49ED-91C2-07EDF707CFAD}">
      <dgm:prSet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1E0E0AF6-3BEC-464F-8DD6-BA1C6A1D6B2D}" type="sibTrans" cxnId="{5CAFDBF3-9FD3-49ED-91C2-07EDF707CFAD}">
      <dgm:prSet/>
      <dgm:spPr/>
      <dgm:t>
        <a:bodyPr/>
        <a:lstStyle/>
        <a:p>
          <a:endParaRPr lang="en-US"/>
        </a:p>
      </dgm:t>
    </dgm:pt>
    <dgm:pt modelId="{14A34355-9D8E-4029-B89E-12AF9940876E}" type="pres">
      <dgm:prSet presAssocID="{F7C3468C-D6B6-4548-BE76-EF5A2A4380C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3444B6-56B0-48FD-AB03-204D40EF6EB3}" type="pres">
      <dgm:prSet presAssocID="{8E15064F-B8A2-4BAF-94A5-4B75C80FE021}" presName="centerShape" presStyleLbl="node0" presStyleIdx="0" presStyleCnt="1" custScaleX="145562" custLinFactNeighborX="222"/>
      <dgm:spPr/>
      <dgm:t>
        <a:bodyPr/>
        <a:lstStyle/>
        <a:p>
          <a:endParaRPr lang="en-US"/>
        </a:p>
      </dgm:t>
    </dgm:pt>
    <dgm:pt modelId="{3E748977-0895-4A9E-9690-FF83A6800E23}" type="pres">
      <dgm:prSet presAssocID="{402387E3-2DB2-4F9E-AF5C-B496064962EC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1EC3534A-2FD0-4DB7-AD2E-116FCE7B0A11}" type="pres">
      <dgm:prSet presAssocID="{63FFE840-1A06-4EF9-BA80-33D4553A84F0}" presName="node" presStyleLbl="node1" presStyleIdx="0" presStyleCnt="4" custScaleX="124032" custRadScaleRad="124020" custRadScaleInc="-167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2BEB35-510E-44D3-A256-0626EC01E999}" type="pres">
      <dgm:prSet presAssocID="{A58D303C-445D-4824-B60A-DF4C736BAA16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3E3DA386-48C1-4690-9A97-00890614C58B}" type="pres">
      <dgm:prSet presAssocID="{AD174B6D-A74F-4617-AF55-E10421ED00E8}" presName="node" presStyleLbl="node1" presStyleIdx="1" presStyleCnt="4" custScaleX="117234" custRadScaleRad="108138" custRadScaleInc="-179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CF5D49-41C6-4392-8B2F-BEA594432CF5}" type="pres">
      <dgm:prSet presAssocID="{4A2D79C5-26A4-4122-B28A-316B69D31428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EAE0B5E0-F0B9-42AD-B050-83E412F7B429}" type="pres">
      <dgm:prSet presAssocID="{765963F1-FC0D-4641-80B9-E791ECCBBFA4}" presName="node" presStyleLbl="node1" presStyleIdx="2" presStyleCnt="4" custScaleX="132756" custRadScaleRad="110476" custRadScaleInc="21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07DDF-91EF-4B84-A46E-D7F0F0F4ABE7}" type="pres">
      <dgm:prSet presAssocID="{8915C167-44D1-4D71-8ABD-BECC9791A91B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35364267-EB4E-4968-9011-8733D4FE434B}" type="pres">
      <dgm:prSet presAssocID="{3EB71DDC-1AB9-4494-BEAC-E497DC9F8711}" presName="node" presStyleLbl="node1" presStyleIdx="3" presStyleCnt="4" custScaleX="117234" custRadScaleRad="121597" custRadScaleInc="164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C81E42-9FEB-D243-BC1C-C63AAF9F1167}" type="presOf" srcId="{63FFE840-1A06-4EF9-BA80-33D4553A84F0}" destId="{1EC3534A-2FD0-4DB7-AD2E-116FCE7B0A11}" srcOrd="0" destOrd="0" presId="urn:microsoft.com/office/officeart/2005/8/layout/radial4"/>
    <dgm:cxn modelId="{FBEC0D96-C545-C244-87D4-A4067FB42E73}" type="presOf" srcId="{8915C167-44D1-4D71-8ABD-BECC9791A91B}" destId="{94607DDF-91EF-4B84-A46E-D7F0F0F4ABE7}" srcOrd="0" destOrd="0" presId="urn:microsoft.com/office/officeart/2005/8/layout/radial4"/>
    <dgm:cxn modelId="{D1E4FCF2-CB67-429A-9723-797E0AD10C82}" srcId="{8E15064F-B8A2-4BAF-94A5-4B75C80FE021}" destId="{63FFE840-1A06-4EF9-BA80-33D4553A84F0}" srcOrd="0" destOrd="0" parTransId="{402387E3-2DB2-4F9E-AF5C-B496064962EC}" sibTransId="{69B6A603-A304-4622-8BEB-4E969495329C}"/>
    <dgm:cxn modelId="{49FA4959-8626-4BFD-A470-2F10F3693AE5}" srcId="{8E15064F-B8A2-4BAF-94A5-4B75C80FE021}" destId="{3EB71DDC-1AB9-4494-BEAC-E497DC9F8711}" srcOrd="3" destOrd="0" parTransId="{8915C167-44D1-4D71-8ABD-BECC9791A91B}" sibTransId="{3B7F0A6B-EBB0-4783-8A1D-C264DB2363DB}"/>
    <dgm:cxn modelId="{E1BC96FA-AE79-724C-8C9C-AF77693C10E2}" type="presOf" srcId="{765963F1-FC0D-4641-80B9-E791ECCBBFA4}" destId="{EAE0B5E0-F0B9-42AD-B050-83E412F7B429}" srcOrd="0" destOrd="0" presId="urn:microsoft.com/office/officeart/2005/8/layout/radial4"/>
    <dgm:cxn modelId="{186AB6F2-40B8-164C-8327-8937BDA46F3B}" type="presOf" srcId="{F7C3468C-D6B6-4548-BE76-EF5A2A4380C1}" destId="{14A34355-9D8E-4029-B89E-12AF9940876E}" srcOrd="0" destOrd="0" presId="urn:microsoft.com/office/officeart/2005/8/layout/radial4"/>
    <dgm:cxn modelId="{5CAFDBF3-9FD3-49ED-91C2-07EDF707CFAD}" srcId="{8E15064F-B8A2-4BAF-94A5-4B75C80FE021}" destId="{AD174B6D-A74F-4617-AF55-E10421ED00E8}" srcOrd="1" destOrd="0" parTransId="{A58D303C-445D-4824-B60A-DF4C736BAA16}" sibTransId="{1E0E0AF6-3BEC-464F-8DD6-BA1C6A1D6B2D}"/>
    <dgm:cxn modelId="{B92F4E65-F66E-4CF8-9F57-E5C8A4BB11F9}" srcId="{8E15064F-B8A2-4BAF-94A5-4B75C80FE021}" destId="{765963F1-FC0D-4641-80B9-E791ECCBBFA4}" srcOrd="2" destOrd="0" parTransId="{4A2D79C5-26A4-4122-B28A-316B69D31428}" sibTransId="{2D2DED6F-5B18-4A9D-8083-2CE89F201216}"/>
    <dgm:cxn modelId="{641EDAF2-09DE-014F-9707-E888C8B984AB}" type="presOf" srcId="{4A2D79C5-26A4-4122-B28A-316B69D31428}" destId="{17CF5D49-41C6-4392-8B2F-BEA594432CF5}" srcOrd="0" destOrd="0" presId="urn:microsoft.com/office/officeart/2005/8/layout/radial4"/>
    <dgm:cxn modelId="{10A71A3C-C730-7F4D-A8D3-334F57BCC3C9}" type="presOf" srcId="{AD174B6D-A74F-4617-AF55-E10421ED00E8}" destId="{3E3DA386-48C1-4690-9A97-00890614C58B}" srcOrd="0" destOrd="0" presId="urn:microsoft.com/office/officeart/2005/8/layout/radial4"/>
    <dgm:cxn modelId="{6175C35C-5605-4016-82E7-EC2564F07BD0}" srcId="{F7C3468C-D6B6-4548-BE76-EF5A2A4380C1}" destId="{8E15064F-B8A2-4BAF-94A5-4B75C80FE021}" srcOrd="0" destOrd="0" parTransId="{5DFEFDCC-DEAF-45FF-87EA-24FA8F98C9C6}" sibTransId="{89A9DFB3-DAEF-4DDF-B53F-B7E0003F4C42}"/>
    <dgm:cxn modelId="{72F8A142-BA89-5747-8FBF-8B79E9605582}" type="presOf" srcId="{402387E3-2DB2-4F9E-AF5C-B496064962EC}" destId="{3E748977-0895-4A9E-9690-FF83A6800E23}" srcOrd="0" destOrd="0" presId="urn:microsoft.com/office/officeart/2005/8/layout/radial4"/>
    <dgm:cxn modelId="{D6B70702-594C-B944-B533-A5C26B89CFEF}" type="presOf" srcId="{A58D303C-445D-4824-B60A-DF4C736BAA16}" destId="{262BEB35-510E-44D3-A256-0626EC01E999}" srcOrd="0" destOrd="0" presId="urn:microsoft.com/office/officeart/2005/8/layout/radial4"/>
    <dgm:cxn modelId="{F4126DA0-C5C6-8F42-B8BD-08313EBD288B}" type="presOf" srcId="{3EB71DDC-1AB9-4494-BEAC-E497DC9F8711}" destId="{35364267-EB4E-4968-9011-8733D4FE434B}" srcOrd="0" destOrd="0" presId="urn:microsoft.com/office/officeart/2005/8/layout/radial4"/>
    <dgm:cxn modelId="{11DA8480-CDA9-3F4E-B2A6-A756F7A0BB4B}" type="presOf" srcId="{8E15064F-B8A2-4BAF-94A5-4B75C80FE021}" destId="{063444B6-56B0-48FD-AB03-204D40EF6EB3}" srcOrd="0" destOrd="0" presId="urn:microsoft.com/office/officeart/2005/8/layout/radial4"/>
    <dgm:cxn modelId="{C1770D80-6E10-BA48-AF3C-8907AB13FDDF}" type="presParOf" srcId="{14A34355-9D8E-4029-B89E-12AF9940876E}" destId="{063444B6-56B0-48FD-AB03-204D40EF6EB3}" srcOrd="0" destOrd="0" presId="urn:microsoft.com/office/officeart/2005/8/layout/radial4"/>
    <dgm:cxn modelId="{9957C09A-8D90-A54F-9C08-FFB69FE2CF4E}" type="presParOf" srcId="{14A34355-9D8E-4029-B89E-12AF9940876E}" destId="{3E748977-0895-4A9E-9690-FF83A6800E23}" srcOrd="1" destOrd="0" presId="urn:microsoft.com/office/officeart/2005/8/layout/radial4"/>
    <dgm:cxn modelId="{FBB8340D-CAA0-CE45-B36C-705FAC6DBF80}" type="presParOf" srcId="{14A34355-9D8E-4029-B89E-12AF9940876E}" destId="{1EC3534A-2FD0-4DB7-AD2E-116FCE7B0A11}" srcOrd="2" destOrd="0" presId="urn:microsoft.com/office/officeart/2005/8/layout/radial4"/>
    <dgm:cxn modelId="{AEEEB285-1278-3B41-B161-782A9AC82C33}" type="presParOf" srcId="{14A34355-9D8E-4029-B89E-12AF9940876E}" destId="{262BEB35-510E-44D3-A256-0626EC01E999}" srcOrd="3" destOrd="0" presId="urn:microsoft.com/office/officeart/2005/8/layout/radial4"/>
    <dgm:cxn modelId="{6B52A166-B89B-E24B-AEC3-0C25C5B52844}" type="presParOf" srcId="{14A34355-9D8E-4029-B89E-12AF9940876E}" destId="{3E3DA386-48C1-4690-9A97-00890614C58B}" srcOrd="4" destOrd="0" presId="urn:microsoft.com/office/officeart/2005/8/layout/radial4"/>
    <dgm:cxn modelId="{15D6563F-8220-2240-BEF9-D73529043582}" type="presParOf" srcId="{14A34355-9D8E-4029-B89E-12AF9940876E}" destId="{17CF5D49-41C6-4392-8B2F-BEA594432CF5}" srcOrd="5" destOrd="0" presId="urn:microsoft.com/office/officeart/2005/8/layout/radial4"/>
    <dgm:cxn modelId="{63B30498-8407-5A4A-8C0C-27667811452E}" type="presParOf" srcId="{14A34355-9D8E-4029-B89E-12AF9940876E}" destId="{EAE0B5E0-F0B9-42AD-B050-83E412F7B429}" srcOrd="6" destOrd="0" presId="urn:microsoft.com/office/officeart/2005/8/layout/radial4"/>
    <dgm:cxn modelId="{0507BDF5-DAC2-D24C-BD89-642D4B750582}" type="presParOf" srcId="{14A34355-9D8E-4029-B89E-12AF9940876E}" destId="{94607DDF-91EF-4B84-A46E-D7F0F0F4ABE7}" srcOrd="7" destOrd="0" presId="urn:microsoft.com/office/officeart/2005/8/layout/radial4"/>
    <dgm:cxn modelId="{E80096E9-5FB4-2845-A654-D17004473AF6}" type="presParOf" srcId="{14A34355-9D8E-4029-B89E-12AF9940876E}" destId="{35364267-EB4E-4968-9011-8733D4FE434B}" srcOrd="8" destOrd="0" presId="urn:microsoft.com/office/officeart/2005/8/layout/radial4"/>
  </dgm:cxnLst>
  <dgm:bg/>
  <dgm:whole>
    <a:ln w="3175"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7C3468C-D6B6-4548-BE76-EF5A2A4380C1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US"/>
        </a:p>
      </dgm:t>
    </dgm:pt>
    <dgm:pt modelId="{63FFE840-1A06-4EF9-BA80-33D4553A84F0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Economies </a:t>
          </a:r>
          <a:b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of scale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2387E3-2DB2-4F9E-AF5C-B496064962EC}" type="parTrans" cxnId="{D1E4FCF2-CB67-429A-9723-797E0AD10C82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B6A603-A304-4622-8BEB-4E969495329C}" type="sibTrans" cxnId="{D1E4FCF2-CB67-429A-9723-797E0AD10C82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8AA190-BED6-48B2-8918-74C92564D0DC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Barriers to market entry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7A57DF-5E6E-4044-AA52-FD4C957A9CBE}" type="parTrans" cxnId="{FD0A84F5-237D-42E0-AD02-35BBB637F13D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640349-9975-4F86-AFC1-FAF46A2ABAAF}" type="sibTrans" cxnId="{FD0A84F5-237D-42E0-AD02-35BBB637F13D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5963F1-FC0D-4641-80B9-E791ECCBBFA4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Diversification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2D79C5-26A4-4122-B28A-316B69D31428}" type="parTrans" cxnId="{B92F4E65-F66E-4CF8-9F57-E5C8A4BB11F9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2DED6F-5B18-4A9D-8083-2CE89F201216}" type="sibTrans" cxnId="{B92F4E65-F66E-4CF8-9F57-E5C8A4BB11F9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902C0C-D2B1-4CA2-9AAB-EEC6D465B17A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Product differentiation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9CFDA4-3027-43E5-A8E5-74923221EB37}" type="parTrans" cxnId="{AAD986E6-05AE-47FF-82C4-75C42E5EAEC5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505C51-32B4-4C4E-9D6D-1D90EBF8C176}" type="sibTrans" cxnId="{AAD986E6-05AE-47FF-82C4-75C42E5EAEC5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E0A66F-E4B0-4616-A773-4DC6921484EA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Industry concentration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8D51E2-6F97-427F-8BE4-2CD7FDB9714D}" type="parTrans" cxnId="{51F88B63-0405-478E-99A3-D4946387638C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65B4E1-F83B-41E6-98DF-C30F54F382DE}" type="sibTrans" cxnId="{51F88B63-0405-478E-99A3-D4946387638C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B71DDC-1AB9-4494-BEAC-E497DC9F8711}">
      <dgm:prSet phldrT="[Text]" custT="1"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Market </a:t>
          </a:r>
          <a:b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frictions</a:t>
          </a:r>
          <a:endParaRPr 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15C167-44D1-4D71-8ABD-BECC9791A91B}" type="parTrans" cxnId="{49FA4959-8626-4BFD-A470-2F10F3693AE5}">
      <dgm:prSet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7F0A6B-EBB0-4783-8A1D-C264DB2363DB}" type="sibTrans" cxnId="{49FA4959-8626-4BFD-A470-2F10F3693AE5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E15064F-B8A2-4BAF-94A5-4B75C80FE021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lIns="0" tIns="0" rIns="0" bIns="0"/>
        <a:lstStyle/>
        <a:p>
          <a:r>
            <a: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Firm’s Strategic Choices</a:t>
          </a:r>
          <a:endParaRPr lang="en-U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A9DFB3-DAEF-4DDF-B53F-B7E0003F4C42}" type="sib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FEFDCC-DEAF-45FF-87EA-24FA8F98C9C6}" type="parTrans" cxnId="{6175C35C-5605-4016-82E7-EC2564F07BD0}">
      <dgm:prSet/>
      <dgm:spPr/>
      <dgm:t>
        <a:bodyPr/>
        <a:lstStyle/>
        <a:p>
          <a:endParaRPr lang="en-U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A34355-9D8E-4029-B89E-12AF9940876E}" type="pres">
      <dgm:prSet presAssocID="{F7C3468C-D6B6-4548-BE76-EF5A2A4380C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3444B6-56B0-48FD-AB03-204D40EF6EB3}" type="pres">
      <dgm:prSet presAssocID="{8E15064F-B8A2-4BAF-94A5-4B75C80FE021}" presName="centerShape" presStyleLbl="node0" presStyleIdx="0" presStyleCnt="1" custScaleX="145562" custScaleY="85371" custLinFactNeighborY="-1661"/>
      <dgm:spPr/>
      <dgm:t>
        <a:bodyPr/>
        <a:lstStyle/>
        <a:p>
          <a:endParaRPr lang="en-US"/>
        </a:p>
      </dgm:t>
    </dgm:pt>
    <dgm:pt modelId="{3E748977-0895-4A9E-9690-FF83A6800E23}" type="pres">
      <dgm:prSet presAssocID="{402387E3-2DB2-4F9E-AF5C-B496064962EC}" presName="parTrans" presStyleLbl="bgSibTrans2D1" presStyleIdx="0" presStyleCnt="6" custAng="157633" custLinFactNeighborX="-5286"/>
      <dgm:spPr/>
      <dgm:t>
        <a:bodyPr/>
        <a:lstStyle/>
        <a:p>
          <a:endParaRPr lang="en-US"/>
        </a:p>
      </dgm:t>
    </dgm:pt>
    <dgm:pt modelId="{1EC3534A-2FD0-4DB7-AD2E-116FCE7B0A11}" type="pres">
      <dgm:prSet presAssocID="{63FFE840-1A06-4EF9-BA80-33D4553A84F0}" presName="node" presStyleLbl="node1" presStyleIdx="0" presStyleCnt="6" custScaleX="226479" custScaleY="102945" custRadScaleRad="141955" custRadScaleInc="-40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16FCAB-F7A9-4F55-ACE8-CB69B2BE3B8A}" type="pres">
      <dgm:prSet presAssocID="{BB7A57DF-5E6E-4044-AA52-FD4C957A9CBE}" presName="parTrans" presStyleLbl="bgSibTrans2D1" presStyleIdx="1" presStyleCnt="6" custLinFactNeighborX="-4118" custLinFactNeighborY="-7023"/>
      <dgm:spPr/>
      <dgm:t>
        <a:bodyPr/>
        <a:lstStyle/>
        <a:p>
          <a:endParaRPr lang="en-US"/>
        </a:p>
      </dgm:t>
    </dgm:pt>
    <dgm:pt modelId="{E8701BFC-5602-4983-8088-3168794DA6EA}" type="pres">
      <dgm:prSet presAssocID="{558AA190-BED6-48B2-8918-74C92564D0DC}" presName="node" presStyleLbl="node1" presStyleIdx="1" presStyleCnt="6" custScaleX="226479" custScaleY="102945" custRadScaleRad="125502" custRadScaleInc="-542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CF5D49-41C6-4392-8B2F-BEA594432CF5}" type="pres">
      <dgm:prSet presAssocID="{4A2D79C5-26A4-4122-B28A-316B69D31428}" presName="parTrans" presStyleLbl="bgSibTrans2D1" presStyleIdx="2" presStyleCnt="6"/>
      <dgm:spPr/>
      <dgm:t>
        <a:bodyPr/>
        <a:lstStyle/>
        <a:p>
          <a:endParaRPr lang="en-US"/>
        </a:p>
      </dgm:t>
    </dgm:pt>
    <dgm:pt modelId="{EAE0B5E0-F0B9-42AD-B050-83E412F7B429}" type="pres">
      <dgm:prSet presAssocID="{765963F1-FC0D-4641-80B9-E791ECCBBFA4}" presName="node" presStyleLbl="node1" presStyleIdx="2" presStyleCnt="6" custScaleX="226479" custScaleY="102945" custRadScaleRad="103973" custRadScaleInc="-545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A79F1B-147A-47C8-A015-BD7BAF4B4C16}" type="pres">
      <dgm:prSet presAssocID="{EC9CFDA4-3027-43E5-A8E5-74923221EB37}" presName="parTrans" presStyleLbl="bgSibTrans2D1" presStyleIdx="3" presStyleCnt="6"/>
      <dgm:spPr/>
      <dgm:t>
        <a:bodyPr/>
        <a:lstStyle/>
        <a:p>
          <a:endParaRPr lang="en-US"/>
        </a:p>
      </dgm:t>
    </dgm:pt>
    <dgm:pt modelId="{6B796F21-35F0-48B0-A4E0-E538F54F0924}" type="pres">
      <dgm:prSet presAssocID="{0E902C0C-D2B1-4CA2-9AAB-EEC6D465B17A}" presName="node" presStyleLbl="node1" presStyleIdx="3" presStyleCnt="6" custScaleX="226479" custScaleY="102945" custRadScaleRad="103664" custRadScaleInc="549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18FE6A-40E3-4FE6-A322-07FF2B34AF0A}" type="pres">
      <dgm:prSet presAssocID="{CE8D51E2-6F97-427F-8BE4-2CD7FDB9714D}" presName="parTrans" presStyleLbl="bgSibTrans2D1" presStyleIdx="4" presStyleCnt="6" custLinFactNeighborX="4286" custLinFactNeighborY="-7023"/>
      <dgm:spPr/>
      <dgm:t>
        <a:bodyPr/>
        <a:lstStyle/>
        <a:p>
          <a:endParaRPr lang="en-US"/>
        </a:p>
      </dgm:t>
    </dgm:pt>
    <dgm:pt modelId="{F6C56BC6-E3C1-4063-B258-C7F290E78475}" type="pres">
      <dgm:prSet presAssocID="{BCE0A66F-E4B0-4616-A773-4DC6921484EA}" presName="node" presStyleLbl="node1" presStyleIdx="4" presStyleCnt="6" custScaleX="226479" custScaleY="102945" custRadScaleRad="125019" custRadScaleInc="563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07DDF-91EF-4B84-A46E-D7F0F0F4ABE7}" type="pres">
      <dgm:prSet presAssocID="{8915C167-44D1-4D71-8ABD-BECC9791A91B}" presName="parTrans" presStyleLbl="bgSibTrans2D1" presStyleIdx="5" presStyleCnt="6" custAng="21442367" custLinFactNeighborX="5286"/>
      <dgm:spPr/>
      <dgm:t>
        <a:bodyPr/>
        <a:lstStyle/>
        <a:p>
          <a:endParaRPr lang="en-US"/>
        </a:p>
      </dgm:t>
    </dgm:pt>
    <dgm:pt modelId="{35364267-EB4E-4968-9011-8733D4FE434B}" type="pres">
      <dgm:prSet presAssocID="{3EB71DDC-1AB9-4494-BEAC-E497DC9F8711}" presName="node" presStyleLbl="node1" presStyleIdx="5" presStyleCnt="6" custScaleX="226479" custScaleY="102945" custRadScaleRad="141955" custRadScaleInc="40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3B0B14-E756-3142-BE2D-93A527A7A101}" type="presOf" srcId="{63FFE840-1A06-4EF9-BA80-33D4553A84F0}" destId="{1EC3534A-2FD0-4DB7-AD2E-116FCE7B0A11}" srcOrd="0" destOrd="0" presId="urn:microsoft.com/office/officeart/2005/8/layout/radial4"/>
    <dgm:cxn modelId="{D24B26EA-28C9-5644-AC44-A4CE973C7FA6}" type="presOf" srcId="{F7C3468C-D6B6-4548-BE76-EF5A2A4380C1}" destId="{14A34355-9D8E-4029-B89E-12AF9940876E}" srcOrd="0" destOrd="0" presId="urn:microsoft.com/office/officeart/2005/8/layout/radial4"/>
    <dgm:cxn modelId="{C989340F-6EBF-B942-95CF-CD803896BBA5}" type="presOf" srcId="{0E902C0C-D2B1-4CA2-9AAB-EEC6D465B17A}" destId="{6B796F21-35F0-48B0-A4E0-E538F54F0924}" srcOrd="0" destOrd="0" presId="urn:microsoft.com/office/officeart/2005/8/layout/radial4"/>
    <dgm:cxn modelId="{51F88B63-0405-478E-99A3-D4946387638C}" srcId="{8E15064F-B8A2-4BAF-94A5-4B75C80FE021}" destId="{BCE0A66F-E4B0-4616-A773-4DC6921484EA}" srcOrd="4" destOrd="0" parTransId="{CE8D51E2-6F97-427F-8BE4-2CD7FDB9714D}" sibTransId="{FE65B4E1-F83B-41E6-98DF-C30F54F382DE}"/>
    <dgm:cxn modelId="{F432EC69-1F7C-0A4B-BFC1-436A53365329}" type="presOf" srcId="{EC9CFDA4-3027-43E5-A8E5-74923221EB37}" destId="{E2A79F1B-147A-47C8-A015-BD7BAF4B4C16}" srcOrd="0" destOrd="0" presId="urn:microsoft.com/office/officeart/2005/8/layout/radial4"/>
    <dgm:cxn modelId="{6175C35C-5605-4016-82E7-EC2564F07BD0}" srcId="{F7C3468C-D6B6-4548-BE76-EF5A2A4380C1}" destId="{8E15064F-B8A2-4BAF-94A5-4B75C80FE021}" srcOrd="0" destOrd="0" parTransId="{5DFEFDCC-DEAF-45FF-87EA-24FA8F98C9C6}" sibTransId="{89A9DFB3-DAEF-4DDF-B53F-B7E0003F4C42}"/>
    <dgm:cxn modelId="{DA60ED10-279A-DE45-9B77-C1808FAE0A8D}" type="presOf" srcId="{CE8D51E2-6F97-427F-8BE4-2CD7FDB9714D}" destId="{CD18FE6A-40E3-4FE6-A322-07FF2B34AF0A}" srcOrd="0" destOrd="0" presId="urn:microsoft.com/office/officeart/2005/8/layout/radial4"/>
    <dgm:cxn modelId="{49FA4959-8626-4BFD-A470-2F10F3693AE5}" srcId="{8E15064F-B8A2-4BAF-94A5-4B75C80FE021}" destId="{3EB71DDC-1AB9-4494-BEAC-E497DC9F8711}" srcOrd="5" destOrd="0" parTransId="{8915C167-44D1-4D71-8ABD-BECC9791A91B}" sibTransId="{3B7F0A6B-EBB0-4783-8A1D-C264DB2363DB}"/>
    <dgm:cxn modelId="{6F01E1FB-6927-ED43-A32F-7F49CF3D5817}" type="presOf" srcId="{402387E3-2DB2-4F9E-AF5C-B496064962EC}" destId="{3E748977-0895-4A9E-9690-FF83A6800E23}" srcOrd="0" destOrd="0" presId="urn:microsoft.com/office/officeart/2005/8/layout/radial4"/>
    <dgm:cxn modelId="{A361E4C8-E84A-F84B-9885-B4D2195F2780}" type="presOf" srcId="{3EB71DDC-1AB9-4494-BEAC-E497DC9F8711}" destId="{35364267-EB4E-4968-9011-8733D4FE434B}" srcOrd="0" destOrd="0" presId="urn:microsoft.com/office/officeart/2005/8/layout/radial4"/>
    <dgm:cxn modelId="{5BA293B2-A66A-4949-853E-B61EEA5620EA}" type="presOf" srcId="{BB7A57DF-5E6E-4044-AA52-FD4C957A9CBE}" destId="{C516FCAB-F7A9-4F55-ACE8-CB69B2BE3B8A}" srcOrd="0" destOrd="0" presId="urn:microsoft.com/office/officeart/2005/8/layout/radial4"/>
    <dgm:cxn modelId="{DFDCB9FE-DCD9-D645-8601-883E6451BD85}" type="presOf" srcId="{765963F1-FC0D-4641-80B9-E791ECCBBFA4}" destId="{EAE0B5E0-F0B9-42AD-B050-83E412F7B429}" srcOrd="0" destOrd="0" presId="urn:microsoft.com/office/officeart/2005/8/layout/radial4"/>
    <dgm:cxn modelId="{D1E4FCF2-CB67-429A-9723-797E0AD10C82}" srcId="{8E15064F-B8A2-4BAF-94A5-4B75C80FE021}" destId="{63FFE840-1A06-4EF9-BA80-33D4553A84F0}" srcOrd="0" destOrd="0" parTransId="{402387E3-2DB2-4F9E-AF5C-B496064962EC}" sibTransId="{69B6A603-A304-4622-8BEB-4E969495329C}"/>
    <dgm:cxn modelId="{FD0A84F5-237D-42E0-AD02-35BBB637F13D}" srcId="{8E15064F-B8A2-4BAF-94A5-4B75C80FE021}" destId="{558AA190-BED6-48B2-8918-74C92564D0DC}" srcOrd="1" destOrd="0" parTransId="{BB7A57DF-5E6E-4044-AA52-FD4C957A9CBE}" sibTransId="{3A640349-9975-4F86-AFC1-FAF46A2ABAAF}"/>
    <dgm:cxn modelId="{74036C98-BCB8-7C46-99EF-700A9C2A7F82}" type="presOf" srcId="{BCE0A66F-E4B0-4616-A773-4DC6921484EA}" destId="{F6C56BC6-E3C1-4063-B258-C7F290E78475}" srcOrd="0" destOrd="0" presId="urn:microsoft.com/office/officeart/2005/8/layout/radial4"/>
    <dgm:cxn modelId="{9C5D1FB8-FC11-834E-9F13-64A798603A32}" type="presOf" srcId="{4A2D79C5-26A4-4122-B28A-316B69D31428}" destId="{17CF5D49-41C6-4392-8B2F-BEA594432CF5}" srcOrd="0" destOrd="0" presId="urn:microsoft.com/office/officeart/2005/8/layout/radial4"/>
    <dgm:cxn modelId="{F1F94382-07A4-554A-9800-EC56F797342F}" type="presOf" srcId="{8E15064F-B8A2-4BAF-94A5-4B75C80FE021}" destId="{063444B6-56B0-48FD-AB03-204D40EF6EB3}" srcOrd="0" destOrd="0" presId="urn:microsoft.com/office/officeart/2005/8/layout/radial4"/>
    <dgm:cxn modelId="{B92F4E65-F66E-4CF8-9F57-E5C8A4BB11F9}" srcId="{8E15064F-B8A2-4BAF-94A5-4B75C80FE021}" destId="{765963F1-FC0D-4641-80B9-E791ECCBBFA4}" srcOrd="2" destOrd="0" parTransId="{4A2D79C5-26A4-4122-B28A-316B69D31428}" sibTransId="{2D2DED6F-5B18-4A9D-8083-2CE89F201216}"/>
    <dgm:cxn modelId="{0241CC8F-63A3-274C-A607-B922E773B96B}" type="presOf" srcId="{8915C167-44D1-4D71-8ABD-BECC9791A91B}" destId="{94607DDF-91EF-4B84-A46E-D7F0F0F4ABE7}" srcOrd="0" destOrd="0" presId="urn:microsoft.com/office/officeart/2005/8/layout/radial4"/>
    <dgm:cxn modelId="{AAD986E6-05AE-47FF-82C4-75C42E5EAEC5}" srcId="{8E15064F-B8A2-4BAF-94A5-4B75C80FE021}" destId="{0E902C0C-D2B1-4CA2-9AAB-EEC6D465B17A}" srcOrd="3" destOrd="0" parTransId="{EC9CFDA4-3027-43E5-A8E5-74923221EB37}" sibTransId="{BC505C51-32B4-4C4E-9D6D-1D90EBF8C176}"/>
    <dgm:cxn modelId="{02741705-65A5-C849-9E53-A536AEBC7061}" type="presOf" srcId="{558AA190-BED6-48B2-8918-74C92564D0DC}" destId="{E8701BFC-5602-4983-8088-3168794DA6EA}" srcOrd="0" destOrd="0" presId="urn:microsoft.com/office/officeart/2005/8/layout/radial4"/>
    <dgm:cxn modelId="{1CF1513A-2D06-7E42-A629-D8F4A0CD4E01}" type="presParOf" srcId="{14A34355-9D8E-4029-B89E-12AF9940876E}" destId="{063444B6-56B0-48FD-AB03-204D40EF6EB3}" srcOrd="0" destOrd="0" presId="urn:microsoft.com/office/officeart/2005/8/layout/radial4"/>
    <dgm:cxn modelId="{60CAE94D-694B-044E-B565-4B66E3071B68}" type="presParOf" srcId="{14A34355-9D8E-4029-B89E-12AF9940876E}" destId="{3E748977-0895-4A9E-9690-FF83A6800E23}" srcOrd="1" destOrd="0" presId="urn:microsoft.com/office/officeart/2005/8/layout/radial4"/>
    <dgm:cxn modelId="{96B2CCDB-E98B-ED42-895F-1BEB1B7F0270}" type="presParOf" srcId="{14A34355-9D8E-4029-B89E-12AF9940876E}" destId="{1EC3534A-2FD0-4DB7-AD2E-116FCE7B0A11}" srcOrd="2" destOrd="0" presId="urn:microsoft.com/office/officeart/2005/8/layout/radial4"/>
    <dgm:cxn modelId="{C4E9A757-3838-F94D-83D4-D246EB9867FE}" type="presParOf" srcId="{14A34355-9D8E-4029-B89E-12AF9940876E}" destId="{C516FCAB-F7A9-4F55-ACE8-CB69B2BE3B8A}" srcOrd="3" destOrd="0" presId="urn:microsoft.com/office/officeart/2005/8/layout/radial4"/>
    <dgm:cxn modelId="{A65467EC-E2BF-DC47-96D2-BFC16CF5ADB2}" type="presParOf" srcId="{14A34355-9D8E-4029-B89E-12AF9940876E}" destId="{E8701BFC-5602-4983-8088-3168794DA6EA}" srcOrd="4" destOrd="0" presId="urn:microsoft.com/office/officeart/2005/8/layout/radial4"/>
    <dgm:cxn modelId="{924D7452-4F06-0749-AD87-698285014DB0}" type="presParOf" srcId="{14A34355-9D8E-4029-B89E-12AF9940876E}" destId="{17CF5D49-41C6-4392-8B2F-BEA594432CF5}" srcOrd="5" destOrd="0" presId="urn:microsoft.com/office/officeart/2005/8/layout/radial4"/>
    <dgm:cxn modelId="{9F4865B0-7450-4044-B524-46C3D8A8DAEF}" type="presParOf" srcId="{14A34355-9D8E-4029-B89E-12AF9940876E}" destId="{EAE0B5E0-F0B9-42AD-B050-83E412F7B429}" srcOrd="6" destOrd="0" presId="urn:microsoft.com/office/officeart/2005/8/layout/radial4"/>
    <dgm:cxn modelId="{A4B8BC57-26F9-9641-BF0F-2BE8A0CFDD5A}" type="presParOf" srcId="{14A34355-9D8E-4029-B89E-12AF9940876E}" destId="{E2A79F1B-147A-47C8-A015-BD7BAF4B4C16}" srcOrd="7" destOrd="0" presId="urn:microsoft.com/office/officeart/2005/8/layout/radial4"/>
    <dgm:cxn modelId="{90325989-B8B9-CE4E-A7F9-24AEB30098CC}" type="presParOf" srcId="{14A34355-9D8E-4029-B89E-12AF9940876E}" destId="{6B796F21-35F0-48B0-A4E0-E538F54F0924}" srcOrd="8" destOrd="0" presId="urn:microsoft.com/office/officeart/2005/8/layout/radial4"/>
    <dgm:cxn modelId="{1FCA23F2-6632-5540-98F4-C1155798D07B}" type="presParOf" srcId="{14A34355-9D8E-4029-B89E-12AF9940876E}" destId="{CD18FE6A-40E3-4FE6-A322-07FF2B34AF0A}" srcOrd="9" destOrd="0" presId="urn:microsoft.com/office/officeart/2005/8/layout/radial4"/>
    <dgm:cxn modelId="{7DFF9A4B-6073-794E-97E4-A8F4473AE3F0}" type="presParOf" srcId="{14A34355-9D8E-4029-B89E-12AF9940876E}" destId="{F6C56BC6-E3C1-4063-B258-C7F290E78475}" srcOrd="10" destOrd="0" presId="urn:microsoft.com/office/officeart/2005/8/layout/radial4"/>
    <dgm:cxn modelId="{BAAAA094-334B-0645-A55E-A6EAEE49C6DF}" type="presParOf" srcId="{14A34355-9D8E-4029-B89E-12AF9940876E}" destId="{94607DDF-91EF-4B84-A46E-D7F0F0F4ABE7}" srcOrd="11" destOrd="0" presId="urn:microsoft.com/office/officeart/2005/8/layout/radial4"/>
    <dgm:cxn modelId="{F4F2C3F5-33B8-6B40-8296-66CD9BC5C212}" type="presParOf" srcId="{14A34355-9D8E-4029-B89E-12AF9940876E}" destId="{35364267-EB4E-4968-9011-8733D4FE434B}" srcOrd="12" destOrd="0" presId="urn:microsoft.com/office/officeart/2005/8/layout/radial4"/>
  </dgm:cxnLst>
  <dgm:bg/>
  <dgm:whole>
    <a:ln w="3175">
      <a:noFill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444B6-56B0-48FD-AB03-204D40EF6EB3}">
      <dsp:nvSpPr>
        <dsp:cNvPr id="0" name=""/>
        <dsp:cNvSpPr/>
      </dsp:nvSpPr>
      <dsp:spPr>
        <a:xfrm>
          <a:off x="3006530" y="1900606"/>
          <a:ext cx="2709994" cy="18617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Today’s Competitive Markets</a:t>
          </a:r>
          <a:endParaRPr lang="en-US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03399" y="2173252"/>
        <a:ext cx="1916256" cy="1316454"/>
      </dsp:txXfrm>
    </dsp:sp>
    <dsp:sp modelId="{3E748977-0895-4A9E-9690-FF83A6800E23}">
      <dsp:nvSpPr>
        <dsp:cNvPr id="0" name=""/>
        <dsp:cNvSpPr/>
      </dsp:nvSpPr>
      <dsp:spPr>
        <a:xfrm rot="11215310">
          <a:off x="2241364" y="2246132"/>
          <a:ext cx="698446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3534A-2FD0-4DB7-AD2E-116FCE7B0A11}">
      <dsp:nvSpPr>
        <dsp:cNvPr id="0" name=""/>
        <dsp:cNvSpPr/>
      </dsp:nvSpPr>
      <dsp:spPr>
        <a:xfrm>
          <a:off x="672614" y="1790141"/>
          <a:ext cx="1802705" cy="14058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global economy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13790" y="1831317"/>
        <a:ext cx="1720353" cy="1323505"/>
      </dsp:txXfrm>
    </dsp:sp>
    <dsp:sp modelId="{262BEB35-510E-44D3-A256-0626EC01E999}">
      <dsp:nvSpPr>
        <dsp:cNvPr id="0" name=""/>
        <dsp:cNvSpPr/>
      </dsp:nvSpPr>
      <dsp:spPr>
        <a:xfrm rot="13692898">
          <a:off x="2345622" y="1148993"/>
          <a:ext cx="1498918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DA386-48C1-4690-9A97-00890614C58B}">
      <dsp:nvSpPr>
        <dsp:cNvPr id="0" name=""/>
        <dsp:cNvSpPr/>
      </dsp:nvSpPr>
      <dsp:spPr>
        <a:xfrm>
          <a:off x="1558954" y="147994"/>
          <a:ext cx="2073469" cy="1414927"/>
        </a:xfrm>
        <a:prstGeom prst="roundRect">
          <a:avLst>
            <a:gd name="adj" fmla="val 10000"/>
          </a:avLst>
        </a:prstGeom>
        <a:solidFill>
          <a:srgbClr val="8CAF47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Globalization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00396" y="189436"/>
        <a:ext cx="1990585" cy="1332043"/>
      </dsp:txXfrm>
    </dsp:sp>
    <dsp:sp modelId="{17CF5D49-41C6-4392-8B2F-BEA594432CF5}">
      <dsp:nvSpPr>
        <dsp:cNvPr id="0" name=""/>
        <dsp:cNvSpPr/>
      </dsp:nvSpPr>
      <dsp:spPr>
        <a:xfrm rot="17919773">
          <a:off x="4524625" y="1034080"/>
          <a:ext cx="1348826" cy="530597"/>
        </a:xfrm>
        <a:prstGeom prst="lef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0B5E0-F0B9-42AD-B050-83E412F7B429}">
      <dsp:nvSpPr>
        <dsp:cNvPr id="0" name=""/>
        <dsp:cNvSpPr/>
      </dsp:nvSpPr>
      <dsp:spPr>
        <a:xfrm>
          <a:off x="4348524" y="146"/>
          <a:ext cx="2348000" cy="1414927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>
            <a:effectLst/>
          </a:endParaRPr>
        </a:p>
      </dsp:txBody>
      <dsp:txXfrm>
        <a:off x="4389966" y="41588"/>
        <a:ext cx="2265116" cy="1332043"/>
      </dsp:txXfrm>
    </dsp:sp>
    <dsp:sp modelId="{94607DDF-91EF-4B84-A46E-D7F0F0F4ABE7}">
      <dsp:nvSpPr>
        <dsp:cNvPr id="0" name=""/>
        <dsp:cNvSpPr/>
      </dsp:nvSpPr>
      <dsp:spPr>
        <a:xfrm rot="21143815">
          <a:off x="5752871" y="2303790"/>
          <a:ext cx="1148749" cy="530597"/>
        </a:xfrm>
        <a:prstGeom prst="lef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64267-EB4E-4968-9011-8733D4FE434B}">
      <dsp:nvSpPr>
        <dsp:cNvPr id="0" name=""/>
        <dsp:cNvSpPr/>
      </dsp:nvSpPr>
      <dsp:spPr>
        <a:xfrm>
          <a:off x="5859836" y="1785630"/>
          <a:ext cx="2073469" cy="1414927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01278" y="1827072"/>
        <a:ext cx="1990585" cy="13320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444B6-56B0-48FD-AB03-204D40EF6EB3}">
      <dsp:nvSpPr>
        <dsp:cNvPr id="0" name=""/>
        <dsp:cNvSpPr/>
      </dsp:nvSpPr>
      <dsp:spPr>
        <a:xfrm>
          <a:off x="2762398" y="1948091"/>
          <a:ext cx="2709994" cy="1861746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b="1" kern="1200" dirty="0">
            <a:effectLst/>
          </a:endParaRPr>
        </a:p>
      </dsp:txBody>
      <dsp:txXfrm>
        <a:off x="3159267" y="2220737"/>
        <a:ext cx="1916256" cy="1316454"/>
      </dsp:txXfrm>
    </dsp:sp>
    <dsp:sp modelId="{3E748977-0895-4A9E-9690-FF83A6800E23}">
      <dsp:nvSpPr>
        <dsp:cNvPr id="0" name=""/>
        <dsp:cNvSpPr/>
      </dsp:nvSpPr>
      <dsp:spPr>
        <a:xfrm rot="11246157">
          <a:off x="1154130" y="2328010"/>
          <a:ext cx="1549186" cy="530597"/>
        </a:xfrm>
        <a:prstGeom prst="leftArrow">
          <a:avLst>
            <a:gd name="adj1" fmla="val 60000"/>
            <a:gd name="adj2" fmla="val 50000"/>
          </a:avLst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3534A-2FD0-4DB7-AD2E-116FCE7B0A11}">
      <dsp:nvSpPr>
        <dsp:cNvPr id="0" name=""/>
        <dsp:cNvSpPr/>
      </dsp:nvSpPr>
      <dsp:spPr>
        <a:xfrm>
          <a:off x="63793" y="1785599"/>
          <a:ext cx="2193702" cy="1414927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>
            <a:effectLst/>
          </a:endParaRPr>
        </a:p>
      </dsp:txBody>
      <dsp:txXfrm>
        <a:off x="105235" y="1827041"/>
        <a:ext cx="2110818" cy="1332043"/>
      </dsp:txXfrm>
    </dsp:sp>
    <dsp:sp modelId="{262BEB35-510E-44D3-A256-0626EC01E999}">
      <dsp:nvSpPr>
        <dsp:cNvPr id="0" name=""/>
        <dsp:cNvSpPr/>
      </dsp:nvSpPr>
      <dsp:spPr>
        <a:xfrm rot="14204600">
          <a:off x="2355944" y="1067270"/>
          <a:ext cx="1494664" cy="530597"/>
        </a:xfrm>
        <a:prstGeom prst="leftArrow">
          <a:avLst>
            <a:gd name="adj1" fmla="val 60000"/>
            <a:gd name="adj2" fmla="val 50000"/>
          </a:avLst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DA386-48C1-4690-9A97-00890614C58B}">
      <dsp:nvSpPr>
        <dsp:cNvPr id="0" name=""/>
        <dsp:cNvSpPr/>
      </dsp:nvSpPr>
      <dsp:spPr>
        <a:xfrm>
          <a:off x="1656711" y="169"/>
          <a:ext cx="2073469" cy="1414927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>
            <a:effectLst/>
          </a:endParaRPr>
        </a:p>
      </dsp:txBody>
      <dsp:txXfrm>
        <a:off x="1698153" y="41611"/>
        <a:ext cx="1990585" cy="1332043"/>
      </dsp:txXfrm>
    </dsp:sp>
    <dsp:sp modelId="{17CF5D49-41C6-4392-8B2F-BEA594432CF5}">
      <dsp:nvSpPr>
        <dsp:cNvPr id="0" name=""/>
        <dsp:cNvSpPr/>
      </dsp:nvSpPr>
      <dsp:spPr>
        <a:xfrm rot="18364797">
          <a:off x="4477622" y="1132425"/>
          <a:ext cx="1438237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0B5E0-F0B9-42AD-B050-83E412F7B429}">
      <dsp:nvSpPr>
        <dsp:cNvPr id="0" name=""/>
        <dsp:cNvSpPr/>
      </dsp:nvSpPr>
      <dsp:spPr>
        <a:xfrm>
          <a:off x="4446239" y="109071"/>
          <a:ext cx="2348000" cy="14149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Rapid </a:t>
          </a:r>
          <a:b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technological change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7681" y="150513"/>
        <a:ext cx="2265116" cy="1332043"/>
      </dsp:txXfrm>
    </dsp:sp>
    <dsp:sp modelId="{94607DDF-91EF-4B84-A46E-D7F0F0F4ABE7}">
      <dsp:nvSpPr>
        <dsp:cNvPr id="0" name=""/>
        <dsp:cNvSpPr/>
      </dsp:nvSpPr>
      <dsp:spPr>
        <a:xfrm rot="20957578">
          <a:off x="5182766" y="2094105"/>
          <a:ext cx="1261660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64267-EB4E-4968-9011-8733D4FE434B}">
      <dsp:nvSpPr>
        <dsp:cNvPr id="0" name=""/>
        <dsp:cNvSpPr/>
      </dsp:nvSpPr>
      <dsp:spPr>
        <a:xfrm>
          <a:off x="5698927" y="1676442"/>
          <a:ext cx="2073469" cy="1414927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Increasing importance of knowledge </a:t>
          </a:r>
          <a:b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people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40369" y="1717884"/>
        <a:ext cx="1990585" cy="13320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444B6-56B0-48FD-AB03-204D40EF6EB3}">
      <dsp:nvSpPr>
        <dsp:cNvPr id="0" name=""/>
        <dsp:cNvSpPr/>
      </dsp:nvSpPr>
      <dsp:spPr>
        <a:xfrm>
          <a:off x="2762398" y="1948091"/>
          <a:ext cx="2709994" cy="18617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Today’s Competitive Markets</a:t>
          </a:r>
          <a:endParaRPr lang="en-US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9267" y="2220737"/>
        <a:ext cx="1916256" cy="1316454"/>
      </dsp:txXfrm>
    </dsp:sp>
    <dsp:sp modelId="{3E748977-0895-4A9E-9690-FF83A6800E23}">
      <dsp:nvSpPr>
        <dsp:cNvPr id="0" name=""/>
        <dsp:cNvSpPr/>
      </dsp:nvSpPr>
      <dsp:spPr>
        <a:xfrm rot="11246157">
          <a:off x="1154130" y="2328010"/>
          <a:ext cx="1549186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3534A-2FD0-4DB7-AD2E-116FCE7B0A11}">
      <dsp:nvSpPr>
        <dsp:cNvPr id="0" name=""/>
        <dsp:cNvSpPr/>
      </dsp:nvSpPr>
      <dsp:spPr>
        <a:xfrm>
          <a:off x="63793" y="1785599"/>
          <a:ext cx="2193702" cy="14149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global economy</a:t>
          </a:r>
          <a:endParaRPr lang="en-US" sz="2200" b="1" kern="1200" dirty="0">
            <a:ln>
              <a:solidFill>
                <a:schemeClr val="tx1"/>
              </a:solidFill>
            </a:ln>
            <a:solidFill>
              <a:schemeClr val="bg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5235" y="1827041"/>
        <a:ext cx="2110818" cy="1332043"/>
      </dsp:txXfrm>
    </dsp:sp>
    <dsp:sp modelId="{262BEB35-510E-44D3-A256-0626EC01E999}">
      <dsp:nvSpPr>
        <dsp:cNvPr id="0" name=""/>
        <dsp:cNvSpPr/>
      </dsp:nvSpPr>
      <dsp:spPr>
        <a:xfrm rot="14204600">
          <a:off x="2355944" y="1067270"/>
          <a:ext cx="1494664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DA386-48C1-4690-9A97-00890614C58B}">
      <dsp:nvSpPr>
        <dsp:cNvPr id="0" name=""/>
        <dsp:cNvSpPr/>
      </dsp:nvSpPr>
      <dsp:spPr>
        <a:xfrm>
          <a:off x="1656711" y="169"/>
          <a:ext cx="2073469" cy="1414927"/>
        </a:xfrm>
        <a:prstGeom prst="roundRect">
          <a:avLst>
            <a:gd name="adj" fmla="val 10000"/>
          </a:avLst>
        </a:prstGeom>
        <a:solidFill>
          <a:srgbClr val="8CAF47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Globalization</a:t>
          </a:r>
          <a:endParaRPr lang="en-US" sz="2200" b="1" kern="1200" dirty="0">
            <a:ln>
              <a:solidFill>
                <a:schemeClr val="tx1"/>
              </a:solidFill>
            </a:ln>
            <a:solidFill>
              <a:schemeClr val="bg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98153" y="41611"/>
        <a:ext cx="1990585" cy="1332043"/>
      </dsp:txXfrm>
    </dsp:sp>
    <dsp:sp modelId="{17CF5D49-41C6-4392-8B2F-BEA594432CF5}">
      <dsp:nvSpPr>
        <dsp:cNvPr id="0" name=""/>
        <dsp:cNvSpPr/>
      </dsp:nvSpPr>
      <dsp:spPr>
        <a:xfrm rot="18281317">
          <a:off x="4420436" y="1071057"/>
          <a:ext cx="1529316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0B5E0-F0B9-42AD-B050-83E412F7B429}">
      <dsp:nvSpPr>
        <dsp:cNvPr id="0" name=""/>
        <dsp:cNvSpPr/>
      </dsp:nvSpPr>
      <dsp:spPr>
        <a:xfrm>
          <a:off x="4446273" y="146"/>
          <a:ext cx="2348000" cy="14149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Rapid </a:t>
          </a:r>
          <a:b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technological change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7715" y="41588"/>
        <a:ext cx="2265116" cy="1332043"/>
      </dsp:txXfrm>
    </dsp:sp>
    <dsp:sp modelId="{94607DDF-91EF-4B84-A46E-D7F0F0F4ABE7}">
      <dsp:nvSpPr>
        <dsp:cNvPr id="0" name=""/>
        <dsp:cNvSpPr/>
      </dsp:nvSpPr>
      <dsp:spPr>
        <a:xfrm rot="21141644">
          <a:off x="5525825" y="2325838"/>
          <a:ext cx="1475040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64267-EB4E-4968-9011-8733D4FE434B}">
      <dsp:nvSpPr>
        <dsp:cNvPr id="0" name=""/>
        <dsp:cNvSpPr/>
      </dsp:nvSpPr>
      <dsp:spPr>
        <a:xfrm>
          <a:off x="5957585" y="1785630"/>
          <a:ext cx="2073469" cy="1414927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Increasing importance of knowledge </a:t>
          </a:r>
          <a:b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people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99027" y="1827072"/>
        <a:ext cx="1990585" cy="13320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444B6-56B0-48FD-AB03-204D40EF6EB3}">
      <dsp:nvSpPr>
        <dsp:cNvPr id="0" name=""/>
        <dsp:cNvSpPr/>
      </dsp:nvSpPr>
      <dsp:spPr>
        <a:xfrm>
          <a:off x="2762398" y="1948091"/>
          <a:ext cx="2709994" cy="18617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Today’s Competitive Markets</a:t>
          </a:r>
          <a:endParaRPr lang="en-US" sz="2600" b="1" kern="1200" dirty="0">
            <a:ln>
              <a:solidFill>
                <a:schemeClr val="tx1"/>
              </a:solidFill>
            </a:ln>
            <a:solidFill>
              <a:schemeClr val="bg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9267" y="2220737"/>
        <a:ext cx="1916256" cy="1316454"/>
      </dsp:txXfrm>
    </dsp:sp>
    <dsp:sp modelId="{3E748977-0895-4A9E-9690-FF83A6800E23}">
      <dsp:nvSpPr>
        <dsp:cNvPr id="0" name=""/>
        <dsp:cNvSpPr/>
      </dsp:nvSpPr>
      <dsp:spPr>
        <a:xfrm rot="11246157">
          <a:off x="1154130" y="2328010"/>
          <a:ext cx="1549186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3534A-2FD0-4DB7-AD2E-116FCE7B0A11}">
      <dsp:nvSpPr>
        <dsp:cNvPr id="0" name=""/>
        <dsp:cNvSpPr/>
      </dsp:nvSpPr>
      <dsp:spPr>
        <a:xfrm>
          <a:off x="63793" y="1785599"/>
          <a:ext cx="2193702" cy="14149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global economy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5235" y="1827041"/>
        <a:ext cx="2110818" cy="1332043"/>
      </dsp:txXfrm>
    </dsp:sp>
    <dsp:sp modelId="{262BEB35-510E-44D3-A256-0626EC01E999}">
      <dsp:nvSpPr>
        <dsp:cNvPr id="0" name=""/>
        <dsp:cNvSpPr/>
      </dsp:nvSpPr>
      <dsp:spPr>
        <a:xfrm rot="14204600">
          <a:off x="2355944" y="1067270"/>
          <a:ext cx="1494664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DA386-48C1-4690-9A97-00890614C58B}">
      <dsp:nvSpPr>
        <dsp:cNvPr id="0" name=""/>
        <dsp:cNvSpPr/>
      </dsp:nvSpPr>
      <dsp:spPr>
        <a:xfrm>
          <a:off x="1656711" y="169"/>
          <a:ext cx="2073469" cy="1414927"/>
        </a:xfrm>
        <a:prstGeom prst="roundRect">
          <a:avLst>
            <a:gd name="adj" fmla="val 10000"/>
          </a:avLst>
        </a:prstGeom>
        <a:solidFill>
          <a:srgbClr val="8CAF47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Globalization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98153" y="41611"/>
        <a:ext cx="1990585" cy="1332043"/>
      </dsp:txXfrm>
    </dsp:sp>
    <dsp:sp modelId="{17CF5D49-41C6-4392-8B2F-BEA594432CF5}">
      <dsp:nvSpPr>
        <dsp:cNvPr id="0" name=""/>
        <dsp:cNvSpPr/>
      </dsp:nvSpPr>
      <dsp:spPr>
        <a:xfrm rot="18281317">
          <a:off x="4420436" y="1071057"/>
          <a:ext cx="1529316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0B5E0-F0B9-42AD-B050-83E412F7B429}">
      <dsp:nvSpPr>
        <dsp:cNvPr id="0" name=""/>
        <dsp:cNvSpPr/>
      </dsp:nvSpPr>
      <dsp:spPr>
        <a:xfrm>
          <a:off x="4446273" y="146"/>
          <a:ext cx="2348000" cy="14149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Rapid </a:t>
          </a:r>
          <a:b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technological change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7715" y="41588"/>
        <a:ext cx="2265116" cy="1332043"/>
      </dsp:txXfrm>
    </dsp:sp>
    <dsp:sp modelId="{94607DDF-91EF-4B84-A46E-D7F0F0F4ABE7}">
      <dsp:nvSpPr>
        <dsp:cNvPr id="0" name=""/>
        <dsp:cNvSpPr/>
      </dsp:nvSpPr>
      <dsp:spPr>
        <a:xfrm rot="21141644">
          <a:off x="5525825" y="2325838"/>
          <a:ext cx="1475040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64267-EB4E-4968-9011-8733D4FE434B}">
      <dsp:nvSpPr>
        <dsp:cNvPr id="0" name=""/>
        <dsp:cNvSpPr/>
      </dsp:nvSpPr>
      <dsp:spPr>
        <a:xfrm>
          <a:off x="5957585" y="1785630"/>
          <a:ext cx="2073469" cy="1414927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Increasing importance of knowledge </a:t>
          </a:r>
          <a:b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people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99027" y="1827072"/>
        <a:ext cx="1990585" cy="13320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444B6-56B0-48FD-AB03-204D40EF6EB3}">
      <dsp:nvSpPr>
        <dsp:cNvPr id="0" name=""/>
        <dsp:cNvSpPr/>
      </dsp:nvSpPr>
      <dsp:spPr>
        <a:xfrm>
          <a:off x="2762398" y="1948091"/>
          <a:ext cx="2709994" cy="18617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Today’s Competitive Markets</a:t>
          </a:r>
          <a:endParaRPr lang="en-US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9267" y="2220737"/>
        <a:ext cx="1916256" cy="1316454"/>
      </dsp:txXfrm>
    </dsp:sp>
    <dsp:sp modelId="{3E748977-0895-4A9E-9690-FF83A6800E23}">
      <dsp:nvSpPr>
        <dsp:cNvPr id="0" name=""/>
        <dsp:cNvSpPr/>
      </dsp:nvSpPr>
      <dsp:spPr>
        <a:xfrm rot="11246157">
          <a:off x="1154130" y="2328010"/>
          <a:ext cx="1549186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3534A-2FD0-4DB7-AD2E-116FCE7B0A11}">
      <dsp:nvSpPr>
        <dsp:cNvPr id="0" name=""/>
        <dsp:cNvSpPr/>
      </dsp:nvSpPr>
      <dsp:spPr>
        <a:xfrm>
          <a:off x="63793" y="1785599"/>
          <a:ext cx="2193702" cy="14149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global economy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5235" y="1827041"/>
        <a:ext cx="2110818" cy="1332043"/>
      </dsp:txXfrm>
    </dsp:sp>
    <dsp:sp modelId="{262BEB35-510E-44D3-A256-0626EC01E999}">
      <dsp:nvSpPr>
        <dsp:cNvPr id="0" name=""/>
        <dsp:cNvSpPr/>
      </dsp:nvSpPr>
      <dsp:spPr>
        <a:xfrm rot="14204600">
          <a:off x="2355944" y="1067270"/>
          <a:ext cx="1494664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DA386-48C1-4690-9A97-00890614C58B}">
      <dsp:nvSpPr>
        <dsp:cNvPr id="0" name=""/>
        <dsp:cNvSpPr/>
      </dsp:nvSpPr>
      <dsp:spPr>
        <a:xfrm>
          <a:off x="1656711" y="169"/>
          <a:ext cx="2073469" cy="1414927"/>
        </a:xfrm>
        <a:prstGeom prst="roundRect">
          <a:avLst>
            <a:gd name="adj" fmla="val 10000"/>
          </a:avLst>
        </a:prstGeom>
        <a:solidFill>
          <a:srgbClr val="8CAF47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Globalization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98153" y="41611"/>
        <a:ext cx="1990585" cy="1332043"/>
      </dsp:txXfrm>
    </dsp:sp>
    <dsp:sp modelId="{17CF5D49-41C6-4392-8B2F-BEA594432CF5}">
      <dsp:nvSpPr>
        <dsp:cNvPr id="0" name=""/>
        <dsp:cNvSpPr/>
      </dsp:nvSpPr>
      <dsp:spPr>
        <a:xfrm rot="18281317">
          <a:off x="4420436" y="1071057"/>
          <a:ext cx="1529316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0B5E0-F0B9-42AD-B050-83E412F7B429}">
      <dsp:nvSpPr>
        <dsp:cNvPr id="0" name=""/>
        <dsp:cNvSpPr/>
      </dsp:nvSpPr>
      <dsp:spPr>
        <a:xfrm>
          <a:off x="4446273" y="146"/>
          <a:ext cx="2348000" cy="14149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Rapid </a:t>
          </a:r>
          <a:b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technological change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7715" y="41588"/>
        <a:ext cx="2265116" cy="1332043"/>
      </dsp:txXfrm>
    </dsp:sp>
    <dsp:sp modelId="{94607DDF-91EF-4B84-A46E-D7F0F0F4ABE7}">
      <dsp:nvSpPr>
        <dsp:cNvPr id="0" name=""/>
        <dsp:cNvSpPr/>
      </dsp:nvSpPr>
      <dsp:spPr>
        <a:xfrm rot="21141644">
          <a:off x="5525825" y="2325838"/>
          <a:ext cx="1475040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64267-EB4E-4968-9011-8733D4FE434B}">
      <dsp:nvSpPr>
        <dsp:cNvPr id="0" name=""/>
        <dsp:cNvSpPr/>
      </dsp:nvSpPr>
      <dsp:spPr>
        <a:xfrm>
          <a:off x="5957585" y="1785630"/>
          <a:ext cx="2073469" cy="1414927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Increasing importance of knowledge </a:t>
          </a:r>
          <a:br>
            <a:rPr lang="en-US" sz="2200" b="1" kern="1200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kern="1200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people</a:t>
          </a:r>
          <a:endParaRPr lang="en-US" sz="2200" b="1" kern="1200" dirty="0">
            <a:ln>
              <a:solidFill>
                <a:schemeClr val="tx1"/>
              </a:solidFill>
            </a:ln>
            <a:solidFill>
              <a:schemeClr val="bg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99027" y="1827072"/>
        <a:ext cx="1990585" cy="133204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444B6-56B0-48FD-AB03-204D40EF6EB3}">
      <dsp:nvSpPr>
        <dsp:cNvPr id="0" name=""/>
        <dsp:cNvSpPr/>
      </dsp:nvSpPr>
      <dsp:spPr>
        <a:xfrm>
          <a:off x="2762398" y="1948091"/>
          <a:ext cx="2709994" cy="18617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Top Corporate Performers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9267" y="2220737"/>
        <a:ext cx="1916256" cy="1316454"/>
      </dsp:txXfrm>
    </dsp:sp>
    <dsp:sp modelId="{3E748977-0895-4A9E-9690-FF83A6800E23}">
      <dsp:nvSpPr>
        <dsp:cNvPr id="0" name=""/>
        <dsp:cNvSpPr/>
      </dsp:nvSpPr>
      <dsp:spPr>
        <a:xfrm rot="11246157">
          <a:off x="1154130" y="2328010"/>
          <a:ext cx="1549186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3534A-2FD0-4DB7-AD2E-116FCE7B0A11}">
      <dsp:nvSpPr>
        <dsp:cNvPr id="0" name=""/>
        <dsp:cNvSpPr/>
      </dsp:nvSpPr>
      <dsp:spPr>
        <a:xfrm>
          <a:off x="63793" y="1785599"/>
          <a:ext cx="2193702" cy="14149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Have an entrepreneurial /</a:t>
          </a:r>
          <a:b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opportunistic mindset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5235" y="1827041"/>
        <a:ext cx="2110818" cy="1332043"/>
      </dsp:txXfrm>
    </dsp:sp>
    <dsp:sp modelId="{262BEB35-510E-44D3-A256-0626EC01E999}">
      <dsp:nvSpPr>
        <dsp:cNvPr id="0" name=""/>
        <dsp:cNvSpPr/>
      </dsp:nvSpPr>
      <dsp:spPr>
        <a:xfrm rot="14204600">
          <a:off x="2355944" y="1067270"/>
          <a:ext cx="1494664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DA386-48C1-4690-9A97-00890614C58B}">
      <dsp:nvSpPr>
        <dsp:cNvPr id="0" name=""/>
        <dsp:cNvSpPr/>
      </dsp:nvSpPr>
      <dsp:spPr>
        <a:xfrm>
          <a:off x="1656711" y="169"/>
          <a:ext cx="2073469" cy="1414927"/>
        </a:xfrm>
        <a:prstGeom prst="roundRect">
          <a:avLst>
            <a:gd name="adj" fmla="val 10000"/>
          </a:avLst>
        </a:prstGeom>
        <a:solidFill>
          <a:srgbClr val="8CAF47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Are market/ customer-needs oriented</a:t>
          </a:r>
          <a:endParaRPr lang="en-U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98153" y="41611"/>
        <a:ext cx="1990585" cy="1332043"/>
      </dsp:txXfrm>
    </dsp:sp>
    <dsp:sp modelId="{17CF5D49-41C6-4392-8B2F-BEA594432CF5}">
      <dsp:nvSpPr>
        <dsp:cNvPr id="0" name=""/>
        <dsp:cNvSpPr/>
      </dsp:nvSpPr>
      <dsp:spPr>
        <a:xfrm rot="18281317">
          <a:off x="4420436" y="1071057"/>
          <a:ext cx="1529316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0B5E0-F0B9-42AD-B050-83E412F7B429}">
      <dsp:nvSpPr>
        <dsp:cNvPr id="0" name=""/>
        <dsp:cNvSpPr/>
      </dsp:nvSpPr>
      <dsp:spPr>
        <a:xfrm>
          <a:off x="4446273" y="146"/>
          <a:ext cx="2348000" cy="14149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Make effective </a:t>
          </a:r>
          <a:b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 of valuable competencies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7715" y="41588"/>
        <a:ext cx="2265116" cy="1332043"/>
      </dsp:txXfrm>
    </dsp:sp>
    <dsp:sp modelId="{94607DDF-91EF-4B84-A46E-D7F0F0F4ABE7}">
      <dsp:nvSpPr>
        <dsp:cNvPr id="0" name=""/>
        <dsp:cNvSpPr/>
      </dsp:nvSpPr>
      <dsp:spPr>
        <a:xfrm rot="21141644">
          <a:off x="5525825" y="2325838"/>
          <a:ext cx="1475040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64267-EB4E-4968-9011-8733D4FE434B}">
      <dsp:nvSpPr>
        <dsp:cNvPr id="0" name=""/>
        <dsp:cNvSpPr/>
      </dsp:nvSpPr>
      <dsp:spPr>
        <a:xfrm>
          <a:off x="5957585" y="1785630"/>
          <a:ext cx="2073469" cy="1414927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Offer new </a:t>
          </a:r>
          <a:b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innovative products and services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99027" y="1827072"/>
        <a:ext cx="1990585" cy="133204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444B6-56B0-48FD-AB03-204D40EF6EB3}">
      <dsp:nvSpPr>
        <dsp:cNvPr id="0" name=""/>
        <dsp:cNvSpPr/>
      </dsp:nvSpPr>
      <dsp:spPr>
        <a:xfrm>
          <a:off x="2762398" y="1948091"/>
          <a:ext cx="2709994" cy="18617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Today’s Competitive Markets</a:t>
          </a:r>
          <a:endParaRPr lang="en-US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9267" y="2220737"/>
        <a:ext cx="1916256" cy="1316454"/>
      </dsp:txXfrm>
    </dsp:sp>
    <dsp:sp modelId="{3E748977-0895-4A9E-9690-FF83A6800E23}">
      <dsp:nvSpPr>
        <dsp:cNvPr id="0" name=""/>
        <dsp:cNvSpPr/>
      </dsp:nvSpPr>
      <dsp:spPr>
        <a:xfrm rot="11246157">
          <a:off x="1154130" y="2328010"/>
          <a:ext cx="1549186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3534A-2FD0-4DB7-AD2E-116FCE7B0A11}">
      <dsp:nvSpPr>
        <dsp:cNvPr id="0" name=""/>
        <dsp:cNvSpPr/>
      </dsp:nvSpPr>
      <dsp:spPr>
        <a:xfrm>
          <a:off x="63793" y="1785599"/>
          <a:ext cx="2193702" cy="14149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global economy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5235" y="1827041"/>
        <a:ext cx="2110818" cy="1332043"/>
      </dsp:txXfrm>
    </dsp:sp>
    <dsp:sp modelId="{262BEB35-510E-44D3-A256-0626EC01E999}">
      <dsp:nvSpPr>
        <dsp:cNvPr id="0" name=""/>
        <dsp:cNvSpPr/>
      </dsp:nvSpPr>
      <dsp:spPr>
        <a:xfrm rot="14204600">
          <a:off x="2355944" y="1067270"/>
          <a:ext cx="1494664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DA386-48C1-4690-9A97-00890614C58B}">
      <dsp:nvSpPr>
        <dsp:cNvPr id="0" name=""/>
        <dsp:cNvSpPr/>
      </dsp:nvSpPr>
      <dsp:spPr>
        <a:xfrm>
          <a:off x="1656711" y="169"/>
          <a:ext cx="2073469" cy="1414927"/>
        </a:xfrm>
        <a:prstGeom prst="roundRect">
          <a:avLst>
            <a:gd name="adj" fmla="val 10000"/>
          </a:avLst>
        </a:prstGeom>
        <a:solidFill>
          <a:srgbClr val="8CAF47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Globalization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98153" y="41611"/>
        <a:ext cx="1990585" cy="1332043"/>
      </dsp:txXfrm>
    </dsp:sp>
    <dsp:sp modelId="{17CF5D49-41C6-4392-8B2F-BEA594432CF5}">
      <dsp:nvSpPr>
        <dsp:cNvPr id="0" name=""/>
        <dsp:cNvSpPr/>
      </dsp:nvSpPr>
      <dsp:spPr>
        <a:xfrm rot="18281317">
          <a:off x="4420436" y="1071057"/>
          <a:ext cx="1529316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0B5E0-F0B9-42AD-B050-83E412F7B429}">
      <dsp:nvSpPr>
        <dsp:cNvPr id="0" name=""/>
        <dsp:cNvSpPr/>
      </dsp:nvSpPr>
      <dsp:spPr>
        <a:xfrm>
          <a:off x="4446273" y="146"/>
          <a:ext cx="2348000" cy="14149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Rapid </a:t>
          </a:r>
          <a:br>
            <a:rPr lang="en-US" sz="2200" b="1" kern="1200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kern="1200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technological change</a:t>
          </a:r>
          <a:endParaRPr lang="en-US" sz="2200" b="1" kern="1200" dirty="0">
            <a:ln>
              <a:solidFill>
                <a:schemeClr val="tx1"/>
              </a:solidFill>
            </a:ln>
            <a:solidFill>
              <a:schemeClr val="bg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7715" y="41588"/>
        <a:ext cx="2265116" cy="1332043"/>
      </dsp:txXfrm>
    </dsp:sp>
    <dsp:sp modelId="{94607DDF-91EF-4B84-A46E-D7F0F0F4ABE7}">
      <dsp:nvSpPr>
        <dsp:cNvPr id="0" name=""/>
        <dsp:cNvSpPr/>
      </dsp:nvSpPr>
      <dsp:spPr>
        <a:xfrm rot="21141644">
          <a:off x="5525825" y="2325838"/>
          <a:ext cx="1475040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64267-EB4E-4968-9011-8733D4FE434B}">
      <dsp:nvSpPr>
        <dsp:cNvPr id="0" name=""/>
        <dsp:cNvSpPr/>
      </dsp:nvSpPr>
      <dsp:spPr>
        <a:xfrm>
          <a:off x="5957585" y="1785630"/>
          <a:ext cx="2073469" cy="1414927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Increasing importance of knowledge </a:t>
          </a:r>
          <a:b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people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99027" y="1827072"/>
        <a:ext cx="1990585" cy="133204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444B6-56B0-48FD-AB03-204D40EF6EB3}">
      <dsp:nvSpPr>
        <dsp:cNvPr id="0" name=""/>
        <dsp:cNvSpPr/>
      </dsp:nvSpPr>
      <dsp:spPr>
        <a:xfrm>
          <a:off x="2762398" y="1948091"/>
          <a:ext cx="2709994" cy="18617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Today’s Competitive Markets</a:t>
          </a:r>
          <a:endParaRPr lang="en-US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9267" y="2220737"/>
        <a:ext cx="1916256" cy="1316454"/>
      </dsp:txXfrm>
    </dsp:sp>
    <dsp:sp modelId="{3E748977-0895-4A9E-9690-FF83A6800E23}">
      <dsp:nvSpPr>
        <dsp:cNvPr id="0" name=""/>
        <dsp:cNvSpPr/>
      </dsp:nvSpPr>
      <dsp:spPr>
        <a:xfrm rot="11246157">
          <a:off x="1154130" y="2328010"/>
          <a:ext cx="1549186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3534A-2FD0-4DB7-AD2E-116FCE7B0A11}">
      <dsp:nvSpPr>
        <dsp:cNvPr id="0" name=""/>
        <dsp:cNvSpPr/>
      </dsp:nvSpPr>
      <dsp:spPr>
        <a:xfrm>
          <a:off x="63793" y="1785599"/>
          <a:ext cx="2193702" cy="14149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global economy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5235" y="1827041"/>
        <a:ext cx="2110818" cy="1332043"/>
      </dsp:txXfrm>
    </dsp:sp>
    <dsp:sp modelId="{262BEB35-510E-44D3-A256-0626EC01E999}">
      <dsp:nvSpPr>
        <dsp:cNvPr id="0" name=""/>
        <dsp:cNvSpPr/>
      </dsp:nvSpPr>
      <dsp:spPr>
        <a:xfrm rot="14204600">
          <a:off x="2355944" y="1067270"/>
          <a:ext cx="1494664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DA386-48C1-4690-9A97-00890614C58B}">
      <dsp:nvSpPr>
        <dsp:cNvPr id="0" name=""/>
        <dsp:cNvSpPr/>
      </dsp:nvSpPr>
      <dsp:spPr>
        <a:xfrm>
          <a:off x="1656711" y="169"/>
          <a:ext cx="2073469" cy="1414927"/>
        </a:xfrm>
        <a:prstGeom prst="roundRect">
          <a:avLst>
            <a:gd name="adj" fmla="val 10000"/>
          </a:avLst>
        </a:prstGeom>
        <a:solidFill>
          <a:srgbClr val="8CAF47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Globalization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98153" y="41611"/>
        <a:ext cx="1990585" cy="1332043"/>
      </dsp:txXfrm>
    </dsp:sp>
    <dsp:sp modelId="{17CF5D49-41C6-4392-8B2F-BEA594432CF5}">
      <dsp:nvSpPr>
        <dsp:cNvPr id="0" name=""/>
        <dsp:cNvSpPr/>
      </dsp:nvSpPr>
      <dsp:spPr>
        <a:xfrm rot="18281317">
          <a:off x="4420436" y="1071057"/>
          <a:ext cx="1529316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0B5E0-F0B9-42AD-B050-83E412F7B429}">
      <dsp:nvSpPr>
        <dsp:cNvPr id="0" name=""/>
        <dsp:cNvSpPr/>
      </dsp:nvSpPr>
      <dsp:spPr>
        <a:xfrm>
          <a:off x="4446273" y="146"/>
          <a:ext cx="2348000" cy="14149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Rapid </a:t>
          </a:r>
          <a:br>
            <a:rPr lang="en-US" sz="2200" b="1" kern="1200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kern="1200" dirty="0" smtClean="0">
              <a:ln>
                <a:solidFill>
                  <a:schemeClr val="tx1"/>
                </a:solidFill>
              </a:ln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technological change</a:t>
          </a:r>
          <a:endParaRPr lang="en-US" sz="2200" b="1" kern="1200" dirty="0">
            <a:ln>
              <a:solidFill>
                <a:schemeClr val="tx1"/>
              </a:solidFill>
            </a:ln>
            <a:solidFill>
              <a:schemeClr val="bg1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7715" y="41588"/>
        <a:ext cx="2265116" cy="1332043"/>
      </dsp:txXfrm>
    </dsp:sp>
    <dsp:sp modelId="{94607DDF-91EF-4B84-A46E-D7F0F0F4ABE7}">
      <dsp:nvSpPr>
        <dsp:cNvPr id="0" name=""/>
        <dsp:cNvSpPr/>
      </dsp:nvSpPr>
      <dsp:spPr>
        <a:xfrm rot="21141644">
          <a:off x="5525825" y="2325838"/>
          <a:ext cx="1475040" cy="530597"/>
        </a:xfrm>
        <a:prstGeom prst="leftArrow">
          <a:avLst>
            <a:gd name="adj1" fmla="val 60000"/>
            <a:gd name="adj2" fmla="val 5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64267-EB4E-4968-9011-8733D4FE434B}">
      <dsp:nvSpPr>
        <dsp:cNvPr id="0" name=""/>
        <dsp:cNvSpPr/>
      </dsp:nvSpPr>
      <dsp:spPr>
        <a:xfrm>
          <a:off x="5957585" y="1785630"/>
          <a:ext cx="2073469" cy="1414927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Increasing importance of knowledge </a:t>
          </a:r>
          <a:b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and people</a:t>
          </a:r>
          <a:endParaRPr lang="en-U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99027" y="1827072"/>
        <a:ext cx="1990585" cy="133204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444B6-56B0-48FD-AB03-204D40EF6EB3}">
      <dsp:nvSpPr>
        <dsp:cNvPr id="0" name=""/>
        <dsp:cNvSpPr/>
      </dsp:nvSpPr>
      <dsp:spPr>
        <a:xfrm>
          <a:off x="3419869" y="1630293"/>
          <a:ext cx="1847061" cy="10832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The Firm’s Strategic Choices</a:t>
          </a:r>
          <a:endParaRPr lang="en-U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90365" y="1788937"/>
        <a:ext cx="1306069" cy="765999"/>
      </dsp:txXfrm>
    </dsp:sp>
    <dsp:sp modelId="{3E748977-0895-4A9E-9690-FF83A6800E23}">
      <dsp:nvSpPr>
        <dsp:cNvPr id="0" name=""/>
        <dsp:cNvSpPr/>
      </dsp:nvSpPr>
      <dsp:spPr>
        <a:xfrm rot="10804392">
          <a:off x="1524230" y="2074711"/>
          <a:ext cx="1709398" cy="361641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3534A-2FD0-4DB7-AD2E-116FCE7B0A11}">
      <dsp:nvSpPr>
        <dsp:cNvPr id="0" name=""/>
        <dsp:cNvSpPr/>
      </dsp:nvSpPr>
      <dsp:spPr>
        <a:xfrm>
          <a:off x="609597" y="1927858"/>
          <a:ext cx="2011682" cy="7315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Economies </a:t>
          </a:r>
          <a:b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of scale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1022" y="1949283"/>
        <a:ext cx="1968832" cy="688670"/>
      </dsp:txXfrm>
    </dsp:sp>
    <dsp:sp modelId="{C516FCAB-F7A9-4F55-ACE8-CB69B2BE3B8A}">
      <dsp:nvSpPr>
        <dsp:cNvPr id="0" name=""/>
        <dsp:cNvSpPr/>
      </dsp:nvSpPr>
      <dsp:spPr>
        <a:xfrm rot="11897180">
          <a:off x="1975708" y="1444262"/>
          <a:ext cx="1459204" cy="361641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701BFC-5602-4983-8088-3168794DA6EA}">
      <dsp:nvSpPr>
        <dsp:cNvPr id="0" name=""/>
        <dsp:cNvSpPr/>
      </dsp:nvSpPr>
      <dsp:spPr>
        <a:xfrm>
          <a:off x="1066802" y="1055796"/>
          <a:ext cx="2011682" cy="7315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Barriers to market entry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88227" y="1077221"/>
        <a:ext cx="1968832" cy="688670"/>
      </dsp:txXfrm>
    </dsp:sp>
    <dsp:sp modelId="{17CF5D49-41C6-4392-8B2F-BEA594432CF5}">
      <dsp:nvSpPr>
        <dsp:cNvPr id="0" name=""/>
        <dsp:cNvSpPr/>
      </dsp:nvSpPr>
      <dsp:spPr>
        <a:xfrm rot="14075131">
          <a:off x="2950844" y="918261"/>
          <a:ext cx="1259417" cy="361641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0B5E0-F0B9-42AD-B050-83E412F7B429}">
      <dsp:nvSpPr>
        <dsp:cNvPr id="0" name=""/>
        <dsp:cNvSpPr/>
      </dsp:nvSpPr>
      <dsp:spPr>
        <a:xfrm>
          <a:off x="2209804" y="220120"/>
          <a:ext cx="2011682" cy="73152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Diversification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31229" y="241545"/>
        <a:ext cx="1968832" cy="688670"/>
      </dsp:txXfrm>
    </dsp:sp>
    <dsp:sp modelId="{E2A79F1B-147A-47C8-A015-BD7BAF4B4C16}">
      <dsp:nvSpPr>
        <dsp:cNvPr id="0" name=""/>
        <dsp:cNvSpPr/>
      </dsp:nvSpPr>
      <dsp:spPr>
        <a:xfrm rot="18332272">
          <a:off x="4480211" y="922221"/>
          <a:ext cx="1253380" cy="361641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796F21-35F0-48B0-A4E0-E538F54F0924}">
      <dsp:nvSpPr>
        <dsp:cNvPr id="0" name=""/>
        <dsp:cNvSpPr/>
      </dsp:nvSpPr>
      <dsp:spPr>
        <a:xfrm>
          <a:off x="4465318" y="227323"/>
          <a:ext cx="2011682" cy="73152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Product differentiation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6743" y="248748"/>
        <a:ext cx="1968832" cy="688670"/>
      </dsp:txXfrm>
    </dsp:sp>
    <dsp:sp modelId="{CD18FE6A-40E3-4FE6-A322-07FF2B34AF0A}">
      <dsp:nvSpPr>
        <dsp:cNvPr id="0" name=""/>
        <dsp:cNvSpPr/>
      </dsp:nvSpPr>
      <dsp:spPr>
        <a:xfrm rot="20541106">
          <a:off x="5263393" y="1462604"/>
          <a:ext cx="1446826" cy="361641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C56BC6-E3C1-4063-B258-C7F290E78475}">
      <dsp:nvSpPr>
        <dsp:cNvPr id="0" name=""/>
        <dsp:cNvSpPr/>
      </dsp:nvSpPr>
      <dsp:spPr>
        <a:xfrm>
          <a:off x="5608320" y="1083743"/>
          <a:ext cx="2011682" cy="73152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Industry concentration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29745" y="1105168"/>
        <a:ext cx="1968832" cy="688670"/>
      </dsp:txXfrm>
    </dsp:sp>
    <dsp:sp modelId="{94607DDF-91EF-4B84-A46E-D7F0F0F4ABE7}">
      <dsp:nvSpPr>
        <dsp:cNvPr id="0" name=""/>
        <dsp:cNvSpPr/>
      </dsp:nvSpPr>
      <dsp:spPr>
        <a:xfrm rot="21595608">
          <a:off x="5453171" y="2074711"/>
          <a:ext cx="1709398" cy="361641"/>
        </a:xfrm>
        <a:prstGeom prst="leftArrow">
          <a:avLst>
            <a:gd name="adj1" fmla="val 60000"/>
            <a:gd name="adj2" fmla="val 5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64267-EB4E-4968-9011-8733D4FE434B}">
      <dsp:nvSpPr>
        <dsp:cNvPr id="0" name=""/>
        <dsp:cNvSpPr/>
      </dsp:nvSpPr>
      <dsp:spPr>
        <a:xfrm>
          <a:off x="6065520" y="1927858"/>
          <a:ext cx="2011682" cy="731520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Market </a:t>
          </a:r>
          <a:b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frictions</a:t>
          </a:r>
          <a:endParaRPr lang="en-U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86945" y="1949283"/>
        <a:ext cx="1968832" cy="6886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84291-4053-4375-8EBE-FFA7D94251BE}" type="datetimeFigureOut">
              <a:rPr lang="en-US" smtClean="0"/>
              <a:t>23-07-02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71624-06E7-4587-BD41-0D72A31AD3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9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----- Meeting Notes (20-09-08 14:18) -----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71624-06E7-4587-BD41-0D72A31AD3E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221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71624-06E7-4587-BD41-0D72A31AD3E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805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  <a:prstGeom prst="rect">
            <a:avLst/>
          </a:prstGeom>
          <a:solidFill>
            <a:srgbClr val="0275BB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>
              <a:defRPr lang="en-US" b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4830763"/>
          </a:xfrm>
          <a:ln>
            <a:noFill/>
          </a:ln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-25400" y="0"/>
            <a:ext cx="9169400" cy="914400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sp>
        <p:nvSpPr>
          <p:cNvPr id="10" name="Rectangle 9"/>
          <p:cNvSpPr/>
          <p:nvPr userDrawn="1"/>
        </p:nvSpPr>
        <p:spPr>
          <a:xfrm>
            <a:off x="0" y="922866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467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25400" y="0"/>
            <a:ext cx="9169400" cy="914400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sp>
        <p:nvSpPr>
          <p:cNvPr id="10" name="Rectangle 9"/>
          <p:cNvSpPr/>
          <p:nvPr userDrawn="1"/>
        </p:nvSpPr>
        <p:spPr>
          <a:xfrm>
            <a:off x="0" y="922866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773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930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179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647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1984" y="110070"/>
            <a:ext cx="735776" cy="69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26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itle 1"/>
          <p:cNvSpPr txBox="1">
            <a:spLocks/>
          </p:cNvSpPr>
          <p:nvPr userDrawn="1"/>
        </p:nvSpPr>
        <p:spPr>
          <a:xfrm>
            <a:off x="0" y="6383866"/>
            <a:ext cx="9144000" cy="474134"/>
          </a:xfrm>
          <a:prstGeom prst="rect">
            <a:avLst/>
          </a:prstGeom>
          <a:blipFill rotWithShape="1">
            <a:blip r:embed="rId8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Chevron 15"/>
          <p:cNvSpPr/>
          <p:nvPr userDrawn="1"/>
        </p:nvSpPr>
        <p:spPr bwMode="auto">
          <a:xfrm>
            <a:off x="0" y="6437376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 smtClean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Chapter 1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  <a:latin typeface="+mn-lt"/>
              </a:rPr>
              <a:pPr marL="0" marR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000" b="1" spc="100" baseline="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en-US" sz="1000" b="1" spc="100" dirty="0" smtClean="0">
                <a:solidFill>
                  <a:schemeClr val="bg1"/>
                </a:solidFill>
              </a:rPr>
              <a:t>23</a:t>
            </a:r>
            <a:r>
              <a:rPr lang="en-US" sz="1000" b="1" spc="100" baseline="0" dirty="0" smtClean="0">
                <a:solidFill>
                  <a:schemeClr val="bg1"/>
                </a:solidFill>
                <a:latin typeface="+mn-lt"/>
              </a:rPr>
              <a:t>      </a:t>
            </a:r>
            <a:endParaRPr lang="en-US" sz="1000" b="1" spc="1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Title 1"/>
          <p:cNvSpPr txBox="1">
            <a:spLocks/>
          </p:cNvSpPr>
          <p:nvPr userDrawn="1"/>
        </p:nvSpPr>
        <p:spPr>
          <a:xfrm>
            <a:off x="-25400" y="0"/>
            <a:ext cx="9169400" cy="914400"/>
          </a:xfrm>
          <a:prstGeom prst="rect">
            <a:avLst/>
          </a:prstGeom>
          <a:blipFill rotWithShape="1">
            <a:blip r:embed="rId8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4" name="Title 1"/>
          <p:cNvSpPr txBox="1">
            <a:spLocks/>
          </p:cNvSpPr>
          <p:nvPr userDrawn="1"/>
        </p:nvSpPr>
        <p:spPr>
          <a:xfrm>
            <a:off x="0" y="0"/>
            <a:ext cx="8229600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sp>
        <p:nvSpPr>
          <p:cNvPr id="36" name="Rectangle 35"/>
          <p:cNvSpPr/>
          <p:nvPr userDrawn="1"/>
        </p:nvSpPr>
        <p:spPr>
          <a:xfrm>
            <a:off x="0" y="922866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hevron 16"/>
          <p:cNvSpPr/>
          <p:nvPr userDrawn="1"/>
        </p:nvSpPr>
        <p:spPr bwMode="auto">
          <a:xfrm>
            <a:off x="2057400" y="6437376"/>
            <a:ext cx="8229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6000">
                  <a:srgbClr val="000000">
                    <a:alpha val="0"/>
                  </a:srgbClr>
                </a:gs>
                <a:gs pos="87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200" b="1" spc="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Basic</a:t>
            </a: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Definitions</a:t>
            </a:r>
          </a:p>
        </p:txBody>
      </p:sp>
      <p:sp>
        <p:nvSpPr>
          <p:cNvPr id="19" name="Chevron 18"/>
          <p:cNvSpPr/>
          <p:nvPr userDrawn="1"/>
        </p:nvSpPr>
        <p:spPr bwMode="auto">
          <a:xfrm>
            <a:off x="2779776" y="6437376"/>
            <a:ext cx="12801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1000">
                  <a:srgbClr val="000000">
                    <a:alpha val="0"/>
                  </a:srgbClr>
                </a:gs>
                <a:gs pos="92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defRPr/>
            </a:pPr>
            <a:endParaRPr lang="en-US" sz="900" b="1" spc="-7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-70" dirty="0" smtClean="0">
                <a:solidFill>
                  <a:schemeClr val="bg1"/>
                </a:solidFill>
                <a:latin typeface="Arial Narrow"/>
                <a:cs typeface="Arial Narrow"/>
              </a:rPr>
              <a:t>The Strategic      Management</a:t>
            </a:r>
            <a:r>
              <a:rPr lang="en-US" sz="900" b="1" spc="-70" baseline="0" dirty="0" smtClean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en-US" sz="900" b="1" spc="-70" dirty="0" smtClean="0">
                <a:solidFill>
                  <a:schemeClr val="bg1"/>
                </a:solidFill>
                <a:latin typeface="Arial Narrow"/>
                <a:cs typeface="Arial Narrow"/>
              </a:rPr>
              <a:t>Process</a:t>
            </a:r>
            <a:endParaRPr lang="en-US" sz="900" b="1" spc="-7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21" name="Chevron 20"/>
          <p:cNvSpPr/>
          <p:nvPr userDrawn="1"/>
        </p:nvSpPr>
        <p:spPr bwMode="auto">
          <a:xfrm>
            <a:off x="4709160" y="6437376"/>
            <a:ext cx="978408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9000">
                  <a:srgbClr val="000000">
                    <a:alpha val="0"/>
                  </a:srgbClr>
                </a:gs>
                <a:gs pos="90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 smtClean="0">
                <a:solidFill>
                  <a:schemeClr val="bg1"/>
                </a:solidFill>
                <a:latin typeface="Arial Narrow"/>
                <a:cs typeface="Arial Narrow"/>
              </a:rPr>
              <a:t>Complementary</a:t>
            </a:r>
            <a:r>
              <a:rPr lang="en-US" sz="900" b="1" baseline="0" dirty="0" smtClean="0">
                <a:solidFill>
                  <a:schemeClr val="bg1"/>
                </a:solidFill>
                <a:latin typeface="Arial Narrow"/>
                <a:cs typeface="Arial Narrow"/>
              </a:rPr>
              <a:t>    Models</a:t>
            </a: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22" name="Chevron 21"/>
          <p:cNvSpPr/>
          <p:nvPr userDrawn="1"/>
        </p:nvSpPr>
        <p:spPr bwMode="auto">
          <a:xfrm>
            <a:off x="5586984" y="6437376"/>
            <a:ext cx="795528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6000">
                  <a:srgbClr val="000000">
                    <a:alpha val="0"/>
                  </a:srgbClr>
                </a:gs>
                <a:gs pos="87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 smtClean="0">
                <a:solidFill>
                  <a:schemeClr val="bg1"/>
                </a:solidFill>
                <a:latin typeface="Arial Narrow"/>
                <a:cs typeface="Arial Narrow"/>
              </a:rPr>
              <a:t>Vision</a:t>
            </a:r>
            <a:r>
              <a:rPr lang="en-US" sz="900" b="1" baseline="0" dirty="0" smtClean="0">
                <a:solidFill>
                  <a:schemeClr val="bg1"/>
                </a:solidFill>
                <a:latin typeface="Arial Narrow"/>
                <a:cs typeface="Arial Narrow"/>
              </a:rPr>
              <a:t> &amp; Mission</a:t>
            </a: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24" name="Chevron 23"/>
          <p:cNvSpPr/>
          <p:nvPr userDrawn="1"/>
        </p:nvSpPr>
        <p:spPr bwMode="auto">
          <a:xfrm>
            <a:off x="3959352" y="6437376"/>
            <a:ext cx="850392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7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200" b="1" spc="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21</a:t>
            </a:r>
            <a:r>
              <a:rPr lang="en-US" sz="900" b="1" spc="0" baseline="30000" dirty="0" smtClean="0">
                <a:solidFill>
                  <a:srgbClr val="FFFFFF"/>
                </a:solidFill>
                <a:latin typeface="Arial Narrow"/>
                <a:cs typeface="Arial Narrow"/>
              </a:rPr>
              <a:t>st</a:t>
            </a: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 Century Landscape</a:t>
            </a:r>
          </a:p>
        </p:txBody>
      </p:sp>
      <p:sp>
        <p:nvSpPr>
          <p:cNvPr id="25" name="Chevron 24"/>
          <p:cNvSpPr/>
          <p:nvPr userDrawn="1"/>
        </p:nvSpPr>
        <p:spPr bwMode="auto">
          <a:xfrm>
            <a:off x="6281928" y="6437376"/>
            <a:ext cx="91440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endParaRPr lang="en-US" sz="500" b="1" spc="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Stakeholders</a:t>
            </a:r>
          </a:p>
        </p:txBody>
      </p:sp>
      <p:sp>
        <p:nvSpPr>
          <p:cNvPr id="38" name="Rectangle 37"/>
          <p:cNvSpPr/>
          <p:nvPr userDrawn="1"/>
        </p:nvSpPr>
        <p:spPr>
          <a:xfrm>
            <a:off x="0" y="62767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4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2" r:id="rId2"/>
    <p:sldLayoutId id="2147483676" r:id="rId3"/>
    <p:sldLayoutId id="2147483667" r:id="rId4"/>
    <p:sldLayoutId id="2147483672" r:id="rId5"/>
    <p:sldLayoutId id="2147483677" r:id="rId6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openxmlformats.org/officeDocument/2006/relationships/image" Target="../media/image6.png"/><Relationship Id="rId13" Type="http://schemas.openxmlformats.org/officeDocument/2006/relationships/image" Target="../media/image7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" Type="http://schemas.microsoft.com/office/2007/relationships/media" Target="../media/media1.m4a"/><Relationship Id="rId2" Type="http://schemas.openxmlformats.org/officeDocument/2006/relationships/audio" Target="../media/media1.m4a"/><Relationship Id="rId3" Type="http://schemas.microsoft.com/office/2007/relationships/media" Target="../media/media2.m4a"/><Relationship Id="rId4" Type="http://schemas.openxmlformats.org/officeDocument/2006/relationships/audio" Target="../media/media2.m4a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1.xml"/><Relationship Id="rId7" Type="http://schemas.openxmlformats.org/officeDocument/2006/relationships/audio" Target="../media/audio1.bin"/><Relationship Id="rId8" Type="http://schemas.openxmlformats.org/officeDocument/2006/relationships/image" Target="../media/image4.png"/><Relationship Id="rId9" Type="http://schemas.openxmlformats.org/officeDocument/2006/relationships/image" Target="../media/image1.png"/><Relationship Id="rId10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45.png"/><Relationship Id="rId13" Type="http://schemas.openxmlformats.org/officeDocument/2006/relationships/image" Target="../media/image7.png"/><Relationship Id="rId14" Type="http://schemas.openxmlformats.org/officeDocument/2006/relationships/image" Target="../media/image1.png"/><Relationship Id="rId15" Type="http://schemas.openxmlformats.org/officeDocument/2006/relationships/image" Target="../media/image14.png"/><Relationship Id="rId16" Type="http://schemas.openxmlformats.org/officeDocument/2006/relationships/image" Target="../media/image8.png"/><Relationship Id="rId17" Type="http://schemas.openxmlformats.org/officeDocument/2006/relationships/image" Target="../media/image46.png"/><Relationship Id="rId1" Type="http://schemas.microsoft.com/office/2007/relationships/media" Target="../media/media15.m4a"/><Relationship Id="rId2" Type="http://schemas.openxmlformats.org/officeDocument/2006/relationships/audio" Target="../media/media15.m4a"/><Relationship Id="rId3" Type="http://schemas.openxmlformats.org/officeDocument/2006/relationships/slideLayout" Target="../slideLayouts/slideLayout3.xml"/><Relationship Id="rId4" Type="http://schemas.openxmlformats.org/officeDocument/2006/relationships/audio" Target="../media/audio1.bin"/><Relationship Id="rId5" Type="http://schemas.openxmlformats.org/officeDocument/2006/relationships/image" Target="../media/image4.png"/><Relationship Id="rId6" Type="http://schemas.openxmlformats.org/officeDocument/2006/relationships/diagramData" Target="../diagrams/data8.xml"/><Relationship Id="rId7" Type="http://schemas.openxmlformats.org/officeDocument/2006/relationships/diagramLayout" Target="../diagrams/layout8.xml"/><Relationship Id="rId8" Type="http://schemas.openxmlformats.org/officeDocument/2006/relationships/diagramQuickStyle" Target="../diagrams/quickStyle8.xml"/><Relationship Id="rId9" Type="http://schemas.openxmlformats.org/officeDocument/2006/relationships/diagramColors" Target="../diagrams/colors8.xml"/><Relationship Id="rId10" Type="http://schemas.microsoft.com/office/2007/relationships/diagramDrawing" Target="../diagrams/drawin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microsoft.com/office/2007/relationships/hdphoto" Target="../media/hdphoto4.wdp"/><Relationship Id="rId5" Type="http://schemas.openxmlformats.org/officeDocument/2006/relationships/image" Target="../media/image48.png"/><Relationship Id="rId6" Type="http://schemas.openxmlformats.org/officeDocument/2006/relationships/image" Target="../media/image10.png"/><Relationship Id="rId7" Type="http://schemas.openxmlformats.org/officeDocument/2006/relationships/image" Target="../media/image1.png"/><Relationship Id="rId8" Type="http://schemas.openxmlformats.org/officeDocument/2006/relationships/image" Target="../media/image14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media" Target="../media/media20.m4a"/><Relationship Id="rId20" Type="http://schemas.openxmlformats.org/officeDocument/2006/relationships/image" Target="../media/image1.png"/><Relationship Id="rId21" Type="http://schemas.openxmlformats.org/officeDocument/2006/relationships/image" Target="../media/image14.png"/><Relationship Id="rId22" Type="http://schemas.openxmlformats.org/officeDocument/2006/relationships/image" Target="../media/image8.png"/><Relationship Id="rId10" Type="http://schemas.openxmlformats.org/officeDocument/2006/relationships/audio" Target="../media/media20.m4a"/><Relationship Id="rId11" Type="http://schemas.microsoft.com/office/2007/relationships/media" Target="../media/media21.m4a"/><Relationship Id="rId12" Type="http://schemas.openxmlformats.org/officeDocument/2006/relationships/audio" Target="../media/media21.m4a"/><Relationship Id="rId13" Type="http://schemas.openxmlformats.org/officeDocument/2006/relationships/slideLayout" Target="../slideLayouts/slideLayout3.xml"/><Relationship Id="rId14" Type="http://schemas.openxmlformats.org/officeDocument/2006/relationships/audio" Target="../media/audio1.bin"/><Relationship Id="rId15" Type="http://schemas.openxmlformats.org/officeDocument/2006/relationships/image" Target="../media/image4.png"/><Relationship Id="rId16" Type="http://schemas.openxmlformats.org/officeDocument/2006/relationships/image" Target="../media/image49.jpeg"/><Relationship Id="rId17" Type="http://schemas.microsoft.com/office/2007/relationships/hdphoto" Target="../media/hdphoto5.wdp"/><Relationship Id="rId18" Type="http://schemas.openxmlformats.org/officeDocument/2006/relationships/image" Target="../media/image50.png"/><Relationship Id="rId19" Type="http://schemas.openxmlformats.org/officeDocument/2006/relationships/image" Target="../media/image7.png"/><Relationship Id="rId1" Type="http://schemas.microsoft.com/office/2007/relationships/media" Target="../media/media16.m4a"/><Relationship Id="rId2" Type="http://schemas.openxmlformats.org/officeDocument/2006/relationships/audio" Target="../media/media16.m4a"/><Relationship Id="rId3" Type="http://schemas.microsoft.com/office/2007/relationships/media" Target="../media/media17.m4a"/><Relationship Id="rId4" Type="http://schemas.openxmlformats.org/officeDocument/2006/relationships/audio" Target="../media/media17.m4a"/><Relationship Id="rId5" Type="http://schemas.microsoft.com/office/2007/relationships/media" Target="../media/media18.m4a"/><Relationship Id="rId6" Type="http://schemas.openxmlformats.org/officeDocument/2006/relationships/audio" Target="../media/media18.m4a"/><Relationship Id="rId7" Type="http://schemas.microsoft.com/office/2007/relationships/media" Target="../media/media19.m4a"/><Relationship Id="rId8" Type="http://schemas.openxmlformats.org/officeDocument/2006/relationships/audio" Target="../media/media19.m4a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9.xml"/><Relationship Id="rId12" Type="http://schemas.microsoft.com/office/2007/relationships/diagramDrawing" Target="../diagrams/drawing9.xml"/><Relationship Id="rId13" Type="http://schemas.openxmlformats.org/officeDocument/2006/relationships/image" Target="../media/image7.png"/><Relationship Id="rId14" Type="http://schemas.openxmlformats.org/officeDocument/2006/relationships/image" Target="../media/image1.png"/><Relationship Id="rId15" Type="http://schemas.openxmlformats.org/officeDocument/2006/relationships/image" Target="../media/image14.png"/><Relationship Id="rId16" Type="http://schemas.openxmlformats.org/officeDocument/2006/relationships/image" Target="../media/image8.png"/><Relationship Id="rId1" Type="http://schemas.microsoft.com/office/2007/relationships/media" Target="../media/media22.m4a"/><Relationship Id="rId2" Type="http://schemas.openxmlformats.org/officeDocument/2006/relationships/audio" Target="../media/media22.m4a"/><Relationship Id="rId3" Type="http://schemas.microsoft.com/office/2007/relationships/media" Target="../media/media23.m4a"/><Relationship Id="rId4" Type="http://schemas.openxmlformats.org/officeDocument/2006/relationships/audio" Target="../media/media23.m4a"/><Relationship Id="rId5" Type="http://schemas.openxmlformats.org/officeDocument/2006/relationships/slideLayout" Target="../slideLayouts/slideLayout1.xml"/><Relationship Id="rId6" Type="http://schemas.openxmlformats.org/officeDocument/2006/relationships/audio" Target="../media/audio1.bin"/><Relationship Id="rId7" Type="http://schemas.openxmlformats.org/officeDocument/2006/relationships/image" Target="../media/image4.png"/><Relationship Id="rId8" Type="http://schemas.openxmlformats.org/officeDocument/2006/relationships/diagramData" Target="../diagrams/data9.xml"/><Relationship Id="rId9" Type="http://schemas.openxmlformats.org/officeDocument/2006/relationships/diagramLayout" Target="../diagrams/layout9.xml"/><Relationship Id="rId10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audio" Target="../media/audio1.bin"/><Relationship Id="rId5" Type="http://schemas.openxmlformats.org/officeDocument/2006/relationships/image" Target="../media/image4.png"/><Relationship Id="rId6" Type="http://schemas.openxmlformats.org/officeDocument/2006/relationships/image" Target="../media/image7.png"/><Relationship Id="rId7" Type="http://schemas.openxmlformats.org/officeDocument/2006/relationships/image" Target="../media/image1.png"/><Relationship Id="rId8" Type="http://schemas.openxmlformats.org/officeDocument/2006/relationships/image" Target="../media/image14.png"/><Relationship Id="rId9" Type="http://schemas.openxmlformats.org/officeDocument/2006/relationships/image" Target="../media/image8.png"/><Relationship Id="rId1" Type="http://schemas.microsoft.com/office/2007/relationships/media" Target="../media/media24.m4a"/><Relationship Id="rId2" Type="http://schemas.openxmlformats.org/officeDocument/2006/relationships/audio" Target="../media/media2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audio" Target="../media/audio1.bin"/><Relationship Id="rId5" Type="http://schemas.openxmlformats.org/officeDocument/2006/relationships/image" Target="../media/image4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7.png"/><Relationship Id="rId9" Type="http://schemas.openxmlformats.org/officeDocument/2006/relationships/image" Target="../media/image1.png"/><Relationship Id="rId10" Type="http://schemas.openxmlformats.org/officeDocument/2006/relationships/image" Target="../media/image14.png"/><Relationship Id="rId11" Type="http://schemas.openxmlformats.org/officeDocument/2006/relationships/image" Target="../media/image8.png"/><Relationship Id="rId1" Type="http://schemas.microsoft.com/office/2007/relationships/media" Target="../media/media25.m4a"/><Relationship Id="rId2" Type="http://schemas.openxmlformats.org/officeDocument/2006/relationships/audio" Target="../media/media25.m4a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14.png"/><Relationship Id="rId13" Type="http://schemas.openxmlformats.org/officeDocument/2006/relationships/image" Target="../media/image8.png"/><Relationship Id="rId14" Type="http://schemas.openxmlformats.org/officeDocument/2006/relationships/image" Target="../media/image57.png"/><Relationship Id="rId15" Type="http://schemas.openxmlformats.org/officeDocument/2006/relationships/image" Target="../media/image58.png"/><Relationship Id="rId1" Type="http://schemas.microsoft.com/office/2007/relationships/media" Target="../media/media26.m4a"/><Relationship Id="rId2" Type="http://schemas.openxmlformats.org/officeDocument/2006/relationships/audio" Target="../media/media26.m4a"/><Relationship Id="rId3" Type="http://schemas.openxmlformats.org/officeDocument/2006/relationships/slideLayout" Target="../slideLayouts/slideLayout1.xml"/><Relationship Id="rId4" Type="http://schemas.openxmlformats.org/officeDocument/2006/relationships/audio" Target="../media/audio1.bin"/><Relationship Id="rId5" Type="http://schemas.openxmlformats.org/officeDocument/2006/relationships/image" Target="../media/image4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image" Target="../media/image1.png"/><Relationship Id="rId13" Type="http://schemas.openxmlformats.org/officeDocument/2006/relationships/image" Target="../media/image14.png"/><Relationship Id="rId14" Type="http://schemas.openxmlformats.org/officeDocument/2006/relationships/image" Target="../media/image8.png"/><Relationship Id="rId15" Type="http://schemas.openxmlformats.org/officeDocument/2006/relationships/image" Target="../media/image61.png"/><Relationship Id="rId16" Type="http://schemas.openxmlformats.org/officeDocument/2006/relationships/image" Target="../media/image58.png"/><Relationship Id="rId1" Type="http://schemas.microsoft.com/office/2007/relationships/media" Target="../media/media27.m4a"/><Relationship Id="rId2" Type="http://schemas.openxmlformats.org/officeDocument/2006/relationships/audio" Target="../media/media27.m4a"/><Relationship Id="rId3" Type="http://schemas.openxmlformats.org/officeDocument/2006/relationships/slideLayout" Target="../slideLayouts/slideLayout1.xml"/><Relationship Id="rId4" Type="http://schemas.openxmlformats.org/officeDocument/2006/relationships/audio" Target="../media/audio1.bin"/><Relationship Id="rId5" Type="http://schemas.openxmlformats.org/officeDocument/2006/relationships/image" Target="../media/image4.png"/><Relationship Id="rId6" Type="http://schemas.openxmlformats.org/officeDocument/2006/relationships/image" Target="../media/image59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audio" Target="../media/audio1.bin"/><Relationship Id="rId5" Type="http://schemas.openxmlformats.org/officeDocument/2006/relationships/image" Target="../media/image4.png"/><Relationship Id="rId6" Type="http://schemas.openxmlformats.org/officeDocument/2006/relationships/image" Target="../media/image7.png"/><Relationship Id="rId7" Type="http://schemas.openxmlformats.org/officeDocument/2006/relationships/image" Target="../media/image1.png"/><Relationship Id="rId8" Type="http://schemas.openxmlformats.org/officeDocument/2006/relationships/image" Target="../media/image14.png"/><Relationship Id="rId9" Type="http://schemas.openxmlformats.org/officeDocument/2006/relationships/image" Target="../media/image8.png"/><Relationship Id="rId1" Type="http://schemas.microsoft.com/office/2007/relationships/media" Target="../media/media28.m4a"/><Relationship Id="rId2" Type="http://schemas.openxmlformats.org/officeDocument/2006/relationships/audio" Target="../media/media28.m4a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audio" Target="../media/audio1.bin"/><Relationship Id="rId3" Type="http://schemas.openxmlformats.org/officeDocument/2006/relationships/image" Target="../media/image62.png"/><Relationship Id="rId4" Type="http://schemas.microsoft.com/office/2007/relationships/hdphoto" Target="../media/hdphoto6.wdp"/><Relationship Id="rId5" Type="http://schemas.openxmlformats.org/officeDocument/2006/relationships/image" Target="../media/image63.png"/><Relationship Id="rId6" Type="http://schemas.microsoft.com/office/2007/relationships/hdphoto" Target="../media/hdphoto7.wdp"/><Relationship Id="rId7" Type="http://schemas.openxmlformats.org/officeDocument/2006/relationships/image" Target="../media/image64.png"/><Relationship Id="rId8" Type="http://schemas.microsoft.com/office/2007/relationships/hdphoto" Target="../media/hdphoto8.wdp"/><Relationship Id="rId9" Type="http://schemas.openxmlformats.org/officeDocument/2006/relationships/image" Target="../media/image10.png"/><Relationship Id="rId10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1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microsoft.com/office/2007/relationships/hdphoto" Target="../media/hdphoto9.wdp"/><Relationship Id="rId5" Type="http://schemas.openxmlformats.org/officeDocument/2006/relationships/image" Target="../media/image10.png"/><Relationship Id="rId6" Type="http://schemas.openxmlformats.org/officeDocument/2006/relationships/image" Target="../media/image1.png"/><Relationship Id="rId7" Type="http://schemas.openxmlformats.org/officeDocument/2006/relationships/image" Target="../media/image14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audio" Target="../media/audio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microsoft.com/office/2007/relationships/hdphoto" Target="../media/hdphoto10.wdp"/><Relationship Id="rId5" Type="http://schemas.microsoft.com/office/2007/relationships/hdphoto" Target="../media/hdphoto11.wdp"/><Relationship Id="rId6" Type="http://schemas.openxmlformats.org/officeDocument/2006/relationships/image" Target="../media/image10.png"/><Relationship Id="rId7" Type="http://schemas.openxmlformats.org/officeDocument/2006/relationships/image" Target="../media/image1.png"/><Relationship Id="rId8" Type="http://schemas.openxmlformats.org/officeDocument/2006/relationships/image" Target="../media/image14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audio" Target="../media/audio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microsoft.com/office/2007/relationships/hdphoto" Target="../media/hdphoto7.wdp"/><Relationship Id="rId5" Type="http://schemas.openxmlformats.org/officeDocument/2006/relationships/image" Target="../media/image10.png"/><Relationship Id="rId6" Type="http://schemas.openxmlformats.org/officeDocument/2006/relationships/image" Target="../media/image1.png"/><Relationship Id="rId7" Type="http://schemas.openxmlformats.org/officeDocument/2006/relationships/image" Target="../media/image14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audio" Target="../media/audio1.bin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png"/><Relationship Id="rId12" Type="http://schemas.microsoft.com/office/2007/relationships/hdphoto" Target="../media/hdphoto12.wdp"/><Relationship Id="rId13" Type="http://schemas.openxmlformats.org/officeDocument/2006/relationships/image" Target="../media/image1.png"/><Relationship Id="rId1" Type="http://schemas.microsoft.com/office/2007/relationships/media" Target="../media/media29.wav"/><Relationship Id="rId2" Type="http://schemas.openxmlformats.org/officeDocument/2006/relationships/audio" Target="../media/media29.wav"/><Relationship Id="rId3" Type="http://schemas.microsoft.com/office/2007/relationships/media" Target="../media/media30.wav"/><Relationship Id="rId4" Type="http://schemas.openxmlformats.org/officeDocument/2006/relationships/audio" Target="../media/media30.wav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7.png"/><Relationship Id="rId14" Type="http://schemas.openxmlformats.org/officeDocument/2006/relationships/image" Target="../media/image1.png"/><Relationship Id="rId15" Type="http://schemas.openxmlformats.org/officeDocument/2006/relationships/image" Target="../media/image14.png"/><Relationship Id="rId16" Type="http://schemas.openxmlformats.org/officeDocument/2006/relationships/image" Target="../media/image8.png"/><Relationship Id="rId1" Type="http://schemas.microsoft.com/office/2007/relationships/media" Target="../media/media3.m4a"/><Relationship Id="rId2" Type="http://schemas.openxmlformats.org/officeDocument/2006/relationships/audio" Target="../media/media3.m4a"/><Relationship Id="rId3" Type="http://schemas.microsoft.com/office/2007/relationships/media" Target="../media/media4.m4a"/><Relationship Id="rId4" Type="http://schemas.openxmlformats.org/officeDocument/2006/relationships/audio" Target="../media/media4.m4a"/><Relationship Id="rId5" Type="http://schemas.microsoft.com/office/2007/relationships/media" Target="../media/media5.m4a"/><Relationship Id="rId6" Type="http://schemas.openxmlformats.org/officeDocument/2006/relationships/audio" Target="../media/media5.m4a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3.xml"/><Relationship Id="rId9" Type="http://schemas.openxmlformats.org/officeDocument/2006/relationships/audio" Target="../media/audio1.bin"/><Relationship Id="rId10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20" Type="http://schemas.openxmlformats.org/officeDocument/2006/relationships/image" Target="../media/image25.png"/><Relationship Id="rId21" Type="http://schemas.openxmlformats.org/officeDocument/2006/relationships/image" Target="../media/image26.png"/><Relationship Id="rId22" Type="http://schemas.openxmlformats.org/officeDocument/2006/relationships/image" Target="../media/image27.png"/><Relationship Id="rId23" Type="http://schemas.openxmlformats.org/officeDocument/2006/relationships/image" Target="../media/image28.png"/><Relationship Id="rId24" Type="http://schemas.openxmlformats.org/officeDocument/2006/relationships/image" Target="../media/image29.png"/><Relationship Id="rId25" Type="http://schemas.openxmlformats.org/officeDocument/2006/relationships/image" Target="../media/image2.png"/><Relationship Id="rId26" Type="http://schemas.openxmlformats.org/officeDocument/2006/relationships/image" Target="../media/image7.png"/><Relationship Id="rId27" Type="http://schemas.openxmlformats.org/officeDocument/2006/relationships/image" Target="../media/image1.png"/><Relationship Id="rId28" Type="http://schemas.openxmlformats.org/officeDocument/2006/relationships/image" Target="../media/image14.png"/><Relationship Id="rId29" Type="http://schemas.openxmlformats.org/officeDocument/2006/relationships/image" Target="../media/image8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openxmlformats.org/officeDocument/2006/relationships/image" Target="../media/image24.png"/><Relationship Id="rId1" Type="http://schemas.microsoft.com/office/2007/relationships/media" Target="../media/media6.m4a"/><Relationship Id="rId2" Type="http://schemas.openxmlformats.org/officeDocument/2006/relationships/audio" Target="../media/media6.m4a"/><Relationship Id="rId3" Type="http://schemas.microsoft.com/office/2007/relationships/media" Target="../media/media7.m4a"/><Relationship Id="rId4" Type="http://schemas.openxmlformats.org/officeDocument/2006/relationships/audio" Target="../media/media7.m4a"/><Relationship Id="rId5" Type="http://schemas.microsoft.com/office/2007/relationships/media" Target="../media/media8.m4a"/><Relationship Id="rId6" Type="http://schemas.openxmlformats.org/officeDocument/2006/relationships/audio" Target="../media/media8.m4a"/><Relationship Id="rId7" Type="http://schemas.openxmlformats.org/officeDocument/2006/relationships/slideLayout" Target="../slideLayouts/slideLayout3.xml"/><Relationship Id="rId8" Type="http://schemas.openxmlformats.org/officeDocument/2006/relationships/audio" Target="../media/audio1.bin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1.xml"/><Relationship Id="rId20" Type="http://schemas.openxmlformats.org/officeDocument/2006/relationships/image" Target="../media/image14.png"/><Relationship Id="rId21" Type="http://schemas.openxmlformats.org/officeDocument/2006/relationships/image" Target="../media/image8.png"/><Relationship Id="rId10" Type="http://schemas.openxmlformats.org/officeDocument/2006/relationships/diagramColors" Target="../diagrams/colors1.xml"/><Relationship Id="rId11" Type="http://schemas.microsoft.com/office/2007/relationships/diagramDrawing" Target="../diagrams/drawing1.xml"/><Relationship Id="rId12" Type="http://schemas.openxmlformats.org/officeDocument/2006/relationships/image" Target="../media/image2.png"/><Relationship Id="rId13" Type="http://schemas.openxmlformats.org/officeDocument/2006/relationships/diagramData" Target="../diagrams/data2.xml"/><Relationship Id="rId14" Type="http://schemas.openxmlformats.org/officeDocument/2006/relationships/diagramLayout" Target="../diagrams/layout2.xml"/><Relationship Id="rId15" Type="http://schemas.openxmlformats.org/officeDocument/2006/relationships/diagramQuickStyle" Target="../diagrams/quickStyle2.xml"/><Relationship Id="rId16" Type="http://schemas.openxmlformats.org/officeDocument/2006/relationships/diagramColors" Target="../diagrams/colors2.xml"/><Relationship Id="rId17" Type="http://schemas.microsoft.com/office/2007/relationships/diagramDrawing" Target="../diagrams/drawing2.xml"/><Relationship Id="rId18" Type="http://schemas.openxmlformats.org/officeDocument/2006/relationships/image" Target="../media/image7.png"/><Relationship Id="rId19" Type="http://schemas.openxmlformats.org/officeDocument/2006/relationships/image" Target="../media/image1.png"/><Relationship Id="rId1" Type="http://schemas.microsoft.com/office/2007/relationships/media" Target="../media/media9.m4a"/><Relationship Id="rId2" Type="http://schemas.openxmlformats.org/officeDocument/2006/relationships/audio" Target="../media/media9.m4a"/><Relationship Id="rId3" Type="http://schemas.openxmlformats.org/officeDocument/2006/relationships/slideLayout" Target="../slideLayouts/slideLayout3.xml"/><Relationship Id="rId4" Type="http://schemas.openxmlformats.org/officeDocument/2006/relationships/audio" Target="../media/audio1.bin"/><Relationship Id="rId5" Type="http://schemas.openxmlformats.org/officeDocument/2006/relationships/image" Target="../media/image4.png"/><Relationship Id="rId6" Type="http://schemas.openxmlformats.org/officeDocument/2006/relationships/image" Target="../media/image30.png"/><Relationship Id="rId7" Type="http://schemas.openxmlformats.org/officeDocument/2006/relationships/diagramData" Target="../diagrams/data1.xml"/><Relationship Id="rId8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bin"/><Relationship Id="rId20" Type="http://schemas.openxmlformats.org/officeDocument/2006/relationships/image" Target="../media/image33.png"/><Relationship Id="rId21" Type="http://schemas.openxmlformats.org/officeDocument/2006/relationships/image" Target="../media/image7.png"/><Relationship Id="rId22" Type="http://schemas.openxmlformats.org/officeDocument/2006/relationships/image" Target="../media/image1.png"/><Relationship Id="rId23" Type="http://schemas.openxmlformats.org/officeDocument/2006/relationships/image" Target="../media/image14.png"/><Relationship Id="rId24" Type="http://schemas.openxmlformats.org/officeDocument/2006/relationships/image" Target="../media/image8.png"/><Relationship Id="rId10" Type="http://schemas.openxmlformats.org/officeDocument/2006/relationships/image" Target="../media/image4.png"/><Relationship Id="rId11" Type="http://schemas.openxmlformats.org/officeDocument/2006/relationships/diagramData" Target="../diagrams/data3.xml"/><Relationship Id="rId12" Type="http://schemas.openxmlformats.org/officeDocument/2006/relationships/diagramLayout" Target="../diagrams/layout3.xml"/><Relationship Id="rId13" Type="http://schemas.openxmlformats.org/officeDocument/2006/relationships/diagramQuickStyle" Target="../diagrams/quickStyle3.xml"/><Relationship Id="rId14" Type="http://schemas.openxmlformats.org/officeDocument/2006/relationships/diagramColors" Target="../diagrams/colors3.xml"/><Relationship Id="rId15" Type="http://schemas.microsoft.com/office/2007/relationships/diagramDrawing" Target="../diagrams/drawing3.xml"/><Relationship Id="rId16" Type="http://schemas.openxmlformats.org/officeDocument/2006/relationships/image" Target="../media/image31.png"/><Relationship Id="rId17" Type="http://schemas.microsoft.com/office/2007/relationships/hdphoto" Target="../media/hdphoto2.wdp"/><Relationship Id="rId18" Type="http://schemas.openxmlformats.org/officeDocument/2006/relationships/image" Target="../media/image32.png"/><Relationship Id="rId19" Type="http://schemas.microsoft.com/office/2007/relationships/hdphoto" Target="../media/hdphoto3.wdp"/><Relationship Id="rId1" Type="http://schemas.microsoft.com/office/2007/relationships/media" Target="../media/media10.m4a"/><Relationship Id="rId2" Type="http://schemas.openxmlformats.org/officeDocument/2006/relationships/audio" Target="../media/media10.m4a"/><Relationship Id="rId3" Type="http://schemas.microsoft.com/office/2007/relationships/media" Target="../media/media11.m4a"/><Relationship Id="rId4" Type="http://schemas.openxmlformats.org/officeDocument/2006/relationships/audio" Target="../media/media11.m4a"/><Relationship Id="rId5" Type="http://schemas.microsoft.com/office/2007/relationships/media" Target="../media/media12.m4a"/><Relationship Id="rId6" Type="http://schemas.openxmlformats.org/officeDocument/2006/relationships/audio" Target="../media/media12.m4a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7.png"/><Relationship Id="rId15" Type="http://schemas.openxmlformats.org/officeDocument/2006/relationships/image" Target="../media/image1.png"/><Relationship Id="rId16" Type="http://schemas.openxmlformats.org/officeDocument/2006/relationships/image" Target="../media/image14.png"/><Relationship Id="rId17" Type="http://schemas.openxmlformats.org/officeDocument/2006/relationships/image" Target="../media/image8.png"/><Relationship Id="rId1" Type="http://schemas.microsoft.com/office/2007/relationships/media" Target="../media/media13.m4a"/><Relationship Id="rId2" Type="http://schemas.openxmlformats.org/officeDocument/2006/relationships/audio" Target="../media/media13.m4a"/><Relationship Id="rId3" Type="http://schemas.openxmlformats.org/officeDocument/2006/relationships/slideLayout" Target="../slideLayouts/slideLayout3.xml"/><Relationship Id="rId4" Type="http://schemas.openxmlformats.org/officeDocument/2006/relationships/audio" Target="../media/audio1.bin"/><Relationship Id="rId5" Type="http://schemas.openxmlformats.org/officeDocument/2006/relationships/image" Target="../media/image4.png"/><Relationship Id="rId6" Type="http://schemas.openxmlformats.org/officeDocument/2006/relationships/diagramData" Target="../diagrams/data4.xml"/><Relationship Id="rId7" Type="http://schemas.openxmlformats.org/officeDocument/2006/relationships/diagramLayout" Target="../diagrams/layout4.xml"/><Relationship Id="rId8" Type="http://schemas.openxmlformats.org/officeDocument/2006/relationships/diagramQuickStyle" Target="../diagrams/quickStyle4.xml"/><Relationship Id="rId9" Type="http://schemas.openxmlformats.org/officeDocument/2006/relationships/diagramColors" Target="../diagrams/colors4.xml"/><Relationship Id="rId10" Type="http://schemas.microsoft.com/office/2007/relationships/diagramDrawing" Target="../diagrams/drawing4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diagramQuickStyle" Target="../diagrams/quickStyle6.xml"/><Relationship Id="rId12" Type="http://schemas.openxmlformats.org/officeDocument/2006/relationships/diagramColors" Target="../diagrams/colors6.xml"/><Relationship Id="rId13" Type="http://schemas.microsoft.com/office/2007/relationships/diagramDrawing" Target="../diagrams/drawing6.xml"/><Relationship Id="rId14" Type="http://schemas.openxmlformats.org/officeDocument/2006/relationships/image" Target="../media/image10.png"/><Relationship Id="rId15" Type="http://schemas.openxmlformats.org/officeDocument/2006/relationships/image" Target="../media/image1.png"/><Relationship Id="rId16" Type="http://schemas.openxmlformats.org/officeDocument/2006/relationships/image" Target="../media/image14.png"/><Relationship Id="rId17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audio" Target="../media/audio1.bin"/><Relationship Id="rId3" Type="http://schemas.openxmlformats.org/officeDocument/2006/relationships/image" Target="../media/image2.png"/><Relationship Id="rId4" Type="http://schemas.openxmlformats.org/officeDocument/2006/relationships/diagramData" Target="../diagrams/data5.xml"/><Relationship Id="rId5" Type="http://schemas.openxmlformats.org/officeDocument/2006/relationships/diagramLayout" Target="../diagrams/layout5.xml"/><Relationship Id="rId6" Type="http://schemas.openxmlformats.org/officeDocument/2006/relationships/diagramQuickStyle" Target="../diagrams/quickStyle5.xml"/><Relationship Id="rId7" Type="http://schemas.openxmlformats.org/officeDocument/2006/relationships/diagramColors" Target="../diagrams/colors5.xml"/><Relationship Id="rId8" Type="http://schemas.microsoft.com/office/2007/relationships/diagramDrawing" Target="../diagrams/drawing5.xml"/><Relationship Id="rId9" Type="http://schemas.openxmlformats.org/officeDocument/2006/relationships/diagramData" Target="../diagrams/data6.xml"/><Relationship Id="rId10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7.xml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10" Type="http://schemas.openxmlformats.org/officeDocument/2006/relationships/diagramColors" Target="../diagrams/colors7.xml"/><Relationship Id="rId11" Type="http://schemas.microsoft.com/office/2007/relationships/diagramDrawing" Target="../diagrams/drawing7.xml"/><Relationship Id="rId12" Type="http://schemas.openxmlformats.org/officeDocument/2006/relationships/image" Target="../media/image37.png"/><Relationship Id="rId13" Type="http://schemas.openxmlformats.org/officeDocument/2006/relationships/image" Target="../media/image7.png"/><Relationship Id="rId14" Type="http://schemas.openxmlformats.org/officeDocument/2006/relationships/image" Target="../media/image1.png"/><Relationship Id="rId15" Type="http://schemas.openxmlformats.org/officeDocument/2006/relationships/image" Target="../media/image14.png"/><Relationship Id="rId16" Type="http://schemas.openxmlformats.org/officeDocument/2006/relationships/image" Target="../media/image8.png"/><Relationship Id="rId17" Type="http://schemas.openxmlformats.org/officeDocument/2006/relationships/image" Target="../media/image38.png"/><Relationship Id="rId18" Type="http://schemas.openxmlformats.org/officeDocument/2006/relationships/image" Target="../media/image39.png"/><Relationship Id="rId19" Type="http://schemas.openxmlformats.org/officeDocument/2006/relationships/image" Target="../media/image40.png"/><Relationship Id="rId1" Type="http://schemas.microsoft.com/office/2007/relationships/media" Target="../media/media14.m4a"/><Relationship Id="rId2" Type="http://schemas.openxmlformats.org/officeDocument/2006/relationships/audio" Target="../media/media14.m4a"/><Relationship Id="rId3" Type="http://schemas.openxmlformats.org/officeDocument/2006/relationships/slideLayout" Target="../slideLayouts/slideLayout3.xml"/><Relationship Id="rId4" Type="http://schemas.openxmlformats.org/officeDocument/2006/relationships/audio" Target="../media/audio1.bin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diagramData" Target="../diagrams/data7.xml"/><Relationship Id="rId8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en-US" sz="3400" b="1" dirty="0" smtClean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cs typeface="Times New Roman" charset="0"/>
              </a:rPr>
              <a:t>Chapter1: Title Slide</a:t>
            </a:r>
            <a:endParaRPr lang="en-US" sz="34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charset="0"/>
              <a:cs typeface="Times New Roman" charset="0"/>
            </a:endParaRPr>
          </a:p>
        </p:txBody>
      </p:sp>
      <p:pic>
        <p:nvPicPr>
          <p:cNvPr id="88" name="Ch1S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81800" y="6400800"/>
            <a:ext cx="406400" cy="406400"/>
          </a:xfrm>
          <a:prstGeom prst="rect">
            <a:avLst/>
          </a:prstGeom>
        </p:spPr>
      </p:pic>
      <p:pic>
        <p:nvPicPr>
          <p:cNvPr id="89" name="Sound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8106" y="6434668"/>
            <a:ext cx="265176" cy="265176"/>
          </a:xfrm>
          <a:prstGeom prst="rect">
            <a:avLst/>
          </a:prstGeom>
        </p:spPr>
      </p:pic>
      <p:sp>
        <p:nvSpPr>
          <p:cNvPr id="90" name="Rectangle 89"/>
          <p:cNvSpPr/>
          <p:nvPr/>
        </p:nvSpPr>
        <p:spPr>
          <a:xfrm>
            <a:off x="0" y="8467"/>
            <a:ext cx="9144000" cy="6248400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" name="Sound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9800" y="6451602"/>
            <a:ext cx="265176" cy="265176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3657600" y="685800"/>
            <a:ext cx="274320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3200" b="1" dirty="0" smtClean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 1:</a:t>
            </a:r>
            <a:endParaRPr lang="en-US" sz="3200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657600" y="1371600"/>
            <a:ext cx="5486400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/>
              <a:t>Strategic Management </a:t>
            </a:r>
            <a:r>
              <a:rPr lang="en-US" b="1" dirty="0" smtClean="0"/>
              <a:t>&amp; </a:t>
            </a:r>
            <a:r>
              <a:rPr lang="en-US" b="1" dirty="0"/>
              <a:t>Strategic Competitiveness</a:t>
            </a:r>
          </a:p>
        </p:txBody>
      </p:sp>
      <p:sp>
        <p:nvSpPr>
          <p:cNvPr id="95" name="Rectangle 94"/>
          <p:cNvSpPr/>
          <p:nvPr/>
        </p:nvSpPr>
        <p:spPr>
          <a:xfrm>
            <a:off x="3657600" y="5638800"/>
            <a:ext cx="4572000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 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STRATEGIC MANAGEMENT INPUTS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sp>
        <p:nvSpPr>
          <p:cNvPr id="97" name="Footer Placeholder 12"/>
          <p:cNvSpPr txBox="1">
            <a:spLocks/>
          </p:cNvSpPr>
          <p:nvPr/>
        </p:nvSpPr>
        <p:spPr>
          <a:xfrm>
            <a:off x="2194560" y="6497999"/>
            <a:ext cx="5638800" cy="304800"/>
          </a:xfrm>
          <a:prstGeom prst="rect">
            <a:avLst/>
          </a:prstGeom>
        </p:spPr>
        <p:txBody>
          <a:bodyPr t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 </a:t>
            </a:r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2015 2017 </a:t>
            </a:r>
            <a:r>
              <a:rPr lang="en-US" sz="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Cengage</a:t>
            </a:r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Learning. All rights reserved. May not be copied, scanned, or duplicated, in whole or in part, except for use as  </a:t>
            </a:r>
          </a:p>
          <a:p>
            <a:pPr algn="just"/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 permitted in a license distributed with a certain product or service or otherwise on a password-protected website for classroom use.</a:t>
            </a:r>
          </a:p>
        </p:txBody>
      </p:sp>
      <p:pic>
        <p:nvPicPr>
          <p:cNvPr id="99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24400" y="3251200"/>
            <a:ext cx="2596816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3276600" y="3479800"/>
            <a:ext cx="1828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FF9933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Notes   with     Audio</a:t>
            </a:r>
            <a:endParaRPr lang="en-US" sz="2800" b="1" dirty="0">
              <a:solidFill>
                <a:srgbClr val="FF9933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1" name="Picture 100" descr="Brand_New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1" y="3200400"/>
            <a:ext cx="1830019" cy="1828800"/>
          </a:xfrm>
          <a:prstGeom prst="rect">
            <a:avLst/>
          </a:prstGeom>
          <a:effectLst>
            <a:glow rad="101600">
              <a:schemeClr val="bg1">
                <a:lumMod val="75000"/>
                <a:alpha val="75000"/>
              </a:schemeClr>
            </a:glow>
          </a:effectLst>
        </p:spPr>
      </p:pic>
      <p:sp>
        <p:nvSpPr>
          <p:cNvPr id="102" name="Chevron 101"/>
          <p:cNvSpPr/>
          <p:nvPr/>
        </p:nvSpPr>
        <p:spPr bwMode="auto">
          <a:xfrm>
            <a:off x="0" y="6437376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 smtClean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Chapter 1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  <a:latin typeface="+mn-lt"/>
              </a:rPr>
              <a:pPr marL="0" marR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r>
              <a:rPr lang="en-US" sz="1000" b="1" spc="100" baseline="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en-US" sz="1000" b="1" spc="100" dirty="0" smtClean="0">
                <a:solidFill>
                  <a:schemeClr val="bg1"/>
                </a:solidFill>
              </a:rPr>
              <a:t>31</a:t>
            </a:r>
            <a:r>
              <a:rPr lang="en-US" sz="1000" b="1" spc="100" baseline="0" dirty="0" smtClean="0">
                <a:solidFill>
                  <a:schemeClr val="bg1"/>
                </a:solidFill>
                <a:latin typeface="+mn-lt"/>
              </a:rPr>
              <a:t>      </a:t>
            </a:r>
            <a:endParaRPr lang="en-US" sz="1000" b="1" spc="1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0" y="6383866"/>
            <a:ext cx="9144000" cy="474134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4" name="Chevron 103"/>
          <p:cNvSpPr/>
          <p:nvPr/>
        </p:nvSpPr>
        <p:spPr bwMode="auto">
          <a:xfrm>
            <a:off x="0" y="6445844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 smtClean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Chapter 1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  <a:latin typeface="+mn-lt"/>
              </a:rPr>
              <a:pPr marL="0" marR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r>
              <a:rPr lang="en-US" sz="1000" b="1" spc="100" baseline="0" dirty="0" smtClean="0">
                <a:solidFill>
                  <a:schemeClr val="bg1"/>
                </a:solidFill>
                <a:latin typeface="+mn-lt"/>
              </a:rPr>
              <a:t>/2</a:t>
            </a:r>
            <a:r>
              <a:rPr lang="en-US" sz="1000" b="1" spc="100" dirty="0" smtClean="0">
                <a:solidFill>
                  <a:schemeClr val="bg1"/>
                </a:solidFill>
              </a:rPr>
              <a:t>3</a:t>
            </a:r>
            <a:r>
              <a:rPr lang="en-US" sz="1000" b="1" spc="100" baseline="0" dirty="0" smtClean="0">
                <a:solidFill>
                  <a:schemeClr val="bg1"/>
                </a:solidFill>
                <a:latin typeface="+mn-lt"/>
              </a:rPr>
              <a:t>      </a:t>
            </a:r>
            <a:endParaRPr lang="en-US" sz="1000" b="1" spc="1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5" name="Footer Placeholder 12"/>
          <p:cNvSpPr txBox="1">
            <a:spLocks/>
          </p:cNvSpPr>
          <p:nvPr/>
        </p:nvSpPr>
        <p:spPr>
          <a:xfrm>
            <a:off x="2133600" y="6481065"/>
            <a:ext cx="5638800" cy="304800"/>
          </a:xfrm>
          <a:prstGeom prst="rect">
            <a:avLst/>
          </a:prstGeom>
        </p:spPr>
        <p:txBody>
          <a:bodyPr t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 </a:t>
            </a:r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2015, 2017, 2019, 2020 </a:t>
            </a:r>
            <a:r>
              <a:rPr lang="en-US" sz="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Cengage</a:t>
            </a:r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Learning. All rights reserved. May not be copied, scanned, or duplicated, in whole or in part, except for use</a:t>
            </a:r>
          </a:p>
          <a:p>
            <a:pPr algn="just"/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 as permitted in a license distributed with a certain product or service or otherwise on a password-protected website for classroom use.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0" y="62767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8" name="Picture 107" descr="Soun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5944" y="6437376"/>
            <a:ext cx="402309" cy="408405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</p:spPr>
      </p:pic>
      <p:pic>
        <p:nvPicPr>
          <p:cNvPr id="109" name="Picture 108" descr="Next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5944" y="6437376"/>
            <a:ext cx="396214" cy="396214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</p:spPr>
      </p:pic>
      <p:pic>
        <p:nvPicPr>
          <p:cNvPr id="27" name="Picture 26" descr="Screen Shot 2019-10-30 at 12.30.05 AM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914400"/>
            <a:ext cx="3255264" cy="408736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reflection stA="50000" endPos="25000" dist="12700" dir="5400000" sy="-100000" algn="bl" rotWithShape="0"/>
          </a:effectLst>
          <a:scene3d>
            <a:camera prst="perspectiveFront">
              <a:rot lat="618000" lon="19776000" rev="21594000"/>
            </a:camera>
            <a:lightRig rig="threePt" dir="t"/>
          </a:scene3d>
        </p:spPr>
      </p:pic>
      <p:sp>
        <p:nvSpPr>
          <p:cNvPr id="29" name="TextBox 28"/>
          <p:cNvSpPr txBox="1"/>
          <p:nvPr/>
        </p:nvSpPr>
        <p:spPr>
          <a:xfrm>
            <a:off x="7097772" y="6462777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 smtClean="0">
                <a:latin typeface="Arial Narrow"/>
                <a:cs typeface="Arial Narrow"/>
              </a:rPr>
              <a:t>Presentation design by Jerry Sheppard</a:t>
            </a:r>
            <a:r>
              <a:rPr lang="en-US" sz="700" dirty="0">
                <a:latin typeface="Arial Narrow"/>
                <a:cs typeface="Arial Narrow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662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07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507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846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507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507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846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 vol="41509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93" grpId="0"/>
      <p:bldP spid="94" grpId="0"/>
      <p:bldP spid="10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000" y="6553200"/>
            <a:ext cx="228600" cy="228600"/>
          </a:xfrm>
          <a:prstGeom prst="rect">
            <a:avLst/>
          </a:prstGeom>
        </p:spPr>
      </p:pic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939785114"/>
              </p:ext>
            </p:extLst>
          </p:nvPr>
        </p:nvGraphicFramePr>
        <p:xfrm>
          <a:off x="533400" y="1905000"/>
          <a:ext cx="81534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Strategic Flexibility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sp>
        <p:nvSpPr>
          <p:cNvPr id="8" name="Rectangle 7"/>
          <p:cNvSpPr/>
          <p:nvPr/>
        </p:nvSpPr>
        <p:spPr>
          <a:xfrm>
            <a:off x="228600" y="1219200"/>
            <a:ext cx="8686800" cy="495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ontent Placeholder 5"/>
          <p:cNvSpPr txBox="1">
            <a:spLocks/>
          </p:cNvSpPr>
          <p:nvPr/>
        </p:nvSpPr>
        <p:spPr>
          <a:xfrm>
            <a:off x="-76200" y="1295400"/>
            <a:ext cx="8610600" cy="338296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900"/>
              </a:spcBef>
            </a:pPr>
            <a:r>
              <a:rPr lang="en-US" b="1" dirty="0" smtClean="0">
                <a:solidFill>
                  <a:srgbClr val="000090"/>
                </a:solidFill>
              </a:rPr>
              <a:t>Involves coping with the uncertainty and risks of hypercompetitive environments.</a:t>
            </a:r>
          </a:p>
          <a:p>
            <a:pPr lvl="1">
              <a:spcBef>
                <a:spcPts val="900"/>
              </a:spcBef>
            </a:pPr>
            <a:r>
              <a:rPr lang="en-US" b="1" dirty="0" smtClean="0">
                <a:solidFill>
                  <a:srgbClr val="000090"/>
                </a:solidFill>
              </a:rPr>
              <a:t>Must first overcome built-up organizational inertia.</a:t>
            </a:r>
          </a:p>
          <a:p>
            <a:pPr lvl="1">
              <a:spcBef>
                <a:spcPts val="900"/>
              </a:spcBef>
            </a:pPr>
            <a:r>
              <a:rPr lang="en-US" b="1" dirty="0" smtClean="0">
                <a:solidFill>
                  <a:srgbClr val="000090"/>
                </a:solidFill>
              </a:rPr>
              <a:t>Must take advantage of available organizational slack.</a:t>
            </a:r>
          </a:p>
          <a:p>
            <a:pPr lvl="1">
              <a:spcBef>
                <a:spcPts val="900"/>
              </a:spcBef>
            </a:pPr>
            <a:r>
              <a:rPr lang="en-US" b="1" dirty="0" smtClean="0">
                <a:solidFill>
                  <a:srgbClr val="000090"/>
                </a:solidFill>
              </a:rPr>
              <a:t>Requires developing the capacity for continuous learning and applying the new and updated skills sets and competencies to the firm’s competitive advantage.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0" y="4343400"/>
            <a:ext cx="8001000" cy="1835576"/>
          </a:xfrm>
          <a:prstGeom prst="rect">
            <a:avLst/>
          </a:prstGeom>
        </p:spPr>
      </p:pic>
      <p:pic>
        <p:nvPicPr>
          <p:cNvPr id="18" name="Picture 17" descr="Soun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  <p:grpSp>
        <p:nvGrpSpPr>
          <p:cNvPr id="22" name="Group 21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14"/>
            <a:tile tx="0" ty="0" sx="100000" sy="100000" flip="none" algn="tl"/>
          </a:blipFill>
        </p:grpSpPr>
        <p:pic>
          <p:nvPicPr>
            <p:cNvPr id="25" name="Picture 24"/>
            <p:cNvPicPr preferRelativeResize="0">
              <a:picLocks/>
            </p:cNvPicPr>
            <p:nvPr/>
          </p:nvPicPr>
          <p:blipFill rotWithShape="1">
            <a:blip r:embed="rId15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6" name="Picture 25" descr="Next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794" y="1295400"/>
            <a:ext cx="916628" cy="1295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14729" y="1202266"/>
            <a:ext cx="11430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hevron 16"/>
          <p:cNvSpPr/>
          <p:nvPr/>
        </p:nvSpPr>
        <p:spPr bwMode="auto">
          <a:xfrm>
            <a:off x="3959352" y="6438730"/>
            <a:ext cx="850392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200" b="1" spc="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21</a:t>
            </a:r>
            <a:r>
              <a:rPr lang="en-US" sz="900" b="1" spc="0" baseline="30000" dirty="0" smtClean="0">
                <a:solidFill>
                  <a:srgbClr val="FFFFFF"/>
                </a:solidFill>
                <a:latin typeface="Arial Narrow"/>
                <a:cs typeface="Arial Narrow"/>
              </a:rPr>
              <a:t>st</a:t>
            </a: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 Century Landscape</a:t>
            </a:r>
          </a:p>
        </p:txBody>
      </p:sp>
    </p:spTree>
    <p:extLst>
      <p:ext uri="{BB962C8B-B14F-4D97-AF65-F5344CB8AC3E}">
        <p14:creationId xmlns:p14="http://schemas.microsoft.com/office/powerpoint/2010/main" val="716195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4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23" grpId="0" build="p"/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 b="1" dirty="0" smtClean="0">
                <a:solidFill>
                  <a:srgbClr val="FFFFFF"/>
                </a:solidFill>
                <a:latin typeface="+mj-lt"/>
              </a:rPr>
              <a:t>Strategic Decision Making</a:t>
            </a:r>
            <a:endParaRPr lang="en-US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24000" y="1371600"/>
            <a:ext cx="60960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sz="3200" dirty="0" smtClean="0">
                <a:solidFill>
                  <a:schemeClr val="tx1"/>
                </a:solidFill>
              </a:rPr>
              <a:t>Two Complementary Models</a:t>
            </a:r>
            <a:endParaRPr lang="en-US" sz="3200" dirty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33400" y="2639312"/>
            <a:ext cx="8077200" cy="3490556"/>
            <a:chOff x="533400" y="2209800"/>
            <a:chExt cx="8077200" cy="3490556"/>
          </a:xfrm>
        </p:grpSpPr>
        <p:sp>
          <p:nvSpPr>
            <p:cNvPr id="7" name="Freeform 14"/>
            <p:cNvSpPr>
              <a:spLocks/>
            </p:cNvSpPr>
            <p:nvPr/>
          </p:nvSpPr>
          <p:spPr bwMode="auto">
            <a:xfrm>
              <a:off x="2895600" y="3581400"/>
              <a:ext cx="3352802" cy="2118956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Competitive </a:t>
              </a:r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Strategy</a:t>
              </a:r>
              <a:b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Decision</a:t>
              </a:r>
              <a:endPara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Curved Connector 17"/>
            <p:cNvCxnSpPr>
              <a:endCxn id="7" idx="6"/>
            </p:cNvCxnSpPr>
            <p:nvPr/>
          </p:nvCxnSpPr>
          <p:spPr>
            <a:xfrm rot="5400000">
              <a:off x="5978040" y="2770318"/>
              <a:ext cx="2140922" cy="1600198"/>
            </a:xfrm>
            <a:prstGeom prst="curvedConnector2">
              <a:avLst/>
            </a:prstGeom>
            <a:ln w="57150">
              <a:solidFill>
                <a:schemeClr val="bg2">
                  <a:lumMod val="25000"/>
                </a:schemeClr>
              </a:solidFill>
              <a:headEnd type="none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urved Connector 21"/>
            <p:cNvCxnSpPr>
              <a:stCxn id="7" idx="2"/>
            </p:cNvCxnSpPr>
            <p:nvPr/>
          </p:nvCxnSpPr>
          <p:spPr>
            <a:xfrm rot="10800000">
              <a:off x="1524000" y="2499956"/>
              <a:ext cx="1371600" cy="2140922"/>
            </a:xfrm>
            <a:prstGeom prst="curvedConnector2">
              <a:avLst/>
            </a:prstGeom>
            <a:ln w="57150">
              <a:solidFill>
                <a:schemeClr val="bg2">
                  <a:lumMod val="25000"/>
                </a:schemeClr>
              </a:solidFill>
              <a:headEnd type="stealth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" name="Freeform 14"/>
            <p:cNvSpPr>
              <a:spLocks/>
            </p:cNvSpPr>
            <p:nvPr/>
          </p:nvSpPr>
          <p:spPr bwMode="auto">
            <a:xfrm>
              <a:off x="533400" y="2209800"/>
              <a:ext cx="3505200" cy="1143000"/>
            </a:xfrm>
            <a:prstGeom prst="roundRect">
              <a:avLst/>
            </a:prstGeom>
            <a:solidFill>
              <a:srgbClr val="0000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Industry Organization (I/O) Model </a:t>
              </a:r>
            </a:p>
          </p:txBody>
        </p:sp>
        <p:sp>
          <p:nvSpPr>
            <p:cNvPr id="6" name="Freeform 14"/>
            <p:cNvSpPr>
              <a:spLocks/>
            </p:cNvSpPr>
            <p:nvPr/>
          </p:nvSpPr>
          <p:spPr bwMode="auto">
            <a:xfrm>
              <a:off x="5105400" y="2209800"/>
              <a:ext cx="3505200" cy="1143000"/>
            </a:xfrm>
            <a:prstGeom prst="roundRect">
              <a:avLst/>
            </a:prstGeom>
            <a:solidFill>
              <a:srgbClr val="CE133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Resource-Based </a:t>
              </a:r>
              <a:b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View (RBV) 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0" y="1280160"/>
            <a:ext cx="1371600" cy="1143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280160"/>
            <a:ext cx="1371600" cy="1143000"/>
          </a:xfrm>
          <a:prstGeom prst="rect">
            <a:avLst/>
          </a:prstGeom>
        </p:spPr>
      </p:pic>
      <p:pic>
        <p:nvPicPr>
          <p:cNvPr id="17" name="Picture 16" descr="No Sou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</p:pic>
      <p:grpSp>
        <p:nvGrpSpPr>
          <p:cNvPr id="19" name="Group 18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7"/>
            <a:tile tx="0" ty="0" sx="100000" sy="100000" flip="none" algn="tl"/>
          </a:blipFill>
        </p:grpSpPr>
        <p:pic>
          <p:nvPicPr>
            <p:cNvPr id="20" name="Picture 19"/>
            <p:cNvPicPr preferRelativeResize="0">
              <a:picLocks/>
            </p:cNvPicPr>
            <p:nvPr/>
          </p:nvPicPr>
          <p:blipFill rotWithShape="1">
            <a:blip r:embed="rId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5" name="Picture 24" descr="Next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4" name="TextBox 3"/>
          <p:cNvSpPr txBox="1"/>
          <p:nvPr/>
        </p:nvSpPr>
        <p:spPr>
          <a:xfrm>
            <a:off x="152400" y="5194637"/>
            <a:ext cx="35814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Stresses the                                                                                    External Environment.                                  The focus of Chapter 2.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18200" y="5181600"/>
            <a:ext cx="31242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Stresses the</a:t>
            </a:r>
          </a:p>
          <a:p>
            <a:pPr algn="r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Internal Organization. The focus of Chapter 3.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hevron 22"/>
          <p:cNvSpPr/>
          <p:nvPr/>
        </p:nvSpPr>
        <p:spPr bwMode="auto">
          <a:xfrm>
            <a:off x="4709160" y="6441016"/>
            <a:ext cx="978408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 smtClean="0">
                <a:solidFill>
                  <a:schemeClr val="bg1"/>
                </a:solidFill>
                <a:latin typeface="Arial Narrow"/>
                <a:cs typeface="Arial Narrow"/>
              </a:rPr>
              <a:t>Complementary</a:t>
            </a:r>
            <a:r>
              <a:rPr lang="en-US" sz="900" b="1" baseline="0" dirty="0" smtClean="0">
                <a:solidFill>
                  <a:schemeClr val="bg1"/>
                </a:solidFill>
                <a:latin typeface="Arial Narrow"/>
                <a:cs typeface="Arial Narrow"/>
              </a:rPr>
              <a:t>    Models</a:t>
            </a: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45113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53000" y="6485470"/>
            <a:ext cx="169334" cy="169334"/>
          </a:xfrm>
          <a:prstGeom prst="rect">
            <a:avLst/>
          </a:prstGeom>
        </p:spPr>
      </p:pic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81600" y="6485470"/>
            <a:ext cx="169334" cy="169334"/>
          </a:xfrm>
          <a:prstGeom prst="rect">
            <a:avLst/>
          </a:prstGeom>
        </p:spPr>
      </p:pic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350934" y="6485470"/>
            <a:ext cx="169334" cy="169334"/>
          </a:xfrm>
          <a:prstGeom prst="rect">
            <a:avLst/>
          </a:prstGeom>
        </p:spPr>
      </p:pic>
      <p:pic>
        <p:nvPicPr>
          <p:cNvPr id="14" name="Sound 1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36066" y="6663268"/>
            <a:ext cx="169334" cy="169334"/>
          </a:xfrm>
          <a:prstGeom prst="rect">
            <a:avLst/>
          </a:prstGeom>
        </p:spPr>
      </p:pic>
      <p:pic>
        <p:nvPicPr>
          <p:cNvPr id="15" name="Sound 1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64666" y="6663268"/>
            <a:ext cx="169334" cy="169334"/>
          </a:xfrm>
          <a:prstGeom prst="rect">
            <a:avLst/>
          </a:prstGeom>
        </p:spPr>
      </p:pic>
      <p:pic>
        <p:nvPicPr>
          <p:cNvPr id="16" name="Sound 1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334000" y="6663268"/>
            <a:ext cx="169334" cy="169334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965960" y="1600200"/>
            <a:ext cx="2286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bg2">
                <a:lumMod val="50000"/>
              </a:schemeClr>
            </a:solidFill>
          </a:ln>
          <a:effectLst/>
          <a:extLst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500"/>
              </a:lnSpc>
              <a:spcAft>
                <a:spcPts val="200"/>
              </a:spcAft>
            </a:pPr>
            <a:r>
              <a:rPr lang="en-US" sz="1500" b="1" kern="1200" dirty="0">
                <a:latin typeface="Arial"/>
                <a:cs typeface="Arial"/>
              </a:rPr>
              <a:t>External </a:t>
            </a:r>
            <a:r>
              <a:rPr lang="en-US" sz="1500" b="1" kern="1200" dirty="0" smtClean="0">
                <a:latin typeface="Arial"/>
                <a:cs typeface="Arial"/>
              </a:rPr>
              <a:t>Environment</a:t>
            </a:r>
          </a:p>
          <a:p>
            <a:pPr marL="137160" indent="-137160">
              <a:lnSpc>
                <a:spcPts val="1450"/>
              </a:lnSpc>
              <a:buFont typeface="Arial"/>
              <a:buChar char="•"/>
            </a:pPr>
            <a:r>
              <a:rPr lang="en-US" sz="1300" dirty="0" smtClean="0">
                <a:latin typeface="Arial"/>
                <a:cs typeface="Arial"/>
              </a:rPr>
              <a:t>General, Industry and Competitive Environment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65960" y="2414016"/>
            <a:ext cx="2286000" cy="685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008000"/>
            </a:solidFill>
          </a:ln>
          <a:effectLst/>
          <a:extLst/>
        </p:spPr>
        <p:txBody>
          <a:bodyPr wrap="square" lIns="91440" tIns="45720" rIns="91440" bIns="45720">
            <a:spAutoFit/>
          </a:bodyPr>
          <a:lstStyle/>
          <a:p>
            <a:pPr indent="-182880">
              <a:lnSpc>
                <a:spcPts val="1500"/>
              </a:lnSpc>
              <a:spcAft>
                <a:spcPts val="200"/>
              </a:spcAft>
            </a:pPr>
            <a:r>
              <a:rPr lang="en-US" sz="1500" b="1" dirty="0"/>
              <a:t>An Attractive </a:t>
            </a:r>
            <a:r>
              <a:rPr lang="en-US" sz="1500" b="1" dirty="0" smtClean="0"/>
              <a:t>Industry</a:t>
            </a: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/>
              <a:t>W</a:t>
            </a:r>
            <a:r>
              <a:rPr lang="en-US" sz="1300" dirty="0" smtClean="0"/>
              <a:t>hose structure </a:t>
            </a:r>
            <a:r>
              <a:rPr lang="en-US" sz="1300" dirty="0"/>
              <a:t>suggests </a:t>
            </a:r>
            <a:r>
              <a:rPr lang="en-US" sz="1300" dirty="0" smtClean="0"/>
              <a:t>possible higher </a:t>
            </a:r>
            <a:r>
              <a:rPr lang="en-US" sz="1300" dirty="0"/>
              <a:t>returns 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1965960" y="3227832"/>
            <a:ext cx="228600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/>
            </a:solidFill>
          </a:ln>
          <a:effectLst/>
          <a:extLst/>
        </p:spPr>
        <p:txBody>
          <a:bodyPr wrap="square" lIns="91440" tIns="45720" rIns="91440" bIns="45720">
            <a:spAutoFit/>
          </a:bodyPr>
          <a:lstStyle/>
          <a:p>
            <a:pPr marL="91440" indent="-91440">
              <a:lnSpc>
                <a:spcPts val="1500"/>
              </a:lnSpc>
              <a:spcAft>
                <a:spcPts val="200"/>
              </a:spcAft>
            </a:pPr>
            <a:r>
              <a:rPr lang="en-US" sz="1500" b="1" dirty="0" smtClean="0"/>
              <a:t>Strategy Formulation</a:t>
            </a:r>
            <a:endParaRPr lang="en-US" sz="1500" b="1" dirty="0"/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 smtClean="0"/>
              <a:t>Selected </a:t>
            </a:r>
            <a:r>
              <a:rPr lang="en-US" sz="1300" dirty="0"/>
              <a:t>strategy linked </a:t>
            </a:r>
            <a:r>
              <a:rPr lang="en-US" sz="1300" dirty="0" smtClean="0"/>
              <a:t>to higher industry returns</a:t>
            </a:r>
            <a:endParaRPr lang="en-US" sz="1300" dirty="0"/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1965960" y="4041648"/>
            <a:ext cx="2286000" cy="6950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  <a:effectLst/>
          <a:extLst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500"/>
              </a:lnSpc>
              <a:spcAft>
                <a:spcPts val="200"/>
              </a:spcAft>
            </a:pPr>
            <a:r>
              <a:rPr lang="en-US" sz="1500" b="1" dirty="0"/>
              <a:t>Assets and Skills</a:t>
            </a: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spc="-20" dirty="0" smtClean="0"/>
              <a:t>Ones needed to </a:t>
            </a:r>
            <a:r>
              <a:rPr lang="en-US" sz="1300" dirty="0" smtClean="0"/>
              <a:t>implement </a:t>
            </a:r>
            <a:r>
              <a:rPr lang="en-US" sz="1300" dirty="0"/>
              <a:t>a chosen strategy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1965960" y="4855464"/>
            <a:ext cx="22860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FF0000"/>
            </a:solidFill>
          </a:ln>
          <a:effectLst/>
          <a:extLst/>
        </p:spPr>
        <p:txBody>
          <a:bodyPr wrap="square" lIns="91440" tIns="45720" rIns="91440" bIns="45720">
            <a:spAutoFit/>
          </a:bodyPr>
          <a:lstStyle/>
          <a:p>
            <a:pPr marL="91440" indent="-91440">
              <a:lnSpc>
                <a:spcPts val="1500"/>
              </a:lnSpc>
              <a:spcAft>
                <a:spcPts val="200"/>
              </a:spcAft>
            </a:pPr>
            <a:r>
              <a:rPr lang="en-US" sz="1500" b="1" spc="-30" dirty="0" smtClean="0"/>
              <a:t>Implementation</a:t>
            </a:r>
            <a:endParaRPr lang="en-US" sz="1500" b="1" spc="-30" dirty="0"/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/>
              <a:t>A</a:t>
            </a:r>
            <a:r>
              <a:rPr lang="en-US" sz="1300" dirty="0" smtClean="0"/>
              <a:t>ctions </a:t>
            </a:r>
            <a:r>
              <a:rPr lang="en-US" sz="1300" dirty="0"/>
              <a:t>linked </a:t>
            </a:r>
            <a:r>
              <a:rPr lang="en-US" sz="1300" dirty="0" smtClean="0"/>
              <a:t>to effective implementation </a:t>
            </a:r>
            <a:r>
              <a:rPr lang="en-US" sz="1300" dirty="0"/>
              <a:t>of </a:t>
            </a:r>
            <a:r>
              <a:rPr lang="en-US" sz="1300" dirty="0" smtClean="0"/>
              <a:t>strategy</a:t>
            </a:r>
            <a:endParaRPr lang="en-US" sz="1300" dirty="0"/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1965960" y="5669280"/>
            <a:ext cx="2286000" cy="4783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993399"/>
            </a:solidFill>
          </a:ln>
          <a:effectLst/>
          <a:extLst/>
        </p:spPr>
        <p:txBody>
          <a:bodyPr wrap="square" lIns="91440" tIns="45720" rIns="0" bIns="45720">
            <a:spAutoFit/>
          </a:bodyPr>
          <a:lstStyle/>
          <a:p>
            <a:pPr marL="91440" indent="-91440">
              <a:lnSpc>
                <a:spcPts val="1500"/>
              </a:lnSpc>
            </a:pPr>
            <a:r>
              <a:rPr lang="en-US" sz="1500" b="1" dirty="0"/>
              <a:t>Superior Returns</a:t>
            </a:r>
          </a:p>
          <a:p>
            <a:pPr marL="91440" indent="-91440">
              <a:lnSpc>
                <a:spcPts val="1500"/>
              </a:lnSpc>
              <a:buFont typeface="Arial"/>
              <a:buChar char="•"/>
            </a:pPr>
            <a:r>
              <a:rPr lang="en-US" sz="1300" dirty="0" smtClean="0"/>
              <a:t>Earn above</a:t>
            </a:r>
            <a:r>
              <a:rPr lang="en-US" sz="1300" dirty="0"/>
              <a:t>-</a:t>
            </a:r>
            <a:r>
              <a:rPr lang="en-US" sz="1300" dirty="0" smtClean="0"/>
              <a:t>average </a:t>
            </a:r>
            <a:r>
              <a:rPr lang="en-US" sz="1300" dirty="0"/>
              <a:t>returns</a:t>
            </a:r>
          </a:p>
        </p:txBody>
      </p:sp>
      <p:sp>
        <p:nvSpPr>
          <p:cNvPr id="3" name="Rectangle 2"/>
          <p:cNvSpPr/>
          <p:nvPr/>
        </p:nvSpPr>
        <p:spPr>
          <a:xfrm>
            <a:off x="88055" y="5713588"/>
            <a:ext cx="2023536" cy="469146"/>
          </a:xfrm>
          <a:prstGeom prst="rect">
            <a:avLst/>
          </a:prstGeom>
        </p:spPr>
        <p:txBody>
          <a:bodyPr wrap="square" lIns="0" rIns="91440">
            <a:spAutoFit/>
          </a:bodyPr>
          <a:lstStyle/>
          <a:p>
            <a:pPr lvl="0" eaLnBrk="0" fontAlgn="base" hangingPunct="0">
              <a:lnSpc>
                <a:spcPts val="145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Sustain strategy to out-perform </a:t>
            </a:r>
            <a:r>
              <a:rPr lang="en-US" sz="13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industry rivals.</a:t>
            </a:r>
          </a:p>
        </p:txBody>
      </p:sp>
      <p:sp>
        <p:nvSpPr>
          <p:cNvPr id="4" name="Rectangle 3"/>
          <p:cNvSpPr/>
          <p:nvPr/>
        </p:nvSpPr>
        <p:spPr>
          <a:xfrm>
            <a:off x="88055" y="4876800"/>
            <a:ext cx="1816945" cy="655094"/>
          </a:xfrm>
          <a:prstGeom prst="rect">
            <a:avLst/>
          </a:prstGeom>
        </p:spPr>
        <p:txBody>
          <a:bodyPr wrap="square" lIns="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Use the </a:t>
            </a: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firm </a:t>
            </a: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strengths (its assets or skills) to implement the strategy</a:t>
            </a: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.   </a:t>
            </a:r>
            <a:endParaRPr lang="en-US" sz="13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055" y="4038600"/>
            <a:ext cx="1893145" cy="655094"/>
          </a:xfrm>
          <a:prstGeom prst="rect">
            <a:avLst/>
          </a:prstGeom>
        </p:spPr>
        <p:txBody>
          <a:bodyPr wrap="square" lIns="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 smtClean="0">
                <a:solidFill>
                  <a:srgbClr val="000000"/>
                </a:solidFill>
              </a:rPr>
              <a:t>Develop or acquire as-sets &amp; skills needed to implement the strategy. 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055" y="3204634"/>
            <a:ext cx="1935480" cy="655094"/>
          </a:xfrm>
          <a:prstGeom prst="rect">
            <a:avLst/>
          </a:prstGeom>
        </p:spPr>
        <p:txBody>
          <a:bodyPr wrap="square" lIns="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 smtClean="0">
                <a:solidFill>
                  <a:srgbClr val="000000"/>
                </a:solidFill>
              </a:rPr>
              <a:t>ID strategy called for      by the industry to earn above-average returns.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055" y="2413002"/>
            <a:ext cx="1893145" cy="655094"/>
          </a:xfrm>
          <a:prstGeom prst="rect">
            <a:avLst/>
          </a:prstGeom>
        </p:spPr>
        <p:txBody>
          <a:bodyPr wrap="square" lIns="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 smtClean="0">
                <a:solidFill>
                  <a:srgbClr val="000000"/>
                </a:solidFill>
              </a:rPr>
              <a:t>Find an industry with      a high potential for  above-average returns.  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055" y="1622439"/>
            <a:ext cx="1969345" cy="652529"/>
          </a:xfrm>
          <a:prstGeom prst="rect">
            <a:avLst/>
          </a:prstGeom>
        </p:spPr>
        <p:txBody>
          <a:bodyPr wrap="square" lIns="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Study </a:t>
            </a: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the external   environment, </a:t>
            </a:r>
            <a:r>
              <a:rPr lang="en-US" sz="1300" dirty="0" smtClean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especially</a:t>
            </a: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300" spc="-20" dirty="0" smtClean="0">
                <a:solidFill>
                  <a:srgbClr val="000000"/>
                </a:solidFill>
                <a:latin typeface="Arial"/>
                <a:cs typeface="Arial"/>
              </a:rPr>
              <a:t>the industry environment.</a:t>
            </a:r>
            <a:endParaRPr lang="en-US" sz="1300" spc="-2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4954694" y="1600200"/>
            <a:ext cx="2286000" cy="695062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50000"/>
              </a:schemeClr>
            </a:solidFill>
          </a:ln>
          <a:effectLst/>
          <a:extLst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500"/>
              </a:lnSpc>
              <a:spcAft>
                <a:spcPts val="200"/>
              </a:spcAft>
            </a:pPr>
            <a:r>
              <a:rPr lang="en-US" sz="1500" b="1" kern="1200" dirty="0" smtClean="0">
                <a:latin typeface="Arial"/>
                <a:cs typeface="Arial"/>
              </a:rPr>
              <a:t>Resources</a:t>
            </a:r>
            <a:endParaRPr lang="en-US" sz="1500" kern="1200" dirty="0" smtClean="0">
              <a:latin typeface="Arial"/>
              <a:cs typeface="Arial"/>
            </a:endParaRP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>
                <a:latin typeface="Arial"/>
                <a:cs typeface="Arial"/>
              </a:rPr>
              <a:t>Inputs to a firm</a:t>
            </a:r>
            <a:r>
              <a:rPr lang="ja-JP" altLang="en-US" sz="1300" dirty="0">
                <a:latin typeface="Arial"/>
                <a:cs typeface="Arial"/>
              </a:rPr>
              <a:t>’</a:t>
            </a:r>
            <a:r>
              <a:rPr lang="en-US" sz="1300" dirty="0">
                <a:latin typeface="Arial"/>
                <a:cs typeface="Arial"/>
              </a:rPr>
              <a:t>s production </a:t>
            </a:r>
            <a:r>
              <a:rPr lang="en-US" sz="1300" dirty="0" smtClean="0">
                <a:latin typeface="Arial"/>
                <a:cs typeface="Arial"/>
              </a:rPr>
              <a:t>process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4954694" y="2414016"/>
            <a:ext cx="2286000" cy="6950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rgbClr val="008000"/>
            </a:solidFill>
          </a:ln>
          <a:effectLst/>
          <a:extLst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500"/>
              </a:lnSpc>
              <a:spcAft>
                <a:spcPts val="200"/>
              </a:spcAft>
            </a:pPr>
            <a:r>
              <a:rPr lang="en-US" sz="1500" b="1" dirty="0"/>
              <a:t>Capability</a:t>
            </a: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 smtClean="0"/>
              <a:t>Capacity </a:t>
            </a:r>
            <a:r>
              <a:rPr lang="en-US" sz="1300" dirty="0"/>
              <a:t>for </a:t>
            </a:r>
            <a:r>
              <a:rPr lang="en-US" sz="1300" dirty="0" smtClean="0"/>
              <a:t>integrated resources </a:t>
            </a:r>
            <a:r>
              <a:rPr lang="en-US" sz="1300" dirty="0"/>
              <a:t>to </a:t>
            </a:r>
            <a:r>
              <a:rPr lang="en-US" sz="1300" dirty="0" smtClean="0"/>
              <a:t>perform tasks</a:t>
            </a:r>
            <a:endParaRPr lang="en-US" sz="1300" dirty="0"/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4954694" y="3227832"/>
            <a:ext cx="2286000" cy="685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accent6"/>
            </a:solidFill>
          </a:ln>
          <a:effectLst/>
          <a:extLst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500"/>
              </a:lnSpc>
              <a:spcAft>
                <a:spcPts val="200"/>
              </a:spcAft>
            </a:pPr>
            <a:r>
              <a:rPr lang="en-US" sz="1500" b="1" spc="-30" dirty="0"/>
              <a:t>Competitive </a:t>
            </a:r>
            <a:r>
              <a:rPr lang="en-US" sz="1500" b="1" spc="-30" dirty="0" smtClean="0"/>
              <a:t>Advantage</a:t>
            </a:r>
            <a:endParaRPr lang="en-US" sz="1500" b="1" spc="-30" dirty="0"/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 smtClean="0"/>
              <a:t>Ability </a:t>
            </a:r>
            <a:r>
              <a:rPr lang="en-US" sz="1300" dirty="0"/>
              <a:t>of a firm to </a:t>
            </a:r>
            <a:r>
              <a:rPr lang="en-US" sz="1300" dirty="0" smtClean="0"/>
              <a:t>outperform </a:t>
            </a:r>
            <a:r>
              <a:rPr lang="en-US" sz="1300" dirty="0"/>
              <a:t>its </a:t>
            </a:r>
            <a:r>
              <a:rPr lang="en-US" sz="1300" dirty="0" smtClean="0"/>
              <a:t>rivals</a:t>
            </a:r>
            <a:endParaRPr lang="en-US" sz="1300" dirty="0"/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4954694" y="4041648"/>
            <a:ext cx="2286000" cy="6845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accent1">
                <a:lumMod val="75000"/>
              </a:schemeClr>
            </a:solidFill>
          </a:ln>
          <a:effectLst/>
          <a:extLst/>
        </p:spPr>
        <p:txBody>
          <a:bodyPr wrap="square" lIns="91440" tIns="45720" rIns="91440" bIns="45720">
            <a:spAutoFit/>
          </a:bodyPr>
          <a:lstStyle/>
          <a:p>
            <a:pPr indent="-182880">
              <a:lnSpc>
                <a:spcPts val="1500"/>
              </a:lnSpc>
              <a:spcAft>
                <a:spcPts val="200"/>
              </a:spcAft>
            </a:pPr>
            <a:r>
              <a:rPr lang="en-US" sz="1500" b="1" dirty="0"/>
              <a:t>An Attractive Industry</a:t>
            </a: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spc="-20" dirty="0"/>
              <a:t>O</a:t>
            </a:r>
            <a:r>
              <a:rPr lang="en-US" sz="1300" spc="-20" dirty="0" smtClean="0"/>
              <a:t>pportunities exploitable by </a:t>
            </a:r>
            <a:r>
              <a:rPr lang="en-US" sz="1300" dirty="0" smtClean="0"/>
              <a:t>a firm’s core competencies</a:t>
            </a:r>
            <a:endParaRPr lang="en-US" sz="1300" dirty="0"/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4954694" y="4855464"/>
            <a:ext cx="22860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rgbClr val="FF0000"/>
            </a:solidFill>
          </a:ln>
          <a:effectLst/>
          <a:ex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1500"/>
              </a:lnSpc>
              <a:spcAft>
                <a:spcPts val="100"/>
              </a:spcAft>
            </a:pPr>
            <a:r>
              <a:rPr lang="en-US" sz="1500" b="1" spc="-20" dirty="0" smtClean="0">
                <a:latin typeface="Arial"/>
                <a:cs typeface="Arial"/>
              </a:rPr>
              <a:t>Fo</a:t>
            </a:r>
            <a:r>
              <a:rPr lang="en-US" sz="1500" b="1" spc="-20" dirty="0" smtClean="0">
                <a:latin typeface="Arial"/>
                <a:cs typeface="Arial Narrow"/>
              </a:rPr>
              <a:t>rmulate &amp; Implement</a:t>
            </a: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/>
              <a:t>A</a:t>
            </a:r>
            <a:r>
              <a:rPr lang="en-US" sz="1300" dirty="0" smtClean="0"/>
              <a:t>ctions taken to earn above-average returns</a:t>
            </a:r>
            <a:endParaRPr lang="en-US" sz="1300" dirty="0"/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4954694" y="5669280"/>
            <a:ext cx="2286000" cy="4986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rgbClr val="993399"/>
            </a:solidFill>
          </a:ln>
          <a:effectLst/>
          <a:extLst/>
        </p:spPr>
        <p:txBody>
          <a:bodyPr wrap="square" lIns="91440" tIns="45720" rIns="0" bIns="45720">
            <a:spAutoFit/>
          </a:bodyPr>
          <a:lstStyle/>
          <a:p>
            <a:pPr>
              <a:lnSpc>
                <a:spcPts val="1500"/>
              </a:lnSpc>
              <a:spcAft>
                <a:spcPts val="200"/>
              </a:spcAft>
            </a:pPr>
            <a:r>
              <a:rPr lang="en-US" sz="1400" b="1" dirty="0"/>
              <a:t>Superior Returns</a:t>
            </a:r>
          </a:p>
          <a:p>
            <a:pPr marL="91440" indent="-91440">
              <a:lnSpc>
                <a:spcPts val="1450"/>
              </a:lnSpc>
              <a:buFont typeface="Arial"/>
              <a:buChar char="•"/>
            </a:pPr>
            <a:r>
              <a:rPr lang="en-US" sz="1300" dirty="0" smtClean="0"/>
              <a:t>Earn above</a:t>
            </a:r>
            <a:r>
              <a:rPr lang="en-US" sz="1300" dirty="0"/>
              <a:t>-</a:t>
            </a:r>
            <a:r>
              <a:rPr lang="en-US" sz="1300" dirty="0" smtClean="0"/>
              <a:t>average </a:t>
            </a:r>
            <a:r>
              <a:rPr lang="en-US" sz="1300" dirty="0"/>
              <a:t>returns</a:t>
            </a:r>
          </a:p>
        </p:txBody>
      </p:sp>
      <p:sp>
        <p:nvSpPr>
          <p:cNvPr id="45" name="Curved Right Arrow 44"/>
          <p:cNvSpPr/>
          <p:nvPr/>
        </p:nvSpPr>
        <p:spPr>
          <a:xfrm flipH="1">
            <a:off x="4277698" y="2971800"/>
            <a:ext cx="228600" cy="457200"/>
          </a:xfrm>
          <a:prstGeom prst="curvedRightArrow">
            <a:avLst>
              <a:gd name="adj1" fmla="val 20694"/>
              <a:gd name="adj2" fmla="val 62834"/>
              <a:gd name="adj3" fmla="val 35417"/>
            </a:avLst>
          </a:prstGeom>
          <a:gradFill flip="none" rotWithShape="1">
            <a:gsLst>
              <a:gs pos="52000">
                <a:schemeClr val="accent3">
                  <a:lumMod val="40000"/>
                  <a:lumOff val="60000"/>
                </a:schemeClr>
              </a:gs>
              <a:gs pos="48000">
                <a:schemeClr val="accent6">
                  <a:lumMod val="40000"/>
                  <a:lumOff val="6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Curved Right Arrow 45"/>
          <p:cNvSpPr/>
          <p:nvPr/>
        </p:nvSpPr>
        <p:spPr>
          <a:xfrm flipH="1">
            <a:off x="4277698" y="5394960"/>
            <a:ext cx="228600" cy="457200"/>
          </a:xfrm>
          <a:prstGeom prst="curvedRightArrow">
            <a:avLst>
              <a:gd name="adj1" fmla="val 20694"/>
              <a:gd name="adj2" fmla="val 66043"/>
              <a:gd name="adj3" fmla="val 35417"/>
            </a:avLst>
          </a:prstGeom>
          <a:gradFill flip="none" rotWithShape="1">
            <a:gsLst>
              <a:gs pos="52000">
                <a:schemeClr val="accent2">
                  <a:lumMod val="20000"/>
                  <a:lumOff val="80000"/>
                </a:schemeClr>
              </a:gs>
              <a:gs pos="48000">
                <a:schemeClr val="accent4">
                  <a:lumMod val="40000"/>
                  <a:lumOff val="6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Curved Right Arrow 46"/>
          <p:cNvSpPr/>
          <p:nvPr/>
        </p:nvSpPr>
        <p:spPr>
          <a:xfrm flipH="1">
            <a:off x="4277698" y="4572000"/>
            <a:ext cx="228600" cy="457200"/>
          </a:xfrm>
          <a:prstGeom prst="curvedRightArrow">
            <a:avLst>
              <a:gd name="adj1" fmla="val 20694"/>
              <a:gd name="adj2" fmla="val 69252"/>
              <a:gd name="adj3" fmla="val 35417"/>
            </a:avLst>
          </a:prstGeom>
          <a:gradFill flip="none" rotWithShape="1">
            <a:gsLst>
              <a:gs pos="52000">
                <a:schemeClr val="tx2">
                  <a:lumMod val="20000"/>
                  <a:lumOff val="80000"/>
                </a:schemeClr>
              </a:gs>
              <a:gs pos="48000">
                <a:schemeClr val="accent2">
                  <a:lumMod val="40000"/>
                  <a:lumOff val="6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urved Right Arrow 47"/>
          <p:cNvSpPr/>
          <p:nvPr/>
        </p:nvSpPr>
        <p:spPr>
          <a:xfrm flipH="1">
            <a:off x="4277698" y="3794760"/>
            <a:ext cx="228600" cy="457200"/>
          </a:xfrm>
          <a:prstGeom prst="curvedRightArrow">
            <a:avLst>
              <a:gd name="adj1" fmla="val 20694"/>
              <a:gd name="adj2" fmla="val 62834"/>
              <a:gd name="adj3" fmla="val 35417"/>
            </a:avLst>
          </a:prstGeom>
          <a:gradFill flip="none" rotWithShape="1">
            <a:gsLst>
              <a:gs pos="52000">
                <a:schemeClr val="bg1"/>
              </a:gs>
              <a:gs pos="48000">
                <a:schemeClr val="accent1">
                  <a:lumMod val="60000"/>
                  <a:lumOff val="4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urved Right Arrow 48"/>
          <p:cNvSpPr/>
          <p:nvPr/>
        </p:nvSpPr>
        <p:spPr>
          <a:xfrm flipH="1">
            <a:off x="4277698" y="2194560"/>
            <a:ext cx="228600" cy="457200"/>
          </a:xfrm>
          <a:prstGeom prst="curvedRightArrow">
            <a:avLst>
              <a:gd name="adj1" fmla="val 20694"/>
              <a:gd name="adj2" fmla="val 72460"/>
              <a:gd name="adj3" fmla="val 35417"/>
            </a:avLst>
          </a:prstGeom>
          <a:gradFill flip="none" rotWithShape="1">
            <a:gsLst>
              <a:gs pos="48000">
                <a:srgbClr val="CCFFCC"/>
              </a:gs>
              <a:gs pos="52000">
                <a:schemeClr val="bg2">
                  <a:lumMod val="75000"/>
                </a:schemeClr>
              </a:gs>
            </a:gsLst>
            <a:lin ang="16200000" scaled="0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urved Right Arrow 50"/>
          <p:cNvSpPr/>
          <p:nvPr/>
        </p:nvSpPr>
        <p:spPr>
          <a:xfrm>
            <a:off x="4719658" y="2971800"/>
            <a:ext cx="228600" cy="457200"/>
          </a:xfrm>
          <a:prstGeom prst="curvedRightArrow">
            <a:avLst>
              <a:gd name="adj1" fmla="val 20694"/>
              <a:gd name="adj2" fmla="val 62834"/>
              <a:gd name="adj3" fmla="val 35417"/>
            </a:avLst>
          </a:prstGeom>
          <a:gradFill flip="none" rotWithShape="1">
            <a:gsLst>
              <a:gs pos="52000">
                <a:schemeClr val="accent3">
                  <a:lumMod val="40000"/>
                  <a:lumOff val="60000"/>
                </a:schemeClr>
              </a:gs>
              <a:gs pos="48000">
                <a:schemeClr val="accent6">
                  <a:lumMod val="40000"/>
                  <a:lumOff val="6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Curved Right Arrow 51"/>
          <p:cNvSpPr/>
          <p:nvPr/>
        </p:nvSpPr>
        <p:spPr>
          <a:xfrm>
            <a:off x="4719658" y="5394960"/>
            <a:ext cx="228600" cy="457200"/>
          </a:xfrm>
          <a:prstGeom prst="curvedRightArrow">
            <a:avLst>
              <a:gd name="adj1" fmla="val 20694"/>
              <a:gd name="adj2" fmla="val 66043"/>
              <a:gd name="adj3" fmla="val 35417"/>
            </a:avLst>
          </a:prstGeom>
          <a:gradFill flip="none" rotWithShape="1">
            <a:gsLst>
              <a:gs pos="52000">
                <a:schemeClr val="accent2">
                  <a:lumMod val="20000"/>
                  <a:lumOff val="80000"/>
                </a:schemeClr>
              </a:gs>
              <a:gs pos="48000">
                <a:schemeClr val="accent4">
                  <a:lumMod val="40000"/>
                  <a:lumOff val="6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Curved Right Arrow 52"/>
          <p:cNvSpPr/>
          <p:nvPr/>
        </p:nvSpPr>
        <p:spPr>
          <a:xfrm>
            <a:off x="4719658" y="4572000"/>
            <a:ext cx="228600" cy="457200"/>
          </a:xfrm>
          <a:prstGeom prst="curvedRightArrow">
            <a:avLst>
              <a:gd name="adj1" fmla="val 20694"/>
              <a:gd name="adj2" fmla="val 62834"/>
              <a:gd name="adj3" fmla="val 35417"/>
            </a:avLst>
          </a:prstGeom>
          <a:gradFill flip="none" rotWithShape="1">
            <a:gsLst>
              <a:gs pos="52000">
                <a:schemeClr val="tx2">
                  <a:lumMod val="20000"/>
                  <a:lumOff val="80000"/>
                </a:schemeClr>
              </a:gs>
              <a:gs pos="48000">
                <a:schemeClr val="accent2">
                  <a:lumMod val="40000"/>
                  <a:lumOff val="6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Curved Right Arrow 53"/>
          <p:cNvSpPr/>
          <p:nvPr/>
        </p:nvSpPr>
        <p:spPr>
          <a:xfrm>
            <a:off x="4719658" y="3794760"/>
            <a:ext cx="228600" cy="457200"/>
          </a:xfrm>
          <a:prstGeom prst="curvedRightArrow">
            <a:avLst>
              <a:gd name="adj1" fmla="val 20694"/>
              <a:gd name="adj2" fmla="val 66043"/>
              <a:gd name="adj3" fmla="val 35417"/>
            </a:avLst>
          </a:prstGeom>
          <a:gradFill flip="none" rotWithShape="1">
            <a:gsLst>
              <a:gs pos="52000">
                <a:schemeClr val="accent6">
                  <a:lumMod val="20000"/>
                  <a:lumOff val="80000"/>
                </a:schemeClr>
              </a:gs>
              <a:gs pos="48000">
                <a:schemeClr val="accent1">
                  <a:lumMod val="60000"/>
                  <a:lumOff val="40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urved Right Arrow 54"/>
          <p:cNvSpPr/>
          <p:nvPr/>
        </p:nvSpPr>
        <p:spPr>
          <a:xfrm>
            <a:off x="4719658" y="2194560"/>
            <a:ext cx="228600" cy="457200"/>
          </a:xfrm>
          <a:prstGeom prst="curvedRightArrow">
            <a:avLst>
              <a:gd name="adj1" fmla="val 20694"/>
              <a:gd name="adj2" fmla="val 66043"/>
              <a:gd name="adj3" fmla="val 35417"/>
            </a:avLst>
          </a:prstGeom>
          <a:gradFill flip="none" rotWithShape="1">
            <a:gsLst>
              <a:gs pos="48000">
                <a:srgbClr val="CCFFCC"/>
              </a:gs>
              <a:gs pos="52000">
                <a:schemeClr val="bg2">
                  <a:lumMod val="75000"/>
                </a:schemeClr>
              </a:gs>
            </a:gsLst>
            <a:lin ang="16200000" scaled="0"/>
            <a:tileRect/>
          </a:gra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0" rtlCol="0" anchor="ctr"/>
          <a:lstStyle/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298266" y="1628986"/>
            <a:ext cx="1921934" cy="652529"/>
          </a:xfrm>
          <a:prstGeom prst="rect">
            <a:avLst/>
          </a:prstGeom>
        </p:spPr>
        <p:txBody>
          <a:bodyPr wrap="square" lIns="9144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spc="-30" dirty="0" smtClean="0">
                <a:solidFill>
                  <a:srgbClr val="000000"/>
                </a:solidFill>
                <a:latin typeface="Arial"/>
                <a:cs typeface="Arial"/>
              </a:rPr>
              <a:t>ID firm resources. Stud</a:t>
            </a: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y </a:t>
            </a:r>
            <a:r>
              <a:rPr lang="en-US" sz="1300" dirty="0" smtClean="0">
                <a:solidFill>
                  <a:srgbClr val="000000"/>
                </a:solidFill>
                <a:cs typeface="Arial"/>
              </a:rPr>
              <a:t>strengths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1300" dirty="0" smtClean="0">
                <a:solidFill>
                  <a:srgbClr val="000000"/>
                </a:solidFill>
                <a:cs typeface="Arial"/>
              </a:rPr>
              <a:t>/</a:t>
            </a:r>
            <a:r>
              <a:rPr lang="en-US" sz="6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1300" dirty="0" smtClean="0">
                <a:solidFill>
                  <a:srgbClr val="000000"/>
                </a:solidFill>
                <a:cs typeface="Arial"/>
              </a:rPr>
              <a:t>weaknesses relative to others</a:t>
            </a: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3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298266" y="2413002"/>
            <a:ext cx="1862668" cy="655094"/>
          </a:xfrm>
          <a:prstGeom prst="rect">
            <a:avLst/>
          </a:prstGeom>
        </p:spPr>
        <p:txBody>
          <a:bodyPr wrap="square" lIns="9144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Determine what firm capabilities allow it </a:t>
            </a: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to     </a:t>
            </a: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do better than rivals.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295218" y="3259669"/>
            <a:ext cx="1984248" cy="655094"/>
          </a:xfrm>
          <a:prstGeom prst="rect">
            <a:avLst/>
          </a:prstGeom>
        </p:spPr>
        <p:txBody>
          <a:bodyPr wrap="square" lIns="9144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ID </a:t>
            </a: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how </a:t>
            </a: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firm resources   &amp; capabilities create </a:t>
            </a:r>
            <a:r>
              <a:rPr lang="en-US" sz="1300" spc="-30" dirty="0">
                <a:solidFill>
                  <a:srgbClr val="000000"/>
                </a:solidFill>
                <a:latin typeface="Arial"/>
                <a:cs typeface="Arial"/>
              </a:rPr>
              <a:t>competitive </a:t>
            </a:r>
            <a:r>
              <a:rPr lang="en-US" sz="1300" spc="-30" dirty="0" smtClean="0">
                <a:solidFill>
                  <a:srgbClr val="000000"/>
                </a:solidFill>
                <a:latin typeface="Arial"/>
                <a:cs typeface="Arial"/>
              </a:rPr>
              <a:t>advantage.</a:t>
            </a:r>
            <a:endParaRPr lang="en-US" sz="1300" spc="-3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298266" y="4072468"/>
            <a:ext cx="1862668" cy="652529"/>
          </a:xfrm>
          <a:prstGeom prst="rect">
            <a:avLst/>
          </a:prstGeom>
        </p:spPr>
        <p:txBody>
          <a:bodyPr wrap="square" lIns="9144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Locate an industry where you can exploit your competences.</a:t>
            </a:r>
            <a:endParaRPr lang="en-US" sz="13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298266" y="4876800"/>
            <a:ext cx="1862668" cy="655094"/>
          </a:xfrm>
          <a:prstGeom prst="rect">
            <a:avLst/>
          </a:prstGeom>
        </p:spPr>
        <p:txBody>
          <a:bodyPr wrap="square" lIns="91440" rIns="91440">
            <a:spAutoFit/>
          </a:bodyPr>
          <a:lstStyle/>
          <a:p>
            <a:pPr>
              <a:lnSpc>
                <a:spcPts val="1450"/>
              </a:lnSpc>
            </a:pP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Select strategy </a:t>
            </a: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to exploit </a:t>
            </a:r>
            <a:r>
              <a:rPr lang="en-US" sz="1300" dirty="0">
                <a:solidFill>
                  <a:srgbClr val="000000"/>
                </a:solidFill>
                <a:latin typeface="Arial"/>
                <a:cs typeface="Arial"/>
              </a:rPr>
              <a:t>resources </a:t>
            </a:r>
            <a:r>
              <a:rPr lang="en-US" sz="1300" dirty="0" smtClean="0">
                <a:solidFill>
                  <a:srgbClr val="000000"/>
                </a:solidFill>
                <a:latin typeface="Arial"/>
                <a:cs typeface="Arial"/>
              </a:rPr>
              <a:t>and capabilities</a:t>
            </a:r>
            <a:endParaRPr lang="en-US" sz="13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306774" y="5723147"/>
            <a:ext cx="1989626" cy="46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ts val="145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Sustain strategy to out-perform industry rivals</a:t>
            </a:r>
            <a:r>
              <a:rPr lang="en-US" sz="13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.</a:t>
            </a:r>
          </a:p>
        </p:txBody>
      </p:sp>
      <p:pic>
        <p:nvPicPr>
          <p:cNvPr id="63" name="Picture 62"/>
          <p:cNvPicPr preferRelativeResize="0">
            <a:picLocks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7122" y="1219201"/>
            <a:ext cx="360678" cy="320040"/>
          </a:xfrm>
          <a:prstGeom prst="rect">
            <a:avLst/>
          </a:prstGeom>
        </p:spPr>
      </p:pic>
      <p:sp>
        <p:nvSpPr>
          <p:cNvPr id="64" name="Rectangle 54"/>
          <p:cNvSpPr>
            <a:spLocks noChangeArrowheads="1"/>
          </p:cNvSpPr>
          <p:nvPr/>
        </p:nvSpPr>
        <p:spPr bwMode="auto">
          <a:xfrm>
            <a:off x="4444998" y="1100668"/>
            <a:ext cx="4495800" cy="42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ctr"/>
            <a:r>
              <a:rPr lang="en-US" sz="2200" b="1" spc="-7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RBV Model of </a:t>
            </a:r>
            <a:r>
              <a:rPr lang="en-US" sz="2200" b="1" spc="-7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Superior Returns</a:t>
            </a:r>
          </a:p>
        </p:txBody>
      </p:sp>
      <p:cxnSp>
        <p:nvCxnSpPr>
          <p:cNvPr id="66" name="Straight Connector 65"/>
          <p:cNvCxnSpPr/>
          <p:nvPr/>
        </p:nvCxnSpPr>
        <p:spPr>
          <a:xfrm flipH="1">
            <a:off x="4618394" y="1236131"/>
            <a:ext cx="0" cy="5029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Models of Above-Average </a:t>
            </a:r>
            <a:r>
              <a:rPr lang="en-US" sz="3400" b="1" dirty="0" smtClean="0">
                <a:solidFill>
                  <a:srgbClr val="FFFFFF"/>
                </a:solidFill>
                <a:latin typeface="+mj-lt"/>
              </a:rPr>
              <a:t>Returns</a:t>
            </a:r>
            <a:endParaRPr lang="en-US" sz="2700" b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50" name="Picture 49"/>
          <p:cNvPicPr preferRelativeResize="0">
            <a:picLocks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50" y="1181100"/>
            <a:ext cx="311150" cy="320040"/>
          </a:xfrm>
          <a:prstGeom prst="rect">
            <a:avLst/>
          </a:prstGeom>
        </p:spPr>
      </p:pic>
      <p:sp>
        <p:nvSpPr>
          <p:cNvPr id="61" name="Rectangle 54"/>
          <p:cNvSpPr>
            <a:spLocks noChangeArrowheads="1"/>
          </p:cNvSpPr>
          <p:nvPr/>
        </p:nvSpPr>
        <p:spPr bwMode="auto">
          <a:xfrm>
            <a:off x="387350" y="1092202"/>
            <a:ext cx="4267200" cy="428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ctr"/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I/O Model of Superior Returns</a:t>
            </a:r>
          </a:p>
        </p:txBody>
      </p:sp>
      <p:pic>
        <p:nvPicPr>
          <p:cNvPr id="69" name="Picture 68" descr="Soun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20"/>
            <a:tile tx="0" ty="0" sx="100000" sy="100000" flip="none" algn="tl"/>
          </a:blipFill>
        </p:spPr>
      </p:pic>
      <p:grpSp>
        <p:nvGrpSpPr>
          <p:cNvPr id="70" name="Group 69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20"/>
            <a:tile tx="0" ty="0" sx="100000" sy="100000" flip="none" algn="tl"/>
          </a:blipFill>
        </p:grpSpPr>
        <p:pic>
          <p:nvPicPr>
            <p:cNvPr id="71" name="Picture 70"/>
            <p:cNvPicPr preferRelativeResize="0">
              <a:picLocks/>
            </p:cNvPicPr>
            <p:nvPr/>
          </p:nvPicPr>
          <p:blipFill rotWithShape="1">
            <a:blip r:embed="rId2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2" name="Picture 71" descr="Next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67" name="Chevron 66"/>
          <p:cNvSpPr/>
          <p:nvPr/>
        </p:nvSpPr>
        <p:spPr bwMode="auto">
          <a:xfrm>
            <a:off x="4709160" y="6441016"/>
            <a:ext cx="978408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 smtClean="0">
                <a:solidFill>
                  <a:schemeClr val="bg1"/>
                </a:solidFill>
                <a:latin typeface="Arial Narrow"/>
                <a:cs typeface="Arial Narrow"/>
              </a:rPr>
              <a:t>Complementary</a:t>
            </a:r>
            <a:r>
              <a:rPr lang="en-US" sz="900" b="1" baseline="0" dirty="0" smtClean="0">
                <a:solidFill>
                  <a:schemeClr val="bg1"/>
                </a:solidFill>
                <a:latin typeface="Arial Narrow"/>
                <a:cs typeface="Arial Narrow"/>
              </a:rPr>
              <a:t>    Models</a:t>
            </a: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305543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xit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1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2" presetClass="exit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7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2" presetClass="exit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8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211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" presetClass="entr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" presetClass="entr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2" presetClass="exit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192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2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2" presetClass="entr" presetSubtype="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1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" presetClass="entr" presetSubtype="2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2" presetClass="exit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2" presetClass="entr" presetSubtype="8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xit" presetSubtype="8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" dur="72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0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" presetClass="entr" presetSubtype="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3" dur="20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9" dur="101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2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5" dur="57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2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211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7" dur="192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2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3" dur="72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2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30" grpId="0" animBg="1"/>
      <p:bldP spid="31" grpId="0" animBg="1"/>
      <p:bldP spid="32" grpId="0" animBg="1"/>
      <p:bldP spid="33" grpId="0" animBg="1"/>
      <p:bldP spid="3" grpId="0"/>
      <p:bldP spid="4" grpId="0"/>
      <p:bldP spid="5" grpId="0"/>
      <p:bldP spid="6" grpId="0"/>
      <p:bldP spid="7" grpId="0"/>
      <p:bldP spid="8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/>
      <p:bldP spid="57" grpId="0"/>
      <p:bldP spid="58" grpId="0"/>
      <p:bldP spid="59" grpId="0"/>
      <p:bldP spid="60" grpId="0"/>
      <p:bldP spid="62" grpId="0"/>
      <p:bldP spid="64" grpId="0"/>
      <p:bldP spid="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81600" y="6553200"/>
            <a:ext cx="228600" cy="228600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6800" y="6553200"/>
            <a:ext cx="228600" cy="22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The I</a:t>
            </a:r>
            <a:r>
              <a:rPr lang="en-US" sz="1000" dirty="0" smtClean="0"/>
              <a:t> </a:t>
            </a:r>
            <a:r>
              <a:rPr lang="en-US" dirty="0" smtClean="0"/>
              <a:t>/</a:t>
            </a:r>
            <a:r>
              <a:rPr lang="en-US" sz="1000" dirty="0" smtClean="0"/>
              <a:t> </a:t>
            </a:r>
            <a:r>
              <a:rPr lang="en-US" dirty="0" smtClean="0"/>
              <a:t>O Model &amp; Its Assumptions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3835398"/>
            <a:ext cx="8534400" cy="736602"/>
          </a:xfrm>
        </p:spPr>
        <p:txBody>
          <a:bodyPr>
            <a:noAutofit/>
          </a:bodyPr>
          <a:lstStyle/>
          <a:p>
            <a:pPr marL="365760" indent="-365760">
              <a:spcBef>
                <a:spcPts val="400"/>
              </a:spcBef>
              <a:buFont typeface="+mj-lt"/>
              <a:buAutoNum type="arabicPeriod"/>
            </a:pPr>
            <a:r>
              <a:rPr lang="en-US" sz="21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external </a:t>
            </a:r>
            <a:r>
              <a:rPr lang="en-US" sz="21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environment </a:t>
            </a:r>
            <a:r>
              <a:rPr lang="en-US" sz="21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imposes </a:t>
            </a:r>
            <a:r>
              <a:rPr lang="en-US" sz="21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pressures </a:t>
            </a:r>
            <a:r>
              <a:rPr lang="en-US" sz="21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 and </a:t>
            </a:r>
            <a:r>
              <a:rPr lang="en-US" sz="21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constraints that determine </a:t>
            </a:r>
            <a:r>
              <a:rPr lang="en-US" sz="21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strategic choices.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874795918"/>
              </p:ext>
            </p:extLst>
          </p:nvPr>
        </p:nvGraphicFramePr>
        <p:xfrm>
          <a:off x="304800" y="914400"/>
          <a:ext cx="8686800" cy="28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Freeform 14"/>
          <p:cNvSpPr>
            <a:spLocks noChangeAspect="1"/>
          </p:cNvSpPr>
          <p:nvPr/>
        </p:nvSpPr>
        <p:spPr bwMode="auto">
          <a:xfrm>
            <a:off x="6850376" y="3708400"/>
            <a:ext cx="2217424" cy="221742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0" tIns="45720" rIns="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1900" b="1" dirty="0" smtClean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Thus the I/O model </a:t>
            </a:r>
            <a:r>
              <a:rPr lang="en-US" sz="1900" b="1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is </a:t>
            </a:r>
            <a:r>
              <a:rPr lang="en-US" sz="1900" b="1" dirty="0" smtClean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very reliant </a:t>
            </a:r>
            <a:r>
              <a:rPr lang="en-US" sz="1900" b="1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on </a:t>
            </a:r>
            <a:r>
              <a:rPr lang="en-US" sz="1900" b="1" dirty="0" smtClean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Porter five forces model </a:t>
            </a:r>
            <a:endParaRPr lang="en-US" sz="19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Diagram group"/>
          <p:cNvGrpSpPr/>
          <p:nvPr/>
        </p:nvGrpSpPr>
        <p:grpSpPr>
          <a:xfrm>
            <a:off x="3581400" y="2531531"/>
            <a:ext cx="2133599" cy="1278469"/>
            <a:chOff x="3419869" y="1607433"/>
            <a:chExt cx="1847061" cy="1083287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3" name="Group 12"/>
            <p:cNvGrpSpPr/>
            <p:nvPr/>
          </p:nvGrpSpPr>
          <p:grpSpPr>
            <a:xfrm>
              <a:off x="3419869" y="1607433"/>
              <a:ext cx="1847061" cy="1083287"/>
              <a:chOff x="3419869" y="1607433"/>
              <a:chExt cx="1847061" cy="1083287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14" name="Oval 13"/>
              <p:cNvSpPr/>
              <p:nvPr/>
            </p:nvSpPr>
            <p:spPr>
              <a:xfrm>
                <a:off x="3419869" y="1607433"/>
                <a:ext cx="1847061" cy="1083287"/>
              </a:xfrm>
              <a:prstGeom prst="ellipse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5" name="Oval 4"/>
              <p:cNvSpPr/>
              <p:nvPr/>
            </p:nvSpPr>
            <p:spPr>
              <a:xfrm>
                <a:off x="3690365" y="1766077"/>
                <a:ext cx="1306069" cy="765999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200" b="1" kern="1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cs typeface="Arial"/>
                  </a:rPr>
                  <a:t>The Firm’s Strategic Choices</a:t>
                </a:r>
                <a:endParaRPr lang="en-US" sz="22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endParaRPr>
              </a:p>
            </p:txBody>
          </p:sp>
        </p:grpSp>
      </p:grpSp>
      <p:pic>
        <p:nvPicPr>
          <p:cNvPr id="16" name="Picture 15" descr="Soun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  <p:grpSp>
        <p:nvGrpSpPr>
          <p:cNvPr id="17" name="Group 16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14"/>
            <a:tile tx="0" ty="0" sx="100000" sy="100000" flip="none" algn="tl"/>
          </a:blipFill>
        </p:grpSpPr>
        <p:pic>
          <p:nvPicPr>
            <p:cNvPr id="18" name="Picture 17"/>
            <p:cNvPicPr preferRelativeResize="0">
              <a:picLocks/>
            </p:cNvPicPr>
            <p:nvPr/>
          </p:nvPicPr>
          <p:blipFill rotWithShape="1">
            <a:blip r:embed="rId15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2" name="Picture 21" descr="Next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3" name="Content Placeholder 4"/>
          <p:cNvSpPr txBox="1">
            <a:spLocks/>
          </p:cNvSpPr>
          <p:nvPr/>
        </p:nvSpPr>
        <p:spPr>
          <a:xfrm>
            <a:off x="152400" y="4521198"/>
            <a:ext cx="8534400" cy="96520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>
              <a:spcBef>
                <a:spcPts val="400"/>
              </a:spcBef>
              <a:buFont typeface="+mj-lt"/>
              <a:buAutoNum type="arabicPeriod" startAt="2"/>
            </a:pPr>
            <a:r>
              <a:rPr lang="en-US" sz="21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Similarity in strategically relevant resources                         causes competitors to pursue similar strategies. </a:t>
            </a:r>
            <a:endParaRPr lang="en-US" sz="2100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Content Placeholder 4"/>
          <p:cNvSpPr txBox="1">
            <a:spLocks/>
          </p:cNvSpPr>
          <p:nvPr/>
        </p:nvSpPr>
        <p:spPr>
          <a:xfrm>
            <a:off x="152400" y="5206998"/>
            <a:ext cx="7010400" cy="88900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>
              <a:spcBef>
                <a:spcPts val="400"/>
              </a:spcBef>
              <a:buFont typeface="+mj-lt"/>
              <a:buAutoNum type="arabicPeriod" startAt="3"/>
            </a:pPr>
            <a:r>
              <a:rPr lang="en-US" sz="21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Resource differences among competitors are                         short-lived due to resource mobility across firms.</a:t>
            </a:r>
            <a:endParaRPr lang="en-US" sz="2100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Content Placeholder 4"/>
          <p:cNvSpPr txBox="1">
            <a:spLocks/>
          </p:cNvSpPr>
          <p:nvPr/>
        </p:nvSpPr>
        <p:spPr>
          <a:xfrm>
            <a:off x="152400" y="5892801"/>
            <a:ext cx="8686800" cy="4317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365760">
              <a:spcBef>
                <a:spcPts val="400"/>
              </a:spcBef>
              <a:buFont typeface="+mj-lt"/>
              <a:buAutoNum type="arabicPeriod" startAt="4"/>
            </a:pPr>
            <a:r>
              <a:rPr lang="en-US" sz="21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Strategic decision makers behave as rational profit optimizers.</a:t>
            </a:r>
            <a:endParaRPr lang="en-US" sz="2100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Chevron 20"/>
          <p:cNvSpPr/>
          <p:nvPr/>
        </p:nvSpPr>
        <p:spPr bwMode="auto">
          <a:xfrm>
            <a:off x="4709160" y="6441016"/>
            <a:ext cx="978408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 smtClean="0">
                <a:solidFill>
                  <a:schemeClr val="bg1"/>
                </a:solidFill>
                <a:latin typeface="Arial Narrow"/>
                <a:cs typeface="Arial Narrow"/>
              </a:rPr>
              <a:t>Complementary</a:t>
            </a:r>
            <a:r>
              <a:rPr lang="en-US" sz="900" b="1" baseline="0" dirty="0" smtClean="0">
                <a:solidFill>
                  <a:schemeClr val="bg1"/>
                </a:solidFill>
                <a:latin typeface="Arial Narrow"/>
                <a:cs typeface="Arial Narrow"/>
              </a:rPr>
              <a:t>    Models</a:t>
            </a: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95370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7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xit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7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9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build="p"/>
      <p:bldGraphic spid="10" grpId="0">
        <p:bldAsOne/>
      </p:bldGraphic>
      <p:bldP spid="11" grpId="0" animBg="1"/>
      <p:bldP spid="23" grpId="0" build="p"/>
      <p:bldP spid="24" grpId="0" build="p"/>
      <p:bldP spid="2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5400" y="6553200"/>
            <a:ext cx="228600" cy="22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05800" cy="914400"/>
          </a:xfrm>
          <a:noFill/>
        </p:spPr>
        <p:txBody>
          <a:bodyPr>
            <a:normAutofit/>
          </a:bodyPr>
          <a:lstStyle/>
          <a:p>
            <a:r>
              <a:rPr lang="en-US" dirty="0" smtClean="0"/>
              <a:t>Five Forces Model &amp; Its Assumptions</a:t>
            </a:r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182880" y="1143003"/>
            <a:ext cx="8778240" cy="2507821"/>
            <a:chOff x="182880" y="1143003"/>
            <a:chExt cx="8778240" cy="2507821"/>
          </a:xfrm>
        </p:grpSpPr>
        <p:sp>
          <p:nvSpPr>
            <p:cNvPr id="9" name="Oval 8"/>
            <p:cNvSpPr/>
            <p:nvPr/>
          </p:nvSpPr>
          <p:spPr>
            <a:xfrm>
              <a:off x="182880" y="2108199"/>
              <a:ext cx="2286000" cy="5943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0" tIns="214825" rIns="0" bIns="214825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Suppliers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880360" y="1143003"/>
              <a:ext cx="3383280" cy="5943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0" tIns="91440" rIns="0" bIns="91440" numCol="1" spcCol="1270" anchor="ctr" anchorCtr="1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Potential Entrants</a:t>
              </a:r>
              <a:endPara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675120" y="2099732"/>
              <a:ext cx="2286000" cy="5943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Buyers</a:t>
              </a:r>
              <a:endParaRPr lang="en-US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880360" y="3056464"/>
              <a:ext cx="3383280" cy="594360"/>
            </a:xfrm>
            <a:prstGeom prst="ellipse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Substitutes</a:t>
              </a:r>
              <a:endParaRPr lang="en-US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880360" y="2099732"/>
              <a:ext cx="3383280" cy="59436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alpha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Industry Rivalry</a:t>
              </a:r>
              <a:endPara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4" name="Straight Arrow Connector 13"/>
            <p:cNvCxnSpPr>
              <a:stCxn id="9" idx="6"/>
              <a:endCxn id="13" idx="2"/>
            </p:cNvCxnSpPr>
            <p:nvPr/>
          </p:nvCxnSpPr>
          <p:spPr>
            <a:xfrm flipV="1">
              <a:off x="2468880" y="2396912"/>
              <a:ext cx="411480" cy="8467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3" idx="6"/>
              <a:endCxn id="11" idx="2"/>
            </p:cNvCxnSpPr>
            <p:nvPr/>
          </p:nvCxnSpPr>
          <p:spPr>
            <a:xfrm>
              <a:off x="6263640" y="2396912"/>
              <a:ext cx="411480" cy="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urved Connector 15"/>
            <p:cNvCxnSpPr>
              <a:stCxn id="10" idx="2"/>
              <a:endCxn id="9" idx="7"/>
            </p:cNvCxnSpPr>
            <p:nvPr/>
          </p:nvCxnSpPr>
          <p:spPr>
            <a:xfrm rot="10800000" flipV="1">
              <a:off x="2134104" y="1440183"/>
              <a:ext cx="746257" cy="755058"/>
            </a:xfrm>
            <a:prstGeom prst="curvedConnector2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urved Connector 16"/>
            <p:cNvCxnSpPr>
              <a:stCxn id="9" idx="5"/>
              <a:endCxn id="12" idx="2"/>
            </p:cNvCxnSpPr>
            <p:nvPr/>
          </p:nvCxnSpPr>
          <p:spPr>
            <a:xfrm rot="16200000" flipH="1">
              <a:off x="2138168" y="2611451"/>
              <a:ext cx="738127" cy="746257"/>
            </a:xfrm>
            <a:prstGeom prst="curvedConnector2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urved Connector 17"/>
            <p:cNvCxnSpPr>
              <a:stCxn id="11" idx="1"/>
              <a:endCxn id="10" idx="6"/>
            </p:cNvCxnSpPr>
            <p:nvPr/>
          </p:nvCxnSpPr>
          <p:spPr>
            <a:xfrm rot="16200000" flipV="1">
              <a:off x="6263474" y="1440350"/>
              <a:ext cx="746591" cy="746257"/>
            </a:xfrm>
            <a:prstGeom prst="curvedConnector2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urved Connector 18"/>
            <p:cNvCxnSpPr>
              <a:stCxn id="11" idx="3"/>
              <a:endCxn id="12" idx="6"/>
            </p:cNvCxnSpPr>
            <p:nvPr/>
          </p:nvCxnSpPr>
          <p:spPr>
            <a:xfrm rot="5400000">
              <a:off x="6263472" y="2607219"/>
              <a:ext cx="746594" cy="746257"/>
            </a:xfrm>
            <a:prstGeom prst="curvedConnector2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2" idx="0"/>
              <a:endCxn id="13" idx="4"/>
            </p:cNvCxnSpPr>
            <p:nvPr/>
          </p:nvCxnSpPr>
          <p:spPr>
            <a:xfrm flipV="1">
              <a:off x="4572000" y="2694092"/>
              <a:ext cx="0" cy="362372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3" idx="0"/>
              <a:endCxn id="10" idx="4"/>
            </p:cNvCxnSpPr>
            <p:nvPr/>
          </p:nvCxnSpPr>
          <p:spPr>
            <a:xfrm flipV="1">
              <a:off x="4572000" y="1737363"/>
              <a:ext cx="0" cy="362369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headEnd type="stealth" w="lg" len="lg"/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9" name="Picture 28" descr="Sou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</p:pic>
      <p:grpSp>
        <p:nvGrpSpPr>
          <p:cNvPr id="30" name="Group 29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7"/>
            <a:tile tx="0" ty="0" sx="100000" sy="100000" flip="none" algn="tl"/>
          </a:blipFill>
        </p:grpSpPr>
        <p:pic>
          <p:nvPicPr>
            <p:cNvPr id="31" name="Picture 30"/>
            <p:cNvPicPr preferRelativeResize="0">
              <a:picLocks/>
            </p:cNvPicPr>
            <p:nvPr/>
          </p:nvPicPr>
          <p:blipFill rotWithShape="1">
            <a:blip r:embed="rId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32" name="Picture 31" descr="Next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33" name="Content Placeholder 2"/>
          <p:cNvSpPr txBox="1">
            <a:spLocks/>
          </p:cNvSpPr>
          <p:nvPr/>
        </p:nvSpPr>
        <p:spPr>
          <a:xfrm>
            <a:off x="84667" y="3776132"/>
            <a:ext cx="9144000" cy="87206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Bef>
                <a:spcPts val="400"/>
              </a:spcBef>
            </a:pPr>
            <a:r>
              <a:rPr lang="en-US" sz="22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Industry profitability (rate of return on invested capital relative to cost of capital) is a function of interactions among the 5 forces.</a:t>
            </a: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84667" y="4487333"/>
            <a:ext cx="9144000" cy="10668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Bef>
                <a:spcPts val="400"/>
              </a:spcBef>
            </a:pPr>
            <a:r>
              <a:rPr lang="en-US" sz="22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Industry attractiveness equates to its profitability potential for earning above-average returns to: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84667" y="5207001"/>
            <a:ext cx="9144000" cy="762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228600">
              <a:spcBef>
                <a:spcPts val="400"/>
              </a:spcBef>
            </a:pPr>
            <a:r>
              <a:rPr lang="en-US" sz="20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Produce standard goods or services at costs below rivals </a:t>
            </a:r>
            <a:r>
              <a:rPr lang="en-US" sz="20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</a:rPr>
              <a:t>(cost leaders).</a:t>
            </a: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76200" y="5562600"/>
            <a:ext cx="8763000" cy="6858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228600">
              <a:spcBef>
                <a:spcPts val="400"/>
              </a:spcBef>
            </a:pPr>
            <a:r>
              <a:rPr lang="en-US" sz="20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Or produce differentiated goods or services for which customers are willing to pay a price premium </a:t>
            </a:r>
            <a:r>
              <a:rPr lang="en-US" sz="20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(differentiation).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28" name="Chevron 27"/>
          <p:cNvSpPr/>
          <p:nvPr/>
        </p:nvSpPr>
        <p:spPr bwMode="auto">
          <a:xfrm>
            <a:off x="4709160" y="6441016"/>
            <a:ext cx="978408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 smtClean="0">
                <a:solidFill>
                  <a:schemeClr val="bg1"/>
                </a:solidFill>
                <a:latin typeface="Arial Narrow"/>
                <a:cs typeface="Arial Narrow"/>
              </a:rPr>
              <a:t>Complementary</a:t>
            </a:r>
            <a:r>
              <a:rPr lang="en-US" sz="900" b="1" baseline="0" dirty="0" smtClean="0">
                <a:solidFill>
                  <a:schemeClr val="bg1"/>
                </a:solidFill>
                <a:latin typeface="Arial Narrow"/>
                <a:cs typeface="Arial Narrow"/>
              </a:rPr>
              <a:t>    Models</a:t>
            </a: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61304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xit" presetSubtype="8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1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" grpId="0" build="p" bldLvl="2"/>
      <p:bldP spid="34" grpId="0" build="p" bldLvl="2"/>
      <p:bldP spid="35" grpId="0" build="p" bldLvl="2"/>
      <p:bldP spid="36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1S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9200" y="6553200"/>
            <a:ext cx="228600" cy="228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676400"/>
            <a:ext cx="3044819" cy="2286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200" y="1676400"/>
            <a:ext cx="3038821" cy="2286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9600" y="1676400"/>
            <a:ext cx="80010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6680" y="1556174"/>
            <a:ext cx="4389120" cy="2697480"/>
          </a:xfrm>
          <a:prstGeom prst="rect">
            <a:avLst/>
          </a:prstGeom>
          <a:solidFill>
            <a:schemeClr val="accent6">
              <a:lumMod val="40000"/>
              <a:lumOff val="60000"/>
              <a:alpha val="33000"/>
            </a:schemeClr>
          </a:solidFill>
          <a:ln w="2857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45152" y="1553126"/>
            <a:ext cx="4389120" cy="2697480"/>
          </a:xfrm>
          <a:prstGeom prst="rect">
            <a:avLst/>
          </a:prstGeom>
          <a:solidFill>
            <a:srgbClr val="FFFF00">
              <a:alpha val="10000"/>
            </a:srgbClr>
          </a:solidFill>
          <a:ln w="2857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 smtClean="0"/>
              <a:t>The RBV Model &amp; Its 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343400"/>
            <a:ext cx="9296400" cy="2031999"/>
          </a:xfrm>
        </p:spPr>
        <p:txBody>
          <a:bodyPr>
            <a:noAutofit/>
          </a:bodyPr>
          <a:lstStyle/>
          <a:p>
            <a:pPr marL="329184" indent="-329184">
              <a:spcBef>
                <a:spcPts val="700"/>
              </a:spcBef>
              <a:buFont typeface="+mj-lt"/>
              <a:buAutoNum type="arabicPeriod"/>
            </a:pPr>
            <a:r>
              <a:rPr lang="en-US" sz="2000" b="1" spc="-50" dirty="0" smtClean="0"/>
              <a:t>Firms </a:t>
            </a:r>
            <a:r>
              <a:rPr lang="en-US" sz="2100" b="1" spc="-50" dirty="0" smtClean="0"/>
              <a:t>acquire different sets of resources.</a:t>
            </a:r>
          </a:p>
          <a:p>
            <a:pPr marL="329184" indent="-329184">
              <a:spcBef>
                <a:spcPts val="700"/>
              </a:spcBef>
              <a:buFont typeface="+mj-lt"/>
              <a:buAutoNum type="arabicPeriod"/>
            </a:pPr>
            <a:r>
              <a:rPr lang="en-US" sz="2100" b="1" spc="-50" dirty="0"/>
              <a:t>U</a:t>
            </a:r>
            <a:r>
              <a:rPr lang="en-US" sz="2100" b="1" spc="-50" dirty="0" smtClean="0"/>
              <a:t>nique </a:t>
            </a:r>
            <a:r>
              <a:rPr lang="en-US" sz="2100" b="1" spc="-50" dirty="0"/>
              <a:t>capabilities </a:t>
            </a:r>
            <a:r>
              <a:rPr lang="en-US" sz="2100" b="1" spc="-50" dirty="0" smtClean="0"/>
              <a:t>are based </a:t>
            </a:r>
            <a:r>
              <a:rPr lang="en-US" sz="2100" b="1" spc="-50" dirty="0"/>
              <a:t>on how </a:t>
            </a:r>
            <a:r>
              <a:rPr lang="en-US" sz="2100" b="1" spc="-50" dirty="0" smtClean="0"/>
              <a:t>firms combine resources.</a:t>
            </a:r>
          </a:p>
          <a:p>
            <a:pPr marL="329184" indent="-329184">
              <a:spcBef>
                <a:spcPts val="700"/>
              </a:spcBef>
              <a:buFont typeface="+mj-lt"/>
              <a:buAutoNum type="arabicPeriod"/>
            </a:pPr>
            <a:r>
              <a:rPr lang="en-US" sz="2100" b="1" spc="-50" dirty="0" smtClean="0"/>
              <a:t>Resources and certain </a:t>
            </a:r>
            <a:r>
              <a:rPr lang="en-US" sz="2100" b="1" spc="-50" dirty="0"/>
              <a:t>capabilities are not highly mobile across </a:t>
            </a:r>
            <a:r>
              <a:rPr lang="en-US" sz="2100" b="1" spc="-50" dirty="0" smtClean="0"/>
              <a:t>firms.</a:t>
            </a:r>
          </a:p>
          <a:p>
            <a:pPr marL="329184" indent="-329184">
              <a:spcBef>
                <a:spcPts val="700"/>
              </a:spcBef>
              <a:buFont typeface="+mj-lt"/>
              <a:buAutoNum type="arabicPeriod"/>
            </a:pPr>
            <a:r>
              <a:rPr lang="en-US" sz="2100" b="1" spc="-50" dirty="0" smtClean="0"/>
              <a:t>Differences </a:t>
            </a:r>
            <a:r>
              <a:rPr lang="en-US" sz="2100" b="1" spc="-50" dirty="0"/>
              <a:t>in resources</a:t>
            </a:r>
            <a:r>
              <a:rPr lang="en-US" sz="600" b="1" spc="-50" dirty="0"/>
              <a:t> </a:t>
            </a:r>
            <a:r>
              <a:rPr lang="en-US" sz="2100" b="1" spc="-50" dirty="0"/>
              <a:t>/</a:t>
            </a:r>
            <a:r>
              <a:rPr lang="en-US" sz="600" b="1" spc="-50" dirty="0" smtClean="0"/>
              <a:t> </a:t>
            </a:r>
            <a:r>
              <a:rPr lang="en-US" sz="2100" b="1" spc="-50" dirty="0"/>
              <a:t>capabilities are </a:t>
            </a:r>
            <a:r>
              <a:rPr lang="en-US" sz="2100" b="1" spc="-50" dirty="0" smtClean="0"/>
              <a:t>basis </a:t>
            </a:r>
            <a:r>
              <a:rPr lang="en-US" sz="2100" b="1" spc="-50" dirty="0"/>
              <a:t>of competitive </a:t>
            </a:r>
            <a:r>
              <a:rPr lang="en-US" sz="2100" b="1" spc="-50" dirty="0" smtClean="0"/>
              <a:t>advantage and firm performance, not the industry’s </a:t>
            </a:r>
            <a:r>
              <a:rPr lang="en-US" sz="2100" b="1" spc="-50" dirty="0"/>
              <a:t>structural </a:t>
            </a:r>
            <a:r>
              <a:rPr lang="en-US" sz="2100" b="1" spc="-50" dirty="0" smtClean="0"/>
              <a:t>characteristics. </a:t>
            </a:r>
            <a:endParaRPr lang="en-US" sz="2100" b="1" spc="-50" dirty="0"/>
          </a:p>
        </p:txBody>
      </p:sp>
      <p:grpSp>
        <p:nvGrpSpPr>
          <p:cNvPr id="6" name="Group 5"/>
          <p:cNvGrpSpPr/>
          <p:nvPr/>
        </p:nvGrpSpPr>
        <p:grpSpPr>
          <a:xfrm>
            <a:off x="208281" y="1659469"/>
            <a:ext cx="4292526" cy="2641599"/>
            <a:chOff x="482676" y="1550462"/>
            <a:chExt cx="4292526" cy="2641599"/>
          </a:xfrm>
        </p:grpSpPr>
        <p:sp>
          <p:nvSpPr>
            <p:cNvPr id="7" name="Shape 6"/>
            <p:cNvSpPr/>
            <p:nvPr/>
          </p:nvSpPr>
          <p:spPr>
            <a:xfrm>
              <a:off x="482676" y="1550462"/>
              <a:ext cx="4089324" cy="2023916"/>
            </a:xfrm>
            <a:prstGeom prst="swooshArrow">
              <a:avLst>
                <a:gd name="adj1" fmla="val 27899"/>
                <a:gd name="adj2" fmla="val 25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/>
          </p:nvSpPr>
          <p:spPr>
            <a:xfrm>
              <a:off x="1082792" y="2904445"/>
              <a:ext cx="128016" cy="128016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960189" y="3201080"/>
              <a:ext cx="2057400" cy="990981"/>
            </a:xfrm>
            <a:custGeom>
              <a:avLst/>
              <a:gdLst>
                <a:gd name="connsiteX0" fmla="*/ 0 w 3166670"/>
                <a:gd name="connsiteY0" fmla="*/ 0 h 1174496"/>
                <a:gd name="connsiteX1" fmla="*/ 3166670 w 3166670"/>
                <a:gd name="connsiteY1" fmla="*/ 0 h 1174496"/>
                <a:gd name="connsiteX2" fmla="*/ 3166670 w 3166670"/>
                <a:gd name="connsiteY2" fmla="*/ 1174496 h 1174496"/>
                <a:gd name="connsiteX3" fmla="*/ 0 w 3166670"/>
                <a:gd name="connsiteY3" fmla="*/ 1174496 h 1174496"/>
                <a:gd name="connsiteX4" fmla="*/ 0 w 3166670"/>
                <a:gd name="connsiteY4" fmla="*/ 0 h 1174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66670" h="1174496">
                  <a:moveTo>
                    <a:pt x="0" y="0"/>
                  </a:moveTo>
                  <a:lnTo>
                    <a:pt x="3166670" y="0"/>
                  </a:lnTo>
                  <a:lnTo>
                    <a:pt x="3166670" y="1174496"/>
                  </a:lnTo>
                  <a:lnTo>
                    <a:pt x="0" y="117449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583" tIns="0" rIns="0" bIns="0" numCol="1" spcCol="1270" anchor="t" anchorCtr="0">
              <a:noAutofit/>
            </a:bodyPr>
            <a:lstStyle/>
            <a:p>
              <a:pPr lvl="0" algn="l" defTabSz="9779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600" b="1" kern="1200" dirty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Resources</a:t>
              </a:r>
            </a:p>
            <a:p>
              <a:pPr lvl="0" algn="l" defTabSz="9779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400" i="1" kern="1200" dirty="0" smtClean="0">
                  <a:solidFill>
                    <a:srgbClr val="FF0000"/>
                  </a:solidFill>
                </a:rPr>
                <a:t>Physical, human, and organizational capital</a:t>
              </a:r>
              <a:br>
                <a:rPr lang="en-US" sz="1400" i="1" kern="1200" dirty="0" smtClean="0">
                  <a:solidFill>
                    <a:srgbClr val="FF0000"/>
                  </a:solidFill>
                </a:rPr>
              </a:br>
              <a:r>
                <a:rPr lang="en-US" sz="1400" i="1" kern="1200" dirty="0" smtClean="0">
                  <a:solidFill>
                    <a:srgbClr val="FF0000"/>
                  </a:solidFill>
                </a:rPr>
                <a:t>(tangible and intangible)</a:t>
              </a:r>
              <a:endParaRPr lang="en-US" sz="1400" i="1" kern="1200" dirty="0">
                <a:solidFill>
                  <a:srgbClr val="FF0000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179395" y="2366646"/>
              <a:ext cx="182880" cy="182880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n-US" dirty="0" smtClean="0"/>
                <a:t>     </a:t>
              </a:r>
              <a:endParaRPr lang="en-US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023599" y="2676528"/>
              <a:ext cx="1447799" cy="816958"/>
            </a:xfrm>
            <a:custGeom>
              <a:avLst/>
              <a:gdLst>
                <a:gd name="connsiteX0" fmla="*/ 0 w 1981229"/>
                <a:gd name="connsiteY0" fmla="*/ 0 h 1652010"/>
                <a:gd name="connsiteX1" fmla="*/ 1981229 w 1981229"/>
                <a:gd name="connsiteY1" fmla="*/ 0 h 1652010"/>
                <a:gd name="connsiteX2" fmla="*/ 1981229 w 1981229"/>
                <a:gd name="connsiteY2" fmla="*/ 1652010 h 1652010"/>
                <a:gd name="connsiteX3" fmla="*/ 0 w 1981229"/>
                <a:gd name="connsiteY3" fmla="*/ 1652010 h 1652010"/>
                <a:gd name="connsiteX4" fmla="*/ 0 w 1981229"/>
                <a:gd name="connsiteY4" fmla="*/ 0 h 1652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1229" h="1652010">
                  <a:moveTo>
                    <a:pt x="0" y="0"/>
                  </a:moveTo>
                  <a:lnTo>
                    <a:pt x="1981229" y="0"/>
                  </a:lnTo>
                  <a:lnTo>
                    <a:pt x="1981229" y="1652010"/>
                  </a:lnTo>
                  <a:lnTo>
                    <a:pt x="0" y="165201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1938" tIns="0" rIns="0" bIns="0" numCol="1" spcCol="1270" anchor="t" anchorCtr="0">
              <a:noAutofit/>
            </a:bodyPr>
            <a:lstStyle/>
            <a:p>
              <a:pPr lvl="0" algn="l" defTabSz="9779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600" b="1" kern="1200" dirty="0" smtClean="0">
                  <a:solidFill>
                    <a:schemeClr val="accent3">
                      <a:lumMod val="75000"/>
                    </a:schemeClr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Capabilities</a:t>
              </a:r>
            </a:p>
            <a:p>
              <a:pPr lvl="0" algn="l" defTabSz="9779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400" i="1" kern="1200" dirty="0" smtClean="0">
                  <a:solidFill>
                    <a:srgbClr val="008000"/>
                  </a:solidFill>
                </a:rPr>
                <a:t>An integrated set of resources</a:t>
              </a:r>
              <a:endParaRPr lang="en-US" sz="1400" i="1" kern="1200" dirty="0">
                <a:solidFill>
                  <a:srgbClr val="008000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514419" y="2024593"/>
              <a:ext cx="265176" cy="265176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3305464" y="2405593"/>
              <a:ext cx="1469738" cy="1066800"/>
            </a:xfrm>
            <a:custGeom>
              <a:avLst/>
              <a:gdLst>
                <a:gd name="connsiteX0" fmla="*/ 0 w 2999224"/>
                <a:gd name="connsiteY0" fmla="*/ 0 h 2824480"/>
                <a:gd name="connsiteX1" fmla="*/ 2999224 w 2999224"/>
                <a:gd name="connsiteY1" fmla="*/ 0 h 2824480"/>
                <a:gd name="connsiteX2" fmla="*/ 2999224 w 2999224"/>
                <a:gd name="connsiteY2" fmla="*/ 2824480 h 2824480"/>
                <a:gd name="connsiteX3" fmla="*/ 0 w 2999224"/>
                <a:gd name="connsiteY3" fmla="*/ 2824480 h 2824480"/>
                <a:gd name="connsiteX4" fmla="*/ 0 w 2999224"/>
                <a:gd name="connsiteY4" fmla="*/ 0 h 282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9224" h="2824480">
                  <a:moveTo>
                    <a:pt x="0" y="0"/>
                  </a:moveTo>
                  <a:lnTo>
                    <a:pt x="2999224" y="0"/>
                  </a:lnTo>
                  <a:lnTo>
                    <a:pt x="2999224" y="2824480"/>
                  </a:lnTo>
                  <a:lnTo>
                    <a:pt x="0" y="28244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3957" tIns="0" rIns="0" bIns="0" numCol="1" spcCol="1270" anchor="t" anchorCtr="0">
              <a:noAutofit/>
            </a:bodyPr>
            <a:lstStyle/>
            <a:p>
              <a:pPr lvl="0" defTabSz="977900"/>
              <a:r>
                <a:rPr lang="en-US" sz="1600" b="1" dirty="0">
                  <a:solidFill>
                    <a:srgbClr val="660066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Core </a:t>
              </a:r>
              <a:r>
                <a:rPr lang="en-US" sz="1600" b="1" dirty="0" smtClean="0">
                  <a:solidFill>
                    <a:srgbClr val="660066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      competence</a:t>
              </a:r>
              <a:r>
                <a:rPr lang="en-US" sz="1600" b="1" dirty="0">
                  <a:solidFill>
                    <a:srgbClr val="660066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/>
              </a:r>
              <a:br>
                <a:rPr lang="en-US" sz="1600" b="1" dirty="0">
                  <a:solidFill>
                    <a:srgbClr val="660066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</a:br>
              <a:r>
                <a:rPr lang="en-US" sz="1400" i="1" dirty="0" smtClean="0">
                  <a:solidFill>
                    <a:srgbClr val="660066"/>
                  </a:solidFill>
                </a:rPr>
                <a:t>A </a:t>
              </a:r>
              <a:r>
                <a:rPr lang="en-US" sz="1400" i="1" dirty="0">
                  <a:solidFill>
                    <a:srgbClr val="660066"/>
                  </a:solidFill>
                </a:rPr>
                <a:t>source of competitive advantage </a:t>
              </a:r>
              <a:endParaRPr lang="en-US" sz="1600" i="1" kern="1200" dirty="0">
                <a:solidFill>
                  <a:srgbClr val="660066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rot="20374379">
              <a:off x="548826" y="2000040"/>
              <a:ext cx="3601699" cy="92342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/>
          </p:spPr>
          <p:txBody>
            <a:bodyPr wrap="square" lIns="91440" tIns="45720" rIns="91440" bIns="45720">
              <a:prstTxWarp prst="textArchUp">
                <a:avLst>
                  <a:gd name="adj" fmla="val 10926275"/>
                </a:avLst>
              </a:prstTxWarp>
              <a:spAutoFit/>
            </a:bodyPr>
            <a:lstStyle/>
            <a:p>
              <a:pPr algn="ctr"/>
              <a:r>
                <a:rPr lang="en-US" sz="20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2700" dir="2700000" algn="tl" rotWithShape="0">
                      <a:schemeClr val="dk1">
                        <a:alpha val="43000"/>
                      </a:schemeClr>
                    </a:outerShdw>
                  </a:effectLst>
                </a:rPr>
                <a:t>Building </a:t>
              </a:r>
              <a:r>
                <a:rPr lang="en-US" sz="2000" b="0" cap="none" spc="0" dirty="0" smtClean="0">
                  <a:ln w="0"/>
                  <a:effectLst>
                    <a:outerShdw blurRad="38100" dist="12700" dir="2700000" algn="tl" rotWithShape="0">
                      <a:schemeClr val="dk1">
                        <a:alpha val="43000"/>
                      </a:schemeClr>
                    </a:outerShdw>
                  </a:effectLst>
                </a:rPr>
                <a:t>competitive advantage</a:t>
              </a:r>
              <a:r>
                <a:rPr lang="en-US" sz="2000" dirty="0">
                  <a:ln w="0"/>
                  <a:solidFill>
                    <a:schemeClr val="bg1"/>
                  </a:solidFill>
                  <a:effectLst>
                    <a:outerShdw blurRad="38100" dist="12700" dir="2700000" algn="tl" rotWithShape="0">
                      <a:schemeClr val="dk1">
                        <a:alpha val="43000"/>
                      </a:schemeClr>
                    </a:outerShdw>
                  </a:effectLst>
                </a:rPr>
                <a:t> </a:t>
              </a:r>
              <a:r>
                <a:rPr lang="en-US" sz="2000" b="0" cap="none" spc="0" dirty="0" smtClean="0">
                  <a:ln w="0"/>
                  <a:solidFill>
                    <a:schemeClr val="bg1"/>
                  </a:solidFill>
                  <a:effectLst>
                    <a:outerShdw blurRad="38100" dist="12700" dir="2700000" algn="tl" rotWithShape="0">
                      <a:schemeClr val="dk1">
                        <a:alpha val="43000"/>
                      </a:schemeClr>
                    </a:outerShdw>
                  </a:effectLst>
                </a:rPr>
                <a:t>  </a:t>
              </a:r>
              <a:r>
                <a:rPr lang="en-US" sz="2000" b="0" cap="none" spc="0" dirty="0" smtClean="0">
                  <a:ln w="0"/>
                  <a:solidFill>
                    <a:schemeClr val="bg1"/>
                  </a:solidFill>
                  <a:effectLst>
                    <a:outerShdw blurRad="38100" dist="38100" dir="2700000" sx="0" sy="0" algn="tl" rotWithShape="0">
                      <a:schemeClr val="dk1">
                        <a:alpha val="43000"/>
                      </a:schemeClr>
                    </a:outerShdw>
                  </a:effectLst>
                </a:rPr>
                <a:t>.</a:t>
              </a:r>
              <a:endParaRPr lang="en-US" sz="2000" b="0" cap="none" spc="0" dirty="0">
                <a:ln w="0"/>
                <a:solidFill>
                  <a:schemeClr val="bg1"/>
                </a:solidFill>
                <a:effectLst>
                  <a:outerShdw blurRad="38100" dist="38100" dir="2700000" sx="0" sy="0" algn="tl" rotWithShape="0">
                    <a:schemeClr val="dk1">
                      <a:alpha val="43000"/>
                    </a:schemeClr>
                  </a:outerShd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758265" y="1712636"/>
            <a:ext cx="4191000" cy="2417404"/>
            <a:chOff x="4758265" y="3653195"/>
            <a:chExt cx="4191000" cy="2417404"/>
          </a:xfrm>
        </p:grpSpPr>
        <p:grpSp>
          <p:nvGrpSpPr>
            <p:cNvPr id="32" name="Group 31"/>
            <p:cNvGrpSpPr/>
            <p:nvPr/>
          </p:nvGrpSpPr>
          <p:grpSpPr>
            <a:xfrm>
              <a:off x="4795178" y="3653195"/>
              <a:ext cx="4095407" cy="2417404"/>
              <a:chOff x="4845980" y="3491314"/>
              <a:chExt cx="4095407" cy="2417404"/>
            </a:xfrm>
          </p:grpSpPr>
          <p:sp>
            <p:nvSpPr>
              <p:cNvPr id="20" name="Freeform 36"/>
              <p:cNvSpPr>
                <a:spLocks noEditPoints="1"/>
              </p:cNvSpPr>
              <p:nvPr/>
            </p:nvSpPr>
            <p:spPr bwMode="auto">
              <a:xfrm>
                <a:off x="6066625" y="4238074"/>
                <a:ext cx="1645920" cy="914400"/>
              </a:xfrm>
              <a:prstGeom prst="roundRect">
                <a:avLst>
                  <a:gd name="adj" fmla="val 7823"/>
                </a:avLst>
              </a:prstGeom>
              <a:solidFill>
                <a:srgbClr val="00887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1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600" b="1" spc="-3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How resources become core competencies</a:t>
                </a:r>
                <a:endParaRPr lang="en-US" sz="1600" b="1" spc="-3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0" name="Group 29"/>
              <p:cNvGrpSpPr/>
              <p:nvPr/>
            </p:nvGrpSpPr>
            <p:grpSpPr>
              <a:xfrm>
                <a:off x="4845980" y="4441276"/>
                <a:ext cx="1216152" cy="548640"/>
                <a:chOff x="4724400" y="4441276"/>
                <a:chExt cx="1216152" cy="548640"/>
              </a:xfrm>
            </p:grpSpPr>
            <p:sp>
              <p:nvSpPr>
                <p:cNvPr id="17" name="Freeform 16"/>
                <p:cNvSpPr>
                  <a:spLocks/>
                </p:cNvSpPr>
                <p:nvPr/>
              </p:nvSpPr>
              <p:spPr bwMode="auto">
                <a:xfrm>
                  <a:off x="4724400" y="4441276"/>
                  <a:ext cx="960120" cy="548640"/>
                </a:xfrm>
                <a:prstGeom prst="roundRect">
                  <a:avLst>
                    <a:gd name="adj" fmla="val 11173"/>
                  </a:avLst>
                </a:prstGeom>
                <a:solidFill>
                  <a:srgbClr val="797E9F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  <a:extLst/>
              </p:spPr>
              <p:txBody>
                <a:bodyPr vert="horz" wrap="square" lIns="0" tIns="45720" rIns="0" bIns="45720" numCol="1" anchor="ctr" anchorCtr="1" compatLnSpc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600" b="1" spc="-30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Valuable</a:t>
                  </a:r>
                  <a:endParaRPr lang="en-US" sz="1600" b="1" spc="-3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2" name="Straight Arrow Connector 21"/>
                <p:cNvCxnSpPr>
                  <a:endCxn id="17" idx="3"/>
                </p:cNvCxnSpPr>
                <p:nvPr/>
              </p:nvCxnSpPr>
              <p:spPr>
                <a:xfrm flipH="1">
                  <a:off x="5684520" y="4712208"/>
                  <a:ext cx="256032" cy="3388"/>
                </a:xfrm>
                <a:prstGeom prst="straightConnector1">
                  <a:avLst/>
                </a:prstGeom>
                <a:ln w="28575">
                  <a:solidFill>
                    <a:schemeClr val="bg2">
                      <a:lumMod val="25000"/>
                    </a:schemeClr>
                  </a:solidFill>
                  <a:tailEnd type="stealth" w="lg" len="lg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28"/>
              <p:cNvGrpSpPr/>
              <p:nvPr/>
            </p:nvGrpSpPr>
            <p:grpSpPr>
              <a:xfrm>
                <a:off x="7721601" y="4441276"/>
                <a:ext cx="1219786" cy="548640"/>
                <a:chOff x="7771814" y="4441276"/>
                <a:chExt cx="1219786" cy="548640"/>
              </a:xfrm>
            </p:grpSpPr>
            <p:sp>
              <p:nvSpPr>
                <p:cNvPr id="19" name="Freeform 4"/>
                <p:cNvSpPr>
                  <a:spLocks/>
                </p:cNvSpPr>
                <p:nvPr/>
              </p:nvSpPr>
              <p:spPr bwMode="auto">
                <a:xfrm>
                  <a:off x="8031480" y="4441276"/>
                  <a:ext cx="960120" cy="548640"/>
                </a:xfrm>
                <a:prstGeom prst="roundRect">
                  <a:avLst>
                    <a:gd name="adj" fmla="val 13370"/>
                  </a:avLst>
                </a:prstGeom>
                <a:solidFill>
                  <a:srgbClr val="89B8AD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1" compatLnSpc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6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Rare</a:t>
                  </a:r>
                  <a:endPara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7771814" y="4712208"/>
                  <a:ext cx="256032" cy="3388"/>
                </a:xfrm>
                <a:prstGeom prst="straightConnector1">
                  <a:avLst/>
                </a:prstGeom>
                <a:ln w="28575">
                  <a:solidFill>
                    <a:schemeClr val="bg2">
                      <a:lumMod val="25000"/>
                    </a:schemeClr>
                  </a:solidFill>
                  <a:tailEnd type="stealth" w="lg" len="lg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0"/>
              <p:cNvGrpSpPr/>
              <p:nvPr/>
            </p:nvGrpSpPr>
            <p:grpSpPr>
              <a:xfrm>
                <a:off x="6055955" y="3491314"/>
                <a:ext cx="1645920" cy="746760"/>
                <a:chOff x="6055955" y="3447288"/>
                <a:chExt cx="1645920" cy="746760"/>
              </a:xfrm>
            </p:grpSpPr>
            <p:sp>
              <p:nvSpPr>
                <p:cNvPr id="16" name="Freeform 18"/>
                <p:cNvSpPr>
                  <a:spLocks/>
                </p:cNvSpPr>
                <p:nvPr/>
              </p:nvSpPr>
              <p:spPr bwMode="auto">
                <a:xfrm>
                  <a:off x="6055955" y="3447288"/>
                  <a:ext cx="1645920" cy="502920"/>
                </a:xfrm>
                <a:prstGeom prst="roundRect">
                  <a:avLst>
                    <a:gd name="adj" fmla="val 8975"/>
                  </a:avLst>
                </a:prstGeom>
                <a:solidFill>
                  <a:srgbClr val="E59086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ctr" anchorCtr="1" compatLnSpc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600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Costly to imitate</a:t>
                  </a:r>
                  <a:endPara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4" name="Straight Arrow Connector 23"/>
                <p:cNvCxnSpPr>
                  <a:stCxn id="20" idx="0"/>
                  <a:endCxn id="16" idx="2"/>
                </p:cNvCxnSpPr>
                <p:nvPr/>
              </p:nvCxnSpPr>
              <p:spPr>
                <a:xfrm flipH="1" flipV="1">
                  <a:off x="6878915" y="3950208"/>
                  <a:ext cx="0" cy="243840"/>
                </a:xfrm>
                <a:prstGeom prst="straightConnector1">
                  <a:avLst/>
                </a:prstGeom>
                <a:ln w="28575">
                  <a:solidFill>
                    <a:schemeClr val="bg2">
                      <a:lumMod val="25000"/>
                    </a:schemeClr>
                  </a:solidFill>
                  <a:tailEnd type="stealth" w="lg" len="lg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Freeform 8"/>
              <p:cNvSpPr>
                <a:spLocks/>
              </p:cNvSpPr>
              <p:nvPr/>
            </p:nvSpPr>
            <p:spPr bwMode="auto">
              <a:xfrm>
                <a:off x="6070602" y="5360078"/>
                <a:ext cx="1645920" cy="548640"/>
              </a:xfrm>
              <a:prstGeom prst="roundRect">
                <a:avLst>
                  <a:gd name="adj" fmla="val 12271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/>
            </p:spPr>
            <p:txBody>
              <a:bodyPr vert="horz" wrap="square" lIns="91440" tIns="45720" rIns="91440" bIns="45720" numCol="1" anchor="ctr" anchorCtr="1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6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Organized to be exploited</a:t>
                </a:r>
                <a:endPara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6" name="Straight Arrow Connector 25"/>
              <p:cNvCxnSpPr>
                <a:cxnSpLocks/>
                <a:stCxn id="20" idx="2"/>
                <a:endCxn id="25" idx="0"/>
              </p:cNvCxnSpPr>
              <p:nvPr/>
            </p:nvCxnSpPr>
            <p:spPr>
              <a:xfrm>
                <a:off x="6889585" y="5152474"/>
                <a:ext cx="3977" cy="207604"/>
              </a:xfrm>
              <a:prstGeom prst="straightConnector1">
                <a:avLst/>
              </a:prstGeom>
              <a:ln w="28575">
                <a:solidFill>
                  <a:schemeClr val="bg2">
                    <a:lumMod val="25000"/>
                  </a:schemeClr>
                </a:solidFill>
                <a:tailEnd type="stealth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" name="Rectangle 33"/>
            <p:cNvSpPr/>
            <p:nvPr/>
          </p:nvSpPr>
          <p:spPr>
            <a:xfrm>
              <a:off x="4758265" y="3758641"/>
              <a:ext cx="4191000" cy="92342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  <a:sp3d/>
          </p:spPr>
          <p:txBody>
            <a:bodyPr wrap="square" lIns="91440" tIns="45720" rIns="91440" bIns="45720">
              <a:prstTxWarp prst="textArchUp">
                <a:avLst>
                  <a:gd name="adj" fmla="val 10926275"/>
                </a:avLst>
              </a:prstTxWarp>
              <a:spAutoFit/>
            </a:bodyPr>
            <a:lstStyle/>
            <a:p>
              <a:pPr algn="ctr"/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RI</a:t>
              </a:r>
              <a:r>
                <a:rPr lang="en-US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T e s t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06680" y="1149291"/>
            <a:ext cx="4389120" cy="403158"/>
            <a:chOff x="106680" y="3089850"/>
            <a:chExt cx="4389120" cy="403158"/>
          </a:xfrm>
        </p:grpSpPr>
        <p:sp>
          <p:nvSpPr>
            <p:cNvPr id="35" name="Rectangle 34"/>
            <p:cNvSpPr/>
            <p:nvPr/>
          </p:nvSpPr>
          <p:spPr>
            <a:xfrm>
              <a:off x="106680" y="3108960"/>
              <a:ext cx="4389120" cy="384048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67000"/>
              </a:schemeClr>
            </a:solidFill>
            <a:ln w="285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52400" y="3089850"/>
              <a:ext cx="43434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spc="-100" dirty="0">
                  <a:latin typeface="Arial"/>
                  <a:cs typeface="Arial"/>
                </a:rPr>
                <a:t>RBV Model </a:t>
              </a:r>
              <a:r>
                <a:rPr lang="en-US" sz="2000" b="1" spc="-100" dirty="0" smtClean="0">
                  <a:latin typeface="Arial"/>
                  <a:cs typeface="Arial"/>
                </a:rPr>
                <a:t>of Above Average Returns </a:t>
              </a:r>
              <a:endParaRPr lang="en-US" sz="2000" b="1" spc="-100" dirty="0">
                <a:latin typeface="Arial"/>
                <a:cs typeface="Arial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644812" y="1158240"/>
            <a:ext cx="4411594" cy="400110"/>
            <a:chOff x="4644812" y="3098799"/>
            <a:chExt cx="4411594" cy="400110"/>
          </a:xfrm>
        </p:grpSpPr>
        <p:sp>
          <p:nvSpPr>
            <p:cNvPr id="36" name="Rectangle 35"/>
            <p:cNvSpPr/>
            <p:nvPr/>
          </p:nvSpPr>
          <p:spPr>
            <a:xfrm>
              <a:off x="4644812" y="3108960"/>
              <a:ext cx="4389120" cy="384048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28575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690532" y="3098799"/>
              <a:ext cx="436587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Resources As Core Competencies</a:t>
              </a:r>
            </a:p>
          </p:txBody>
        </p:sp>
      </p:grpSp>
      <p:pic>
        <p:nvPicPr>
          <p:cNvPr id="43" name="Picture 42" descr="Soun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</p:spPr>
      </p:pic>
      <p:grpSp>
        <p:nvGrpSpPr>
          <p:cNvPr id="44" name="Group 43"/>
          <p:cNvGrpSpPr/>
          <p:nvPr/>
        </p:nvGrpSpPr>
        <p:grpSpPr>
          <a:xfrm>
            <a:off x="8686800" y="6417734"/>
            <a:ext cx="418425" cy="438912"/>
            <a:chOff x="10515600" y="6419088"/>
            <a:chExt cx="418425" cy="438912"/>
          </a:xfrm>
          <a:blipFill rotWithShape="1">
            <a:blip r:embed="rId9"/>
            <a:tile tx="0" ty="0" sx="100000" sy="100000" flip="none" algn="tl"/>
          </a:blipFill>
        </p:grpSpPr>
        <p:pic>
          <p:nvPicPr>
            <p:cNvPr id="45" name="Picture 44"/>
            <p:cNvPicPr preferRelativeResize="0">
              <a:picLocks/>
            </p:cNvPicPr>
            <p:nvPr/>
          </p:nvPicPr>
          <p:blipFill rotWithShape="1">
            <a:blip r:embed="rId10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8" name="Picture 47" descr="Next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49" name="Freeform 8"/>
          <p:cNvSpPr>
            <a:spLocks/>
          </p:cNvSpPr>
          <p:nvPr/>
        </p:nvSpPr>
        <p:spPr bwMode="auto">
          <a:xfrm>
            <a:off x="6016752" y="3584448"/>
            <a:ext cx="1645920" cy="548640"/>
          </a:xfrm>
          <a:prstGeom prst="roundRect">
            <a:avLst>
              <a:gd name="adj" fmla="val 12271"/>
            </a:avLst>
          </a:prstGeom>
          <a:solidFill>
            <a:srgbClr val="33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Non- substitutable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Freeform 8"/>
          <p:cNvSpPr>
            <a:spLocks/>
          </p:cNvSpPr>
          <p:nvPr/>
        </p:nvSpPr>
        <p:spPr bwMode="auto">
          <a:xfrm>
            <a:off x="6016752" y="3584448"/>
            <a:ext cx="1645920" cy="548640"/>
          </a:xfrm>
          <a:prstGeom prst="roundRect">
            <a:avLst>
              <a:gd name="adj" fmla="val 1227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Organized to be exploited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Chevron 49"/>
          <p:cNvSpPr/>
          <p:nvPr/>
        </p:nvSpPr>
        <p:spPr bwMode="auto">
          <a:xfrm>
            <a:off x="4709160" y="6441016"/>
            <a:ext cx="978408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 smtClean="0">
                <a:solidFill>
                  <a:schemeClr val="bg1"/>
                </a:solidFill>
                <a:latin typeface="Arial Narrow"/>
                <a:cs typeface="Arial Narrow"/>
              </a:rPr>
              <a:t>Complementary</a:t>
            </a:r>
            <a:r>
              <a:rPr lang="en-US" sz="900" b="1" baseline="0" dirty="0" smtClean="0">
                <a:solidFill>
                  <a:schemeClr val="bg1"/>
                </a:solidFill>
                <a:latin typeface="Arial Narrow"/>
                <a:cs typeface="Arial Narrow"/>
              </a:rPr>
              <a:t>    Models</a:t>
            </a: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631623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6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xit" presetSubtype="8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9" presetClass="entr" presetSubtype="0" fill="hold" grpId="1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3" nodeType="withEffect">
                                  <p:stCondLst>
                                    <p:cond delay="39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6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45283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 animBg="1"/>
      <p:bldP spid="18" grpId="1" animBg="1"/>
      <p:bldP spid="27" grpId="0" animBg="1"/>
      <p:bldP spid="28" grpId="0" animBg="1"/>
      <p:bldP spid="3" grpId="0" build="p"/>
      <p:bldP spid="49" grpId="1" animBg="1"/>
      <p:bldP spid="49" grpId="3" animBg="1"/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1S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6553200"/>
            <a:ext cx="228600" cy="22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Vision </a:t>
            </a:r>
            <a:r>
              <a:rPr lang="en-US" dirty="0" smtClean="0"/>
              <a:t>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1"/>
            <a:ext cx="8915400" cy="1676400"/>
          </a:xfrm>
        </p:spPr>
        <p:txBody>
          <a:bodyPr>
            <a:normAutofit/>
          </a:bodyPr>
          <a:lstStyle/>
          <a:p>
            <a:pPr marL="256032" indent="-256032">
              <a:spcBef>
                <a:spcPts val="0"/>
              </a:spcBef>
              <a:spcAft>
                <a:spcPts val="600"/>
              </a:spcAft>
            </a:pPr>
            <a:r>
              <a:rPr lang="en-US" sz="2600" b="1" dirty="0" smtClean="0"/>
              <a:t>A Successful Vision is:</a:t>
            </a:r>
          </a:p>
          <a:p>
            <a:pPr marL="548640" lvl="1" indent="-274320">
              <a:spcBef>
                <a:spcPts val="0"/>
              </a:spcBef>
              <a:spcAft>
                <a:spcPts val="600"/>
              </a:spcAft>
              <a:buSzPct val="125000"/>
              <a:buFont typeface="Lucida Grande"/>
              <a:buChar char="–"/>
            </a:pPr>
            <a:r>
              <a:rPr lang="en-US" sz="2200" b="1" dirty="0"/>
              <a:t>A</a:t>
            </a:r>
            <a:r>
              <a:rPr lang="en-US" sz="2200" b="1" dirty="0" smtClean="0"/>
              <a:t>n enduring word picture </a:t>
            </a:r>
            <a:r>
              <a:rPr lang="en-US" sz="2200" b="1" dirty="0"/>
              <a:t>of what the firm wants </a:t>
            </a:r>
            <a:r>
              <a:rPr lang="en-US" sz="2200" b="1" dirty="0" smtClean="0"/>
              <a:t>                              to </a:t>
            </a:r>
            <a:r>
              <a:rPr lang="en-US" sz="2200" b="1" dirty="0"/>
              <a:t>be </a:t>
            </a:r>
            <a:r>
              <a:rPr lang="en-US" sz="2200" b="1" dirty="0" smtClean="0"/>
              <a:t>and expects to achieve in the future.</a:t>
            </a:r>
          </a:p>
          <a:p>
            <a:pPr marL="548640" lvl="1" indent="-274320">
              <a:spcBef>
                <a:spcPts val="0"/>
              </a:spcBef>
              <a:spcAft>
                <a:spcPts val="600"/>
              </a:spcAft>
              <a:buSzPct val="125000"/>
              <a:buFont typeface="Lucida Grande"/>
              <a:buChar char="–"/>
            </a:pPr>
            <a:r>
              <a:rPr lang="en-US" sz="2200" b="1" dirty="0" smtClean="0"/>
              <a:t>One that stretches </a:t>
            </a:r>
            <a:r>
              <a:rPr lang="en-US" sz="2200" b="1" dirty="0"/>
              <a:t>and challenges </a:t>
            </a:r>
            <a:r>
              <a:rPr lang="en-US" sz="2200" b="1" dirty="0" smtClean="0"/>
              <a:t>the firm’s people.</a:t>
            </a:r>
            <a:endParaRPr lang="en-US" sz="2200" b="1" dirty="0"/>
          </a:p>
        </p:txBody>
      </p:sp>
      <p:grpSp>
        <p:nvGrpSpPr>
          <p:cNvPr id="35" name="Group 34"/>
          <p:cNvGrpSpPr/>
          <p:nvPr/>
        </p:nvGrpSpPr>
        <p:grpSpPr>
          <a:xfrm>
            <a:off x="838200" y="4876800"/>
            <a:ext cx="7787122" cy="1409956"/>
            <a:chOff x="1033272" y="4771294"/>
            <a:chExt cx="7787122" cy="1409956"/>
          </a:xfrm>
        </p:grpSpPr>
        <p:grpSp>
          <p:nvGrpSpPr>
            <p:cNvPr id="29" name="Group 28"/>
            <p:cNvGrpSpPr/>
            <p:nvPr/>
          </p:nvGrpSpPr>
          <p:grpSpPr>
            <a:xfrm>
              <a:off x="1033272" y="4771294"/>
              <a:ext cx="7772400" cy="1280160"/>
              <a:chOff x="1066799" y="4771294"/>
              <a:chExt cx="7772400" cy="1280160"/>
            </a:xfrm>
          </p:grpSpPr>
          <p:grpSp>
            <p:nvGrpSpPr>
              <p:cNvPr id="24" name="Group 23"/>
              <p:cNvGrpSpPr>
                <a:grpSpLocks/>
              </p:cNvGrpSpPr>
              <p:nvPr/>
            </p:nvGrpSpPr>
            <p:grpSpPr>
              <a:xfrm>
                <a:off x="1066799" y="4771294"/>
                <a:ext cx="7772400" cy="1280160"/>
                <a:chOff x="2286000" y="5029200"/>
                <a:chExt cx="6612469" cy="978408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286000" y="5029200"/>
                  <a:ext cx="2016434" cy="976905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777400" y="5029200"/>
                  <a:ext cx="121069" cy="976905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 preferRelativeResize="0">
                  <a:picLocks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239811" y="5029200"/>
                  <a:ext cx="4562856" cy="978408"/>
                </a:xfrm>
                <a:prstGeom prst="rect">
                  <a:avLst/>
                </a:prstGeom>
              </p:spPr>
            </p:pic>
          </p:grpSp>
          <p:sp>
            <p:nvSpPr>
              <p:cNvPr id="10" name="Rectangle 3"/>
              <p:cNvSpPr>
                <a:spLocks noChangeArrowheads="1"/>
              </p:cNvSpPr>
              <p:nvPr/>
            </p:nvSpPr>
            <p:spPr bwMode="auto">
              <a:xfrm>
                <a:off x="4114800" y="4927602"/>
                <a:ext cx="4114800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182880" indent="-182880">
                  <a:defRPr/>
                </a:pPr>
                <a:r>
                  <a:rPr lang="en-CA" sz="2800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“ Our </a:t>
                </a:r>
                <a:r>
                  <a:rPr lang="en-CA" sz="28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vision is to </a:t>
                </a:r>
                <a:r>
                  <a:rPr lang="en-CA" sz="2800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be </a:t>
                </a:r>
                <a:r>
                  <a:rPr lang="en-CA" sz="2800" b="1" i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the </a:t>
                </a:r>
                <a:r>
                  <a:rPr lang="en-CA" sz="2800" b="1" i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quality </a:t>
                </a:r>
                <a:r>
                  <a:rPr lang="en-CA" sz="2800" b="1" i="1" spc="5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leader </a:t>
                </a:r>
                <a:r>
                  <a:rPr lang="en-CA" sz="2800" b="1" i="1" spc="5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in </a:t>
                </a:r>
                <a:r>
                  <a:rPr lang="en-CA" sz="2800" b="1" i="1" spc="5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everything we do.”   </a:t>
                </a:r>
                <a:endParaRPr lang="en-CA" sz="2800" b="1" i="1" spc="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Gabriola"/>
                  <a:cs typeface="Gabriola"/>
                </a:endParaRPr>
              </a:p>
            </p:txBody>
          </p:sp>
        </p:grpSp>
        <p:pic>
          <p:nvPicPr>
            <p:cNvPr id="34" name="Picture 33" descr="1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2416" y="4773168"/>
              <a:ext cx="7777978" cy="1408082"/>
            </a:xfrm>
            <a:prstGeom prst="rect">
              <a:avLst/>
            </a:prstGeom>
          </p:spPr>
        </p:pic>
      </p:grpSp>
      <p:pic>
        <p:nvPicPr>
          <p:cNvPr id="16" name="Picture 15" descr="Soun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</p:spPr>
      </p:pic>
      <p:grpSp>
        <p:nvGrpSpPr>
          <p:cNvPr id="17" name="Group 16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11"/>
            <a:tile tx="0" ty="0" sx="100000" sy="100000" flip="none" algn="tl"/>
          </a:blipFill>
        </p:grpSpPr>
        <p:pic>
          <p:nvPicPr>
            <p:cNvPr id="18" name="Picture 17"/>
            <p:cNvPicPr preferRelativeResize="0">
              <a:picLocks/>
            </p:cNvPicPr>
            <p:nvPr/>
          </p:nvPicPr>
          <p:blipFill rotWithShape="1">
            <a:blip r:embed="rId12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9" name="Picture 18" descr="Next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4" name="Rectangle 3"/>
          <p:cNvSpPr/>
          <p:nvPr/>
        </p:nvSpPr>
        <p:spPr>
          <a:xfrm>
            <a:off x="516466" y="2770215"/>
            <a:ext cx="9525000" cy="846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-274320">
              <a:spcBef>
                <a:spcPts val="0"/>
              </a:spcBef>
              <a:spcAft>
                <a:spcPts val="600"/>
              </a:spcAft>
              <a:buSzPct val="125000"/>
              <a:buFont typeface="Lucida Grande"/>
              <a:buChar char="–"/>
            </a:pP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One that reflects the firm’s values and aspirations.</a:t>
            </a:r>
          </a:p>
          <a:p>
            <a:pPr marL="274320" lvl="1" indent="-274320">
              <a:spcBef>
                <a:spcPts val="0"/>
              </a:spcBef>
              <a:spcAft>
                <a:spcPts val="600"/>
              </a:spcAft>
              <a:buSzPct val="125000"/>
              <a:buFont typeface="Lucida Grande"/>
              <a:buChar char="–"/>
            </a:pPr>
            <a:r>
              <a:rPr lang="en-US" sz="2200" b="1" spc="-30" dirty="0">
                <a:solidFill>
                  <a:schemeClr val="accent1">
                    <a:lumMod val="50000"/>
                  </a:schemeClr>
                </a:solidFill>
              </a:rPr>
              <a:t>Most effective when its development includes all stakeholders</a:t>
            </a:r>
            <a:r>
              <a:rPr lang="en-US" sz="2200" b="1" spc="-3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200" b="1" dirty="0"/>
          </a:p>
        </p:txBody>
      </p:sp>
      <p:sp>
        <p:nvSpPr>
          <p:cNvPr id="5" name="Rectangle 4"/>
          <p:cNvSpPr/>
          <p:nvPr/>
        </p:nvSpPr>
        <p:spPr>
          <a:xfrm>
            <a:off x="499532" y="3584278"/>
            <a:ext cx="8263468" cy="1715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-274320">
              <a:spcBef>
                <a:spcPts val="0"/>
              </a:spcBef>
              <a:spcAft>
                <a:spcPts val="600"/>
              </a:spcAft>
              <a:buSzPct val="125000"/>
              <a:buFont typeface="Lucida Grande"/>
              <a:buChar char="–"/>
            </a:pPr>
            <a:r>
              <a:rPr lang="en-US" sz="2200" b="1" dirty="0" smtClean="0"/>
              <a:t>One </a:t>
            </a:r>
            <a:r>
              <a:rPr lang="en-US" sz="2200" b="1" dirty="0"/>
              <a:t>which recognizes the firm’s internal organizational and external competitive environments.</a:t>
            </a:r>
          </a:p>
          <a:p>
            <a:pPr marL="274320" lvl="1" indent="-274320">
              <a:spcBef>
                <a:spcPts val="0"/>
              </a:spcBef>
              <a:spcAft>
                <a:spcPts val="600"/>
              </a:spcAft>
              <a:buSzPct val="125000"/>
              <a:buFont typeface="Lucida Grande"/>
              <a:buChar char="–"/>
            </a:pPr>
            <a:r>
              <a:rPr lang="en-US" sz="2200" b="1" dirty="0"/>
              <a:t>Supported by upper management decisions and actions.</a:t>
            </a:r>
          </a:p>
          <a:p>
            <a:pPr lvl="1">
              <a:spcBef>
                <a:spcPts val="900"/>
              </a:spcBef>
            </a:pPr>
            <a:endParaRPr lang="en-US" sz="2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0254" y="1540928"/>
            <a:ext cx="934994" cy="914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397" y="1223877"/>
            <a:ext cx="1290511" cy="165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Chevron 22"/>
          <p:cNvSpPr/>
          <p:nvPr/>
        </p:nvSpPr>
        <p:spPr bwMode="auto">
          <a:xfrm>
            <a:off x="5586984" y="6437376"/>
            <a:ext cx="795528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 smtClean="0">
                <a:solidFill>
                  <a:schemeClr val="bg1"/>
                </a:solidFill>
                <a:latin typeface="Arial Narrow"/>
                <a:cs typeface="Arial Narrow"/>
              </a:rPr>
              <a:t>Vision</a:t>
            </a:r>
            <a:r>
              <a:rPr lang="en-US" sz="900" b="1" baseline="0" dirty="0" smtClean="0">
                <a:solidFill>
                  <a:schemeClr val="bg1"/>
                </a:solidFill>
                <a:latin typeface="Arial Narrow"/>
                <a:cs typeface="Arial Narrow"/>
              </a:rPr>
              <a:t> &amp; Mission</a:t>
            </a: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82613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68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4717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1S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6553200"/>
            <a:ext cx="228600" cy="22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Mission Statement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2676" y="1295400"/>
            <a:ext cx="2277790" cy="22949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&quot;No&quot; Symbol 6"/>
          <p:cNvSpPr/>
          <p:nvPr/>
        </p:nvSpPr>
        <p:spPr>
          <a:xfrm>
            <a:off x="3581400" y="1295400"/>
            <a:ext cx="2235200" cy="2294965"/>
          </a:xfrm>
          <a:prstGeom prst="noSmoking">
            <a:avLst>
              <a:gd name="adj" fmla="val 485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429000" y="1219200"/>
            <a:ext cx="2514600" cy="2438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001000" cy="2639567"/>
          </a:xfrm>
        </p:spPr>
        <p:txBody>
          <a:bodyPr>
            <a:normAutofit fontScale="77500" lnSpcReduction="20000"/>
          </a:bodyPr>
          <a:lstStyle/>
          <a:p>
            <a:pPr marL="256032" indent="-256032">
              <a:spcBef>
                <a:spcPts val="1200"/>
              </a:spcBef>
            </a:pPr>
            <a:r>
              <a:rPr lang="en-US" b="1" dirty="0" smtClean="0"/>
              <a:t>An Effective Mission:</a:t>
            </a:r>
          </a:p>
          <a:p>
            <a:pPr marL="557784" lvl="1">
              <a:lnSpc>
                <a:spcPct val="120000"/>
              </a:lnSpc>
              <a:spcBef>
                <a:spcPts val="800"/>
              </a:spcBef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pecifies business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or businesses in which the firm intends to compete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&amp; customers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it intends to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serve.</a:t>
            </a:r>
          </a:p>
          <a:p>
            <a:pPr marL="557784" lvl="1">
              <a:lnSpc>
                <a:spcPct val="120000"/>
              </a:lnSpc>
              <a:spcBef>
                <a:spcPts val="800"/>
              </a:spcBef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H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as a more concrete, near-term focus on current product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markets and customers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than the firm’s vision.</a:t>
            </a:r>
          </a:p>
          <a:p>
            <a:pPr marL="557784" lvl="1">
              <a:lnSpc>
                <a:spcPct val="120000"/>
              </a:lnSpc>
              <a:spcBef>
                <a:spcPts val="800"/>
              </a:spcBef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hould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be inspiring and relevant to all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stakeholders.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06680" y="4572000"/>
            <a:ext cx="8961120" cy="1828800"/>
            <a:chOff x="1032931" y="4771294"/>
            <a:chExt cx="7778319" cy="1470912"/>
          </a:xfrm>
        </p:grpSpPr>
        <p:grpSp>
          <p:nvGrpSpPr>
            <p:cNvPr id="20" name="Group 19"/>
            <p:cNvGrpSpPr/>
            <p:nvPr/>
          </p:nvGrpSpPr>
          <p:grpSpPr>
            <a:xfrm>
              <a:off x="1032931" y="4771294"/>
              <a:ext cx="7772400" cy="1280160"/>
              <a:chOff x="1066799" y="4771294"/>
              <a:chExt cx="7772400" cy="1280160"/>
            </a:xfrm>
          </p:grpSpPr>
          <p:grpSp>
            <p:nvGrpSpPr>
              <p:cNvPr id="21" name="Group 20"/>
              <p:cNvGrpSpPr>
                <a:grpSpLocks/>
              </p:cNvGrpSpPr>
              <p:nvPr/>
            </p:nvGrpSpPr>
            <p:grpSpPr>
              <a:xfrm>
                <a:off x="1066799" y="4771294"/>
                <a:ext cx="7772400" cy="1280160"/>
                <a:chOff x="2286000" y="5029200"/>
                <a:chExt cx="6612469" cy="978408"/>
              </a:xfrm>
            </p:grpSpPr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286000" y="5029200"/>
                  <a:ext cx="2016434" cy="976905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777400" y="5029200"/>
                  <a:ext cx="121069" cy="976905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 preferRelativeResize="0">
                  <a:picLocks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239811" y="5029200"/>
                  <a:ext cx="4562856" cy="978408"/>
                </a:xfrm>
                <a:prstGeom prst="rect">
                  <a:avLst/>
                </a:prstGeom>
              </p:spPr>
            </p:pic>
          </p:grpSp>
          <p:sp>
            <p:nvSpPr>
              <p:cNvPr id="22" name="Rectangle 3"/>
              <p:cNvSpPr>
                <a:spLocks noChangeArrowheads="1"/>
              </p:cNvSpPr>
              <p:nvPr/>
            </p:nvSpPr>
            <p:spPr bwMode="auto">
              <a:xfrm>
                <a:off x="3344333" y="4788228"/>
                <a:ext cx="5444068" cy="1200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182880" indent="-182880">
                  <a:defRPr/>
                </a:pPr>
                <a:r>
                  <a:rPr lang="en-CA" sz="2400" b="1" i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“</a:t>
                </a:r>
                <a:r>
                  <a:rPr lang="en-CA" sz="2400" b="1" i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 </a:t>
                </a:r>
                <a:r>
                  <a:rPr lang="en-CA" sz="2400" b="1" i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 Our </a:t>
                </a:r>
                <a:r>
                  <a:rPr lang="en-CA" sz="2400" b="1" i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guiding mission is to deliver superior quality products &amp;</a:t>
                </a:r>
                <a:r>
                  <a:rPr lang="en-CA" sz="2400" b="1" i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 </a:t>
                </a:r>
                <a:r>
                  <a:rPr lang="en-CA" sz="2400" b="1" i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services for our customers &amp;</a:t>
                </a:r>
                <a:r>
                  <a:rPr lang="en-CA" sz="2400" b="1" i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 </a:t>
                </a:r>
                <a:r>
                  <a:rPr lang="en-CA" sz="2400" b="1" i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communities through leadership, innovation </a:t>
                </a:r>
                <a:r>
                  <a:rPr lang="en-CA" sz="2400" b="1" i="1" dirty="0" smtClean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000"/>
                        </a:srgbClr>
                      </a:outerShdw>
                    </a:effectLst>
                    <a:latin typeface="Gabriola"/>
                    <a:cs typeface="Gabriola"/>
                  </a:rPr>
                  <a:t>&amp; partnerships.”</a:t>
                </a:r>
                <a:endParaRPr lang="en-CA" sz="2400" b="1" i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Gabriola"/>
                  <a:cs typeface="Gabriola"/>
                </a:endParaRPr>
              </a:p>
            </p:txBody>
          </p:sp>
        </p:grpSp>
        <p:pic>
          <p:nvPicPr>
            <p:cNvPr id="40" name="Picture 39" descr="2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3272" y="4773168"/>
              <a:ext cx="7777978" cy="1469038"/>
            </a:xfrm>
            <a:prstGeom prst="rect">
              <a:avLst/>
            </a:prstGeom>
          </p:spPr>
        </p:pic>
      </p:grpSp>
      <p:pic>
        <p:nvPicPr>
          <p:cNvPr id="30" name="Picture 29" descr="Soun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2"/>
            <a:tile tx="0" ty="0" sx="100000" sy="100000" flip="none" algn="tl"/>
          </a:blipFill>
        </p:spPr>
      </p:pic>
      <p:grpSp>
        <p:nvGrpSpPr>
          <p:cNvPr id="31" name="Group 30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12"/>
            <a:tile tx="0" ty="0" sx="100000" sy="100000" flip="none" algn="tl"/>
          </a:blipFill>
        </p:grpSpPr>
        <p:pic>
          <p:nvPicPr>
            <p:cNvPr id="32" name="Picture 31"/>
            <p:cNvPicPr preferRelativeResize="0">
              <a:picLocks/>
            </p:cNvPicPr>
            <p:nvPr/>
          </p:nvPicPr>
          <p:blipFill rotWithShape="1">
            <a:blip r:embed="rId13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37" name="Picture 36" descr="Next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grpSp>
        <p:nvGrpSpPr>
          <p:cNvPr id="5" name="Group 4"/>
          <p:cNvGrpSpPr/>
          <p:nvPr/>
        </p:nvGrpSpPr>
        <p:grpSpPr>
          <a:xfrm>
            <a:off x="0" y="3657600"/>
            <a:ext cx="9063218" cy="777240"/>
            <a:chOff x="0" y="3657600"/>
            <a:chExt cx="9063218" cy="7772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657600"/>
              <a:ext cx="1519418" cy="77724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8760" y="3657600"/>
              <a:ext cx="1519418" cy="77724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7520" y="3657600"/>
              <a:ext cx="1519418" cy="77724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6280" y="3657600"/>
              <a:ext cx="1519418" cy="77724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5040" y="3657600"/>
              <a:ext cx="1519418" cy="77724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3800" y="3657600"/>
              <a:ext cx="1519418" cy="777240"/>
            </a:xfrm>
            <a:prstGeom prst="rect">
              <a:avLst/>
            </a:prstGeom>
          </p:spPr>
        </p:pic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397" y="1232344"/>
            <a:ext cx="1290511" cy="1654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Chevron 41"/>
          <p:cNvSpPr/>
          <p:nvPr/>
        </p:nvSpPr>
        <p:spPr bwMode="auto">
          <a:xfrm>
            <a:off x="5586984" y="6437376"/>
            <a:ext cx="795528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200"/>
              </a:lnSpc>
              <a:defRPr/>
            </a:pP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 eaLnBrk="1" hangingPunct="1">
              <a:lnSpc>
                <a:spcPts val="1000"/>
              </a:lnSpc>
              <a:defRPr/>
            </a:pPr>
            <a:r>
              <a:rPr lang="en-US" sz="900" b="1" dirty="0" smtClean="0">
                <a:solidFill>
                  <a:schemeClr val="bg1"/>
                </a:solidFill>
                <a:latin typeface="Arial Narrow"/>
                <a:cs typeface="Arial Narrow"/>
              </a:rPr>
              <a:t>Vision</a:t>
            </a:r>
            <a:r>
              <a:rPr lang="en-US" sz="900" b="1" baseline="0" dirty="0" smtClean="0">
                <a:solidFill>
                  <a:schemeClr val="bg1"/>
                </a:solidFill>
                <a:latin typeface="Arial Narrow"/>
                <a:cs typeface="Arial Narrow"/>
              </a:rPr>
              <a:t> &amp; Mission</a:t>
            </a:r>
            <a:endParaRPr lang="en-US" sz="900" b="1" dirty="0" smtClean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196634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6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49057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3" grpId="0" uiExpan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6553200"/>
            <a:ext cx="228600" cy="22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 sz="3400" b="1" dirty="0">
                <a:solidFill>
                  <a:schemeClr val="bg1"/>
                </a:solidFill>
                <a:latin typeface="+mj-lt"/>
              </a:rPr>
              <a:t>Stakeholders</a:t>
            </a:r>
          </a:p>
        </p:txBody>
      </p:sp>
      <p:sp>
        <p:nvSpPr>
          <p:cNvPr id="14" name="Freeform 14"/>
          <p:cNvSpPr>
            <a:spLocks/>
          </p:cNvSpPr>
          <p:nvPr/>
        </p:nvSpPr>
        <p:spPr bwMode="auto">
          <a:xfrm>
            <a:off x="4267198" y="2590800"/>
            <a:ext cx="4495801" cy="914400"/>
          </a:xfrm>
          <a:prstGeom prst="roundRect">
            <a:avLst>
              <a:gd name="adj" fmla="val 10061"/>
            </a:avLst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affected by the strategic outcomes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achieved by the firm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4267200" y="1463040"/>
            <a:ext cx="4495800" cy="914400"/>
          </a:xfrm>
          <a:prstGeom prst="roundRect">
            <a:avLst>
              <a:gd name="adj" fmla="val 10083"/>
            </a:avLst>
          </a:prstGeom>
          <a:solidFill>
            <a:srgbClr val="00887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affect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development of the firm’s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vision and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>
            <a:off x="4258228" y="3674534"/>
            <a:ext cx="4504772" cy="914400"/>
          </a:xfrm>
          <a:prstGeom prst="roundRect">
            <a:avLst>
              <a:gd name="adj" fmla="val 11702"/>
            </a:avLst>
          </a:prstGeom>
          <a:solidFill>
            <a:srgbClr val="CE133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 have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enforceable claims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firm’s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>
            <a:stCxn id="20" idx="2"/>
            <a:endCxn id="14" idx="1"/>
          </p:cNvCxnSpPr>
          <p:nvPr/>
        </p:nvCxnSpPr>
        <p:spPr>
          <a:xfrm flipV="1">
            <a:off x="457201" y="3048000"/>
            <a:ext cx="3809997" cy="421469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0" idx="2"/>
            <a:endCxn id="15" idx="1"/>
          </p:cNvCxnSpPr>
          <p:nvPr/>
        </p:nvCxnSpPr>
        <p:spPr>
          <a:xfrm flipV="1">
            <a:off x="457201" y="1920240"/>
            <a:ext cx="3809999" cy="1549229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0" idx="2"/>
            <a:endCxn id="16" idx="1"/>
          </p:cNvCxnSpPr>
          <p:nvPr/>
        </p:nvCxnSpPr>
        <p:spPr>
          <a:xfrm>
            <a:off x="457201" y="3469469"/>
            <a:ext cx="3801027" cy="662265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Freeform 14"/>
          <p:cNvSpPr>
            <a:spLocks/>
          </p:cNvSpPr>
          <p:nvPr/>
        </p:nvSpPr>
        <p:spPr bwMode="auto">
          <a:xfrm>
            <a:off x="4258229" y="4784876"/>
            <a:ext cx="4504771" cy="914400"/>
          </a:xfrm>
          <a:prstGeom prst="roundRect">
            <a:avLst>
              <a:gd name="adj" fmla="val 11702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 influential when in control </a:t>
            </a:r>
            <a:b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critical or valued resources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Arrow Connector 27"/>
          <p:cNvCxnSpPr>
            <a:stCxn id="20" idx="2"/>
            <a:endCxn id="21" idx="1"/>
          </p:cNvCxnSpPr>
          <p:nvPr/>
        </p:nvCxnSpPr>
        <p:spPr>
          <a:xfrm>
            <a:off x="457201" y="3469469"/>
            <a:ext cx="3801028" cy="1772607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Freeform 14"/>
          <p:cNvSpPr>
            <a:spLocks/>
          </p:cNvSpPr>
          <p:nvPr/>
        </p:nvSpPr>
        <p:spPr bwMode="auto">
          <a:xfrm>
            <a:off x="457201" y="2133600"/>
            <a:ext cx="2895600" cy="2671738"/>
          </a:xfrm>
          <a:prstGeom prst="ellipse">
            <a:avLst/>
          </a:prstGeom>
          <a:solidFill>
            <a:srgbClr val="63468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Primary stakeholders</a:t>
            </a:r>
          </a:p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individuals,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organizations)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 descr="Sou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</p:pic>
      <p:grpSp>
        <p:nvGrpSpPr>
          <p:cNvPr id="37" name="Group 36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7"/>
            <a:tile tx="0" ty="0" sx="100000" sy="100000" flip="none" algn="tl"/>
          </a:blipFill>
        </p:grpSpPr>
        <p:pic>
          <p:nvPicPr>
            <p:cNvPr id="38" name="Picture 37"/>
            <p:cNvPicPr preferRelativeResize="0">
              <a:picLocks/>
            </p:cNvPicPr>
            <p:nvPr/>
          </p:nvPicPr>
          <p:blipFill rotWithShape="1">
            <a:blip r:embed="rId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39" name="Picture 38" descr="Next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2" name="Chevron 21"/>
          <p:cNvSpPr/>
          <p:nvPr/>
        </p:nvSpPr>
        <p:spPr bwMode="auto">
          <a:xfrm>
            <a:off x="6281928" y="6437376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endParaRPr lang="en-US" sz="500" b="1" spc="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Stakeholders</a:t>
            </a:r>
          </a:p>
        </p:txBody>
      </p:sp>
    </p:spTree>
    <p:extLst>
      <p:ext uri="{BB962C8B-B14F-4D97-AF65-F5344CB8AC3E}">
        <p14:creationId xmlns:p14="http://schemas.microsoft.com/office/powerpoint/2010/main" val="3708283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xit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4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21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 sz="3400" b="1" dirty="0" smtClean="0">
                <a:solidFill>
                  <a:srgbClr val="FFFFFF"/>
                </a:solidFill>
                <a:latin typeface="+mj-lt"/>
              </a:rPr>
              <a:t>Classification of Stakeholders</a:t>
            </a:r>
            <a:endParaRPr lang="en-US" sz="34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" name="Freeform 36"/>
          <p:cNvSpPr>
            <a:spLocks noEditPoints="1"/>
          </p:cNvSpPr>
          <p:nvPr/>
        </p:nvSpPr>
        <p:spPr bwMode="auto">
          <a:xfrm>
            <a:off x="2235201" y="1278469"/>
            <a:ext cx="4648200" cy="731520"/>
          </a:xfrm>
          <a:prstGeom prst="roundRect">
            <a:avLst>
              <a:gd name="adj" fmla="val 7823"/>
            </a:avLst>
          </a:prstGeom>
          <a:solidFill>
            <a:srgbClr val="00887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Categories of stakeholders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Elbow Connector 9"/>
          <p:cNvCxnSpPr>
            <a:stCxn id="9" idx="2"/>
            <a:endCxn id="6" idx="0"/>
          </p:cNvCxnSpPr>
          <p:nvPr/>
        </p:nvCxnSpPr>
        <p:spPr>
          <a:xfrm rot="5400000">
            <a:off x="2781726" y="828464"/>
            <a:ext cx="596051" cy="2959101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9" idx="2"/>
            <a:endCxn id="8" idx="0"/>
          </p:cNvCxnSpPr>
          <p:nvPr/>
        </p:nvCxnSpPr>
        <p:spPr>
          <a:xfrm rot="16200000" flipH="1">
            <a:off x="5753525" y="815764"/>
            <a:ext cx="596051" cy="2984499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>
            <a:endCxn id="7" idx="0"/>
          </p:cNvCxnSpPr>
          <p:nvPr/>
        </p:nvCxnSpPr>
        <p:spPr>
          <a:xfrm>
            <a:off x="4555066" y="2057400"/>
            <a:ext cx="16934" cy="54864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228600" y="2606040"/>
            <a:ext cx="3076576" cy="3337560"/>
            <a:chOff x="228600" y="2606040"/>
            <a:chExt cx="3076576" cy="3337560"/>
          </a:xfrm>
        </p:grpSpPr>
        <p:sp>
          <p:nvSpPr>
            <p:cNvPr id="6" name="Freeform 16"/>
            <p:cNvSpPr>
              <a:spLocks/>
            </p:cNvSpPr>
            <p:nvPr/>
          </p:nvSpPr>
          <p:spPr bwMode="auto">
            <a:xfrm>
              <a:off x="274320" y="2606040"/>
              <a:ext cx="2651760" cy="822960"/>
            </a:xfrm>
            <a:prstGeom prst="roundRect">
              <a:avLst>
                <a:gd name="adj" fmla="val 11173"/>
              </a:avLst>
            </a:prstGeom>
            <a:solidFill>
              <a:srgbClr val="797E9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Capital Market Stakeholders</a:t>
              </a:r>
            </a:p>
          </p:txBody>
        </p:sp>
        <p:grpSp>
          <p:nvGrpSpPr>
            <p:cNvPr id="36" name="Group 12"/>
            <p:cNvGrpSpPr>
              <a:grpSpLocks/>
            </p:cNvGrpSpPr>
            <p:nvPr/>
          </p:nvGrpSpPr>
          <p:grpSpPr bwMode="auto">
            <a:xfrm>
              <a:off x="228600" y="3505200"/>
              <a:ext cx="3076576" cy="777875"/>
              <a:chOff x="3780" y="1859"/>
              <a:chExt cx="1938" cy="49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3780" y="1859"/>
                <a:ext cx="193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l" eaLnBrk="0" hangingPunct="0">
                  <a:defRPr/>
                </a:pP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Stock </a:t>
                </a:r>
                <a:r>
                  <a:rPr lang="en-US" sz="2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market</a:t>
                </a:r>
                <a:r>
                  <a:rPr lang="en-US" sz="1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  <a:r>
                  <a:rPr lang="en-US" sz="2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/</a:t>
                </a:r>
                <a:r>
                  <a:rPr lang="en-US" sz="1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</a:t>
                </a:r>
                <a:r>
                  <a:rPr lang="en-US" sz="20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Investors</a:t>
                </a:r>
                <a:endParaRPr 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39" name="Rectangle 14"/>
              <p:cNvSpPr>
                <a:spLocks noChangeArrowheads="1"/>
              </p:cNvSpPr>
              <p:nvPr/>
            </p:nvSpPr>
            <p:spPr bwMode="auto">
              <a:xfrm>
                <a:off x="3780" y="2099"/>
                <a:ext cx="1812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l" eaLnBrk="0" hangingPunct="0">
                  <a:defRPr/>
                </a:pPr>
                <a:r>
                  <a:rPr lang="en-US" sz="2000" b="1" dirty="0">
                    <a:solidFill>
                      <a:srgbClr val="7F7F7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cs typeface="Arial"/>
                  </a:rPr>
                  <a:t>Debt </a:t>
                </a:r>
                <a:r>
                  <a:rPr lang="en-US" sz="2000" b="1" dirty="0" smtClean="0">
                    <a:solidFill>
                      <a:srgbClr val="7F7F7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cs typeface="Arial"/>
                  </a:rPr>
                  <a:t>suppliers</a:t>
                </a:r>
                <a:r>
                  <a:rPr lang="en-US" sz="1000" b="1" dirty="0" smtClean="0">
                    <a:solidFill>
                      <a:srgbClr val="7F7F7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cs typeface="Arial"/>
                  </a:rPr>
                  <a:t> </a:t>
                </a:r>
                <a:r>
                  <a:rPr lang="en-US" sz="2000" b="1" dirty="0" smtClean="0">
                    <a:solidFill>
                      <a:srgbClr val="7F7F7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cs typeface="Arial"/>
                  </a:rPr>
                  <a:t>/</a:t>
                </a:r>
                <a:r>
                  <a:rPr lang="en-US" sz="1000" b="1" dirty="0" smtClean="0">
                    <a:solidFill>
                      <a:srgbClr val="7F7F7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cs typeface="Arial"/>
                  </a:rPr>
                  <a:t> </a:t>
                </a:r>
                <a:r>
                  <a:rPr lang="en-US" sz="2000" b="1" dirty="0" smtClean="0">
                    <a:solidFill>
                      <a:srgbClr val="7F7F7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cs typeface="Arial"/>
                  </a:rPr>
                  <a:t>Banks</a:t>
                </a:r>
                <a:endParaRPr lang="en-US" sz="2000" b="1" dirty="0">
                  <a:solidFill>
                    <a:srgbClr val="7F7F7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endParaRP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82546" y1="40431" x2="82546" y2="40431"/>
                          <a14:foregroundMark x1="82752" y1="45455" x2="82752" y2="45455"/>
                          <a14:foregroundMark x1="82957" y1="49761" x2="82957" y2="49761"/>
                          <a14:foregroundMark x1="82752" y1="59809" x2="82752" y2="59809"/>
                          <a14:foregroundMark x1="83162" y1="38756" x2="83162" y2="38756"/>
                          <a14:foregroundMark x1="56057" y1="38517" x2="56057" y2="38517"/>
                          <a14:foregroundMark x1="54004" y1="43062" x2="54004" y2="43062"/>
                          <a14:foregroundMark x1="52567" y1="52392" x2="52567" y2="52392"/>
                          <a14:foregroundMark x1="50513" y1="39234" x2="50513" y2="39234"/>
                          <a14:foregroundMark x1="59138" y1="36603" x2="59138" y2="36603"/>
                          <a14:foregroundMark x1="34497" y1="36124" x2="34497" y2="36124"/>
                          <a14:foregroundMark x1="8214" y1="28708" x2="8214" y2="28708"/>
                          <a14:foregroundMark x1="12115" y1="37321" x2="12115" y2="37321"/>
                          <a14:foregroundMark x1="10883" y1="46411" x2="10883" y2="46411"/>
                          <a14:foregroundMark x1="10062" y1="50718" x2="10062" y2="50718"/>
                          <a14:foregroundMark x1="8830" y1="54785" x2="8830" y2="54785"/>
                          <a14:foregroundMark x1="12115" y1="40670" x2="12115" y2="40670"/>
                          <a14:foregroundMark x1="6160" y1="52871" x2="6160" y2="52871"/>
                          <a14:foregroundMark x1="6366" y1="50239" x2="6366" y2="50239"/>
                          <a14:foregroundMark x1="9240" y1="40191" x2="9240" y2="40191"/>
                          <a14:foregroundMark x1="8214" y1="43780" x2="8214" y2="43780"/>
                          <a14:foregroundMark x1="9446" y1="37081" x2="9446" y2="37081"/>
                          <a14:foregroundMark x1="39220" y1="43062" x2="39220" y2="43062"/>
                          <a14:foregroundMark x1="39836" y1="38038" x2="39836" y2="38038"/>
                          <a14:foregroundMark x1="36140" y1="39713" x2="36140" y2="39713"/>
                          <a14:foregroundMark x1="36140" y1="39713" x2="36140" y2="39713"/>
                          <a14:foregroundMark x1="41273" y1="39952" x2="41273" y2="39952"/>
                          <a14:foregroundMark x1="52567" y1="45694" x2="52567" y2="45694"/>
                          <a14:foregroundMark x1="61191" y1="33971" x2="61191" y2="33971"/>
                          <a14:foregroundMark x1="60370" y1="37321" x2="60370" y2="37321"/>
                          <a14:foregroundMark x1="59959" y1="34689" x2="59959" y2="34689"/>
                          <a14:foregroundMark x1="56879" y1="35885" x2="56879" y2="35885"/>
                          <a14:foregroundMark x1="57906" y1="38756" x2="57906" y2="38756"/>
                          <a14:foregroundMark x1="56468" y1="40670" x2="56468" y2="40670"/>
                          <a14:foregroundMark x1="81520" y1="48086" x2="81520" y2="48086"/>
                          <a14:foregroundMark x1="50924" y1="43301" x2="50924" y2="43301"/>
                          <a14:foregroundMark x1="39630" y1="44498" x2="39630" y2="44498"/>
                          <a14:foregroundMark x1="36756" y1="41148" x2="36756" y2="41148"/>
                          <a14:foregroundMark x1="84805" y1="56699" x2="84805" y2="56699"/>
                          <a14:foregroundMark x1="84600" y1="60287" x2="84600" y2="60287"/>
                          <a14:foregroundMark x1="6571" y1="47368" x2="6571" y2="47368"/>
                          <a14:foregroundMark x1="85216" y1="54067" x2="85216" y2="54067"/>
                          <a14:foregroundMark x1="7598" y1="41148" x2="7598" y2="41148"/>
                          <a14:foregroundMark x1="6776" y1="44498" x2="6776" y2="44498"/>
                          <a14:foregroundMark x1="82136" y1="37321" x2="82136" y2="37321"/>
                          <a14:foregroundMark x1="8419" y1="37799" x2="8419" y2="37799"/>
                          <a14:foregroundMark x1="6776" y1="42344" x2="6776" y2="423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0600" y="5154734"/>
              <a:ext cx="914400" cy="78886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140268" y="2606040"/>
            <a:ext cx="2811306" cy="3413760"/>
            <a:chOff x="6140268" y="2606040"/>
            <a:chExt cx="2811306" cy="3413760"/>
          </a:xfrm>
        </p:grpSpPr>
        <p:sp>
          <p:nvSpPr>
            <p:cNvPr id="8" name="Freeform 4"/>
            <p:cNvSpPr>
              <a:spLocks/>
            </p:cNvSpPr>
            <p:nvPr/>
          </p:nvSpPr>
          <p:spPr bwMode="auto">
            <a:xfrm>
              <a:off x="6217920" y="2606040"/>
              <a:ext cx="2651760" cy="822960"/>
            </a:xfrm>
            <a:prstGeom prst="roundRect">
              <a:avLst>
                <a:gd name="adj" fmla="val 13370"/>
              </a:avLst>
            </a:prstGeom>
            <a:solidFill>
              <a:srgbClr val="89B8AD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Organizational Stakeholders</a:t>
              </a:r>
              <a:endPara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127"/>
            <p:cNvSpPr>
              <a:spLocks noChangeArrowheads="1"/>
            </p:cNvSpPr>
            <p:nvPr/>
          </p:nvSpPr>
          <p:spPr bwMode="auto">
            <a:xfrm>
              <a:off x="6172200" y="3505200"/>
              <a:ext cx="1893072" cy="10130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 eaLnBrk="0" hangingPunct="0">
                <a:defRPr/>
              </a:pPr>
              <a:r>
                <a:rPr lang="en-US" sz="2000" b="1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Employees</a:t>
              </a:r>
            </a:p>
            <a:p>
              <a:pPr algn="l" eaLnBrk="0" hangingPunct="0">
                <a:defRPr/>
              </a:pPr>
              <a:r>
                <a:rPr lang="en-US" sz="2000" b="1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Managers</a:t>
              </a:r>
            </a:p>
            <a:p>
              <a:pPr algn="l" eaLnBrk="0" hangingPunct="0">
                <a:defRPr/>
              </a:pPr>
              <a:r>
                <a:rPr lang="en-US" sz="2000" b="1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Nonmanagers</a:t>
              </a:r>
              <a:endPara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8985" y1="20332" x2="8985" y2="20332"/>
                          <a14:foregroundMark x1="9983" y1="14523" x2="9983" y2="14523"/>
                          <a14:foregroundMark x1="12812" y1="8299" x2="12812" y2="8299"/>
                          <a14:foregroundMark x1="3827" y1="44813" x2="3827" y2="44813"/>
                          <a14:foregroundMark x1="3328" y1="52697" x2="3328" y2="52697"/>
                          <a14:foregroundMark x1="2496" y1="57261" x2="2496" y2="57261"/>
                          <a14:foregroundMark x1="10982" y1="7469" x2="10982" y2="7469"/>
                          <a14:foregroundMark x1="28453" y1="9544" x2="28453" y2="9544"/>
                          <a14:foregroundMark x1="43095" y1="9129" x2="43095" y2="9129"/>
                          <a14:foregroundMark x1="58403" y1="81328" x2="58403" y2="81328"/>
                          <a14:foregroundMark x1="53744" y1="93776" x2="53744" y2="93776"/>
                          <a14:foregroundMark x1="72879" y1="21992" x2="72879" y2="21992"/>
                          <a14:foregroundMark x1="76040" y1="6224" x2="76040" y2="6224"/>
                          <a14:foregroundMark x1="76040" y1="11618" x2="76040" y2="11618"/>
                          <a14:foregroundMark x1="78037" y1="7469" x2="78037" y2="7469"/>
                          <a14:foregroundMark x1="89684" y1="26141" x2="89684" y2="26141"/>
                          <a14:foregroundMark x1="96173" y1="57676" x2="96173" y2="57676"/>
                          <a14:foregroundMark x1="98669" y1="57261" x2="98669" y2="57261"/>
                          <a14:foregroundMark x1="86689" y1="91701" x2="86689" y2="91701"/>
                          <a14:foregroundMark x1="91514" y1="89627" x2="91514" y2="89627"/>
                          <a14:foregroundMark x1="71880" y1="27801" x2="71880" y2="27801"/>
                          <a14:foregroundMark x1="84526" y1="90041" x2="84526" y2="90041"/>
                          <a14:foregroundMark x1="832" y1="63900" x2="832" y2="63900"/>
                          <a14:foregroundMark x1="82196" y1="92531" x2="82196" y2="92531"/>
                          <a14:foregroundMark x1="54409" y1="14938" x2="54409" y2="14938"/>
                          <a14:backgroundMark x1="20133" y1="50207" x2="20133" y2="50207"/>
                          <a14:backgroundMark x1="5990" y1="53112" x2="5990" y2="53112"/>
                          <a14:backgroundMark x1="93844" y1="55602" x2="93844" y2="55602"/>
                          <a14:backgroundMark x1="50582" y1="50207" x2="50582" y2="50207"/>
                          <a14:backgroundMark x1="72546" y1="88382" x2="72546" y2="883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1371"/>
            <a:stretch/>
          </p:blipFill>
          <p:spPr>
            <a:xfrm>
              <a:off x="6140268" y="4953000"/>
              <a:ext cx="2811306" cy="106680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246120" y="2606040"/>
            <a:ext cx="2651760" cy="3566817"/>
            <a:chOff x="3246120" y="2606040"/>
            <a:chExt cx="2651760" cy="3566817"/>
          </a:xfrm>
        </p:grpSpPr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3246120" y="2606040"/>
              <a:ext cx="2651760" cy="822960"/>
            </a:xfrm>
            <a:prstGeom prst="roundRect">
              <a:avLst>
                <a:gd name="adj" fmla="val 12271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Product Market Stakeholders</a:t>
              </a: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3261445" y="3505200"/>
              <a:ext cx="2576853" cy="10130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 eaLnBrk="0" hangingPunct="0">
                <a:defRPr/>
              </a:pPr>
              <a:r>
                <a:rPr lang="en-US" sz="2000" b="1" kern="12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Primary Customers </a:t>
              </a:r>
            </a:p>
            <a:p>
              <a:pPr algn="l" eaLnBrk="0" hangingPunct="0">
                <a:defRPr/>
              </a:pPr>
              <a:r>
                <a:rPr lang="en-US" sz="2000" b="1" kern="12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Host Communities</a:t>
              </a:r>
            </a:p>
            <a:p>
              <a:pPr algn="l" eaLnBrk="0" hangingPunct="0">
                <a:defRPr/>
              </a:pPr>
              <a:r>
                <a:rPr lang="en-US" sz="2000" b="1" kern="12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Unions  /  Suppliers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42" b="100000" l="3008" r="100000">
                          <a14:foregroundMark x1="52256" y1="73158" x2="52256" y2="73158"/>
                          <a14:foregroundMark x1="45865" y1="74737" x2="45865" y2="74737"/>
                          <a14:foregroundMark x1="70301" y1="54737" x2="70301" y2="54737"/>
                          <a14:backgroundMark x1="11278" y1="44737" x2="11278" y2="447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9272" t="9474" r="13284" b="6666"/>
            <a:stretch/>
          </p:blipFill>
          <p:spPr>
            <a:xfrm>
              <a:off x="3416671" y="4572000"/>
              <a:ext cx="2069729" cy="1600857"/>
            </a:xfrm>
            <a:prstGeom prst="rect">
              <a:avLst/>
            </a:prstGeom>
          </p:spPr>
        </p:pic>
      </p:grpSp>
      <p:pic>
        <p:nvPicPr>
          <p:cNvPr id="35" name="Picture 34" descr="No Soun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10"/>
            <a:tile tx="0" ty="0" sx="100000" sy="100000" flip="none" algn="tl"/>
          </a:blipFill>
        </p:spPr>
      </p:pic>
      <p:grpSp>
        <p:nvGrpSpPr>
          <p:cNvPr id="37" name="Group 36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10"/>
            <a:tile tx="0" ty="0" sx="100000" sy="100000" flip="none" algn="tl"/>
          </a:blipFill>
        </p:grpSpPr>
        <p:pic>
          <p:nvPicPr>
            <p:cNvPr id="42" name="Picture 41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3" name="Picture 42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6" name="Chevron 25"/>
          <p:cNvSpPr/>
          <p:nvPr/>
        </p:nvSpPr>
        <p:spPr bwMode="auto">
          <a:xfrm>
            <a:off x="6281928" y="6437376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endParaRPr lang="en-US" sz="500" b="1" spc="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Stakeholders</a:t>
            </a:r>
          </a:p>
        </p:txBody>
      </p:sp>
    </p:spTree>
    <p:extLst>
      <p:ext uri="{BB962C8B-B14F-4D97-AF65-F5344CB8AC3E}">
        <p14:creationId xmlns:p14="http://schemas.microsoft.com/office/powerpoint/2010/main" val="2162493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6002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en-US" sz="3400" b="1" dirty="0" smtClean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cs typeface="Times New Roman" charset="0"/>
              </a:rPr>
              <a:t>Learning Objectives</a:t>
            </a:r>
            <a:endParaRPr lang="en-US" sz="34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charset="0"/>
              <a:cs typeface="Times New Roman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340" y="1143000"/>
            <a:ext cx="9144000" cy="525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0" y="6383866"/>
            <a:ext cx="9144000" cy="474134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</p:spPr>
      </p:pic>
      <p:pic>
        <p:nvPicPr>
          <p:cNvPr id="39" name="Picture 38" descr="Nex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5944" y="6437376"/>
            <a:ext cx="396214" cy="396214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</p:spPr>
      </p:pic>
      <p:sp>
        <p:nvSpPr>
          <p:cNvPr id="40" name="Chevron 39"/>
          <p:cNvSpPr/>
          <p:nvPr/>
        </p:nvSpPr>
        <p:spPr bwMode="auto">
          <a:xfrm>
            <a:off x="0" y="6437376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00" b="1" spc="100" dirty="0" smtClean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Perform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</a:rPr>
              <a:pPr algn="ctr">
                <a:lnSpc>
                  <a:spcPts val="1200"/>
                </a:lnSpc>
                <a:defRPr/>
              </a:pPr>
              <a:t>2</a:t>
            </a:fld>
            <a:r>
              <a:rPr lang="en-US" sz="1000" b="1" spc="100" dirty="0" smtClean="0">
                <a:solidFill>
                  <a:schemeClr val="bg1"/>
                </a:solidFill>
                <a:latin typeface="Arial Narrow"/>
                <a:cs typeface="Arial Narrow"/>
              </a:rPr>
              <a:t>/</a:t>
            </a:r>
            <a:r>
              <a:rPr lang="en-US" sz="1000" b="1" spc="100" dirty="0" smtClean="0">
                <a:solidFill>
                  <a:schemeClr val="bg1"/>
                </a:solidFill>
              </a:rPr>
              <a:t>23</a:t>
            </a:r>
            <a:r>
              <a:rPr lang="en-US" sz="1000" b="1" spc="100" baseline="0" dirty="0" smtClean="0">
                <a:solidFill>
                  <a:schemeClr val="bg1"/>
                </a:solidFill>
              </a:rPr>
              <a:t>      </a:t>
            </a:r>
            <a:endParaRPr lang="en-US" sz="1000" b="1" spc="100" dirty="0" smtClean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81000" y="95796"/>
            <a:ext cx="4572000" cy="615553"/>
          </a:xfrm>
          <a:prstGeom prst="rect">
            <a:avLst/>
          </a:prstGeom>
          <a:noFill/>
          <a:effectLst>
            <a:outerShdw blurRad="50800" dist="38100" dir="2400000" algn="tl" rotWithShape="0">
              <a:schemeClr val="tx1">
                <a:alpha val="80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34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  <a:endParaRPr lang="en-US" sz="3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Nothin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994" y="3733800"/>
            <a:ext cx="2964775" cy="250439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060700" y="3685996"/>
            <a:ext cx="3429000" cy="2562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2400" b="1" dirty="0"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5900" y="1088648"/>
            <a:ext cx="8382000" cy="89255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2600" b="1" i="1" dirty="0" smtClean="0">
                <a:solidFill>
                  <a:srgbClr val="0074B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Studying </a:t>
            </a:r>
            <a:r>
              <a:rPr lang="en-US" sz="2600" b="1" i="1" dirty="0">
                <a:solidFill>
                  <a:srgbClr val="0074B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this chapter should provide you with </a:t>
            </a:r>
            <a:r>
              <a:rPr lang="en-US" sz="2600" b="1" i="1" dirty="0" smtClean="0">
                <a:solidFill>
                  <a:srgbClr val="0074B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600" b="1" i="1" dirty="0" smtClean="0">
                <a:solidFill>
                  <a:srgbClr val="0074B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i="1" dirty="0" smtClean="0">
                <a:solidFill>
                  <a:srgbClr val="0074B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600" b="1" i="1" dirty="0">
                <a:solidFill>
                  <a:srgbClr val="0074BB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strategic management knowledge needed to: </a:t>
            </a:r>
            <a:endParaRPr lang="en-US" sz="26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800" y="1984535"/>
            <a:ext cx="861060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500"/>
              </a:spcBef>
              <a:buFont typeface="+mj-lt"/>
              <a:buAutoNum type="arabicPeriod"/>
            </a:pPr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Define strategic 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competitiveness, </a:t>
            </a:r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competitive 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advantage, </a:t>
            </a:r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above-average returns. </a:t>
            </a:r>
            <a:endParaRPr lang="en-US" sz="2200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4800" y="3115733"/>
            <a:ext cx="883920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7472" indent="-347472">
              <a:spcBef>
                <a:spcPts val="500"/>
              </a:spcBef>
              <a:buFont typeface="+mj-lt"/>
              <a:buAutoNum type="arabicPeriod" startAt="3"/>
            </a:pP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Describe 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competitive landscape and explain how globalization and technological changes shape </a:t>
            </a: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it.</a:t>
            </a:r>
            <a:endParaRPr lang="en-US" sz="2200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0" y="4572000"/>
            <a:ext cx="8839200" cy="8335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7472" indent="-347472">
              <a:spcBef>
                <a:spcPts val="500"/>
              </a:spcBef>
              <a:buFont typeface="+mj-lt"/>
              <a:buAutoNum type="arabicPeriod" startAt="5"/>
            </a:pPr>
            <a:r>
              <a:rPr lang="en-US" sz="22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Describe </a:t>
            </a:r>
            <a:r>
              <a:rPr lang="en-US" sz="22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vision and mission and discuss their </a:t>
            </a:r>
            <a:r>
              <a:rPr lang="en-US" sz="22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value.</a:t>
            </a:r>
            <a:endParaRPr lang="en-US" sz="2200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500"/>
              </a:spcBef>
              <a:buFont typeface="+mj-lt"/>
              <a:buAutoNum type="arabicPeriod" startAt="5"/>
            </a:pPr>
            <a:r>
              <a:rPr lang="en-US" sz="22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Define </a:t>
            </a:r>
            <a:r>
              <a:rPr lang="en-US" sz="22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stakeholders </a:t>
            </a:r>
            <a:r>
              <a:rPr lang="en-US" sz="22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22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describe their ability to influence </a:t>
            </a:r>
            <a:r>
              <a:rPr lang="en-US" sz="22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firms.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4800" y="2701780"/>
            <a:ext cx="8839200" cy="4308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7472" indent="-347472">
              <a:spcBef>
                <a:spcPts val="500"/>
              </a:spcBef>
              <a:buFont typeface="+mj-lt"/>
              <a:buAutoNum type="arabicPeriod" startAt="2"/>
            </a:pPr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Explain 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strategic management </a:t>
            </a:r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process.</a:t>
            </a:r>
            <a:endParaRPr lang="en-US" sz="2200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6333" y="3835401"/>
            <a:ext cx="883920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7472" indent="-347472">
              <a:spcBef>
                <a:spcPts val="500"/>
              </a:spcBef>
              <a:buFont typeface="+mj-lt"/>
              <a:buAutoNum type="arabicPeriod" startAt="4"/>
            </a:pP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industrial organization (I/O) </a:t>
            </a: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resource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-based </a:t>
            </a: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models 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explain how firms can earn above-average </a:t>
            </a:r>
            <a:r>
              <a:rPr 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returns.</a:t>
            </a:r>
            <a:endParaRPr lang="en-US" sz="2200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62767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097772" y="6462777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 smtClean="0">
                <a:latin typeface="Arial Narrow"/>
                <a:cs typeface="Arial Narrow"/>
              </a:rPr>
              <a:t>Presentation design by Jerry Sheppard</a:t>
            </a:r>
            <a:r>
              <a:rPr lang="en-US" sz="700" dirty="0">
                <a:latin typeface="Arial Narrow"/>
                <a:cs typeface="Arial Narrow"/>
              </a:rPr>
              <a:t>.</a:t>
            </a:r>
          </a:p>
        </p:txBody>
      </p:sp>
      <p:sp>
        <p:nvSpPr>
          <p:cNvPr id="26" name="Footer Placeholder 12"/>
          <p:cNvSpPr txBox="1">
            <a:spLocks/>
          </p:cNvSpPr>
          <p:nvPr/>
        </p:nvSpPr>
        <p:spPr>
          <a:xfrm>
            <a:off x="2133600" y="6481065"/>
            <a:ext cx="5638800" cy="304800"/>
          </a:xfrm>
          <a:prstGeom prst="rect">
            <a:avLst/>
          </a:prstGeom>
        </p:spPr>
        <p:txBody>
          <a:bodyPr t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 </a:t>
            </a:r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2015, 2017, 2019, 2020 </a:t>
            </a:r>
            <a:r>
              <a:rPr lang="en-US" sz="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Cengage</a:t>
            </a:r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Learning. All rights reserved. May not be copied, scanned, or duplicated, in whole or in part, except for use</a:t>
            </a:r>
          </a:p>
          <a:p>
            <a:pPr algn="just"/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 as permitted in a license distributed with a certain product or service or otherwise on a password-protected website for classroom use.</a:t>
            </a:r>
          </a:p>
        </p:txBody>
      </p:sp>
    </p:spTree>
    <p:extLst>
      <p:ext uri="{BB962C8B-B14F-4D97-AF65-F5344CB8AC3E}">
        <p14:creationId xmlns:p14="http://schemas.microsoft.com/office/powerpoint/2010/main" val="87481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build="p"/>
      <p:bldP spid="21" grpId="0" build="p"/>
      <p:bldP spid="22" grpId="0" build="p"/>
      <p:bldP spid="23" grpId="0" build="p"/>
      <p:bldP spid="2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Capital Market Stakeholders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99104" y="3771900"/>
            <a:ext cx="7016296" cy="685800"/>
            <a:chOff x="1899104" y="3771900"/>
            <a:chExt cx="7016296" cy="685800"/>
          </a:xfrm>
        </p:grpSpPr>
        <p:sp>
          <p:nvSpPr>
            <p:cNvPr id="6" name="Freeform 16"/>
            <p:cNvSpPr>
              <a:spLocks/>
            </p:cNvSpPr>
            <p:nvPr/>
          </p:nvSpPr>
          <p:spPr bwMode="auto">
            <a:xfrm>
              <a:off x="1899104" y="3771900"/>
              <a:ext cx="1679348" cy="685800"/>
            </a:xfrm>
            <a:prstGeom prst="roundRect">
              <a:avLst>
                <a:gd name="adj" fmla="val 11173"/>
              </a:avLst>
            </a:prstGeom>
            <a:solidFill>
              <a:srgbClr val="797E9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Influence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4"/>
            <p:cNvSpPr>
              <a:spLocks/>
            </p:cNvSpPr>
            <p:nvPr/>
          </p:nvSpPr>
          <p:spPr bwMode="auto">
            <a:xfrm>
              <a:off x="7236052" y="3771900"/>
              <a:ext cx="1679348" cy="685800"/>
            </a:xfrm>
            <a:prstGeom prst="roundRect">
              <a:avLst>
                <a:gd name="adj" fmla="val 13370"/>
              </a:avLst>
            </a:prstGeom>
            <a:solidFill>
              <a:srgbClr val="89B8AD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Risk/return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/>
            <p:cNvCxnSpPr>
              <a:endCxn id="6" idx="3"/>
            </p:cNvCxnSpPr>
            <p:nvPr/>
          </p:nvCxnSpPr>
          <p:spPr>
            <a:xfrm flipH="1">
              <a:off x="3578452" y="4114800"/>
              <a:ext cx="679904" cy="0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endCxn id="8" idx="1"/>
            </p:cNvCxnSpPr>
            <p:nvPr/>
          </p:nvCxnSpPr>
          <p:spPr>
            <a:xfrm>
              <a:off x="6523490" y="4114800"/>
              <a:ext cx="712562" cy="0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4188052" y="2209801"/>
            <a:ext cx="2405742" cy="3809999"/>
            <a:chOff x="4188052" y="2209801"/>
            <a:chExt cx="2405742" cy="3809999"/>
          </a:xfrm>
        </p:grpSpPr>
        <p:sp>
          <p:nvSpPr>
            <p:cNvPr id="5" name="Freeform 18"/>
            <p:cNvSpPr>
              <a:spLocks/>
            </p:cNvSpPr>
            <p:nvPr/>
          </p:nvSpPr>
          <p:spPr bwMode="auto">
            <a:xfrm>
              <a:off x="4188052" y="2209801"/>
              <a:ext cx="2405742" cy="800099"/>
            </a:xfrm>
            <a:prstGeom prst="roundRect">
              <a:avLst>
                <a:gd name="adj" fmla="val 8975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Preservation </a:t>
              </a:r>
              <a:br>
                <a:rPr 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of investment 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4188052" y="5219700"/>
              <a:ext cx="2405742" cy="800100"/>
            </a:xfrm>
            <a:prstGeom prst="roundRect">
              <a:avLst>
                <a:gd name="adj" fmla="val 12271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Enhanced wealth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Arrow Connector 9"/>
            <p:cNvCxnSpPr>
              <a:endCxn id="7" idx="0"/>
            </p:cNvCxnSpPr>
            <p:nvPr/>
          </p:nvCxnSpPr>
          <p:spPr>
            <a:xfrm>
              <a:off x="5390923" y="4914900"/>
              <a:ext cx="0" cy="304800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endCxn id="5" idx="2"/>
            </p:cNvCxnSpPr>
            <p:nvPr/>
          </p:nvCxnSpPr>
          <p:spPr>
            <a:xfrm flipV="1">
              <a:off x="5390923" y="3009900"/>
              <a:ext cx="0" cy="304800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Freeform 16"/>
          <p:cNvSpPr>
            <a:spLocks/>
          </p:cNvSpPr>
          <p:nvPr/>
        </p:nvSpPr>
        <p:spPr bwMode="auto">
          <a:xfrm>
            <a:off x="274320" y="1295400"/>
            <a:ext cx="2651760" cy="822960"/>
          </a:xfrm>
          <a:prstGeom prst="roundRect">
            <a:avLst>
              <a:gd name="adj" fmla="val 11173"/>
            </a:avLst>
          </a:prstGeom>
          <a:solidFill>
            <a:srgbClr val="797E9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Capital Market Stakeholders</a:t>
            </a:r>
          </a:p>
        </p:txBody>
      </p:sp>
      <p:grpSp>
        <p:nvGrpSpPr>
          <p:cNvPr id="15" name="Group 12"/>
          <p:cNvGrpSpPr>
            <a:grpSpLocks/>
          </p:cNvGrpSpPr>
          <p:nvPr/>
        </p:nvGrpSpPr>
        <p:grpSpPr bwMode="auto">
          <a:xfrm>
            <a:off x="228601" y="2209800"/>
            <a:ext cx="3148014" cy="777875"/>
            <a:chOff x="3780" y="1859"/>
            <a:chExt cx="1983" cy="490"/>
          </a:xfrm>
        </p:grpSpPr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3780" y="1859"/>
              <a:ext cx="198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 eaLnBrk="0" hangingPunct="0">
                <a:defRPr/>
              </a:pPr>
              <a:r>
                <a:rPr 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Stock </a:t>
              </a:r>
              <a:r>
                <a:rPr lang="en-US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market / Investors</a:t>
              </a:r>
              <a:endPara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3780" y="2099"/>
              <a:ext cx="185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l" eaLnBrk="0" hangingPunct="0">
                <a:defRPr/>
              </a:pPr>
              <a:r>
                <a:rPr lang="en-US" sz="2000" b="1" dirty="0">
                  <a:solidFill>
                    <a:srgbClr val="7F7F7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Debt </a:t>
              </a:r>
              <a:r>
                <a:rPr lang="en-US" sz="2000" b="1" dirty="0" smtClean="0">
                  <a:solidFill>
                    <a:srgbClr val="7F7F7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cs typeface="Arial"/>
                </a:rPr>
                <a:t>suppliers / Banks</a:t>
              </a:r>
              <a:endParaRPr lang="en-US" sz="2000" b="1" dirty="0">
                <a:solidFill>
                  <a:srgbClr val="7F7F7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2546" y1="40431" x2="82546" y2="40431"/>
                        <a14:foregroundMark x1="82752" y1="45455" x2="82752" y2="45455"/>
                        <a14:foregroundMark x1="82957" y1="49761" x2="82957" y2="49761"/>
                        <a14:foregroundMark x1="82752" y1="59809" x2="82752" y2="59809"/>
                        <a14:foregroundMark x1="83162" y1="38756" x2="83162" y2="38756"/>
                        <a14:foregroundMark x1="56057" y1="38517" x2="56057" y2="38517"/>
                        <a14:foregroundMark x1="54004" y1="43062" x2="54004" y2="43062"/>
                        <a14:foregroundMark x1="52567" y1="52392" x2="52567" y2="52392"/>
                        <a14:foregroundMark x1="50513" y1="39234" x2="50513" y2="39234"/>
                        <a14:foregroundMark x1="59138" y1="36603" x2="59138" y2="36603"/>
                        <a14:foregroundMark x1="34497" y1="36124" x2="34497" y2="36124"/>
                        <a14:foregroundMark x1="8214" y1="28708" x2="8214" y2="28708"/>
                        <a14:foregroundMark x1="12115" y1="37321" x2="12115" y2="37321"/>
                        <a14:foregroundMark x1="10883" y1="46411" x2="10883" y2="46411"/>
                        <a14:foregroundMark x1="10062" y1="50718" x2="10062" y2="50718"/>
                        <a14:foregroundMark x1="8830" y1="54785" x2="8830" y2="54785"/>
                        <a14:foregroundMark x1="12115" y1="40670" x2="12115" y2="40670"/>
                        <a14:foregroundMark x1="6160" y1="52871" x2="6160" y2="52871"/>
                        <a14:foregroundMark x1="6366" y1="50239" x2="6366" y2="50239"/>
                        <a14:foregroundMark x1="9240" y1="40191" x2="9240" y2="40191"/>
                        <a14:foregroundMark x1="8214" y1="43780" x2="8214" y2="43780"/>
                        <a14:foregroundMark x1="9446" y1="37081" x2="9446" y2="37081"/>
                        <a14:foregroundMark x1="39220" y1="43062" x2="39220" y2="43062"/>
                        <a14:foregroundMark x1="39836" y1="38038" x2="39836" y2="38038"/>
                        <a14:foregroundMark x1="36140" y1="39713" x2="36140" y2="39713"/>
                        <a14:foregroundMark x1="36140" y1="39713" x2="36140" y2="39713"/>
                        <a14:foregroundMark x1="41273" y1="39952" x2="41273" y2="39952"/>
                        <a14:foregroundMark x1="52567" y1="45694" x2="52567" y2="45694"/>
                        <a14:foregroundMark x1="61191" y1="33971" x2="61191" y2="33971"/>
                        <a14:foregroundMark x1="60370" y1="37321" x2="60370" y2="37321"/>
                        <a14:foregroundMark x1="59959" y1="34689" x2="59959" y2="34689"/>
                        <a14:foregroundMark x1="56879" y1="35885" x2="56879" y2="35885"/>
                        <a14:foregroundMark x1="57906" y1="38756" x2="57906" y2="38756"/>
                        <a14:foregroundMark x1="56468" y1="40670" x2="56468" y2="40670"/>
                        <a14:foregroundMark x1="81520" y1="48086" x2="81520" y2="48086"/>
                        <a14:foregroundMark x1="50924" y1="43301" x2="50924" y2="43301"/>
                        <a14:foregroundMark x1="39630" y1="44498" x2="39630" y2="44498"/>
                        <a14:foregroundMark x1="36756" y1="41148" x2="36756" y2="41148"/>
                        <a14:foregroundMark x1="84805" y1="56699" x2="84805" y2="56699"/>
                        <a14:foregroundMark x1="84600" y1="60287" x2="84600" y2="60287"/>
                        <a14:foregroundMark x1="6571" y1="47368" x2="6571" y2="47368"/>
                        <a14:foregroundMark x1="85216" y1="54067" x2="85216" y2="54067"/>
                        <a14:foregroundMark x1="7598" y1="41148" x2="7598" y2="41148"/>
                        <a14:foregroundMark x1="6776" y1="44498" x2="6776" y2="44498"/>
                        <a14:foregroundMark x1="82136" y1="37321" x2="82136" y2="37321"/>
                        <a14:foregroundMark x1="8419" y1="37799" x2="8419" y2="37799"/>
                        <a14:foregroundMark x1="6776" y1="42344" x2="6776" y2="4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" y="5154734"/>
            <a:ext cx="914400" cy="788866"/>
          </a:xfrm>
          <a:prstGeom prst="rect">
            <a:avLst/>
          </a:prstGeom>
        </p:spPr>
      </p:pic>
      <p:sp>
        <p:nvSpPr>
          <p:cNvPr id="22" name="Freeform 36"/>
          <p:cNvSpPr>
            <a:spLocks noEditPoints="1"/>
          </p:cNvSpPr>
          <p:nvPr/>
        </p:nvSpPr>
        <p:spPr bwMode="auto">
          <a:xfrm>
            <a:off x="4267200" y="3293534"/>
            <a:ext cx="2265134" cy="1600200"/>
          </a:xfrm>
          <a:prstGeom prst="roundRect">
            <a:avLst>
              <a:gd name="adj" fmla="val 7823"/>
            </a:avLst>
          </a:prstGeom>
          <a:solidFill>
            <a:srgbClr val="00887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Conflicting expectations of shareholders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lenders </a:t>
            </a:r>
          </a:p>
        </p:txBody>
      </p:sp>
      <p:pic>
        <p:nvPicPr>
          <p:cNvPr id="34" name="Picture 33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</p:pic>
      <p:grpSp>
        <p:nvGrpSpPr>
          <p:cNvPr id="35" name="Group 34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36" name="Picture 35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37" name="Picture 36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4" name="Chevron 23"/>
          <p:cNvSpPr/>
          <p:nvPr/>
        </p:nvSpPr>
        <p:spPr bwMode="auto">
          <a:xfrm>
            <a:off x="6281928" y="6437376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endParaRPr lang="en-US" sz="500" b="1" spc="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Stakeholders</a:t>
            </a:r>
          </a:p>
        </p:txBody>
      </p:sp>
    </p:spTree>
    <p:extLst>
      <p:ext uri="{BB962C8B-B14F-4D97-AF65-F5344CB8AC3E}">
        <p14:creationId xmlns:p14="http://schemas.microsoft.com/office/powerpoint/2010/main" val="809541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Product Market Stakeholders</a:t>
            </a:r>
          </a:p>
        </p:txBody>
      </p:sp>
      <p:sp>
        <p:nvSpPr>
          <p:cNvPr id="5" name="Freeform 18"/>
          <p:cNvSpPr>
            <a:spLocks/>
          </p:cNvSpPr>
          <p:nvPr/>
        </p:nvSpPr>
        <p:spPr bwMode="auto">
          <a:xfrm>
            <a:off x="4617720" y="5029200"/>
            <a:ext cx="2167128" cy="1097280"/>
          </a:xfrm>
          <a:prstGeom prst="roundRect">
            <a:avLst>
              <a:gd name="adj" fmla="val 8975"/>
            </a:avLst>
          </a:prstGeom>
          <a:solidFill>
            <a:srgbClr val="E5908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spc="-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Host </a:t>
            </a:r>
            <a:r>
              <a:rPr lang="en-US" sz="20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Community Tax Base / Jobs </a:t>
            </a:r>
            <a:r>
              <a:rPr lang="en-US" sz="2000" b="1" spc="-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Concerns</a:t>
            </a:r>
            <a:endParaRPr lang="en-US" sz="2000" b="1" spc="-3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16"/>
          <p:cNvSpPr>
            <a:spLocks/>
          </p:cNvSpPr>
          <p:nvPr/>
        </p:nvSpPr>
        <p:spPr bwMode="auto">
          <a:xfrm>
            <a:off x="100584" y="5029200"/>
            <a:ext cx="2167128" cy="1097280"/>
          </a:xfrm>
          <a:prstGeom prst="roundRect">
            <a:avLst>
              <a:gd name="adj" fmla="val 11173"/>
            </a:avLst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Supplier Relationship Concerns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>
            <a:off x="2359152" y="5029200"/>
            <a:ext cx="2167128" cy="1097280"/>
          </a:xfrm>
          <a:prstGeom prst="roundRect">
            <a:avLst>
              <a:gd name="adj" fmla="val 1227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Customers Product Value Concerns </a:t>
            </a:r>
          </a:p>
        </p:txBody>
      </p:sp>
      <p:sp>
        <p:nvSpPr>
          <p:cNvPr id="8" name="Freeform 4"/>
          <p:cNvSpPr>
            <a:spLocks/>
          </p:cNvSpPr>
          <p:nvPr/>
        </p:nvSpPr>
        <p:spPr bwMode="auto">
          <a:xfrm>
            <a:off x="6876288" y="5029200"/>
            <a:ext cx="2167128" cy="1097280"/>
          </a:xfrm>
          <a:prstGeom prst="roundRect">
            <a:avLst>
              <a:gd name="adj" fmla="val 13370"/>
            </a:avLst>
          </a:prstGeom>
          <a:solidFill>
            <a:srgbClr val="89B8A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Union Condition &amp; Employment Concerns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36"/>
          <p:cNvSpPr>
            <a:spLocks noEditPoints="1"/>
          </p:cNvSpPr>
          <p:nvPr/>
        </p:nvSpPr>
        <p:spPr bwMode="auto">
          <a:xfrm>
            <a:off x="1905000" y="3657600"/>
            <a:ext cx="5334000" cy="609599"/>
          </a:xfrm>
          <a:prstGeom prst="roundRect">
            <a:avLst>
              <a:gd name="adj" fmla="val 7823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 market stakeholder concerns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Elbow Connector 14"/>
          <p:cNvCxnSpPr>
            <a:stCxn id="9" idx="2"/>
            <a:endCxn id="6" idx="0"/>
          </p:cNvCxnSpPr>
          <p:nvPr/>
        </p:nvCxnSpPr>
        <p:spPr>
          <a:xfrm rot="5400000">
            <a:off x="2497074" y="2954273"/>
            <a:ext cx="762001" cy="3387852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9" idx="2"/>
            <a:endCxn id="5" idx="0"/>
          </p:cNvCxnSpPr>
          <p:nvPr/>
        </p:nvCxnSpPr>
        <p:spPr>
          <a:xfrm rot="16200000" flipH="1">
            <a:off x="4755642" y="4083557"/>
            <a:ext cx="762001" cy="1129284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9" idx="2"/>
            <a:endCxn id="8" idx="0"/>
          </p:cNvCxnSpPr>
          <p:nvPr/>
        </p:nvCxnSpPr>
        <p:spPr>
          <a:xfrm rot="16200000" flipH="1">
            <a:off x="5884926" y="2954273"/>
            <a:ext cx="762001" cy="3387852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9" idx="2"/>
            <a:endCxn id="7" idx="0"/>
          </p:cNvCxnSpPr>
          <p:nvPr/>
        </p:nvCxnSpPr>
        <p:spPr>
          <a:xfrm rot="5400000">
            <a:off x="3626358" y="4083557"/>
            <a:ext cx="762001" cy="1129284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Freeform 8"/>
          <p:cNvSpPr>
            <a:spLocks/>
          </p:cNvSpPr>
          <p:nvPr/>
        </p:nvSpPr>
        <p:spPr bwMode="auto">
          <a:xfrm>
            <a:off x="3246120" y="1429026"/>
            <a:ext cx="2651760" cy="822960"/>
          </a:xfrm>
          <a:prstGeom prst="roundRect">
            <a:avLst>
              <a:gd name="adj" fmla="val 1227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 Market Stakeholders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261445" y="2336726"/>
            <a:ext cx="2719370" cy="132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>
              <a:defRPr/>
            </a:pPr>
            <a:r>
              <a:rPr lang="en-US" sz="20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Primary Customers </a:t>
            </a:r>
          </a:p>
          <a:p>
            <a:pPr eaLnBrk="0" hangingPunct="0">
              <a:defRPr/>
            </a:pPr>
            <a:r>
              <a:rPr lang="en-US" sz="2000" b="1" kern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Host 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Communities </a:t>
            </a:r>
          </a:p>
          <a:p>
            <a:pPr eaLnBrk="0" hangingPunct="0">
              <a:defRPr/>
            </a:pP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Unions   /   Suppliers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0" hangingPunct="0">
              <a:defRPr/>
            </a:pPr>
            <a:endParaRPr lang="en-US" sz="2000" b="1" kern="1200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4800" y="1600200"/>
            <a:ext cx="8546729" cy="1600857"/>
            <a:chOff x="304800" y="1600200"/>
            <a:chExt cx="8546729" cy="1600857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842" b="100000" l="3008" r="100000">
                          <a14:foregroundMark x1="52256" y1="73158" x2="52256" y2="73158"/>
                          <a14:foregroundMark x1="45865" y1="74737" x2="45865" y2="74737"/>
                          <a14:foregroundMark x1="70301" y1="54737" x2="70301" y2="54737"/>
                          <a14:backgroundMark x1="11278" y1="44737" x2="11278" y2="447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9272" t="9474" r="13284" b="6666"/>
            <a:stretch/>
          </p:blipFill>
          <p:spPr>
            <a:xfrm>
              <a:off x="6781800" y="1600200"/>
              <a:ext cx="2069729" cy="1600857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42" b="100000" l="3008" r="100000">
                          <a14:foregroundMark x1="52256" y1="73158" x2="52256" y2="73158"/>
                          <a14:foregroundMark x1="45865" y1="74737" x2="45865" y2="74737"/>
                          <a14:foregroundMark x1="70301" y1="54737" x2="70301" y2="54737"/>
                          <a14:backgroundMark x1="11278" y1="44737" x2="11278" y2="447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9272" t="9474" r="13284" b="6666"/>
            <a:stretch/>
          </p:blipFill>
          <p:spPr>
            <a:xfrm flipH="1">
              <a:off x="304800" y="1600200"/>
              <a:ext cx="2209800" cy="1600857"/>
            </a:xfrm>
            <a:prstGeom prst="rect">
              <a:avLst/>
            </a:prstGeom>
          </p:spPr>
        </p:pic>
      </p:grpSp>
      <p:pic>
        <p:nvPicPr>
          <p:cNvPr id="29" name="Picture 28" descr="No Sou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</p:pic>
      <p:grpSp>
        <p:nvGrpSpPr>
          <p:cNvPr id="30" name="Group 29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7"/>
            <a:tile tx="0" ty="0" sx="100000" sy="100000" flip="none" algn="tl"/>
          </a:blipFill>
        </p:grpSpPr>
        <p:pic>
          <p:nvPicPr>
            <p:cNvPr id="31" name="Picture 30"/>
            <p:cNvPicPr preferRelativeResize="0">
              <a:picLocks/>
            </p:cNvPicPr>
            <p:nvPr/>
          </p:nvPicPr>
          <p:blipFill rotWithShape="1">
            <a:blip r:embed="rId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32" name="Picture 31" descr="Next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2" name="Chevron 21"/>
          <p:cNvSpPr/>
          <p:nvPr/>
        </p:nvSpPr>
        <p:spPr bwMode="auto">
          <a:xfrm>
            <a:off x="6281928" y="6437376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endParaRPr lang="en-US" sz="500" b="1" spc="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Stakeholders</a:t>
            </a:r>
          </a:p>
        </p:txBody>
      </p:sp>
    </p:spTree>
    <p:extLst>
      <p:ext uri="{BB962C8B-B14F-4D97-AF65-F5344CB8AC3E}">
        <p14:creationId xmlns:p14="http://schemas.microsoft.com/office/powerpoint/2010/main" val="1413712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Organizational Stakeholders</a:t>
            </a:r>
          </a:p>
        </p:txBody>
      </p:sp>
      <p:sp>
        <p:nvSpPr>
          <p:cNvPr id="5" name="Freeform 18"/>
          <p:cNvSpPr>
            <a:spLocks/>
          </p:cNvSpPr>
          <p:nvPr/>
        </p:nvSpPr>
        <p:spPr bwMode="auto">
          <a:xfrm>
            <a:off x="2331720" y="4724400"/>
            <a:ext cx="1965960" cy="1447800"/>
          </a:xfrm>
          <a:prstGeom prst="roundRect">
            <a:avLst>
              <a:gd name="adj" fmla="val 8975"/>
            </a:avLst>
          </a:prstGeom>
          <a:solidFill>
            <a:srgbClr val="E5908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Organizational culture and ethical work environment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16"/>
          <p:cNvSpPr>
            <a:spLocks/>
          </p:cNvSpPr>
          <p:nvPr/>
        </p:nvSpPr>
        <p:spPr bwMode="auto">
          <a:xfrm>
            <a:off x="182880" y="4724400"/>
            <a:ext cx="1965960" cy="1447800"/>
          </a:xfrm>
          <a:prstGeom prst="roundRect">
            <a:avLst>
              <a:gd name="adj" fmla="val 11173"/>
            </a:avLst>
          </a:prstGeom>
          <a:solidFill>
            <a:srgbClr val="797E9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Education </a:t>
            </a:r>
            <a:b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skills of employees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>
            <a:off x="4480560" y="4724400"/>
            <a:ext cx="1965960" cy="1447800"/>
          </a:xfrm>
          <a:prstGeom prst="roundRect">
            <a:avLst>
              <a:gd name="adj" fmla="val 12271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Strategic goals and global  standards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4"/>
          <p:cNvSpPr>
            <a:spLocks/>
          </p:cNvSpPr>
          <p:nvPr/>
        </p:nvSpPr>
        <p:spPr bwMode="auto">
          <a:xfrm>
            <a:off x="6629400" y="4724400"/>
            <a:ext cx="1965960" cy="1447800"/>
          </a:xfrm>
          <a:prstGeom prst="roundRect">
            <a:avLst>
              <a:gd name="adj" fmla="val 13370"/>
            </a:avLst>
          </a:prstGeom>
          <a:solidFill>
            <a:srgbClr val="89B8A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International assignments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36"/>
          <p:cNvSpPr>
            <a:spLocks noEditPoints="1"/>
          </p:cNvSpPr>
          <p:nvPr/>
        </p:nvSpPr>
        <p:spPr bwMode="auto">
          <a:xfrm>
            <a:off x="2057400" y="2895600"/>
            <a:ext cx="4724400" cy="1066799"/>
          </a:xfrm>
          <a:prstGeom prst="roundRect">
            <a:avLst>
              <a:gd name="adj" fmla="val 14172"/>
            </a:avLst>
          </a:prstGeom>
          <a:solidFill>
            <a:srgbClr val="00887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Responsibilities of strategic leaders for development and effective use of the firm’s human capital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Elbow Connector 9"/>
          <p:cNvCxnSpPr/>
          <p:nvPr/>
        </p:nvCxnSpPr>
        <p:spPr>
          <a:xfrm rot="10800000" flipV="1">
            <a:off x="1295400" y="4343400"/>
            <a:ext cx="3124200" cy="381000"/>
          </a:xfrm>
          <a:prstGeom prst="bentConnector3">
            <a:avLst>
              <a:gd name="adj1" fmla="val 99593"/>
            </a:avLst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9" idx="2"/>
            <a:endCxn id="5" idx="0"/>
          </p:cNvCxnSpPr>
          <p:nvPr/>
        </p:nvCxnSpPr>
        <p:spPr>
          <a:xfrm rot="5400000">
            <a:off x="3486150" y="3790949"/>
            <a:ext cx="762001" cy="1104900"/>
          </a:xfrm>
          <a:prstGeom prst="bentConnector3">
            <a:avLst>
              <a:gd name="adj1" fmla="val 50000"/>
            </a:avLst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>
            <a:off x="3936999" y="4343400"/>
            <a:ext cx="3683845" cy="381000"/>
          </a:xfrm>
          <a:prstGeom prst="bentConnector2">
            <a:avLst/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endCxn id="7" idx="0"/>
          </p:cNvCxnSpPr>
          <p:nvPr/>
        </p:nvCxnSpPr>
        <p:spPr>
          <a:xfrm>
            <a:off x="4419600" y="4343400"/>
            <a:ext cx="1043940" cy="381000"/>
          </a:xfrm>
          <a:prstGeom prst="bentConnector2">
            <a:avLst/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8" name="Freeform 4"/>
          <p:cNvSpPr>
            <a:spLocks/>
          </p:cNvSpPr>
          <p:nvPr/>
        </p:nvSpPr>
        <p:spPr bwMode="auto">
          <a:xfrm>
            <a:off x="6217920" y="1295400"/>
            <a:ext cx="2651760" cy="822960"/>
          </a:xfrm>
          <a:prstGeom prst="roundRect">
            <a:avLst>
              <a:gd name="adj" fmla="val 13370"/>
            </a:avLst>
          </a:prstGeom>
          <a:solidFill>
            <a:srgbClr val="89B8A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Organizational Stakeholders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127"/>
          <p:cNvSpPr>
            <a:spLocks noChangeArrowheads="1"/>
          </p:cNvSpPr>
          <p:nvPr/>
        </p:nvSpPr>
        <p:spPr bwMode="auto">
          <a:xfrm>
            <a:off x="6858000" y="2133600"/>
            <a:ext cx="1893072" cy="1013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l" eaLnBrk="0" hangingPunct="0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Employees</a:t>
            </a:r>
          </a:p>
          <a:p>
            <a:pPr algn="l" eaLnBrk="0" hangingPunct="0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Managers</a:t>
            </a:r>
          </a:p>
          <a:p>
            <a:pPr algn="l" eaLnBrk="0" hangingPunct="0">
              <a:defRPr/>
            </a:pPr>
            <a:r>
              <a:rPr lang="en-US" sz="20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Nonmanagers</a:t>
            </a:r>
            <a:endParaRPr lang="en-US" sz="2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985" y1="20332" x2="8985" y2="20332"/>
                        <a14:foregroundMark x1="9983" y1="14523" x2="9983" y2="14523"/>
                        <a14:foregroundMark x1="12812" y1="8299" x2="12812" y2="8299"/>
                        <a14:foregroundMark x1="3827" y1="44813" x2="3827" y2="44813"/>
                        <a14:foregroundMark x1="3328" y1="52697" x2="3328" y2="52697"/>
                        <a14:foregroundMark x1="2496" y1="57261" x2="2496" y2="57261"/>
                        <a14:foregroundMark x1="10982" y1="7469" x2="10982" y2="7469"/>
                        <a14:foregroundMark x1="28453" y1="9544" x2="28453" y2="9544"/>
                        <a14:foregroundMark x1="43095" y1="9129" x2="43095" y2="9129"/>
                        <a14:foregroundMark x1="58403" y1="81328" x2="58403" y2="81328"/>
                        <a14:foregroundMark x1="53744" y1="93776" x2="53744" y2="93776"/>
                        <a14:foregroundMark x1="72879" y1="21992" x2="72879" y2="21992"/>
                        <a14:foregroundMark x1="76040" y1="6224" x2="76040" y2="6224"/>
                        <a14:foregroundMark x1="76040" y1="11618" x2="76040" y2="11618"/>
                        <a14:foregroundMark x1="78037" y1="7469" x2="78037" y2="7469"/>
                        <a14:foregroundMark x1="89684" y1="26141" x2="89684" y2="26141"/>
                        <a14:foregroundMark x1="96173" y1="57676" x2="96173" y2="57676"/>
                        <a14:foregroundMark x1="98669" y1="57261" x2="98669" y2="57261"/>
                        <a14:foregroundMark x1="86689" y1="91701" x2="86689" y2="91701"/>
                        <a14:foregroundMark x1="91514" y1="89627" x2="91514" y2="89627"/>
                        <a14:foregroundMark x1="71880" y1="27801" x2="71880" y2="27801"/>
                        <a14:foregroundMark x1="84526" y1="90041" x2="84526" y2="90041"/>
                        <a14:foregroundMark x1="832" y1="63900" x2="832" y2="63900"/>
                        <a14:foregroundMark x1="82196" y1="92531" x2="82196" y2="92531"/>
                        <a14:foregroundMark x1="54409" y1="14938" x2="54409" y2="14938"/>
                        <a14:backgroundMark x1="20133" y1="50207" x2="20133" y2="50207"/>
                        <a14:backgroundMark x1="5990" y1="53112" x2="5990" y2="53112"/>
                        <a14:backgroundMark x1="93844" y1="55602" x2="93844" y2="55602"/>
                        <a14:backgroundMark x1="50582" y1="50207" x2="50582" y2="50207"/>
                        <a14:backgroundMark x1="72546" y1="88382" x2="72546" y2="88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371"/>
          <a:stretch/>
        </p:blipFill>
        <p:spPr>
          <a:xfrm>
            <a:off x="304800" y="1371600"/>
            <a:ext cx="2811306" cy="106680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4419600" y="3962400"/>
            <a:ext cx="0" cy="3931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</p:pic>
      <p:grpSp>
        <p:nvGrpSpPr>
          <p:cNvPr id="28" name="Group 27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29" name="Picture 28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30" name="Picture 29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1" name="Chevron 20"/>
          <p:cNvSpPr/>
          <p:nvPr/>
        </p:nvSpPr>
        <p:spPr bwMode="auto">
          <a:xfrm>
            <a:off x="6281928" y="6437376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endParaRPr lang="en-US" sz="500" b="1" spc="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Stakeholders</a:t>
            </a:r>
          </a:p>
        </p:txBody>
      </p:sp>
    </p:spTree>
    <p:extLst>
      <p:ext uri="{BB962C8B-B14F-4D97-AF65-F5344CB8AC3E}">
        <p14:creationId xmlns:p14="http://schemas.microsoft.com/office/powerpoint/2010/main" val="1523235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0" y="6466840"/>
            <a:ext cx="419100" cy="391160"/>
          </a:xfrm>
          <a:prstGeom prst="rect">
            <a:avLst/>
          </a:prstGeom>
        </p:spPr>
      </p:pic>
      <p:pic>
        <p:nvPicPr>
          <p:cNvPr id="79" name="That's all folks!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2012" y="6488112"/>
            <a:ext cx="357188" cy="3571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-228600" y="762000"/>
            <a:ext cx="9525000" cy="5486400"/>
            <a:chOff x="-7620000" y="-762000"/>
            <a:chExt cx="9525000" cy="54864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391400" y="-762000"/>
              <a:ext cx="9144000" cy="54864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-7620000" y="-533400"/>
              <a:ext cx="4876800" cy="861774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sz="5600" b="1" dirty="0" smtClean="0">
                  <a:ln w="317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BAD PUNS?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-3429000" y="3100626"/>
              <a:ext cx="5334000" cy="861774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sz="5600" b="1" dirty="0" smtClean="0">
                  <a:ln w="317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A BIG FAN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99645"/>
            <a:ext cx="9156701" cy="5550408"/>
          </a:xfrm>
          <a:prstGeom prst="rect">
            <a:avLst/>
          </a:prstGeom>
        </p:spPr>
      </p:pic>
      <p:pic>
        <p:nvPicPr>
          <p:cNvPr id="3" name="Picture 2" descr="The_En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304800"/>
            <a:ext cx="6400800" cy="6400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67" y="762000"/>
            <a:ext cx="9144000" cy="556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95610"/>
            <a:ext cx="3108960" cy="5541264"/>
          </a:xfrm>
          <a:prstGeom prst="rect">
            <a:avLst/>
          </a:prstGeom>
        </p:spPr>
      </p:pic>
      <p:sp>
        <p:nvSpPr>
          <p:cNvPr id="33" name="Oval 32"/>
          <p:cNvSpPr>
            <a:spLocks/>
          </p:cNvSpPr>
          <p:nvPr/>
        </p:nvSpPr>
        <p:spPr>
          <a:xfrm>
            <a:off x="3784602" y="1784346"/>
            <a:ext cx="914400" cy="68580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>
            <a:glow rad="152400">
              <a:schemeClr val="tx2">
                <a:lumMod val="40000"/>
                <a:lumOff val="60000"/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Above Average Returns</a:t>
            </a:r>
            <a:endParaRPr lang="en-US" sz="1200" b="1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616484" y="836081"/>
            <a:ext cx="5408981" cy="5488007"/>
            <a:chOff x="65736" y="91440"/>
            <a:chExt cx="5408981" cy="5488007"/>
          </a:xfrm>
        </p:grpSpPr>
        <p:grpSp>
          <p:nvGrpSpPr>
            <p:cNvPr id="35" name="Group 34"/>
            <p:cNvGrpSpPr/>
            <p:nvPr/>
          </p:nvGrpSpPr>
          <p:grpSpPr>
            <a:xfrm>
              <a:off x="91440" y="91440"/>
              <a:ext cx="5303520" cy="5303520"/>
              <a:chOff x="365761" y="1077217"/>
              <a:chExt cx="5303520" cy="5303520"/>
            </a:xfrm>
          </p:grpSpPr>
          <p:sp>
            <p:nvSpPr>
              <p:cNvPr id="66" name="Left Arrow 65"/>
              <p:cNvSpPr>
                <a:spLocks/>
              </p:cNvSpPr>
              <p:nvPr/>
            </p:nvSpPr>
            <p:spPr bwMode="auto">
              <a:xfrm rot="13500000">
                <a:off x="3959687" y="1576151"/>
                <a:ext cx="731520" cy="2450592"/>
              </a:xfrm>
              <a:prstGeom prst="leftArrow">
                <a:avLst>
                  <a:gd name="adj1" fmla="val 86719"/>
                  <a:gd name="adj2" fmla="val 85064"/>
                </a:avLst>
              </a:prstGeom>
              <a:solidFill>
                <a:srgbClr val="FFCCCC"/>
              </a:solidFill>
              <a:ln w="19050" cap="flat" cmpd="sng" algn="ctr">
                <a:gradFill flip="none" rotWithShape="1">
                  <a:gsLst>
                    <a:gs pos="94000">
                      <a:schemeClr val="tx1"/>
                    </a:gs>
                    <a:gs pos="97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7" name="Block Arc 66"/>
              <p:cNvSpPr>
                <a:spLocks noChangeAspect="1"/>
              </p:cNvSpPr>
              <p:nvPr/>
            </p:nvSpPr>
            <p:spPr bwMode="auto">
              <a:xfrm rot="2700000">
                <a:off x="365761" y="1077217"/>
                <a:ext cx="5303520" cy="5303520"/>
              </a:xfrm>
              <a:prstGeom prst="blockArc">
                <a:avLst>
                  <a:gd name="adj1" fmla="val 10800000"/>
                  <a:gd name="adj2" fmla="val 16132544"/>
                  <a:gd name="adj3" fmla="val 39982"/>
                </a:avLst>
              </a:prstGeom>
              <a:gradFill flip="none" rotWithShape="1">
                <a:gsLst>
                  <a:gs pos="0">
                    <a:srgbClr val="FF6666">
                      <a:alpha val="70000"/>
                    </a:srgbClr>
                  </a:gs>
                  <a:gs pos="100000">
                    <a:srgbClr val="FFCCCC"/>
                  </a:gs>
                </a:gsLst>
                <a:lin ang="0" scaled="1"/>
                <a:tileRect/>
              </a:gradFill>
              <a:ln w="19050" cap="flat" cmpd="sng" algn="ctr">
                <a:gradFill flip="none" rotWithShape="1">
                  <a:gsLst>
                    <a:gs pos="96000">
                      <a:schemeClr val="tx1"/>
                    </a:gs>
                    <a:gs pos="98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8" name="Left Arrow 67"/>
              <p:cNvSpPr/>
              <p:nvPr/>
            </p:nvSpPr>
            <p:spPr bwMode="auto">
              <a:xfrm rot="8100000">
                <a:off x="1873639" y="1431682"/>
                <a:ext cx="182880" cy="2286000"/>
              </a:xfrm>
              <a:prstGeom prst="leftArrow">
                <a:avLst>
                  <a:gd name="adj1" fmla="val 100000"/>
                  <a:gd name="adj2" fmla="val 100000"/>
                </a:avLst>
              </a:prstGeom>
              <a:solidFill>
                <a:srgbClr val="FFFFFF"/>
              </a:solidFill>
              <a:ln w="19050" cap="flat" cmpd="sng" algn="ctr">
                <a:gradFill flip="none" rotWithShape="1">
                  <a:gsLst>
                    <a:gs pos="80000">
                      <a:schemeClr val="tx1"/>
                    </a:gs>
                    <a:gs pos="82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69" name="Text Box 34"/>
              <p:cNvSpPr txBox="1">
                <a:spLocks noChangeArrowheads="1"/>
              </p:cNvSpPr>
              <p:nvPr/>
            </p:nvSpPr>
            <p:spPr bwMode="auto">
              <a:xfrm>
                <a:off x="2057400" y="1468119"/>
                <a:ext cx="914400" cy="62179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6576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Chapter 2: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The External Environment </a:t>
                </a:r>
              </a:p>
            </p:txBody>
          </p:sp>
          <p:sp>
            <p:nvSpPr>
              <p:cNvPr id="70" name="Text Box 25"/>
              <p:cNvSpPr txBox="1">
                <a:spLocks noChangeArrowheads="1"/>
              </p:cNvSpPr>
              <p:nvPr/>
            </p:nvSpPr>
            <p:spPr bwMode="auto">
              <a:xfrm>
                <a:off x="3115730" y="1468119"/>
                <a:ext cx="914400" cy="62179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6576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Chapter 3: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The Internal Organization</a:t>
                </a:r>
              </a:p>
              <a:p>
                <a:pPr eaLnBrk="1" hangingPunct="1"/>
                <a:endParaRPr lang="en-CA" sz="1200" dirty="0">
                  <a:solidFill>
                    <a:srgbClr val="000000"/>
                  </a:solidFill>
                  <a:latin typeface="Arial Narrow" charset="0"/>
                </a:endParaRPr>
              </a:p>
            </p:txBody>
          </p:sp>
          <p:sp>
            <p:nvSpPr>
              <p:cNvPr id="71" name="Text Box 11"/>
              <p:cNvSpPr txBox="1">
                <a:spLocks noChangeArrowheads="1"/>
              </p:cNvSpPr>
              <p:nvPr/>
            </p:nvSpPr>
            <p:spPr bwMode="auto">
              <a:xfrm rot="1920005">
                <a:off x="2658465" y="1138090"/>
                <a:ext cx="2362200" cy="2375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0" bIns="0">
                <a:prstTxWarp prst="textArchUp">
                  <a:avLst>
                    <a:gd name="adj" fmla="val 11157059"/>
                  </a:avLst>
                </a:prstTxWarp>
              </a:bodyPr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Aft>
                    <a:spcPts val="300"/>
                  </a:spcAft>
                </a:pPr>
                <a:r>
                  <a:rPr lang="en-CA" sz="1600" dirty="0">
                    <a:solidFill>
                      <a:srgbClr val="000000"/>
                    </a:solidFill>
                    <a:latin typeface="Arial Narrow" charset="0"/>
                  </a:rPr>
                  <a:t>Analysis</a:t>
                </a:r>
              </a:p>
            </p:txBody>
          </p:sp>
          <p:sp>
            <p:nvSpPr>
              <p:cNvPr id="72" name="Text Box 34"/>
              <p:cNvSpPr txBox="1">
                <a:spLocks noChangeArrowheads="1"/>
              </p:cNvSpPr>
              <p:nvPr/>
            </p:nvSpPr>
            <p:spPr bwMode="auto">
              <a:xfrm>
                <a:off x="3581400" y="2286000"/>
                <a:ext cx="914400" cy="62179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6576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Chapter X2: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Strategic Performance</a:t>
                </a:r>
              </a:p>
            </p:txBody>
          </p:sp>
          <p:sp>
            <p:nvSpPr>
              <p:cNvPr id="73" name="Text Box 34"/>
              <p:cNvSpPr txBox="1">
                <a:spLocks noChangeArrowheads="1"/>
              </p:cNvSpPr>
              <p:nvPr/>
            </p:nvSpPr>
            <p:spPr bwMode="auto">
              <a:xfrm>
                <a:off x="2514600" y="2286000"/>
                <a:ext cx="914400" cy="62179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36576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 err="1">
                    <a:solidFill>
                      <a:srgbClr val="000000"/>
                    </a:solidFill>
                    <a:latin typeface="Arial Narrow" charset="0"/>
                  </a:rPr>
                  <a:t>Chater</a:t>
                </a:r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 X1: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 charset="0"/>
                  </a:rPr>
                  <a:t>Strategy       Case Analysis</a:t>
                </a: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91440" y="91440"/>
              <a:ext cx="5383277" cy="5488007"/>
              <a:chOff x="3568031" y="762000"/>
              <a:chExt cx="5383277" cy="5488007"/>
            </a:xfrm>
          </p:grpSpPr>
          <p:sp>
            <p:nvSpPr>
              <p:cNvPr id="55" name="Text Box 11"/>
              <p:cNvSpPr txBox="1">
                <a:spLocks noChangeArrowheads="1"/>
              </p:cNvSpPr>
              <p:nvPr/>
            </p:nvSpPr>
            <p:spPr bwMode="auto">
              <a:xfrm rot="19054415">
                <a:off x="6589108" y="4734811"/>
                <a:ext cx="2362200" cy="99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0" bIns="0">
                <a:prstTxWarp prst="textArchDown">
                  <a:avLst/>
                </a:prstTxWarp>
              </a:bodyPr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Aft>
                    <a:spcPts val="300"/>
                  </a:spcAft>
                </a:pPr>
                <a:r>
                  <a:rPr lang="en-CA" sz="1600" dirty="0">
                    <a:solidFill>
                      <a:srgbClr val="000000"/>
                    </a:solidFill>
                    <a:latin typeface="Arial Narrow" charset="0"/>
                  </a:rPr>
                  <a:t>Strategies</a:t>
                </a:r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3568031" y="762000"/>
                <a:ext cx="5342879" cy="5488007"/>
                <a:chOff x="9462851" y="2539127"/>
                <a:chExt cx="5342879" cy="5488007"/>
              </a:xfrm>
            </p:grpSpPr>
            <p:sp>
              <p:nvSpPr>
                <p:cNvPr id="63" name="Left Arrow 62"/>
                <p:cNvSpPr>
                  <a:spLocks/>
                </p:cNvSpPr>
                <p:nvPr/>
              </p:nvSpPr>
              <p:spPr bwMode="auto">
                <a:xfrm rot="20700000">
                  <a:off x="11881733" y="5576542"/>
                  <a:ext cx="731520" cy="2450592"/>
                </a:xfrm>
                <a:prstGeom prst="leftArrow">
                  <a:avLst>
                    <a:gd name="adj1" fmla="val 86719"/>
                    <a:gd name="adj2" fmla="val 85064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9050" cap="flat" cmpd="sng" algn="ctr">
                  <a:gradFill flip="none" rotWithShape="1">
                    <a:gsLst>
                      <a:gs pos="94000">
                        <a:schemeClr val="tx1"/>
                      </a:gs>
                      <a:gs pos="97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64" name="Block Arc 63"/>
                <p:cNvSpPr>
                  <a:spLocks noChangeAspect="1"/>
                </p:cNvSpPr>
                <p:nvPr/>
              </p:nvSpPr>
              <p:spPr bwMode="auto">
                <a:xfrm rot="9900000">
                  <a:off x="9462851" y="2539127"/>
                  <a:ext cx="5303520" cy="5303520"/>
                </a:xfrm>
                <a:prstGeom prst="blockArc">
                  <a:avLst>
                    <a:gd name="adj1" fmla="val 10800000"/>
                    <a:gd name="adj2" fmla="val 16132544"/>
                    <a:gd name="adj3" fmla="val 39982"/>
                  </a:avLst>
                </a:prstGeom>
                <a:gradFill flip="none" rotWithShape="1">
                  <a:gsLst>
                    <a:gs pos="30000">
                      <a:schemeClr val="accent3">
                        <a:lumMod val="60000"/>
                        <a:lumOff val="40000"/>
                        <a:alpha val="70000"/>
                      </a:schemeClr>
                    </a:gs>
                    <a:gs pos="70000">
                      <a:schemeClr val="accent3">
                        <a:lumMod val="40000"/>
                        <a:lumOff val="60000"/>
                      </a:schemeClr>
                    </a:gs>
                  </a:gsLst>
                  <a:lin ang="18900000" scaled="0"/>
                  <a:tileRect/>
                </a:gradFill>
                <a:ln w="19050" cap="flat" cmpd="sng" algn="ctr">
                  <a:gradFill flip="none" rotWithShape="1">
                    <a:gsLst>
                      <a:gs pos="96000">
                        <a:schemeClr val="tx1"/>
                      </a:gs>
                      <a:gs pos="98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65" name="Left Arrow 64"/>
                <p:cNvSpPr/>
                <p:nvPr/>
              </p:nvSpPr>
              <p:spPr bwMode="auto">
                <a:xfrm rot="15300000">
                  <a:off x="13562146" y="3709085"/>
                  <a:ext cx="201168" cy="2286000"/>
                </a:xfrm>
                <a:prstGeom prst="leftArrow">
                  <a:avLst>
                    <a:gd name="adj1" fmla="val 100000"/>
                    <a:gd name="adj2" fmla="val 100000"/>
                  </a:avLst>
                </a:prstGeom>
                <a:gradFill flip="none" rotWithShape="1">
                  <a:gsLst>
                    <a:gs pos="82000">
                      <a:srgbClr val="FFFFFF"/>
                    </a:gs>
                    <a:gs pos="100000">
                      <a:srgbClr val="FF0000">
                        <a:alpha val="25000"/>
                      </a:srgbClr>
                    </a:gs>
                  </a:gsLst>
                  <a:lin ang="300000" scaled="0"/>
                  <a:tileRect/>
                </a:gradFill>
                <a:ln w="19050" cap="flat" cmpd="sng" algn="ctr">
                  <a:gradFill flip="none" rotWithShape="1">
                    <a:gsLst>
                      <a:gs pos="80000">
                        <a:schemeClr val="tx1"/>
                      </a:gs>
                      <a:gs pos="82000">
                        <a:srgbClr val="FFFFFF">
                          <a:alpha val="0"/>
                        </a:srgbClr>
                      </a:gs>
                    </a:gsLst>
                    <a:lin ang="0" scaled="1"/>
                    <a:tileRect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sp>
            <p:nvSpPr>
              <p:cNvPr id="57" name="Text Box 5"/>
              <p:cNvSpPr txBox="1">
                <a:spLocks noChangeArrowheads="1"/>
              </p:cNvSpPr>
              <p:nvPr/>
            </p:nvSpPr>
            <p:spPr bwMode="auto">
              <a:xfrm>
                <a:off x="7884585" y="3183890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4: 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Bus.-Level Strategy</a:t>
                </a:r>
              </a:p>
            </p:txBody>
          </p:sp>
          <p:sp>
            <p:nvSpPr>
              <p:cNvPr id="58" name="Text Box 6"/>
              <p:cNvSpPr txBox="1">
                <a:spLocks noChangeArrowheads="1"/>
              </p:cNvSpPr>
              <p:nvPr/>
            </p:nvSpPr>
            <p:spPr bwMode="auto">
              <a:xfrm>
                <a:off x="6735489" y="3825240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5: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Competitive Dynamics</a:t>
                </a:r>
              </a:p>
            </p:txBody>
          </p:sp>
          <p:sp>
            <p:nvSpPr>
              <p:cNvPr id="59" name="Text Box 7"/>
              <p:cNvSpPr txBox="1">
                <a:spLocks noChangeArrowheads="1"/>
              </p:cNvSpPr>
              <p:nvPr/>
            </p:nvSpPr>
            <p:spPr bwMode="auto">
              <a:xfrm>
                <a:off x="7727951" y="3825240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6: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Corp.-Level Strategy</a:t>
                </a:r>
              </a:p>
            </p:txBody>
          </p:sp>
          <p:sp>
            <p:nvSpPr>
              <p:cNvPr id="60" name="Text Box 8"/>
              <p:cNvSpPr txBox="1">
                <a:spLocks noChangeArrowheads="1"/>
              </p:cNvSpPr>
              <p:nvPr/>
            </p:nvSpPr>
            <p:spPr bwMode="auto">
              <a:xfrm>
                <a:off x="6246284" y="4466590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7: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Acquisition &amp; Restructuring</a:t>
                </a:r>
              </a:p>
            </p:txBody>
          </p:sp>
          <p:sp>
            <p:nvSpPr>
              <p:cNvPr id="61" name="Text Box 9"/>
              <p:cNvSpPr txBox="1">
                <a:spLocks noChangeArrowheads="1"/>
              </p:cNvSpPr>
              <p:nvPr/>
            </p:nvSpPr>
            <p:spPr bwMode="auto">
              <a:xfrm>
                <a:off x="7239000" y="4466590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8: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International Strategy</a:t>
                </a:r>
              </a:p>
            </p:txBody>
          </p:sp>
          <p:sp>
            <p:nvSpPr>
              <p:cNvPr id="62" name="Text Box 10"/>
              <p:cNvSpPr txBox="1">
                <a:spLocks noChangeArrowheads="1"/>
              </p:cNvSpPr>
              <p:nvPr/>
            </p:nvSpPr>
            <p:spPr bwMode="auto">
              <a:xfrm>
                <a:off x="6578600" y="5112258"/>
                <a:ext cx="914400" cy="5943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Chapter 9:</a:t>
                </a:r>
              </a:p>
              <a:p>
                <a:pPr algn="ctr" eaLnBrk="1" hangingPunct="1"/>
                <a:r>
                  <a:rPr lang="en-CA" sz="1200" dirty="0">
                    <a:latin typeface="Arial Narrow" charset="0"/>
                  </a:rPr>
                  <a:t>Cooperative Strategy</a:t>
                </a: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65736" y="91440"/>
              <a:ext cx="5342751" cy="5449186"/>
              <a:chOff x="-967262" y="975804"/>
              <a:chExt cx="5342751" cy="5449186"/>
            </a:xfrm>
          </p:grpSpPr>
          <p:sp>
            <p:nvSpPr>
              <p:cNvPr id="47" name="Left Arrow 46"/>
              <p:cNvSpPr>
                <a:spLocks/>
              </p:cNvSpPr>
              <p:nvPr/>
            </p:nvSpPr>
            <p:spPr bwMode="auto">
              <a:xfrm rot="6300000">
                <a:off x="-107726" y="1733336"/>
                <a:ext cx="731520" cy="2450592"/>
              </a:xfrm>
              <a:prstGeom prst="leftArrow">
                <a:avLst>
                  <a:gd name="adj1" fmla="val 86719"/>
                  <a:gd name="adj2" fmla="val 85064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 w="19050" cap="flat" cmpd="sng" algn="ctr">
                <a:gradFill flip="none" rotWithShape="1">
                  <a:gsLst>
                    <a:gs pos="94000">
                      <a:schemeClr val="tx1"/>
                    </a:gs>
                    <a:gs pos="97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48" name="Block Arc 47"/>
              <p:cNvSpPr>
                <a:spLocks noChangeAspect="1"/>
              </p:cNvSpPr>
              <p:nvPr/>
            </p:nvSpPr>
            <p:spPr bwMode="auto">
              <a:xfrm rot="17100000">
                <a:off x="-928031" y="975804"/>
                <a:ext cx="5303520" cy="5303520"/>
              </a:xfrm>
              <a:prstGeom prst="blockArc">
                <a:avLst>
                  <a:gd name="adj1" fmla="val 10800000"/>
                  <a:gd name="adj2" fmla="val 16132544"/>
                  <a:gd name="adj3" fmla="val 39982"/>
                </a:avLst>
              </a:prstGeom>
              <a:gradFill flip="none" rotWithShape="1">
                <a:gsLst>
                  <a:gs pos="30000">
                    <a:schemeClr val="tx2">
                      <a:lumMod val="60000"/>
                      <a:lumOff val="40000"/>
                    </a:schemeClr>
                  </a:gs>
                  <a:gs pos="70000">
                    <a:schemeClr val="accent1">
                      <a:lumMod val="40000"/>
                      <a:lumOff val="60000"/>
                    </a:schemeClr>
                  </a:gs>
                </a:gsLst>
                <a:lin ang="18900000" scaled="0"/>
                <a:tileRect/>
              </a:gradFill>
              <a:ln w="19050" cap="flat" cmpd="sng" algn="ctr">
                <a:gradFill flip="none" rotWithShape="1">
                  <a:gsLst>
                    <a:gs pos="96000">
                      <a:schemeClr val="tx1"/>
                    </a:gs>
                    <a:gs pos="98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49" name="Left Arrow 48"/>
              <p:cNvSpPr/>
              <p:nvPr/>
            </p:nvSpPr>
            <p:spPr bwMode="auto">
              <a:xfrm rot="900000">
                <a:off x="1158861" y="3973153"/>
                <a:ext cx="182880" cy="2286000"/>
              </a:xfrm>
              <a:prstGeom prst="leftArrow">
                <a:avLst>
                  <a:gd name="adj1" fmla="val 100000"/>
                  <a:gd name="adj2" fmla="val 100000"/>
                </a:avLst>
              </a:prstGeom>
              <a:solidFill>
                <a:srgbClr val="FFFFFF"/>
              </a:solidFill>
              <a:ln w="19050" cap="flat" cmpd="sng" algn="ctr">
                <a:gradFill flip="none" rotWithShape="1">
                  <a:gsLst>
                    <a:gs pos="80000">
                      <a:schemeClr val="tx1"/>
                    </a:gs>
                    <a:gs pos="82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50" name="Text Box 11"/>
              <p:cNvSpPr txBox="1">
                <a:spLocks noChangeArrowheads="1"/>
              </p:cNvSpPr>
              <p:nvPr/>
            </p:nvSpPr>
            <p:spPr bwMode="auto">
              <a:xfrm rot="3422034">
                <a:off x="-1800801" y="4441969"/>
                <a:ext cx="2948916" cy="1017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tIns="0" bIns="0">
                <a:prstTxWarp prst="textArchDown">
                  <a:avLst/>
                </a:prstTxWarp>
              </a:bodyPr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Aft>
                    <a:spcPts val="300"/>
                  </a:spcAft>
                </a:pPr>
                <a:r>
                  <a:rPr lang="en-CA" sz="1600" dirty="0">
                    <a:solidFill>
                      <a:srgbClr val="000000"/>
                    </a:solidFill>
                    <a:latin typeface="Arial Narrow" charset="0"/>
                  </a:rPr>
                  <a:t>Implementing for performance</a:t>
                </a:r>
              </a:p>
            </p:txBody>
          </p:sp>
          <p:sp>
            <p:nvSpPr>
              <p:cNvPr id="51" name="Text Box 13"/>
              <p:cNvSpPr txBox="1">
                <a:spLocks noChangeArrowheads="1"/>
              </p:cNvSpPr>
              <p:nvPr/>
            </p:nvSpPr>
            <p:spPr bwMode="auto">
              <a:xfrm>
                <a:off x="-389467" y="2853268"/>
                <a:ext cx="914400" cy="5943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Chapter 10: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Corporate Governance</a:t>
                </a:r>
              </a:p>
            </p:txBody>
          </p:sp>
          <p:sp>
            <p:nvSpPr>
              <p:cNvPr id="52" name="Text Box 14"/>
              <p:cNvSpPr txBox="1">
                <a:spLocks noChangeArrowheads="1"/>
              </p:cNvSpPr>
              <p:nvPr/>
            </p:nvSpPr>
            <p:spPr bwMode="auto">
              <a:xfrm>
                <a:off x="-541870" y="3530601"/>
                <a:ext cx="914400" cy="5943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Ch. 11: Org. Structure &amp; Controls </a:t>
                </a:r>
              </a:p>
            </p:txBody>
          </p:sp>
          <p:sp>
            <p:nvSpPr>
              <p:cNvPr id="53" name="Text Box 15"/>
              <p:cNvSpPr txBox="1">
                <a:spLocks noChangeArrowheads="1"/>
              </p:cNvSpPr>
              <p:nvPr/>
            </p:nvSpPr>
            <p:spPr bwMode="auto">
              <a:xfrm>
                <a:off x="-381000" y="4207934"/>
                <a:ext cx="914400" cy="5943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Chapter 12: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Strategic Leadership</a:t>
                </a:r>
              </a:p>
            </p:txBody>
          </p:sp>
          <p:sp>
            <p:nvSpPr>
              <p:cNvPr id="54" name="Text Box 16"/>
              <p:cNvSpPr txBox="1">
                <a:spLocks noChangeArrowheads="1"/>
              </p:cNvSpPr>
              <p:nvPr/>
            </p:nvSpPr>
            <p:spPr bwMode="auto">
              <a:xfrm>
                <a:off x="-93134" y="4876800"/>
                <a:ext cx="1143000" cy="5943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18288" rIns="0" bIns="18288"/>
              <a:lstStyle>
                <a:lvl1pPr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Chapter 13:</a:t>
                </a:r>
              </a:p>
              <a:p>
                <a:pPr algn="ctr" eaLnBrk="1" hangingPunct="1"/>
                <a:r>
                  <a:rPr lang="en-CA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Strategic Entrepreneurship</a:t>
                </a: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2121910" y="4817957"/>
              <a:ext cx="935574" cy="685799"/>
              <a:chOff x="5543178" y="1043869"/>
              <a:chExt cx="781506" cy="800096"/>
            </a:xfrm>
          </p:grpSpPr>
          <p:sp>
            <p:nvSpPr>
              <p:cNvPr id="45" name="Oval 44"/>
              <p:cNvSpPr>
                <a:spLocks/>
              </p:cNvSpPr>
              <p:nvPr/>
            </p:nvSpPr>
            <p:spPr>
              <a:xfrm>
                <a:off x="5543178" y="1043869"/>
                <a:ext cx="763820" cy="80009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>
                <a:glow rad="101600">
                  <a:schemeClr val="accent3">
                    <a:lumMod val="40000"/>
                    <a:lumOff val="60000"/>
                    <a:alpha val="75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546720" y="1132771"/>
                <a:ext cx="777964" cy="646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US" sz="1200" b="1" dirty="0">
                    <a:latin typeface="Arial Narrow"/>
                    <a:cs typeface="Arial Narrow"/>
                  </a:rPr>
                  <a:t>Strategic Competitive-ness</a:t>
                </a:r>
                <a:r>
                  <a:rPr lang="en-US" sz="900" b="1" dirty="0">
                    <a:latin typeface="Arial Narrow"/>
                    <a:cs typeface="Arial Narrow"/>
                  </a:rPr>
                  <a:t>   </a:t>
                </a: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4504261" y="1371600"/>
              <a:ext cx="914399" cy="685800"/>
              <a:chOff x="5672669" y="1013251"/>
              <a:chExt cx="863399" cy="786765"/>
            </a:xfrm>
          </p:grpSpPr>
          <p:sp>
            <p:nvSpPr>
              <p:cNvPr id="41" name="Oval 40"/>
              <p:cNvSpPr>
                <a:spLocks/>
              </p:cNvSpPr>
              <p:nvPr/>
            </p:nvSpPr>
            <p:spPr>
              <a:xfrm>
                <a:off x="5672669" y="1013251"/>
                <a:ext cx="863399" cy="78676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>
                <a:glow rad="152400">
                  <a:srgbClr val="E6B9B8">
                    <a:alpha val="75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730634" y="1158948"/>
                <a:ext cx="779458" cy="5296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b="1" dirty="0">
                    <a:latin typeface="Arial Narrow"/>
                    <a:cs typeface="Arial Narrow"/>
                  </a:rPr>
                  <a:t>Vision &amp; Mission</a:t>
                </a:r>
              </a:p>
            </p:txBody>
          </p:sp>
        </p:grpSp>
      </p:grpSp>
      <p:cxnSp>
        <p:nvCxnSpPr>
          <p:cNvPr id="78" name="Straight Connector 77"/>
          <p:cNvCxnSpPr/>
          <p:nvPr/>
        </p:nvCxnSpPr>
        <p:spPr>
          <a:xfrm>
            <a:off x="3124200" y="807549"/>
            <a:ext cx="0" cy="555040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3154" y1="36364" x2="43154" y2="36364"/>
                        <a14:foregroundMark x1="5809" y1="85167" x2="5809" y2="85167"/>
                        <a14:foregroundMark x1="89627" y1="86124" x2="89627" y2="86124"/>
                        <a14:foregroundMark x1="67220" y1="89474" x2="67220" y2="89474"/>
                        <a14:foregroundMark x1="53112" y1="34928" x2="53112" y2="34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666" y="3141131"/>
            <a:ext cx="790802" cy="6858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952064" y="3115730"/>
            <a:ext cx="685800" cy="711201"/>
            <a:chOff x="6172200" y="3174999"/>
            <a:chExt cx="685800" cy="711201"/>
          </a:xfrm>
        </p:grpSpPr>
        <p:sp>
          <p:nvSpPr>
            <p:cNvPr id="9" name="Oval 8"/>
            <p:cNvSpPr/>
            <p:nvPr/>
          </p:nvSpPr>
          <p:spPr>
            <a:xfrm>
              <a:off x="6172200" y="3174999"/>
              <a:ext cx="685800" cy="685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72200" y="3505200"/>
              <a:ext cx="685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7" name="Rectangle 86"/>
          <p:cNvSpPr/>
          <p:nvPr/>
        </p:nvSpPr>
        <p:spPr>
          <a:xfrm>
            <a:off x="0" y="6276747"/>
            <a:ext cx="9144000" cy="1240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6" name="Title 1"/>
          <p:cNvSpPr txBox="1">
            <a:spLocks/>
          </p:cNvSpPr>
          <p:nvPr/>
        </p:nvSpPr>
        <p:spPr>
          <a:xfrm>
            <a:off x="0" y="6439289"/>
            <a:ext cx="9144000" cy="418711"/>
          </a:xfrm>
          <a:prstGeom prst="rect">
            <a:avLst/>
          </a:prstGeom>
          <a:blipFill rotWithShape="1">
            <a:blip r:embed="rId13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1" name="Rectangle 90"/>
          <p:cNvSpPr/>
          <p:nvPr/>
        </p:nvSpPr>
        <p:spPr>
          <a:xfrm>
            <a:off x="0" y="62767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</p:spPr>
        <p:txBody>
          <a:bodyPr tIns="0" bIns="91440">
            <a:normAutofit/>
          </a:bodyPr>
          <a:lstStyle/>
          <a:p>
            <a:pPr algn="l"/>
            <a:r>
              <a:rPr lang="en-US" sz="3400" dirty="0"/>
              <a:t>The Strategic Management Process</a:t>
            </a:r>
            <a:r>
              <a:rPr lang="en-US" dirty="0"/>
              <a:t>        . </a:t>
            </a:r>
          </a:p>
        </p:txBody>
      </p:sp>
      <p:sp>
        <p:nvSpPr>
          <p:cNvPr id="93" name="Rectangle 92"/>
          <p:cNvSpPr/>
          <p:nvPr/>
        </p:nvSpPr>
        <p:spPr>
          <a:xfrm>
            <a:off x="0" y="685800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Chevron 74"/>
          <p:cNvSpPr/>
          <p:nvPr/>
        </p:nvSpPr>
        <p:spPr bwMode="auto">
          <a:xfrm>
            <a:off x="0" y="6437376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Essential Ch. 1 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  <a:latin typeface="+mn-lt"/>
              </a:rPr>
              <a:pPr marL="0" marR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r>
              <a:rPr lang="en-US" sz="1000" b="1" spc="100" baseline="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en-US" sz="1000" b="1" spc="100" dirty="0" smtClean="0">
                <a:solidFill>
                  <a:schemeClr val="bg1"/>
                </a:solidFill>
              </a:rPr>
              <a:t>23</a:t>
            </a:r>
            <a:r>
              <a:rPr lang="en-US" sz="1000" b="1" spc="100" baseline="0" dirty="0" smtClean="0">
                <a:solidFill>
                  <a:schemeClr val="bg1"/>
                </a:solidFill>
                <a:latin typeface="+mn-lt"/>
              </a:rPr>
              <a:t>      </a:t>
            </a:r>
            <a:endParaRPr lang="en-US" sz="1000" b="1" spc="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140107" y="6462777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>
                <a:latin typeface="Arial Narrow"/>
                <a:cs typeface="Arial Narrow"/>
              </a:rPr>
              <a:t>Presentation design by Jerry Sheppard.</a:t>
            </a:r>
          </a:p>
        </p:txBody>
      </p:sp>
      <p:sp>
        <p:nvSpPr>
          <p:cNvPr id="77" name="Footer Placeholder 12"/>
          <p:cNvSpPr txBox="1">
            <a:spLocks/>
          </p:cNvSpPr>
          <p:nvPr/>
        </p:nvSpPr>
        <p:spPr>
          <a:xfrm>
            <a:off x="2133600" y="6481065"/>
            <a:ext cx="5198534" cy="304800"/>
          </a:xfrm>
          <a:prstGeom prst="rect">
            <a:avLst/>
          </a:prstGeom>
        </p:spPr>
        <p:txBody>
          <a:bodyPr tIns="0" b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 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2015, 2017, </a:t>
            </a:r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2020, 2023 </a:t>
            </a:r>
            <a:r>
              <a:rPr lang="en-US" sz="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Cengage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Learning. All rights reserved. May not be copied, scanned, or duplicated, in whole or in part, except for use</a:t>
            </a:r>
          </a:p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 as permitted in a license distributed with a certain product or service or otherwise on a password-protected website for classroom use.</a:t>
            </a:r>
          </a:p>
        </p:txBody>
      </p:sp>
      <p:sp>
        <p:nvSpPr>
          <p:cNvPr id="81" name="Oval 80"/>
          <p:cNvSpPr>
            <a:spLocks/>
          </p:cNvSpPr>
          <p:nvPr/>
        </p:nvSpPr>
        <p:spPr>
          <a:xfrm>
            <a:off x="8051800" y="2112264"/>
            <a:ext cx="914400" cy="6858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5875">
            <a:solidFill>
              <a:schemeClr val="tx1"/>
            </a:solidFill>
          </a:ln>
          <a:effectLst>
            <a:glow rad="152400">
              <a:schemeClr val="accent2">
                <a:lumMod val="40000"/>
                <a:lumOff val="60000"/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Arial Narrow"/>
                <a:cs typeface="Arial Narrow"/>
              </a:rPr>
              <a:t>Vision &amp; Mission</a:t>
            </a:r>
            <a:endParaRPr lang="en-US" sz="1200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83" name="Oval 82"/>
          <p:cNvSpPr>
            <a:spLocks/>
          </p:cNvSpPr>
          <p:nvPr/>
        </p:nvSpPr>
        <p:spPr>
          <a:xfrm>
            <a:off x="5669280" y="5559552"/>
            <a:ext cx="914400" cy="6858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5875">
            <a:solidFill>
              <a:schemeClr val="tx1"/>
            </a:solidFill>
          </a:ln>
          <a:effectLst>
            <a:glow rad="101600">
              <a:schemeClr val="accent3">
                <a:lumMod val="40000"/>
                <a:lumOff val="60000"/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 Narrow"/>
                <a:cs typeface="Arial Narrow"/>
              </a:rPr>
              <a:t>Strategic</a:t>
            </a:r>
            <a:r>
              <a:rPr lang="en-US" sz="1050" b="1" dirty="0" smtClean="0">
                <a:solidFill>
                  <a:schemeClr val="tx1"/>
                </a:solidFill>
                <a:latin typeface="Arial Narrow"/>
                <a:cs typeface="Arial Narrow"/>
              </a:rPr>
              <a:t> 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 Narrow"/>
                <a:cs typeface="Arial Narrow"/>
              </a:rPr>
              <a:t>Competitive-</a:t>
            </a:r>
          </a:p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Arial Narrow"/>
                <a:cs typeface="Arial Narrow"/>
              </a:rPr>
              <a:t>ness</a:t>
            </a:r>
            <a:endParaRPr lang="en-US" sz="1200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88" name="Oval 87"/>
          <p:cNvSpPr>
            <a:spLocks/>
          </p:cNvSpPr>
          <p:nvPr/>
        </p:nvSpPr>
        <p:spPr>
          <a:xfrm>
            <a:off x="3785616" y="1783080"/>
            <a:ext cx="914399" cy="685801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tx1"/>
            </a:solidFill>
          </a:ln>
          <a:effectLst>
            <a:glow rad="101600">
              <a:schemeClr val="accent1">
                <a:lumMod val="60000"/>
                <a:lumOff val="40000"/>
                <a:alpha val="9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Above Average Returns</a:t>
            </a:r>
            <a:endParaRPr lang="en-US" sz="1200" b="1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982713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448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448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audio>
              <p:cMediaNode vol="39623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3" grpId="0" animBg="1"/>
      <p:bldP spid="81" grpId="0" animBg="1"/>
      <p:bldP spid="83" grpId="0" animBg="1" autoUpdateAnimBg="0"/>
      <p:bldP spid="8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h1S3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09800" y="6536266"/>
            <a:ext cx="247419" cy="210306"/>
          </a:xfrm>
          <a:prstGeom prst="rect">
            <a:avLst/>
          </a:prstGeom>
        </p:spPr>
      </p:pic>
      <p:pic>
        <p:nvPicPr>
          <p:cNvPr id="9" name="Ch1S3b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54196" y="6536266"/>
            <a:ext cx="247419" cy="210306"/>
          </a:xfrm>
          <a:prstGeom prst="rect">
            <a:avLst/>
          </a:prstGeom>
        </p:spPr>
      </p:pic>
      <p:pic>
        <p:nvPicPr>
          <p:cNvPr id="20" name="Ch1S3c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71981" y="6587065"/>
            <a:ext cx="247419" cy="210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83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  <a:normAutofit/>
          </a:bodyPr>
          <a:lstStyle/>
          <a:p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Strategic Competitiveness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3000"/>
            <a:ext cx="9144000" cy="5129784"/>
          </a:xfrm>
          <a:prstGeom prst="rect">
            <a:avLst/>
          </a:prstGeom>
        </p:spPr>
      </p:pic>
      <p:pic>
        <p:nvPicPr>
          <p:cNvPr id="15" name="Picture 14" descr="ipo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1828800"/>
            <a:ext cx="4572000" cy="3508044"/>
          </a:xfrm>
          <a:prstGeom prst="rect">
            <a:avLst/>
          </a:prstGeom>
        </p:spPr>
      </p:pic>
      <p:sp>
        <p:nvSpPr>
          <p:cNvPr id="12" name="Rectangle 11"/>
          <p:cNvSpPr>
            <a:spLocks noChangeAspect="1"/>
          </p:cNvSpPr>
          <p:nvPr/>
        </p:nvSpPr>
        <p:spPr>
          <a:xfrm>
            <a:off x="0" y="1066800"/>
            <a:ext cx="9144000" cy="5214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14"/>
          <p:cNvSpPr>
            <a:spLocks/>
          </p:cNvSpPr>
          <p:nvPr/>
        </p:nvSpPr>
        <p:spPr bwMode="auto">
          <a:xfrm>
            <a:off x="2806700" y="1371597"/>
            <a:ext cx="3429000" cy="1965960"/>
          </a:xfrm>
          <a:prstGeom prst="ellipse">
            <a:avLst/>
          </a:prstGeom>
          <a:solidFill>
            <a:srgbClr val="63468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Formulation and implementation of </a:t>
            </a:r>
            <a:b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superior value-creating strategy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057400" y="3352798"/>
            <a:ext cx="4878672" cy="1524002"/>
            <a:chOff x="2095500" y="3241526"/>
            <a:chExt cx="4878672" cy="1217083"/>
          </a:xfrm>
        </p:grpSpPr>
        <p:sp>
          <p:nvSpPr>
            <p:cNvPr id="4" name="Freeform 14"/>
            <p:cNvSpPr>
              <a:spLocks/>
            </p:cNvSpPr>
            <p:nvPr/>
          </p:nvSpPr>
          <p:spPr bwMode="auto">
            <a:xfrm>
              <a:off x="2095500" y="3558852"/>
              <a:ext cx="4878672" cy="899757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Commitments and actions to achieve above-average performance and returns</a:t>
              </a:r>
              <a:endPara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4" name="Straight Arrow Connector 23"/>
            <p:cNvCxnSpPr>
              <a:endCxn id="4" idx="0"/>
            </p:cNvCxnSpPr>
            <p:nvPr/>
          </p:nvCxnSpPr>
          <p:spPr>
            <a:xfrm>
              <a:off x="4533900" y="3241526"/>
              <a:ext cx="936" cy="3173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762000" y="4305006"/>
            <a:ext cx="7589520" cy="1797338"/>
            <a:chOff x="914400" y="4021204"/>
            <a:chExt cx="7589520" cy="1797338"/>
          </a:xfrm>
        </p:grpSpPr>
        <p:cxnSp>
          <p:nvCxnSpPr>
            <p:cNvPr id="6" name="Elbow Connector 5"/>
            <p:cNvCxnSpPr>
              <a:stCxn id="4" idx="3"/>
              <a:endCxn id="18" idx="0"/>
            </p:cNvCxnSpPr>
            <p:nvPr/>
          </p:nvCxnSpPr>
          <p:spPr>
            <a:xfrm>
              <a:off x="7088472" y="4021204"/>
              <a:ext cx="363888" cy="876591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Elbow Connector 6"/>
            <p:cNvCxnSpPr>
              <a:stCxn id="4" idx="1"/>
              <a:endCxn id="10" idx="0"/>
            </p:cNvCxnSpPr>
            <p:nvPr/>
          </p:nvCxnSpPr>
          <p:spPr>
            <a:xfrm rot="10800000" flipV="1">
              <a:off x="1965960" y="4021204"/>
              <a:ext cx="243840" cy="876590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Freeform 14"/>
            <p:cNvSpPr>
              <a:spLocks/>
            </p:cNvSpPr>
            <p:nvPr/>
          </p:nvSpPr>
          <p:spPr bwMode="auto">
            <a:xfrm>
              <a:off x="914400" y="4897794"/>
              <a:ext cx="2103120" cy="914400"/>
            </a:xfrm>
            <a:prstGeom prst="roundRect">
              <a:avLst/>
            </a:prstGeom>
            <a:solidFill>
              <a:srgbClr val="00887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What the firm will do</a:t>
              </a:r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6400800" y="4897795"/>
              <a:ext cx="2103120" cy="914400"/>
            </a:xfrm>
            <a:prstGeom prst="roundRect">
              <a:avLst/>
            </a:prstGeom>
            <a:solidFill>
              <a:srgbClr val="CE133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What the firm will not do</a:t>
              </a:r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3683000" y="4904142"/>
              <a:ext cx="2103120" cy="914400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glow rad="101600">
                <a:srgbClr val="FFFF00">
                  <a:alpha val="75000"/>
                </a:srgb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Competitive advantage</a:t>
              </a:r>
            </a:p>
          </p:txBody>
        </p:sp>
        <p:cxnSp>
          <p:nvCxnSpPr>
            <p:cNvPr id="23" name="Straight Arrow Connector 22"/>
            <p:cNvCxnSpPr>
              <a:stCxn id="10" idx="3"/>
              <a:endCxn id="22" idx="1"/>
            </p:cNvCxnSpPr>
            <p:nvPr/>
          </p:nvCxnSpPr>
          <p:spPr>
            <a:xfrm>
              <a:off x="3017520" y="5354994"/>
              <a:ext cx="665480" cy="634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8" idx="1"/>
              <a:endCxn id="22" idx="3"/>
            </p:cNvCxnSpPr>
            <p:nvPr/>
          </p:nvCxnSpPr>
          <p:spPr>
            <a:xfrm flipH="1">
              <a:off x="5786120" y="5354995"/>
              <a:ext cx="614680" cy="634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4" name="Elbow Connector 13"/>
          <p:cNvCxnSpPr>
            <a:stCxn id="17" idx="5"/>
            <a:endCxn id="18" idx="3"/>
          </p:cNvCxnSpPr>
          <p:nvPr/>
        </p:nvCxnSpPr>
        <p:spPr>
          <a:xfrm rot="5400000">
            <a:off x="7429780" y="4404357"/>
            <a:ext cx="2156181" cy="312699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reeform 14"/>
          <p:cNvSpPr>
            <a:spLocks noChangeAspect="1"/>
          </p:cNvSpPr>
          <p:nvPr/>
        </p:nvSpPr>
        <p:spPr bwMode="auto">
          <a:xfrm>
            <a:off x="6400800" y="1219197"/>
            <a:ext cx="2651760" cy="26517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0" tIns="0" rIns="0" bIns="91440" numCol="1" anchor="ctr" anchorCtr="1" compatLnSpc="1">
            <a:prstTxWarp prst="textNoShape">
              <a:avLst/>
            </a:prstTxWarp>
          </a:bodyPr>
          <a:lstStyle/>
          <a:p>
            <a:pPr algn="ctr">
              <a:lnSpc>
                <a:spcPts val="2500"/>
              </a:lnSpc>
            </a:pPr>
            <a:r>
              <a:rPr lang="en-US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Firms develop a strategy rivals aren’t concurrently implementing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Elbow Connector 36"/>
          <p:cNvCxnSpPr>
            <a:endCxn id="10" idx="1"/>
          </p:cNvCxnSpPr>
          <p:nvPr/>
        </p:nvCxnSpPr>
        <p:spPr>
          <a:xfrm rot="16200000" flipH="1">
            <a:off x="-544689" y="4332106"/>
            <a:ext cx="2285999" cy="327380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reeform 14"/>
          <p:cNvSpPr>
            <a:spLocks noChangeAspect="1"/>
          </p:cNvSpPr>
          <p:nvPr/>
        </p:nvSpPr>
        <p:spPr bwMode="auto">
          <a:xfrm>
            <a:off x="76200" y="1219197"/>
            <a:ext cx="2560320" cy="256032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0" tIns="45720" rIns="0" bIns="45720" numCol="1" anchor="ctr" anchorCtr="1" compatLnSpc="1">
            <a:prstTxWarp prst="textNoShape">
              <a:avLst/>
            </a:prstTxWarp>
          </a:bodyPr>
          <a:lstStyle/>
          <a:p>
            <a:pPr algn="ctr">
              <a:lnSpc>
                <a:spcPts val="2500"/>
              </a:lnSpc>
            </a:pPr>
            <a:r>
              <a:rPr lang="en-US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Create advantages 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current and potential </a:t>
            </a:r>
            <a:r>
              <a:rPr lang="en-US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rivals aren’t able </a:t>
            </a:r>
            <a:r>
              <a:rPr lang="en-US" sz="2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to </a:t>
            </a:r>
            <a:r>
              <a:rPr lang="en-US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</a:rPr>
              <a:t>duplicate</a:t>
            </a:r>
            <a:endParaRPr lang="en-US" sz="2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50" descr="Soun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  <p:grpSp>
        <p:nvGrpSpPr>
          <p:cNvPr id="52" name="Group 51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14"/>
            <a:tile tx="0" ty="0" sx="100000" sy="100000" flip="none" algn="tl"/>
          </a:blipFill>
        </p:grpSpPr>
        <p:pic>
          <p:nvPicPr>
            <p:cNvPr id="53" name="Picture 52"/>
            <p:cNvPicPr preferRelativeResize="0">
              <a:picLocks/>
            </p:cNvPicPr>
            <p:nvPr/>
          </p:nvPicPr>
          <p:blipFill rotWithShape="1">
            <a:blip r:embed="rId15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54" name="Picture 53" descr="Next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31" name="Chevron 30"/>
          <p:cNvSpPr/>
          <p:nvPr/>
        </p:nvSpPr>
        <p:spPr bwMode="auto">
          <a:xfrm>
            <a:off x="2057400" y="6437376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200" b="1" spc="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Basic</a:t>
            </a: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Definitions</a:t>
            </a:r>
          </a:p>
        </p:txBody>
      </p:sp>
    </p:spTree>
    <p:extLst>
      <p:ext uri="{BB962C8B-B14F-4D97-AF65-F5344CB8AC3E}">
        <p14:creationId xmlns:p14="http://schemas.microsoft.com/office/powerpoint/2010/main" val="1974467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8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823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2" presetClass="entr" presetSubtype="9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3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5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xit" presetSubtype="8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6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35849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208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4528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5823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43396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3" grpId="0" animBg="1"/>
      <p:bldP spid="3" grpId="1" animBg="1"/>
      <p:bldP spid="17" grpId="0" animBg="1"/>
      <p:bldP spid="17" grpId="1" animBg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1S7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76600" y="6527799"/>
            <a:ext cx="228600" cy="228600"/>
          </a:xfrm>
          <a:prstGeom prst="rect">
            <a:avLst/>
          </a:prstGeom>
        </p:spPr>
      </p:pic>
      <p:pic>
        <p:nvPicPr>
          <p:cNvPr id="6" name="C1S7c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81400" y="6527799"/>
            <a:ext cx="228600" cy="228600"/>
          </a:xfrm>
          <a:prstGeom prst="rect">
            <a:avLst/>
          </a:prstGeom>
        </p:spPr>
      </p:pic>
      <p:pic>
        <p:nvPicPr>
          <p:cNvPr id="7" name="C1S7a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71800" y="6527799"/>
            <a:ext cx="228600" cy="228600"/>
          </a:xfrm>
          <a:prstGeom prst="rect">
            <a:avLst/>
          </a:prstGeom>
        </p:spPr>
      </p:pic>
      <p:sp>
        <p:nvSpPr>
          <p:cNvPr id="138" name="Rectangle 137"/>
          <p:cNvSpPr/>
          <p:nvPr/>
        </p:nvSpPr>
        <p:spPr>
          <a:xfrm>
            <a:off x="0" y="793750"/>
            <a:ext cx="9144000" cy="556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9144000" cy="762000"/>
          </a:xfrm>
          <a:prstGeom prst="rect">
            <a:avLst/>
          </a:prstGeom>
        </p:spPr>
        <p:txBody>
          <a:bodyPr tIns="0" bIns="91440">
            <a:normAutofit/>
          </a:bodyPr>
          <a:lstStyle/>
          <a:p>
            <a:pPr algn="l">
              <a:spcBef>
                <a:spcPts val="300"/>
              </a:spcBef>
            </a:pPr>
            <a:r>
              <a:rPr lang="en-US" sz="3400" b="1" dirty="0" smtClean="0">
                <a:solidFill>
                  <a:srgbClr val="FFFFFF"/>
                </a:solidFill>
                <a:latin typeface="+mj-lt"/>
              </a:rPr>
              <a:t>  The </a:t>
            </a:r>
            <a:r>
              <a:rPr lang="en-US" sz="3400" b="1" dirty="0">
                <a:solidFill>
                  <a:srgbClr val="FFFFFF"/>
                </a:solidFill>
                <a:latin typeface="+mj-lt"/>
              </a:rPr>
              <a:t>Strategic Management </a:t>
            </a:r>
            <a:r>
              <a:rPr lang="en-US" sz="3400" b="1" dirty="0" smtClean="0">
                <a:solidFill>
                  <a:srgbClr val="FFFFFF"/>
                </a:solidFill>
                <a:latin typeface="+mj-lt"/>
              </a:rPr>
              <a:t>Process        </a:t>
            </a:r>
            <a:r>
              <a:rPr lang="en-US" dirty="0" smtClean="0"/>
              <a:t>. </a:t>
            </a:r>
            <a:endParaRPr lang="en-US" dirty="0"/>
          </a:p>
        </p:txBody>
      </p:sp>
      <p:grpSp>
        <p:nvGrpSpPr>
          <p:cNvPr id="57" name="Group 56"/>
          <p:cNvGrpSpPr/>
          <p:nvPr/>
        </p:nvGrpSpPr>
        <p:grpSpPr>
          <a:xfrm>
            <a:off x="3647439" y="895859"/>
            <a:ext cx="5303520" cy="5303520"/>
            <a:chOff x="365761" y="1077217"/>
            <a:chExt cx="5303520" cy="5303520"/>
          </a:xfrm>
        </p:grpSpPr>
        <p:sp>
          <p:nvSpPr>
            <p:cNvPr id="88" name="Left Arrow 87"/>
            <p:cNvSpPr>
              <a:spLocks/>
            </p:cNvSpPr>
            <p:nvPr/>
          </p:nvSpPr>
          <p:spPr bwMode="auto">
            <a:xfrm rot="13500000">
              <a:off x="3959687" y="1576151"/>
              <a:ext cx="731520" cy="2450592"/>
            </a:xfrm>
            <a:prstGeom prst="leftArrow">
              <a:avLst>
                <a:gd name="adj1" fmla="val 86719"/>
                <a:gd name="adj2" fmla="val 85064"/>
              </a:avLst>
            </a:prstGeom>
            <a:solidFill>
              <a:srgbClr val="FFCCCC"/>
            </a:solidFill>
            <a:ln w="19050" cap="flat" cmpd="sng" algn="ctr">
              <a:gradFill flip="none" rotWithShape="1">
                <a:gsLst>
                  <a:gs pos="94000">
                    <a:schemeClr val="tx1"/>
                  </a:gs>
                  <a:gs pos="97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89" name="Block Arc 88"/>
            <p:cNvSpPr>
              <a:spLocks noChangeAspect="1"/>
            </p:cNvSpPr>
            <p:nvPr/>
          </p:nvSpPr>
          <p:spPr bwMode="auto">
            <a:xfrm rot="2700000">
              <a:off x="365761" y="1077217"/>
              <a:ext cx="5303520" cy="5303520"/>
            </a:xfrm>
            <a:prstGeom prst="blockArc">
              <a:avLst>
                <a:gd name="adj1" fmla="val 10800000"/>
                <a:gd name="adj2" fmla="val 16132544"/>
                <a:gd name="adj3" fmla="val 39982"/>
              </a:avLst>
            </a:prstGeom>
            <a:gradFill flip="none" rotWithShape="1">
              <a:gsLst>
                <a:gs pos="0">
                  <a:srgbClr val="FF6666">
                    <a:alpha val="70000"/>
                  </a:srgbClr>
                </a:gs>
                <a:gs pos="100000">
                  <a:srgbClr val="FFCCCC"/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96000">
                    <a:schemeClr val="tx1"/>
                  </a:gs>
                  <a:gs pos="98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90" name="Left Arrow 89"/>
            <p:cNvSpPr/>
            <p:nvPr/>
          </p:nvSpPr>
          <p:spPr bwMode="auto">
            <a:xfrm rot="8100000">
              <a:off x="1873639" y="1431682"/>
              <a:ext cx="182880" cy="2286000"/>
            </a:xfrm>
            <a:prstGeom prst="leftArrow">
              <a:avLst>
                <a:gd name="adj1" fmla="val 100000"/>
                <a:gd name="adj2" fmla="val 100000"/>
              </a:avLst>
            </a:prstGeom>
            <a:solidFill>
              <a:srgbClr val="FFFFFF"/>
            </a:solidFill>
            <a:ln w="19050" cap="flat" cmpd="sng" algn="ctr">
              <a:gradFill flip="none" rotWithShape="1">
                <a:gsLst>
                  <a:gs pos="80000">
                    <a:schemeClr val="tx1"/>
                  </a:gs>
                  <a:gs pos="82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91" name="Text Box 34"/>
            <p:cNvSpPr txBox="1">
              <a:spLocks noChangeArrowheads="1"/>
            </p:cNvSpPr>
            <p:nvPr/>
          </p:nvSpPr>
          <p:spPr bwMode="auto">
            <a:xfrm>
              <a:off x="2057400" y="1468119"/>
              <a:ext cx="914400" cy="62179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36576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 charset="0"/>
                </a:rPr>
                <a:t>Chapter </a:t>
              </a:r>
              <a:r>
                <a:rPr lang="en-CA" sz="1200" dirty="0" smtClean="0">
                  <a:solidFill>
                    <a:srgbClr val="000000"/>
                  </a:solidFill>
                  <a:latin typeface="Arial Narrow" charset="0"/>
                </a:rPr>
                <a:t>2:</a:t>
              </a:r>
              <a:endParaRPr lang="en-CA" sz="1200" dirty="0">
                <a:solidFill>
                  <a:srgbClr val="000000"/>
                </a:solidFill>
                <a:latin typeface="Arial Narrow" charset="0"/>
              </a:endParaRPr>
            </a:p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 charset="0"/>
                </a:rPr>
                <a:t>The External Environment </a:t>
              </a:r>
            </a:p>
          </p:txBody>
        </p:sp>
        <p:sp>
          <p:nvSpPr>
            <p:cNvPr id="92" name="Text Box 25"/>
            <p:cNvSpPr txBox="1">
              <a:spLocks noChangeArrowheads="1"/>
            </p:cNvSpPr>
            <p:nvPr/>
          </p:nvSpPr>
          <p:spPr bwMode="auto">
            <a:xfrm>
              <a:off x="3115730" y="1468119"/>
              <a:ext cx="914400" cy="6217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36576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endParaRPr lang="en-CA" sz="1200" dirty="0">
                <a:solidFill>
                  <a:srgbClr val="000000"/>
                </a:solidFill>
                <a:latin typeface="Arial Narrow" charset="0"/>
              </a:endParaRPr>
            </a:p>
          </p:txBody>
        </p:sp>
        <p:sp>
          <p:nvSpPr>
            <p:cNvPr id="93" name="Text Box 11"/>
            <p:cNvSpPr txBox="1">
              <a:spLocks noChangeArrowheads="1"/>
            </p:cNvSpPr>
            <p:nvPr/>
          </p:nvSpPr>
          <p:spPr bwMode="auto">
            <a:xfrm rot="2133657">
              <a:off x="2827513" y="1180159"/>
              <a:ext cx="2362200" cy="2375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>
              <a:prstTxWarp prst="textArchUp">
                <a:avLst>
                  <a:gd name="adj" fmla="val 11157059"/>
                </a:avLst>
              </a:prstTxWarp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Aft>
                  <a:spcPts val="300"/>
                </a:spcAft>
              </a:pPr>
              <a:r>
                <a:rPr lang="en-CA" sz="1600" dirty="0" smtClean="0">
                  <a:solidFill>
                    <a:srgbClr val="FF0000"/>
                  </a:solidFill>
                  <a:latin typeface="Arial Narrow" charset="0"/>
                </a:rPr>
                <a:t>Analysis</a:t>
              </a:r>
              <a:endParaRPr lang="en-CA" sz="1600" dirty="0">
                <a:solidFill>
                  <a:srgbClr val="FF0000"/>
                </a:solidFill>
                <a:latin typeface="Arial Narrow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647439" y="895859"/>
            <a:ext cx="5383277" cy="5488007"/>
            <a:chOff x="3568031" y="762000"/>
            <a:chExt cx="5383277" cy="5488007"/>
          </a:xfrm>
        </p:grpSpPr>
        <p:sp>
          <p:nvSpPr>
            <p:cNvPr id="77" name="Text Box 11"/>
            <p:cNvSpPr txBox="1">
              <a:spLocks noChangeArrowheads="1"/>
            </p:cNvSpPr>
            <p:nvPr/>
          </p:nvSpPr>
          <p:spPr bwMode="auto">
            <a:xfrm rot="19054415">
              <a:off x="6589108" y="4734811"/>
              <a:ext cx="23622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>
              <a:prstTxWarp prst="textArchDown">
                <a:avLst/>
              </a:prstTxWarp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Aft>
                  <a:spcPts val="300"/>
                </a:spcAft>
              </a:pPr>
              <a:r>
                <a:rPr lang="en-CA" sz="1600" dirty="0" smtClean="0">
                  <a:solidFill>
                    <a:srgbClr val="008000"/>
                  </a:solidFill>
                  <a:latin typeface="Arial Narrow" charset="0"/>
                </a:rPr>
                <a:t>Strategies</a:t>
              </a:r>
              <a:endParaRPr lang="en-CA" sz="1600" dirty="0">
                <a:solidFill>
                  <a:srgbClr val="008000"/>
                </a:solidFill>
                <a:latin typeface="Arial Narrow" charset="0"/>
              </a:endParaRP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3568031" y="762000"/>
              <a:ext cx="5365104" cy="5488007"/>
              <a:chOff x="9462851" y="2539127"/>
              <a:chExt cx="5365104" cy="5488007"/>
            </a:xfrm>
          </p:grpSpPr>
          <p:sp>
            <p:nvSpPr>
              <p:cNvPr id="85" name="Left Arrow 84"/>
              <p:cNvSpPr>
                <a:spLocks/>
              </p:cNvSpPr>
              <p:nvPr/>
            </p:nvSpPr>
            <p:spPr bwMode="auto">
              <a:xfrm rot="20700000">
                <a:off x="11881733" y="5576542"/>
                <a:ext cx="731520" cy="2450592"/>
              </a:xfrm>
              <a:prstGeom prst="leftArrow">
                <a:avLst>
                  <a:gd name="adj1" fmla="val 86719"/>
                  <a:gd name="adj2" fmla="val 85064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19050" cap="flat" cmpd="sng" algn="ctr">
                <a:gradFill flip="none" rotWithShape="1">
                  <a:gsLst>
                    <a:gs pos="94000">
                      <a:schemeClr val="tx1"/>
                    </a:gs>
                    <a:gs pos="97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86" name="Block Arc 85"/>
              <p:cNvSpPr>
                <a:spLocks noChangeAspect="1"/>
              </p:cNvSpPr>
              <p:nvPr/>
            </p:nvSpPr>
            <p:spPr bwMode="auto">
              <a:xfrm rot="9900000">
                <a:off x="9462851" y="2539127"/>
                <a:ext cx="5303520" cy="5303520"/>
              </a:xfrm>
              <a:prstGeom prst="blockArc">
                <a:avLst>
                  <a:gd name="adj1" fmla="val 10800000"/>
                  <a:gd name="adj2" fmla="val 16132544"/>
                  <a:gd name="adj3" fmla="val 39982"/>
                </a:avLst>
              </a:prstGeom>
              <a:gradFill flip="none" rotWithShape="1">
                <a:gsLst>
                  <a:gs pos="30000">
                    <a:schemeClr val="accent3">
                      <a:lumMod val="60000"/>
                      <a:lumOff val="40000"/>
                      <a:alpha val="70000"/>
                    </a:schemeClr>
                  </a:gs>
                  <a:gs pos="70000">
                    <a:schemeClr val="accent3">
                      <a:lumMod val="40000"/>
                      <a:lumOff val="60000"/>
                    </a:schemeClr>
                  </a:gs>
                </a:gsLst>
                <a:lin ang="18900000" scaled="0"/>
                <a:tileRect/>
              </a:gradFill>
              <a:ln w="19050" cap="flat" cmpd="sng" algn="ctr">
                <a:gradFill flip="none" rotWithShape="1">
                  <a:gsLst>
                    <a:gs pos="96000">
                      <a:schemeClr val="tx1"/>
                    </a:gs>
                    <a:gs pos="98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87" name="Left Arrow 86"/>
              <p:cNvSpPr/>
              <p:nvPr/>
            </p:nvSpPr>
            <p:spPr bwMode="auto">
              <a:xfrm rot="15300000">
                <a:off x="13584371" y="3702735"/>
                <a:ext cx="201168" cy="2286000"/>
              </a:xfrm>
              <a:prstGeom prst="leftArrow">
                <a:avLst>
                  <a:gd name="adj1" fmla="val 100000"/>
                  <a:gd name="adj2" fmla="val 100000"/>
                </a:avLst>
              </a:prstGeom>
              <a:solidFill>
                <a:srgbClr val="FFFFFF"/>
              </a:solidFill>
              <a:ln w="19050" cap="flat" cmpd="sng" algn="ctr">
                <a:gradFill flip="none" rotWithShape="1">
                  <a:gsLst>
                    <a:gs pos="80000">
                      <a:schemeClr val="tx1"/>
                    </a:gs>
                    <a:gs pos="82000">
                      <a:srgbClr val="FFFFFF">
                        <a:alpha val="0"/>
                      </a:srgbClr>
                    </a:gs>
                  </a:gsLst>
                  <a:lin ang="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sp>
          <p:nvSpPr>
            <p:cNvPr id="79" name="Text Box 5"/>
            <p:cNvSpPr txBox="1">
              <a:spLocks noChangeArrowheads="1"/>
            </p:cNvSpPr>
            <p:nvPr/>
          </p:nvSpPr>
          <p:spPr bwMode="auto">
            <a:xfrm>
              <a:off x="7884585" y="3183890"/>
              <a:ext cx="914400" cy="59436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latin typeface="Arial Narrow" charset="0"/>
                </a:rPr>
                <a:t>Chapter </a:t>
              </a:r>
              <a:r>
                <a:rPr lang="en-CA" sz="1200" dirty="0" smtClean="0">
                  <a:latin typeface="Arial Narrow" charset="0"/>
                </a:rPr>
                <a:t>4: </a:t>
              </a:r>
              <a:endParaRPr lang="en-CA" sz="1200" dirty="0">
                <a:latin typeface="Arial Narrow" charset="0"/>
              </a:endParaRPr>
            </a:p>
            <a:p>
              <a:pPr algn="ctr" eaLnBrk="1" hangingPunct="1"/>
              <a:r>
                <a:rPr lang="en-CA" sz="1200" dirty="0">
                  <a:latin typeface="Arial Narrow" charset="0"/>
                </a:rPr>
                <a:t>Bus.-Level Strategy</a:t>
              </a:r>
            </a:p>
          </p:txBody>
        </p:sp>
        <p:sp>
          <p:nvSpPr>
            <p:cNvPr id="80" name="Text Box 6"/>
            <p:cNvSpPr txBox="1">
              <a:spLocks noChangeArrowheads="1"/>
            </p:cNvSpPr>
            <p:nvPr/>
          </p:nvSpPr>
          <p:spPr bwMode="auto">
            <a:xfrm>
              <a:off x="6735489" y="3825240"/>
              <a:ext cx="914400" cy="59436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latin typeface="Arial Narrow" charset="0"/>
                </a:rPr>
                <a:t>Chapter </a:t>
              </a:r>
              <a:r>
                <a:rPr lang="en-CA" sz="1200" dirty="0" smtClean="0">
                  <a:latin typeface="Arial Narrow" charset="0"/>
                </a:rPr>
                <a:t>5:</a:t>
              </a:r>
              <a:endParaRPr lang="en-CA" sz="1200" dirty="0">
                <a:latin typeface="Arial Narrow" charset="0"/>
              </a:endParaRPr>
            </a:p>
            <a:p>
              <a:pPr algn="ctr" eaLnBrk="1" hangingPunct="1"/>
              <a:r>
                <a:rPr lang="en-CA" sz="1200" dirty="0">
                  <a:latin typeface="Arial Narrow" charset="0"/>
                </a:rPr>
                <a:t>Competitive Dynamics</a:t>
              </a:r>
            </a:p>
          </p:txBody>
        </p:sp>
        <p:sp>
          <p:nvSpPr>
            <p:cNvPr id="81" name="Text Box 7"/>
            <p:cNvSpPr txBox="1">
              <a:spLocks noChangeArrowheads="1"/>
            </p:cNvSpPr>
            <p:nvPr/>
          </p:nvSpPr>
          <p:spPr bwMode="auto">
            <a:xfrm>
              <a:off x="7727951" y="3825240"/>
              <a:ext cx="914400" cy="59436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latin typeface="Arial Narrow" charset="0"/>
                </a:rPr>
                <a:t>Chapter </a:t>
              </a:r>
              <a:r>
                <a:rPr lang="en-CA" sz="1200" dirty="0" smtClean="0">
                  <a:latin typeface="Arial Narrow" charset="0"/>
                </a:rPr>
                <a:t>6:</a:t>
              </a:r>
              <a:endParaRPr lang="en-CA" sz="1200" dirty="0">
                <a:latin typeface="Arial Narrow" charset="0"/>
              </a:endParaRPr>
            </a:p>
            <a:p>
              <a:pPr algn="ctr" eaLnBrk="1" hangingPunct="1"/>
              <a:r>
                <a:rPr lang="en-CA" sz="1200" dirty="0">
                  <a:latin typeface="Arial Narrow" charset="0"/>
                </a:rPr>
                <a:t>Corp.-Level Strategy</a:t>
              </a:r>
            </a:p>
          </p:txBody>
        </p:sp>
        <p:sp>
          <p:nvSpPr>
            <p:cNvPr id="82" name="Text Box 8"/>
            <p:cNvSpPr txBox="1">
              <a:spLocks noChangeArrowheads="1"/>
            </p:cNvSpPr>
            <p:nvPr/>
          </p:nvSpPr>
          <p:spPr bwMode="auto">
            <a:xfrm>
              <a:off x="6246284" y="4466590"/>
              <a:ext cx="914400" cy="59436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latin typeface="Arial Narrow" charset="0"/>
                </a:rPr>
                <a:t>Chapter </a:t>
              </a:r>
              <a:r>
                <a:rPr lang="en-CA" sz="1200" dirty="0" smtClean="0">
                  <a:latin typeface="Arial Narrow" charset="0"/>
                </a:rPr>
                <a:t>7:</a:t>
              </a:r>
              <a:endParaRPr lang="en-CA" sz="1200" dirty="0">
                <a:latin typeface="Arial Narrow" charset="0"/>
              </a:endParaRPr>
            </a:p>
            <a:p>
              <a:pPr algn="ctr" eaLnBrk="1" hangingPunct="1"/>
              <a:r>
                <a:rPr lang="en-CA" sz="1200" dirty="0">
                  <a:latin typeface="Arial Narrow" charset="0"/>
                </a:rPr>
                <a:t>Acquisition &amp; Restructuring</a:t>
              </a:r>
            </a:p>
          </p:txBody>
        </p:sp>
        <p:sp>
          <p:nvSpPr>
            <p:cNvPr id="83" name="Text Box 9"/>
            <p:cNvSpPr txBox="1">
              <a:spLocks noChangeArrowheads="1"/>
            </p:cNvSpPr>
            <p:nvPr/>
          </p:nvSpPr>
          <p:spPr bwMode="auto">
            <a:xfrm>
              <a:off x="7239000" y="4466590"/>
              <a:ext cx="914400" cy="59436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latin typeface="Arial Narrow" charset="0"/>
                </a:rPr>
                <a:t>Chapter </a:t>
              </a:r>
              <a:r>
                <a:rPr lang="en-CA" sz="1200" dirty="0" smtClean="0">
                  <a:latin typeface="Arial Narrow" charset="0"/>
                </a:rPr>
                <a:t>8:</a:t>
              </a:r>
              <a:endParaRPr lang="en-CA" sz="1200" dirty="0">
                <a:latin typeface="Arial Narrow" charset="0"/>
              </a:endParaRPr>
            </a:p>
            <a:p>
              <a:pPr algn="ctr" eaLnBrk="1" hangingPunct="1"/>
              <a:r>
                <a:rPr lang="en-CA" sz="1200" dirty="0">
                  <a:latin typeface="Arial Narrow" charset="0"/>
                </a:rPr>
                <a:t>International Strategy</a:t>
              </a:r>
            </a:p>
          </p:txBody>
        </p:sp>
        <p:sp>
          <p:nvSpPr>
            <p:cNvPr id="84" name="Text Box 10"/>
            <p:cNvSpPr txBox="1">
              <a:spLocks noChangeArrowheads="1"/>
            </p:cNvSpPr>
            <p:nvPr/>
          </p:nvSpPr>
          <p:spPr bwMode="auto">
            <a:xfrm>
              <a:off x="6578600" y="5112258"/>
              <a:ext cx="914400" cy="59436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latin typeface="Arial Narrow" charset="0"/>
                </a:rPr>
                <a:t>Chapter 9</a:t>
              </a:r>
              <a:r>
                <a:rPr lang="en-CA" sz="1200" dirty="0" smtClean="0">
                  <a:latin typeface="Arial Narrow" charset="0"/>
                </a:rPr>
                <a:t>:</a:t>
              </a:r>
              <a:endParaRPr lang="en-CA" sz="1200" dirty="0">
                <a:latin typeface="Arial Narrow" charset="0"/>
              </a:endParaRPr>
            </a:p>
            <a:p>
              <a:pPr algn="ctr" eaLnBrk="1" hangingPunct="1"/>
              <a:r>
                <a:rPr lang="en-CA" sz="1200" dirty="0">
                  <a:latin typeface="Arial Narrow" charset="0"/>
                </a:rPr>
                <a:t>Cooperative Strategy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621735" y="895859"/>
            <a:ext cx="5342751" cy="5303520"/>
            <a:chOff x="-967262" y="975804"/>
            <a:chExt cx="5342751" cy="5303520"/>
          </a:xfrm>
        </p:grpSpPr>
        <p:sp>
          <p:nvSpPr>
            <p:cNvPr id="69" name="Left Arrow 68"/>
            <p:cNvSpPr>
              <a:spLocks/>
            </p:cNvSpPr>
            <p:nvPr/>
          </p:nvSpPr>
          <p:spPr bwMode="auto">
            <a:xfrm rot="6300000">
              <a:off x="-107726" y="1733336"/>
              <a:ext cx="731520" cy="2450592"/>
            </a:xfrm>
            <a:prstGeom prst="leftArrow">
              <a:avLst>
                <a:gd name="adj1" fmla="val 86719"/>
                <a:gd name="adj2" fmla="val 8506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9050" cap="flat" cmpd="sng" algn="ctr">
              <a:gradFill flip="none" rotWithShape="1">
                <a:gsLst>
                  <a:gs pos="94000">
                    <a:schemeClr val="tx1"/>
                  </a:gs>
                  <a:gs pos="97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70" name="Block Arc 69"/>
            <p:cNvSpPr>
              <a:spLocks noChangeAspect="1"/>
            </p:cNvSpPr>
            <p:nvPr/>
          </p:nvSpPr>
          <p:spPr bwMode="auto">
            <a:xfrm rot="17100000">
              <a:off x="-928031" y="975804"/>
              <a:ext cx="5303520" cy="5303520"/>
            </a:xfrm>
            <a:prstGeom prst="blockArc">
              <a:avLst>
                <a:gd name="adj1" fmla="val 10800000"/>
                <a:gd name="adj2" fmla="val 16132544"/>
                <a:gd name="adj3" fmla="val 39982"/>
              </a:avLst>
            </a:prstGeom>
            <a:gradFill flip="none" rotWithShape="1">
              <a:gsLst>
                <a:gs pos="30000">
                  <a:schemeClr val="tx2">
                    <a:lumMod val="60000"/>
                    <a:lumOff val="40000"/>
                  </a:schemeClr>
                </a:gs>
                <a:gs pos="70000">
                  <a:schemeClr val="accent1">
                    <a:lumMod val="40000"/>
                    <a:lumOff val="60000"/>
                  </a:schemeClr>
                </a:gs>
              </a:gsLst>
              <a:lin ang="18900000" scaled="0"/>
              <a:tileRect/>
            </a:gradFill>
            <a:ln w="19050" cap="flat" cmpd="sng" algn="ctr">
              <a:gradFill flip="none" rotWithShape="1">
                <a:gsLst>
                  <a:gs pos="96000">
                    <a:schemeClr val="tx1"/>
                  </a:gs>
                  <a:gs pos="98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71" name="Left Arrow 70"/>
            <p:cNvSpPr/>
            <p:nvPr/>
          </p:nvSpPr>
          <p:spPr bwMode="auto">
            <a:xfrm rot="900000">
              <a:off x="1158861" y="3973153"/>
              <a:ext cx="182880" cy="2286000"/>
            </a:xfrm>
            <a:prstGeom prst="leftArrow">
              <a:avLst>
                <a:gd name="adj1" fmla="val 100000"/>
                <a:gd name="adj2" fmla="val 100000"/>
              </a:avLst>
            </a:prstGeom>
            <a:solidFill>
              <a:srgbClr val="FFFFFF"/>
            </a:solidFill>
            <a:ln w="19050" cap="flat" cmpd="sng" algn="ctr">
              <a:gradFill flip="none" rotWithShape="1">
                <a:gsLst>
                  <a:gs pos="80000">
                    <a:schemeClr val="tx1"/>
                  </a:gs>
                  <a:gs pos="82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72" name="Text Box 11"/>
            <p:cNvSpPr txBox="1">
              <a:spLocks noChangeArrowheads="1"/>
            </p:cNvSpPr>
            <p:nvPr/>
          </p:nvSpPr>
          <p:spPr bwMode="auto">
            <a:xfrm rot="3981339">
              <a:off x="-1855921" y="4190911"/>
              <a:ext cx="2815178" cy="1005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0" bIns="0">
              <a:prstTxWarp prst="textArchDown">
                <a:avLst>
                  <a:gd name="adj" fmla="val 833343"/>
                </a:avLst>
              </a:prstTxWarp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Aft>
                  <a:spcPts val="300"/>
                </a:spcAft>
              </a:pPr>
              <a:r>
                <a:rPr lang="en-CA" sz="1600" dirty="0" smtClean="0">
                  <a:solidFill>
                    <a:srgbClr val="000000"/>
                  </a:solidFill>
                  <a:latin typeface="Arial Narrow" charset="0"/>
                </a:rPr>
                <a:t>Implementing for </a:t>
              </a:r>
              <a:r>
                <a:rPr lang="en-CA" sz="1600" dirty="0" smtClean="0">
                  <a:solidFill>
                    <a:srgbClr val="0000FF"/>
                  </a:solidFill>
                  <a:latin typeface="Arial Narrow" charset="0"/>
                </a:rPr>
                <a:t>Performance</a:t>
              </a:r>
              <a:endParaRPr lang="en-CA" sz="1600" dirty="0">
                <a:solidFill>
                  <a:srgbClr val="0000FF"/>
                </a:solidFill>
                <a:latin typeface="Arial Narrow" charset="0"/>
              </a:endParaRPr>
            </a:p>
          </p:txBody>
        </p:sp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-389467" y="2853268"/>
              <a:ext cx="914400" cy="594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/>
                  <a:cs typeface="Arial Narrow"/>
                </a:rPr>
                <a:t>Chapter </a:t>
              </a:r>
              <a:r>
                <a:rPr lang="en-CA" sz="1200" dirty="0" smtClean="0">
                  <a:solidFill>
                    <a:srgbClr val="000000"/>
                  </a:solidFill>
                  <a:latin typeface="Arial Narrow"/>
                  <a:cs typeface="Arial Narrow"/>
                </a:rPr>
                <a:t>10:</a:t>
              </a:r>
              <a:endParaRPr lang="en-CA" sz="1200" dirty="0">
                <a:solidFill>
                  <a:srgbClr val="000000"/>
                </a:solidFill>
                <a:latin typeface="Arial Narrow"/>
                <a:cs typeface="Arial Narrow"/>
              </a:endParaRPr>
            </a:p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/>
                  <a:cs typeface="Arial Narrow"/>
                </a:rPr>
                <a:t>Corporate Governance</a:t>
              </a:r>
            </a:p>
          </p:txBody>
        </p:sp>
        <p:sp>
          <p:nvSpPr>
            <p:cNvPr id="74" name="Text Box 14"/>
            <p:cNvSpPr txBox="1">
              <a:spLocks noChangeArrowheads="1"/>
            </p:cNvSpPr>
            <p:nvPr/>
          </p:nvSpPr>
          <p:spPr bwMode="auto">
            <a:xfrm>
              <a:off x="-541870" y="3530601"/>
              <a:ext cx="914400" cy="594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/>
                  <a:cs typeface="Arial Narrow"/>
                </a:rPr>
                <a:t>Ch. </a:t>
              </a:r>
              <a:r>
                <a:rPr lang="en-CA" sz="1200" dirty="0" smtClean="0">
                  <a:solidFill>
                    <a:srgbClr val="000000"/>
                  </a:solidFill>
                  <a:latin typeface="Arial Narrow"/>
                  <a:cs typeface="Arial Narrow"/>
                </a:rPr>
                <a:t>11: </a:t>
              </a:r>
              <a:r>
                <a:rPr lang="en-CA" sz="1200" dirty="0">
                  <a:solidFill>
                    <a:srgbClr val="000000"/>
                  </a:solidFill>
                  <a:latin typeface="Arial Narrow"/>
                  <a:cs typeface="Arial Narrow"/>
                </a:rPr>
                <a:t>Org. Structure &amp; Controls </a:t>
              </a:r>
            </a:p>
          </p:txBody>
        </p:sp>
        <p:sp>
          <p:nvSpPr>
            <p:cNvPr id="75" name="Text Box 15"/>
            <p:cNvSpPr txBox="1">
              <a:spLocks noChangeArrowheads="1"/>
            </p:cNvSpPr>
            <p:nvPr/>
          </p:nvSpPr>
          <p:spPr bwMode="auto">
            <a:xfrm>
              <a:off x="-381000" y="4207934"/>
              <a:ext cx="914400" cy="594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/>
                  <a:cs typeface="Arial Narrow"/>
                </a:rPr>
                <a:t>Chapter </a:t>
              </a:r>
              <a:r>
                <a:rPr lang="en-CA" sz="1200" dirty="0" smtClean="0">
                  <a:solidFill>
                    <a:srgbClr val="000000"/>
                  </a:solidFill>
                  <a:latin typeface="Arial Narrow"/>
                  <a:cs typeface="Arial Narrow"/>
                </a:rPr>
                <a:t>12:</a:t>
              </a:r>
              <a:endParaRPr lang="en-CA" sz="1200" dirty="0">
                <a:solidFill>
                  <a:srgbClr val="000000"/>
                </a:solidFill>
                <a:latin typeface="Arial Narrow"/>
                <a:cs typeface="Arial Narrow"/>
              </a:endParaRPr>
            </a:p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/>
                  <a:cs typeface="Arial Narrow"/>
                </a:rPr>
                <a:t>Strategic Leadership</a:t>
              </a:r>
            </a:p>
          </p:txBody>
        </p:sp>
        <p:sp>
          <p:nvSpPr>
            <p:cNvPr id="76" name="Text Box 16"/>
            <p:cNvSpPr txBox="1">
              <a:spLocks noChangeArrowheads="1"/>
            </p:cNvSpPr>
            <p:nvPr/>
          </p:nvSpPr>
          <p:spPr bwMode="auto">
            <a:xfrm>
              <a:off x="-93134" y="4876800"/>
              <a:ext cx="1143000" cy="5943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8288" rIns="0" bIns="18288"/>
            <a:lstStyle>
              <a:lvl1pPr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CA" sz="1200" dirty="0">
                  <a:solidFill>
                    <a:srgbClr val="000000"/>
                  </a:solidFill>
                  <a:latin typeface="Arial Narrow"/>
                  <a:cs typeface="Arial Narrow"/>
                </a:rPr>
                <a:t>Chapter </a:t>
              </a:r>
              <a:r>
                <a:rPr lang="en-CA" sz="1200" dirty="0" smtClean="0">
                  <a:solidFill>
                    <a:srgbClr val="000000"/>
                  </a:solidFill>
                  <a:latin typeface="Arial Narrow"/>
                  <a:cs typeface="Arial Narrow"/>
                </a:rPr>
                <a:t>13:</a:t>
              </a:r>
              <a:endParaRPr lang="en-CA" sz="1200" dirty="0">
                <a:solidFill>
                  <a:srgbClr val="000000"/>
                </a:solidFill>
                <a:latin typeface="Arial Narrow"/>
                <a:cs typeface="Arial Narrow"/>
              </a:endParaRPr>
            </a:p>
            <a:p>
              <a:pPr algn="ctr" eaLnBrk="1" hangingPunct="1"/>
              <a:r>
                <a:rPr lang="en-CA" sz="1200" dirty="0" smtClean="0">
                  <a:solidFill>
                    <a:srgbClr val="000000"/>
                  </a:solidFill>
                  <a:latin typeface="Arial Narrow"/>
                  <a:cs typeface="Arial Narrow"/>
                </a:rPr>
                <a:t>Strategic Entrepreneurship</a:t>
              </a:r>
              <a:endParaRPr lang="en-CA" sz="1200" dirty="0">
                <a:solidFill>
                  <a:srgbClr val="000000"/>
                </a:solidFill>
                <a:latin typeface="Arial Narrow"/>
                <a:cs typeface="Arial Narrow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730240" y="5668521"/>
            <a:ext cx="822960" cy="594360"/>
            <a:chOff x="5544103" y="1112514"/>
            <a:chExt cx="777964" cy="804221"/>
          </a:xfrm>
        </p:grpSpPr>
        <p:sp>
          <p:nvSpPr>
            <p:cNvPr id="67" name="Oval 66"/>
            <p:cNvSpPr>
              <a:spLocks/>
            </p:cNvSpPr>
            <p:nvPr/>
          </p:nvSpPr>
          <p:spPr>
            <a:xfrm>
              <a:off x="5552941" y="1112514"/>
              <a:ext cx="763820" cy="80009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544103" y="1169979"/>
              <a:ext cx="777964" cy="74675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200" b="1" dirty="0">
                  <a:latin typeface="Arial Narrow"/>
                  <a:cs typeface="Arial Narrow"/>
                </a:rPr>
                <a:t>Strategic </a:t>
              </a:r>
              <a:r>
                <a:rPr lang="en-US" sz="1200" b="1" dirty="0" smtClean="0">
                  <a:latin typeface="Arial Narrow"/>
                  <a:cs typeface="Arial Narrow"/>
                </a:rPr>
                <a:t>Competitive-ness</a:t>
              </a:r>
              <a:r>
                <a:rPr lang="en-US" sz="900" b="1" dirty="0" smtClean="0">
                  <a:latin typeface="Arial Narrow"/>
                  <a:cs typeface="Arial Narrow"/>
                </a:rPr>
                <a:t>   </a:t>
              </a:r>
            </a:p>
          </p:txBody>
        </p:sp>
      </p:grpSp>
      <p:grpSp>
        <p:nvGrpSpPr>
          <p:cNvPr id="61" name="Group 60"/>
          <p:cNvGrpSpPr>
            <a:grpSpLocks/>
          </p:cNvGrpSpPr>
          <p:nvPr/>
        </p:nvGrpSpPr>
        <p:grpSpPr>
          <a:xfrm>
            <a:off x="3809997" y="1894924"/>
            <a:ext cx="822960" cy="594360"/>
            <a:chOff x="5679454" y="948870"/>
            <a:chExt cx="903055" cy="784948"/>
          </a:xfrm>
        </p:grpSpPr>
        <p:sp>
          <p:nvSpPr>
            <p:cNvPr id="65" name="Oval 64"/>
            <p:cNvSpPr>
              <a:spLocks/>
            </p:cNvSpPr>
            <p:nvPr/>
          </p:nvSpPr>
          <p:spPr>
            <a:xfrm>
              <a:off x="5679454" y="978830"/>
              <a:ext cx="903053" cy="75498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681681" y="948870"/>
              <a:ext cx="900828" cy="7623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00000"/>
                  </a:solidFill>
                  <a:latin typeface="Arial Narrow"/>
                  <a:cs typeface="Arial Narrow"/>
                </a:rPr>
                <a:t>Above Average Returns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060260" y="2241974"/>
            <a:ext cx="822960" cy="594360"/>
            <a:chOff x="5672669" y="1013251"/>
            <a:chExt cx="863399" cy="734314"/>
          </a:xfrm>
        </p:grpSpPr>
        <p:sp>
          <p:nvSpPr>
            <p:cNvPr id="63" name="Oval 62"/>
            <p:cNvSpPr>
              <a:spLocks/>
            </p:cNvSpPr>
            <p:nvPr/>
          </p:nvSpPr>
          <p:spPr>
            <a:xfrm>
              <a:off x="5672669" y="1013251"/>
              <a:ext cx="863399" cy="73431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730634" y="1115239"/>
              <a:ext cx="779458" cy="5296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 smtClean="0">
                  <a:latin typeface="Arial Narrow"/>
                  <a:cs typeface="Arial Narrow"/>
                </a:rPr>
                <a:t>Vision &amp; Mission</a:t>
              </a:r>
            </a:p>
          </p:txBody>
        </p:sp>
      </p:grpSp>
      <p:pic>
        <p:nvPicPr>
          <p:cNvPr id="208" name="Picture 207"/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02383"/>
            <a:ext cx="3108960" cy="54864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51136" y="898820"/>
            <a:ext cx="1752600" cy="1066800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16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We cover these details later when we go through these chapters.</a:t>
            </a:r>
            <a:endParaRPr lang="en-US" sz="1600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218" name="Rounded Rectangle 217"/>
          <p:cNvSpPr/>
          <p:nvPr/>
        </p:nvSpPr>
        <p:spPr>
          <a:xfrm>
            <a:off x="51136" y="898820"/>
            <a:ext cx="1752600" cy="1066800"/>
          </a:xfrm>
          <a:prstGeom prst="roundRect">
            <a:avLst/>
          </a:prstGeom>
          <a:solidFill>
            <a:srgbClr val="3366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16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We cover these details later when we go through these chapters.</a:t>
            </a:r>
            <a:endParaRPr lang="en-US" sz="1600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219" name="Rounded Rectangle 218"/>
          <p:cNvSpPr/>
          <p:nvPr/>
        </p:nvSpPr>
        <p:spPr>
          <a:xfrm>
            <a:off x="51136" y="898820"/>
            <a:ext cx="1752600" cy="1066800"/>
          </a:xfrm>
          <a:prstGeom prst="roundRect">
            <a:avLst/>
          </a:prstGeom>
          <a:solidFill>
            <a:srgbClr val="008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We cover these details later when we go through these chapters.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pic>
        <p:nvPicPr>
          <p:cNvPr id="209" name="Picture 208"/>
          <p:cNvPicPr preferRelativeResize="0"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" y="813645"/>
            <a:ext cx="3108960" cy="5486400"/>
          </a:xfrm>
          <a:prstGeom prst="rect">
            <a:avLst/>
          </a:prstGeom>
        </p:spPr>
      </p:pic>
      <p:pic>
        <p:nvPicPr>
          <p:cNvPr id="206" name="Picture 205"/>
          <p:cNvPicPr preferRelativeResize="0"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" y="802215"/>
            <a:ext cx="3108960" cy="5486400"/>
          </a:xfrm>
          <a:prstGeom prst="rect">
            <a:avLst/>
          </a:prstGeom>
        </p:spPr>
      </p:pic>
      <p:pic>
        <p:nvPicPr>
          <p:cNvPr id="211" name="Picture 210"/>
          <p:cNvPicPr>
            <a:picLocks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98913"/>
            <a:ext cx="3108960" cy="5486400"/>
          </a:xfrm>
          <a:prstGeom prst="rect">
            <a:avLst/>
          </a:prstGeom>
        </p:spPr>
      </p:pic>
      <p:pic>
        <p:nvPicPr>
          <p:cNvPr id="12" name="Picture 11"/>
          <p:cNvPicPr preferRelativeResize="0">
            <a:picLocks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98913"/>
            <a:ext cx="3108960" cy="5486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98913"/>
            <a:ext cx="3108960" cy="5486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28"/>
          <a:stretch/>
        </p:blipFill>
        <p:spPr>
          <a:xfrm>
            <a:off x="0" y="798913"/>
            <a:ext cx="3107267" cy="5486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98913"/>
            <a:ext cx="3108960" cy="5486400"/>
          </a:xfrm>
          <a:prstGeom prst="rect">
            <a:avLst/>
          </a:prstGeom>
        </p:spPr>
      </p:pic>
      <p:pic>
        <p:nvPicPr>
          <p:cNvPr id="23" name="Picture 22"/>
          <p:cNvPicPr preferRelativeResize="0">
            <a:picLocks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98913"/>
            <a:ext cx="3108960" cy="5486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98913"/>
            <a:ext cx="3107267" cy="5486400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98913"/>
            <a:ext cx="3108960" cy="5486400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98913"/>
            <a:ext cx="3108960" cy="5486400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798913"/>
            <a:ext cx="3108960" cy="5486400"/>
          </a:xfrm>
          <a:prstGeom prst="rect">
            <a:avLst/>
          </a:prstGeom>
        </p:spPr>
      </p:pic>
      <p:pic>
        <p:nvPicPr>
          <p:cNvPr id="217" name="Picture 216"/>
          <p:cNvPicPr preferRelativeResize="0">
            <a:picLocks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98913"/>
            <a:ext cx="3108960" cy="5486400"/>
          </a:xfrm>
          <a:prstGeom prst="rect">
            <a:avLst/>
          </a:prstGeom>
        </p:spPr>
      </p:pic>
      <p:pic>
        <p:nvPicPr>
          <p:cNvPr id="207" name="Picture 206"/>
          <p:cNvPicPr preferRelativeResize="0">
            <a:picLocks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3" y="795865"/>
            <a:ext cx="3108960" cy="5486400"/>
          </a:xfrm>
          <a:prstGeom prst="rect">
            <a:avLst/>
          </a:prstGeom>
        </p:spPr>
      </p:pic>
      <p:sp>
        <p:nvSpPr>
          <p:cNvPr id="140" name="Text Box 34"/>
          <p:cNvSpPr txBox="1">
            <a:spLocks noChangeArrowheads="1"/>
          </p:cNvSpPr>
          <p:nvPr/>
        </p:nvSpPr>
        <p:spPr bwMode="auto">
          <a:xfrm>
            <a:off x="6867144" y="2113025"/>
            <a:ext cx="914400" cy="6217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36576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 charset="0"/>
              </a:rPr>
              <a:t>Chapter </a:t>
            </a:r>
            <a:r>
              <a:rPr lang="en-CA" sz="1200" dirty="0" smtClean="0">
                <a:solidFill>
                  <a:srgbClr val="000000"/>
                </a:solidFill>
                <a:latin typeface="Arial Narrow" charset="0"/>
              </a:rPr>
              <a:t>X2:</a:t>
            </a:r>
            <a:endParaRPr lang="en-CA" sz="1200" dirty="0">
              <a:solidFill>
                <a:srgbClr val="000000"/>
              </a:solidFill>
              <a:latin typeface="Arial Narrow" charset="0"/>
            </a:endParaRPr>
          </a:p>
          <a:p>
            <a:pPr algn="ctr" eaLnBrk="1" hangingPunct="1"/>
            <a:r>
              <a:rPr lang="en-CA" sz="1200" dirty="0" smtClean="0">
                <a:solidFill>
                  <a:srgbClr val="000000"/>
                </a:solidFill>
                <a:latin typeface="Arial Narrow" charset="0"/>
              </a:rPr>
              <a:t>Strategic Performance</a:t>
            </a:r>
            <a:endParaRPr lang="en-CA" sz="1200" dirty="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141" name="Text Box 34"/>
          <p:cNvSpPr txBox="1">
            <a:spLocks noChangeArrowheads="1"/>
          </p:cNvSpPr>
          <p:nvPr/>
        </p:nvSpPr>
        <p:spPr bwMode="auto">
          <a:xfrm>
            <a:off x="5797296" y="2113025"/>
            <a:ext cx="914400" cy="6217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36576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 charset="0"/>
              </a:rPr>
              <a:t>Chapter </a:t>
            </a:r>
            <a:r>
              <a:rPr lang="en-CA" sz="1200" dirty="0" smtClean="0">
                <a:solidFill>
                  <a:srgbClr val="000000"/>
                </a:solidFill>
                <a:latin typeface="Arial Narrow" charset="0"/>
              </a:rPr>
              <a:t>X1:</a:t>
            </a:r>
            <a:endParaRPr lang="en-CA" sz="1200" dirty="0">
              <a:solidFill>
                <a:srgbClr val="000000"/>
              </a:solidFill>
              <a:latin typeface="Arial Narrow" charset="0"/>
            </a:endParaRPr>
          </a:p>
          <a:p>
            <a:pPr algn="ctr" eaLnBrk="1" hangingPunct="1"/>
            <a:r>
              <a:rPr lang="en-CA" sz="1200" dirty="0" smtClean="0">
                <a:solidFill>
                  <a:srgbClr val="000000"/>
                </a:solidFill>
                <a:latin typeface="Arial Narrow" charset="0"/>
              </a:rPr>
              <a:t>Strategy       Case Analysis</a:t>
            </a:r>
            <a:endParaRPr lang="en-CA" sz="1200" dirty="0">
              <a:solidFill>
                <a:srgbClr val="000000"/>
              </a:solidFill>
              <a:latin typeface="Arial Narrow" charset="0"/>
            </a:endParaRP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335" y="59266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pic>
        <p:nvPicPr>
          <p:cNvPr id="50" name="Picture 49" descr="Sound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27"/>
            <a:tile tx="0" ty="0" sx="100000" sy="100000" flip="none" algn="tl"/>
          </a:blipFill>
        </p:spPr>
      </p:pic>
      <p:grpSp>
        <p:nvGrpSpPr>
          <p:cNvPr id="51" name="Group 50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27"/>
            <a:tile tx="0" ty="0" sx="100000" sy="100000" flip="none" algn="tl"/>
          </a:blipFill>
        </p:grpSpPr>
        <p:pic>
          <p:nvPicPr>
            <p:cNvPr id="52" name="Picture 51"/>
            <p:cNvPicPr preferRelativeResize="0">
              <a:picLocks/>
            </p:cNvPicPr>
            <p:nvPr/>
          </p:nvPicPr>
          <p:blipFill rotWithShape="1">
            <a:blip r:embed="rId2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53" name="Picture 52" descr="Next.pn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03" name="Text Box 25"/>
          <p:cNvSpPr txBox="1">
            <a:spLocks noChangeArrowheads="1"/>
          </p:cNvSpPr>
          <p:nvPr/>
        </p:nvSpPr>
        <p:spPr bwMode="auto">
          <a:xfrm>
            <a:off x="6477000" y="1278466"/>
            <a:ext cx="914400" cy="6217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36576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 charset="0"/>
              </a:rPr>
              <a:t>Chapter </a:t>
            </a:r>
            <a:r>
              <a:rPr lang="en-CA" sz="1200" dirty="0" smtClean="0">
                <a:solidFill>
                  <a:srgbClr val="000000"/>
                </a:solidFill>
                <a:latin typeface="Arial Narrow" charset="0"/>
              </a:rPr>
              <a:t>3:</a:t>
            </a:r>
            <a:endParaRPr lang="en-CA" sz="1200" dirty="0">
              <a:solidFill>
                <a:srgbClr val="000000"/>
              </a:solidFill>
              <a:latin typeface="Arial Narrow" charset="0"/>
            </a:endParaRPr>
          </a:p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 charset="0"/>
              </a:rPr>
              <a:t>The Internal </a:t>
            </a:r>
            <a:r>
              <a:rPr lang="en-CA" sz="1200" dirty="0" smtClean="0">
                <a:solidFill>
                  <a:srgbClr val="000000"/>
                </a:solidFill>
                <a:latin typeface="Arial Narrow" charset="0"/>
              </a:rPr>
              <a:t>Organization</a:t>
            </a:r>
            <a:endParaRPr lang="en-CA" sz="1200" dirty="0">
              <a:solidFill>
                <a:srgbClr val="000000"/>
              </a:solidFill>
              <a:latin typeface="Arial Narrow" charset="0"/>
            </a:endParaRPr>
          </a:p>
          <a:p>
            <a:pPr eaLnBrk="1" hangingPunct="1"/>
            <a:endParaRPr lang="en-CA" sz="1200" dirty="0">
              <a:solidFill>
                <a:srgbClr val="000000"/>
              </a:solidFill>
              <a:latin typeface="Arial Narrow" charset="0"/>
            </a:endParaRPr>
          </a:p>
        </p:txBody>
      </p:sp>
      <p:sp>
        <p:nvSpPr>
          <p:cNvPr id="177" name="Text Box 13"/>
          <p:cNvSpPr txBox="1">
            <a:spLocks noChangeArrowheads="1"/>
          </p:cNvSpPr>
          <p:nvPr/>
        </p:nvSpPr>
        <p:spPr bwMode="auto">
          <a:xfrm>
            <a:off x="4197096" y="2781130"/>
            <a:ext cx="914400" cy="594360"/>
          </a:xfrm>
          <a:prstGeom prst="rect">
            <a:avLst/>
          </a:prstGeom>
          <a:solidFill>
            <a:srgbClr val="FFFFEB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Chapter </a:t>
            </a:r>
            <a:r>
              <a:rPr lang="en-CA" sz="1200" dirty="0" smtClean="0">
                <a:solidFill>
                  <a:srgbClr val="000000"/>
                </a:solidFill>
                <a:latin typeface="Arial Narrow"/>
                <a:cs typeface="Arial Narrow"/>
              </a:rPr>
              <a:t>10:</a:t>
            </a:r>
            <a:endParaRPr lang="en-CA" sz="1200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Corporate Governance</a:t>
            </a:r>
          </a:p>
        </p:txBody>
      </p:sp>
      <p:sp>
        <p:nvSpPr>
          <p:cNvPr id="178" name="Text Box 14"/>
          <p:cNvSpPr txBox="1">
            <a:spLocks noChangeArrowheads="1"/>
          </p:cNvSpPr>
          <p:nvPr/>
        </p:nvSpPr>
        <p:spPr bwMode="auto">
          <a:xfrm>
            <a:off x="4047067" y="3452284"/>
            <a:ext cx="914400" cy="594360"/>
          </a:xfrm>
          <a:prstGeom prst="rect">
            <a:avLst/>
          </a:prstGeom>
          <a:solidFill>
            <a:srgbClr val="FFFFEB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Ch. </a:t>
            </a:r>
            <a:r>
              <a:rPr lang="en-CA" sz="1200" dirty="0" smtClean="0">
                <a:solidFill>
                  <a:srgbClr val="000000"/>
                </a:solidFill>
                <a:latin typeface="Arial Narrow"/>
                <a:cs typeface="Arial Narrow"/>
              </a:rPr>
              <a:t>11: </a:t>
            </a:r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Org. Structure &amp; Controls </a:t>
            </a:r>
          </a:p>
        </p:txBody>
      </p:sp>
      <p:sp>
        <p:nvSpPr>
          <p:cNvPr id="179" name="Text Box 15"/>
          <p:cNvSpPr txBox="1">
            <a:spLocks noChangeArrowheads="1"/>
          </p:cNvSpPr>
          <p:nvPr/>
        </p:nvSpPr>
        <p:spPr bwMode="auto">
          <a:xfrm>
            <a:off x="4207937" y="4123267"/>
            <a:ext cx="914400" cy="594360"/>
          </a:xfrm>
          <a:prstGeom prst="rect">
            <a:avLst/>
          </a:prstGeom>
          <a:solidFill>
            <a:srgbClr val="FFFFEB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Chapter </a:t>
            </a:r>
            <a:r>
              <a:rPr lang="en-CA" sz="1200" dirty="0" smtClean="0">
                <a:solidFill>
                  <a:srgbClr val="000000"/>
                </a:solidFill>
                <a:latin typeface="Arial Narrow"/>
                <a:cs typeface="Arial Narrow"/>
              </a:rPr>
              <a:t>12:</a:t>
            </a:r>
            <a:endParaRPr lang="en-CA" sz="1200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Strategic Leadership</a:t>
            </a:r>
          </a:p>
        </p:txBody>
      </p:sp>
      <p:sp>
        <p:nvSpPr>
          <p:cNvPr id="180" name="Text Box 16"/>
          <p:cNvSpPr txBox="1">
            <a:spLocks noChangeArrowheads="1"/>
          </p:cNvSpPr>
          <p:nvPr/>
        </p:nvSpPr>
        <p:spPr bwMode="auto">
          <a:xfrm>
            <a:off x="4495803" y="4792133"/>
            <a:ext cx="1143000" cy="594360"/>
          </a:xfrm>
          <a:prstGeom prst="rect">
            <a:avLst/>
          </a:prstGeom>
          <a:solidFill>
            <a:srgbClr val="FFFFEB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Chapter </a:t>
            </a:r>
            <a:r>
              <a:rPr lang="en-CA" sz="1200" dirty="0" smtClean="0">
                <a:solidFill>
                  <a:srgbClr val="000000"/>
                </a:solidFill>
                <a:latin typeface="Arial Narrow"/>
                <a:cs typeface="Arial Narrow"/>
              </a:rPr>
              <a:t>13:</a:t>
            </a:r>
            <a:endParaRPr lang="en-CA" sz="1200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algn="ctr" eaLnBrk="1" hangingPunct="1"/>
            <a:r>
              <a:rPr lang="en-CA" sz="1200" dirty="0" smtClean="0">
                <a:solidFill>
                  <a:srgbClr val="000000"/>
                </a:solidFill>
                <a:latin typeface="Arial Narrow"/>
                <a:cs typeface="Arial Narrow"/>
              </a:rPr>
              <a:t>Strategic Entrepreneurship</a:t>
            </a:r>
            <a:endParaRPr lang="en-CA" sz="12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195" name="Text Box 5"/>
          <p:cNvSpPr txBox="1">
            <a:spLocks noChangeArrowheads="1"/>
          </p:cNvSpPr>
          <p:nvPr/>
        </p:nvSpPr>
        <p:spPr bwMode="auto">
          <a:xfrm>
            <a:off x="7965015" y="3316816"/>
            <a:ext cx="914400" cy="5943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 smtClean="0">
                <a:latin typeface="Arial Narrow" charset="0"/>
              </a:rPr>
              <a:t>Chapter 4: </a:t>
            </a:r>
          </a:p>
          <a:p>
            <a:pPr algn="ctr" eaLnBrk="1" hangingPunct="1"/>
            <a:r>
              <a:rPr lang="en-CA" sz="1200" dirty="0" smtClean="0">
                <a:latin typeface="Arial Narrow" charset="0"/>
              </a:rPr>
              <a:t>Bus.-Level Strategy</a:t>
            </a:r>
            <a:endParaRPr lang="en-CA" sz="1200" dirty="0">
              <a:latin typeface="Arial Narrow" charset="0"/>
            </a:endParaRPr>
          </a:p>
        </p:txBody>
      </p:sp>
      <p:sp>
        <p:nvSpPr>
          <p:cNvPr id="196" name="Text Box 6"/>
          <p:cNvSpPr txBox="1">
            <a:spLocks noChangeArrowheads="1"/>
          </p:cNvSpPr>
          <p:nvPr/>
        </p:nvSpPr>
        <p:spPr bwMode="auto">
          <a:xfrm>
            <a:off x="6815919" y="3958166"/>
            <a:ext cx="914400" cy="5943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</a:t>
            </a:r>
            <a:r>
              <a:rPr lang="en-CA" sz="1200" dirty="0" smtClean="0">
                <a:latin typeface="Arial Narrow" charset="0"/>
              </a:rPr>
              <a:t>5:</a:t>
            </a:r>
            <a:endParaRPr lang="en-CA" sz="1200" dirty="0">
              <a:latin typeface="Arial Narrow" charset="0"/>
            </a:endParaRPr>
          </a:p>
          <a:p>
            <a:pPr algn="ctr" eaLnBrk="1" hangingPunct="1"/>
            <a:r>
              <a:rPr lang="en-CA" sz="1200" dirty="0">
                <a:latin typeface="Arial Narrow" charset="0"/>
              </a:rPr>
              <a:t>Competitive Dynamics</a:t>
            </a:r>
          </a:p>
        </p:txBody>
      </p:sp>
      <p:sp>
        <p:nvSpPr>
          <p:cNvPr id="197" name="Text Box 7"/>
          <p:cNvSpPr txBox="1">
            <a:spLocks noChangeArrowheads="1"/>
          </p:cNvSpPr>
          <p:nvPr/>
        </p:nvSpPr>
        <p:spPr bwMode="auto">
          <a:xfrm>
            <a:off x="7808381" y="3958166"/>
            <a:ext cx="914400" cy="5943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</a:t>
            </a:r>
            <a:r>
              <a:rPr lang="en-CA" sz="1200" dirty="0" smtClean="0">
                <a:latin typeface="Arial Narrow" charset="0"/>
              </a:rPr>
              <a:t>6:</a:t>
            </a:r>
            <a:endParaRPr lang="en-CA" sz="1200" dirty="0">
              <a:latin typeface="Arial Narrow" charset="0"/>
            </a:endParaRPr>
          </a:p>
          <a:p>
            <a:pPr algn="ctr" eaLnBrk="1" hangingPunct="1"/>
            <a:r>
              <a:rPr lang="en-CA" sz="1200" dirty="0">
                <a:latin typeface="Arial Narrow" charset="0"/>
              </a:rPr>
              <a:t>Corp.-Level Strategy</a:t>
            </a:r>
          </a:p>
        </p:txBody>
      </p:sp>
      <p:sp>
        <p:nvSpPr>
          <p:cNvPr id="198" name="Text Box 8"/>
          <p:cNvSpPr txBox="1">
            <a:spLocks noChangeArrowheads="1"/>
          </p:cNvSpPr>
          <p:nvPr/>
        </p:nvSpPr>
        <p:spPr bwMode="auto">
          <a:xfrm>
            <a:off x="6326714" y="4599516"/>
            <a:ext cx="914400" cy="5943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</a:t>
            </a:r>
            <a:r>
              <a:rPr lang="en-CA" sz="1200" dirty="0" smtClean="0">
                <a:latin typeface="Arial Narrow" charset="0"/>
              </a:rPr>
              <a:t>7:</a:t>
            </a:r>
            <a:endParaRPr lang="en-CA" sz="1200" dirty="0">
              <a:latin typeface="Arial Narrow" charset="0"/>
            </a:endParaRPr>
          </a:p>
          <a:p>
            <a:pPr algn="ctr" eaLnBrk="1" hangingPunct="1"/>
            <a:r>
              <a:rPr lang="en-CA" sz="1200" dirty="0">
                <a:latin typeface="Arial Narrow" charset="0"/>
              </a:rPr>
              <a:t>Acquisition &amp; Restructuring</a:t>
            </a:r>
          </a:p>
        </p:txBody>
      </p:sp>
      <p:sp>
        <p:nvSpPr>
          <p:cNvPr id="199" name="Text Box 9"/>
          <p:cNvSpPr txBox="1">
            <a:spLocks noChangeArrowheads="1"/>
          </p:cNvSpPr>
          <p:nvPr/>
        </p:nvSpPr>
        <p:spPr bwMode="auto">
          <a:xfrm>
            <a:off x="7319430" y="4599516"/>
            <a:ext cx="914400" cy="5943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</a:t>
            </a:r>
            <a:r>
              <a:rPr lang="en-CA" sz="1200" dirty="0" smtClean="0">
                <a:latin typeface="Arial Narrow" charset="0"/>
              </a:rPr>
              <a:t>8:</a:t>
            </a:r>
            <a:endParaRPr lang="en-CA" sz="1200" dirty="0">
              <a:latin typeface="Arial Narrow" charset="0"/>
            </a:endParaRPr>
          </a:p>
          <a:p>
            <a:pPr algn="ctr" eaLnBrk="1" hangingPunct="1"/>
            <a:r>
              <a:rPr lang="en-CA" sz="1200" dirty="0">
                <a:latin typeface="Arial Narrow" charset="0"/>
              </a:rPr>
              <a:t>International Strategy</a:t>
            </a:r>
          </a:p>
        </p:txBody>
      </p:sp>
      <p:sp>
        <p:nvSpPr>
          <p:cNvPr id="200" name="Text Box 10"/>
          <p:cNvSpPr txBox="1">
            <a:spLocks noChangeArrowheads="1"/>
          </p:cNvSpPr>
          <p:nvPr/>
        </p:nvSpPr>
        <p:spPr bwMode="auto">
          <a:xfrm>
            <a:off x="6659030" y="5245184"/>
            <a:ext cx="914400" cy="5943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9</a:t>
            </a:r>
            <a:r>
              <a:rPr lang="en-CA" sz="1200" dirty="0" smtClean="0">
                <a:latin typeface="Arial Narrow" charset="0"/>
              </a:rPr>
              <a:t>:</a:t>
            </a:r>
            <a:endParaRPr lang="en-CA" sz="1200" dirty="0">
              <a:latin typeface="Arial Narrow" charset="0"/>
            </a:endParaRPr>
          </a:p>
          <a:p>
            <a:pPr algn="ctr" eaLnBrk="1" hangingPunct="1"/>
            <a:r>
              <a:rPr lang="en-CA" sz="1200" dirty="0">
                <a:latin typeface="Arial Narrow" charset="0"/>
              </a:rPr>
              <a:t>Cooperative Strategy</a:t>
            </a:r>
          </a:p>
        </p:txBody>
      </p:sp>
      <p:sp>
        <p:nvSpPr>
          <p:cNvPr id="163" name="Text Box 5"/>
          <p:cNvSpPr txBox="1">
            <a:spLocks noChangeArrowheads="1"/>
          </p:cNvSpPr>
          <p:nvPr/>
        </p:nvSpPr>
        <p:spPr bwMode="auto">
          <a:xfrm>
            <a:off x="7962900" y="3316816"/>
            <a:ext cx="914400" cy="5943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smtClean="0">
                <a:latin typeface="Arial Narrow" charset="0"/>
              </a:rPr>
              <a:t>Chapter 4: </a:t>
            </a:r>
          </a:p>
          <a:p>
            <a:pPr algn="ctr" eaLnBrk="1" hangingPunct="1"/>
            <a:r>
              <a:rPr lang="en-CA" sz="1200" dirty="0" smtClean="0">
                <a:latin typeface="Arial Narrow" charset="0"/>
              </a:rPr>
              <a:t>Bus.-Level Strategy</a:t>
            </a:r>
            <a:endParaRPr lang="en-CA" sz="1200" dirty="0">
              <a:latin typeface="Arial Narrow" charset="0"/>
            </a:endParaRPr>
          </a:p>
        </p:txBody>
      </p:sp>
      <p:sp>
        <p:nvSpPr>
          <p:cNvPr id="164" name="Text Box 6"/>
          <p:cNvSpPr txBox="1">
            <a:spLocks noChangeArrowheads="1"/>
          </p:cNvSpPr>
          <p:nvPr/>
        </p:nvSpPr>
        <p:spPr bwMode="auto">
          <a:xfrm>
            <a:off x="6813804" y="3958166"/>
            <a:ext cx="914400" cy="5943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</a:t>
            </a:r>
            <a:r>
              <a:rPr lang="en-CA" sz="1200" dirty="0" smtClean="0">
                <a:latin typeface="Arial Narrow" charset="0"/>
              </a:rPr>
              <a:t>5:</a:t>
            </a:r>
            <a:endParaRPr lang="en-CA" sz="1200" dirty="0">
              <a:latin typeface="Arial Narrow" charset="0"/>
            </a:endParaRPr>
          </a:p>
          <a:p>
            <a:pPr algn="ctr" eaLnBrk="1" hangingPunct="1"/>
            <a:r>
              <a:rPr lang="en-CA" sz="1200" dirty="0">
                <a:latin typeface="Arial Narrow" charset="0"/>
              </a:rPr>
              <a:t>Competitive Dynamics</a:t>
            </a:r>
          </a:p>
        </p:txBody>
      </p:sp>
      <p:sp>
        <p:nvSpPr>
          <p:cNvPr id="165" name="Text Box 7"/>
          <p:cNvSpPr txBox="1">
            <a:spLocks noChangeArrowheads="1"/>
          </p:cNvSpPr>
          <p:nvPr/>
        </p:nvSpPr>
        <p:spPr bwMode="auto">
          <a:xfrm>
            <a:off x="7806266" y="3958166"/>
            <a:ext cx="914400" cy="5943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</a:t>
            </a:r>
            <a:r>
              <a:rPr lang="en-CA" sz="1200" dirty="0" smtClean="0">
                <a:latin typeface="Arial Narrow" charset="0"/>
              </a:rPr>
              <a:t>6:</a:t>
            </a:r>
            <a:endParaRPr lang="en-CA" sz="1200" dirty="0">
              <a:latin typeface="Arial Narrow" charset="0"/>
            </a:endParaRPr>
          </a:p>
          <a:p>
            <a:pPr algn="ctr" eaLnBrk="1" hangingPunct="1"/>
            <a:r>
              <a:rPr lang="en-CA" sz="1200" dirty="0">
                <a:latin typeface="Arial Narrow" charset="0"/>
              </a:rPr>
              <a:t>Corp.-Level Strategy</a:t>
            </a:r>
          </a:p>
        </p:txBody>
      </p:sp>
      <p:sp>
        <p:nvSpPr>
          <p:cNvPr id="166" name="Text Box 8"/>
          <p:cNvSpPr txBox="1">
            <a:spLocks noChangeArrowheads="1"/>
          </p:cNvSpPr>
          <p:nvPr/>
        </p:nvSpPr>
        <p:spPr bwMode="auto">
          <a:xfrm>
            <a:off x="6324599" y="4599516"/>
            <a:ext cx="914400" cy="5943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</a:t>
            </a:r>
            <a:r>
              <a:rPr lang="en-CA" sz="1200" dirty="0" smtClean="0">
                <a:latin typeface="Arial Narrow" charset="0"/>
              </a:rPr>
              <a:t>7:</a:t>
            </a:r>
            <a:endParaRPr lang="en-CA" sz="1200" dirty="0">
              <a:latin typeface="Arial Narrow" charset="0"/>
            </a:endParaRPr>
          </a:p>
          <a:p>
            <a:pPr algn="ctr" eaLnBrk="1" hangingPunct="1"/>
            <a:r>
              <a:rPr lang="en-CA" sz="1200" dirty="0">
                <a:latin typeface="Arial Narrow" charset="0"/>
              </a:rPr>
              <a:t>Acquisition &amp; Restructuring</a:t>
            </a:r>
          </a:p>
        </p:txBody>
      </p:sp>
      <p:sp>
        <p:nvSpPr>
          <p:cNvPr id="167" name="Text Box 9"/>
          <p:cNvSpPr txBox="1">
            <a:spLocks noChangeArrowheads="1"/>
          </p:cNvSpPr>
          <p:nvPr/>
        </p:nvSpPr>
        <p:spPr bwMode="auto">
          <a:xfrm>
            <a:off x="7317315" y="4599516"/>
            <a:ext cx="914400" cy="5943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</a:t>
            </a:r>
            <a:r>
              <a:rPr lang="en-CA" sz="1200" dirty="0" smtClean="0">
                <a:latin typeface="Arial Narrow" charset="0"/>
              </a:rPr>
              <a:t>8:</a:t>
            </a:r>
            <a:endParaRPr lang="en-CA" sz="1200" dirty="0">
              <a:latin typeface="Arial Narrow" charset="0"/>
            </a:endParaRPr>
          </a:p>
          <a:p>
            <a:pPr algn="ctr" eaLnBrk="1" hangingPunct="1"/>
            <a:r>
              <a:rPr lang="en-CA" sz="1200" dirty="0">
                <a:latin typeface="Arial Narrow" charset="0"/>
              </a:rPr>
              <a:t>International Strategy</a:t>
            </a:r>
          </a:p>
        </p:txBody>
      </p:sp>
      <p:sp>
        <p:nvSpPr>
          <p:cNvPr id="168" name="Text Box 10"/>
          <p:cNvSpPr txBox="1">
            <a:spLocks noChangeArrowheads="1"/>
          </p:cNvSpPr>
          <p:nvPr/>
        </p:nvSpPr>
        <p:spPr bwMode="auto">
          <a:xfrm>
            <a:off x="6656915" y="5245184"/>
            <a:ext cx="914400" cy="5943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latin typeface="Arial Narrow" charset="0"/>
              </a:rPr>
              <a:t>Chapter 9</a:t>
            </a:r>
            <a:r>
              <a:rPr lang="en-CA" sz="1200" dirty="0" smtClean="0">
                <a:latin typeface="Arial Narrow" charset="0"/>
              </a:rPr>
              <a:t>:</a:t>
            </a:r>
            <a:endParaRPr lang="en-CA" sz="1200" dirty="0">
              <a:latin typeface="Arial Narrow" charset="0"/>
            </a:endParaRPr>
          </a:p>
          <a:p>
            <a:pPr algn="ctr" eaLnBrk="1" hangingPunct="1"/>
            <a:r>
              <a:rPr lang="en-CA" sz="1200" dirty="0">
                <a:latin typeface="Arial Narrow" charset="0"/>
              </a:rPr>
              <a:t>Cooperative Strategy</a:t>
            </a:r>
          </a:p>
        </p:txBody>
      </p:sp>
      <p:sp>
        <p:nvSpPr>
          <p:cNvPr id="201" name="Text Box 13"/>
          <p:cNvSpPr txBox="1">
            <a:spLocks noChangeArrowheads="1"/>
          </p:cNvSpPr>
          <p:nvPr/>
        </p:nvSpPr>
        <p:spPr bwMode="auto">
          <a:xfrm>
            <a:off x="4197096" y="2774780"/>
            <a:ext cx="914400" cy="5943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Chapter </a:t>
            </a:r>
            <a:r>
              <a:rPr lang="en-CA" sz="1200" dirty="0" smtClean="0">
                <a:solidFill>
                  <a:srgbClr val="000000"/>
                </a:solidFill>
                <a:latin typeface="Arial Narrow"/>
                <a:cs typeface="Arial Narrow"/>
              </a:rPr>
              <a:t>10:</a:t>
            </a:r>
            <a:endParaRPr lang="en-CA" sz="1200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Corporate Governance</a:t>
            </a:r>
          </a:p>
        </p:txBody>
      </p:sp>
      <p:sp>
        <p:nvSpPr>
          <p:cNvPr id="202" name="Text Box 14"/>
          <p:cNvSpPr txBox="1">
            <a:spLocks noChangeArrowheads="1"/>
          </p:cNvSpPr>
          <p:nvPr/>
        </p:nvSpPr>
        <p:spPr bwMode="auto">
          <a:xfrm>
            <a:off x="4047064" y="3454401"/>
            <a:ext cx="914400" cy="5943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Ch. </a:t>
            </a:r>
            <a:r>
              <a:rPr lang="en-CA" sz="1200" dirty="0" smtClean="0">
                <a:solidFill>
                  <a:srgbClr val="000000"/>
                </a:solidFill>
                <a:latin typeface="Arial Narrow"/>
                <a:cs typeface="Arial Narrow"/>
              </a:rPr>
              <a:t>11: </a:t>
            </a:r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Org. Structure &amp; Controls </a:t>
            </a:r>
          </a:p>
        </p:txBody>
      </p:sp>
      <p:sp>
        <p:nvSpPr>
          <p:cNvPr id="203" name="Text Box 15"/>
          <p:cNvSpPr txBox="1">
            <a:spLocks noChangeArrowheads="1"/>
          </p:cNvSpPr>
          <p:nvPr/>
        </p:nvSpPr>
        <p:spPr bwMode="auto">
          <a:xfrm>
            <a:off x="4207934" y="4125384"/>
            <a:ext cx="914400" cy="5943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Chapter </a:t>
            </a:r>
            <a:r>
              <a:rPr lang="en-CA" sz="1200" dirty="0" smtClean="0">
                <a:solidFill>
                  <a:srgbClr val="000000"/>
                </a:solidFill>
                <a:latin typeface="Arial Narrow"/>
                <a:cs typeface="Arial Narrow"/>
              </a:rPr>
              <a:t>12:</a:t>
            </a:r>
            <a:endParaRPr lang="en-CA" sz="1200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Strategic Leadership</a:t>
            </a:r>
          </a:p>
        </p:txBody>
      </p:sp>
      <p:sp>
        <p:nvSpPr>
          <p:cNvPr id="204" name="Text Box 16"/>
          <p:cNvSpPr txBox="1">
            <a:spLocks noChangeArrowheads="1"/>
          </p:cNvSpPr>
          <p:nvPr/>
        </p:nvSpPr>
        <p:spPr bwMode="auto">
          <a:xfrm>
            <a:off x="4495800" y="4794250"/>
            <a:ext cx="1143000" cy="5943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lIns="0" tIns="18288" rIns="0" bIns="18288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CA" sz="1200" dirty="0">
                <a:solidFill>
                  <a:srgbClr val="000000"/>
                </a:solidFill>
                <a:latin typeface="Arial Narrow"/>
                <a:cs typeface="Arial Narrow"/>
              </a:rPr>
              <a:t>Chapter </a:t>
            </a:r>
            <a:r>
              <a:rPr lang="en-CA" sz="1200" dirty="0" smtClean="0">
                <a:solidFill>
                  <a:srgbClr val="000000"/>
                </a:solidFill>
                <a:latin typeface="Arial Narrow"/>
                <a:cs typeface="Arial Narrow"/>
              </a:rPr>
              <a:t>13:</a:t>
            </a:r>
            <a:endParaRPr lang="en-CA" sz="1200" dirty="0">
              <a:solidFill>
                <a:srgbClr val="000000"/>
              </a:solidFill>
              <a:latin typeface="Arial Narrow"/>
              <a:cs typeface="Arial Narrow"/>
            </a:endParaRPr>
          </a:p>
          <a:p>
            <a:pPr algn="ctr" eaLnBrk="1" hangingPunct="1"/>
            <a:r>
              <a:rPr lang="en-CA" sz="1200" dirty="0" smtClean="0">
                <a:solidFill>
                  <a:srgbClr val="000000"/>
                </a:solidFill>
                <a:latin typeface="Arial Narrow"/>
                <a:cs typeface="Arial Narrow"/>
              </a:rPr>
              <a:t>Strategic Entrepreneurship</a:t>
            </a:r>
            <a:endParaRPr lang="en-CA" sz="12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694" y="811439"/>
            <a:ext cx="3108960" cy="5486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Chevron 93"/>
          <p:cNvSpPr/>
          <p:nvPr/>
        </p:nvSpPr>
        <p:spPr bwMode="auto">
          <a:xfrm>
            <a:off x="2779776" y="6438730"/>
            <a:ext cx="12801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defRPr/>
            </a:pPr>
            <a:endParaRPr lang="en-US" sz="900" b="1" spc="-70" dirty="0" smtClean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defRPr/>
            </a:pPr>
            <a:r>
              <a:rPr lang="en-US" sz="900" b="1" spc="-70" dirty="0" smtClean="0">
                <a:solidFill>
                  <a:schemeClr val="bg1"/>
                </a:solidFill>
                <a:latin typeface="Arial Narrow"/>
                <a:cs typeface="Arial Narrow"/>
              </a:rPr>
              <a:t>The Strategic      Management</a:t>
            </a:r>
            <a:r>
              <a:rPr lang="en-US" sz="900" b="1" spc="-70" baseline="0" dirty="0" smtClean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r>
              <a:rPr lang="en-US" sz="900" b="1" spc="-70" dirty="0" smtClean="0">
                <a:solidFill>
                  <a:schemeClr val="bg1"/>
                </a:solidFill>
                <a:latin typeface="Arial Narrow"/>
                <a:cs typeface="Arial Narrow"/>
              </a:rPr>
              <a:t>Process</a:t>
            </a:r>
            <a:endParaRPr lang="en-US" sz="900" b="1" spc="-7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0" y="629073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Rectangle 99"/>
          <p:cNvSpPr/>
          <p:nvPr/>
        </p:nvSpPr>
        <p:spPr>
          <a:xfrm>
            <a:off x="0" y="745066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90332" y="821266"/>
            <a:ext cx="15240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 Narrow"/>
                <a:cs typeface="Arial Narrow"/>
              </a:rPr>
              <a:t>A</a:t>
            </a:r>
            <a:r>
              <a:rPr lang="en-US" dirty="0" smtClean="0">
                <a:solidFill>
                  <a:srgbClr val="FF0000"/>
                </a:solidFill>
                <a:latin typeface="Arial Narrow"/>
                <a:cs typeface="Arial Narrow"/>
              </a:rPr>
              <a:t>nalysis</a:t>
            </a:r>
            <a:r>
              <a:rPr lang="en-US" dirty="0" smtClean="0">
                <a:latin typeface="Arial Narrow"/>
                <a:cs typeface="Arial Narrow"/>
              </a:rPr>
              <a:t>, </a:t>
            </a:r>
            <a:r>
              <a:rPr lang="en-US" b="1" dirty="0" smtClean="0">
                <a:solidFill>
                  <a:srgbClr val="008000"/>
                </a:solidFill>
                <a:latin typeface="Arial Narrow"/>
                <a:cs typeface="Arial Narrow"/>
              </a:rPr>
              <a:t>S</a:t>
            </a:r>
            <a:r>
              <a:rPr lang="en-US" dirty="0" smtClean="0">
                <a:solidFill>
                  <a:srgbClr val="008000"/>
                </a:solidFill>
                <a:latin typeface="Arial Narrow"/>
                <a:cs typeface="Arial Narrow"/>
              </a:rPr>
              <a:t>trategies</a:t>
            </a:r>
            <a: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  <a:t>, &amp;</a:t>
            </a:r>
            <a:r>
              <a:rPr lang="en-US" dirty="0" smtClean="0">
                <a:solidFill>
                  <a:srgbClr val="008000"/>
                </a:solidFill>
                <a:latin typeface="Arial Narrow"/>
                <a:cs typeface="Arial Narrow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Arial Narrow"/>
                <a:cs typeface="Arial Narrow"/>
              </a:rPr>
              <a:t>P</a:t>
            </a:r>
            <a:r>
              <a:rPr lang="en-US" dirty="0" smtClean="0">
                <a:solidFill>
                  <a:srgbClr val="0000FF"/>
                </a:solidFill>
                <a:latin typeface="Arial Narrow"/>
                <a:cs typeface="Arial Narrow"/>
              </a:rPr>
              <a:t>erformance</a:t>
            </a:r>
          </a:p>
        </p:txBody>
      </p:sp>
    </p:spTree>
    <p:extLst>
      <p:ext uri="{BB962C8B-B14F-4D97-AF65-F5344CB8AC3E}">
        <p14:creationId xmlns:p14="http://schemas.microsoft.com/office/powerpoint/2010/main" val="346949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1" nodeType="withEffect">
                                  <p:stCondLst>
                                    <p:cond delay="3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6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6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6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68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68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7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xit" presetSubtype="8" fill="hold" nodeType="withEffect">
                                  <p:stCondLst>
                                    <p:cond delay="7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7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0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ntr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ntr" presetSubtype="0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ntr" presetSubtype="0" fill="hold" grpId="0" nodeType="withEffect">
                                  <p:stCondLst>
                                    <p:cond delay="7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ntr" presetSubtype="0" fill="hold" grpId="0" nodeType="withEffect">
                                  <p:stCondLst>
                                    <p:cond delay="72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ntr" presetSubtype="0" fill="hold" nodeType="withEffect">
                                  <p:stCondLst>
                                    <p:cond delay="73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ntr" presetSubtype="0" fill="hold" grpId="0" nodeType="withEffect">
                                  <p:stCondLst>
                                    <p:cond delay="89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ntr" presetSubtype="0" fill="hold" nodeType="withEffect">
                                  <p:stCondLst>
                                    <p:cond delay="89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xit" presetSubtype="8" fill="hold" nodeType="withEffect">
                                  <p:stCondLst>
                                    <p:cond delay="9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nodeType="withEffect">
                                  <p:stCondLst>
                                    <p:cond delay="93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458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1" presetID="6" presetClass="entr" presetSubtype="3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3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9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6" presetClass="entr" presetSubtype="16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2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6" presetClass="entr" presetSubtype="32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5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9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6" presetClass="entr" presetSubtype="16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1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6" presetClass="entr" presetSubtype="32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9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6" presetClass="entr" presetSubtype="16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0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6" presetClass="entr" presetSubtype="32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3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9" presetClass="entr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6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6" presetClass="entr" presetSubtype="16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9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2" presetClass="entr" presetSubtype="4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2" presetClass="exit" presetSubtype="8" fill="hold" nodeType="withEffect">
                                  <p:stCondLst>
                                    <p:cond delay="4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2" presetClass="entr" presetSubtype="8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3" dur="90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47170">
                <p:cTn id="2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9" dur="458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4717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5" dur="735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49057">
                <p:cTn id="2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218" grpId="0" animBg="1"/>
      <p:bldP spid="218" grpId="1" animBg="1"/>
      <p:bldP spid="219" grpId="0" animBg="1"/>
      <p:bldP spid="219" grpId="1" animBg="1"/>
      <p:bldP spid="140" grpId="0" animBg="1"/>
      <p:bldP spid="141" grpId="0" animBg="1"/>
      <p:bldP spid="103" grpId="0" animBg="1"/>
      <p:bldP spid="177" grpId="0" animBg="1"/>
      <p:bldP spid="178" grpId="0" animBg="1"/>
      <p:bldP spid="179" grpId="0" animBg="1"/>
      <p:bldP spid="180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201" grpId="0" animBg="1"/>
      <p:bldP spid="202" grpId="0" animBg="1"/>
      <p:bldP spid="203" grpId="0" animBg="1"/>
      <p:bldP spid="20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6553200"/>
            <a:ext cx="228600" cy="22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0252" y="3971036"/>
            <a:ext cx="2277190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229600" cy="990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 smtClean="0">
                <a:solidFill>
                  <a:srgbClr val="FFFFFF"/>
                </a:solidFill>
                <a:latin typeface="+mj-lt"/>
              </a:rPr>
              <a:t>Twenty-First Century Competition </a:t>
            </a:r>
            <a:endParaRPr lang="en-US" sz="3400" b="1" dirty="0">
              <a:solidFill>
                <a:srgbClr val="FFFFFF"/>
              </a:solidFill>
              <a:latin typeface="+mj-lt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91806808"/>
              </p:ext>
            </p:extLst>
          </p:nvPr>
        </p:nvGraphicFramePr>
        <p:xfrm>
          <a:off x="304800" y="1752600"/>
          <a:ext cx="81534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559679740"/>
              </p:ext>
            </p:extLst>
          </p:nvPr>
        </p:nvGraphicFramePr>
        <p:xfrm>
          <a:off x="914400" y="1828800"/>
          <a:ext cx="81534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19" name="Picture 18" descr="Sound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9"/>
            <a:tile tx="0" ty="0" sx="100000" sy="100000" flip="none" algn="tl"/>
          </a:blipFill>
        </p:spPr>
      </p:pic>
      <p:grpSp>
        <p:nvGrpSpPr>
          <p:cNvPr id="20" name="Group 19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19"/>
            <a:tile tx="0" ty="0" sx="100000" sy="100000" flip="none" algn="tl"/>
          </a:blipFill>
        </p:grpSpPr>
        <p:pic>
          <p:nvPicPr>
            <p:cNvPr id="21" name="Picture 20"/>
            <p:cNvPicPr preferRelativeResize="0">
              <a:picLocks/>
            </p:cNvPicPr>
            <p:nvPr/>
          </p:nvPicPr>
          <p:blipFill rotWithShape="1">
            <a:blip r:embed="rId20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2" name="Picture 21" descr="Nex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3" name="Chevron 22"/>
          <p:cNvSpPr/>
          <p:nvPr/>
        </p:nvSpPr>
        <p:spPr bwMode="auto">
          <a:xfrm>
            <a:off x="3959352" y="6438730"/>
            <a:ext cx="850392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200" b="1" spc="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21</a:t>
            </a:r>
            <a:r>
              <a:rPr lang="en-US" sz="900" b="1" spc="0" baseline="30000" dirty="0" smtClean="0">
                <a:solidFill>
                  <a:srgbClr val="FFFFFF"/>
                </a:solidFill>
                <a:latin typeface="Arial Narrow"/>
                <a:cs typeface="Arial Narrow"/>
              </a:rPr>
              <a:t>st</a:t>
            </a: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 Century Landscape</a:t>
            </a:r>
          </a:p>
        </p:txBody>
      </p:sp>
    </p:spTree>
    <p:extLst>
      <p:ext uri="{BB962C8B-B14F-4D97-AF65-F5344CB8AC3E}">
        <p14:creationId xmlns:p14="http://schemas.microsoft.com/office/powerpoint/2010/main" val="3693696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Graphic spid="5" grpId="0">
        <p:bldAsOne/>
      </p:bldGraphic>
      <p:bldGraphic spid="18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63998" y="6553200"/>
            <a:ext cx="203200" cy="203200"/>
          </a:xfrm>
          <a:prstGeom prst="rect">
            <a:avLst/>
          </a:prstGeom>
        </p:spPr>
      </p:pic>
      <p:pic>
        <p:nvPicPr>
          <p:cNvPr id="11" name="Sound 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21198" y="6553200"/>
            <a:ext cx="203200" cy="203200"/>
          </a:xfrm>
          <a:prstGeom prst="rect">
            <a:avLst/>
          </a:prstGeom>
        </p:spPr>
      </p:pic>
      <p:pic>
        <p:nvPicPr>
          <p:cNvPr id="21" name="Sound 2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92598" y="6553200"/>
            <a:ext cx="203200" cy="203200"/>
          </a:xfrm>
          <a:prstGeom prst="rect">
            <a:avLst/>
          </a:prstGeom>
        </p:spPr>
      </p:pic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1089803520"/>
              </p:ext>
            </p:extLst>
          </p:nvPr>
        </p:nvGraphicFramePr>
        <p:xfrm>
          <a:off x="533400" y="1769533"/>
          <a:ext cx="81534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0" name="Rectangle 19"/>
          <p:cNvSpPr/>
          <p:nvPr/>
        </p:nvSpPr>
        <p:spPr>
          <a:xfrm>
            <a:off x="152400" y="1295400"/>
            <a:ext cx="8686800" cy="495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229600" cy="990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The </a:t>
            </a:r>
            <a:r>
              <a:rPr lang="en-US" sz="3400" b="1" dirty="0" smtClean="0">
                <a:solidFill>
                  <a:srgbClr val="FFFFFF"/>
                </a:solidFill>
                <a:latin typeface="+mj-lt"/>
              </a:rPr>
              <a:t>Global Competitive </a:t>
            </a:r>
            <a:r>
              <a:rPr lang="en-US" sz="3400" b="1" dirty="0">
                <a:solidFill>
                  <a:srgbClr val="FFFFFF"/>
                </a:solidFill>
                <a:latin typeface="+mj-lt"/>
              </a:rPr>
              <a:t>Landscape</a:t>
            </a:r>
          </a:p>
        </p:txBody>
      </p:sp>
      <p:sp>
        <p:nvSpPr>
          <p:cNvPr id="6" name="Up Arrow 5"/>
          <p:cNvSpPr/>
          <p:nvPr/>
        </p:nvSpPr>
        <p:spPr>
          <a:xfrm>
            <a:off x="1817046" y="1295400"/>
            <a:ext cx="937125" cy="3276600"/>
          </a:xfrm>
          <a:prstGeom prst="up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vert270" anchor="ctr" anchorCtr="1"/>
          <a:lstStyle/>
          <a:p>
            <a:r>
              <a:rPr lang="en-US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endParaRPr lang="en-US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679700" y="1303864"/>
            <a:ext cx="5978784" cy="1820336"/>
          </a:xfrm>
          <a:custGeom>
            <a:avLst/>
            <a:gdLst>
              <a:gd name="connsiteX0" fmla="*/ 0 w 6095993"/>
              <a:gd name="connsiteY0" fmla="*/ 0 h 1950720"/>
              <a:gd name="connsiteX1" fmla="*/ 6095993 w 6095993"/>
              <a:gd name="connsiteY1" fmla="*/ 0 h 1950720"/>
              <a:gd name="connsiteX2" fmla="*/ 6095993 w 6095993"/>
              <a:gd name="connsiteY2" fmla="*/ 1950720 h 1950720"/>
              <a:gd name="connsiteX3" fmla="*/ 0 w 6095993"/>
              <a:gd name="connsiteY3" fmla="*/ 1950720 h 1950720"/>
              <a:gd name="connsiteX4" fmla="*/ 0 w 6095993"/>
              <a:gd name="connsiteY4" fmla="*/ 0 h 195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5993" h="1950720">
                <a:moveTo>
                  <a:pt x="0" y="0"/>
                </a:moveTo>
                <a:lnTo>
                  <a:pt x="6095993" y="0"/>
                </a:lnTo>
                <a:lnTo>
                  <a:pt x="6095993" y="1950720"/>
                </a:lnTo>
                <a:lnTo>
                  <a:pt x="0" y="19507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0" rIns="170688" bIns="170688" numCol="1" spcCol="1270" anchor="t" anchorCtr="0">
            <a:noAutofit/>
          </a:bodyPr>
          <a:lstStyle/>
          <a:p>
            <a:pPr marL="233363" lvl="0" indent="-233363" algn="l" defTabSz="1066800">
              <a:lnSpc>
                <a:spcPts val="25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kern="1200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Market volatility and instability due to </a:t>
            </a:r>
            <a:br>
              <a:rPr lang="en-US" sz="2200" b="1" kern="1200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kern="1200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rapid pace of change in markets.</a:t>
            </a:r>
          </a:p>
          <a:p>
            <a:pPr marL="233363" indent="-233363" defTabSz="1066800">
              <a:lnSpc>
                <a:spcPts val="25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Need for flexibility, speed, innovation, </a:t>
            </a:r>
            <a:b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integration in the use of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technology.</a:t>
            </a:r>
          </a:p>
          <a:p>
            <a:pPr marL="233363" lvl="0" indent="-233363" defTabSz="1066800">
              <a:lnSpc>
                <a:spcPts val="25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Rising product quality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standards.</a:t>
            </a:r>
            <a:endParaRPr lang="en-US" sz="2200" b="1" kern="12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1816100" y="4724400"/>
            <a:ext cx="937125" cy="1447800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vert" lIns="91440" tIns="91440" rIns="0" bIns="0" anchor="ctr" anchorCtr="1"/>
          <a:lstStyle/>
          <a:p>
            <a:r>
              <a:rPr lang="en-US" sz="1600" b="1" dirty="0" smtClean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Decreasing</a:t>
            </a:r>
            <a:endParaRPr lang="en-US" sz="1600" b="1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679700" y="4690532"/>
            <a:ext cx="6588384" cy="1447800"/>
          </a:xfrm>
          <a:custGeom>
            <a:avLst/>
            <a:gdLst>
              <a:gd name="connsiteX0" fmla="*/ 0 w 6132539"/>
              <a:gd name="connsiteY0" fmla="*/ 0 h 1950720"/>
              <a:gd name="connsiteX1" fmla="*/ 6132539 w 6132539"/>
              <a:gd name="connsiteY1" fmla="*/ 0 h 1950720"/>
              <a:gd name="connsiteX2" fmla="*/ 6132539 w 6132539"/>
              <a:gd name="connsiteY2" fmla="*/ 1950720 h 1950720"/>
              <a:gd name="connsiteX3" fmla="*/ 0 w 6132539"/>
              <a:gd name="connsiteY3" fmla="*/ 1950720 h 1950720"/>
              <a:gd name="connsiteX4" fmla="*/ 0 w 6132539"/>
              <a:gd name="connsiteY4" fmla="*/ 0 h 195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2539" h="1950720">
                <a:moveTo>
                  <a:pt x="0" y="0"/>
                </a:moveTo>
                <a:lnTo>
                  <a:pt x="6132539" y="0"/>
                </a:lnTo>
                <a:lnTo>
                  <a:pt x="6132539" y="1950720"/>
                </a:lnTo>
                <a:lnTo>
                  <a:pt x="0" y="19507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0" rIns="170688" bIns="170688" numCol="1" spcCol="1270" anchor="t" anchorCtr="0">
            <a:noAutofit/>
          </a:bodyPr>
          <a:lstStyle/>
          <a:p>
            <a:pPr marL="233363" lvl="0" indent="-233363" algn="l" defTabSz="1066800">
              <a:lnSpc>
                <a:spcPts val="25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200" b="1" kern="1200" dirty="0" smtClean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Traditional time for adapting to change.</a:t>
            </a:r>
          </a:p>
          <a:p>
            <a:pPr marL="233363" lvl="0" indent="-233363" algn="l" defTabSz="1066800">
              <a:lnSpc>
                <a:spcPts val="25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200" b="1" kern="1200" dirty="0" smtClean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Traditional</a:t>
            </a:r>
            <a:r>
              <a:rPr lang="en-US" b="1" kern="1200" dirty="0" smtClean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1200" dirty="0" smtClean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  <a:r>
              <a:rPr lang="en-US" b="1" kern="1200" dirty="0" smtClean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1200" dirty="0" smtClean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b="1" kern="1200" dirty="0" smtClean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1200" dirty="0" smtClean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competitive</a:t>
            </a:r>
            <a:r>
              <a:rPr lang="en-US" b="1" kern="1200" dirty="0" smtClean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kern="1200" dirty="0" smtClean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advantage.</a:t>
            </a:r>
          </a:p>
          <a:p>
            <a:pPr marL="233363" lvl="0" indent="-233363" algn="l" defTabSz="1066800">
              <a:lnSpc>
                <a:spcPts val="25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Traditional managerial mindset.</a:t>
            </a:r>
            <a:endParaRPr lang="en-US" sz="2200" b="1" kern="1200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2681019" y="3124200"/>
            <a:ext cx="5978784" cy="1549398"/>
          </a:xfrm>
          <a:custGeom>
            <a:avLst/>
            <a:gdLst>
              <a:gd name="connsiteX0" fmla="*/ 0 w 6095993"/>
              <a:gd name="connsiteY0" fmla="*/ 0 h 1950720"/>
              <a:gd name="connsiteX1" fmla="*/ 6095993 w 6095993"/>
              <a:gd name="connsiteY1" fmla="*/ 0 h 1950720"/>
              <a:gd name="connsiteX2" fmla="*/ 6095993 w 6095993"/>
              <a:gd name="connsiteY2" fmla="*/ 1950720 h 1950720"/>
              <a:gd name="connsiteX3" fmla="*/ 0 w 6095993"/>
              <a:gd name="connsiteY3" fmla="*/ 1950720 h 1950720"/>
              <a:gd name="connsiteX4" fmla="*/ 0 w 6095993"/>
              <a:gd name="connsiteY4" fmla="*/ 0 h 195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5993" h="1950720">
                <a:moveTo>
                  <a:pt x="0" y="0"/>
                </a:moveTo>
                <a:lnTo>
                  <a:pt x="6095993" y="0"/>
                </a:lnTo>
                <a:lnTo>
                  <a:pt x="6095993" y="1950720"/>
                </a:lnTo>
                <a:lnTo>
                  <a:pt x="0" y="19507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0" rIns="170688" bIns="170688" numCol="1" spcCol="1270" anchor="t" anchorCtr="0">
            <a:noAutofit/>
          </a:bodyPr>
          <a:lstStyle/>
          <a:p>
            <a:pPr marL="233363" lvl="0" indent="-233363" defTabSz="1066800">
              <a:lnSpc>
                <a:spcPts val="25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Blurring of market </a:t>
            </a:r>
            <a:r>
              <a:rPr lang="en-US" sz="2200" b="1" dirty="0" smtClean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boundaries.</a:t>
            </a:r>
            <a:endParaRPr lang="en-US" sz="22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lvl="0" indent="-233363" defTabSz="1066800">
              <a:lnSpc>
                <a:spcPts val="25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Globalized flow of financial </a:t>
            </a:r>
            <a:r>
              <a:rPr lang="en-US" sz="2200" b="1" dirty="0" smtClean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capital.</a:t>
            </a:r>
            <a:endParaRPr lang="en-US" sz="22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lvl="0" indent="-233363" defTabSz="1066800">
              <a:lnSpc>
                <a:spcPts val="25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Strategic and operational complexity </a:t>
            </a:r>
            <a:b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global-scale </a:t>
            </a:r>
            <a:r>
              <a:rPr lang="en-US" sz="2200" b="1" dirty="0" smtClean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competition.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56" b="82974" l="36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4683"/>
          <a:stretch/>
        </p:blipFill>
        <p:spPr>
          <a:xfrm>
            <a:off x="180538" y="1181100"/>
            <a:ext cx="1617925" cy="16636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5455" y1="5963" x2="45455" y2="5963"/>
                        <a14:foregroundMark x1="70996" y1="16055" x2="70996" y2="16055"/>
                        <a14:foregroundMark x1="35065" y1="20642" x2="35065" y2="20642"/>
                        <a14:foregroundMark x1="41558" y1="20642" x2="41558" y2="20642"/>
                        <a14:foregroundMark x1="27273" y1="9174" x2="27273" y2="9174"/>
                        <a14:foregroundMark x1="11255" y1="27982" x2="11255" y2="27982"/>
                        <a14:foregroundMark x1="9957" y1="30275" x2="9957" y2="30275"/>
                        <a14:foregroundMark x1="8225" y1="36697" x2="8225" y2="36697"/>
                        <a14:foregroundMark x1="7792" y1="42661" x2="7792" y2="42661"/>
                        <a14:foregroundMark x1="9524" y1="44495" x2="9524" y2="44495"/>
                        <a14:foregroundMark x1="26840" y1="36697" x2="26840" y2="36697"/>
                        <a14:foregroundMark x1="7359" y1="57339" x2="7359" y2="57339"/>
                        <a14:foregroundMark x1="6926" y1="53211" x2="6926" y2="53211"/>
                        <a14:foregroundMark x1="8658" y1="60550" x2="8658" y2="605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2971800"/>
            <a:ext cx="1628338" cy="1536700"/>
          </a:xfrm>
          <a:prstGeom prst="rect">
            <a:avLst/>
          </a:prstGeom>
        </p:spPr>
      </p:pic>
      <p:pic>
        <p:nvPicPr>
          <p:cNvPr id="17" name="Picture 16"/>
          <p:cNvPicPr preferRelativeResize="0">
            <a:picLocks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04800" y="4724400"/>
            <a:ext cx="1371600" cy="1219200"/>
          </a:xfrm>
          <a:prstGeom prst="rect">
            <a:avLst/>
          </a:prstGeom>
        </p:spPr>
      </p:pic>
      <p:pic>
        <p:nvPicPr>
          <p:cNvPr id="25" name="Picture 24" descr="Sound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22"/>
            <a:tile tx="0" ty="0" sx="100000" sy="100000" flip="none" algn="tl"/>
          </a:blipFill>
        </p:spPr>
      </p:pic>
      <p:grpSp>
        <p:nvGrpSpPr>
          <p:cNvPr id="26" name="Group 25"/>
          <p:cNvGrpSpPr/>
          <p:nvPr/>
        </p:nvGrpSpPr>
        <p:grpSpPr>
          <a:xfrm>
            <a:off x="8686800" y="6417734"/>
            <a:ext cx="418425" cy="438912"/>
            <a:chOff x="10515600" y="6419088"/>
            <a:chExt cx="418425" cy="438912"/>
          </a:xfrm>
          <a:blipFill rotWithShape="1">
            <a:blip r:embed="rId22"/>
            <a:tile tx="0" ty="0" sx="100000" sy="100000" flip="none" algn="tl"/>
          </a:blipFill>
        </p:grpSpPr>
        <p:pic>
          <p:nvPicPr>
            <p:cNvPr id="27" name="Picture 26"/>
            <p:cNvPicPr preferRelativeResize="0">
              <a:picLocks/>
            </p:cNvPicPr>
            <p:nvPr/>
          </p:nvPicPr>
          <p:blipFill rotWithShape="1">
            <a:blip r:embed="rId23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8" name="Picture 27" descr="Next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3" name="Chevron 22"/>
          <p:cNvSpPr/>
          <p:nvPr/>
        </p:nvSpPr>
        <p:spPr bwMode="auto">
          <a:xfrm>
            <a:off x="3959352" y="6438730"/>
            <a:ext cx="850392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200" b="1" spc="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21</a:t>
            </a:r>
            <a:r>
              <a:rPr lang="en-US" sz="900" b="1" spc="0" baseline="30000" dirty="0" smtClean="0">
                <a:solidFill>
                  <a:srgbClr val="FFFFFF"/>
                </a:solidFill>
                <a:latin typeface="Arial Narrow"/>
                <a:cs typeface="Arial Narrow"/>
              </a:rPr>
              <a:t>st</a:t>
            </a: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 Century Landscape</a:t>
            </a:r>
          </a:p>
        </p:txBody>
      </p:sp>
    </p:spTree>
    <p:extLst>
      <p:ext uri="{BB962C8B-B14F-4D97-AF65-F5344CB8AC3E}">
        <p14:creationId xmlns:p14="http://schemas.microsoft.com/office/powerpoint/2010/main" val="1530393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9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4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0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xit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94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40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99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0" grpId="0" animBg="1"/>
      <p:bldP spid="6" grpId="0" animBg="1"/>
      <p:bldP spid="7" grpId="0"/>
      <p:bldP spid="8" grpId="0" animBg="1"/>
      <p:bldP spid="9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6401" y="6553198"/>
            <a:ext cx="228600" cy="228600"/>
          </a:xfrm>
          <a:prstGeom prst="rect">
            <a:avLst/>
          </a:prstGeom>
        </p:spPr>
      </p:pic>
      <p:graphicFrame>
        <p:nvGraphicFramePr>
          <p:cNvPr id="21" name="Diagram 20"/>
          <p:cNvGraphicFramePr/>
          <p:nvPr>
            <p:extLst>
              <p:ext uri="{D42A27DB-BD31-4B8C-83A1-F6EECF244321}">
                <p14:modId xmlns:p14="http://schemas.microsoft.com/office/powerpoint/2010/main" val="274401074"/>
              </p:ext>
            </p:extLst>
          </p:nvPr>
        </p:nvGraphicFramePr>
        <p:xfrm>
          <a:off x="490870" y="1676400"/>
          <a:ext cx="81534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7" name="Rectangle 36"/>
          <p:cNvSpPr/>
          <p:nvPr/>
        </p:nvSpPr>
        <p:spPr>
          <a:xfrm>
            <a:off x="152400" y="1219200"/>
            <a:ext cx="8686800" cy="495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1400" y="4191000"/>
            <a:ext cx="1823011" cy="182880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4191000"/>
            <a:ext cx="1829363" cy="182880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000" y="4191000"/>
            <a:ext cx="1822991" cy="182880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8229600" cy="990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 smtClean="0">
                <a:solidFill>
                  <a:srgbClr val="FFFFFF"/>
                </a:solidFill>
                <a:latin typeface="+mj-lt"/>
              </a:rPr>
              <a:t>Hypercompetition</a:t>
            </a:r>
            <a:endParaRPr lang="en-US" sz="3400" b="1" dirty="0">
              <a:solidFill>
                <a:srgbClr val="FFFFFF"/>
              </a:solidFill>
              <a:latin typeface="+mj-lt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75734" y="2798808"/>
            <a:ext cx="7955618" cy="3242583"/>
            <a:chOff x="575734" y="2798808"/>
            <a:chExt cx="7955618" cy="3242583"/>
          </a:xfrm>
        </p:grpSpPr>
        <p:sp>
          <p:nvSpPr>
            <p:cNvPr id="6" name="Freeform 14"/>
            <p:cNvSpPr>
              <a:spLocks/>
            </p:cNvSpPr>
            <p:nvPr/>
          </p:nvSpPr>
          <p:spPr bwMode="auto">
            <a:xfrm>
              <a:off x="3327399" y="4114800"/>
              <a:ext cx="2423160" cy="19202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/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Creation of new know-how and use of first-mover </a:t>
              </a:r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advantage</a:t>
              </a:r>
            </a:p>
          </p:txBody>
        </p:sp>
        <p:sp>
          <p:nvSpPr>
            <p:cNvPr id="9" name="Freeform 14"/>
            <p:cNvSpPr>
              <a:spLocks/>
            </p:cNvSpPr>
            <p:nvPr/>
          </p:nvSpPr>
          <p:spPr bwMode="auto">
            <a:xfrm>
              <a:off x="575734" y="4121151"/>
              <a:ext cx="2423160" cy="1920240"/>
            </a:xfrm>
            <a:prstGeom prst="rect">
              <a:avLst/>
            </a:prstGeom>
            <a:solidFill>
              <a:srgbClr val="00887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Use of </a:t>
              </a:r>
              <a:br>
                <a:rPr lang="en-US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price-quality positioning to build market presence</a:t>
              </a:r>
              <a:endPara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4"/>
            <p:cNvSpPr>
              <a:spLocks/>
            </p:cNvSpPr>
            <p:nvPr/>
          </p:nvSpPr>
          <p:spPr bwMode="auto">
            <a:xfrm>
              <a:off x="6108192" y="4121151"/>
              <a:ext cx="2423160" cy="1920240"/>
            </a:xfrm>
            <a:prstGeom prst="rect">
              <a:avLst/>
            </a:prstGeom>
            <a:solidFill>
              <a:srgbClr val="CE1337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Protection or invasion of established geographic or product markets</a:t>
              </a:r>
              <a:endPara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/>
            <p:cNvCxnSpPr>
              <a:stCxn id="5" idx="4"/>
              <a:endCxn id="6" idx="0"/>
            </p:cNvCxnSpPr>
            <p:nvPr/>
          </p:nvCxnSpPr>
          <p:spPr>
            <a:xfrm>
              <a:off x="4534892" y="3004457"/>
              <a:ext cx="4087" cy="1110343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5" idx="3"/>
            </p:cNvCxnSpPr>
            <p:nvPr/>
          </p:nvCxnSpPr>
          <p:spPr>
            <a:xfrm flipH="1">
              <a:off x="1828800" y="2798808"/>
              <a:ext cx="1277391" cy="1315992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5" idx="5"/>
              <a:endCxn id="10" idx="0"/>
            </p:cNvCxnSpPr>
            <p:nvPr/>
          </p:nvCxnSpPr>
          <p:spPr>
            <a:xfrm>
              <a:off x="5963593" y="2798808"/>
              <a:ext cx="1356179" cy="1322343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152400" y="1600200"/>
            <a:ext cx="8763000" cy="1404257"/>
            <a:chOff x="438912" y="1746248"/>
            <a:chExt cx="8266176" cy="1404257"/>
          </a:xfrm>
        </p:grpSpPr>
        <p:sp>
          <p:nvSpPr>
            <p:cNvPr id="5" name="Freeform 14"/>
            <p:cNvSpPr>
              <a:spLocks/>
            </p:cNvSpPr>
            <p:nvPr/>
          </p:nvSpPr>
          <p:spPr bwMode="auto">
            <a:xfrm>
              <a:off x="2667000" y="1746248"/>
              <a:ext cx="3811872" cy="1404257"/>
            </a:xfrm>
            <a:prstGeom prst="ellipse">
              <a:avLst/>
            </a:prstGeom>
            <a:solidFill>
              <a:srgbClr val="63468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Strategic options in hypercompetitive environments</a:t>
              </a:r>
              <a:endPara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438912" y="1972580"/>
              <a:ext cx="1847088" cy="951593"/>
            </a:xfrm>
            <a:prstGeom prst="roundRect">
              <a:avLst>
                <a:gd name="adj" fmla="val 8659"/>
              </a:avLst>
            </a:prstGeom>
            <a:solidFill>
              <a:srgbClr val="89B8AD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Global economy</a:t>
              </a:r>
            </a:p>
          </p:txBody>
        </p:sp>
        <p:cxnSp>
          <p:nvCxnSpPr>
            <p:cNvPr id="46" name="Straight Arrow Connector 45"/>
            <p:cNvCxnSpPr>
              <a:stCxn id="42" idx="3"/>
              <a:endCxn id="5" idx="2"/>
            </p:cNvCxnSpPr>
            <p:nvPr/>
          </p:nvCxnSpPr>
          <p:spPr>
            <a:xfrm>
              <a:off x="2286000" y="2448377"/>
              <a:ext cx="381000" cy="0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Freeform 14"/>
            <p:cNvSpPr>
              <a:spLocks/>
            </p:cNvSpPr>
            <p:nvPr/>
          </p:nvSpPr>
          <p:spPr bwMode="auto">
            <a:xfrm>
              <a:off x="6858000" y="1972580"/>
              <a:ext cx="1847088" cy="951593"/>
            </a:xfrm>
            <a:prstGeom prst="roundRect">
              <a:avLst>
                <a:gd name="adj" fmla="val 8659"/>
              </a:avLst>
            </a:prstGeom>
            <a:solidFill>
              <a:srgbClr val="F5844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Technology</a:t>
              </a:r>
            </a:p>
          </p:txBody>
        </p:sp>
        <p:cxnSp>
          <p:nvCxnSpPr>
            <p:cNvPr id="50" name="Straight Arrow Connector 49"/>
            <p:cNvCxnSpPr>
              <a:stCxn id="49" idx="1"/>
              <a:endCxn id="5" idx="6"/>
            </p:cNvCxnSpPr>
            <p:nvPr/>
          </p:nvCxnSpPr>
          <p:spPr>
            <a:xfrm flipH="1">
              <a:off x="6478872" y="2448377"/>
              <a:ext cx="379128" cy="0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stealth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5" name="Picture 24" descr="Soun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5"/>
            <a:tile tx="0" ty="0" sx="100000" sy="100000" flip="none" algn="tl"/>
          </a:blipFill>
        </p:spPr>
      </p:pic>
      <p:grpSp>
        <p:nvGrpSpPr>
          <p:cNvPr id="26" name="Group 25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15"/>
            <a:tile tx="0" ty="0" sx="100000" sy="100000" flip="none" algn="tl"/>
          </a:blipFill>
        </p:grpSpPr>
        <p:pic>
          <p:nvPicPr>
            <p:cNvPr id="27" name="Picture 26"/>
            <p:cNvPicPr preferRelativeResize="0">
              <a:picLocks/>
            </p:cNvPicPr>
            <p:nvPr/>
          </p:nvPicPr>
          <p:blipFill rotWithShape="1">
            <a:blip r:embed="rId16" cstate="print">
              <a:alphaModFix/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8" name="Picture 27" descr="Next.png"/>
            <p:cNvPicPr>
              <a:picLocks noChangeAspect="1"/>
            </p:cNvPicPr>
            <p:nvPr/>
          </p:nvPicPr>
          <p:blipFill>
            <a:blip r:embed="rId17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6" name="TextBox 15"/>
          <p:cNvSpPr txBox="1"/>
          <p:nvPr/>
        </p:nvSpPr>
        <p:spPr>
          <a:xfrm>
            <a:off x="1600200" y="3352803"/>
            <a:ext cx="59436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spc="3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this means is:</a:t>
            </a:r>
          </a:p>
        </p:txBody>
      </p:sp>
      <p:sp>
        <p:nvSpPr>
          <p:cNvPr id="32" name="Chevron 31"/>
          <p:cNvSpPr/>
          <p:nvPr/>
        </p:nvSpPr>
        <p:spPr bwMode="auto">
          <a:xfrm>
            <a:off x="3959352" y="6438730"/>
            <a:ext cx="850392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200" b="1" spc="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21</a:t>
            </a:r>
            <a:r>
              <a:rPr lang="en-US" sz="900" b="1" spc="0" baseline="30000" dirty="0" smtClean="0">
                <a:solidFill>
                  <a:srgbClr val="FFFFFF"/>
                </a:solidFill>
                <a:latin typeface="Arial Narrow"/>
                <a:cs typeface="Arial Narrow"/>
              </a:rPr>
              <a:t>st</a:t>
            </a: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 Century Landscape</a:t>
            </a:r>
          </a:p>
        </p:txBody>
      </p:sp>
    </p:spTree>
    <p:extLst>
      <p:ext uri="{BB962C8B-B14F-4D97-AF65-F5344CB8AC3E}">
        <p14:creationId xmlns:p14="http://schemas.microsoft.com/office/powerpoint/2010/main" val="1044671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xit" presetSubtype="8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9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8467" y="152400"/>
            <a:ext cx="8229600" cy="990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chemeClr val="bg1"/>
                </a:solidFill>
                <a:latin typeface="+mj-lt"/>
              </a:rPr>
              <a:t>Competitive Success Factors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34570052"/>
              </p:ext>
            </p:extLst>
          </p:nvPr>
        </p:nvGraphicFramePr>
        <p:xfrm>
          <a:off x="558801" y="1778001"/>
          <a:ext cx="81534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Rectangle 7"/>
          <p:cNvSpPr/>
          <p:nvPr/>
        </p:nvSpPr>
        <p:spPr>
          <a:xfrm>
            <a:off x="152400" y="1219200"/>
            <a:ext cx="8686800" cy="495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574384212"/>
              </p:ext>
            </p:extLst>
          </p:nvPr>
        </p:nvGraphicFramePr>
        <p:xfrm>
          <a:off x="567268" y="1786465"/>
          <a:ext cx="81534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3" name="Picture 2" descr="No Soun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15"/>
            <a:tile tx="0" ty="0" sx="100000" sy="100000" flip="none" algn="tl"/>
          </a:blipFill>
        </p:spPr>
      </p:pic>
      <p:grpSp>
        <p:nvGrpSpPr>
          <p:cNvPr id="22" name="Group 21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15"/>
            <a:tile tx="0" ty="0" sx="100000" sy="100000" flip="none" algn="tl"/>
          </a:blipFill>
        </p:grpSpPr>
        <p:pic>
          <p:nvPicPr>
            <p:cNvPr id="23" name="Picture 22"/>
            <p:cNvPicPr preferRelativeResize="0">
              <a:picLocks/>
            </p:cNvPicPr>
            <p:nvPr/>
          </p:nvPicPr>
          <p:blipFill rotWithShape="1">
            <a:blip r:embed="rId16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4" name="Picture 23" descr="Next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5" name="Chevron 14"/>
          <p:cNvSpPr/>
          <p:nvPr/>
        </p:nvSpPr>
        <p:spPr bwMode="auto">
          <a:xfrm>
            <a:off x="3959352" y="6438730"/>
            <a:ext cx="850392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200" b="1" spc="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21</a:t>
            </a:r>
            <a:r>
              <a:rPr lang="en-US" sz="900" b="1" spc="0" baseline="30000" dirty="0" smtClean="0">
                <a:solidFill>
                  <a:srgbClr val="FFFFFF"/>
                </a:solidFill>
                <a:latin typeface="Arial Narrow"/>
                <a:cs typeface="Arial Narrow"/>
              </a:rPr>
              <a:t>st</a:t>
            </a: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 Century Landscape</a:t>
            </a:r>
          </a:p>
        </p:txBody>
      </p:sp>
    </p:spTree>
    <p:extLst>
      <p:ext uri="{BB962C8B-B14F-4D97-AF65-F5344CB8AC3E}">
        <p14:creationId xmlns:p14="http://schemas.microsoft.com/office/powerpoint/2010/main" val="2376877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Graphic spid="1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1S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6553200"/>
            <a:ext cx="228600" cy="228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82296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FFFFFF"/>
                </a:solidFill>
                <a:latin typeface="+mj-lt"/>
              </a:rPr>
              <a:t>Technology </a:t>
            </a:r>
            <a:r>
              <a:rPr lang="en-US" sz="3400" b="1" dirty="0" smtClean="0">
                <a:solidFill>
                  <a:srgbClr val="FFFFFF"/>
                </a:solidFill>
                <a:latin typeface="+mj-lt"/>
              </a:rPr>
              <a:t>&amp; </a:t>
            </a:r>
            <a:r>
              <a:rPr lang="en-US" sz="3400" b="1" dirty="0">
                <a:solidFill>
                  <a:srgbClr val="FFFFFF"/>
                </a:solidFill>
                <a:latin typeface="+mj-lt"/>
              </a:rPr>
              <a:t>Technological </a:t>
            </a:r>
            <a:r>
              <a:rPr lang="en-US" sz="3400" b="1" dirty="0" smtClean="0">
                <a:solidFill>
                  <a:srgbClr val="FFFFFF"/>
                </a:solidFill>
                <a:latin typeface="+mj-lt"/>
              </a:rPr>
              <a:t>Change</a:t>
            </a:r>
            <a:endParaRPr lang="en-US" sz="3400" b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2854337586"/>
              </p:ext>
            </p:extLst>
          </p:nvPr>
        </p:nvGraphicFramePr>
        <p:xfrm>
          <a:off x="533400" y="1905000"/>
          <a:ext cx="81534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1143000"/>
            <a:ext cx="9144000" cy="510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-6" y="1126060"/>
            <a:ext cx="9144000" cy="5181600"/>
          </a:xfrm>
          <a:prstGeom prst="rect">
            <a:avLst/>
          </a:prstGeom>
          <a:gradFill flip="none" rotWithShape="1">
            <a:gsLst>
              <a:gs pos="48000">
                <a:srgbClr val="FFFF00">
                  <a:alpha val="20000"/>
                </a:srgbClr>
              </a:gs>
              <a:gs pos="44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4"/>
          <p:cNvSpPr>
            <a:spLocks/>
          </p:cNvSpPr>
          <p:nvPr/>
        </p:nvSpPr>
        <p:spPr bwMode="auto">
          <a:xfrm>
            <a:off x="4419600" y="3225801"/>
            <a:ext cx="4571214" cy="1332904"/>
          </a:xfrm>
          <a:prstGeom prst="roundRect">
            <a:avLst>
              <a:gd name="adj" fmla="val 10061"/>
            </a:avLst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age: Internet  and the global proliferation of low-cost computing power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4"/>
          <p:cNvSpPr>
            <a:spLocks/>
          </p:cNvSpPr>
          <p:nvPr/>
        </p:nvSpPr>
        <p:spPr bwMode="auto">
          <a:xfrm>
            <a:off x="4419602" y="1591735"/>
            <a:ext cx="4571212" cy="1464686"/>
          </a:xfrm>
          <a:prstGeom prst="roundRect">
            <a:avLst>
              <a:gd name="adj" fmla="val 10083"/>
            </a:avLst>
          </a:prstGeom>
          <a:solidFill>
            <a:srgbClr val="00887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Increasing rate of technology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diffusion and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emergence </a:t>
            </a:r>
            <a:b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disruptive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38200" y="1515535"/>
            <a:ext cx="3581400" cy="2215853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8" idx="2"/>
            <a:endCxn id="13" idx="1"/>
          </p:cNvCxnSpPr>
          <p:nvPr/>
        </p:nvCxnSpPr>
        <p:spPr>
          <a:xfrm>
            <a:off x="338659" y="2239435"/>
            <a:ext cx="4080943" cy="84643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8" idx="2"/>
            <a:endCxn id="14" idx="1"/>
          </p:cNvCxnSpPr>
          <p:nvPr/>
        </p:nvCxnSpPr>
        <p:spPr>
          <a:xfrm>
            <a:off x="338659" y="2239435"/>
            <a:ext cx="4072262" cy="3211186"/>
          </a:xfrm>
          <a:prstGeom prst="straightConnector1">
            <a:avLst/>
          </a:prstGeom>
          <a:ln w="28575">
            <a:solidFill>
              <a:schemeClr val="bg2">
                <a:lumMod val="25000"/>
              </a:schemeClr>
            </a:solidFill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600" y="4800600"/>
            <a:ext cx="2573867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 descr="Sound.png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  <p:grpSp>
        <p:nvGrpSpPr>
          <p:cNvPr id="28" name="Group 27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14"/>
            <a:tile tx="0" ty="0" sx="100000" sy="100000" flip="none" algn="tl"/>
          </a:blipFill>
        </p:grpSpPr>
        <p:pic>
          <p:nvPicPr>
            <p:cNvPr id="29" name="Picture 28"/>
            <p:cNvPicPr preferRelativeResize="0">
              <a:picLocks/>
            </p:cNvPicPr>
            <p:nvPr/>
          </p:nvPicPr>
          <p:blipFill rotWithShape="1">
            <a:blip r:embed="rId15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30" name="Picture 29" descr="Next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999" y="4588934"/>
            <a:ext cx="2743200" cy="16256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999" y="4538135"/>
            <a:ext cx="2834640" cy="1681177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2400" y="3733800"/>
            <a:ext cx="1600200" cy="2400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8" y="4495800"/>
            <a:ext cx="3014131" cy="1721104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5466" y="4383869"/>
            <a:ext cx="2455334" cy="183913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4" name="Picture 33" title="201111-Yonge_Street_north_of_Queen.jp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0810" y="4495800"/>
            <a:ext cx="2472690" cy="16764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28600" y="4419600"/>
            <a:ext cx="2362200" cy="166141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0" y="2260602"/>
            <a:ext cx="5334000" cy="3962400"/>
            <a:chOff x="-3886200" y="2286000"/>
            <a:chExt cx="5334000" cy="3962400"/>
          </a:xfrm>
        </p:grpSpPr>
        <p:sp>
          <p:nvSpPr>
            <p:cNvPr id="10" name="Right Triangle 9"/>
            <p:cNvSpPr/>
            <p:nvPr/>
          </p:nvSpPr>
          <p:spPr>
            <a:xfrm>
              <a:off x="-3886200" y="2286000"/>
              <a:ext cx="5334000" cy="39624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3818467" y="4792136"/>
              <a:ext cx="2573867" cy="1447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2" name="TextBox 31"/>
          <p:cNvSpPr txBox="1"/>
          <p:nvPr/>
        </p:nvSpPr>
        <p:spPr>
          <a:xfrm>
            <a:off x="-4284134" y="4064000"/>
            <a:ext cx="184666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4"/>
          <p:cNvSpPr>
            <a:spLocks/>
          </p:cNvSpPr>
          <p:nvPr/>
        </p:nvSpPr>
        <p:spPr bwMode="auto">
          <a:xfrm>
            <a:off x="4410921" y="4737510"/>
            <a:ext cx="4580679" cy="1426222"/>
          </a:xfrm>
          <a:prstGeom prst="roundRect">
            <a:avLst>
              <a:gd name="adj" fmla="val 11702"/>
            </a:avLst>
          </a:prstGeom>
          <a:solidFill>
            <a:srgbClr val="CE133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Increasing knowledge intensity </a:t>
            </a:r>
            <a:b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 an intangible source of competitive advantage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14"/>
          <p:cNvSpPr>
            <a:spLocks/>
          </p:cNvSpPr>
          <p:nvPr/>
        </p:nvSpPr>
        <p:spPr bwMode="auto">
          <a:xfrm>
            <a:off x="338659" y="1210735"/>
            <a:ext cx="3505200" cy="2057400"/>
          </a:xfrm>
          <a:prstGeom prst="ellipse">
            <a:avLst/>
          </a:prstGeom>
          <a:solidFill>
            <a:srgbClr val="63468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Technology </a:t>
            </a: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trends </a:t>
            </a:r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impacting the global competitive environment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hevron 34"/>
          <p:cNvSpPr/>
          <p:nvPr/>
        </p:nvSpPr>
        <p:spPr bwMode="auto">
          <a:xfrm>
            <a:off x="3959352" y="6438730"/>
            <a:ext cx="850392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200" b="1" spc="0" dirty="0" smtClean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21</a:t>
            </a:r>
            <a:r>
              <a:rPr lang="en-US" sz="900" b="1" spc="0" baseline="30000" dirty="0" smtClean="0">
                <a:solidFill>
                  <a:srgbClr val="FFFFFF"/>
                </a:solidFill>
                <a:latin typeface="Arial Narrow"/>
                <a:cs typeface="Arial Narrow"/>
              </a:rPr>
              <a:t>st</a:t>
            </a:r>
            <a:r>
              <a:rPr lang="en-US" sz="900" b="1" spc="0" dirty="0" smtClean="0">
                <a:solidFill>
                  <a:srgbClr val="FFFFFF"/>
                </a:solidFill>
                <a:latin typeface="Arial Narrow"/>
                <a:cs typeface="Arial Narrow"/>
              </a:rPr>
              <a:t> Century Landscape</a:t>
            </a:r>
          </a:p>
        </p:txBody>
      </p:sp>
    </p:spTree>
    <p:extLst>
      <p:ext uri="{BB962C8B-B14F-4D97-AF65-F5344CB8AC3E}">
        <p14:creationId xmlns:p14="http://schemas.microsoft.com/office/powerpoint/2010/main" val="898377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2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nodeType="withEffect">
                                  <p:stCondLst>
                                    <p:cond delay="4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grpId="1" nodeType="withEffect">
                                  <p:stCondLst>
                                    <p:cond delay="6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67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nodeType="withEffect">
                                  <p:stCondLst>
                                    <p:cond delay="7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7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nodeType="withEffect">
                                  <p:stCondLst>
                                    <p:cond delay="77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79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nodeType="withEffect">
                                  <p:stCondLst>
                                    <p:cond delay="89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xit" presetSubtype="8" fill="hold" nodeType="withEffect">
                                  <p:stCondLst>
                                    <p:cond delay="8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9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72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54717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33" grpId="0" animBg="1"/>
      <p:bldP spid="33" grpId="1" animBg="1"/>
      <p:bldP spid="12" grpId="0" animBg="1"/>
      <p:bldP spid="13" grpId="0" animBg="1"/>
      <p:bldP spid="14" grpId="0" animBg="1"/>
      <p:bldP spid="18" grpId="0" animBg="1"/>
    </p:bldLst>
  </p:timing>
</p:sld>
</file>

<file path=ppt/theme/theme1.xml><?xml version="1.0" encoding="utf-8"?>
<a:theme xmlns:a="http://schemas.openxmlformats.org/drawingml/2006/main" name="Strategic Management 11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200" dirty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 algn="ctr"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Cengage" id="{C93A6DC9-A839-4E6F-A781-2492FF749418}" vid="{EC27E1FB-6AC7-42AE-A3E4-0A79E4A7B9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41658</TotalTime>
  <Words>2091</Words>
  <Application>Microsoft Macintosh PowerPoint</Application>
  <PresentationFormat>On-screen Show (4:3)</PresentationFormat>
  <Paragraphs>426</Paragraphs>
  <Slides>23</Slides>
  <Notes>4</Notes>
  <HiddenSlides>0</HiddenSlides>
  <MMClips>31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Strategic Management 11e</vt:lpstr>
      <vt:lpstr>Chapter1: Title Slide</vt:lpstr>
      <vt:lpstr>Learning Objectives</vt:lpstr>
      <vt:lpstr>Strategic Competitiveness </vt:lpstr>
      <vt:lpstr>  The Strategic Management Process        . </vt:lpstr>
      <vt:lpstr>Twenty-First Century Competition </vt:lpstr>
      <vt:lpstr>The Global Competitive Landscape</vt:lpstr>
      <vt:lpstr>Hypercompetition</vt:lpstr>
      <vt:lpstr>Competitive Success Factors</vt:lpstr>
      <vt:lpstr>Technology &amp; Technological Change</vt:lpstr>
      <vt:lpstr>Strategic Flexibility </vt:lpstr>
      <vt:lpstr>Strategic Decision Making</vt:lpstr>
      <vt:lpstr>Models of Above-Average Returns</vt:lpstr>
      <vt:lpstr>The I / O Model &amp; Its Assumptions</vt:lpstr>
      <vt:lpstr>Five Forces Model &amp; Its Assumptions</vt:lpstr>
      <vt:lpstr>The RBV Model &amp; Its Assumptions</vt:lpstr>
      <vt:lpstr>Vision Statement</vt:lpstr>
      <vt:lpstr>Mission Statement</vt:lpstr>
      <vt:lpstr>Stakeholders</vt:lpstr>
      <vt:lpstr>Classification of Stakeholders</vt:lpstr>
      <vt:lpstr>Capital Market Stakeholders</vt:lpstr>
      <vt:lpstr>Product Market Stakeholders</vt:lpstr>
      <vt:lpstr>Organizational Stakeholders</vt:lpstr>
      <vt:lpstr>The Strategic Management Process        . </vt:lpstr>
    </vt:vector>
  </TitlesOfParts>
  <Company>Cengage Learning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Management 11e</dc:title>
  <dc:subject>Chapter 1</dc:subject>
  <dc:creator>Charlie Cook</dc:creator>
  <cp:lastModifiedBy>Jerry Sheppard</cp:lastModifiedBy>
  <cp:revision>587</cp:revision>
  <dcterms:created xsi:type="dcterms:W3CDTF">2013-05-29T18:31:50Z</dcterms:created>
  <dcterms:modified xsi:type="dcterms:W3CDTF">2023-07-02T05:53:37Z</dcterms:modified>
</cp:coreProperties>
</file>