
<file path=[Content_Types].xml><?xml version="1.0" encoding="utf-8"?>
<Types xmlns="http://schemas.openxmlformats.org/package/2006/content-types">
  <Default Extension="bin" ContentType="audio/unknown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630" r:id="rId2"/>
    <p:sldId id="631" r:id="rId3"/>
    <p:sldId id="632" r:id="rId4"/>
    <p:sldId id="633" r:id="rId5"/>
    <p:sldId id="634" r:id="rId6"/>
    <p:sldId id="635" r:id="rId7"/>
    <p:sldId id="636" r:id="rId8"/>
    <p:sldId id="637" r:id="rId9"/>
    <p:sldId id="638" r:id="rId10"/>
    <p:sldId id="639" r:id="rId11"/>
    <p:sldId id="640" r:id="rId12"/>
    <p:sldId id="641" r:id="rId13"/>
    <p:sldId id="642" r:id="rId14"/>
    <p:sldId id="643" r:id="rId15"/>
    <p:sldId id="651" r:id="rId16"/>
    <p:sldId id="646" r:id="rId17"/>
    <p:sldId id="653" r:id="rId18"/>
    <p:sldId id="654" r:id="rId19"/>
    <p:sldId id="648" r:id="rId20"/>
    <p:sldId id="659" r:id="rId21"/>
    <p:sldId id="66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B"/>
    <a:srgbClr val="000066"/>
    <a:srgbClr val="D0D0A8"/>
    <a:srgbClr val="DFD991"/>
    <a:srgbClr val="FFFF00"/>
    <a:srgbClr val="FFFFFF"/>
    <a:srgbClr val="FFFFCC"/>
    <a:srgbClr val="FF9933"/>
    <a:srgbClr val="9933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6" autoAdjust="0"/>
    <p:restoredTop sz="98932" autoAdjust="0"/>
  </p:normalViewPr>
  <p:slideViewPr>
    <p:cSldViewPr>
      <p:cViewPr varScale="1">
        <p:scale>
          <a:sx n="112" d="100"/>
          <a:sy n="112" d="100"/>
        </p:scale>
        <p:origin x="183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5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8/25/2024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81298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71999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840019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Title 1"/>
          <p:cNvSpPr txBox="1">
            <a:spLocks/>
          </p:cNvSpPr>
          <p:nvPr userDrawn="1"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Title 1"/>
          <p:cNvSpPr txBox="1">
            <a:spLocks/>
          </p:cNvSpPr>
          <p:nvPr userDrawn="1"/>
        </p:nvSpPr>
        <p:spPr>
          <a:xfrm>
            <a:off x="0" y="4232"/>
            <a:ext cx="9144000" cy="897467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-5080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2057400" y="6437376"/>
            <a:ext cx="64008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4000">
                  <a:srgbClr val="000000">
                    <a:alpha val="0"/>
                  </a:srgbClr>
                </a:gs>
                <a:gs pos="85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Why Use Cases?</a:t>
            </a:r>
          </a:p>
        </p:txBody>
      </p:sp>
      <p:sp>
        <p:nvSpPr>
          <p:cNvPr id="24" name="Chevron 23"/>
          <p:cNvSpPr/>
          <p:nvPr userDrawn="1"/>
        </p:nvSpPr>
        <p:spPr bwMode="auto">
          <a:xfrm>
            <a:off x="3276600" y="6437376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Preparing</a:t>
            </a: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for a Case</a:t>
            </a:r>
          </a:p>
        </p:txBody>
      </p:sp>
      <p:sp>
        <p:nvSpPr>
          <p:cNvPr id="25" name="Chevron 24"/>
          <p:cNvSpPr/>
          <p:nvPr userDrawn="1"/>
        </p:nvSpPr>
        <p:spPr bwMode="auto">
          <a:xfrm>
            <a:off x="3886200" y="6437376"/>
            <a:ext cx="11521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  <p:sp>
        <p:nvSpPr>
          <p:cNvPr id="26" name="Chevron 25"/>
          <p:cNvSpPr/>
          <p:nvPr userDrawn="1"/>
        </p:nvSpPr>
        <p:spPr bwMode="auto">
          <a:xfrm>
            <a:off x="4903075" y="6437376"/>
            <a:ext cx="116128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Analyses Papers</a:t>
            </a:r>
          </a:p>
        </p:txBody>
      </p:sp>
      <p:sp>
        <p:nvSpPr>
          <p:cNvPr id="27" name="Chevron 26"/>
          <p:cNvSpPr/>
          <p:nvPr userDrawn="1"/>
        </p:nvSpPr>
        <p:spPr bwMode="auto">
          <a:xfrm>
            <a:off x="5975130" y="6437376"/>
            <a:ext cx="1035270" cy="402336"/>
          </a:xfrm>
          <a:prstGeom prst="chevron">
            <a:avLst>
              <a:gd name="adj" fmla="val 23631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Synopsis</a:t>
            </a:r>
          </a:p>
        </p:txBody>
      </p:sp>
      <p:sp>
        <p:nvSpPr>
          <p:cNvPr id="28" name="Chevron 27"/>
          <p:cNvSpPr/>
          <p:nvPr userDrawn="1"/>
        </p:nvSpPr>
        <p:spPr bwMode="auto">
          <a:xfrm>
            <a:off x="7443216" y="6437376"/>
            <a:ext cx="115214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a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Good Presentation</a:t>
            </a:r>
          </a:p>
        </p:txBody>
      </p:sp>
      <p:sp>
        <p:nvSpPr>
          <p:cNvPr id="30" name="Chevron 29"/>
          <p:cNvSpPr/>
          <p:nvPr userDrawn="1"/>
        </p:nvSpPr>
        <p:spPr bwMode="auto">
          <a:xfrm>
            <a:off x="2596896" y="6437376"/>
            <a:ext cx="777240" cy="402336"/>
          </a:xfrm>
          <a:prstGeom prst="chevron">
            <a:avLst>
              <a:gd name="adj" fmla="val 13182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Case Prep. Essentials</a:t>
            </a:r>
          </a:p>
        </p:txBody>
      </p:sp>
      <p:sp>
        <p:nvSpPr>
          <p:cNvPr id="31" name="Chevron 30"/>
          <p:cNvSpPr/>
          <p:nvPr userDrawn="1"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Case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/21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hevron 18">
            <a:extLst>
              <a:ext uri="{FF2B5EF4-FFF2-40B4-BE49-F238E27FC236}">
                <a16:creationId xmlns:a16="http://schemas.microsoft.com/office/drawing/2014/main" id="{70FCCE42-59B3-4FB2-B9AE-102A4EC93BA8}"/>
              </a:ext>
            </a:extLst>
          </p:cNvPr>
          <p:cNvSpPr/>
          <p:nvPr userDrawn="1"/>
        </p:nvSpPr>
        <p:spPr bwMode="auto">
          <a:xfrm>
            <a:off x="6950177" y="6446520"/>
            <a:ext cx="64008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4000">
                  <a:srgbClr val="000000">
                    <a:alpha val="0"/>
                  </a:srgbClr>
                </a:gs>
                <a:gs pos="85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Other  </a:t>
            </a:r>
            <a:r>
              <a:rPr lang="en-US" sz="900" b="1" spc="0" baseline="0" dirty="0" err="1">
                <a:solidFill>
                  <a:srgbClr val="FFFFFF"/>
                </a:solidFill>
                <a:latin typeface="Arial Narrow"/>
                <a:cs typeface="Arial Narrow"/>
              </a:rPr>
              <a:t>Usefuls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77" r:id="rId5"/>
    <p:sldLayoutId id="2147483679" r:id="rId6"/>
    <p:sldLayoutId id="2147483680" r:id="rId7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bin"/><Relationship Id="rId13" Type="http://schemas.openxmlformats.org/officeDocument/2006/relationships/image" Target="../media/image5.png"/><Relationship Id="rId1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audio" Target="../media/audio1.bin"/><Relationship Id="rId12" Type="http://schemas.openxmlformats.org/officeDocument/2006/relationships/image" Target="../media/image2.png"/><Relationship Id="rId17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openxmlformats.org/officeDocument/2006/relationships/image" Target="../media/image7.png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audio" Target="../media/media2.m4a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audio" Target="../media/audio2.bin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3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11" Type="http://schemas.openxmlformats.org/officeDocument/2006/relationships/image" Target="../media/image37.png"/><Relationship Id="rId5" Type="http://schemas.openxmlformats.org/officeDocument/2006/relationships/audio" Target="../media/audio2.bin"/><Relationship Id="rId1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audio" Target="../media/audio2.bin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audio" Target="../media/audio2.bin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audio" Target="../media/audio2.bin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audio" Target="../media/audio2.bin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4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5" Type="http://schemas.openxmlformats.org/officeDocument/2006/relationships/audio" Target="../media/audio2.bin"/><Relationship Id="rId15" Type="http://schemas.openxmlformats.org/officeDocument/2006/relationships/image" Target="../media/image1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audio" Target="../media/audio2.bin"/><Relationship Id="rId18" Type="http://schemas.openxmlformats.org/officeDocument/2006/relationships/image" Target="../media/image1.png"/><Relationship Id="rId3" Type="http://schemas.microsoft.com/office/2007/relationships/media" Target="../media/media15.wav"/><Relationship Id="rId21" Type="http://schemas.openxmlformats.org/officeDocument/2006/relationships/image" Target="../media/image3.png"/><Relationship Id="rId7" Type="http://schemas.microsoft.com/office/2007/relationships/media" Target="../media/media17.m4a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12.png"/><Relationship Id="rId2" Type="http://schemas.openxmlformats.org/officeDocument/2006/relationships/audio" Target="../media/media14.m4a"/><Relationship Id="rId16" Type="http://schemas.openxmlformats.org/officeDocument/2006/relationships/audio" Target="../media/audio6.bin"/><Relationship Id="rId20" Type="http://schemas.openxmlformats.org/officeDocument/2006/relationships/image" Target="../media/image44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7.xml"/><Relationship Id="rId5" Type="http://schemas.microsoft.com/office/2007/relationships/media" Target="../media/media16.m4a"/><Relationship Id="rId15" Type="http://schemas.openxmlformats.org/officeDocument/2006/relationships/slide" Target="slide5.xml"/><Relationship Id="rId10" Type="http://schemas.openxmlformats.org/officeDocument/2006/relationships/audio" Target="../media/media18.wav"/><Relationship Id="rId19" Type="http://schemas.openxmlformats.org/officeDocument/2006/relationships/image" Target="../media/image4.png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slideLayout" Target="../slideLayouts/slideLayout6.xml"/><Relationship Id="rId7" Type="http://schemas.openxmlformats.org/officeDocument/2006/relationships/slide" Target="slide7.xml"/><Relationship Id="rId12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audio" Target="../media/audio2.bin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3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hdphoto" Target="../media/hdphoto3.wdp"/><Relationship Id="rId4" Type="http://schemas.openxmlformats.org/officeDocument/2006/relationships/audio" Target="../media/audio2.bin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3" Type="http://schemas.openxmlformats.org/officeDocument/2006/relationships/audio" Target="../media/audio10.bin"/><Relationship Id="rId7" Type="http://schemas.openxmlformats.org/officeDocument/2006/relationships/slide" Target="slide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audio" Target="../media/audio12.bin"/><Relationship Id="rId10" Type="http://schemas.openxmlformats.org/officeDocument/2006/relationships/image" Target="../media/image1.png"/><Relationship Id="rId4" Type="http://schemas.openxmlformats.org/officeDocument/2006/relationships/audio" Target="../media/audio11.bin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8.xml"/><Relationship Id="rId18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audio" Target="../media/audio2.bin"/><Relationship Id="rId12" Type="http://schemas.openxmlformats.org/officeDocument/2006/relationships/image" Target="../media/image2.png"/><Relationship Id="rId17" Type="http://schemas.microsoft.com/office/2007/relationships/hdphoto" Target="../media/hdphoto8.wdp"/><Relationship Id="rId2" Type="http://schemas.openxmlformats.org/officeDocument/2006/relationships/audio" Target="../media/media1.m4a"/><Relationship Id="rId16" Type="http://schemas.openxmlformats.org/officeDocument/2006/relationships/image" Target="../media/image49.png"/><Relationship Id="rId20" Type="http://schemas.openxmlformats.org/officeDocument/2006/relationships/image" Target="../media/image4.png"/><Relationship Id="rId1" Type="http://schemas.microsoft.com/office/2007/relationships/media" Target="../media/media1.m4a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1.png"/><Relationship Id="rId10" Type="http://schemas.openxmlformats.org/officeDocument/2006/relationships/image" Target="../media/image47.jpg"/><Relationship Id="rId19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image" Target="../media/image1.png"/><Relationship Id="rId14" Type="http://schemas.openxmlformats.org/officeDocument/2006/relationships/audio" Target="../media/audio6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4.png"/><Relationship Id="rId5" Type="http://schemas.openxmlformats.org/officeDocument/2006/relationships/audio" Target="../media/audio2.bin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4.bin"/><Relationship Id="rId7" Type="http://schemas.openxmlformats.org/officeDocument/2006/relationships/audio" Target="../media/audio6.bin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image" Target="../media/image14.png"/><Relationship Id="rId5" Type="http://schemas.openxmlformats.org/officeDocument/2006/relationships/audio" Target="../media/audio2.bin"/><Relationship Id="rId10" Type="http://schemas.openxmlformats.org/officeDocument/2006/relationships/image" Target="../media/image13.png"/><Relationship Id="rId4" Type="http://schemas.openxmlformats.org/officeDocument/2006/relationships/audio" Target="../media/audio5.bin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audio" Target="../media/audio2.bin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6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microsoft.com/office/2007/relationships/hdphoto" Target="../media/hdphoto4.wdp"/><Relationship Id="rId2" Type="http://schemas.openxmlformats.org/officeDocument/2006/relationships/audio" Target="../media/media4.m4a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microsoft.com/office/2007/relationships/media" Target="../media/media4.m4a"/><Relationship Id="rId6" Type="http://schemas.openxmlformats.org/officeDocument/2006/relationships/audio" Target="../media/audio2.bin"/><Relationship Id="rId11" Type="http://schemas.openxmlformats.org/officeDocument/2006/relationships/image" Target="../media/image1.png"/><Relationship Id="rId5" Type="http://schemas.openxmlformats.org/officeDocument/2006/relationships/audio" Target="../media/audio7.bin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6.bin"/><Relationship Id="rId14" Type="http://schemas.openxmlformats.org/officeDocument/2006/relationships/image" Target="../media/image21.png"/><Relationship Id="rId2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microsoft.com/office/2007/relationships/hdphoto" Target="../media/hdphoto5.wdp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28.png"/><Relationship Id="rId17" Type="http://schemas.openxmlformats.org/officeDocument/2006/relationships/image" Target="../media/image4.png"/><Relationship Id="rId2" Type="http://schemas.openxmlformats.org/officeDocument/2006/relationships/audio" Target="../media/media5.m4a"/><Relationship Id="rId16" Type="http://schemas.openxmlformats.org/officeDocument/2006/relationships/image" Target="../media/image16.png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11" Type="http://schemas.openxmlformats.org/officeDocument/2006/relationships/image" Target="../media/image27.wmf"/><Relationship Id="rId5" Type="http://schemas.openxmlformats.org/officeDocument/2006/relationships/audio" Target="../media/audio2.bin"/><Relationship Id="rId15" Type="http://schemas.openxmlformats.org/officeDocument/2006/relationships/image" Target="../media/image30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8.bin"/><Relationship Id="rId7" Type="http://schemas.openxmlformats.org/officeDocument/2006/relationships/audio" Target="../media/audio6.bin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image" Target="../media/image32.png"/><Relationship Id="rId5" Type="http://schemas.openxmlformats.org/officeDocument/2006/relationships/audio" Target="../media/audio2.bin"/><Relationship Id="rId10" Type="http://schemas.openxmlformats.org/officeDocument/2006/relationships/image" Target="../media/image31.png"/><Relationship Id="rId4" Type="http://schemas.openxmlformats.org/officeDocument/2006/relationships/audio" Target="../media/audio9.bin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34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slide" Target="slide7.xml"/><Relationship Id="rId12" Type="http://schemas.openxmlformats.org/officeDocument/2006/relationships/image" Target="../media/image33.png"/><Relationship Id="rId17" Type="http://schemas.openxmlformats.org/officeDocument/2006/relationships/image" Target="../media/image16.png"/><Relationship Id="rId2" Type="http://schemas.openxmlformats.org/officeDocument/2006/relationships/audio" Target="../media/media6.m4a"/><Relationship Id="rId16" Type="http://schemas.openxmlformats.org/officeDocument/2006/relationships/image" Target="../media/image36.png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audio" Target="../media/audio2.bin"/><Relationship Id="rId15" Type="http://schemas.openxmlformats.org/officeDocument/2006/relationships/image" Target="../media/image35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6578600"/>
            <a:ext cx="279400" cy="279400"/>
          </a:xfrm>
          <a:prstGeom prst="rect">
            <a:avLst/>
          </a:prstGeom>
        </p:spPr>
      </p:pic>
      <p:pic>
        <p:nvPicPr>
          <p:cNvPr id="34" name="That's all folks!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9500" y="6489700"/>
            <a:ext cx="381000" cy="381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Cases Title Slide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8" name="Picture 7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8332"/>
            <a:ext cx="396214" cy="396214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sp>
        <p:nvSpPr>
          <p:cNvPr id="21" name="TextBox 20"/>
          <p:cNvSpPr txBox="1"/>
          <p:nvPr/>
        </p:nvSpPr>
        <p:spPr>
          <a:xfrm>
            <a:off x="3733800" y="868680"/>
            <a:ext cx="5410200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Slides:  </a:t>
            </a:r>
          </a:p>
          <a:p>
            <a:pPr marL="1371600" indent="-1371600"/>
            <a:endParaRPr lang="en-US" sz="3200" b="1" dirty="0">
              <a:solidFill>
                <a:srgbClr val="FFFF99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indent="-1371600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Case Analysis 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53800" y="2350230"/>
            <a:ext cx="50292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Preparing an Effective Case Analysis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5560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276600" y="37846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</a:p>
        </p:txBody>
      </p:sp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81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27" name="Chevron 26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Case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/21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76" b="95156" l="0" r="100000">
                        <a14:foregroundMark x1="71566" y1="50519" x2="71566" y2="50519"/>
                        <a14:foregroundMark x1="74940" y1="13149" x2="74940" y2="13149"/>
                        <a14:foregroundMark x1="86988" y1="10381" x2="86988" y2="10381"/>
                        <a14:foregroundMark x1="28675" y1="29758" x2="28675" y2="29758"/>
                        <a14:foregroundMark x1="47229" y1="46713" x2="47229" y2="46713"/>
                        <a14:foregroundMark x1="71084" y1="69896" x2="71084" y2="69896"/>
                        <a14:foregroundMark x1="30843" y1="84083" x2="30843" y2="84083"/>
                        <a14:foregroundMark x1="13012" y1="90311" x2="13012" y2="90311"/>
                        <a14:foregroundMark x1="13735" y1="76817" x2="13735" y2="76817"/>
                        <a14:foregroundMark x1="30843" y1="57093" x2="30843" y2="57093"/>
                        <a14:foregroundMark x1="54458" y1="67128" x2="54458" y2="67128"/>
                        <a14:foregroundMark x1="66024" y1="41522" x2="66024" y2="41522"/>
                        <a14:foregroundMark x1="64819" y1="42907" x2="64819" y2="42907"/>
                        <a14:foregroundMark x1="68434" y1="40138" x2="68434" y2="40138"/>
                        <a14:foregroundMark x1="42651" y1="23529" x2="42651" y2="2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6038">
            <a:off x="1066800" y="4876800"/>
            <a:ext cx="1866900" cy="130008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ooter Placeholder 12"/>
          <p:cNvSpPr txBox="1">
            <a:spLocks/>
          </p:cNvSpPr>
          <p:nvPr/>
        </p:nvSpPr>
        <p:spPr>
          <a:xfrm>
            <a:off x="2194560" y="6455664"/>
            <a:ext cx="489204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Jerry Sheppard. All rights reserved. May not be copied, scanned, or duplicated, in whole or in part, except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10400" y="6477000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</p:spTree>
    <p:extLst>
      <p:ext uri="{BB962C8B-B14F-4D97-AF65-F5344CB8AC3E}">
        <p14:creationId xmlns:p14="http://schemas.microsoft.com/office/powerpoint/2010/main" val="22687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rge Thump Or Bump-SoundBible.com-3955604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5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4150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1" grpId="0"/>
      <p:bldP spid="22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X1s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3484" y="6553200"/>
            <a:ext cx="203200" cy="2032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Case Analysis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495550" y="1636712"/>
            <a:ext cx="6572250" cy="13952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ts val="400"/>
              </a:spcBef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Updated Information </a:t>
            </a:r>
          </a:p>
          <a:p>
            <a:pPr marL="274320" indent="-274320" algn="l" eaLnBrk="0" hangingPunct="0">
              <a:spcBef>
                <a:spcPts val="400"/>
              </a:spcBef>
              <a:buFont typeface="Arial"/>
              <a:buChar char="•"/>
              <a:defRPr/>
            </a:pPr>
            <a:r>
              <a:rPr lang="en-US" sz="26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Current Mission / Goals &amp; Objectives</a:t>
            </a:r>
          </a:p>
          <a:p>
            <a:pPr marL="274320" indent="-274320" algn="l" eaLnBrk="0" hangingPunct="0">
              <a:spcBef>
                <a:spcPts val="400"/>
              </a:spcBef>
              <a:buFont typeface="Arial"/>
              <a:buChar char="•"/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Stakeholders &amp; what they want</a:t>
            </a:r>
            <a:endParaRPr lang="en-US" sz="26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charset="0"/>
            </a:endParaRP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808038" y="1835150"/>
            <a:ext cx="1371600" cy="1096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477"/>
              </a:avLst>
            </a:prstTxWarp>
          </a:bodyPr>
          <a:lstStyle/>
          <a:p>
            <a:r>
              <a:rPr lang="en-US" sz="3600" b="1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FORM</a:t>
            </a:r>
          </a:p>
        </p:txBody>
      </p:sp>
      <p:sp>
        <p:nvSpPr>
          <p:cNvPr id="23" name="WordArt 5"/>
          <p:cNvSpPr>
            <a:spLocks noChangeArrowheads="1" noChangeShapeType="1" noTextEdit="1"/>
          </p:cNvSpPr>
          <p:nvPr/>
        </p:nvSpPr>
        <p:spPr bwMode="auto">
          <a:xfrm>
            <a:off x="7620000" y="4932362"/>
            <a:ext cx="1371600" cy="10969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2600" b="1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CONTENT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609600" y="3443287"/>
            <a:ext cx="7848600" cy="8191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lnSpc>
                <a:spcPct val="90000"/>
              </a:lnSpc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If the case info. needs updating, you should update it &amp; bring the audience up to speed.</a:t>
            </a:r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609600" y="4332287"/>
            <a:ext cx="6934200" cy="8191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lnSpc>
                <a:spcPct val="90000"/>
              </a:lnSpc>
              <a:buFont typeface="Arial"/>
              <a:buChar char="•"/>
              <a:defRPr/>
            </a:pPr>
            <a:r>
              <a:rPr lang="en-US" sz="26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Provide what you think are the firm</a:t>
            </a:r>
            <a:r>
              <a:rPr lang="ja-JP" altLang="en-US" sz="26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’</a:t>
            </a:r>
            <a:r>
              <a:rPr lang="en-US" sz="26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 current Mission &amp; some goals.</a:t>
            </a:r>
            <a:r>
              <a:rPr lang="en-US" sz="26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609600" y="5221287"/>
            <a:ext cx="6610350" cy="8191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 eaLnBrk="0" hangingPunct="0">
              <a:lnSpc>
                <a:spcPct val="90000"/>
              </a:lnSpc>
              <a:buFont typeface="Arial"/>
              <a:buChar char="•"/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Provide a list of stakeholders &amp; what </a:t>
            </a:r>
            <a:r>
              <a:rPr lang="en-US" sz="2600" b="1" spc="-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rPr>
              <a:t>you think they each desire from the firm. </a:t>
            </a:r>
            <a:endParaRPr lang="en-US" sz="2600" b="1" spc="-5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55448" y="1161288"/>
            <a:ext cx="82518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1. </a:t>
            </a:r>
            <a:r>
              <a:rPr lang="en-US" sz="28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Mission, Objective, Goals &amp; Stakeholders</a:t>
            </a:r>
            <a:endParaRPr lang="en-US" sz="28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79120" y="3217334"/>
            <a:ext cx="841248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0" name="Picture 29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3915332" y="6441016"/>
            <a:ext cx="11521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924800" y="59266"/>
            <a:ext cx="1219200" cy="838200"/>
            <a:chOff x="7924800" y="59266"/>
            <a:chExt cx="1219200" cy="838200"/>
          </a:xfrm>
        </p:grpSpPr>
        <p:sp>
          <p:nvSpPr>
            <p:cNvPr id="26" name="Rectangle 25"/>
            <p:cNvSpPr/>
            <p:nvPr/>
          </p:nvSpPr>
          <p:spPr>
            <a:xfrm>
              <a:off x="7924800" y="59266"/>
              <a:ext cx="1219200" cy="8382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8382000" y="101599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27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0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0943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build="p" autoUpdateAnimBg="0"/>
      <p:bldP spid="19" grpId="0"/>
      <p:bldP spid="23" grpId="0" animBg="1"/>
      <p:bldP spid="29" grpId="0" build="p" autoUpdateAnimBg="0" advAuto="0"/>
      <p:bldP spid="32" grpId="0" build="p" autoUpdateAnimBg="0"/>
      <p:bldP spid="34" grpId="0" build="p" autoUpdateAnimBg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X1s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2124" y="6493934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Case Analysis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029200"/>
            <a:ext cx="44958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514599" y="2438400"/>
            <a:ext cx="6197595" cy="21852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 eaLnBrk="0" hangingPunct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Industry Environment:</a:t>
            </a:r>
          </a:p>
          <a:p>
            <a:pPr algn="l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	Porter</a:t>
            </a:r>
            <a:r>
              <a:rPr lang="ja-JP" alt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’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 5 forces.</a:t>
            </a:r>
          </a:p>
          <a:p>
            <a:pPr indent="274320" algn="l" eaLnBrk="0" hangingPunct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Competitors: </a:t>
            </a:r>
          </a:p>
          <a:p>
            <a:pPr algn="l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	</a:t>
            </a:r>
            <a:r>
              <a:rPr lang="en-CA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Detail the top three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</a:t>
            </a:r>
          </a:p>
          <a:p>
            <a:pPr marL="91440" indent="-274320" algn="l" eaLnBrk="0" hangingPunct="0"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Dynamics: </a:t>
            </a:r>
            <a:endParaRPr lang="en-US" sz="2000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  <a:p>
            <a:pPr algn="l"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	 </a:t>
            </a:r>
            <a:r>
              <a:rPr lang="en-CA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Likelihood of attack &amp; response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.</a:t>
            </a:r>
          </a:p>
        </p:txBody>
      </p:sp>
      <p:sp>
        <p:nvSpPr>
          <p:cNvPr id="22" name="WordArt 4"/>
          <p:cNvSpPr>
            <a:spLocks noChangeArrowheads="1" noChangeShapeType="1" noTextEdit="1"/>
          </p:cNvSpPr>
          <p:nvPr/>
        </p:nvSpPr>
        <p:spPr bwMode="auto">
          <a:xfrm>
            <a:off x="808038" y="1837944"/>
            <a:ext cx="1371600" cy="1096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477"/>
              </a:avLst>
            </a:prstTxWarp>
          </a:bodyPr>
          <a:lstStyle/>
          <a:p>
            <a:r>
              <a:rPr lang="en-US" sz="3200" b="1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FORM</a:t>
            </a:r>
          </a:p>
        </p:txBody>
      </p:sp>
      <p:sp>
        <p:nvSpPr>
          <p:cNvPr id="24" name="WordArt 5"/>
          <p:cNvSpPr>
            <a:spLocks noChangeArrowheads="1" noChangeShapeType="1" noTextEdit="1"/>
          </p:cNvSpPr>
          <p:nvPr/>
        </p:nvSpPr>
        <p:spPr bwMode="auto">
          <a:xfrm>
            <a:off x="7620000" y="5121275"/>
            <a:ext cx="1371600" cy="10969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b="1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CONTENT</a:t>
            </a: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533650" y="1651000"/>
            <a:ext cx="619125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ct val="20000"/>
              </a:spcBef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General (</a:t>
            </a: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Macro) Environment: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2489200" y="2051050"/>
            <a:ext cx="6191250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        </a:t>
            </a: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Demographics, Economy, etc.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55448" y="1106269"/>
            <a:ext cx="8997950" cy="5822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3600"/>
              </a:lnSpc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2. External </a:t>
            </a:r>
            <a:r>
              <a:rPr lang="en-US" sz="28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Environment:</a:t>
            </a:r>
            <a:r>
              <a:rPr lang="en-US" sz="3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General, Industry &amp; Competitive</a:t>
            </a:r>
            <a:endParaRPr lang="en-US" sz="2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5029200"/>
            <a:ext cx="6705600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endParaRPr lang="en-US" sz="1000" b="1" dirty="0">
              <a:solidFill>
                <a:srgbClr val="606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  <a:p>
            <a:pPr marL="274320" indent="-274320">
              <a:spcAft>
                <a:spcPts val="180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Clearly detail the above elements.</a:t>
            </a:r>
          </a:p>
          <a:p>
            <a:pPr>
              <a:spcAft>
                <a:spcPts val="1800"/>
              </a:spcAft>
              <a:defRPr/>
            </a:pPr>
            <a:r>
              <a:rPr lang="en-US" sz="800" b="1" dirty="0"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553200" y="2590800"/>
            <a:ext cx="2438400" cy="1322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3175000"/>
            <a:ext cx="1347791" cy="1397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34" name="Picture 33"/>
            <p:cNvPicPr preferRelativeResize="0">
              <a:picLocks/>
            </p:cNvPicPr>
            <p:nvPr/>
          </p:nvPicPr>
          <p:blipFill rotWithShape="1"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5" name="Picture 34" descr="Next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9" name="Chevron 28"/>
          <p:cNvSpPr/>
          <p:nvPr/>
        </p:nvSpPr>
        <p:spPr bwMode="auto">
          <a:xfrm>
            <a:off x="3913096" y="6441016"/>
            <a:ext cx="11521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924800" y="59266"/>
            <a:ext cx="1219200" cy="838200"/>
            <a:chOff x="7924800" y="59266"/>
            <a:chExt cx="1219200" cy="838200"/>
          </a:xfrm>
        </p:grpSpPr>
        <p:sp>
          <p:nvSpPr>
            <p:cNvPr id="32" name="Rectangle 31"/>
            <p:cNvSpPr/>
            <p:nvPr/>
          </p:nvSpPr>
          <p:spPr>
            <a:xfrm>
              <a:off x="7924800" y="59266"/>
              <a:ext cx="1219200" cy="8382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8382000" y="101599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65760" y="4800600"/>
            <a:ext cx="8412480" cy="128016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6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1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5283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build="p" autoUpdateAnimBg="0"/>
      <p:bldP spid="22" grpId="0"/>
      <p:bldP spid="24" grpId="0" animBg="1"/>
      <p:bldP spid="26" grpId="0" build="p" autoUpdateAnimBg="0"/>
      <p:bldP spid="28" grpId="0" autoUpdateAnimBg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X1s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8231" y="6502401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Case Analysis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95550" y="2761327"/>
            <a:ext cx="6419850" cy="12772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Capabilities </a:t>
            </a:r>
            <a:r>
              <a:rPr lang="en-US" sz="24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charset="0"/>
              </a:rPr>
              <a:t>(by Functional Area).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Core Competencies (VRIO). 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300"/>
              </a:spcAft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Financial Performance results.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808038" y="1837944"/>
            <a:ext cx="1371600" cy="1096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477"/>
              </a:avLst>
            </a:prstTxWarp>
          </a:bodyPr>
          <a:lstStyle/>
          <a:p>
            <a:r>
              <a:rPr lang="en-US" sz="3200" b="1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FORM</a:t>
            </a:r>
          </a:p>
        </p:txBody>
      </p:sp>
      <p:sp>
        <p:nvSpPr>
          <p:cNvPr id="15" name="WordArt 5"/>
          <p:cNvSpPr>
            <a:spLocks noChangeArrowheads="1" noChangeShapeType="1" noTextEdit="1"/>
          </p:cNvSpPr>
          <p:nvPr/>
        </p:nvSpPr>
        <p:spPr bwMode="auto">
          <a:xfrm>
            <a:off x="7620000" y="5121275"/>
            <a:ext cx="1371600" cy="10969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b="1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CONTENT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33400" y="4305380"/>
            <a:ext cx="5181600" cy="459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Details will be needed.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495550" y="1940589"/>
            <a:ext cx="641985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Resources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133600" y="2370802"/>
            <a:ext cx="6705600" cy="40267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10000"/>
              </a:spcBef>
              <a:defRPr/>
            </a:pPr>
            <a:r>
              <a:rPr lang="en-US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                           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Tangible                     </a:t>
            </a:r>
            <a:r>
              <a:rPr lang="en-US" sz="2200" b="1" dirty="0">
                <a:solidFill>
                  <a:srgbClr val="000090"/>
                </a:solidFill>
                <a:effectLst>
                  <a:glow rad="12700">
                    <a:schemeClr val="tx2">
                      <a:lumMod val="60000"/>
                      <a:lumOff val="40000"/>
                      <a:alpha val="6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Intangible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812798" y="5377358"/>
            <a:ext cx="6883402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                 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rather than just listing </a:t>
            </a:r>
            <a:r>
              <a:rPr lang="en-CA" sz="2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‘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Physical Plant</a:t>
            </a:r>
            <a:r>
              <a:rPr lang="en-CA" sz="2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’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under tangible resources).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12725" y="1076980"/>
            <a:ext cx="8931275" cy="923330"/>
          </a:xfrm>
          <a:prstGeom prst="rect">
            <a:avLst/>
          </a:prstGeom>
          <a:noFill/>
        </p:spPr>
        <p:txBody>
          <a:bodyPr rIns="0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3. Internal Analysis:                              </a:t>
            </a:r>
            <a:endParaRPr lang="en-US" sz="2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l"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                      </a:t>
            </a:r>
            <a:r>
              <a:rPr lang="en-US" sz="255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US" sz="2550" b="1" spc="-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Resources, Capabilities, Core Competencies</a:t>
            </a:r>
            <a:endParaRPr lang="en-US" sz="2550" b="1" spc="-1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821272" y="4725536"/>
            <a:ext cx="6781800" cy="110799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(You might say </a:t>
            </a:r>
            <a:r>
              <a:rPr lang="ja-JP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“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Their physical plant is the most modern and efficient in the industry. It allows them to…</a:t>
            </a:r>
            <a:r>
              <a:rPr lang="ja-JP" alt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”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33" name="Picture 32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4" name="Picture 33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3908608" y="6441016"/>
            <a:ext cx="11521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924800" y="59266"/>
            <a:ext cx="1219200" cy="838200"/>
            <a:chOff x="7924800" y="59266"/>
            <a:chExt cx="1219200" cy="838200"/>
          </a:xfrm>
        </p:grpSpPr>
        <p:sp>
          <p:nvSpPr>
            <p:cNvPr id="26" name="Rectangle 25"/>
            <p:cNvSpPr/>
            <p:nvPr/>
          </p:nvSpPr>
          <p:spPr>
            <a:xfrm>
              <a:off x="7924800" y="59266"/>
              <a:ext cx="1219200" cy="8382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8382000" y="101599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65760" y="4114800"/>
            <a:ext cx="8412480" cy="128016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nodeType="withEffect">
                                  <p:stCondLst>
                                    <p:cond delay="6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717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 autoUpdateAnimBg="0"/>
      <p:bldP spid="11" grpId="0"/>
      <p:bldP spid="15" grpId="0" animBg="1"/>
      <p:bldP spid="16" grpId="0" autoUpdateAnimBg="0"/>
      <p:bldP spid="19" grpId="0" autoUpdateAnimBg="0"/>
      <p:bldP spid="20" grpId="0" autoUpdateAnimBg="0"/>
      <p:bldP spid="21" grpId="0" autoUpdateAnimBg="0"/>
      <p:bldP spid="2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X1s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1084" y="6502400"/>
            <a:ext cx="355600" cy="355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Case Analysis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48000" y="1143000"/>
            <a:ext cx="4572000" cy="16160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 eaLnBrk="0" hangingPunct="0">
              <a:lnSpc>
                <a:spcPct val="95000"/>
              </a:lnSpc>
              <a:buFont typeface="Arial"/>
              <a:buChar char="•"/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Business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Level Strategy.</a:t>
            </a:r>
          </a:p>
          <a:p>
            <a:pPr marL="274320" indent="-274320" algn="l" eaLnBrk="0" hangingPunct="0">
              <a:lnSpc>
                <a:spcPct val="95000"/>
              </a:lnSpc>
              <a:buFont typeface="Arial"/>
              <a:buChar char="•"/>
              <a:defRPr/>
            </a:pP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Corporate Level Strategy.</a:t>
            </a:r>
          </a:p>
          <a:p>
            <a:pPr marL="274320" indent="-274320" algn="l" eaLnBrk="0" hangingPunct="0">
              <a:lnSpc>
                <a:spcPct val="95000"/>
              </a:lnSpc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International Strategy.</a:t>
            </a:r>
          </a:p>
          <a:p>
            <a:pPr marL="274320" indent="-274320" algn="l" eaLnBrk="0" hangingPunct="0">
              <a:lnSpc>
                <a:spcPct val="95000"/>
              </a:lnSpc>
              <a:buFont typeface="Arial"/>
              <a:buChar char="•"/>
              <a:defRPr/>
            </a:pPr>
            <a:r>
              <a:rPr lang="en-US" sz="26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Cooperative Strategy. 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804672" y="1600200"/>
            <a:ext cx="1371600" cy="1096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477"/>
              </a:avLst>
            </a:prstTxWarp>
          </a:bodyPr>
          <a:lstStyle/>
          <a:p>
            <a:r>
              <a:rPr lang="en-US" sz="3200" b="1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FORM</a:t>
            </a:r>
          </a:p>
        </p:txBody>
      </p:sp>
      <p:sp>
        <p:nvSpPr>
          <p:cNvPr id="15" name="WordArt 5"/>
          <p:cNvSpPr>
            <a:spLocks noChangeArrowheads="1" noChangeShapeType="1" noTextEdit="1"/>
          </p:cNvSpPr>
          <p:nvPr/>
        </p:nvSpPr>
        <p:spPr bwMode="auto">
          <a:xfrm>
            <a:off x="7620000" y="5121275"/>
            <a:ext cx="1371600" cy="10969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b="1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  <a:ea typeface="Impact"/>
                <a:cs typeface="Impact"/>
              </a:rPr>
              <a:t>CONTENT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715963" y="3760257"/>
            <a:ext cx="6751637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State the firm</a:t>
            </a:r>
            <a:r>
              <a:rPr lang="ja-JP" altLang="en-US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’</a:t>
            </a:r>
            <a:r>
              <a:rPr lang="en-US" sz="2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 Corp. level strategy </a:t>
            </a: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(Conglomerate, Vert. Integration, Single bus.)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735012" y="4623329"/>
            <a:ext cx="7258025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State the firm</a:t>
            </a:r>
            <a:r>
              <a:rPr lang="ja-JP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’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 International Strategy                                           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(Global, Transnational, 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Multidomestic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) 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735013" y="5418666"/>
            <a:ext cx="7390709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Say with whom they have cooperative </a:t>
            </a:r>
            <a:r>
              <a:rPr lang="en-US" sz="2600" b="1" spc="-7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arrangements &amp; how they benefit the firm.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5963" y="2946398"/>
            <a:ext cx="7742237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State the firm</a:t>
            </a:r>
            <a:r>
              <a:rPr lang="ja-JP" alt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’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 Generic Bus. level strategy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(Cost Leadership, Differentiation, Focus)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685800" y="1085447"/>
            <a:ext cx="1919288" cy="523220"/>
          </a:xfrm>
          <a:prstGeom prst="rect">
            <a:avLst/>
          </a:prstGeom>
          <a:solidFill>
            <a:schemeClr val="bg1"/>
          </a:solidFill>
        </p:spPr>
        <p:txBody>
          <a:bodyPr wrap="square" rIns="0">
            <a:spAutoFit/>
          </a:bodyPr>
          <a:lstStyle/>
          <a:p>
            <a:pPr algn="l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4. </a:t>
            </a:r>
            <a:r>
              <a:rPr lang="en-US" sz="28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Strategy</a:t>
            </a:r>
            <a:endParaRPr lang="en-US" sz="3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31" name="Picture 30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3915332" y="6441016"/>
            <a:ext cx="11521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924800" y="59266"/>
            <a:ext cx="1219200" cy="838200"/>
            <a:chOff x="7924800" y="59266"/>
            <a:chExt cx="1219200" cy="838200"/>
          </a:xfrm>
        </p:grpSpPr>
        <p:sp>
          <p:nvSpPr>
            <p:cNvPr id="25" name="Rectangle 24"/>
            <p:cNvSpPr/>
            <p:nvPr/>
          </p:nvSpPr>
          <p:spPr>
            <a:xfrm>
              <a:off x="7924800" y="59266"/>
              <a:ext cx="1219200" cy="8382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8382000" y="101599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65760" y="2819400"/>
            <a:ext cx="8412480" cy="128016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4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717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 autoUpdateAnimBg="0"/>
      <p:bldP spid="11" grpId="0"/>
      <p:bldP spid="15" grpId="0" animBg="1"/>
      <p:bldP spid="18" grpId="0" autoUpdateAnimBg="0"/>
      <p:bldP spid="19" grpId="0" autoUpdateAnimBg="0"/>
      <p:bldP spid="20" grpId="0" autoUpdateAnimBg="0"/>
      <p:bldP spid="21" grpId="0" autoUpdateAnimBg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X1s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988" y="65532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Case Analysis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76550" y="1676400"/>
            <a:ext cx="62674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800" b="1" spc="-5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Times New Roman" pitchFamily="18" charset="0"/>
              </a:rPr>
              <a:t>SWOT Synthesis </a:t>
            </a:r>
            <a:r>
              <a:rPr lang="en-US" sz="2800" b="1" spc="-5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n-ea"/>
                <a:cs typeface="Times New Roman" pitchFamily="18" charset="0"/>
              </a:rPr>
              <a:t>(with SWOT Matrix)</a:t>
            </a:r>
            <a:endParaRPr lang="en-US" sz="2800" b="1" i="1" spc="-50" dirty="0">
              <a:solidFill>
                <a:srgbClr val="0000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808038" y="1874838"/>
            <a:ext cx="1371600" cy="5476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477"/>
              </a:avLst>
            </a:prstTxWarp>
          </a:bodyPr>
          <a:lstStyle/>
          <a:p>
            <a:r>
              <a:rPr lang="en-US" sz="3600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B3A2C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act"/>
                <a:ea typeface="Impact"/>
                <a:cs typeface="Impact"/>
              </a:rPr>
              <a:t>FORM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971800" y="2717800"/>
            <a:ext cx="6019800" cy="2997200"/>
            <a:chOff x="2895600" y="2971800"/>
            <a:chExt cx="6019800" cy="2895600"/>
          </a:xfrm>
        </p:grpSpPr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2895600" y="2971800"/>
              <a:ext cx="6019800" cy="2895600"/>
            </a:xfrm>
            <a:prstGeom prst="rect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 b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Arial" charset="0"/>
              </a:endParaRPr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2895600" y="4392311"/>
              <a:ext cx="6019800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sz="2000" b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Arial" charset="0"/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5900738" y="2971800"/>
              <a:ext cx="0" cy="289560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 sz="2000" b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Arial" charset="0"/>
              </a:endParaRPr>
            </a:p>
          </p:txBody>
        </p:sp>
      </p:grp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3467100" y="2171700"/>
            <a:ext cx="4876800" cy="427038"/>
            <a:chOff x="2208" y="1584"/>
            <a:chExt cx="3072" cy="269"/>
          </a:xfrm>
        </p:grpSpPr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208" y="1584"/>
              <a:ext cx="1240" cy="26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200" b="1" dirty="0">
                  <a:solidFill>
                    <a:srgbClr val="008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Strengths</a:t>
              </a: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4080" y="1584"/>
              <a:ext cx="1200" cy="26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200" b="1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Weaknesses</a:t>
              </a:r>
            </a:p>
          </p:txBody>
        </p:sp>
      </p:grpSp>
      <p:grpSp>
        <p:nvGrpSpPr>
          <p:cNvPr id="23" name="Group 12"/>
          <p:cNvGrpSpPr>
            <a:grpSpLocks/>
          </p:cNvGrpSpPr>
          <p:nvPr/>
        </p:nvGrpSpPr>
        <p:grpSpPr bwMode="auto">
          <a:xfrm>
            <a:off x="381000" y="3441700"/>
            <a:ext cx="2387600" cy="1909763"/>
            <a:chOff x="432" y="2304"/>
            <a:chExt cx="1336" cy="1203"/>
          </a:xfrm>
        </p:grpSpPr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432" y="2304"/>
              <a:ext cx="1336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008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Opportunities</a:t>
              </a: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624" y="3216"/>
              <a:ext cx="912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Threats</a:t>
              </a:r>
            </a:p>
          </p:txBody>
        </p:sp>
      </p:grp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2932113" y="2794000"/>
            <a:ext cx="3105150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strengths allow the firm to uniquely take advantage of opportunities 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943600" y="2794000"/>
            <a:ext cx="3124200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weaknesses prevent the firm from taking advantage of opportunities 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2933700" y="4394537"/>
            <a:ext cx="310515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strengths allow the firm to defend against threats.</a:t>
            </a: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019800" y="4394537"/>
            <a:ext cx="2895600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weaknesses exacerbate threats to the firm. 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601663" y="5802313"/>
            <a:ext cx="8077200" cy="4587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en-US" sz="2600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How does all that you </a:t>
            </a:r>
            <a:r>
              <a:rPr lang="en-CA" altLang="ja-JP" sz="2600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have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said so far fit together. </a:t>
            </a:r>
          </a:p>
        </p:txBody>
      </p:sp>
      <p:sp>
        <p:nvSpPr>
          <p:cNvPr id="32" name="WordArt 20"/>
          <p:cNvSpPr>
            <a:spLocks noChangeArrowheads="1" noChangeShapeType="1" noTextEdit="1"/>
          </p:cNvSpPr>
          <p:nvPr/>
        </p:nvSpPr>
        <p:spPr bwMode="auto">
          <a:xfrm>
            <a:off x="808038" y="2432050"/>
            <a:ext cx="1371600" cy="5492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b="1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66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act"/>
                <a:ea typeface="Impact"/>
                <a:cs typeface="Impact"/>
              </a:rPr>
              <a:t>CONTENT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212725" y="1100667"/>
            <a:ext cx="5730875" cy="523220"/>
          </a:xfrm>
          <a:prstGeom prst="rect">
            <a:avLst/>
          </a:prstGeom>
          <a:solidFill>
            <a:schemeClr val="bg1"/>
          </a:solidFill>
        </p:spPr>
        <p:txBody>
          <a:bodyPr rIns="0">
            <a:spAutoFit/>
          </a:bodyPr>
          <a:lstStyle/>
          <a:p>
            <a:pPr algn="l">
              <a:defRPr/>
            </a:pPr>
            <a:r>
              <a:rPr lang="en-US" sz="28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5. S</a:t>
            </a:r>
            <a:r>
              <a:rPr lang="en-US" sz="2800" b="1" spc="-1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WOT &amp; Synthesis</a:t>
            </a:r>
            <a:endParaRPr lang="en-US" sz="2800" b="1" spc="-1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43" name="Picture 42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4" name="Picture 43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1" name="Chevron 40"/>
          <p:cNvSpPr/>
          <p:nvPr/>
        </p:nvSpPr>
        <p:spPr bwMode="auto">
          <a:xfrm>
            <a:off x="3919636" y="6441016"/>
            <a:ext cx="11521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924800" y="59266"/>
            <a:ext cx="1219200" cy="838200"/>
            <a:chOff x="7924800" y="59266"/>
            <a:chExt cx="1219200" cy="838200"/>
          </a:xfrm>
        </p:grpSpPr>
        <p:sp>
          <p:nvSpPr>
            <p:cNvPr id="35" name="Rectangle 34"/>
            <p:cNvSpPr/>
            <p:nvPr/>
          </p:nvSpPr>
          <p:spPr>
            <a:xfrm>
              <a:off x="7924800" y="59266"/>
              <a:ext cx="1219200" cy="8382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8382000" y="101599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73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10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10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8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5283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utoUpdateAnimBg="0"/>
      <p:bldP spid="11" grpId="0"/>
      <p:bldP spid="26" grpId="0" autoUpdateAnimBg="0"/>
      <p:bldP spid="28" grpId="0" autoUpdateAnimBg="0"/>
      <p:bldP spid="29" grpId="0" autoUpdateAnimBg="0"/>
      <p:bldP spid="30" grpId="0" autoUpdateAnimBg="0"/>
      <p:bldP spid="31" grpId="0" autoUpdateAnimBg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1096" y="6565152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3912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Case Analysis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096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79120" y="3542016"/>
            <a:ext cx="841248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362200" y="2057400"/>
            <a:ext cx="6781800" cy="13542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eaLnBrk="0" hangingPunct="0">
              <a:spcBef>
                <a:spcPts val="60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Recommendation. </a:t>
            </a:r>
            <a:endParaRPr lang="en-US" sz="2400" b="1" dirty="0">
              <a:solidFill>
                <a:srgbClr val="9966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marL="274320" indent="-274320" eaLnBrk="0" hangingPunct="0">
              <a:spcBef>
                <a:spcPts val="60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Targets and Goals.</a:t>
            </a:r>
            <a:r>
              <a:rPr lang="en-US" sz="24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</a:p>
          <a:p>
            <a:pPr marL="274320" indent="-274320" eaLnBrk="0" hangingPunct="0">
              <a:spcBef>
                <a:spcPts val="60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Evaluation of Recommendation.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7620000" y="5121275"/>
            <a:ext cx="1371600" cy="10969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66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act"/>
                <a:ea typeface="Impact"/>
                <a:cs typeface="Impact"/>
              </a:rPr>
              <a:t>CONTENT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85800" y="3760113"/>
            <a:ext cx="7696200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b="1" dirty="0">
                <a:solidFill>
                  <a:srgbClr val="59595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What are the criteria for a good recommendation.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85800" y="4207934"/>
            <a:ext cx="6934200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Recommend a course of action. 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362200" y="1693333"/>
            <a:ext cx="6781800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eaLnBrk="0" hangingPunct="0">
              <a:lnSpc>
                <a:spcPct val="90000"/>
              </a:lnSpc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Criteria for Evaluation of Recommendation.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85800" y="5468180"/>
            <a:ext cx="5486400" cy="7632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Evaluate your recommendation based on the criteria.</a:t>
            </a:r>
          </a:p>
        </p:txBody>
      </p:sp>
      <p:sp>
        <p:nvSpPr>
          <p:cNvPr id="21" name="WordArt 10"/>
          <p:cNvSpPr>
            <a:spLocks noChangeArrowheads="1" noChangeShapeType="1" noTextEdit="1"/>
          </p:cNvSpPr>
          <p:nvPr/>
        </p:nvSpPr>
        <p:spPr bwMode="auto">
          <a:xfrm>
            <a:off x="808038" y="1837944"/>
            <a:ext cx="1371600" cy="1096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477"/>
              </a:avLst>
            </a:prstTxWarp>
          </a:bodyPr>
          <a:lstStyle/>
          <a:p>
            <a:r>
              <a:rPr lang="en-US" sz="3200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act"/>
                <a:ea typeface="Impact"/>
                <a:cs typeface="Impact"/>
              </a:rPr>
              <a:t>FORM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85800" y="4690532"/>
            <a:ext cx="5410200" cy="7632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Tell me what you seek to achieve through your recommendations.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212725" y="1060046"/>
            <a:ext cx="8855075" cy="523220"/>
          </a:xfrm>
          <a:prstGeom prst="rect">
            <a:avLst/>
          </a:prstGeom>
          <a:noFill/>
        </p:spPr>
        <p:txBody>
          <a:bodyPr rIns="0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6. </a:t>
            </a:r>
            <a:r>
              <a:rPr lang="en-US" sz="2800" b="1" spc="-1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Criteria, Evaluations &amp; Recommendations</a:t>
            </a:r>
            <a:r>
              <a:rPr lang="en-US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</a:t>
            </a:r>
            <a:endParaRPr lang="en-US" sz="3600" b="1" spc="-100" baseline="30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271935" y="8467"/>
            <a:ext cx="838200" cy="838200"/>
            <a:chOff x="-2133600" y="2074334"/>
            <a:chExt cx="838200" cy="838200"/>
          </a:xfrm>
        </p:grpSpPr>
        <p:sp>
          <p:nvSpPr>
            <p:cNvPr id="27" name="Rectangle 4"/>
            <p:cNvSpPr txBox="1">
              <a:spLocks noChangeArrowheads="1"/>
            </p:cNvSpPr>
            <p:nvPr/>
          </p:nvSpPr>
          <p:spPr>
            <a:xfrm>
              <a:off x="-2133600" y="2074334"/>
              <a:ext cx="838200" cy="838200"/>
            </a:xfrm>
            <a:prstGeom prst="rect">
              <a:avLst/>
            </a:prstGeom>
            <a:blipFill rotWithShape="1">
              <a:blip r:embed="rId9"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0" tIns="45720" rIns="0" bIns="45720" numCol="1" rtlCol="0" anchor="ctr" anchorCtr="1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lang="en-US" sz="36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endParaRPr lang="en-CA" sz="3400" spc="-7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-2048930" y="2133600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31" name="Group 30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3" name="Picture 3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" name="Chevron 40">
            <a:extLst>
              <a:ext uri="{FF2B5EF4-FFF2-40B4-BE49-F238E27FC236}">
                <a16:creationId xmlns:a16="http://schemas.microsoft.com/office/drawing/2014/main" id="{A0FAFBFE-698A-4A67-8F10-8948D4E1934F}"/>
              </a:ext>
            </a:extLst>
          </p:cNvPr>
          <p:cNvSpPr/>
          <p:nvPr/>
        </p:nvSpPr>
        <p:spPr bwMode="auto">
          <a:xfrm>
            <a:off x="3919820" y="6441016"/>
            <a:ext cx="11521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</p:spTree>
    <p:extLst>
      <p:ext uri="{BB962C8B-B14F-4D97-AF65-F5344CB8AC3E}">
        <p14:creationId xmlns:p14="http://schemas.microsoft.com/office/powerpoint/2010/main" val="224245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7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uild="p" autoUpdateAnimBg="0"/>
      <p:bldP spid="11" grpId="0" animBg="1"/>
      <p:bldP spid="15" grpId="0" build="p" autoUpdateAnimBg="0" advAuto="0"/>
      <p:bldP spid="18" grpId="0" build="p" autoUpdateAnimBg="0"/>
      <p:bldP spid="19" grpId="0" autoUpdateAnimBg="0"/>
      <p:bldP spid="20" grpId="0" autoUpdateAnimBg="0"/>
      <p:bldP spid="21" grpId="0"/>
      <p:bldP spid="22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X1s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6510864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Case Analysis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95550" y="2050126"/>
            <a:ext cx="6191250" cy="12772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 eaLnBrk="0" hangingPunct="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Are new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charset="0"/>
              </a:rPr>
              <a:t>Organizational Structures &amp; Controls needed (If so, What types?). 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spc="-5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Criteria by which we Evaluate Changes.</a:t>
            </a: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7620000" y="5121275"/>
            <a:ext cx="1371600" cy="109696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2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FFF"/>
                    </a:gs>
                    <a:gs pos="100000">
                      <a:srgbClr val="FFCC66"/>
                    </a:gs>
                  </a:gsLst>
                  <a:lin ang="5400000" scaled="1"/>
                </a:gra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act"/>
                <a:ea typeface="Impact"/>
                <a:cs typeface="Impact"/>
              </a:rPr>
              <a:t>CONTENT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5600" y="3657600"/>
            <a:ext cx="3473843" cy="2476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38400" y="3581400"/>
            <a:ext cx="44196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628650" y="3652404"/>
            <a:ext cx="638175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400" b="1" dirty="0">
                <a:solidFill>
                  <a:srgbClr val="99339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Generate a list actions needed for change and explain your logic for them.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28650" y="5303103"/>
            <a:ext cx="653415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Discuss how we will know whether the change has been effective.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2495550" y="1594514"/>
            <a:ext cx="6496050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 eaLnBrk="0" hangingPunct="0">
              <a:lnSpc>
                <a:spcPct val="90000"/>
              </a:lnSpc>
              <a:spcBef>
                <a:spcPct val="10000"/>
              </a:spcBef>
              <a:buFont typeface="Arial"/>
              <a:buChar char="•"/>
              <a:defRPr/>
            </a:pPr>
            <a:r>
              <a:rPr lang="en-US" sz="2400" b="1" spc="-50" dirty="0">
                <a:solidFill>
                  <a:srgbClr val="99339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Plan of Action </a:t>
            </a:r>
            <a:r>
              <a:rPr lang="en-US" sz="2400" b="1" spc="-50" dirty="0">
                <a:solidFill>
                  <a:srgbClr val="99339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charset="0"/>
              </a:rPr>
              <a:t>(What to do 1</a:t>
            </a:r>
            <a:r>
              <a:rPr lang="en-US" sz="2400" b="1" spc="-50" baseline="30000" dirty="0">
                <a:solidFill>
                  <a:srgbClr val="99339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charset="0"/>
              </a:rPr>
              <a:t>st</a:t>
            </a:r>
            <a:r>
              <a:rPr lang="en-US" sz="2400" b="1" spc="-50" dirty="0">
                <a:solidFill>
                  <a:srgbClr val="99339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charset="0"/>
              </a:rPr>
              <a:t>, 2</a:t>
            </a:r>
            <a:r>
              <a:rPr lang="en-US" sz="2400" b="1" spc="-50" baseline="30000" dirty="0">
                <a:solidFill>
                  <a:srgbClr val="99339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charset="0"/>
              </a:rPr>
              <a:t>nd</a:t>
            </a:r>
            <a:r>
              <a:rPr lang="en-US" sz="2400" b="1" spc="-50" dirty="0">
                <a:solidFill>
                  <a:srgbClr val="993399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 charset="0"/>
              </a:rPr>
              <a:t>, etc.)?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650" y="4477904"/>
            <a:ext cx="6457950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Evaluate whether new Organizational Controls are needed &amp; if so what types.</a:t>
            </a:r>
          </a:p>
        </p:txBody>
      </p:sp>
      <p:sp>
        <p:nvSpPr>
          <p:cNvPr id="21" name="WordArt 10"/>
          <p:cNvSpPr>
            <a:spLocks noChangeArrowheads="1" noChangeShapeType="1" noTextEdit="1"/>
          </p:cNvSpPr>
          <p:nvPr/>
        </p:nvSpPr>
        <p:spPr bwMode="auto">
          <a:xfrm>
            <a:off x="808038" y="1837944"/>
            <a:ext cx="1371600" cy="10969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477"/>
              </a:avLst>
            </a:prstTxWarp>
          </a:bodyPr>
          <a:lstStyle/>
          <a:p>
            <a:r>
              <a:rPr lang="en-US" sz="3200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B3A2C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Impact"/>
                <a:ea typeface="Impact"/>
                <a:cs typeface="Impact"/>
              </a:rPr>
              <a:t>FORM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12725" y="1066800"/>
            <a:ext cx="3978275" cy="523220"/>
          </a:xfrm>
          <a:prstGeom prst="rect">
            <a:avLst/>
          </a:prstGeom>
          <a:noFill/>
        </p:spPr>
        <p:txBody>
          <a:bodyPr rIns="0">
            <a:spAutoFit/>
          </a:bodyPr>
          <a:lstStyle/>
          <a:p>
            <a:pPr algn="l">
              <a:defRPr/>
            </a:pPr>
            <a:r>
              <a:rPr lang="en-US" sz="28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7. </a:t>
            </a:r>
            <a:r>
              <a:rPr lang="en-US" sz="2800" b="1" spc="-1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Implementation</a:t>
            </a:r>
            <a:endParaRPr lang="en-US" sz="3600" b="1" spc="-1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0" y="3733800"/>
            <a:ext cx="1447800" cy="690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799" y="4533900"/>
            <a:ext cx="1444752" cy="43850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8720668" y="6419088"/>
            <a:ext cx="418425" cy="438912"/>
            <a:chOff x="10515600" y="6419088"/>
            <a:chExt cx="418425" cy="438912"/>
          </a:xfrm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</p:spPr>
        </p:pic>
        <p:pic>
          <p:nvPicPr>
            <p:cNvPr id="33" name="Picture 3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</p:spPr>
        </p:pic>
      </p:grpSp>
      <p:sp>
        <p:nvSpPr>
          <p:cNvPr id="28" name="Chevron 27"/>
          <p:cNvSpPr/>
          <p:nvPr/>
        </p:nvSpPr>
        <p:spPr bwMode="auto">
          <a:xfrm>
            <a:off x="3915332" y="6441016"/>
            <a:ext cx="1152144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Case Analysis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924800" y="59266"/>
            <a:ext cx="1219200" cy="838200"/>
            <a:chOff x="7924800" y="59266"/>
            <a:chExt cx="1219200" cy="838200"/>
          </a:xfrm>
        </p:grpSpPr>
        <p:sp>
          <p:nvSpPr>
            <p:cNvPr id="30" name="Rectangle 29"/>
            <p:cNvSpPr/>
            <p:nvPr/>
          </p:nvSpPr>
          <p:spPr>
            <a:xfrm>
              <a:off x="7924800" y="59266"/>
              <a:ext cx="1219200" cy="838200"/>
            </a:xfrm>
            <a:prstGeom prst="rect">
              <a:avLst/>
            </a:prstGeom>
            <a:blipFill rotWithShape="1"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8382000" y="101599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65760" y="3429000"/>
            <a:ext cx="8412480" cy="128016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717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 autoUpdateAnimBg="0"/>
      <p:bldP spid="11" grpId="0" animBg="1"/>
      <p:bldP spid="7" grpId="0" animBg="1"/>
      <p:bldP spid="15" grpId="0" build="p" autoUpdateAnimBg="0" advAuto="0"/>
      <p:bldP spid="18" grpId="0" build="p" autoUpdateAnimBg="0"/>
      <p:bldP spid="19" grpId="0" autoUpdateAnimBg="0"/>
      <p:bldP spid="20" grpId="0" autoUpdateAnimBg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2F0209-3AD5-FF5A-98AA-10BB93EC6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54880" y="6553090"/>
            <a:ext cx="188720" cy="18872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02831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en-US" sz="2800" b="1" dirty="0">
                <a:solidFill>
                  <a:srgbClr val="FFFFFF"/>
                </a:solidFill>
                <a:latin typeface="+mj-lt"/>
              </a:rPr>
              <a:t>Writing Good Formulation &amp; Integration- Recommendation-&amp;-Implementation Analyses</a:t>
            </a:r>
          </a:p>
        </p:txBody>
      </p:sp>
      <p:sp>
        <p:nvSpPr>
          <p:cNvPr id="5" name="Action Button: Custom 4">
            <a:hlinkClick r:id="rId15" action="ppaction://hlinksldjump" highlightClick="1">
              <a:snd r:embed="rId1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pic>
        <p:nvPicPr>
          <p:cNvPr id="13" name="Picture 12" descr="Next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6437376"/>
            <a:ext cx="396214" cy="396214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202459" y="1512910"/>
            <a:ext cx="8737600" cy="214469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>
              <a:lnSpc>
                <a:spcPct val="950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Formatting:</a:t>
            </a:r>
          </a:p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One and 1/2 spaced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( I will check ). </a:t>
            </a:r>
          </a:p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Page limit is eight pages, excluding cover and citations. </a:t>
            </a:r>
          </a:p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NO Table of Contents needed.</a:t>
            </a:r>
          </a:p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 Min. 12 point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Times New Roman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with max .3 compression. </a:t>
            </a:r>
            <a:endParaRPr lang="en-US" sz="2200" b="1" dirty="0">
              <a:solidFill>
                <a:srgbClr val="00009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/>
            </a:endParaRPr>
          </a:p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Minimum margins of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 1 inch or 2.54 centimeters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. 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86584" y="1042796"/>
            <a:ext cx="6755343" cy="523220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algn="l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The Individual Analyses:</a:t>
            </a:r>
            <a:endParaRPr lang="en-US" sz="3600" b="1" spc="-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60927" y="3852016"/>
            <a:ext cx="1532013" cy="21929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332327" y="3699616"/>
            <a:ext cx="2133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6781" y="1161884"/>
            <a:ext cx="2489200" cy="1044000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/>
              <a:t>Fudging (verb): Present so as to conceal the truth or mislead.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058007" y="1143000"/>
            <a:ext cx="2679192" cy="1080000"/>
          </a:xfrm>
          <a:prstGeom prst="roundRect">
            <a:avLst>
              <a:gd name="adj" fmla="val 18567"/>
            </a:avLst>
          </a:prstGeom>
          <a:solidFill>
            <a:srgbClr val="CCFFCC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course outline says what individual analyses are &amp; when they are due!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71935" y="8467"/>
            <a:ext cx="838200" cy="838200"/>
            <a:chOff x="-2133600" y="2074334"/>
            <a:chExt cx="838200" cy="838200"/>
          </a:xfrm>
        </p:grpSpPr>
        <p:sp>
          <p:nvSpPr>
            <p:cNvPr id="19" name="Rectangle 4"/>
            <p:cNvSpPr txBox="1">
              <a:spLocks noChangeArrowheads="1"/>
            </p:cNvSpPr>
            <p:nvPr/>
          </p:nvSpPr>
          <p:spPr>
            <a:xfrm>
              <a:off x="-2133600" y="2074334"/>
              <a:ext cx="838200" cy="838200"/>
            </a:xfrm>
            <a:prstGeom prst="rect">
              <a:avLst/>
            </a:prstGeom>
            <a:blipFill rotWithShape="1">
              <a:blip r:embed="rId18"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0" tIns="45720" rIns="0" bIns="45720" numCol="1" rtlCol="0" anchor="ctr" anchorCtr="1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lang="en-US" sz="36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endParaRPr lang="en-CA" sz="3400" spc="-7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-2048930" y="2133600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98226" y="3606324"/>
            <a:ext cx="5997575" cy="806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>
              <a:lnSpc>
                <a:spcPct val="950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Tables:      </a:t>
            </a:r>
          </a:p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They save space (avoid cut &amp; paste).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40242" y="4694964"/>
            <a:ext cx="9056158" cy="16327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lnSpc>
                <a:spcPct val="95000"/>
              </a:lnSpc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Citations / References:</a:t>
            </a:r>
          </a:p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Any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common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consistent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format;</a:t>
            </a:r>
            <a:r>
              <a:rPr lang="en-US" sz="16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Times New Roman"/>
              </a:rPr>
              <a:t>quotes,</a:t>
            </a:r>
            <a:r>
              <a:rPr lang="en-US" sz="14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Times New Roman"/>
              </a:rPr>
              <a:t>odd facts.</a:t>
            </a:r>
          </a:p>
          <a:p>
            <a:pPr marL="274320" indent="-274320" algn="l">
              <a:spcAft>
                <a:spcPts val="100"/>
              </a:spcAft>
              <a:buFont typeface="Arial"/>
              <a:buChar char="•"/>
              <a:defRPr/>
            </a:pPr>
            <a:endParaRPr lang="en-US" sz="2600" b="1" dirty="0"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  <a:p>
            <a:pPr marL="274320" indent="-274320" algn="l">
              <a:spcAft>
                <a:spcPts val="10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Grammar: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Times New Roman"/>
              </a:rPr>
              <a:t>No incompressible misspelled sentences.</a:t>
            </a:r>
          </a:p>
        </p:txBody>
      </p:sp>
      <p:pic>
        <p:nvPicPr>
          <p:cNvPr id="27" name="Sound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15000" y="6515100"/>
            <a:ext cx="304800" cy="304800"/>
          </a:xfrm>
          <a:prstGeom prst="rect">
            <a:avLst/>
          </a:prstGeom>
        </p:spPr>
      </p:pic>
      <p:pic>
        <p:nvPicPr>
          <p:cNvPr id="7" name="n9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562600" y="6515100"/>
            <a:ext cx="279400" cy="279400"/>
          </a:xfrm>
          <a:prstGeom prst="rect">
            <a:avLst/>
          </a:prstGeom>
        </p:spPr>
      </p:pic>
      <p:pic>
        <p:nvPicPr>
          <p:cNvPr id="11" name="n8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181600" y="6489700"/>
            <a:ext cx="304800" cy="304800"/>
          </a:xfrm>
          <a:prstGeom prst="rect">
            <a:avLst/>
          </a:prstGeom>
        </p:spPr>
      </p:pic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10200" y="6515100"/>
            <a:ext cx="304800" cy="304800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98227" y="4301384"/>
            <a:ext cx="5981700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lvl="1" indent="-274320">
              <a:spcAft>
                <a:spcPts val="3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 Short term memory rule: 7 ± 2 for lists.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17" name="Chevron 16"/>
          <p:cNvSpPr/>
          <p:nvPr/>
        </p:nvSpPr>
        <p:spPr bwMode="auto">
          <a:xfrm>
            <a:off x="4876800" y="6431590"/>
            <a:ext cx="11887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Good Analyses Papers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048297" y="3775816"/>
            <a:ext cx="2633472" cy="1044000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Aft>
                <a:spcPts val="400"/>
              </a:spcAft>
            </a:pPr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remember the alphabet by putting it into 8 chunks </a:t>
            </a:r>
          </a:p>
          <a:p>
            <a:pPr algn="ctr"/>
            <a:r>
              <a:rPr lang="en-U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  EFG  HIJK  LMNOP  QRS   TUV   WX   YZ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027527" y="3767270"/>
            <a:ext cx="2679192" cy="10800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Bef>
                <a:spcPts val="1200"/>
              </a:spcBef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The Web Page has a </a:t>
            </a:r>
            <a:r>
              <a:rPr lang="en-US" sz="22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blank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analyses with very useful advice.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6B1A23D-2732-68D4-1A23-173974E08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139" y="5058828"/>
            <a:ext cx="2324261" cy="4431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100"/>
              </a:spcAft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Times New Roman"/>
              </a:rPr>
              <a:t>,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  <a:cs typeface="Times New Roman"/>
              </a:rPr>
              <a:t> outside</a:t>
            </a: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  <a:cs typeface="Times New Roman"/>
              </a:rPr>
              <a:t>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  <a:cs typeface="Times New Roman"/>
              </a:rPr>
              <a:t>sources.</a:t>
            </a:r>
            <a:r>
              <a:rPr lang="en-US" sz="2200" b="1" dirty="0">
                <a:solidFill>
                  <a:srgbClr val="FFFF6B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 Narrow" panose="020B0606020202030204" pitchFamily="34" charset="0"/>
                <a:cs typeface="Times New Roman"/>
              </a:rPr>
              <a:t> 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09DE1A0-2515-9401-DAB8-C1ACA7875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4784" y="2535491"/>
            <a:ext cx="4022725" cy="4431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95000"/>
              </a:lnSpc>
              <a:spcAft>
                <a:spcPts val="10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anose="020B0606020202030204" pitchFamily="34" charset="0"/>
                <a:cs typeface="Times New Roman"/>
              </a:rPr>
              <a:t> 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NO appendices allowed.</a:t>
            </a:r>
            <a:r>
              <a:rPr lang="en-US" sz="2200" b="1" dirty="0">
                <a:solidFill>
                  <a:srgbClr val="FFFF6B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B4457296-6809-A089-B985-27584EE26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76" y="5452985"/>
            <a:ext cx="5829722" cy="41395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lvl="1" indent="-274320">
              <a:lnSpc>
                <a:spcPct val="95000"/>
              </a:lnSpc>
              <a:spcAft>
                <a:spcPts val="1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highlight>
                  <a:srgbClr val="FFFF00"/>
                </a:highlight>
                <a:cs typeface="Times New Roman"/>
              </a:rPr>
              <a:t> Include an endnote on any use of AI.</a:t>
            </a:r>
            <a:r>
              <a:rPr lang="en-US" sz="2200" b="1" dirty="0">
                <a:solidFill>
                  <a:srgbClr val="FFFF6B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03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8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nodeType="withEffect">
                                  <p:stCondLst>
                                    <p:cond delay="8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6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nodeType="withEffect">
                                  <p:stCondLst>
                                    <p:cond delay="7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7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89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xit" presetSubtype="8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6318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3182"/>
                            </p:stCondLst>
                            <p:childTnLst>
                              <p:par>
                                <p:cTn id="14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589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76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6981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871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20755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34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60377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 autoUpdateAnimBg="0"/>
      <p:bldP spid="24" grpId="0" animBg="1"/>
      <p:bldP spid="14" grpId="0" animBg="1"/>
      <p:bldP spid="14" grpId="1" animBg="1"/>
      <p:bldP spid="6" grpId="0" animBg="1"/>
      <p:bldP spid="6" grpId="1" animBg="1"/>
      <p:bldP spid="4" grpId="0" animBg="1"/>
      <p:bldP spid="4" grpId="1" animBg="1"/>
      <p:bldP spid="21" grpId="0" uiExpand="1"/>
      <p:bldP spid="22" grpId="0" build="p" autoUpdateAnimBg="0"/>
      <p:bldP spid="29" grpId="0" build="p"/>
      <p:bldP spid="26" grpId="0" animBg="1"/>
      <p:bldP spid="26" grpId="1" animBg="1"/>
      <p:bldP spid="2" grpId="0" animBg="1"/>
      <p:bldP spid="2" grpId="1" animBg="1"/>
      <p:bldP spid="8" grpId="0" build="p" autoUpdateAnimBg="0"/>
      <p:bldP spid="10" grpId="0" build="p" autoUpdateAnimBg="0"/>
      <p:bldP spid="3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0" y="113912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For a Good Executive Summary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>
          <a:xfrm>
            <a:off x="50799" y="1083734"/>
            <a:ext cx="5130801" cy="10752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0040" lvl="0" indent="-320040">
              <a:lnSpc>
                <a:spcPct val="95000"/>
              </a:lnSpc>
              <a:spcBef>
                <a:spcPts val="0"/>
              </a:spcBef>
              <a:spcAft>
                <a:spcPts val="100"/>
              </a:spcAft>
              <a:buFont typeface="Wingdings" charset="2"/>
              <a:buChar char="Ø"/>
            </a:pPr>
            <a:r>
              <a:rPr lang="x-none" sz="2300" b="1" cap="all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 </a:t>
            </a:r>
            <a:r>
              <a:rPr lang="en-CA" sz="23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Explain what the firm does.</a:t>
            </a:r>
            <a:endParaRPr lang="en-CA" sz="2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lvl="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Give a compelling interest to read.</a:t>
            </a:r>
            <a:endParaRPr lang="en-US" sz="22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4457" y="1151467"/>
            <a:ext cx="4584343" cy="10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5000"/>
              </a:lnSpc>
              <a:spcBef>
                <a:spcPts val="0"/>
              </a:spcBef>
            </a:pPr>
            <a:endParaRPr lang="en-CA" sz="2200" b="1" cap="all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0" indent="-182880">
              <a:lnSpc>
                <a:spcPct val="95000"/>
              </a:lnSpc>
              <a:spcBef>
                <a:spcPts val="0"/>
              </a:spcBef>
              <a:buFont typeface="Arial"/>
              <a:buChar char="•"/>
            </a:pPr>
            <a:r>
              <a:rPr lang="en-US" sz="2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the goals of the analysis.</a:t>
            </a:r>
            <a:endParaRPr lang="en-CA" sz="2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indent="-182880">
              <a:lnSpc>
                <a:spcPct val="95000"/>
              </a:lnSpc>
              <a:spcBef>
                <a:spcPts val="0"/>
              </a:spcBef>
              <a:buFont typeface="Arial"/>
              <a:buChar char="•"/>
            </a:pPr>
            <a:r>
              <a:rPr lang="en-CA" sz="2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Show</a:t>
            </a:r>
            <a:r>
              <a:rPr lang="x-none" sz="2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 recommended strategy</a:t>
            </a:r>
            <a:r>
              <a:rPr lang="en-CA" sz="2200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r>
              <a:rPr lang="x-none" sz="2200" cap="all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endParaRPr lang="en-CA" sz="2200" cap="all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76200" y="2150534"/>
            <a:ext cx="9372600" cy="1066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lnSpc>
                <a:spcPct val="95000"/>
              </a:lnSpc>
              <a:spcBef>
                <a:spcPts val="1000"/>
              </a:spcBef>
              <a:spcAft>
                <a:spcPts val="100"/>
              </a:spcAft>
              <a:buFont typeface="Wingdings" charset="2"/>
              <a:buChar char="Ø"/>
            </a:pPr>
            <a:r>
              <a:rPr lang="x-none" sz="2300" b="1" cap="all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/ Challenge </a:t>
            </a:r>
            <a:r>
              <a:rPr lang="en-CA" sz="23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</a:t>
            </a:r>
          </a:p>
          <a:p>
            <a:pPr marL="45720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Opportunities / threats (competitor, industry &amp; macro environment). </a:t>
            </a:r>
            <a:endParaRPr lang="en-CA" sz="22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45720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Strengths / limitations (resources, capabilities &amp; core competencies).</a:t>
            </a:r>
            <a:endParaRPr lang="en-US" sz="22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0799" y="3191933"/>
            <a:ext cx="8991600" cy="176106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411480">
              <a:lnSpc>
                <a:spcPct val="95000"/>
              </a:lnSpc>
              <a:spcBef>
                <a:spcPts val="1000"/>
              </a:spcBef>
              <a:spcAft>
                <a:spcPts val="100"/>
              </a:spcAft>
              <a:buFont typeface="Wingdings" charset="2"/>
              <a:buChar char="Ø"/>
            </a:pPr>
            <a:r>
              <a:rPr lang="x-none" sz="2300" b="1" cap="all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Solution </a:t>
            </a:r>
            <a:endParaRPr lang="en-CA" sz="2300" b="1" cap="all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do you want to the firm to do?</a:t>
            </a:r>
            <a:endParaRPr lang="en-CA" sz="22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 steps need to be taken (logical &amp; appropriate action plan).</a:t>
            </a:r>
            <a:endParaRPr lang="en-CA" sz="22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How soon do we start; with what steps?</a:t>
            </a:r>
            <a:endParaRPr lang="en-CA" sz="22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x-none" sz="2200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How will we measure success (criteria by which you evaluate).</a:t>
            </a:r>
            <a:r>
              <a:rPr lang="x-none" sz="2200" cap="all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 </a:t>
            </a:r>
            <a:endParaRPr lang="en-US" sz="22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2332" y="4842933"/>
            <a:ext cx="6282268" cy="14308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lnSpc>
                <a:spcPct val="95000"/>
              </a:lnSpc>
              <a:spcBef>
                <a:spcPts val="1000"/>
              </a:spcBef>
              <a:spcAft>
                <a:spcPts val="100"/>
              </a:spcAft>
              <a:buFont typeface="Wingdings" charset="2"/>
              <a:buChar char="Ø"/>
            </a:pPr>
            <a:r>
              <a:rPr lang="x-none" sz="2300" b="1" cap="all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 </a:t>
            </a:r>
            <a:endParaRPr lang="en-CA" sz="2300" b="1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Explain external conditions driving change.</a:t>
            </a:r>
            <a:endParaRPr lang="en-CA" sz="22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 internal resources for recommendation.</a:t>
            </a:r>
            <a:endParaRPr lang="en-CA" sz="22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502920" indent="-182880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Detail the need for w</a:t>
            </a:r>
            <a:r>
              <a:rPr lang="x-none" sz="22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hy change now</a:t>
            </a:r>
            <a:r>
              <a:rPr lang="en-CA" sz="2200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200" dirty="0">
              <a:solidFill>
                <a:srgbClr val="008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Picture 13" descr="No S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991" y="6442991"/>
            <a:ext cx="402309" cy="402309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</p:pic>
      <p:grpSp>
        <p:nvGrpSpPr>
          <p:cNvPr id="16" name="Group 15"/>
          <p:cNvGrpSpPr/>
          <p:nvPr/>
        </p:nvGrpSpPr>
        <p:grpSpPr>
          <a:xfrm>
            <a:off x="8717108" y="6410621"/>
            <a:ext cx="418425" cy="438912"/>
            <a:chOff x="10515600" y="6419088"/>
            <a:chExt cx="418425" cy="438912"/>
          </a:xfrm>
          <a:blipFill rotWithShape="1">
            <a:blip r:embed="rId4"/>
            <a:tile tx="0" ty="0" sx="100000" sy="100000" flip="none" algn="tl"/>
          </a:blipFill>
        </p:grpSpPr>
        <p:pic>
          <p:nvPicPr>
            <p:cNvPr id="17" name="Picture 16"/>
            <p:cNvPicPr preferRelativeResize="0">
              <a:picLocks/>
            </p:cNvPicPr>
            <p:nvPr/>
          </p:nvPicPr>
          <p:blipFill rotWithShape="1"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8" name="Picture 17" descr="Nex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9" name="Chevron 16">
            <a:extLst>
              <a:ext uri="{FF2B5EF4-FFF2-40B4-BE49-F238E27FC236}">
                <a16:creationId xmlns:a16="http://schemas.microsoft.com/office/drawing/2014/main" id="{3F129150-1C5D-4A53-AFCC-2A18F7C78F91}"/>
              </a:ext>
            </a:extLst>
          </p:cNvPr>
          <p:cNvSpPr/>
          <p:nvPr/>
        </p:nvSpPr>
        <p:spPr bwMode="auto">
          <a:xfrm>
            <a:off x="4876800" y="6432099"/>
            <a:ext cx="11887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Good Analyses Papers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3861B9-32BB-4E6F-833A-CC0CACA3CA04}"/>
              </a:ext>
            </a:extLst>
          </p:cNvPr>
          <p:cNvGrpSpPr/>
          <p:nvPr/>
        </p:nvGrpSpPr>
        <p:grpSpPr>
          <a:xfrm>
            <a:off x="7766837" y="5204296"/>
            <a:ext cx="981237" cy="955029"/>
            <a:chOff x="7086600" y="4859866"/>
            <a:chExt cx="1371600" cy="13716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198D0E-780F-411C-83B4-328F5912C387}"/>
                </a:ext>
              </a:extLst>
            </p:cNvPr>
            <p:cNvSpPr/>
            <p:nvPr/>
          </p:nvSpPr>
          <p:spPr>
            <a:xfrm>
              <a:off x="7086600" y="4859866"/>
              <a:ext cx="1371600" cy="1371600"/>
            </a:xfrm>
            <a:prstGeom prst="ellipse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CA9B944-615B-416B-9668-B86A09F81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9085" y1="85256" x2="79085" y2="85256"/>
                          <a14:foregroundMark x1="75163" y1="89103" x2="75163" y2="89103"/>
                          <a14:foregroundMark x1="26144" y1="16667" x2="26144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8933" y="4876798"/>
              <a:ext cx="1286934" cy="131233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4CC9FC-B04D-434D-AA16-A0252C17BF74}"/>
              </a:ext>
            </a:extLst>
          </p:cNvPr>
          <p:cNvGrpSpPr/>
          <p:nvPr/>
        </p:nvGrpSpPr>
        <p:grpSpPr>
          <a:xfrm>
            <a:off x="6654801" y="5216095"/>
            <a:ext cx="981237" cy="955031"/>
            <a:chOff x="7086600" y="4859866"/>
            <a:chExt cx="1371600" cy="13716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D9AC909-424A-40F4-96B7-8AAC6CE6AACB}"/>
                </a:ext>
              </a:extLst>
            </p:cNvPr>
            <p:cNvSpPr/>
            <p:nvPr/>
          </p:nvSpPr>
          <p:spPr>
            <a:xfrm>
              <a:off x="7086600" y="4859866"/>
              <a:ext cx="1371600" cy="1371600"/>
            </a:xfrm>
            <a:prstGeom prst="ellipse">
              <a:avLst/>
            </a:prstGeom>
            <a:solidFill>
              <a:srgbClr val="00006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F6D423-15C8-4E4C-94D4-137A89D2C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79085" y1="85256" x2="79085" y2="85256"/>
                          <a14:foregroundMark x1="75163" y1="89103" x2="75163" y2="89103"/>
                          <a14:foregroundMark x1="26144" y1="16667" x2="26144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8933" y="4878939"/>
              <a:ext cx="1286934" cy="1312332"/>
            </a:xfrm>
            <a:prstGeom prst="rect">
              <a:avLst/>
            </a:prstGeom>
          </p:spPr>
        </p:pic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id="{B191F9B7-3491-47F2-88C9-2CD9A19F4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597" y="5166869"/>
            <a:ext cx="2717799" cy="1015663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ne page,11 pt., New Times Roman, ½-inch margins, 1.25 spacing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110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X1s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6502401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3932"/>
            <a:ext cx="8229600" cy="914400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Producing a Good Firm Synopsis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65136" y="1591523"/>
            <a:ext cx="8602664" cy="1308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spcAft>
                <a:spcPts val="400"/>
              </a:spcAft>
              <a:buFont typeface="Arial"/>
              <a:buChar char="•"/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This is a mini-case to familiarize the rest of the class with the firm your group will analyze.</a:t>
            </a:r>
          </a:p>
          <a:p>
            <a:pPr marL="548640" lvl="1" indent="-274320">
              <a:spcAft>
                <a:spcPts val="400"/>
              </a:spcAft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It will be posted on-line for everyone in class to read.</a:t>
            </a:r>
            <a:endParaRPr lang="en-US" sz="2600" b="1" dirty="0"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2725" y="1076980"/>
            <a:ext cx="8778875" cy="523220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algn="l"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Groups will write a 5-8 page company synopsis.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69937" y="3299887"/>
            <a:ext cx="3246438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l" eaLnBrk="0" hangingPunct="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Firm history.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3927475" y="3299887"/>
            <a:ext cx="4132262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l" eaLnBrk="0" hangingPunct="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Current situation.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769937" y="3663951"/>
            <a:ext cx="3246438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l" eaLnBrk="0" hangingPunct="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Environment.	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927475" y="3663951"/>
            <a:ext cx="4427537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l" eaLnBrk="0" hangingPunct="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Main strategic challenges. 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457200" y="4078814"/>
            <a:ext cx="8466137" cy="13388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CA" sz="2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 will need a </a:t>
            </a:r>
            <a:r>
              <a:rPr lang="en-US" sz="2600" b="1" u="sng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Word</a:t>
            </a:r>
            <a:r>
              <a:rPr lang="en-US" sz="2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™ AND a </a:t>
            </a:r>
            <a:r>
              <a:rPr lang="en-US" sz="2600" b="1" u="sng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pdf</a:t>
            </a:r>
            <a:r>
              <a:rPr lang="en-US" sz="2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version of your groups’ synopsis e-mailed to me in good form.     </a:t>
            </a:r>
            <a:r>
              <a:rPr lang="en-US" sz="26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                            </a:t>
            </a:r>
          </a:p>
          <a:p>
            <a:pPr marL="548640" lvl="1" indent="-274320">
              <a:spcBef>
                <a:spcPts val="600"/>
              </a:spcBef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Without student ID numbers on the cover. </a:t>
            </a:r>
            <a:endParaRPr lang="en-US" sz="2200" b="1" dirty="0">
              <a:solidFill>
                <a:srgbClr val="00009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57200" y="5410200"/>
            <a:ext cx="8466137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>
              <a:buClr>
                <a:schemeClr val="tx1"/>
              </a:buClr>
              <a:buFont typeface="Arial"/>
              <a:buChar char="•"/>
              <a:defRPr/>
            </a:pPr>
            <a:r>
              <a:rPr lang="en-CA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There is a link to previous terms synopses on the Groups page of the Business 478 Webpage.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48739" y="2860357"/>
            <a:ext cx="6629400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>
              <a:spcAft>
                <a:spcPts val="900"/>
              </a:spcAft>
              <a:buFont typeface="Arial"/>
              <a:buChar char="•"/>
              <a:defRPr/>
            </a:pPr>
            <a:r>
              <a:rPr lang="en-GB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synopsis should cover:</a:t>
            </a:r>
            <a:endParaRPr lang="en-US" sz="2600" b="1" dirty="0"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33" name="Picture 32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4" name="Picture 33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grpSp>
        <p:nvGrpSpPr>
          <p:cNvPr id="29" name="Group 28"/>
          <p:cNvGrpSpPr/>
          <p:nvPr/>
        </p:nvGrpSpPr>
        <p:grpSpPr>
          <a:xfrm>
            <a:off x="7924800" y="0"/>
            <a:ext cx="1219200" cy="914400"/>
            <a:chOff x="9999134" y="863599"/>
            <a:chExt cx="1219200" cy="914400"/>
          </a:xfrm>
        </p:grpSpPr>
        <p:sp>
          <p:nvSpPr>
            <p:cNvPr id="30" name="Rectangle 29"/>
            <p:cNvSpPr/>
            <p:nvPr/>
          </p:nvSpPr>
          <p:spPr>
            <a:xfrm>
              <a:off x="9999134" y="863599"/>
              <a:ext cx="1219200" cy="9144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10459382" y="965200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Chevron 26">
            <a:extLst>
              <a:ext uri="{FF2B5EF4-FFF2-40B4-BE49-F238E27FC236}">
                <a16:creationId xmlns:a16="http://schemas.microsoft.com/office/drawing/2014/main" id="{CB8DB75A-8B76-4E69-9A13-E6D73BB17A71}"/>
              </a:ext>
            </a:extLst>
          </p:cNvPr>
          <p:cNvSpPr/>
          <p:nvPr/>
        </p:nvSpPr>
        <p:spPr bwMode="auto">
          <a:xfrm>
            <a:off x="5975130" y="6437376"/>
            <a:ext cx="1035270" cy="402336"/>
          </a:xfrm>
          <a:prstGeom prst="chevron">
            <a:avLst>
              <a:gd name="adj" fmla="val 23631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 a Good Synopsis</a:t>
            </a:r>
          </a:p>
        </p:txBody>
      </p:sp>
    </p:spTree>
    <p:extLst>
      <p:ext uri="{BB962C8B-B14F-4D97-AF65-F5344CB8AC3E}">
        <p14:creationId xmlns:p14="http://schemas.microsoft.com/office/powerpoint/2010/main" val="285218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nodeType="withEffect">
                                  <p:stCondLst>
                                    <p:cond delay="9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97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6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283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build="p" autoUpdateAnimBg="0" advAuto="0"/>
      <p:bldP spid="18" grpId="0" autoUpdateAnimBg="0"/>
      <p:bldP spid="19" grpId="0" autoUpdateAnimBg="0"/>
      <p:bldP spid="20" grpId="0" autoUpdateAnimBg="0"/>
      <p:bldP spid="21" grpId="0" autoUpdateAnimBg="0"/>
      <p:bldP spid="22" grpId="0" build="p" autoUpdateAnimBg="0" advAuto="0"/>
      <p:bldP spid="25" grpId="0" build="p" autoUpdateAnimBg="0" advAuto="0"/>
      <p:bldP spid="26" grpId="0" build="p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1" y="118532"/>
            <a:ext cx="7907866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3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 descr="Nothing.pn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994" y="3581400"/>
            <a:ext cx="2964775" cy="25043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60700" y="3533596"/>
            <a:ext cx="3429000" cy="256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997" y="2057400"/>
            <a:ext cx="8458203" cy="946413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9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Discuss why we use cases.</a:t>
            </a:r>
          </a:p>
          <a:p>
            <a:pPr marL="457200" indent="-457200">
              <a:spcBef>
                <a:spcPts val="9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Describe the process of preparing a case.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143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8" name="Picture 7" descr="No Sou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  <p:pic>
        <p:nvPicPr>
          <p:cNvPr id="34" name="Picture 33" descr="Nex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833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  <p:sp>
        <p:nvSpPr>
          <p:cNvPr id="24" name="TextBox 23"/>
          <p:cNvSpPr txBox="1"/>
          <p:nvPr/>
        </p:nvSpPr>
        <p:spPr>
          <a:xfrm>
            <a:off x="381000" y="4006587"/>
            <a:ext cx="8458203" cy="946413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900"/>
              </a:spcBef>
              <a:buFont typeface="+mj-lt"/>
              <a:buAutoNum type="arabicPeriod" startAt="5"/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Note the requirements for the analysis paper.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 startAt="5"/>
              <a:defRPr/>
            </a:pPr>
            <a:r>
              <a:rPr lang="en-US" sz="2400" b="1" spc="-50" dirty="0">
                <a:solidFill>
                  <a:srgbClr val="000000"/>
                </a:solidFill>
                <a:latin typeface="Arial" charset="0"/>
                <a:cs typeface="Arial" charset="0"/>
              </a:rPr>
              <a:t>Note the analysis presentation requirements.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0997" y="3015987"/>
            <a:ext cx="8198943" cy="946413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900"/>
              </a:spcBef>
              <a:buFont typeface="+mj-lt"/>
              <a:buAutoNum type="arabicPeriod" startAt="3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Study the product of the analysis: the report.</a:t>
            </a:r>
          </a:p>
          <a:p>
            <a:pPr marL="457200" indent="-457200">
              <a:spcBef>
                <a:spcPts val="900"/>
              </a:spcBef>
              <a:buFont typeface="+mj-lt"/>
              <a:buAutoNum type="arabicPeriod" startAt="3"/>
              <a:defRPr/>
            </a:pPr>
            <a:r>
              <a:rPr lang="en-US" sz="2400" b="1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>Discuss, generally, what’s involved with the synopsis.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4800600"/>
            <a:ext cx="2006319" cy="14525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58000" y="650138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28" name="Chevron 27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Case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/21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ooter Placeholder 12"/>
          <p:cNvSpPr txBox="1">
            <a:spLocks/>
          </p:cNvSpPr>
          <p:nvPr/>
        </p:nvSpPr>
        <p:spPr>
          <a:xfrm>
            <a:off x="2194560" y="6451603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 , 2017, 2019, 2023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36719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968240" y="1664208"/>
            <a:ext cx="4096512" cy="2039112"/>
          </a:xfrm>
          <a:prstGeom prst="rect">
            <a:avLst/>
          </a:prstGeom>
          <a:blipFill rotWithShape="1">
            <a:blip r:embed="rId6">
              <a:alphaModFix amt="25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3912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For a Good Presentation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ircular Arrow 28"/>
          <p:cNvSpPr/>
          <p:nvPr/>
        </p:nvSpPr>
        <p:spPr>
          <a:xfrm rot="5400000" flipV="1">
            <a:off x="2107498" y="254702"/>
            <a:ext cx="5069094" cy="5626490"/>
          </a:xfrm>
          <a:prstGeom prst="circularArrow">
            <a:avLst>
              <a:gd name="adj1" fmla="val 10549"/>
              <a:gd name="adj2" fmla="val 1073079"/>
              <a:gd name="adj3" fmla="val 20521671"/>
              <a:gd name="adj4" fmla="val 16220252"/>
              <a:gd name="adj5" fmla="val 12842"/>
            </a:avLst>
          </a:prstGeom>
          <a:solidFill>
            <a:srgbClr val="008000"/>
          </a:solidFill>
          <a:ln w="38100"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671497">
            <a:off x="2333346" y="3729508"/>
            <a:ext cx="1838834" cy="6980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694477"/>
              </a:avLst>
            </a:prstTxWarp>
            <a:spAutoFit/>
          </a:bodyPr>
          <a:lstStyle/>
          <a:p>
            <a:pPr algn="ctr"/>
            <a:r>
              <a:rPr lang="en-CA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Lik</a:t>
            </a:r>
            <a:r>
              <a:rPr lang="en-CA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 these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00199" y="2971800"/>
            <a:ext cx="31242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Nex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86" y="6461786"/>
            <a:ext cx="396214" cy="396214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sp>
        <p:nvSpPr>
          <p:cNvPr id="23" name="Rectangle 22"/>
          <p:cNvSpPr/>
          <p:nvPr/>
        </p:nvSpPr>
        <p:spPr bwMode="auto">
          <a:xfrm>
            <a:off x="0" y="990600"/>
            <a:ext cx="6019800" cy="492443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algn="l"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cs typeface="Arial" charset="0"/>
              </a:rPr>
              <a:t>Over the Last Three Classes</a:t>
            </a:r>
            <a:endParaRPr lang="en-US" sz="2600" b="1" spc="-100" dirty="0">
              <a:solidFill>
                <a:srgbClr val="FF0000"/>
              </a:solidFill>
              <a:effectLst>
                <a:outerShdw blurRad="38100" dist="38100" dir="2700000" algn="tl" rotWithShape="0">
                  <a:prstClr val="black">
                    <a:alpha val="43000"/>
                  </a:prst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0" y="1447800"/>
            <a:ext cx="4495799" cy="769441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274320" indent="-274320" algn="l">
              <a:buFont typeface="Wingdings" charset="2"/>
              <a:buChar char="Ø"/>
              <a:defRPr/>
            </a:pPr>
            <a:r>
              <a:rPr lang="en-US" sz="2200" b="1" spc="-70" dirty="0">
                <a:solidFill>
                  <a:srgbClr val="008000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cs typeface="Arial" charset="0"/>
              </a:rPr>
              <a:t>A presentation should include all parts of an exec. summary.</a:t>
            </a:r>
            <a:endParaRPr lang="en-US" sz="2200" b="1" spc="-70" dirty="0">
              <a:solidFill>
                <a:srgbClr val="008000"/>
              </a:solidFill>
              <a:effectLst>
                <a:outerShdw blurRad="38100" dist="38100" dir="2700000" algn="tl" rotWithShape="0">
                  <a:prstClr val="black">
                    <a:alpha val="43000"/>
                  </a:prst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74" name="Rectangle 273"/>
          <p:cNvSpPr/>
          <p:nvPr/>
        </p:nvSpPr>
        <p:spPr bwMode="auto">
          <a:xfrm>
            <a:off x="304800" y="2152696"/>
            <a:ext cx="4665136" cy="400110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182880" indent="-182880">
              <a:buFont typeface="Arial"/>
              <a:buChar char="•"/>
              <a:defRPr/>
            </a:pPr>
            <a:r>
              <a:rPr lang="en-US" sz="2000" b="1" spc="-70" dirty="0">
                <a:solidFill>
                  <a:srgbClr val="008000"/>
                </a:solidFill>
                <a:cs typeface="Arial" charset="0"/>
              </a:rPr>
              <a:t>Evidence all analysis</a:t>
            </a:r>
            <a:r>
              <a:rPr lang="en-US" sz="2000" b="1" spc="-70" dirty="0">
                <a:solidFill>
                  <a:srgbClr val="008000"/>
                </a:solidFill>
                <a:cs typeface="Times New Roman" pitchFamily="18" charset="0"/>
              </a:rPr>
              <a:t> p</a:t>
            </a:r>
            <a:r>
              <a:rPr lang="en-US" sz="2000" b="1" spc="-70" dirty="0">
                <a:solidFill>
                  <a:srgbClr val="008000"/>
                </a:solidFill>
                <a:cs typeface="Arial" charset="0"/>
              </a:rPr>
              <a:t>arts </a:t>
            </a:r>
            <a:r>
              <a:rPr lang="en-US" sz="2000" b="1" spc="-70" dirty="0">
                <a:solidFill>
                  <a:srgbClr val="008000"/>
                </a:solidFill>
                <a:cs typeface="Times New Roman" pitchFamily="18" charset="0"/>
              </a:rPr>
              <a:t>were</a:t>
            </a:r>
            <a:r>
              <a:rPr lang="en-US" sz="2000" b="1" spc="-70" dirty="0">
                <a:solidFill>
                  <a:srgbClr val="008000"/>
                </a:solidFill>
                <a:cs typeface="Arial" charset="0"/>
              </a:rPr>
              <a:t> done.</a:t>
            </a:r>
            <a:endParaRPr lang="en-US" sz="2000" b="1" spc="-70" dirty="0">
              <a:solidFill>
                <a:srgbClr val="008000"/>
              </a:solidFill>
              <a:cs typeface="Times New Roman" pitchFamily="18" charset="0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23812" y="2514600"/>
            <a:ext cx="4395787" cy="769441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274320" indent="-274320" algn="l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200" b="1" spc="-100" dirty="0"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cs typeface="Arial" charset="0"/>
              </a:rPr>
              <a:t>Presentations should be about 30 minutes, &amp; 10 </a:t>
            </a:r>
            <a:r>
              <a:rPr lang="en-US" sz="2200" b="1" spc="-100" dirty="0" err="1"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cs typeface="Arial" charset="0"/>
              </a:rPr>
              <a:t>min.s</a:t>
            </a:r>
            <a:r>
              <a:rPr lang="en-US" sz="2200" b="1" spc="-100" dirty="0"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cs typeface="Arial" charset="0"/>
              </a:rPr>
              <a:t> for ?s.</a:t>
            </a:r>
            <a:endParaRPr lang="en-US" sz="2200" b="1" spc="-100" dirty="0">
              <a:solidFill>
                <a:srgbClr val="0000FF"/>
              </a:solidFill>
              <a:effectLst>
                <a:outerShdw blurRad="38100" dist="38100" dir="2700000" algn="tl" rotWithShape="0">
                  <a:prstClr val="black">
                    <a:alpha val="43000"/>
                  </a:prst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8271935" y="8467"/>
            <a:ext cx="838200" cy="838200"/>
            <a:chOff x="-2133600" y="2074334"/>
            <a:chExt cx="838200" cy="838200"/>
          </a:xfrm>
        </p:grpSpPr>
        <p:sp>
          <p:nvSpPr>
            <p:cNvPr id="122" name="Rectangle 4"/>
            <p:cNvSpPr txBox="1">
              <a:spLocks noChangeArrowheads="1"/>
            </p:cNvSpPr>
            <p:nvPr/>
          </p:nvSpPr>
          <p:spPr>
            <a:xfrm>
              <a:off x="-2133600" y="2074334"/>
              <a:ext cx="838200" cy="8382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vert="horz" wrap="square" lIns="0" tIns="45720" rIns="0" bIns="45720" numCol="1" rtlCol="0" anchor="ctr" anchorCtr="1" compatLnSpc="1">
              <a:prstTxWarp prst="textNoShape">
                <a:avLst/>
              </a:prstTxWarp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lang="en-US" sz="3600" b="1" kern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endParaRPr lang="en-CA" sz="3400" spc="-70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endParaRPr>
            </a:p>
          </p:txBody>
        </p:sp>
        <p:sp>
          <p:nvSpPr>
            <p:cNvPr id="123" name="5-Point Star 122"/>
            <p:cNvSpPr/>
            <p:nvPr/>
          </p:nvSpPr>
          <p:spPr>
            <a:xfrm>
              <a:off x="-2048930" y="2133600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4" name="Chevron 123"/>
          <p:cNvSpPr/>
          <p:nvPr/>
        </p:nvSpPr>
        <p:spPr bwMode="auto">
          <a:xfrm>
            <a:off x="7518043" y="6454986"/>
            <a:ext cx="1092557" cy="392400"/>
          </a:xfrm>
          <a:prstGeom prst="chevron">
            <a:avLst>
              <a:gd name="adj" fmla="val 19123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Producing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a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Good Presentation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4953000" y="1236131"/>
            <a:ext cx="4114800" cy="2477347"/>
            <a:chOff x="76200" y="1130300"/>
            <a:chExt cx="4267200" cy="3281306"/>
          </a:xfrm>
        </p:grpSpPr>
        <p:grpSp>
          <p:nvGrpSpPr>
            <p:cNvPr id="125" name="Group 124"/>
            <p:cNvGrpSpPr/>
            <p:nvPr/>
          </p:nvGrpSpPr>
          <p:grpSpPr>
            <a:xfrm>
              <a:off x="76200" y="1132946"/>
              <a:ext cx="2514600" cy="545017"/>
              <a:chOff x="-1371600" y="1132946"/>
              <a:chExt cx="2532888" cy="545017"/>
            </a:xfrm>
          </p:grpSpPr>
          <p:sp>
            <p:nvSpPr>
              <p:cNvPr id="156" name="Rectangle 7"/>
              <p:cNvSpPr>
                <a:spLocks noChangeArrowheads="1"/>
              </p:cNvSpPr>
              <p:nvPr/>
            </p:nvSpPr>
            <p:spPr bwMode="auto">
              <a:xfrm>
                <a:off x="-1371600" y="1132947"/>
                <a:ext cx="2532888" cy="545016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 sz="1600">
                  <a:cs typeface="Arial" charset="0"/>
                </a:endParaRPr>
              </a:p>
            </p:txBody>
          </p:sp>
          <p:grpSp>
            <p:nvGrpSpPr>
              <p:cNvPr id="157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544987"/>
                <a:chOff x="0" y="0"/>
                <a:chExt cx="1008" cy="739"/>
              </a:xfrm>
            </p:grpSpPr>
            <p:sp>
              <p:nvSpPr>
                <p:cNvPr id="158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15"/>
                  <a:ext cx="923" cy="681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sz="1400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2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1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1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9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739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 sz="1600">
                    <a:cs typeface="Arial" charset="0"/>
                  </a:endParaRPr>
                </a:p>
              </p:txBody>
            </p:sp>
          </p:grpSp>
        </p:grpSp>
        <p:grpSp>
          <p:nvGrpSpPr>
            <p:cNvPr id="126" name="Group 125"/>
            <p:cNvGrpSpPr/>
            <p:nvPr/>
          </p:nvGrpSpPr>
          <p:grpSpPr>
            <a:xfrm>
              <a:off x="76200" y="1679352"/>
              <a:ext cx="2514600" cy="561163"/>
              <a:chOff x="-1371600" y="1679352"/>
              <a:chExt cx="2532888" cy="561163"/>
            </a:xfrm>
          </p:grpSpPr>
          <p:sp>
            <p:nvSpPr>
              <p:cNvPr id="154" name="Rectangle 12"/>
              <p:cNvSpPr>
                <a:spLocks noChangeArrowheads="1"/>
              </p:cNvSpPr>
              <p:nvPr/>
            </p:nvSpPr>
            <p:spPr bwMode="auto">
              <a:xfrm>
                <a:off x="-1371600" y="1735872"/>
                <a:ext cx="2362200" cy="50464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600" b="1" dirty="0">
                    <a:latin typeface="Times New Roman" charset="0"/>
                    <a:cs typeface="Times New Roman" charset="0"/>
                  </a:rPr>
                  <a:t>Introduction</a:t>
                </a:r>
                <a:endParaRPr lang="en-US" sz="16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3"/>
              <p:cNvSpPr>
                <a:spLocks noChangeArrowheads="1"/>
              </p:cNvSpPr>
              <p:nvPr/>
            </p:nvSpPr>
            <p:spPr bwMode="auto">
              <a:xfrm>
                <a:off x="-1371600" y="1679352"/>
                <a:ext cx="2532888" cy="545016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600">
                  <a:cs typeface="Arial" charset="0"/>
                </a:endParaRPr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76200" y="2778799"/>
              <a:ext cx="2514600" cy="645315"/>
              <a:chOff x="-1371600" y="2778799"/>
              <a:chExt cx="2532888" cy="645315"/>
            </a:xfrm>
          </p:grpSpPr>
          <p:sp>
            <p:nvSpPr>
              <p:cNvPr id="152" name="Rectangle 15"/>
              <p:cNvSpPr>
                <a:spLocks noChangeArrowheads="1"/>
              </p:cNvSpPr>
              <p:nvPr/>
            </p:nvSpPr>
            <p:spPr bwMode="auto">
              <a:xfrm>
                <a:off x="-1371600" y="2778799"/>
                <a:ext cx="2532888" cy="545016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sz="1600" b="1" spc="-50" dirty="0">
                    <a:latin typeface="Times New Roman" charset="0"/>
                    <a:cs typeface="Times New Roman" charset="0"/>
                  </a:rPr>
                  <a:t>The Solution</a:t>
                </a:r>
                <a:endParaRPr lang="en-US" sz="16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3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600">
                  <a:cs typeface="Arial" charset="0"/>
                </a:endParaRPr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76200" y="2229301"/>
              <a:ext cx="2514600" cy="545015"/>
              <a:chOff x="-1371600" y="2229301"/>
              <a:chExt cx="2532888" cy="545015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240516"/>
                <a:ext cx="2286000" cy="504644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600" b="1" dirty="0">
                    <a:latin typeface="Times New Roman" charset="0"/>
                    <a:cs typeface="Times New Roman" charset="0"/>
                  </a:rPr>
                  <a:t>The Problem</a:t>
                </a:r>
                <a:endParaRPr lang="en-US" sz="16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1" name="Rectangle 19"/>
              <p:cNvSpPr>
                <a:spLocks noChangeArrowheads="1"/>
              </p:cNvSpPr>
              <p:nvPr/>
            </p:nvSpPr>
            <p:spPr bwMode="auto">
              <a:xfrm>
                <a:off x="-1371600" y="2229301"/>
                <a:ext cx="2532888" cy="545015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600">
                  <a:cs typeface="Arial" charset="0"/>
                </a:endParaRPr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76200" y="3328302"/>
              <a:ext cx="2514600" cy="706370"/>
              <a:chOff x="-1371600" y="3328302"/>
              <a:chExt cx="2532888" cy="706370"/>
            </a:xfrm>
          </p:grpSpPr>
          <p:sp>
            <p:nvSpPr>
              <p:cNvPr id="148" name="Rectangle 21"/>
              <p:cNvSpPr>
                <a:spLocks noChangeArrowheads="1"/>
              </p:cNvSpPr>
              <p:nvPr/>
            </p:nvSpPr>
            <p:spPr bwMode="auto">
              <a:xfrm>
                <a:off x="-1371600" y="3328302"/>
                <a:ext cx="2532888" cy="545015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600" b="1" dirty="0">
                    <a:latin typeface="Times New Roman" charset="0"/>
                    <a:cs typeface="Times New Roman" charset="0"/>
                  </a:rPr>
                  <a:t>Why now?</a:t>
                </a:r>
                <a:endParaRPr lang="en-US" sz="16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600">
                  <a:cs typeface="Arial" charset="0"/>
                </a:endParaRPr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76200" y="3866590"/>
              <a:ext cx="2514600" cy="545015"/>
              <a:chOff x="-1371600" y="3875057"/>
              <a:chExt cx="2532888" cy="545015"/>
            </a:xfrm>
          </p:grpSpPr>
          <p:sp>
            <p:nvSpPr>
              <p:cNvPr id="146" name="Rectangle 30"/>
              <p:cNvSpPr>
                <a:spLocks noChangeArrowheads="1"/>
              </p:cNvSpPr>
              <p:nvPr/>
            </p:nvSpPr>
            <p:spPr bwMode="auto">
              <a:xfrm>
                <a:off x="-1371600" y="3964771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600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sz="16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7" name="Rectangle 31"/>
              <p:cNvSpPr>
                <a:spLocks noChangeArrowheads="1"/>
              </p:cNvSpPr>
              <p:nvPr/>
            </p:nvSpPr>
            <p:spPr bwMode="auto">
              <a:xfrm>
                <a:off x="-1371600" y="3875057"/>
                <a:ext cx="2532888" cy="545015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600">
                  <a:cs typeface="Arial" charset="0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2587910" y="1130300"/>
              <a:ext cx="824156" cy="3281306"/>
              <a:chOff x="-2973550" y="956421"/>
              <a:chExt cx="824156" cy="3281306"/>
            </a:xfrm>
          </p:grpSpPr>
          <p:sp>
            <p:nvSpPr>
              <p:cNvPr id="140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545015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600" b="1" dirty="0">
                    <a:latin typeface="Times New Roman" charset="0"/>
                    <a:cs typeface="Times New Roman" charset="0"/>
                  </a:rPr>
                  <a:t>  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Form</a:t>
                </a:r>
                <a:endParaRPr lang="en-US" sz="14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38"/>
              <p:cNvSpPr>
                <a:spLocks noChangeArrowheads="1"/>
              </p:cNvSpPr>
              <p:nvPr/>
            </p:nvSpPr>
            <p:spPr bwMode="auto">
              <a:xfrm>
                <a:off x="-2973550" y="1505473"/>
                <a:ext cx="820900" cy="545015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2" name="Rectangle 41"/>
              <p:cNvSpPr>
                <a:spLocks noChangeArrowheads="1"/>
              </p:cNvSpPr>
              <p:nvPr/>
            </p:nvSpPr>
            <p:spPr bwMode="auto">
              <a:xfrm>
                <a:off x="-2973550" y="2597091"/>
                <a:ext cx="820900" cy="545015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44"/>
              <p:cNvSpPr>
                <a:spLocks noChangeArrowheads="1"/>
              </p:cNvSpPr>
              <p:nvPr/>
            </p:nvSpPr>
            <p:spPr bwMode="auto">
              <a:xfrm>
                <a:off x="-2973550" y="2055356"/>
                <a:ext cx="820900" cy="545015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4" name="Rectangle 47"/>
              <p:cNvSpPr>
                <a:spLocks noChangeArrowheads="1"/>
              </p:cNvSpPr>
              <p:nvPr/>
            </p:nvSpPr>
            <p:spPr bwMode="auto">
              <a:xfrm>
                <a:off x="-2973550" y="3154423"/>
                <a:ext cx="820900" cy="541132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5" name="Rectangle 58"/>
              <p:cNvSpPr>
                <a:spLocks noChangeArrowheads="1"/>
              </p:cNvSpPr>
              <p:nvPr/>
            </p:nvSpPr>
            <p:spPr bwMode="auto">
              <a:xfrm>
                <a:off x="-2970294" y="3692712"/>
                <a:ext cx="820900" cy="545015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3411294" y="1130300"/>
              <a:ext cx="932106" cy="3281305"/>
              <a:chOff x="-2973550" y="956421"/>
              <a:chExt cx="824156" cy="3281305"/>
            </a:xfrm>
          </p:grpSpPr>
          <p:sp>
            <p:nvSpPr>
              <p:cNvPr id="13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545015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6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Content</a:t>
                </a:r>
                <a:endParaRPr lang="en-US" sz="14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5" name="Rectangle 38"/>
              <p:cNvSpPr>
                <a:spLocks noChangeArrowheads="1"/>
              </p:cNvSpPr>
              <p:nvPr/>
            </p:nvSpPr>
            <p:spPr bwMode="auto">
              <a:xfrm>
                <a:off x="-2973550" y="1505473"/>
                <a:ext cx="820900" cy="545015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6" name="Rectangle 41"/>
              <p:cNvSpPr>
                <a:spLocks noChangeArrowheads="1"/>
              </p:cNvSpPr>
              <p:nvPr/>
            </p:nvSpPr>
            <p:spPr bwMode="auto">
              <a:xfrm>
                <a:off x="-2973550" y="2597091"/>
                <a:ext cx="820900" cy="545015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44"/>
              <p:cNvSpPr>
                <a:spLocks noChangeArrowheads="1"/>
              </p:cNvSpPr>
              <p:nvPr/>
            </p:nvSpPr>
            <p:spPr bwMode="auto">
              <a:xfrm>
                <a:off x="-2973550" y="2055356"/>
                <a:ext cx="820900" cy="545015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7"/>
              <p:cNvSpPr>
                <a:spLocks noChangeArrowheads="1"/>
              </p:cNvSpPr>
              <p:nvPr/>
            </p:nvSpPr>
            <p:spPr bwMode="auto">
              <a:xfrm>
                <a:off x="-2973550" y="3140365"/>
                <a:ext cx="820900" cy="541132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9" name="Rectangle 58"/>
              <p:cNvSpPr>
                <a:spLocks noChangeArrowheads="1"/>
              </p:cNvSpPr>
              <p:nvPr/>
            </p:nvSpPr>
            <p:spPr bwMode="auto">
              <a:xfrm>
                <a:off x="-2970294" y="3692711"/>
                <a:ext cx="820900" cy="545015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4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400" b="1">
                  <a:latin typeface="Times New Roman" charset="0"/>
                  <a:cs typeface="Arial" charset="0"/>
                </a:endParaRPr>
              </a:p>
            </p:txBody>
          </p:sp>
        </p:grpSp>
      </p:grpSp>
      <p:grpSp>
        <p:nvGrpSpPr>
          <p:cNvPr id="252928" name="Group 252927"/>
          <p:cNvGrpSpPr/>
          <p:nvPr/>
        </p:nvGrpSpPr>
        <p:grpSpPr>
          <a:xfrm>
            <a:off x="4959773" y="3886200"/>
            <a:ext cx="1981200" cy="2209800"/>
            <a:chOff x="4953000" y="3886200"/>
            <a:chExt cx="1905000" cy="1752600"/>
          </a:xfrm>
        </p:grpSpPr>
        <p:sp>
          <p:nvSpPr>
            <p:cNvPr id="271" name="Rectangle 270"/>
            <p:cNvSpPr/>
            <p:nvPr/>
          </p:nvSpPr>
          <p:spPr>
            <a:xfrm>
              <a:off x="4965192" y="4233332"/>
              <a:ext cx="1892808" cy="1405468"/>
            </a:xfrm>
            <a:prstGeom prst="rect">
              <a:avLst/>
            </a:prstGeom>
            <a:blipFill rotWithShape="1">
              <a:blip r:embed="rId6">
                <a:alphaModFix amt="2500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953000" y="3886200"/>
              <a:ext cx="1371600" cy="349662"/>
              <a:chOff x="5029200" y="3809829"/>
              <a:chExt cx="1185454" cy="349833"/>
            </a:xfrm>
          </p:grpSpPr>
          <p:sp>
            <p:nvSpPr>
              <p:cNvPr id="231" name="Rectangle 7"/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1185454" cy="332823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  <p:grpSp>
            <p:nvGrpSpPr>
              <p:cNvPr id="232" name="Group 8"/>
              <p:cNvGrpSpPr>
                <a:grpSpLocks/>
              </p:cNvGrpSpPr>
              <p:nvPr/>
            </p:nvGrpSpPr>
            <p:grpSpPr bwMode="auto">
              <a:xfrm>
                <a:off x="5029200" y="3809829"/>
                <a:ext cx="1185454" cy="349833"/>
                <a:chOff x="0" y="-185"/>
                <a:chExt cx="1008" cy="831"/>
              </a:xfrm>
            </p:grpSpPr>
            <p:sp>
              <p:nvSpPr>
                <p:cNvPr id="23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923" cy="831"/>
                </a:xfrm>
                <a:prstGeom prst="rect">
                  <a:avLst/>
                </a:prstGeom>
                <a:solidFill>
                  <a:srgbClr val="CCCCCC"/>
                </a:solidFill>
                <a:ln w="635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 anchor="ctr" anchorCtr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sz="1000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9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8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8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234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1008" cy="791"/>
                </a:xfrm>
                <a:prstGeom prst="rect">
                  <a:avLst/>
                </a:prstGeom>
                <a:noFill/>
                <a:ln w="635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 sz="1000">
                    <a:cs typeface="Arial" charset="0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4953000" y="4216328"/>
              <a:ext cx="1371600" cy="352127"/>
              <a:chOff x="5029200" y="4140128"/>
              <a:chExt cx="1185454" cy="352127"/>
            </a:xfrm>
          </p:grpSpPr>
          <p:sp>
            <p:nvSpPr>
              <p:cNvPr id="229" name="Rectangle 12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05568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30" name="Rectangle 13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953000" y="4919684"/>
              <a:ext cx="1371600" cy="352127"/>
              <a:chOff x="5029200" y="4843484"/>
              <a:chExt cx="1185454" cy="352127"/>
            </a:xfrm>
          </p:grpSpPr>
          <p:sp>
            <p:nvSpPr>
              <p:cNvPr id="227" name="Rectangle 15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defRPr/>
                </a:pP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400" b="1" spc="-50" dirty="0">
                    <a:latin typeface="Times New Roman" charset="0"/>
                    <a:cs typeface="Times New Roman" charset="0"/>
                  </a:rPr>
                  <a:t>   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sz="1000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28" name="Rectangle 16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05568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953000" y="4563964"/>
              <a:ext cx="1371600" cy="352127"/>
              <a:chOff x="5029200" y="4487764"/>
              <a:chExt cx="1185454" cy="352127"/>
            </a:xfrm>
          </p:grpSpPr>
          <p:sp>
            <p:nvSpPr>
              <p:cNvPr id="225" name="Rectangle 18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069904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26" name="Rectangle 19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953000" y="5268218"/>
              <a:ext cx="1371600" cy="352127"/>
              <a:chOff x="5029200" y="5192018"/>
              <a:chExt cx="1188720" cy="352127"/>
            </a:xfrm>
          </p:grpSpPr>
          <p:sp>
            <p:nvSpPr>
              <p:cNvPr id="223" name="Rectangle 21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88720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8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sz="1000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24" name="Rectangle 22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11570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6324599" y="3886200"/>
              <a:ext cx="531002" cy="1732635"/>
              <a:chOff x="6213292" y="3810000"/>
              <a:chExt cx="339908" cy="1732635"/>
            </a:xfrm>
          </p:grpSpPr>
          <p:sp>
            <p:nvSpPr>
              <p:cNvPr id="215" name="Rectangle 35"/>
              <p:cNvSpPr>
                <a:spLocks noChangeArrowheads="1"/>
              </p:cNvSpPr>
              <p:nvPr/>
            </p:nvSpPr>
            <p:spPr bwMode="auto">
              <a:xfrm>
                <a:off x="6213292" y="3810000"/>
                <a:ext cx="339908" cy="334906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  Covered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16" name="Rectangle 38"/>
              <p:cNvSpPr>
                <a:spLocks noChangeArrowheads="1"/>
              </p:cNvSpPr>
              <p:nvPr/>
            </p:nvSpPr>
            <p:spPr bwMode="auto">
              <a:xfrm>
                <a:off x="6213292" y="4137719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17" name="Rectangle 41"/>
              <p:cNvSpPr>
                <a:spLocks noChangeArrowheads="1"/>
              </p:cNvSpPr>
              <p:nvPr/>
            </p:nvSpPr>
            <p:spPr bwMode="auto">
              <a:xfrm>
                <a:off x="6213292" y="4841974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18" name="Rectangle 44"/>
              <p:cNvSpPr>
                <a:spLocks noChangeArrowheads="1"/>
              </p:cNvSpPr>
              <p:nvPr/>
            </p:nvSpPr>
            <p:spPr bwMode="auto">
              <a:xfrm>
                <a:off x="6213292" y="4489847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19" name="Rectangle 47"/>
              <p:cNvSpPr>
                <a:spLocks noChangeArrowheads="1"/>
              </p:cNvSpPr>
              <p:nvPr/>
            </p:nvSpPr>
            <p:spPr bwMode="auto">
              <a:xfrm>
                <a:off x="6213292" y="5190508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</p:grpSp>
      </p:grpSp>
      <p:grpSp>
        <p:nvGrpSpPr>
          <p:cNvPr id="278" name="Group 277"/>
          <p:cNvGrpSpPr/>
          <p:nvPr/>
        </p:nvGrpSpPr>
        <p:grpSpPr>
          <a:xfrm>
            <a:off x="7084905" y="3886200"/>
            <a:ext cx="1984248" cy="2209800"/>
            <a:chOff x="4953000" y="3886200"/>
            <a:chExt cx="1905000" cy="1752600"/>
          </a:xfrm>
        </p:grpSpPr>
        <p:sp>
          <p:nvSpPr>
            <p:cNvPr id="279" name="Rectangle 278"/>
            <p:cNvSpPr/>
            <p:nvPr/>
          </p:nvSpPr>
          <p:spPr>
            <a:xfrm>
              <a:off x="4965192" y="4233332"/>
              <a:ext cx="1892808" cy="1405468"/>
            </a:xfrm>
            <a:prstGeom prst="rect">
              <a:avLst/>
            </a:prstGeom>
            <a:blipFill rotWithShape="1">
              <a:blip r:embed="rId6">
                <a:alphaModFix amt="25000"/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0" name="Group 279"/>
            <p:cNvGrpSpPr/>
            <p:nvPr/>
          </p:nvGrpSpPr>
          <p:grpSpPr>
            <a:xfrm>
              <a:off x="4953000" y="3886200"/>
              <a:ext cx="1371600" cy="349662"/>
              <a:chOff x="5029200" y="3809829"/>
              <a:chExt cx="1185454" cy="349833"/>
            </a:xfrm>
          </p:grpSpPr>
          <p:sp>
            <p:nvSpPr>
              <p:cNvPr id="303" name="Rectangle 7"/>
              <p:cNvSpPr>
                <a:spLocks noChangeArrowheads="1"/>
              </p:cNvSpPr>
              <p:nvPr/>
            </p:nvSpPr>
            <p:spPr bwMode="auto">
              <a:xfrm>
                <a:off x="5029200" y="3810000"/>
                <a:ext cx="1185454" cy="332823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  <p:grpSp>
            <p:nvGrpSpPr>
              <p:cNvPr id="304" name="Group 8"/>
              <p:cNvGrpSpPr>
                <a:grpSpLocks/>
              </p:cNvGrpSpPr>
              <p:nvPr/>
            </p:nvGrpSpPr>
            <p:grpSpPr bwMode="auto">
              <a:xfrm>
                <a:off x="5029200" y="3809829"/>
                <a:ext cx="1185454" cy="349833"/>
                <a:chOff x="0" y="-185"/>
                <a:chExt cx="1008" cy="831"/>
              </a:xfrm>
            </p:grpSpPr>
            <p:sp>
              <p:nvSpPr>
                <p:cNvPr id="305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923" cy="831"/>
                </a:xfrm>
                <a:prstGeom prst="rect">
                  <a:avLst/>
                </a:prstGeom>
                <a:solidFill>
                  <a:srgbClr val="CCCCCC"/>
                </a:solidFill>
                <a:ln w="635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 anchor="ctr" anchorCtr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sz="1000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9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8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8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306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-185"/>
                  <a:ext cx="1008" cy="791"/>
                </a:xfrm>
                <a:prstGeom prst="rect">
                  <a:avLst/>
                </a:prstGeom>
                <a:noFill/>
                <a:ln w="635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 sz="1000">
                    <a:cs typeface="Arial" charset="0"/>
                  </a:endParaRPr>
                </a:p>
              </p:txBody>
            </p:sp>
          </p:grpSp>
        </p:grpSp>
        <p:grpSp>
          <p:nvGrpSpPr>
            <p:cNvPr id="281" name="Group 280"/>
            <p:cNvGrpSpPr/>
            <p:nvPr/>
          </p:nvGrpSpPr>
          <p:grpSpPr>
            <a:xfrm>
              <a:off x="4953000" y="4216328"/>
              <a:ext cx="1371600" cy="352127"/>
              <a:chOff x="5029200" y="4140128"/>
              <a:chExt cx="1185454" cy="352127"/>
            </a:xfrm>
          </p:grpSpPr>
          <p:sp>
            <p:nvSpPr>
              <p:cNvPr id="301" name="Rectangle 12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05568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302" name="Rectangle 13"/>
              <p:cNvSpPr>
                <a:spLocks noChangeArrowheads="1"/>
              </p:cNvSpPr>
              <p:nvPr/>
            </p:nvSpPr>
            <p:spPr bwMode="auto">
              <a:xfrm>
                <a:off x="5029200" y="4140128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>
              <a:off x="4953000" y="4919684"/>
              <a:ext cx="1371600" cy="352127"/>
              <a:chOff x="5029200" y="4843484"/>
              <a:chExt cx="1185454" cy="352127"/>
            </a:xfrm>
          </p:grpSpPr>
          <p:sp>
            <p:nvSpPr>
              <p:cNvPr id="299" name="Rectangle 15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defRPr/>
                </a:pP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300" name="Rectangle 16"/>
              <p:cNvSpPr>
                <a:spLocks noChangeArrowheads="1"/>
              </p:cNvSpPr>
              <p:nvPr/>
            </p:nvSpPr>
            <p:spPr bwMode="auto">
              <a:xfrm>
                <a:off x="5029200" y="4843484"/>
                <a:ext cx="1105568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283" name="Group 282"/>
            <p:cNvGrpSpPr/>
            <p:nvPr/>
          </p:nvGrpSpPr>
          <p:grpSpPr>
            <a:xfrm>
              <a:off x="4953000" y="4563964"/>
              <a:ext cx="1479392" cy="352127"/>
              <a:chOff x="5029200" y="4487764"/>
              <a:chExt cx="1278617" cy="352127"/>
            </a:xfrm>
          </p:grpSpPr>
          <p:sp>
            <p:nvSpPr>
              <p:cNvPr id="297" name="Rectangle 18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278617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Criteria, Recommend. , Targets &amp; Evaluation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98" name="Rectangle 19"/>
              <p:cNvSpPr>
                <a:spLocks noChangeArrowheads="1"/>
              </p:cNvSpPr>
              <p:nvPr/>
            </p:nvSpPr>
            <p:spPr bwMode="auto">
              <a:xfrm>
                <a:off x="5029200" y="4487764"/>
                <a:ext cx="1185454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284" name="Group 283"/>
            <p:cNvGrpSpPr/>
            <p:nvPr/>
          </p:nvGrpSpPr>
          <p:grpSpPr>
            <a:xfrm>
              <a:off x="4953000" y="5268218"/>
              <a:ext cx="1371600" cy="352127"/>
              <a:chOff x="5029200" y="5192018"/>
              <a:chExt cx="1188720" cy="352127"/>
            </a:xfrm>
          </p:grpSpPr>
          <p:sp>
            <p:nvSpPr>
              <p:cNvPr id="295" name="Rectangle 21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88720" cy="352127"/>
              </a:xfrm>
              <a:prstGeom prst="rect">
                <a:avLst/>
              </a:prstGeom>
              <a:noFill/>
              <a:ln w="635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96" name="Rectangle 22"/>
              <p:cNvSpPr>
                <a:spLocks noChangeArrowheads="1"/>
              </p:cNvSpPr>
              <p:nvPr/>
            </p:nvSpPr>
            <p:spPr bwMode="auto">
              <a:xfrm>
                <a:off x="5029200" y="5192018"/>
                <a:ext cx="1111570" cy="352127"/>
              </a:xfrm>
              <a:prstGeom prst="rect">
                <a:avLst/>
              </a:prstGeom>
              <a:noFill/>
              <a:ln w="635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 sz="1000">
                  <a:cs typeface="Arial" charset="0"/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6324599" y="3886200"/>
              <a:ext cx="531002" cy="1732635"/>
              <a:chOff x="6213292" y="3810000"/>
              <a:chExt cx="339908" cy="1732635"/>
            </a:xfrm>
          </p:grpSpPr>
          <p:sp>
            <p:nvSpPr>
              <p:cNvPr id="287" name="Rectangle 35"/>
              <p:cNvSpPr>
                <a:spLocks noChangeArrowheads="1"/>
              </p:cNvSpPr>
              <p:nvPr/>
            </p:nvSpPr>
            <p:spPr bwMode="auto">
              <a:xfrm>
                <a:off x="6213292" y="3810000"/>
                <a:ext cx="339908" cy="334906"/>
              </a:xfrm>
              <a:prstGeom prst="rect">
                <a:avLst/>
              </a:prstGeom>
              <a:solidFill>
                <a:srgbClr val="CCCCCC"/>
              </a:solidFill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000" b="1" dirty="0">
                    <a:latin typeface="Times New Roman" charset="0"/>
                    <a:cs typeface="Times New Roman" charset="0"/>
                  </a:rPr>
                  <a:t>  Covered</a:t>
                </a:r>
                <a:endParaRPr lang="en-US" sz="1000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88" name="Rectangle 38"/>
              <p:cNvSpPr>
                <a:spLocks noChangeArrowheads="1"/>
              </p:cNvSpPr>
              <p:nvPr/>
            </p:nvSpPr>
            <p:spPr bwMode="auto">
              <a:xfrm>
                <a:off x="6213292" y="4137719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89" name="Rectangle 41"/>
              <p:cNvSpPr>
                <a:spLocks noChangeArrowheads="1"/>
              </p:cNvSpPr>
              <p:nvPr/>
            </p:nvSpPr>
            <p:spPr bwMode="auto">
              <a:xfrm>
                <a:off x="6213292" y="4841974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90" name="Rectangle 44"/>
              <p:cNvSpPr>
                <a:spLocks noChangeArrowheads="1"/>
              </p:cNvSpPr>
              <p:nvPr/>
            </p:nvSpPr>
            <p:spPr bwMode="auto">
              <a:xfrm>
                <a:off x="6213292" y="4489847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291" name="Rectangle 47"/>
              <p:cNvSpPr>
                <a:spLocks noChangeArrowheads="1"/>
              </p:cNvSpPr>
              <p:nvPr/>
            </p:nvSpPr>
            <p:spPr bwMode="auto">
              <a:xfrm>
                <a:off x="6213292" y="5190508"/>
                <a:ext cx="339908" cy="352127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9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9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252930" name="TextBox 252929"/>
          <p:cNvSpPr txBox="1"/>
          <p:nvPr/>
        </p:nvSpPr>
        <p:spPr>
          <a:xfrm>
            <a:off x="6492240" y="4352564"/>
            <a:ext cx="304800" cy="16466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ctr">
              <a:lnSpc>
                <a:spcPts val="1200"/>
              </a:lnSpc>
            </a:pP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✔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endParaRPr lang="en-US" sz="1600" dirty="0">
              <a:solidFill>
                <a:srgbClr val="008000"/>
              </a:solidFill>
              <a:latin typeface="Arial" panose="020B0604020202020204" pitchFamily="34" charset="0"/>
              <a:ea typeface="Zapf Dingbats"/>
              <a:cs typeface="Arial" panose="020B0604020202020204" pitchFamily="34" charset="0"/>
              <a:sym typeface="Zapf Dingbats"/>
            </a:endParaRPr>
          </a:p>
          <a:p>
            <a:pPr algn="ctr">
              <a:lnSpc>
                <a:spcPts val="1200"/>
              </a:lnSpc>
            </a:pP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endParaRPr lang="en-US" sz="1600" dirty="0">
              <a:solidFill>
                <a:srgbClr val="008000"/>
              </a:solidFill>
              <a:latin typeface="Arial" panose="020B0604020202020204" pitchFamily="34" charset="0"/>
              <a:ea typeface="Zapf Dingbats"/>
              <a:cs typeface="Arial" panose="020B0604020202020204" pitchFamily="34" charset="0"/>
              <a:sym typeface="Zapf Dingbats"/>
            </a:endParaRPr>
          </a:p>
          <a:p>
            <a:pPr algn="ctr">
              <a:lnSpc>
                <a:spcPts val="1200"/>
              </a:lnSpc>
            </a:pP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8625840" y="4357044"/>
            <a:ext cx="304800" cy="16466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ctr">
              <a:lnSpc>
                <a:spcPts val="1200"/>
              </a:lnSpc>
            </a:pP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✔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b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ea typeface="Zapf Dingbats"/>
                <a:cs typeface="Arial" panose="020B0604020202020204" pitchFamily="34" charset="0"/>
                <a:sym typeface="Zapf Dingbats"/>
              </a:rPr>
            </a:b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200"/>
              </a:lnSpc>
            </a:pPr>
            <a:endParaRPr lang="en-US" sz="1600" dirty="0">
              <a:solidFill>
                <a:srgbClr val="008000"/>
              </a:solidFill>
              <a:latin typeface="Arial" panose="020B0604020202020204" pitchFamily="34" charset="0"/>
              <a:ea typeface="Zapf Dingbats"/>
              <a:cs typeface="Arial" panose="020B0604020202020204" pitchFamily="34" charset="0"/>
              <a:sym typeface="Zapf Dingbats"/>
            </a:endParaRPr>
          </a:p>
          <a:p>
            <a:pPr algn="ctr">
              <a:lnSpc>
                <a:spcPts val="1200"/>
              </a:lnSpc>
            </a:pPr>
            <a:r>
              <a:rPr lang="en-US" sz="16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25400" y="5498055"/>
            <a:ext cx="4632350" cy="769441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320040" indent="-320040" algn="l">
              <a:spcAft>
                <a:spcPts val="600"/>
              </a:spcAft>
              <a:buFont typeface="Wingdings" charset="2"/>
              <a:buChar char="Ø"/>
              <a:defRPr/>
            </a:pPr>
            <a:r>
              <a:rPr lang="en-US" sz="2200" b="1" spc="-100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/>
                <a:cs typeface="Arial"/>
              </a:rPr>
              <a:t>The Word™ Exec. Summary is due two days after presenting.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304800" y="3200400"/>
            <a:ext cx="4800600" cy="1092607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182880" indent="-182880" algn="l">
              <a:spcAft>
                <a:spcPts val="400"/>
              </a:spcAft>
              <a:buFont typeface="Arial"/>
              <a:buChar char="•"/>
              <a:defRPr/>
            </a:pPr>
            <a:r>
              <a:rPr lang="en-US" sz="2000" b="1" spc="-100" dirty="0">
                <a:cs typeface="Arial Narrow"/>
              </a:rPr>
              <a:t>You all present, but its a group grade.</a:t>
            </a:r>
          </a:p>
          <a:p>
            <a:pPr marL="182880" indent="-182880" algn="l"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b="1" spc="-100" dirty="0">
                <a:cs typeface="Arial Narrow"/>
              </a:rPr>
              <a:t>Consistent written look so it seems like the group coordinated what’s shown.</a:t>
            </a:r>
            <a:endParaRPr lang="en-US" sz="2000" b="1" spc="-100" dirty="0"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4191000"/>
            <a:ext cx="43434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Aft>
                <a:spcPts val="400"/>
              </a:spcAft>
              <a:buFont typeface="Lucida Grande"/>
              <a:buChar char="-"/>
              <a:defRPr/>
            </a:pPr>
            <a:r>
              <a:rPr lang="en-US" b="1" spc="-100" dirty="0">
                <a:cs typeface="Arial Narrow"/>
              </a:rPr>
              <a:t>This means the same typeface, same system of typeface sizes &amp; bullets, etc.</a:t>
            </a:r>
          </a:p>
          <a:p>
            <a:pPr marL="182880" indent="-182880">
              <a:spcAft>
                <a:spcPts val="400"/>
              </a:spcAft>
              <a:buFont typeface="Lucida Grande"/>
              <a:buChar char="-"/>
              <a:defRPr/>
            </a:pPr>
            <a:r>
              <a:rPr lang="en-US" b="1" spc="-100" dirty="0">
                <a:cs typeface="Arial Narrow"/>
              </a:rPr>
              <a:t>Minimum 18 point type.</a:t>
            </a:r>
          </a:p>
          <a:p>
            <a:pPr marL="182880" indent="-182880">
              <a:spcAft>
                <a:spcPts val="400"/>
              </a:spcAft>
              <a:buFont typeface="Lucida Grande"/>
              <a:buChar char="-"/>
              <a:defRPr/>
            </a:pPr>
            <a:r>
              <a:rPr lang="en-US" b="1" spc="-100" dirty="0">
                <a:cs typeface="Arial Narrow"/>
              </a:rPr>
              <a:t>Spelling &amp; Grammar count.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70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ly I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bbl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y Out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0" grpId="1" animBg="1"/>
      <p:bldP spid="118" grpId="0"/>
      <p:bldP spid="274" grpId="0"/>
      <p:bldP spid="119" grpId="0"/>
      <p:bldP spid="252930" grpId="0"/>
      <p:bldP spid="308" grpId="0"/>
      <p:bldP spid="130" grpId="0"/>
      <p:bldP spid="10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24400" y="6578600"/>
            <a:ext cx="279400" cy="279400"/>
          </a:xfrm>
          <a:prstGeom prst="rect">
            <a:avLst/>
          </a:prstGeom>
        </p:spPr>
      </p:pic>
      <p:pic>
        <p:nvPicPr>
          <p:cNvPr id="81" name="That's all folks!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9500" y="6489700"/>
            <a:ext cx="381000" cy="381000"/>
          </a:xfrm>
          <a:prstGeom prst="rect">
            <a:avLst/>
          </a:prstGeom>
        </p:spPr>
      </p:pic>
      <p:sp>
        <p:nvSpPr>
          <p:cNvPr id="73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-12700" y="8382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5bad3a232400003100548fab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8"/>
          <a:stretch/>
        </p:blipFill>
        <p:spPr>
          <a:xfrm>
            <a:off x="0" y="762000"/>
            <a:ext cx="9144000" cy="5486399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6B"/>
                </a:solidFill>
                <a:latin typeface="+mj-lt"/>
              </a:rPr>
              <a:t>The Strategic Management Process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0900"/>
            <a:ext cx="9144000" cy="5443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312941"/>
            <a:ext cx="24384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200" b="1" spc="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541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pSp>
        <p:nvGrpSpPr>
          <p:cNvPr id="17" name="Group 16"/>
          <p:cNvGrpSpPr/>
          <p:nvPr/>
        </p:nvGrpSpPr>
        <p:grpSpPr>
          <a:xfrm>
            <a:off x="3601575" y="878416"/>
            <a:ext cx="5432357" cy="5488007"/>
            <a:chOff x="3593108" y="895350"/>
            <a:chExt cx="5432357" cy="5488007"/>
          </a:xfrm>
        </p:grpSpPr>
        <p:sp>
          <p:nvSpPr>
            <p:cNvPr id="18" name="Oval 17"/>
            <p:cNvSpPr>
              <a:spLocks/>
            </p:cNvSpPr>
            <p:nvPr/>
          </p:nvSpPr>
          <p:spPr>
            <a:xfrm>
              <a:off x="8017933" y="2334684"/>
              <a:ext cx="822960" cy="594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>
              <a:spLocks/>
            </p:cNvSpPr>
            <p:nvPr/>
          </p:nvSpPr>
          <p:spPr>
            <a:xfrm>
              <a:off x="5689596" y="5604934"/>
              <a:ext cx="822960" cy="594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>
              <a:spLocks/>
            </p:cNvSpPr>
            <p:nvPr/>
          </p:nvSpPr>
          <p:spPr>
            <a:xfrm>
              <a:off x="3969173" y="1937174"/>
              <a:ext cx="822960" cy="594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642188" y="895350"/>
              <a:ext cx="5303520" cy="5303520"/>
              <a:chOff x="365761" y="1077217"/>
              <a:chExt cx="5303520" cy="5303520"/>
            </a:xfrm>
          </p:grpSpPr>
          <p:sp>
            <p:nvSpPr>
              <p:cNvPr id="53" name="Left Arrow 52"/>
              <p:cNvSpPr>
                <a:spLocks/>
              </p:cNvSpPr>
              <p:nvPr/>
            </p:nvSpPr>
            <p:spPr bwMode="auto">
              <a:xfrm rot="13500000">
                <a:off x="3959687" y="1576151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rgbClr val="FFCCCC"/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" name="Block Arc 53"/>
              <p:cNvSpPr>
                <a:spLocks noChangeAspect="1"/>
              </p:cNvSpPr>
              <p:nvPr/>
            </p:nvSpPr>
            <p:spPr bwMode="auto">
              <a:xfrm rot="2700000">
                <a:off x="365761" y="107721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0">
                    <a:srgbClr val="FF6666">
                      <a:alpha val="70000"/>
                    </a:srgbClr>
                  </a:gs>
                  <a:gs pos="100000">
                    <a:srgbClr val="FFCCCC"/>
                  </a:gs>
                </a:gsLst>
                <a:lin ang="0" scaled="1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" name="Left Arrow 54"/>
              <p:cNvSpPr/>
              <p:nvPr/>
            </p:nvSpPr>
            <p:spPr bwMode="auto">
              <a:xfrm rot="8100000">
                <a:off x="1873639" y="1431682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" name="Text Box 34"/>
              <p:cNvSpPr txBox="1">
                <a:spLocks noChangeArrowheads="1"/>
              </p:cNvSpPr>
              <p:nvPr/>
            </p:nvSpPr>
            <p:spPr bwMode="auto">
              <a:xfrm>
                <a:off x="205740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External Environment </a:t>
                </a:r>
              </a:p>
            </p:txBody>
          </p:sp>
          <p:sp>
            <p:nvSpPr>
              <p:cNvPr id="57" name="Text Box 25"/>
              <p:cNvSpPr txBox="1">
                <a:spLocks noChangeArrowheads="1"/>
              </p:cNvSpPr>
              <p:nvPr/>
            </p:nvSpPr>
            <p:spPr bwMode="auto">
              <a:xfrm>
                <a:off x="311573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Internal Organization</a:t>
                </a:r>
              </a:p>
              <a:p>
                <a:pPr eaLnBrk="1" hangingPunct="1"/>
                <a:endParaRPr lang="en-CA" sz="1200" dirty="0">
                  <a:solidFill>
                    <a:srgbClr val="000000"/>
                  </a:solidFill>
                  <a:latin typeface="Arial Narrow" charset="0"/>
                </a:endParaRPr>
              </a:p>
            </p:txBody>
          </p:sp>
          <p:sp>
            <p:nvSpPr>
              <p:cNvPr id="58" name="Text Box 11"/>
              <p:cNvSpPr txBox="1">
                <a:spLocks noChangeArrowheads="1"/>
              </p:cNvSpPr>
              <p:nvPr/>
            </p:nvSpPr>
            <p:spPr bwMode="auto">
              <a:xfrm rot="1920005">
                <a:off x="2658465" y="1138090"/>
                <a:ext cx="2362200" cy="2375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Up">
                  <a:avLst>
                    <a:gd name="adj" fmla="val 11157059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Analysis</a:t>
                </a:r>
              </a:p>
            </p:txBody>
          </p:sp>
          <p:sp>
            <p:nvSpPr>
              <p:cNvPr id="59" name="Text Box 34"/>
              <p:cNvSpPr txBox="1">
                <a:spLocks noChangeArrowheads="1"/>
              </p:cNvSpPr>
              <p:nvPr/>
            </p:nvSpPr>
            <p:spPr bwMode="auto">
              <a:xfrm>
                <a:off x="35814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Strategic Performance</a:t>
                </a:r>
              </a:p>
            </p:txBody>
          </p:sp>
          <p:sp>
            <p:nvSpPr>
              <p:cNvPr id="60" name="Text Box 34"/>
              <p:cNvSpPr txBox="1">
                <a:spLocks noChangeArrowheads="1"/>
              </p:cNvSpPr>
              <p:nvPr/>
            </p:nvSpPr>
            <p:spPr bwMode="auto">
              <a:xfrm>
                <a:off x="25146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X1: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Strategy       Case Analysis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642188" y="895350"/>
              <a:ext cx="5383277" cy="5488007"/>
              <a:chOff x="3568031" y="762000"/>
              <a:chExt cx="5383277" cy="5488007"/>
            </a:xfrm>
          </p:grpSpPr>
          <p:sp>
            <p:nvSpPr>
              <p:cNvPr id="42" name="Text Box 11"/>
              <p:cNvSpPr txBox="1">
                <a:spLocks noChangeArrowheads="1"/>
              </p:cNvSpPr>
              <p:nvPr/>
            </p:nvSpPr>
            <p:spPr bwMode="auto">
              <a:xfrm rot="19054415">
                <a:off x="6589108" y="4734811"/>
                <a:ext cx="23622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Strategies</a:t>
                </a: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3568031" y="762000"/>
                <a:ext cx="5365104" cy="5488007"/>
                <a:chOff x="9462851" y="2539127"/>
                <a:chExt cx="5365104" cy="5488007"/>
              </a:xfrm>
            </p:grpSpPr>
            <p:sp>
              <p:nvSpPr>
                <p:cNvPr id="50" name="Left Arrow 49"/>
                <p:cNvSpPr>
                  <a:spLocks/>
                </p:cNvSpPr>
                <p:nvPr/>
              </p:nvSpPr>
              <p:spPr bwMode="auto">
                <a:xfrm rot="20700000">
                  <a:off x="11881733" y="5576542"/>
                  <a:ext cx="731520" cy="2450592"/>
                </a:xfrm>
                <a:prstGeom prst="leftArrow">
                  <a:avLst>
                    <a:gd name="adj1" fmla="val 86719"/>
                    <a:gd name="adj2" fmla="val 8506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9050" cap="flat" cmpd="sng" algn="ctr">
                  <a:gradFill flip="none" rotWithShape="1">
                    <a:gsLst>
                      <a:gs pos="94000">
                        <a:schemeClr val="tx1"/>
                      </a:gs>
                      <a:gs pos="97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1" name="Block Arc 50"/>
                <p:cNvSpPr>
                  <a:spLocks noChangeAspect="1"/>
                </p:cNvSpPr>
                <p:nvPr/>
              </p:nvSpPr>
              <p:spPr bwMode="auto">
                <a:xfrm rot="9900000">
                  <a:off x="9462851" y="2539127"/>
                  <a:ext cx="5303520" cy="5303520"/>
                </a:xfrm>
                <a:prstGeom prst="blockArc">
                  <a:avLst>
                    <a:gd name="adj1" fmla="val 10800000"/>
                    <a:gd name="adj2" fmla="val 16132544"/>
                    <a:gd name="adj3" fmla="val 39982"/>
                  </a:avLst>
                </a:prstGeom>
                <a:gradFill flip="none" rotWithShape="1">
                  <a:gsLst>
                    <a:gs pos="30000">
                      <a:schemeClr val="accent3">
                        <a:lumMod val="60000"/>
                        <a:lumOff val="40000"/>
                        <a:alpha val="70000"/>
                      </a:schemeClr>
                    </a:gs>
                    <a:gs pos="70000">
                      <a:schemeClr val="accent3">
                        <a:lumMod val="40000"/>
                        <a:lumOff val="60000"/>
                      </a:schemeClr>
                    </a:gs>
                  </a:gsLst>
                  <a:lin ang="18900000" scaled="0"/>
                  <a:tileRect/>
                </a:gradFill>
                <a:ln w="19050" cap="flat" cmpd="sng" algn="ctr">
                  <a:gradFill flip="none" rotWithShape="1">
                    <a:gsLst>
                      <a:gs pos="96000">
                        <a:schemeClr val="tx1"/>
                      </a:gs>
                      <a:gs pos="98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2" name="Left Arrow 51"/>
                <p:cNvSpPr/>
                <p:nvPr/>
              </p:nvSpPr>
              <p:spPr bwMode="auto">
                <a:xfrm rot="15300000">
                  <a:off x="13584371" y="3702735"/>
                  <a:ext cx="201168" cy="2286000"/>
                </a:xfrm>
                <a:prstGeom prst="leftArrow">
                  <a:avLst>
                    <a:gd name="adj1" fmla="val 100000"/>
                    <a:gd name="adj2" fmla="val 100000"/>
                  </a:avLst>
                </a:prstGeom>
                <a:solidFill>
                  <a:srgbClr val="FFFFFF"/>
                </a:solidFill>
                <a:ln w="19050" cap="flat" cmpd="sng" algn="ctr">
                  <a:gradFill flip="none" rotWithShape="1">
                    <a:gsLst>
                      <a:gs pos="80000">
                        <a:schemeClr val="tx1"/>
                      </a:gs>
                      <a:gs pos="82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44" name="Text Box 5"/>
              <p:cNvSpPr txBox="1">
                <a:spLocks noChangeArrowheads="1"/>
              </p:cNvSpPr>
              <p:nvPr/>
            </p:nvSpPr>
            <p:spPr bwMode="auto">
              <a:xfrm>
                <a:off x="7884585" y="31838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4: 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Bus.-Level Strategy</a:t>
                </a:r>
              </a:p>
            </p:txBody>
          </p:sp>
          <p:sp>
            <p:nvSpPr>
              <p:cNvPr id="45" name="Text Box 6"/>
              <p:cNvSpPr txBox="1">
                <a:spLocks noChangeArrowheads="1"/>
              </p:cNvSpPr>
              <p:nvPr/>
            </p:nvSpPr>
            <p:spPr bwMode="auto">
              <a:xfrm>
                <a:off x="6735489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5: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Competitive Dynamics</a:t>
                </a:r>
              </a:p>
            </p:txBody>
          </p:sp>
          <p:sp>
            <p:nvSpPr>
              <p:cNvPr id="46" name="Text Box 7"/>
              <p:cNvSpPr txBox="1">
                <a:spLocks noChangeArrowheads="1"/>
              </p:cNvSpPr>
              <p:nvPr/>
            </p:nvSpPr>
            <p:spPr bwMode="auto">
              <a:xfrm>
                <a:off x="7727951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6: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Corp.-Level Strategy</a:t>
                </a:r>
              </a:p>
            </p:txBody>
          </p:sp>
          <p:sp>
            <p:nvSpPr>
              <p:cNvPr id="47" name="Text Box 8"/>
              <p:cNvSpPr txBox="1">
                <a:spLocks noChangeArrowheads="1"/>
              </p:cNvSpPr>
              <p:nvPr/>
            </p:nvSpPr>
            <p:spPr bwMode="auto">
              <a:xfrm>
                <a:off x="6246284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7: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Acquisition &amp; Restructuring</a:t>
                </a:r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7239000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8: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International Strategy</a:t>
                </a:r>
              </a:p>
            </p:txBody>
          </p:sp>
          <p:sp>
            <p:nvSpPr>
              <p:cNvPr id="49" name="Text Box 10"/>
              <p:cNvSpPr txBox="1">
                <a:spLocks noChangeArrowheads="1"/>
              </p:cNvSpPr>
              <p:nvPr/>
            </p:nvSpPr>
            <p:spPr bwMode="auto">
              <a:xfrm>
                <a:off x="6578600" y="5112258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9: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Cooperative Strategy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593108" y="895350"/>
              <a:ext cx="5366127" cy="5303520"/>
              <a:chOff x="-990638" y="975804"/>
              <a:chExt cx="5366127" cy="5303520"/>
            </a:xfrm>
          </p:grpSpPr>
          <p:sp>
            <p:nvSpPr>
              <p:cNvPr id="34" name="Left Arrow 33"/>
              <p:cNvSpPr>
                <a:spLocks/>
              </p:cNvSpPr>
              <p:nvPr/>
            </p:nvSpPr>
            <p:spPr bwMode="auto">
              <a:xfrm rot="6300000">
                <a:off x="-107726" y="1733336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5" name="Block Arc 34"/>
              <p:cNvSpPr>
                <a:spLocks noChangeAspect="1"/>
              </p:cNvSpPr>
              <p:nvPr/>
            </p:nvSpPr>
            <p:spPr bwMode="auto">
              <a:xfrm rot="17100000">
                <a:off x="-928031" y="975804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tx2">
                      <a:lumMod val="60000"/>
                      <a:lumOff val="40000"/>
                    </a:schemeClr>
                  </a:gs>
                  <a:gs pos="70000">
                    <a:schemeClr val="accent1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6" name="Left Arrow 35"/>
              <p:cNvSpPr/>
              <p:nvPr/>
            </p:nvSpPr>
            <p:spPr bwMode="auto">
              <a:xfrm rot="900000">
                <a:off x="1158861" y="3973153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7" name="Text Box 11"/>
              <p:cNvSpPr txBox="1">
                <a:spLocks noChangeArrowheads="1"/>
              </p:cNvSpPr>
              <p:nvPr/>
            </p:nvSpPr>
            <p:spPr bwMode="auto">
              <a:xfrm rot="4153760">
                <a:off x="-1925997" y="4013225"/>
                <a:ext cx="2876598" cy="1005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>
                    <a:gd name="adj" fmla="val 604841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Implementing for Performance</a:t>
                </a:r>
              </a:p>
            </p:txBody>
          </p:sp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-389467" y="2853268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10: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Corporate Governance</a:t>
                </a:r>
              </a:p>
            </p:txBody>
          </p:sp>
          <p:sp>
            <p:nvSpPr>
              <p:cNvPr id="39" name="Text Box 14"/>
              <p:cNvSpPr txBox="1">
                <a:spLocks noChangeArrowheads="1"/>
              </p:cNvSpPr>
              <p:nvPr/>
            </p:nvSpPr>
            <p:spPr bwMode="auto">
              <a:xfrm>
                <a:off x="-541870" y="3530601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Ch. 11: Org. Structure &amp; Controls </a:t>
                </a:r>
              </a:p>
            </p:txBody>
          </p:sp>
          <p:sp>
            <p:nvSpPr>
              <p:cNvPr id="40" name="Text Box 15"/>
              <p:cNvSpPr txBox="1">
                <a:spLocks noChangeArrowheads="1"/>
              </p:cNvSpPr>
              <p:nvPr/>
            </p:nvSpPr>
            <p:spPr bwMode="auto">
              <a:xfrm>
                <a:off x="-381000" y="4207934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Leadership</a:t>
                </a:r>
              </a:p>
            </p:txBody>
          </p:sp>
          <p:sp>
            <p:nvSpPr>
              <p:cNvPr id="41" name="Text Box 16"/>
              <p:cNvSpPr txBox="1">
                <a:spLocks noChangeArrowheads="1"/>
              </p:cNvSpPr>
              <p:nvPr/>
            </p:nvSpPr>
            <p:spPr bwMode="auto">
              <a:xfrm>
                <a:off x="-93134" y="4876800"/>
                <a:ext cx="11430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Entrepreneurship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649386" y="5596029"/>
              <a:ext cx="931332" cy="594358"/>
              <a:chOff x="5523749" y="1013736"/>
              <a:chExt cx="777964" cy="693418"/>
            </a:xfrm>
          </p:grpSpPr>
          <p:sp>
            <p:nvSpPr>
              <p:cNvPr id="32" name="Oval 31"/>
              <p:cNvSpPr>
                <a:spLocks/>
              </p:cNvSpPr>
              <p:nvPr/>
            </p:nvSpPr>
            <p:spPr>
              <a:xfrm>
                <a:off x="5563549" y="1013736"/>
                <a:ext cx="687439" cy="69341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523749" y="1058676"/>
                <a:ext cx="777964" cy="646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Strategic Competitive-ness</a:t>
                </a:r>
                <a:r>
                  <a:rPr lang="en-US" sz="900" b="1" dirty="0">
                    <a:latin typeface="Arial Narrow"/>
                    <a:cs typeface="Arial Narrow"/>
                  </a:rPr>
                  <a:t>   </a:t>
                </a:r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>
            <a:xfrm>
              <a:off x="3962822" y="1937175"/>
              <a:ext cx="829309" cy="600710"/>
              <a:chOff x="5835569" y="1049242"/>
              <a:chExt cx="819018" cy="708551"/>
            </a:xfrm>
          </p:grpSpPr>
          <p:sp>
            <p:nvSpPr>
              <p:cNvPr id="30" name="Oval 29"/>
              <p:cNvSpPr>
                <a:spLocks/>
              </p:cNvSpPr>
              <p:nvPr/>
            </p:nvSpPr>
            <p:spPr>
              <a:xfrm>
                <a:off x="5835569" y="1056732"/>
                <a:ext cx="812748" cy="70106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841839" y="1049242"/>
                <a:ext cx="812748" cy="7010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Above Average Returns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024290" y="2337223"/>
              <a:ext cx="838197" cy="594359"/>
              <a:chOff x="5643658" y="1198767"/>
              <a:chExt cx="791446" cy="681862"/>
            </a:xfrm>
          </p:grpSpPr>
          <p:sp>
            <p:nvSpPr>
              <p:cNvPr id="28" name="Oval 27"/>
              <p:cNvSpPr>
                <a:spLocks/>
              </p:cNvSpPr>
              <p:nvPr/>
            </p:nvSpPr>
            <p:spPr>
              <a:xfrm>
                <a:off x="5643658" y="1198767"/>
                <a:ext cx="777060" cy="68186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55646" y="1261418"/>
                <a:ext cx="779458" cy="5296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Vision &amp; Mission</a:t>
                </a:r>
              </a:p>
            </p:txBody>
          </p:sp>
        </p:grpSp>
      </p:grpSp>
      <p:cxnSp>
        <p:nvCxnSpPr>
          <p:cNvPr id="70" name="Straight Connector 69"/>
          <p:cNvCxnSpPr/>
          <p:nvPr/>
        </p:nvCxnSpPr>
        <p:spPr>
          <a:xfrm>
            <a:off x="3111500" y="855134"/>
            <a:ext cx="0" cy="54406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Action Button: Custom 84">
            <a:hlinkClick r:id="rId13" action="ppaction://hlinksldjump" highlightClick="1">
              <a:snd r:embed="rId1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99" y="833967"/>
            <a:ext cx="3108960" cy="5440680"/>
          </a:xfrm>
          <a:prstGeom prst="rect">
            <a:avLst/>
          </a:prstGeom>
        </p:spPr>
      </p:pic>
      <p:sp>
        <p:nvSpPr>
          <p:cNvPr id="63" name="Text Box 34"/>
          <p:cNvSpPr txBox="1">
            <a:spLocks noChangeArrowheads="1"/>
          </p:cNvSpPr>
          <p:nvPr/>
        </p:nvSpPr>
        <p:spPr bwMode="auto">
          <a:xfrm>
            <a:off x="5799667" y="2091268"/>
            <a:ext cx="914400" cy="621792"/>
          </a:xfrm>
          <a:prstGeom prst="rect">
            <a:avLst/>
          </a:prstGeom>
          <a:solidFill>
            <a:schemeClr val="bg1">
              <a:lumMod val="65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  <a:effectLst>
            <a:glow rad="101600">
              <a:srgbClr val="660066">
                <a:alpha val="75000"/>
              </a:srgbClr>
            </a:glow>
          </a:effectLst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X1: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Strategy       Case Analysis</a:t>
            </a:r>
          </a:p>
        </p:txBody>
      </p:sp>
      <p:sp>
        <p:nvSpPr>
          <p:cNvPr id="83" name="Footer Placeholder 12"/>
          <p:cNvSpPr txBox="1">
            <a:spLocks/>
          </p:cNvSpPr>
          <p:nvPr/>
        </p:nvSpPr>
        <p:spPr>
          <a:xfrm>
            <a:off x="2194560" y="6455664"/>
            <a:ext cx="489204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2023 Jerry Sheppard. All rights reserved. May not be copied, scanned, or duplicated, in whole or in part, except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10400" y="6477000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75" name="Rectangle 74"/>
          <p:cNvSpPr/>
          <p:nvPr/>
        </p:nvSpPr>
        <p:spPr>
          <a:xfrm>
            <a:off x="0" y="6276111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0" y="704268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3154" y1="36364" x2="43154" y2="36364"/>
                        <a14:foregroundMark x1="5809" y1="85167" x2="5809" y2="85167"/>
                        <a14:foregroundMark x1="89627" y1="86124" x2="89627" y2="86124"/>
                        <a14:foregroundMark x1="67220" y1="89474" x2="67220" y2="89474"/>
                        <a14:foregroundMark x1="53112" y1="34928" x2="53112" y2="34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6" y="3200400"/>
            <a:ext cx="790802" cy="6858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5952064" y="3174999"/>
            <a:ext cx="685800" cy="711201"/>
            <a:chOff x="6172200" y="3174999"/>
            <a:chExt cx="685800" cy="711201"/>
          </a:xfrm>
        </p:grpSpPr>
        <p:sp>
          <p:nvSpPr>
            <p:cNvPr id="78" name="Oval 77"/>
            <p:cNvSpPr/>
            <p:nvPr/>
          </p:nvSpPr>
          <p:spPr>
            <a:xfrm>
              <a:off x="6172200" y="3174999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172200" y="35052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Chevron 79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Case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/2</a:t>
            </a:r>
            <a:r>
              <a:rPr lang="en-US" sz="1000" b="1" spc="100" dirty="0">
                <a:solidFill>
                  <a:schemeClr val="bg1"/>
                </a:solidFill>
              </a:rPr>
              <a:t>1</a:t>
            </a:r>
          </a:p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1" name="Picture 70" descr="Soun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pic>
        <p:nvPicPr>
          <p:cNvPr id="82" name="Picture 81" descr="No Soun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6419088"/>
            <a:ext cx="402309" cy="402309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pic>
        <p:nvPicPr>
          <p:cNvPr id="84" name="Picture 83" descr="Next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6438332"/>
            <a:ext cx="396214" cy="39621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23404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0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62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62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41509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750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7" grpId="0"/>
      <p:bldP spid="1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6477000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0"/>
            <a:ext cx="7713133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Strategic Management Process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340" y="762000"/>
            <a:ext cx="9144000" cy="563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pSp>
        <p:nvGrpSpPr>
          <p:cNvPr id="17" name="Group 16"/>
          <p:cNvGrpSpPr/>
          <p:nvPr/>
        </p:nvGrpSpPr>
        <p:grpSpPr>
          <a:xfrm>
            <a:off x="3508416" y="878416"/>
            <a:ext cx="5525516" cy="5488007"/>
            <a:chOff x="3499949" y="895350"/>
            <a:chExt cx="5525516" cy="5488007"/>
          </a:xfrm>
        </p:grpSpPr>
        <p:sp>
          <p:nvSpPr>
            <p:cNvPr id="18" name="Oval 17"/>
            <p:cNvSpPr>
              <a:spLocks/>
            </p:cNvSpPr>
            <p:nvPr/>
          </p:nvSpPr>
          <p:spPr>
            <a:xfrm>
              <a:off x="8017933" y="2334684"/>
              <a:ext cx="822960" cy="594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/>
            <p:cNvSpPr>
              <a:spLocks/>
            </p:cNvSpPr>
            <p:nvPr/>
          </p:nvSpPr>
          <p:spPr>
            <a:xfrm>
              <a:off x="5689596" y="5604934"/>
              <a:ext cx="822960" cy="594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>
              <a:spLocks/>
            </p:cNvSpPr>
            <p:nvPr/>
          </p:nvSpPr>
          <p:spPr>
            <a:xfrm>
              <a:off x="3969173" y="1937174"/>
              <a:ext cx="822960" cy="5943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642188" y="895350"/>
              <a:ext cx="5303520" cy="5303520"/>
              <a:chOff x="365761" y="1077217"/>
              <a:chExt cx="5303520" cy="5303520"/>
            </a:xfrm>
          </p:grpSpPr>
          <p:sp>
            <p:nvSpPr>
              <p:cNvPr id="53" name="Left Arrow 52"/>
              <p:cNvSpPr>
                <a:spLocks/>
              </p:cNvSpPr>
              <p:nvPr/>
            </p:nvSpPr>
            <p:spPr bwMode="auto">
              <a:xfrm rot="13500000">
                <a:off x="3959687" y="1576151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rgbClr val="FFCCCC"/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4" name="Block Arc 53"/>
              <p:cNvSpPr>
                <a:spLocks noChangeAspect="1"/>
              </p:cNvSpPr>
              <p:nvPr/>
            </p:nvSpPr>
            <p:spPr bwMode="auto">
              <a:xfrm rot="2700000">
                <a:off x="365761" y="107721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0">
                    <a:srgbClr val="FF6666">
                      <a:alpha val="70000"/>
                    </a:srgbClr>
                  </a:gs>
                  <a:gs pos="100000">
                    <a:srgbClr val="FFCCCC"/>
                  </a:gs>
                </a:gsLst>
                <a:lin ang="0" scaled="1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5" name="Left Arrow 54"/>
              <p:cNvSpPr/>
              <p:nvPr/>
            </p:nvSpPr>
            <p:spPr bwMode="auto">
              <a:xfrm rot="8100000">
                <a:off x="1873639" y="1431682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6" name="Text Box 34"/>
              <p:cNvSpPr txBox="1">
                <a:spLocks noChangeArrowheads="1"/>
              </p:cNvSpPr>
              <p:nvPr/>
            </p:nvSpPr>
            <p:spPr bwMode="auto">
              <a:xfrm>
                <a:off x="205740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External Environment </a:t>
                </a:r>
              </a:p>
            </p:txBody>
          </p:sp>
          <p:sp>
            <p:nvSpPr>
              <p:cNvPr id="57" name="Text Box 25"/>
              <p:cNvSpPr txBox="1">
                <a:spLocks noChangeArrowheads="1"/>
              </p:cNvSpPr>
              <p:nvPr/>
            </p:nvSpPr>
            <p:spPr bwMode="auto">
              <a:xfrm>
                <a:off x="311573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Internal Organization</a:t>
                </a:r>
              </a:p>
              <a:p>
                <a:pPr eaLnBrk="1" hangingPunct="1"/>
                <a:endParaRPr lang="en-CA" sz="1200" dirty="0">
                  <a:solidFill>
                    <a:srgbClr val="000000"/>
                  </a:solidFill>
                  <a:latin typeface="Arial Narrow" charset="0"/>
                </a:endParaRPr>
              </a:p>
            </p:txBody>
          </p:sp>
          <p:sp>
            <p:nvSpPr>
              <p:cNvPr id="58" name="Text Box 11"/>
              <p:cNvSpPr txBox="1">
                <a:spLocks noChangeArrowheads="1"/>
              </p:cNvSpPr>
              <p:nvPr/>
            </p:nvSpPr>
            <p:spPr bwMode="auto">
              <a:xfrm rot="1920005">
                <a:off x="2658465" y="1138090"/>
                <a:ext cx="2362200" cy="2375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Up">
                  <a:avLst>
                    <a:gd name="adj" fmla="val 11157059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Analysis</a:t>
                </a:r>
              </a:p>
            </p:txBody>
          </p:sp>
          <p:sp>
            <p:nvSpPr>
              <p:cNvPr id="59" name="Text Box 34"/>
              <p:cNvSpPr txBox="1">
                <a:spLocks noChangeArrowheads="1"/>
              </p:cNvSpPr>
              <p:nvPr/>
            </p:nvSpPr>
            <p:spPr bwMode="auto">
              <a:xfrm>
                <a:off x="35814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Strategic Performance</a:t>
                </a:r>
              </a:p>
            </p:txBody>
          </p:sp>
          <p:sp>
            <p:nvSpPr>
              <p:cNvPr id="60" name="Text Box 34"/>
              <p:cNvSpPr txBox="1">
                <a:spLocks noChangeArrowheads="1"/>
              </p:cNvSpPr>
              <p:nvPr/>
            </p:nvSpPr>
            <p:spPr bwMode="auto">
              <a:xfrm>
                <a:off x="25146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X1: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Strategy       Case Analysis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642188" y="895350"/>
              <a:ext cx="5383277" cy="5488007"/>
              <a:chOff x="3568031" y="762000"/>
              <a:chExt cx="5383277" cy="5488007"/>
            </a:xfrm>
          </p:grpSpPr>
          <p:sp>
            <p:nvSpPr>
              <p:cNvPr id="42" name="Text Box 11"/>
              <p:cNvSpPr txBox="1">
                <a:spLocks noChangeArrowheads="1"/>
              </p:cNvSpPr>
              <p:nvPr/>
            </p:nvSpPr>
            <p:spPr bwMode="auto">
              <a:xfrm rot="19054415">
                <a:off x="6589108" y="4734811"/>
                <a:ext cx="23622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Strategies</a:t>
                </a:r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3568031" y="762000"/>
                <a:ext cx="5365104" cy="5488007"/>
                <a:chOff x="9462851" y="2539127"/>
                <a:chExt cx="5365104" cy="5488007"/>
              </a:xfrm>
            </p:grpSpPr>
            <p:sp>
              <p:nvSpPr>
                <p:cNvPr id="50" name="Left Arrow 49"/>
                <p:cNvSpPr>
                  <a:spLocks/>
                </p:cNvSpPr>
                <p:nvPr/>
              </p:nvSpPr>
              <p:spPr bwMode="auto">
                <a:xfrm rot="20700000">
                  <a:off x="11881733" y="5576542"/>
                  <a:ext cx="731520" cy="2450592"/>
                </a:xfrm>
                <a:prstGeom prst="leftArrow">
                  <a:avLst>
                    <a:gd name="adj1" fmla="val 86719"/>
                    <a:gd name="adj2" fmla="val 8506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9050" cap="flat" cmpd="sng" algn="ctr">
                  <a:gradFill flip="none" rotWithShape="1">
                    <a:gsLst>
                      <a:gs pos="94000">
                        <a:schemeClr val="tx1"/>
                      </a:gs>
                      <a:gs pos="97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1" name="Block Arc 50"/>
                <p:cNvSpPr>
                  <a:spLocks noChangeAspect="1"/>
                </p:cNvSpPr>
                <p:nvPr/>
              </p:nvSpPr>
              <p:spPr bwMode="auto">
                <a:xfrm rot="9900000">
                  <a:off x="9462851" y="2539127"/>
                  <a:ext cx="5303520" cy="5303520"/>
                </a:xfrm>
                <a:prstGeom prst="blockArc">
                  <a:avLst>
                    <a:gd name="adj1" fmla="val 10800000"/>
                    <a:gd name="adj2" fmla="val 16132544"/>
                    <a:gd name="adj3" fmla="val 39982"/>
                  </a:avLst>
                </a:prstGeom>
                <a:gradFill flip="none" rotWithShape="1">
                  <a:gsLst>
                    <a:gs pos="30000">
                      <a:schemeClr val="accent3">
                        <a:lumMod val="60000"/>
                        <a:lumOff val="40000"/>
                        <a:alpha val="70000"/>
                      </a:schemeClr>
                    </a:gs>
                    <a:gs pos="70000">
                      <a:schemeClr val="accent3">
                        <a:lumMod val="40000"/>
                        <a:lumOff val="60000"/>
                      </a:schemeClr>
                    </a:gs>
                  </a:gsLst>
                  <a:lin ang="18900000" scaled="0"/>
                  <a:tileRect/>
                </a:gradFill>
                <a:ln w="19050" cap="flat" cmpd="sng" algn="ctr">
                  <a:gradFill flip="none" rotWithShape="1">
                    <a:gsLst>
                      <a:gs pos="96000">
                        <a:schemeClr val="tx1"/>
                      </a:gs>
                      <a:gs pos="98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52" name="Left Arrow 51"/>
                <p:cNvSpPr/>
                <p:nvPr/>
              </p:nvSpPr>
              <p:spPr bwMode="auto">
                <a:xfrm rot="15300000">
                  <a:off x="13584371" y="3702735"/>
                  <a:ext cx="201168" cy="2286000"/>
                </a:xfrm>
                <a:prstGeom prst="leftArrow">
                  <a:avLst>
                    <a:gd name="adj1" fmla="val 100000"/>
                    <a:gd name="adj2" fmla="val 100000"/>
                  </a:avLst>
                </a:prstGeom>
                <a:solidFill>
                  <a:srgbClr val="FFFFFF"/>
                </a:solidFill>
                <a:ln w="19050" cap="flat" cmpd="sng" algn="ctr">
                  <a:gradFill flip="none" rotWithShape="1">
                    <a:gsLst>
                      <a:gs pos="80000">
                        <a:schemeClr val="tx1"/>
                      </a:gs>
                      <a:gs pos="82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44" name="Text Box 5"/>
              <p:cNvSpPr txBox="1">
                <a:spLocks noChangeArrowheads="1"/>
              </p:cNvSpPr>
              <p:nvPr/>
            </p:nvSpPr>
            <p:spPr bwMode="auto">
              <a:xfrm>
                <a:off x="7884585" y="31838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4: 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Bus.-Level Strategy</a:t>
                </a:r>
              </a:p>
            </p:txBody>
          </p:sp>
          <p:sp>
            <p:nvSpPr>
              <p:cNvPr id="45" name="Text Box 6"/>
              <p:cNvSpPr txBox="1">
                <a:spLocks noChangeArrowheads="1"/>
              </p:cNvSpPr>
              <p:nvPr/>
            </p:nvSpPr>
            <p:spPr bwMode="auto">
              <a:xfrm>
                <a:off x="6735489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5: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Competitive Dynamics</a:t>
                </a:r>
              </a:p>
            </p:txBody>
          </p:sp>
          <p:sp>
            <p:nvSpPr>
              <p:cNvPr id="46" name="Text Box 7"/>
              <p:cNvSpPr txBox="1">
                <a:spLocks noChangeArrowheads="1"/>
              </p:cNvSpPr>
              <p:nvPr/>
            </p:nvSpPr>
            <p:spPr bwMode="auto">
              <a:xfrm>
                <a:off x="7727951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6: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Corp.-Level Strategy</a:t>
                </a:r>
              </a:p>
            </p:txBody>
          </p:sp>
          <p:sp>
            <p:nvSpPr>
              <p:cNvPr id="47" name="Text Box 8"/>
              <p:cNvSpPr txBox="1">
                <a:spLocks noChangeArrowheads="1"/>
              </p:cNvSpPr>
              <p:nvPr/>
            </p:nvSpPr>
            <p:spPr bwMode="auto">
              <a:xfrm>
                <a:off x="6246284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7: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Acquisition &amp; Restructuring</a:t>
                </a:r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7239000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8: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International Strategy</a:t>
                </a:r>
              </a:p>
            </p:txBody>
          </p:sp>
          <p:sp>
            <p:nvSpPr>
              <p:cNvPr id="49" name="Text Box 10"/>
              <p:cNvSpPr txBox="1">
                <a:spLocks noChangeArrowheads="1"/>
              </p:cNvSpPr>
              <p:nvPr/>
            </p:nvSpPr>
            <p:spPr bwMode="auto">
              <a:xfrm>
                <a:off x="6578600" y="5112258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9: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Cooperative Strategy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499949" y="895350"/>
              <a:ext cx="5459286" cy="5303520"/>
              <a:chOff x="-1083797" y="975804"/>
              <a:chExt cx="5459286" cy="5303520"/>
            </a:xfrm>
          </p:grpSpPr>
          <p:sp>
            <p:nvSpPr>
              <p:cNvPr id="34" name="Left Arrow 33"/>
              <p:cNvSpPr>
                <a:spLocks/>
              </p:cNvSpPr>
              <p:nvPr/>
            </p:nvSpPr>
            <p:spPr bwMode="auto">
              <a:xfrm rot="6300000">
                <a:off x="-107726" y="1733336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5" name="Block Arc 34"/>
              <p:cNvSpPr>
                <a:spLocks noChangeAspect="1"/>
              </p:cNvSpPr>
              <p:nvPr/>
            </p:nvSpPr>
            <p:spPr bwMode="auto">
              <a:xfrm rot="17100000">
                <a:off x="-928031" y="975804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tx2">
                      <a:lumMod val="60000"/>
                      <a:lumOff val="40000"/>
                    </a:schemeClr>
                  </a:gs>
                  <a:gs pos="70000">
                    <a:schemeClr val="accent1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6" name="Left Arrow 35"/>
              <p:cNvSpPr/>
              <p:nvPr/>
            </p:nvSpPr>
            <p:spPr bwMode="auto">
              <a:xfrm rot="900000">
                <a:off x="1158861" y="3973153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37" name="Text Box 11"/>
              <p:cNvSpPr txBox="1">
                <a:spLocks noChangeArrowheads="1"/>
              </p:cNvSpPr>
              <p:nvPr/>
            </p:nvSpPr>
            <p:spPr bwMode="auto">
              <a:xfrm rot="4502555">
                <a:off x="-1761957" y="3739752"/>
                <a:ext cx="2362200" cy="1005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>
                    <a:gd name="adj" fmla="val 1396051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Implementing for Performance</a:t>
                </a:r>
              </a:p>
            </p:txBody>
          </p:sp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-389467" y="2853268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10: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Corporate Governance</a:t>
                </a:r>
              </a:p>
            </p:txBody>
          </p:sp>
          <p:sp>
            <p:nvSpPr>
              <p:cNvPr id="39" name="Text Box 14"/>
              <p:cNvSpPr txBox="1">
                <a:spLocks noChangeArrowheads="1"/>
              </p:cNvSpPr>
              <p:nvPr/>
            </p:nvSpPr>
            <p:spPr bwMode="auto">
              <a:xfrm>
                <a:off x="-541870" y="3530601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Ch. 11: Org. Structure &amp; Controls </a:t>
                </a:r>
              </a:p>
            </p:txBody>
          </p:sp>
          <p:sp>
            <p:nvSpPr>
              <p:cNvPr id="40" name="Text Box 15"/>
              <p:cNvSpPr txBox="1">
                <a:spLocks noChangeArrowheads="1"/>
              </p:cNvSpPr>
              <p:nvPr/>
            </p:nvSpPr>
            <p:spPr bwMode="auto">
              <a:xfrm>
                <a:off x="-381000" y="4207934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Leadership</a:t>
                </a:r>
              </a:p>
            </p:txBody>
          </p:sp>
          <p:sp>
            <p:nvSpPr>
              <p:cNvPr id="41" name="Text Box 16"/>
              <p:cNvSpPr txBox="1">
                <a:spLocks noChangeArrowheads="1"/>
              </p:cNvSpPr>
              <p:nvPr/>
            </p:nvSpPr>
            <p:spPr bwMode="auto">
              <a:xfrm>
                <a:off x="-93134" y="4876800"/>
                <a:ext cx="11430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Entrepreneurship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649386" y="5596029"/>
              <a:ext cx="931332" cy="594358"/>
              <a:chOff x="5523749" y="1013736"/>
              <a:chExt cx="777964" cy="693418"/>
            </a:xfrm>
          </p:grpSpPr>
          <p:sp>
            <p:nvSpPr>
              <p:cNvPr id="32" name="Oval 31"/>
              <p:cNvSpPr>
                <a:spLocks/>
              </p:cNvSpPr>
              <p:nvPr/>
            </p:nvSpPr>
            <p:spPr>
              <a:xfrm>
                <a:off x="5563549" y="1013736"/>
                <a:ext cx="687439" cy="69341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523749" y="1058676"/>
                <a:ext cx="777964" cy="646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Strategic Competitive-ness</a:t>
                </a:r>
                <a:r>
                  <a:rPr lang="en-US" sz="900" b="1" dirty="0">
                    <a:latin typeface="Arial Narrow"/>
                    <a:cs typeface="Arial Narrow"/>
                  </a:rPr>
                  <a:t>   </a:t>
                </a:r>
              </a:p>
            </p:txBody>
          </p:sp>
        </p:grpSp>
        <p:grpSp>
          <p:nvGrpSpPr>
            <p:cNvPr id="25" name="Group 24"/>
            <p:cNvGrpSpPr>
              <a:grpSpLocks/>
            </p:cNvGrpSpPr>
            <p:nvPr/>
          </p:nvGrpSpPr>
          <p:grpSpPr>
            <a:xfrm>
              <a:off x="3962822" y="1937175"/>
              <a:ext cx="829309" cy="600710"/>
              <a:chOff x="5835569" y="1049242"/>
              <a:chExt cx="819018" cy="708551"/>
            </a:xfrm>
          </p:grpSpPr>
          <p:sp>
            <p:nvSpPr>
              <p:cNvPr id="30" name="Oval 29"/>
              <p:cNvSpPr>
                <a:spLocks/>
              </p:cNvSpPr>
              <p:nvPr/>
            </p:nvSpPr>
            <p:spPr>
              <a:xfrm>
                <a:off x="5835569" y="1056732"/>
                <a:ext cx="812748" cy="70106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841839" y="1049242"/>
                <a:ext cx="812748" cy="70106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Above Average Returns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024290" y="2337223"/>
              <a:ext cx="838197" cy="594359"/>
              <a:chOff x="5643658" y="1198767"/>
              <a:chExt cx="791446" cy="681862"/>
            </a:xfrm>
          </p:grpSpPr>
          <p:sp>
            <p:nvSpPr>
              <p:cNvPr id="28" name="Oval 27"/>
              <p:cNvSpPr>
                <a:spLocks/>
              </p:cNvSpPr>
              <p:nvPr/>
            </p:nvSpPr>
            <p:spPr>
              <a:xfrm>
                <a:off x="5643658" y="1198767"/>
                <a:ext cx="777060" cy="68186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55646" y="1261418"/>
                <a:ext cx="779458" cy="5296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Vision &amp; Mission</a:t>
                </a:r>
              </a:p>
            </p:txBody>
          </p:sp>
        </p:grpSp>
      </p:grpSp>
      <p:cxnSp>
        <p:nvCxnSpPr>
          <p:cNvPr id="70" name="Straight Connector 69"/>
          <p:cNvCxnSpPr/>
          <p:nvPr/>
        </p:nvCxnSpPr>
        <p:spPr>
          <a:xfrm>
            <a:off x="3124200" y="838200"/>
            <a:ext cx="0" cy="544068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62000"/>
            <a:ext cx="3108960" cy="5525347"/>
          </a:xfrm>
          <a:prstGeom prst="rect">
            <a:avLst/>
          </a:prstGeom>
        </p:spPr>
      </p:pic>
      <p:sp>
        <p:nvSpPr>
          <p:cNvPr id="66" name="Text Box 34"/>
          <p:cNvSpPr txBox="1">
            <a:spLocks noChangeArrowheads="1"/>
          </p:cNvSpPr>
          <p:nvPr/>
        </p:nvSpPr>
        <p:spPr bwMode="auto">
          <a:xfrm>
            <a:off x="5799664" y="2091268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4">
                <a:lumMod val="75000"/>
                <a:alpha val="75000"/>
              </a:schemeClr>
            </a:glow>
          </a:effectLst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X1:</a:t>
            </a: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Strategy       Case Analysis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58000" y="650138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65" name="Chevron 64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Case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lang="en-US" sz="1000" b="1" spc="100" baseline="0" dirty="0">
                <a:solidFill>
                  <a:schemeClr val="bg1"/>
                </a:solidFill>
                <a:latin typeface="+mn-lt"/>
              </a:rPr>
              <a:t>/21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</p:spPr>
      </p:pic>
      <p:pic>
        <p:nvPicPr>
          <p:cNvPr id="80" name="Picture 79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27555"/>
            <a:ext cx="396214" cy="396214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</p:spPr>
      </p:pic>
      <p:sp>
        <p:nvSpPr>
          <p:cNvPr id="71" name="Rectangle 70"/>
          <p:cNvSpPr/>
          <p:nvPr/>
        </p:nvSpPr>
        <p:spPr>
          <a:xfrm>
            <a:off x="16934" y="719668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ooter Placeholder 12"/>
          <p:cNvSpPr txBox="1">
            <a:spLocks/>
          </p:cNvSpPr>
          <p:nvPr/>
        </p:nvSpPr>
        <p:spPr>
          <a:xfrm>
            <a:off x="2194560" y="6451603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 , 2017, 2019, 2023 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23586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5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Why use Cases?</a:t>
            </a: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703262" y="6446520"/>
            <a:ext cx="7848600" cy="411480"/>
          </a:xfrm>
          <a:prstGeom prst="actionButtonBlank">
            <a:avLst/>
          </a:pr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 descr="No 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609600" y="3293536"/>
            <a:ext cx="4800600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11480" indent="-411480" algn="l" eaLnBrk="0" hangingPunct="0">
              <a:spcBef>
                <a:spcPts val="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Cases require you to: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62000" y="3742271"/>
            <a:ext cx="4953000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algn="l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Relate analysis and action.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33400" y="4969936"/>
            <a:ext cx="8610600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11480" indent="-411480" algn="l" eaLnBrk="0" hangingPunct="0">
              <a:spcBef>
                <a:spcPct val="2000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You develop a general managerial point of view…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703262" y="5430336"/>
            <a:ext cx="6459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marL="548640" indent="-274320" algn="l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200" b="1" dirty="0">
                <a:solidFill>
                  <a:srgbClr val="606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Where responsibility is sensitive to action in a diverse environmental context.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566738" y="1669293"/>
            <a:ext cx="8577262" cy="161582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11480" indent="-411480" algn="l" eaLnBrk="0" hangingPunct="0">
              <a:spcBef>
                <a:spcPts val="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Preparing for case discussion, case analysis makes you practice important managerial skills:</a:t>
            </a:r>
            <a:endParaRPr lang="en-US" sz="2000" b="1" spc="-7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411480" indent="-411480" algn="l" eaLnBrk="0" hangingPunct="0">
              <a:spcBef>
                <a:spcPts val="0"/>
              </a:spcBef>
              <a:buSzPct val="85000"/>
              <a:buFont typeface="Wingdings" charset="2"/>
              <a:buChar char="Ø"/>
              <a:defRPr/>
            </a:pPr>
            <a:endParaRPr lang="en-US" sz="1100" b="1" spc="-7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l" eaLnBrk="0" hangingPunct="0">
              <a:spcBef>
                <a:spcPts val="0"/>
              </a:spcBef>
              <a:buSzPct val="85000"/>
              <a:defRPr/>
            </a:pPr>
            <a:endParaRPr lang="en-US" b="1" spc="-7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l" eaLnBrk="0" hangingPunct="0">
              <a:spcBef>
                <a:spcPts val="0"/>
              </a:spcBef>
              <a:buSzPct val="85000"/>
              <a:defRPr/>
            </a:pPr>
            <a:endParaRPr lang="en-US" b="1" spc="-7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90600" y="2482091"/>
            <a:ext cx="3246438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Diagnosing.</a:t>
            </a: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4148138" y="2482091"/>
            <a:ext cx="4132262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Making decisions.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990600" y="2837690"/>
            <a:ext cx="3246438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99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Observing.</a:t>
            </a:r>
            <a:r>
              <a:rPr lang="en-US" sz="2400" b="1" dirty="0">
                <a:solidFill>
                  <a:srgbClr val="99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148138" y="2837690"/>
            <a:ext cx="4427537" cy="430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ct val="200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Listening &amp; persuading. 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36525" y="1143000"/>
            <a:ext cx="79089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274320" indent="-274320" algn="l" eaLnBrk="1" hangingPunct="1">
              <a:defRPr/>
            </a:pPr>
            <a:r>
              <a:rPr lang="en-US" sz="2600" b="1" spc="-7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</a:t>
            </a:r>
            <a:r>
              <a:rPr lang="en-US" sz="2800" b="1" spc="-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Results of Case Method Involvement:</a:t>
            </a:r>
            <a:endParaRPr lang="en-US" sz="2800" b="1" spc="-1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778933" y="4124295"/>
            <a:ext cx="6756400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algn="l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Develop realistic and concrete actions, despite complexity &amp; partial knowledge.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238997" y="3522133"/>
            <a:ext cx="1424499" cy="12649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3445933"/>
            <a:ext cx="1701485" cy="14244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400" y="3369733"/>
            <a:ext cx="1851848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3" name="Picture 3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4" name="Chevron 33"/>
          <p:cNvSpPr/>
          <p:nvPr/>
        </p:nvSpPr>
        <p:spPr bwMode="auto">
          <a:xfrm>
            <a:off x="2057400" y="6437376"/>
            <a:ext cx="64008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Why Use Cases?</a:t>
            </a:r>
          </a:p>
        </p:txBody>
      </p:sp>
      <p:sp>
        <p:nvSpPr>
          <p:cNvPr id="2" name="Chevron 18">
            <a:extLst>
              <a:ext uri="{FF2B5EF4-FFF2-40B4-BE49-F238E27FC236}">
                <a16:creationId xmlns:a16="http://schemas.microsoft.com/office/drawing/2014/main" id="{5653D6E5-81EE-4958-8318-BB4E79C21814}"/>
              </a:ext>
            </a:extLst>
          </p:cNvPr>
          <p:cNvSpPr/>
          <p:nvPr/>
        </p:nvSpPr>
        <p:spPr bwMode="auto">
          <a:xfrm>
            <a:off x="2057400" y="6437376"/>
            <a:ext cx="64008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Why Use Cases?</a:t>
            </a:r>
          </a:p>
        </p:txBody>
      </p:sp>
    </p:spTree>
    <p:extLst>
      <p:ext uri="{BB962C8B-B14F-4D97-AF65-F5344CB8AC3E}">
        <p14:creationId xmlns:p14="http://schemas.microsoft.com/office/powerpoint/2010/main" val="6151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apl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apl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apl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0" grpId="0"/>
      <p:bldP spid="21" grpId="0"/>
      <p:bldP spid="22" grpId="0"/>
      <p:bldP spid="23" grpId="0" animBg="1" autoUpdateAnimBg="0"/>
      <p:bldP spid="24" grpId="0" autoUpdateAnimBg="0"/>
      <p:bldP spid="25" grpId="0" autoUpdateAnimBg="0"/>
      <p:bldP spid="26" grpId="0" autoUpdateAnimBg="0"/>
      <p:bldP spid="28" grpId="0" autoUpdateAnimBg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X1s5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6498166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26999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Why use Cases?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457582"/>
            <a:ext cx="3962400" cy="250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 bwMode="auto">
          <a:xfrm>
            <a:off x="2362200" y="3405633"/>
            <a:ext cx="4495800" cy="2743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sz="160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514350" y="1633538"/>
            <a:ext cx="8401050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11480" indent="-411480" algn="l" eaLnBrk="0" hangingPunct="0">
              <a:spcBef>
                <a:spcPct val="2000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Arial" charset="0"/>
              </a:rPr>
              <a:t>You confront the intractability of reality:</a:t>
            </a:r>
            <a:endParaRPr lang="en-US" sz="2600" b="1" dirty="0">
              <a:solidFill>
                <a:srgbClr val="00009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914400" y="2090738"/>
            <a:ext cx="8001000" cy="12105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ts val="4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Arial" charset="0"/>
              </a:rPr>
              <a:t>The absence of needed information;</a:t>
            </a:r>
          </a:p>
          <a:p>
            <a:pPr marL="274320" indent="-274320" algn="l" eaLnBrk="0" hangingPunct="0">
              <a:spcBef>
                <a:spcPts val="4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Arial" charset="0"/>
              </a:rPr>
              <a:t>An imbalance between needs &amp; resources;</a:t>
            </a:r>
          </a:p>
          <a:p>
            <a:pPr marL="274320" indent="-274320" algn="l" eaLnBrk="0" hangingPunct="0">
              <a:spcBef>
                <a:spcPts val="4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ea typeface="+mn-ea"/>
                <a:cs typeface="Arial" charset="0"/>
              </a:rPr>
              <a:t>Conflicts among competing objectives.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609600" y="3285067"/>
            <a:ext cx="8382000" cy="30469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11480" indent="-411480" algn="l" eaLnBrk="0" hangingPunct="0">
              <a:spcBef>
                <a:spcPts val="30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Communication skills will be honed by use of  oral &amp; written presentations of case analyses. </a:t>
            </a:r>
          </a:p>
          <a:p>
            <a:pPr marL="411480" indent="-411480" algn="l" eaLnBrk="0" hangingPunct="0">
              <a:spcBef>
                <a:spcPts val="30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spc="-7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The primary responsibility for learning is yours.</a:t>
            </a:r>
            <a:endParaRPr lang="en-US" sz="2600" b="1" spc="-7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marL="411480" indent="-411480" algn="l" eaLnBrk="0" hangingPunct="0">
              <a:spcBef>
                <a:spcPts val="30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The quality of discussion entails some              mastery of case facts &amp; some analysis.</a:t>
            </a:r>
          </a:p>
          <a:p>
            <a:pPr marL="411480" indent="-411480" algn="l" eaLnBrk="0" hangingPunct="0">
              <a:spcBef>
                <a:spcPts val="300"/>
              </a:spcBef>
              <a:buSzPct val="85000"/>
              <a:buFont typeface="Wingdings" charset="2"/>
              <a:buChar char="Ø"/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The case method requires you read                         and think carefully about each case. </a:t>
            </a: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36525" y="1112838"/>
            <a:ext cx="79089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marL="274320" indent="-274320" algn="l" eaLnBrk="1" hangingPunct="1">
              <a:defRPr/>
            </a:pPr>
            <a:r>
              <a:rPr lang="en-US" sz="2800" b="1" spc="-70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+ </a:t>
            </a:r>
            <a:r>
              <a:rPr lang="en-US" sz="2800" b="1" spc="-7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spc="-1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Results of Case Method Involvement:</a:t>
            </a:r>
            <a:r>
              <a:rPr lang="en-US" sz="1100" b="1" spc="-1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en-US" sz="2800" b="1" spc="-100" baseline="30000" dirty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3774" y="1828800"/>
            <a:ext cx="1520520" cy="1447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61200" y="4775200"/>
            <a:ext cx="1905000" cy="1371600"/>
          </a:xfrm>
          <a:prstGeom prst="round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Try to read the case a day or two before the class.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25" name="Picture 24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6" name="Picture 25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2" name="Chevron 21"/>
          <p:cNvSpPr/>
          <p:nvPr/>
        </p:nvSpPr>
        <p:spPr bwMode="auto">
          <a:xfrm>
            <a:off x="2057400" y="6437376"/>
            <a:ext cx="64008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Why Use Cases?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24800" y="59266"/>
            <a:ext cx="1219200" cy="838200"/>
            <a:chOff x="7924800" y="59266"/>
            <a:chExt cx="1219200" cy="838200"/>
          </a:xfrm>
        </p:grpSpPr>
        <p:sp>
          <p:nvSpPr>
            <p:cNvPr id="3" name="Rectangle 2"/>
            <p:cNvSpPr/>
            <p:nvPr/>
          </p:nvSpPr>
          <p:spPr>
            <a:xfrm>
              <a:off x="7924800" y="59266"/>
              <a:ext cx="1219200" cy="838200"/>
            </a:xfrm>
            <a:prstGeom prst="rect">
              <a:avLst/>
            </a:prstGeom>
            <a:blipFill rotWithShape="1">
              <a:blip r:embed="rId10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8382000" y="101599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Chevron 18">
            <a:extLst>
              <a:ext uri="{FF2B5EF4-FFF2-40B4-BE49-F238E27FC236}">
                <a16:creationId xmlns:a16="http://schemas.microsoft.com/office/drawing/2014/main" id="{BD50144E-BB14-4EF8-A513-A48480D9BA74}"/>
              </a:ext>
            </a:extLst>
          </p:cNvPr>
          <p:cNvSpPr/>
          <p:nvPr/>
        </p:nvSpPr>
        <p:spPr bwMode="auto">
          <a:xfrm>
            <a:off x="2057400" y="6437376"/>
            <a:ext cx="64008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gradFill flip="none" rotWithShape="1">
              <a:gsLst>
                <a:gs pos="84000">
                  <a:srgbClr val="000000">
                    <a:alpha val="0"/>
                  </a:srgbClr>
                </a:gs>
                <a:gs pos="85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Why Use Cases?</a:t>
            </a:r>
          </a:p>
        </p:txBody>
      </p:sp>
    </p:spTree>
    <p:extLst>
      <p:ext uri="{BB962C8B-B14F-4D97-AF65-F5344CB8AC3E}">
        <p14:creationId xmlns:p14="http://schemas.microsoft.com/office/powerpoint/2010/main" val="41328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50943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1" grpId="0" animBg="1"/>
      <p:bldP spid="32" grpId="0" build="p" autoUpdateAnimBg="0"/>
      <p:bldP spid="33" grpId="0" build="p" autoUpdateAnimBg="0"/>
      <p:bldP spid="34" grpId="0" build="p" autoUpdateAnimBg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X1s6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5600" y="6502401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Essentials in Preparing a Case</a:t>
            </a:r>
          </a:p>
        </p:txBody>
      </p:sp>
      <p:sp>
        <p:nvSpPr>
          <p:cNvPr id="5" name="Action Button: Custom 4">
            <a:hlinkClick r:id="rId8" action="ppaction://hlinksldjump" highlightClick="1">
              <a:snd r:embed="rId9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57200" y="1874305"/>
            <a:ext cx="5029200" cy="21441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 eaLnBrk="0" hangingPunct="0">
              <a:spcBef>
                <a:spcPts val="14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Careful reading and thinking about case facts, </a:t>
            </a:r>
          </a:p>
          <a:p>
            <a:pPr marL="274320" indent="-274320" algn="l" eaLnBrk="0" hangingPunct="0">
              <a:spcBef>
                <a:spcPts val="14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Reasoned analyses, </a:t>
            </a:r>
          </a:p>
          <a:p>
            <a:pPr marL="274320" indent="-274320" algn="l" eaLnBrk="0" hangingPunct="0">
              <a:spcBef>
                <a:spcPts val="1400"/>
              </a:spcBef>
              <a:buFont typeface="Arial"/>
              <a:buChar char="•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Development of alternative solutions to case problems.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209800" y="4379913"/>
            <a:ext cx="6629400" cy="163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4060"/>
              </a:lnSpc>
              <a:spcBef>
                <a:spcPts val="0"/>
              </a:spcBef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Recommended alternatives should flow logically from core problems identified through study of the case.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608513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63550" y="1219200"/>
            <a:ext cx="61344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spc="-7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Essential elements include</a:t>
            </a:r>
            <a:r>
              <a:rPr lang="en-US" sz="2600" b="1" spc="-7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600" b="1" spc="-7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pitchFamily="18" charset="0"/>
              </a:rPr>
              <a:t>preparation:</a:t>
            </a:r>
            <a:endParaRPr lang="en-US" sz="26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24458" y="2159000"/>
            <a:ext cx="2229706" cy="170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46800" y="2006600"/>
            <a:ext cx="2194560" cy="195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4100" y="2032000"/>
            <a:ext cx="2222500" cy="1919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49321" y1="37750" x2="49321" y2="37750"/>
                        <a14:foregroundMark x1="55656" y1="35500" x2="55656" y2="35500"/>
                        <a14:foregroundMark x1="54977" y1="37000" x2="54977" y2="37000"/>
                        <a14:foregroundMark x1="59276" y1="34250" x2="59276" y2="34250"/>
                        <a14:foregroundMark x1="58371" y1="26625" x2="58371" y2="26625"/>
                        <a14:foregroundMark x1="55204" y1="24500" x2="55204" y2="24500"/>
                        <a14:foregroundMark x1="46606" y1="25750" x2="46606" y2="25750"/>
                        <a14:foregroundMark x1="24434" y1="28125" x2="24434" y2="28125"/>
                        <a14:foregroundMark x1="26471" y1="36875" x2="26471" y2="36875"/>
                        <a14:foregroundMark x1="32805" y1="35375" x2="32805" y2="35375"/>
                        <a14:foregroundMark x1="62670" y1="95375" x2="62670" y2="95375"/>
                        <a14:foregroundMark x1="49548" y1="95500" x2="49548" y2="95500"/>
                        <a14:foregroundMark x1="36199" y1="97375" x2="36199" y2="97375"/>
                        <a14:foregroundMark x1="29864" y1="93500" x2="29864" y2="93500"/>
                        <a14:foregroundMark x1="26923" y1="90000" x2="26923" y2="90000"/>
                        <a14:foregroundMark x1="68326" y1="95500" x2="68326" y2="95500"/>
                        <a14:foregroundMark x1="71493" y1="92250" x2="71493" y2="92250"/>
                        <a14:foregroundMark x1="66290" y1="93125" x2="66290" y2="93125"/>
                        <a14:foregroundMark x1="71041" y1="90375" x2="71041" y2="90375"/>
                        <a14:foregroundMark x1="71493" y1="95000" x2="71493" y2="95000"/>
                        <a14:foregroundMark x1="23077" y1="35125" x2="23077" y2="35125"/>
                        <a14:foregroundMark x1="33258" y1="33000" x2="33258" y2="33000"/>
                        <a14:foregroundMark x1="41855" y1="33375" x2="41855" y2="33375"/>
                        <a14:foregroundMark x1="44570" y1="36250" x2="44570" y2="36250"/>
                        <a14:foregroundMark x1="47285" y1="26875" x2="47285" y2="2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600" y="2044700"/>
            <a:ext cx="149087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81" b="-714"/>
          <a:stretch/>
        </p:blipFill>
        <p:spPr>
          <a:xfrm>
            <a:off x="6273800" y="2070100"/>
            <a:ext cx="1919591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0" y="2057400"/>
            <a:ext cx="1905000" cy="18585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015" y="1981200"/>
            <a:ext cx="2280985" cy="1999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5-Point Star 35"/>
          <p:cNvSpPr/>
          <p:nvPr/>
        </p:nvSpPr>
        <p:spPr>
          <a:xfrm>
            <a:off x="8305800" y="53340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29" name="Picture 28"/>
            <p:cNvPicPr preferRelativeResize="0">
              <a:picLocks/>
            </p:cNvPicPr>
            <p:nvPr/>
          </p:nvPicPr>
          <p:blipFill rotWithShape="1">
            <a:blip r:embed="rId2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0" name="Picture 29" descr="Nex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grpSp>
        <p:nvGrpSpPr>
          <p:cNvPr id="25" name="Group 24"/>
          <p:cNvGrpSpPr/>
          <p:nvPr/>
        </p:nvGrpSpPr>
        <p:grpSpPr>
          <a:xfrm>
            <a:off x="8305800" y="59266"/>
            <a:ext cx="838200" cy="838200"/>
            <a:chOff x="8305800" y="-76200"/>
            <a:chExt cx="838200" cy="838200"/>
          </a:xfrm>
        </p:grpSpPr>
        <p:sp>
          <p:nvSpPr>
            <p:cNvPr id="26" name="Rectangle 25"/>
            <p:cNvSpPr/>
            <p:nvPr/>
          </p:nvSpPr>
          <p:spPr>
            <a:xfrm>
              <a:off x="8305800" y="-76200"/>
              <a:ext cx="838200" cy="838200"/>
            </a:xfrm>
            <a:prstGeom prst="rect">
              <a:avLst/>
            </a:prstGeom>
            <a:blipFill rotWithShape="1">
              <a:blip r:embed="rId11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8382000" y="-33867"/>
              <a:ext cx="685800" cy="685800"/>
            </a:xfrm>
            <a:prstGeom prst="star5">
              <a:avLst>
                <a:gd name="adj" fmla="val 22448"/>
                <a:gd name="hf" fmla="val 105146"/>
                <a:gd name="vf" fmla="val 110557"/>
              </a:avLst>
            </a:prstGeom>
            <a:gradFill flip="none" rotWithShape="1">
              <a:gsLst>
                <a:gs pos="10000">
                  <a:srgbClr val="FFFF00"/>
                </a:gs>
                <a:gs pos="75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Chevron 29">
            <a:extLst>
              <a:ext uri="{FF2B5EF4-FFF2-40B4-BE49-F238E27FC236}">
                <a16:creationId xmlns:a16="http://schemas.microsoft.com/office/drawing/2014/main" id="{FE5EECB1-9ABA-4E8C-9384-5EDBEB73FA0B}"/>
              </a:ext>
            </a:extLst>
          </p:cNvPr>
          <p:cNvSpPr/>
          <p:nvPr/>
        </p:nvSpPr>
        <p:spPr bwMode="auto">
          <a:xfrm>
            <a:off x="2603620" y="6437376"/>
            <a:ext cx="777240" cy="402336"/>
          </a:xfrm>
          <a:prstGeom prst="chevron">
            <a:avLst>
              <a:gd name="adj" fmla="val 13182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Case Prep. Essentials</a:t>
            </a:r>
          </a:p>
        </p:txBody>
      </p:sp>
    </p:spTree>
    <p:extLst>
      <p:ext uri="{BB962C8B-B14F-4D97-AF65-F5344CB8AC3E}">
        <p14:creationId xmlns:p14="http://schemas.microsoft.com/office/powerpoint/2010/main" val="20574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30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0943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build="p" autoUpdateAnimBg="0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X1s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7600" y="65278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18532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Preparing for a Case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152400" y="1159931"/>
            <a:ext cx="7467601" cy="5075769"/>
            <a:chOff x="4387426" y="667220"/>
            <a:chExt cx="7467066" cy="5462646"/>
          </a:xfrm>
        </p:grpSpPr>
        <p:pic>
          <p:nvPicPr>
            <p:cNvPr id="21" name="Picture 5" descr="pe01561_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4419600"/>
              <a:ext cx="3657600" cy="1710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4784273" y="1129296"/>
              <a:ext cx="7070219" cy="1722425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marL="320040" indent="-320040" algn="l" eaLnBrk="0" hangingPunct="0">
                <a:spcBef>
                  <a:spcPts val="0"/>
                </a:spcBef>
                <a:spcAft>
                  <a:spcPts val="400"/>
                </a:spcAft>
                <a:buSzPct val="85000"/>
                <a:buFont typeface="Wingdings" charset="2"/>
                <a:buChar char="Ø"/>
                <a:defRPr/>
              </a:pPr>
              <a:r>
                <a:rPr lang="en-US" sz="2200" b="1" dirty="0">
                  <a:solidFill>
                    <a:srgbClr val="00009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cs typeface="Arial" charset="0"/>
                </a:rPr>
                <a:t>In general, determine who, what, how,            where &amp; </a:t>
              </a:r>
              <a:r>
                <a:rPr lang="en-US" sz="2200" b="1" dirty="0">
                  <a:solidFill>
                    <a:srgbClr val="00009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+mj-lt"/>
                  <a:cs typeface="Arial" charset="0"/>
                </a:rPr>
                <a:t>when (the critical facts in a case).</a:t>
              </a:r>
            </a:p>
            <a:p>
              <a:pPr marL="320040" indent="-320040" algn="l" eaLnBrk="0" hangingPunct="0">
                <a:spcBef>
                  <a:spcPts val="0"/>
                </a:spcBef>
                <a:spcAft>
                  <a:spcPts val="400"/>
                </a:spcAft>
                <a:buSzPct val="85000"/>
                <a:buFont typeface="Wingdings" charset="2"/>
                <a:buChar char="Ø"/>
                <a:defRPr/>
              </a:pPr>
              <a:r>
                <a:rPr lang="en-US" sz="2200" b="1" spc="-100" dirty="0">
                  <a:solidFill>
                    <a:srgbClr val="00009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cs typeface="Times New Roman" charset="0"/>
                </a:rPr>
                <a:t>I.D. situation’s places, persons, activities, &amp; contexts. </a:t>
              </a:r>
            </a:p>
            <a:p>
              <a:pPr marL="320040" indent="-320040" algn="l" eaLnBrk="0" hangingPunct="0">
                <a:spcBef>
                  <a:spcPts val="0"/>
                </a:spcBef>
                <a:spcAft>
                  <a:spcPts val="400"/>
                </a:spcAft>
                <a:buSzPct val="85000"/>
                <a:buFont typeface="Wingdings" charset="2"/>
                <a:buChar char="Ø"/>
                <a:defRPr/>
              </a:pPr>
              <a:r>
                <a:rPr lang="en-US" sz="2200" b="1" spc="-70" dirty="0">
                  <a:solidFill>
                    <a:srgbClr val="00009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cs typeface="Arial" charset="0"/>
                </a:rPr>
                <a:t>Recognize informational certainties &amp; uncertainties.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7426" y="667220"/>
              <a:ext cx="7284516" cy="529977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l">
                <a:spcAft>
                  <a:spcPts val="600"/>
                </a:spcAft>
                <a:defRPr/>
              </a:pPr>
              <a:r>
                <a:rPr lang="en-US" sz="2600" b="1" dirty="0">
                  <a:solidFill>
                    <a:srgbClr val="00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cs typeface="Arial" charset="0"/>
                </a:rPr>
                <a:t>1. </a:t>
              </a:r>
              <a:r>
                <a:rPr lang="en-US" sz="2600" b="1" dirty="0"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  <a:cs typeface="Arial" charset="0"/>
                </a:rPr>
                <a:t>Gaining Familiarity</a:t>
              </a:r>
              <a:endParaRPr lang="en-US" sz="2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cs typeface="Times New Roman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500063" y="3530600"/>
            <a:ext cx="8610600" cy="838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spcAft>
                <a:spcPts val="600"/>
              </a:spcAft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520701" y="3573959"/>
            <a:ext cx="7404100" cy="769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20040" indent="-320040" algn="l" eaLnBrk="0" hangingPunct="0">
              <a:spcBef>
                <a:spcPts val="0"/>
              </a:spcBef>
              <a:spcAft>
                <a:spcPts val="600"/>
              </a:spcAft>
              <a:buSzPct val="85000"/>
              <a:buFont typeface="Wingdings" charset="2"/>
              <a:buChar char="Ø"/>
              <a:defRPr/>
            </a:pPr>
            <a:r>
              <a:rPr lang="en-US" sz="2200" b="1" spc="-5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List all indicators </a:t>
            </a:r>
            <a:r>
              <a:rPr lang="en-US" sz="22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(including stated “</a:t>
            </a:r>
            <a:r>
              <a:rPr lang="en-US" sz="2200" b="1" i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problems”)</a:t>
            </a:r>
            <a:r>
              <a:rPr lang="en-US" sz="22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       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that something is not as expected or as desired.</a:t>
            </a: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530225" y="4297363"/>
            <a:ext cx="8613775" cy="193899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11480" indent="-411480" algn="l" eaLnBrk="0" hangingPunct="0">
              <a:spcBef>
                <a:spcPts val="0"/>
              </a:spcBef>
              <a:spcAft>
                <a:spcPts val="400"/>
              </a:spcAft>
              <a:buClr>
                <a:srgbClr val="000090"/>
              </a:buClr>
              <a:buSzPct val="85000"/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Ensure symptoms are not assumed to be a problem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charset="0"/>
                <a:cs typeface="Times New Roman" charset="0"/>
              </a:rPr>
              <a:t>(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symptoms lead to identifying problems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 charset="0"/>
                <a:cs typeface="Times New Roman" charset="0"/>
              </a:rPr>
              <a:t>)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: </a:t>
            </a:r>
          </a:p>
          <a:p>
            <a:pPr marL="685800" lvl="1" indent="-228600" algn="l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2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You may want to correct symptoms, not true problems. </a:t>
            </a:r>
          </a:p>
          <a:p>
            <a:pPr marL="685800" lvl="1" indent="-228600" algn="l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2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True problems are states or situations requiring solution before firms’ or persons’ performance can improve. </a:t>
            </a:r>
            <a:r>
              <a:rPr lang="en-US" sz="22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6525" y="3124200"/>
            <a:ext cx="433456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2. Recognizing Symptoms</a:t>
            </a:r>
            <a:endParaRPr lang="en-US" sz="2600" b="1" dirty="0"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50" b="93000" l="2250" r="97000">
                        <a14:foregroundMark x1="13250" y1="30000" x2="13250" y2="30000"/>
                        <a14:foregroundMark x1="12250" y1="31250" x2="12250" y2="31250"/>
                        <a14:foregroundMark x1="8000" y1="27250" x2="8000" y2="27250"/>
                        <a14:foregroundMark x1="6500" y1="28750" x2="6500" y2="28750"/>
                        <a14:foregroundMark x1="87500" y1="25750" x2="87500" y2="25750"/>
                        <a14:foregroundMark x1="88750" y1="27250" x2="88750" y2="27250"/>
                        <a14:foregroundMark x1="82000" y1="23500" x2="82000" y2="23500"/>
                        <a14:foregroundMark x1="13000" y1="25250" x2="13000" y2="25250"/>
                        <a14:foregroundMark x1="13250" y1="15500" x2="13250" y2="15500"/>
                        <a14:foregroundMark x1="14500" y1="17250" x2="14500" y2="17250"/>
                        <a14:foregroundMark x1="21000" y1="17000" x2="21000" y2="17000"/>
                        <a14:foregroundMark x1="26000" y1="17000" x2="26000" y2="17000"/>
                        <a14:foregroundMark x1="36500" y1="12250" x2="36500" y2="12250"/>
                        <a14:foregroundMark x1="17250" y1="30000" x2="17250" y2="30000"/>
                        <a14:foregroundMark x1="57500" y1="16500" x2="57500" y2="16500"/>
                        <a14:foregroundMark x1="66750" y1="16250" x2="66750" y2="16250"/>
                        <a14:foregroundMark x1="72000" y1="15750" x2="72000" y2="15750"/>
                        <a14:foregroundMark x1="82500" y1="13250" x2="82500" y2="13250"/>
                        <a14:backgroundMark x1="28750" y1="12750" x2="28750" y2="12750"/>
                        <a14:backgroundMark x1="39250" y1="10000" x2="39250" y2="10000"/>
                        <a14:backgroundMark x1="74000" y1="12750" x2="74000" y2="12750"/>
                        <a14:backgroundMark x1="85000" y1="9500" x2="85000" y2="9500"/>
                        <a14:backgroundMark x1="39250" y1="16250" x2="39250" y2="16250"/>
                        <a14:backgroundMark x1="28750" y1="11500" x2="28750" y2="1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676400"/>
            <a:ext cx="1320800" cy="1320800"/>
          </a:xfrm>
          <a:prstGeom prst="rect">
            <a:avLst/>
          </a:prstGeom>
        </p:spPr>
      </p:pic>
      <p:pic>
        <p:nvPicPr>
          <p:cNvPr id="8" name="Picture 7" descr="Tacl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700" y="1739900"/>
            <a:ext cx="1304516" cy="1257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709928"/>
            <a:ext cx="1409700" cy="1298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5-Point Star 34"/>
          <p:cNvSpPr/>
          <p:nvPr/>
        </p:nvSpPr>
        <p:spPr>
          <a:xfrm>
            <a:off x="8305800" y="43434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34" name="Picture 33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6" name="Picture 35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7" name="Chevron 26"/>
          <p:cNvSpPr/>
          <p:nvPr/>
        </p:nvSpPr>
        <p:spPr bwMode="auto">
          <a:xfrm>
            <a:off x="3276600" y="64368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Preparing</a:t>
            </a: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for a Case</a:t>
            </a:r>
          </a:p>
        </p:txBody>
      </p:sp>
    </p:spTree>
    <p:extLst>
      <p:ext uri="{BB962C8B-B14F-4D97-AF65-F5344CB8AC3E}">
        <p14:creationId xmlns:p14="http://schemas.microsoft.com/office/powerpoint/2010/main" val="7995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8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7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283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8" grpId="0" animBg="1"/>
      <p:bldP spid="24" grpId="0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18532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Preparing for a Case</a:t>
            </a: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No 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58800" y="1752600"/>
            <a:ext cx="6527800" cy="11849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11480" indent="-411480" algn="l" eaLnBrk="0" hangingPunct="0">
              <a:spcBef>
                <a:spcPts val="0"/>
              </a:spcBef>
              <a:spcAft>
                <a:spcPts val="600"/>
              </a:spcAft>
              <a:buSzPct val="85000"/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Identify critical statements by major parties.</a:t>
            </a:r>
          </a:p>
          <a:p>
            <a:pPr marL="411480" indent="-411480" algn="l" eaLnBrk="0" hangingPunct="0">
              <a:spcBef>
                <a:spcPts val="0"/>
              </a:spcBef>
              <a:spcAft>
                <a:spcPts val="600"/>
              </a:spcAft>
              <a:buSzPct val="85000"/>
              <a:buFont typeface="Wingdings" charset="2"/>
              <a:buChar char="Ø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List all goals of the major parties that     exist or can be reasonably inferred.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609600" y="3437612"/>
            <a:ext cx="8382000" cy="12105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11480" indent="-411480" algn="l" eaLnBrk="0" hangingPunct="0">
              <a:spcBef>
                <a:spcPts val="0"/>
              </a:spcBef>
              <a:spcAft>
                <a:spcPts val="400"/>
              </a:spcAft>
              <a:buFont typeface="+mj-lt"/>
              <a:buAutoNum type="alphaLcPeriod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Decide what ideas, models, theories are useful.</a:t>
            </a: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</a:t>
            </a:r>
          </a:p>
          <a:p>
            <a:pPr marL="411480" indent="-411480" algn="l" eaLnBrk="0" hangingPunct="0">
              <a:spcBef>
                <a:spcPts val="0"/>
              </a:spcBef>
              <a:spcAft>
                <a:spcPts val="400"/>
              </a:spcAft>
              <a:buFont typeface="+mj-lt"/>
              <a:buAutoNum type="alphaLcPeriod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Apply these conceptual tools to the situation.</a:t>
            </a:r>
          </a:p>
          <a:p>
            <a:pPr marL="411480" indent="-411480" algn="l" eaLnBrk="0" hangingPunct="0">
              <a:spcBef>
                <a:spcPts val="0"/>
              </a:spcBef>
              <a:spcAft>
                <a:spcPts val="400"/>
              </a:spcAft>
              <a:buFont typeface="+mj-lt"/>
              <a:buAutoNum type="alphaLcPeriod"/>
              <a:defRPr/>
            </a:pPr>
            <a:r>
              <a:rPr lang="en-US" sz="2200" b="1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As new info. is revealed, go recycle back to ‘a.’</a:t>
            </a:r>
            <a:endParaRPr lang="en-US" sz="2200" b="1" dirty="0">
              <a:solidFill>
                <a:srgbClr val="00009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36525" y="2971800"/>
            <a:ext cx="5486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4. Conducting the Analysis</a:t>
            </a:r>
            <a:endParaRPr lang="en-US" sz="26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5448" y="1161288"/>
            <a:ext cx="32600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3. Identifying Goals</a:t>
            </a:r>
            <a:endParaRPr lang="en-US" sz="2600" b="1" dirty="0">
              <a:solidFill>
                <a:srgbClr val="00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4801592"/>
            <a:ext cx="2528887" cy="141664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800600"/>
            <a:ext cx="2528887" cy="14049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709928"/>
            <a:ext cx="1409700" cy="12984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 rot="10800000">
            <a:off x="6629400" y="3505200"/>
            <a:ext cx="1600200" cy="990600"/>
            <a:chOff x="10439400" y="3505200"/>
            <a:chExt cx="1600200" cy="990600"/>
          </a:xfrm>
        </p:grpSpPr>
        <p:sp>
          <p:nvSpPr>
            <p:cNvPr id="3" name="Curved Right Arrow 2"/>
            <p:cNvSpPr/>
            <p:nvPr/>
          </p:nvSpPr>
          <p:spPr>
            <a:xfrm>
              <a:off x="10439400" y="3505200"/>
              <a:ext cx="762000" cy="990600"/>
            </a:xfrm>
            <a:prstGeom prst="curved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10800000">
              <a:off x="11201400" y="3581400"/>
              <a:ext cx="8382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24" name="Picture 23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5" name="Picture 24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0" name="Chevron 19"/>
          <p:cNvSpPr/>
          <p:nvPr/>
        </p:nvSpPr>
        <p:spPr bwMode="auto">
          <a:xfrm>
            <a:off x="3276600" y="643873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Preparing</a:t>
            </a: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for a Case</a:t>
            </a:r>
          </a:p>
        </p:txBody>
      </p:sp>
    </p:spTree>
    <p:extLst>
      <p:ext uri="{BB962C8B-B14F-4D97-AF65-F5344CB8AC3E}">
        <p14:creationId xmlns:p14="http://schemas.microsoft.com/office/powerpoint/2010/main" val="323841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r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X1s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8292" y="65532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33" y="118532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Preparing for a Case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900" y="1709928"/>
            <a:ext cx="1409700" cy="1298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838200" y="4572000"/>
            <a:ext cx="6629400" cy="137160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Most items I’m talking about deal with writing-up the analysis for the few cases where you have to hand in a written analysis.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416560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3657600"/>
            <a:ext cx="69342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67400" y="4481156"/>
            <a:ext cx="2819400" cy="1767244"/>
            <a:chOff x="5867400" y="4481156"/>
            <a:chExt cx="2819400" cy="17672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56" b="100000" l="0" r="100000">
                          <a14:backgroundMark x1="51613" y1="77936" x2="51613" y2="779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3600" y="4481156"/>
              <a:ext cx="1676400" cy="126404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67400" y="5355848"/>
              <a:ext cx="2819400" cy="8925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“straw-dog” is something you set-up just so you can knock it down.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867400" y="4343400"/>
            <a:ext cx="32004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02920" y="3607395"/>
            <a:ext cx="7543800" cy="25648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274320" indent="-274320" algn="l" eaLnBrk="0" hangingPunct="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400" b="1" spc="-2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Specify &amp; prioritize criteria used for alternatives.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Discover or invent feasible action alternatives</a:t>
            </a: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Examine likely consequences of alternatives.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400"/>
              </a:spcAft>
              <a:buClr>
                <a:srgbClr val="000090"/>
              </a:buClr>
              <a:buFont typeface="Arial"/>
              <a:buChar char="•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Recommend a course of action.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Design an implementation plan / schedule.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Create a plan to assess implemented actions.</a:t>
            </a: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6525" y="3078757"/>
            <a:ext cx="47104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6. Doing the Action Planning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55448" y="1161287"/>
            <a:ext cx="5160684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5. Making the Diagnosis</a:t>
            </a:r>
          </a:p>
          <a:p>
            <a:pPr algn="l">
              <a:defRPr/>
            </a:pPr>
            <a:endParaRPr lang="en-US" sz="36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02217" y="1651451"/>
            <a:ext cx="7041583" cy="1354217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274320" indent="-274320" algn="l" eaLnBrk="0" hangingPunct="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spc="-5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Identify predicaments (goal inconsistencies).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spc="-10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Identify problems (goal performance divergence).</a:t>
            </a:r>
          </a:p>
          <a:p>
            <a:pPr marL="274320" indent="-274320" algn="l" eaLnBrk="0" hangingPunct="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Prioritize problems by timing, importance, etc.</a:t>
            </a:r>
            <a:r>
              <a:rPr lang="en-US" sz="2400" b="1" spc="-70" dirty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9" y="4648200"/>
            <a:ext cx="1247327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2971800"/>
            <a:ext cx="1194619" cy="685800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9" name="Group 2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30" name="Picture 29"/>
            <p:cNvPicPr preferRelativeResize="0">
              <a:picLocks/>
            </p:cNvPicPr>
            <p:nvPr/>
          </p:nvPicPr>
          <p:blipFill rotWithShape="1"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5" name="Chevron 24"/>
          <p:cNvSpPr/>
          <p:nvPr/>
        </p:nvSpPr>
        <p:spPr bwMode="auto">
          <a:xfrm>
            <a:off x="3268084" y="643873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Preparing</a:t>
            </a:r>
          </a:p>
          <a:p>
            <a:pPr algn="ctr">
              <a:lnSpc>
                <a:spcPts val="10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for a Case</a:t>
            </a:r>
          </a:p>
        </p:txBody>
      </p:sp>
    </p:spTree>
    <p:extLst>
      <p:ext uri="{BB962C8B-B14F-4D97-AF65-F5344CB8AC3E}">
        <p14:creationId xmlns:p14="http://schemas.microsoft.com/office/powerpoint/2010/main" val="115750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8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1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14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15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12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9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99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nodeType="withEffect">
                                  <p:stCondLst>
                                    <p:cond delay="15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15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54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4717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6" grpId="1" animBg="1"/>
      <p:bldP spid="11" grpId="0" animBg="1"/>
      <p:bldP spid="22" grpId="0" build="p"/>
      <p:bldP spid="24" grpId="0"/>
      <p:bldP spid="26" grpId="0" animBg="1"/>
      <p:bldP spid="28" grpId="0" build="p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85854</TotalTime>
  <Words>2395</Words>
  <Application>Microsoft Office PowerPoint</Application>
  <PresentationFormat>On-screen Show (4:3)</PresentationFormat>
  <Paragraphs>429</Paragraphs>
  <Slides>21</Slides>
  <Notes>20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Narrow</vt:lpstr>
      <vt:lpstr>Calibri</vt:lpstr>
      <vt:lpstr>Impact</vt:lpstr>
      <vt:lpstr>Lucida Grande</vt:lpstr>
      <vt:lpstr>Tahoma</vt:lpstr>
      <vt:lpstr>Times New Roman</vt:lpstr>
      <vt:lpstr>Wingdings</vt:lpstr>
      <vt:lpstr>Zapf Dingbats</vt:lpstr>
      <vt:lpstr>Strategic Management 11e</vt:lpstr>
      <vt:lpstr>Cases Title Slide</vt:lpstr>
      <vt:lpstr>Learning Objectives</vt:lpstr>
      <vt:lpstr>The Strategic Management Process</vt:lpstr>
      <vt:lpstr>Why use Cases?</vt:lpstr>
      <vt:lpstr>Why use Cases?</vt:lpstr>
      <vt:lpstr>Essentials in Preparing a Case</vt:lpstr>
      <vt:lpstr>Preparing for a Case</vt:lpstr>
      <vt:lpstr>Preparing for a Case</vt:lpstr>
      <vt:lpstr>Preparing for a Case</vt:lpstr>
      <vt:lpstr>Producing a Good Case Analysis</vt:lpstr>
      <vt:lpstr>Producing a Good Case Analysis</vt:lpstr>
      <vt:lpstr>Producing a Good Case Analysis</vt:lpstr>
      <vt:lpstr>Producing a Good Case Analysis</vt:lpstr>
      <vt:lpstr>Producing a Good Case Analysis</vt:lpstr>
      <vt:lpstr>Producing a Good Case Analysis</vt:lpstr>
      <vt:lpstr>Producing a Good Case Analysis</vt:lpstr>
      <vt:lpstr>Writing Good Formulation &amp; Integration- Recommendation-&amp;-Implementation Analyses</vt:lpstr>
      <vt:lpstr>PowerPoint Presentation</vt:lpstr>
      <vt:lpstr>Producing a Good Firm Synopsis</vt:lpstr>
      <vt:lpstr>For a Good Presentation</vt:lpstr>
      <vt:lpstr>The Strategic Management Process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Cases</dc:subject>
  <dc:creator>Jerry Sheppard</dc:creator>
  <cp:keywords/>
  <dc:description/>
  <cp:lastModifiedBy>Jerry Sheppard</cp:lastModifiedBy>
  <cp:revision>1334</cp:revision>
  <dcterms:created xsi:type="dcterms:W3CDTF">2013-05-29T18:31:50Z</dcterms:created>
  <dcterms:modified xsi:type="dcterms:W3CDTF">2024-08-25T20:54:22Z</dcterms:modified>
  <cp:category/>
</cp:coreProperties>
</file>