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handoutMasterIdLst>
    <p:handoutMasterId r:id="rId20"/>
  </p:handoutMasterIdLst>
  <p:sldIdLst>
    <p:sldId id="485" r:id="rId3"/>
    <p:sldId id="634" r:id="rId4"/>
    <p:sldId id="638" r:id="rId5"/>
    <p:sldId id="619" r:id="rId6"/>
    <p:sldId id="620" r:id="rId7"/>
    <p:sldId id="653" r:id="rId8"/>
    <p:sldId id="621" r:id="rId9"/>
    <p:sldId id="672" r:id="rId10"/>
    <p:sldId id="673" r:id="rId11"/>
    <p:sldId id="639" r:id="rId12"/>
    <p:sldId id="625" r:id="rId13"/>
    <p:sldId id="646" r:id="rId14"/>
    <p:sldId id="651" r:id="rId15"/>
    <p:sldId id="633" r:id="rId16"/>
    <p:sldId id="664" r:id="rId17"/>
    <p:sldId id="6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2D7"/>
    <a:srgbClr val="95B9CC"/>
    <a:srgbClr val="8ABAE8"/>
    <a:srgbClr val="9DBED8"/>
    <a:srgbClr val="94B2CA"/>
    <a:srgbClr val="BAE1FF"/>
    <a:srgbClr val="403152"/>
    <a:srgbClr val="D0D0A8"/>
    <a:srgbClr val="DFD991"/>
    <a:srgbClr val="FFF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54" autoAdjust="0"/>
    <p:restoredTop sz="98932" autoAdjust="0"/>
  </p:normalViewPr>
  <p:slideViewPr>
    <p:cSldViewPr>
      <p:cViewPr varScale="1">
        <p:scale>
          <a:sx n="112" d="100"/>
          <a:sy n="112" d="100"/>
        </p:scale>
        <p:origin x="178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 userDrawn="1"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26201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8016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audio" Target="../media/audio1.bin"/><Relationship Id="rId18" Type="http://schemas.openxmlformats.org/officeDocument/2006/relationships/image" Target="../media/image1.png"/><Relationship Id="rId3" Type="http://schemas.microsoft.com/office/2007/relationships/media" Target="../media/media15.m4a"/><Relationship Id="rId21" Type="http://schemas.openxmlformats.org/officeDocument/2006/relationships/image" Target="../media/image69.png"/><Relationship Id="rId7" Type="http://schemas.microsoft.com/office/2007/relationships/media" Target="../media/media17.m4a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8.png"/><Relationship Id="rId2" Type="http://schemas.openxmlformats.org/officeDocument/2006/relationships/audio" Target="../media/media14.m4a"/><Relationship Id="rId16" Type="http://schemas.openxmlformats.org/officeDocument/2006/relationships/audio" Target="../media/audio3.bin"/><Relationship Id="rId20" Type="http://schemas.openxmlformats.org/officeDocument/2006/relationships/image" Target="../media/image9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71.png"/><Relationship Id="rId5" Type="http://schemas.microsoft.com/office/2007/relationships/media" Target="../media/media16.m4a"/><Relationship Id="rId15" Type="http://schemas.openxmlformats.org/officeDocument/2006/relationships/slide" Target="slide9.xml"/><Relationship Id="rId23" Type="http://schemas.microsoft.com/office/2007/relationships/hdphoto" Target="../media/hdphoto9.wdp"/><Relationship Id="rId10" Type="http://schemas.openxmlformats.org/officeDocument/2006/relationships/audio" Target="../media/media18.wav"/><Relationship Id="rId19" Type="http://schemas.openxmlformats.org/officeDocument/2006/relationships/image" Target="../media/image36.png"/><Relationship Id="rId4" Type="http://schemas.openxmlformats.org/officeDocument/2006/relationships/audio" Target="../media/media15.m4a"/><Relationship Id="rId9" Type="http://schemas.microsoft.com/office/2007/relationships/media" Target="../media/media18.wav"/><Relationship Id="rId14" Type="http://schemas.openxmlformats.org/officeDocument/2006/relationships/image" Target="../media/image5.png"/><Relationship Id="rId22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6.bin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1.png"/><Relationship Id="rId5" Type="http://schemas.openxmlformats.org/officeDocument/2006/relationships/audio" Target="../media/audio3.bin"/><Relationship Id="rId10" Type="http://schemas.openxmlformats.org/officeDocument/2006/relationships/image" Target="../media/image72.png"/><Relationship Id="rId4" Type="http://schemas.openxmlformats.org/officeDocument/2006/relationships/slide" Target="slide9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17" Type="http://schemas.openxmlformats.org/officeDocument/2006/relationships/image" Target="../media/image78.png"/><Relationship Id="rId2" Type="http://schemas.openxmlformats.org/officeDocument/2006/relationships/audio" Target="../media/media20.m4a"/><Relationship Id="rId16" Type="http://schemas.openxmlformats.org/officeDocument/2006/relationships/image" Target="../media/image77.png"/><Relationship Id="rId1" Type="http://schemas.microsoft.com/office/2007/relationships/media" Target="../media/media20.m4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5" Type="http://schemas.openxmlformats.org/officeDocument/2006/relationships/image" Target="../media/image76.png"/><Relationship Id="rId10" Type="http://schemas.openxmlformats.org/officeDocument/2006/relationships/image" Target="../media/image36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1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3.bin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8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86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bin"/><Relationship Id="rId12" Type="http://schemas.openxmlformats.org/officeDocument/2006/relationships/image" Target="../media/image85.png"/><Relationship Id="rId17" Type="http://schemas.openxmlformats.org/officeDocument/2006/relationships/image" Target="../media/image8.png"/><Relationship Id="rId2" Type="http://schemas.openxmlformats.org/officeDocument/2006/relationships/audio" Target="../media/media21.m4a"/><Relationship Id="rId16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audio" Target="../media/audio1.bin"/><Relationship Id="rId11" Type="http://schemas.openxmlformats.org/officeDocument/2006/relationships/image" Target="../media/image84.png"/><Relationship Id="rId5" Type="http://schemas.openxmlformats.org/officeDocument/2006/relationships/audio" Target="../media/audio7.bin"/><Relationship Id="rId15" Type="http://schemas.openxmlformats.org/officeDocument/2006/relationships/image" Target="../media/image18.png"/><Relationship Id="rId10" Type="http://schemas.openxmlformats.org/officeDocument/2006/relationships/image" Target="../media/image83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bin"/><Relationship Id="rId11" Type="http://schemas.openxmlformats.org/officeDocument/2006/relationships/image" Target="../media/image16.png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1.bin"/><Relationship Id="rId9" Type="http://schemas.openxmlformats.org/officeDocument/2006/relationships/image" Target="../media/image1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26" Type="http://schemas.openxmlformats.org/officeDocument/2006/relationships/image" Target="../media/image30.jpeg"/><Relationship Id="rId3" Type="http://schemas.microsoft.com/office/2007/relationships/media" Target="../media/media3.m4a"/><Relationship Id="rId21" Type="http://schemas.openxmlformats.org/officeDocument/2006/relationships/image" Target="../media/image25.png"/><Relationship Id="rId34" Type="http://schemas.openxmlformats.org/officeDocument/2006/relationships/image" Target="../media/image36.png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3.bin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33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20" Type="http://schemas.microsoft.com/office/2007/relationships/hdphoto" Target="../media/hdphoto5.wdp"/><Relationship Id="rId29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media4.m4a"/><Relationship Id="rId11" Type="http://schemas.openxmlformats.org/officeDocument/2006/relationships/slide" Target="slide9.xml"/><Relationship Id="rId24" Type="http://schemas.openxmlformats.org/officeDocument/2006/relationships/image" Target="../media/image28.png"/><Relationship Id="rId32" Type="http://schemas.openxmlformats.org/officeDocument/2006/relationships/image" Target="../media/image8.png"/><Relationship Id="rId5" Type="http://schemas.microsoft.com/office/2007/relationships/media" Target="../media/media4.m4a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audio" Target="../media/media3.m4a"/><Relationship Id="rId9" Type="http://schemas.openxmlformats.org/officeDocument/2006/relationships/audio" Target="../media/audio1.bin"/><Relationship Id="rId14" Type="http://schemas.openxmlformats.org/officeDocument/2006/relationships/image" Target="../media/image20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9.png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39.jpeg"/><Relationship Id="rId3" Type="http://schemas.microsoft.com/office/2007/relationships/media" Target="../media/media6.m4a"/><Relationship Id="rId7" Type="http://schemas.openxmlformats.org/officeDocument/2006/relationships/audio" Target="../media/audio1.bin"/><Relationship Id="rId12" Type="http://schemas.openxmlformats.org/officeDocument/2006/relationships/image" Target="../media/image1.png"/><Relationship Id="rId17" Type="http://schemas.microsoft.com/office/2007/relationships/hdphoto" Target="../media/hdphoto6.wdp"/><Relationship Id="rId2" Type="http://schemas.openxmlformats.org/officeDocument/2006/relationships/audio" Target="../media/media5.wav"/><Relationship Id="rId16" Type="http://schemas.openxmlformats.org/officeDocument/2006/relationships/image" Target="../media/image38.png"/><Relationship Id="rId1" Type="http://schemas.microsoft.com/office/2007/relationships/media" Target="../media/media5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audio" Target="../media/audio3.bin"/><Relationship Id="rId4" Type="http://schemas.openxmlformats.org/officeDocument/2006/relationships/audio" Target="../media/media6.m4a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.png"/><Relationship Id="rId18" Type="http://schemas.openxmlformats.org/officeDocument/2006/relationships/image" Target="../media/image43.png"/><Relationship Id="rId3" Type="http://schemas.microsoft.com/office/2007/relationships/media" Target="../media/media8.m4a"/><Relationship Id="rId21" Type="http://schemas.openxmlformats.org/officeDocument/2006/relationships/image" Target="../media/image46.png"/><Relationship Id="rId7" Type="http://schemas.openxmlformats.org/officeDocument/2006/relationships/audio" Target="../media/audio1.bin"/><Relationship Id="rId12" Type="http://schemas.openxmlformats.org/officeDocument/2006/relationships/image" Target="../media/image8.png"/><Relationship Id="rId17" Type="http://schemas.openxmlformats.org/officeDocument/2006/relationships/audio" Target="../media/audio3.bin"/><Relationship Id="rId2" Type="http://schemas.openxmlformats.org/officeDocument/2006/relationships/audio" Target="../media/media7.m4a"/><Relationship Id="rId16" Type="http://schemas.openxmlformats.org/officeDocument/2006/relationships/slide" Target="slide9.xml"/><Relationship Id="rId20" Type="http://schemas.openxmlformats.org/officeDocument/2006/relationships/image" Target="../media/image45.jpg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2.png"/><Relationship Id="rId24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10" Type="http://schemas.openxmlformats.org/officeDocument/2006/relationships/image" Target="../media/image41.png"/><Relationship Id="rId19" Type="http://schemas.openxmlformats.org/officeDocument/2006/relationships/image" Target="../media/image44.png"/><Relationship Id="rId4" Type="http://schemas.openxmlformats.org/officeDocument/2006/relationships/audio" Target="../media/media8.m4a"/><Relationship Id="rId9" Type="http://schemas.openxmlformats.org/officeDocument/2006/relationships/image" Target="../media/image40.png"/><Relationship Id="rId14" Type="http://schemas.openxmlformats.org/officeDocument/2006/relationships/image" Target="../media/image36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8.png"/><Relationship Id="rId18" Type="http://schemas.openxmlformats.org/officeDocument/2006/relationships/audio" Target="../media/audio3.bin"/><Relationship Id="rId3" Type="http://schemas.microsoft.com/office/2007/relationships/media" Target="../media/media10.m4a"/><Relationship Id="rId21" Type="http://schemas.openxmlformats.org/officeDocument/2006/relationships/image" Target="../media/image53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17" Type="http://schemas.openxmlformats.org/officeDocument/2006/relationships/slide" Target="slide9.xml"/><Relationship Id="rId2" Type="http://schemas.openxmlformats.org/officeDocument/2006/relationships/audio" Target="../media/media9.m4a"/><Relationship Id="rId16" Type="http://schemas.openxmlformats.org/officeDocument/2006/relationships/image" Target="../media/image9.png"/><Relationship Id="rId20" Type="http://schemas.openxmlformats.org/officeDocument/2006/relationships/image" Target="../media/image5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5.png"/><Relationship Id="rId5" Type="http://schemas.microsoft.com/office/2007/relationships/media" Target="../media/media11.m4a"/><Relationship Id="rId15" Type="http://schemas.openxmlformats.org/officeDocument/2006/relationships/image" Target="../media/image36.png"/><Relationship Id="rId10" Type="http://schemas.openxmlformats.org/officeDocument/2006/relationships/image" Target="../media/image49.png"/><Relationship Id="rId19" Type="http://schemas.openxmlformats.org/officeDocument/2006/relationships/image" Target="../media/image51.jpeg"/><Relationship Id="rId4" Type="http://schemas.openxmlformats.org/officeDocument/2006/relationships/audio" Target="../media/media10.m4a"/><Relationship Id="rId9" Type="http://schemas.openxmlformats.org/officeDocument/2006/relationships/audio" Target="../media/audio1.bin"/><Relationship Id="rId14" Type="http://schemas.openxmlformats.org/officeDocument/2006/relationships/image" Target="../media/image1.png"/><Relationship Id="rId2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8.wdp"/><Relationship Id="rId18" Type="http://schemas.openxmlformats.org/officeDocument/2006/relationships/image" Target="../media/image60.png"/><Relationship Id="rId26" Type="http://schemas.openxmlformats.org/officeDocument/2006/relationships/image" Target="../media/image9.png"/><Relationship Id="rId3" Type="http://schemas.microsoft.com/office/2007/relationships/media" Target="../media/media13.m4a"/><Relationship Id="rId21" Type="http://schemas.openxmlformats.org/officeDocument/2006/relationships/image" Target="../media/image63.png"/><Relationship Id="rId7" Type="http://schemas.openxmlformats.org/officeDocument/2006/relationships/audio" Target="../media/audio1.bin"/><Relationship Id="rId12" Type="http://schemas.openxmlformats.org/officeDocument/2006/relationships/image" Target="../media/image55.jpeg"/><Relationship Id="rId17" Type="http://schemas.openxmlformats.org/officeDocument/2006/relationships/image" Target="../media/image59.png"/><Relationship Id="rId25" Type="http://schemas.openxmlformats.org/officeDocument/2006/relationships/image" Target="../media/image36.png"/><Relationship Id="rId2" Type="http://schemas.openxmlformats.org/officeDocument/2006/relationships/audio" Target="../media/media12.m4a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3.bin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23" Type="http://schemas.openxmlformats.org/officeDocument/2006/relationships/image" Target="../media/image8.png"/><Relationship Id="rId10" Type="http://schemas.openxmlformats.org/officeDocument/2006/relationships/slide" Target="slide9.xml"/><Relationship Id="rId19" Type="http://schemas.openxmlformats.org/officeDocument/2006/relationships/image" Target="../media/image61.png"/><Relationship Id="rId4" Type="http://schemas.openxmlformats.org/officeDocument/2006/relationships/audio" Target="../media/media13.m4a"/><Relationship Id="rId9" Type="http://schemas.openxmlformats.org/officeDocument/2006/relationships/image" Target="../media/image5.png"/><Relationship Id="rId14" Type="http://schemas.openxmlformats.org/officeDocument/2006/relationships/image" Target="../media/image56.png"/><Relationship Id="rId22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1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6.png"/><Relationship Id="rId4" Type="http://schemas.openxmlformats.org/officeDocument/2006/relationships/audio" Target="../media/audio4.bin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5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8.png"/><Relationship Id="rId4" Type="http://schemas.openxmlformats.org/officeDocument/2006/relationships/audio" Target="../media/audio1.bin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000" y="6527800"/>
            <a:ext cx="177800" cy="1778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1849160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38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 , 2024 Jerry Sheppard. All rights reserved. May not be copied, scanned, or duplicated, in whole or in part, except 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0" name="Picture 39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1788"/>
            <a:ext cx="396214" cy="39621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5560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76600" y="37846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</a:p>
        </p:txBody>
      </p:sp>
      <p:pic>
        <p:nvPicPr>
          <p:cNvPr id="31" name="Picture 30" descr="Brand_New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81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ound 2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73800" y="6591300"/>
            <a:ext cx="228600" cy="228600"/>
          </a:xfrm>
          <a:prstGeom prst="rect">
            <a:avLst/>
          </a:prstGeom>
        </p:spPr>
      </p:pic>
      <p:pic>
        <p:nvPicPr>
          <p:cNvPr id="228" name="Sound 2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0000" y="6591300"/>
            <a:ext cx="228600" cy="228600"/>
          </a:xfrm>
          <a:prstGeom prst="rect">
            <a:avLst/>
          </a:prstGeom>
        </p:spPr>
      </p:pic>
      <p:pic>
        <p:nvPicPr>
          <p:cNvPr id="229" name="Sound 22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2400" y="6591300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15" action="ppaction://hlinksldjump" highlightClick="1">
              <a:snd r:embed="rId16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8" name="Picture 177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8"/>
            <a:tile tx="0" ty="0" sx="100000" sy="100000" flip="none" algn="tl"/>
          </a:blipFill>
        </p:spPr>
      </p:pic>
      <p:grpSp>
        <p:nvGrpSpPr>
          <p:cNvPr id="179" name="Group 17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8"/>
            <a:tile tx="0" ty="0" sx="100000" sy="100000" flip="none" algn="tl"/>
          </a:blipFill>
        </p:grpSpPr>
        <p:pic>
          <p:nvPicPr>
            <p:cNvPr id="180" name="Picture 179"/>
            <p:cNvPicPr preferRelativeResize="0">
              <a:picLocks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81" name="Picture 180" descr="Nex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i1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1400" y="6591300"/>
            <a:ext cx="228600" cy="228600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4800" y="6591300"/>
            <a:ext cx="203200" cy="203200"/>
          </a:xfrm>
          <a:prstGeom prst="rect">
            <a:avLst/>
          </a:prstGeom>
        </p:spPr>
      </p:pic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30906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audio>
              <p:cMediaNode vol="10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283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</a:t>
            </a:r>
            <a:r>
              <a:rPr lang="en-US" sz="2100" b="1" dirty="0">
                <a:latin typeface="Arial Narrow" charset="0"/>
              </a:rPr>
              <a:t> 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3.4</a:t>
            </a:r>
            <a:r>
              <a:rPr lang="en-US" sz="2000" dirty="0">
                <a:latin typeface="Arial Narrow" charset="0"/>
              </a:rPr>
              <a:t> 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pic>
        <p:nvPicPr>
          <p:cNvPr id="166" name="Picture 165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</p:spTree>
    <p:extLst>
      <p:ext uri="{BB962C8B-B14F-4D97-AF65-F5344CB8AC3E}">
        <p14:creationId xmlns:p14="http://schemas.microsoft.com/office/powerpoint/2010/main" val="36200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1999" y="622300"/>
            <a:ext cx="63875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---------</a:t>
            </a:r>
            <a:r>
              <a:rPr lang="en-US" sz="1000" b="1" dirty="0">
                <a:solidFill>
                  <a:srgbClr val="FFFFFF"/>
                </a:solidFill>
              </a:rPr>
              <a:t>-------   https://www.inc.com/guides/2010/09/how-to-write-an-executive-summary.html   -----</a:t>
            </a:r>
            <a:r>
              <a:rPr lang="en-US" sz="1000" b="1">
                <a:solidFill>
                  <a:srgbClr val="FFFFFF"/>
                </a:solidFill>
              </a:rPr>
              <a:t>--</a:t>
            </a:r>
            <a:r>
              <a:rPr lang="en-US" sz="1000" b="1">
                <a:solidFill>
                  <a:schemeClr val="bg1"/>
                </a:solidFill>
              </a:rPr>
              <a:t>-</a:t>
            </a:r>
            <a:r>
              <a:rPr lang="en-US" sz="1000" b="1" dirty="0">
                <a:solidFill>
                  <a:schemeClr val="bg1"/>
                </a:solidFill>
              </a:rPr>
              <a:t>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386840"/>
            <a:ext cx="8696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794000"/>
            <a:ext cx="7947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the organization’s core strengths may be.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990600"/>
            <a:ext cx="5464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79" y="2118360"/>
            <a:ext cx="83115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79" y="3489960"/>
            <a:ext cx="8311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6" name="n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6426200"/>
            <a:ext cx="279400" cy="2794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817880" y="3136900"/>
            <a:ext cx="771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0800" y="4230370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1800" y="115318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62000" y="2831386"/>
            <a:ext cx="8458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62000" y="3226713"/>
            <a:ext cx="868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" y="2418993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</a:rPr>
              <a:t>Why Now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" y="165445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</a:rPr>
              <a:t>Problems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04799" y="2040533"/>
            <a:ext cx="874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</a:rPr>
              <a:t>Solutions should address what you want to do &amp; when.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7" name="n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77000" y="6477000"/>
            <a:ext cx="279400" cy="2794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752600" y="3657600"/>
            <a:ext cx="5994399" cy="2477686"/>
            <a:chOff x="1752600" y="3784599"/>
            <a:chExt cx="5841999" cy="2401486"/>
          </a:xfrm>
        </p:grpSpPr>
        <p:grpSp>
          <p:nvGrpSpPr>
            <p:cNvPr id="51" name="Group 50"/>
            <p:cNvGrpSpPr/>
            <p:nvPr/>
          </p:nvGrpSpPr>
          <p:grpSpPr>
            <a:xfrm>
              <a:off x="1828800" y="3784599"/>
              <a:ext cx="5765799" cy="2401486"/>
              <a:chOff x="609600" y="1803399"/>
              <a:chExt cx="5765799" cy="240148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03" r="12293"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897"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" r="14169" b="15789"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800" y="1803399"/>
                <a:ext cx="3581400" cy="63500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60" name="Straight Connector 59"/>
              <p:cNvCxnSpPr/>
              <p:nvPr/>
            </p:nvCxnSpPr>
            <p:spPr>
              <a:xfrm>
                <a:off x="3276600" y="2494957"/>
                <a:ext cx="0" cy="1709928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45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86150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 02, 2024</a:t>
            </a:r>
            <a:endParaRPr lang="en-US" sz="2500" b="1" dirty="0">
              <a:latin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spcBef>
                <a:spcPts val="1776"/>
              </a:spcBef>
              <a:buFontTx/>
              <a:buNone/>
              <a:defRPr/>
            </a:pPr>
            <a:endParaRPr lang="en-US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86038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36" name="Picture 135" descr="No 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322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will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average 33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67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 or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  <a:endParaRPr lang="en-US" sz="2600" b="1" spc="-3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74320" indent="-274320" algn="l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949440" y="1236134"/>
            <a:ext cx="214884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20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667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04800" y="3124200"/>
            <a:ext cx="6858000" cy="0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2895600"/>
            <a:ext cx="7162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Canvas modules </a:t>
            </a:r>
            <a:r>
              <a:rPr lang="en-US" sz="20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(where I finally moved them).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69600" y="2349500"/>
            <a:ext cx="1846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3622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 trans="25000" scaling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2862692"/>
            <a:ext cx="1371600" cy="18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31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7" name="Rectangle 4"/>
          <p:cNvSpPr txBox="1">
            <a:spLocks noChangeArrowheads="1"/>
          </p:cNvSpPr>
          <p:nvPr/>
        </p:nvSpPr>
        <p:spPr>
          <a:xfrm>
            <a:off x="228600" y="22098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Noth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7" name="Picture 46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9" name="Picture 48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3810000"/>
            <a:ext cx="8077200" cy="2286000"/>
          </a:xfrm>
          <a:prstGeom prst="rect">
            <a:avLst/>
          </a:prstGeom>
        </p:spPr>
      </p:pic>
      <p:pic>
        <p:nvPicPr>
          <p:cNvPr id="51" name="Picture 50" descr="No 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pic>
        <p:nvPicPr>
          <p:cNvPr id="52" name="Picture 51" descr="Nex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86" y="6426200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5622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oun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8900" y="6515100"/>
            <a:ext cx="304800" cy="304800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6477000"/>
            <a:ext cx="304800" cy="3048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6521450"/>
            <a:ext cx="254000" cy="254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52400"/>
            <a:ext cx="86868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to</a:t>
            </a:r>
            <a:r>
              <a:rPr lang="en-US" sz="1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Bus.</a:t>
            </a:r>
            <a:r>
              <a:rPr lang="en-US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478: Strategy</a:t>
            </a:r>
            <a:r>
              <a:rPr lang="en-US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’24</a:t>
            </a:r>
            <a:r>
              <a:rPr lang="en-CA" sz="1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D100</a:t>
            </a:r>
            <a:r>
              <a:rPr lang="en-CA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Thurs. Fall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(1247)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11" action="ppaction://hlinksldjump" highlightClick="1">
              <a:snd r:embed="rId12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466" y="5410200"/>
            <a:ext cx="6034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Canvas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09257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NOTES:           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http://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www.sfu.ca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/~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index.html</a:t>
            </a:r>
            <a:endParaRPr lang="en-US" sz="2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	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12:45-2:20, Thurs. </a:t>
            </a:r>
            <a:r>
              <a:rPr lang="en-US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10:40</a:t>
            </a:r>
            <a:r>
              <a:rPr lang="en-CA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 Narrow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	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  <a:prstGeom prst="rect">
            <a:avLst/>
          </a:prstGeo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01065"/>
            <a:ext cx="1347755" cy="1524000"/>
          </a:xfrm>
          <a:prstGeom prst="rect">
            <a:avLst/>
          </a:prstGeom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solidFill>
            <a:srgbClr val="CCFFCC"/>
          </a:solidFill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689599"/>
            <a:ext cx="625114" cy="347980"/>
          </a:xfrm>
          <a:prstGeom prst="rect">
            <a:avLst/>
          </a:prstGeom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7" name="Picture 6" descr="Screen shot 2015-07-03 at 11.40.39 PM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0865"/>
            <a:ext cx="1719072" cy="2111616"/>
          </a:xfrm>
          <a:prstGeom prst="rect">
            <a:avLst/>
          </a:prstGeom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32765"/>
            <a:ext cx="1892300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32765"/>
            <a:ext cx="1918208" cy="215798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20065"/>
            <a:ext cx="1917700" cy="22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4864" y="3877056"/>
            <a:ext cx="2615184" cy="2286000"/>
            <a:chOff x="-3111500" y="-1346200"/>
            <a:chExt cx="2615184" cy="2286000"/>
          </a:xfrm>
        </p:grpSpPr>
        <p:sp>
          <p:nvSpPr>
            <p:cNvPr id="51" name="Rectangle 50"/>
            <p:cNvSpPr/>
            <p:nvPr/>
          </p:nvSpPr>
          <p:spPr>
            <a:xfrm>
              <a:off x="-3111500" y="-134620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Screen Shot 2022-01-06 at 11.12.11 AM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18" name="Picture 17" descr="Scan.pdf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69" name="Rectangle 68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69" descr="Scan 5.png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77" name="Picture 76" descr="Scan 6.png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78" name="Picture 77" descr="Scan.png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2667000" cy="2470731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 bwMode="auto">
          <a:xfrm>
            <a:off x="-16932" y="3810000"/>
            <a:ext cx="2683931" cy="2463801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16934" y="3886200"/>
            <a:ext cx="2667000" cy="2387599"/>
          </a:xfrm>
          <a:prstGeom prst="rect">
            <a:avLst/>
          </a:prstGeom>
        </p:spPr>
      </p:pic>
      <p:pic>
        <p:nvPicPr>
          <p:cNvPr id="73" name="Picture 72" descr="Sound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33"/>
            <a:tile tx="0" ty="0" sx="100000" sy="100000" flip="none" algn="tl"/>
          </a:blipFill>
        </p:spPr>
      </p:pic>
      <p:grpSp>
        <p:nvGrpSpPr>
          <p:cNvPr id="74" name="Group 73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33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02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  <p:bldP spid="72" grpId="1" animBg="1"/>
      <p:bldP spid="7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6487160"/>
            <a:ext cx="355600" cy="3556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6477000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55066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29200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10200"/>
            <a:ext cx="72390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Strategic Management: Competitiveness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     lecture &amp; discussion of course topics. </a:t>
            </a:r>
          </a:p>
        </p:txBody>
      </p:sp>
      <p:pic>
        <p:nvPicPr>
          <p:cNvPr id="49" name="Picture 48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" name="Chevron 18"/>
          <p:cNvSpPr/>
          <p:nvPr/>
        </p:nvSpPr>
        <p:spPr bwMode="auto">
          <a:xfrm>
            <a:off x="2871216" y="643642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9" name="Picture 8" descr="Screen Shot 2019-10-30 at 12.30.05 AM.png">
            <a:extLst>
              <a:ext uri="{FF2B5EF4-FFF2-40B4-BE49-F238E27FC236}">
                <a16:creationId xmlns:a16="http://schemas.microsoft.com/office/drawing/2014/main" id="{CAE23E2D-5074-35FD-DC2B-1C9F5090DC16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1133572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9ED8A6-C03D-7337-7C04-4FDCFA07A4EC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819400"/>
            <a:ext cx="1332000" cy="1692000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73B3E-3B6D-0362-5083-CF0906F27FA1}"/>
              </a:ext>
            </a:extLst>
          </p:cNvPr>
          <p:cNvPicPr preferRelativeResize="0"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0" y="4476946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21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1" grpId="0"/>
      <p:bldP spid="42" grpId="0"/>
      <p:bldP spid="47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n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477000"/>
            <a:ext cx="228600" cy="228600"/>
          </a:xfrm>
          <a:prstGeom prst="rect">
            <a:avLst/>
          </a:prstGeom>
        </p:spPr>
      </p:pic>
      <p:pic>
        <p:nvPicPr>
          <p:cNvPr id="40" name="n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477000"/>
            <a:ext cx="203200" cy="2032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2072640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984" y="2575559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798" y="3314699"/>
            <a:ext cx="1020080" cy="896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3302001"/>
            <a:ext cx="1905000" cy="941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960" y="3200400"/>
            <a:ext cx="1817018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157211"/>
            <a:ext cx="8964199" cy="368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72716" y="1253736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6" action="ppaction://hlinksldjump" highlightClick="1">
              <a:snd r:embed="rId1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4276"/>
          <a:stretch/>
        </p:blipFill>
        <p:spPr bwMode="auto">
          <a:xfrm>
            <a:off x="6617478" y="511988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78" y="5112136"/>
            <a:ext cx="1145217" cy="10830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74730" y="442410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6617478" y="5026564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874059" y="502528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367FA5B5-C55F-4B0C-9C5A-0B0BE0CD0D31}"/>
              </a:ext>
            </a:extLst>
          </p:cNvPr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1" y="1164336"/>
            <a:ext cx="1790086" cy="188366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Screen Shot 2021-08-09 at 7.26.11 PM.pn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1746" y1="32432" x2="7667" y2="37838"/>
                        <a14:foregroundMark x1="6688" y1="47297" x2="3426" y2="61149"/>
                        <a14:foregroundMark x1="17292" y1="36824" x2="23002" y2="13514"/>
                        <a14:foregroundMark x1="31158" y1="14865" x2="34584" y2="8108"/>
                        <a14:foregroundMark x1="39478" y1="21622" x2="35563" y2="10473"/>
                        <a14:foregroundMark x1="44046" y1="16892" x2="47961" y2="6419"/>
                        <a14:foregroundMark x1="58728" y1="16554" x2="63785" y2="7432"/>
                        <a14:foregroundMark x1="66395" y1="10135" x2="64763" y2="8446"/>
                        <a14:foregroundMark x1="74878" y1="19595" x2="80587" y2="16554"/>
                        <a14:foregroundMark x1="76998" y1="15203" x2="80750" y2="15541"/>
                        <a14:foregroundMark x1="82871" y1="17568" x2="86460" y2="26014"/>
                        <a14:foregroundMark x1="85808" y1="29392" x2="84829" y2="46622"/>
                        <a14:foregroundMark x1="94127" y1="79730" x2="96248" y2="94595"/>
                        <a14:foregroundMark x1="62316" y1="5405" x2="60522" y2="5743"/>
                        <a14:foregroundMark x1="63785" y1="4730" x2="62480" y2="3378"/>
                        <a14:foregroundMark x1="59217" y1="7432" x2="57423" y2="11486"/>
                        <a14:backgroundMark x1="41599" y1="21622" x2="41762" y2="25338"/>
                        <a14:backgroundMark x1="52529" y1="4392" x2="55139" y2="12162"/>
                        <a14:backgroundMark x1="55139" y1="15203" x2="54649" y2="21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76600"/>
            <a:ext cx="1905000" cy="91986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5562600" y="3200400"/>
            <a:ext cx="2743200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8199" y="2456831"/>
            <a:ext cx="2209801" cy="5396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FF0000"/>
                </a:solidFill>
                <a:latin typeface="Arial Black"/>
                <a:cs typeface="Arial Black"/>
              </a:rPr>
              <a:t>is the individual written  case</a:t>
            </a:r>
          </a:p>
        </p:txBody>
      </p:sp>
      <p:pic>
        <p:nvPicPr>
          <p:cNvPr id="4" name="Picture 3" descr="A red and white logo">
            <a:extLst>
              <a:ext uri="{FF2B5EF4-FFF2-40B4-BE49-F238E27FC236}">
                <a16:creationId xmlns:a16="http://schemas.microsoft.com/office/drawing/2014/main" id="{15ED5A85-52E8-45D8-841A-789DC4BD45E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r="4237"/>
          <a:stretch/>
        </p:blipFill>
        <p:spPr>
          <a:xfrm>
            <a:off x="4242741" y="1167133"/>
            <a:ext cx="2971781" cy="12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37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8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2" presetClass="exit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452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35849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47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9612E-9B6A-F69A-0D77-0BC7F590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2770" y="7401261"/>
            <a:ext cx="218739" cy="21873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86200" y="6553200"/>
            <a:ext cx="228600" cy="2286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5309" y="6508773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2928" name="Group 252927"/>
          <p:cNvGrpSpPr/>
          <p:nvPr/>
        </p:nvGrpSpPr>
        <p:grpSpPr>
          <a:xfrm>
            <a:off x="6858000" y="2590800"/>
            <a:ext cx="2057400" cy="3610875"/>
            <a:chOff x="9994900" y="-2209800"/>
            <a:chExt cx="2057400" cy="3610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58400" y="-2209800"/>
              <a:ext cx="1905000" cy="24933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994900" y="279400"/>
              <a:ext cx="2057400" cy="1121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Sky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Solutions is the case for the first 3 papers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00" y="1140922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152400" y="48813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7" action="ppaction://hlinksldjump" highlightClick="1">
              <a:snd r:embed="rId1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505700" y="4800600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1699A66-447C-4F4D-8C63-3710B5AA84FC}"/>
              </a:ext>
            </a:extLst>
          </p:cNvPr>
          <p:cNvSpPr/>
          <p:nvPr/>
        </p:nvSpPr>
        <p:spPr>
          <a:xfrm>
            <a:off x="7543800" y="47244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7790"/>
            <a:ext cx="5562600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260181" y="1164773"/>
            <a:ext cx="3626464" cy="2111827"/>
            <a:chOff x="5336431" y="1698414"/>
            <a:chExt cx="3702614" cy="24768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3" b="14046"/>
            <a:stretch/>
          </p:blipFill>
          <p:spPr bwMode="auto">
            <a:xfrm>
              <a:off x="5343345" y="1698414"/>
              <a:ext cx="3695700" cy="1964442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5336431" y="3667260"/>
              <a:ext cx="3695700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43812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93CECF8-EF85-3454-AB68-3073121D8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969603"/>
            <a:ext cx="4965301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=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sz="10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r>
              <a:rPr lang="sv-SE" sz="2400" b="1" spc="150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0</a:t>
            </a:r>
            <a:r>
              <a:rPr lang="sv-SE" sz="2400" b="1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.5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5C5CA9-C7D9-111B-4E6B-5759C1740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6A7FF4-01BE-DDDA-D708-D989D7C0A61B}"/>
              </a:ext>
            </a:extLst>
          </p:cNvPr>
          <p:cNvGrpSpPr/>
          <p:nvPr/>
        </p:nvGrpSpPr>
        <p:grpSpPr>
          <a:xfrm>
            <a:off x="5384400" y="4008817"/>
            <a:ext cx="3607200" cy="755507"/>
            <a:chOff x="-2628625" y="1870673"/>
            <a:chExt cx="4000225" cy="948728"/>
          </a:xfrm>
        </p:grpSpPr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34870C22-3DEB-7A25-3A8B-DDBE332CD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3" name="Picture 12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C63657E3-B95E-4870-F1AD-A38419F21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7545387C-1FBC-D6F5-A56E-52E5DA1E5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73" y="4381311"/>
            <a:ext cx="55626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=</a:t>
            </a:r>
            <a:r>
              <a:rPr lang="sv-SE" sz="2400" b="1" spc="18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4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</a:t>
            </a:r>
            <a:r>
              <a:rPr lang="sv-SE" sz="10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r>
              <a:rPr lang="sv-SE" sz="2400" b="1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X</a:t>
            </a:r>
            <a:r>
              <a:rPr lang="sv-SE" sz="10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BCAABCF-7F66-1689-C0BB-CB4682A32C63}"/>
              </a:ext>
            </a:extLst>
          </p:cNvPr>
          <p:cNvSpPr/>
          <p:nvPr/>
        </p:nvSpPr>
        <p:spPr>
          <a:xfrm rot="10800000">
            <a:off x="4742870" y="3930443"/>
            <a:ext cx="641398" cy="34595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8DA1DF-5713-270E-A476-270A92361EF2}"/>
              </a:ext>
            </a:extLst>
          </p:cNvPr>
          <p:cNvSpPr/>
          <p:nvPr/>
        </p:nvSpPr>
        <p:spPr>
          <a:xfrm>
            <a:off x="4739253" y="3875442"/>
            <a:ext cx="645815" cy="561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utoUpdateAnimBg="0"/>
      <p:bldP spid="9" grpId="0" animBg="1"/>
      <p:bldP spid="38" grpId="0" autoUpdateAnimBg="0"/>
      <p:bldP spid="39" grpId="0" autoUpdateAnimBg="0"/>
      <p:bldP spid="2" grpId="0" autoUpdateAnimBg="0"/>
      <p:bldP spid="7" grpId="0"/>
      <p:bldP spid="16" grpId="0" autoUpdateAnimBg="0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93EB71-0E70-4790-9690-522E95C19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1537" y="6542532"/>
            <a:ext cx="271463" cy="27146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6437376"/>
            <a:ext cx="381000" cy="381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00600"/>
            <a:ext cx="1354138" cy="13716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905000" y="4800600"/>
            <a:ext cx="4038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</a:p>
          <a:p>
            <a:pPr>
              <a:defRPr/>
            </a:pPr>
            <a:endParaRPr 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05400"/>
            <a:ext cx="4267200" cy="838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152400" y="1151470"/>
            <a:ext cx="7562850" cy="3445931"/>
            <a:chOff x="288" y="1296"/>
            <a:chExt cx="4106" cy="2310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34" y="1344"/>
              <a:ext cx="1260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Name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91" y="1296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653" y="1344"/>
              <a:ext cx="952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Student ID #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637" y="1296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666" y="1344"/>
              <a:ext cx="648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Title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623" y="1296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3318" y="1344"/>
              <a:ext cx="1076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Concentration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357" y="1296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291" y="1683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1637" y="1683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623" y="1683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357" y="1683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666" y="1731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CEO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91" y="2067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637" y="2067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623" y="2067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357" y="2067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666" y="2115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91" y="2451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637" y="2451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623" y="2451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3357" y="2451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666" y="2514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CMO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291" y="2835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637" y="2835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2623" y="2835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3357" y="2835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66" y="2883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CFO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91" y="3219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1637" y="3219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2623" y="3219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3357" y="3219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2666" y="3249"/>
              <a:ext cx="648" cy="285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CHR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288" y="1296"/>
              <a:ext cx="4080" cy="2310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791321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351083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946739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505249"/>
            <a:ext cx="8848725" cy="487780"/>
            <a:chOff x="334" y="2457"/>
            <a:chExt cx="4955" cy="315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457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45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457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4052905"/>
            <a:ext cx="8848725" cy="549720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 Wexler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01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H.R.M.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122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78600" y="4546600"/>
            <a:ext cx="1117600" cy="1625565"/>
            <a:chOff x="5842000" y="7686075"/>
            <a:chExt cx="1117600" cy="16255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600"/>
              <a:ext cx="1117600" cy="14630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7686075"/>
              <a:ext cx="1066800" cy="15722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724400"/>
            <a:ext cx="1123950" cy="1463675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1117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38100" y="4648200"/>
            <a:ext cx="7696200" cy="1600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1" y="5105400"/>
            <a:ext cx="117928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7728078" y="1092200"/>
            <a:ext cx="1515931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in a company to analyze by Sep.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</a:t>
            </a:r>
          </a:p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can’t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8006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Sound.png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4"/>
            <a:tile tx="0" ty="0" sx="100000" sy="100000" flip="none" algn="tl"/>
          </a:blipFill>
        </p:spPr>
      </p:pic>
      <p:grpSp>
        <p:nvGrpSpPr>
          <p:cNvPr id="101" name="Group 100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102" name="Picture 101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3" name="Picture 102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7" name="Chevron 106"/>
          <p:cNvSpPr/>
          <p:nvPr/>
        </p:nvSpPr>
        <p:spPr bwMode="auto">
          <a:xfrm>
            <a:off x="4517136" y="643737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396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6)">
                                      <p:cBhvr>
                                        <p:cTn id="8" dur="76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8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1695" y="1085654"/>
          <a:ext cx="8922172" cy="511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Sep. 05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Sep. 12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Sep. 19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Sep. 19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   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Sep. 26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Oct. 03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and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 Oct.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08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5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Oct. 10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533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Oct.</a:t>
                      </a:r>
                      <a:r>
                        <a:rPr lang="en-US" sz="11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</a:t>
                      </a:r>
                      <a:r>
                        <a:rPr lang="en-US" sz="2000" b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ruc</a:t>
                      </a: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746515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483295" y="2581373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83295" y="2581373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83295" y="4859382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8055" y="4859382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Boozt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1085655"/>
          <a:ext cx="8915400" cy="504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88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Oct. 22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411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24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&amp; 12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31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54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Getting hit by Technology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Prepare to discuss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the Diamond Industry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Future of the Natural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Diamond Industry</a:t>
                      </a: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Nov. 05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300625"/>
                  </a:ext>
                </a:extLst>
              </a:tr>
              <a:tr h="593263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Nov. 12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</a:t>
                      </a:r>
                      <a:r>
                        <a:rPr lang="en-CA" sz="16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due Nov. 16)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21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Nov. 23)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288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28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Nov. 30)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631128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172892"/>
            <a:ext cx="2560320" cy="9448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69827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69827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60099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60099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Boozt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447800" y="1564228"/>
            <a:ext cx="7406640" cy="661854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47800" y="1547946"/>
            <a:ext cx="7406640" cy="66185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and Implementation Analysis 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Boozt </a:t>
            </a: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78043</TotalTime>
  <Words>1765</Words>
  <Application>Microsoft Office PowerPoint</Application>
  <PresentationFormat>On-screen Show (4:3)</PresentationFormat>
  <Paragraphs>298</Paragraphs>
  <Slides>16</Slides>
  <Notes>16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’24 D100 Thurs. Fall (1247)</vt:lpstr>
      <vt:lpstr> Course Description &amp; Text</vt:lpstr>
      <vt:lpstr> Grading (more on this when I get  to grade sheets )</vt:lpstr>
      <vt:lpstr> Grading (more on this when I get  to grade sheets )</vt:lpstr>
      <vt:lpstr> 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 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Tuesday Intro </dc:subject>
  <dc:creator>Jerry Sheppard</dc:creator>
  <cp:keywords/>
  <dc:description/>
  <cp:lastModifiedBy>Jerry Sheppard</cp:lastModifiedBy>
  <cp:revision>1482</cp:revision>
  <cp:lastPrinted>2022-01-17T05:05:13Z</cp:lastPrinted>
  <dcterms:created xsi:type="dcterms:W3CDTF">2013-05-29T18:31:50Z</dcterms:created>
  <dcterms:modified xsi:type="dcterms:W3CDTF">2024-08-25T17:57:43Z</dcterms:modified>
  <cp:category/>
</cp:coreProperties>
</file>