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handoutMasterIdLst>
    <p:handoutMasterId r:id="rId20"/>
  </p:handoutMasterIdLst>
  <p:sldIdLst>
    <p:sldId id="485" r:id="rId3"/>
    <p:sldId id="647" r:id="rId4"/>
    <p:sldId id="677" r:id="rId5"/>
    <p:sldId id="633" r:id="rId6"/>
    <p:sldId id="620" r:id="rId7"/>
    <p:sldId id="674" r:id="rId8"/>
    <p:sldId id="635" r:id="rId9"/>
    <p:sldId id="672" r:id="rId10"/>
    <p:sldId id="673" r:id="rId11"/>
    <p:sldId id="656" r:id="rId12"/>
    <p:sldId id="657" r:id="rId13"/>
    <p:sldId id="658" r:id="rId14"/>
    <p:sldId id="659" r:id="rId15"/>
    <p:sldId id="655" r:id="rId16"/>
    <p:sldId id="654" r:id="rId17"/>
    <p:sldId id="64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152"/>
    <a:srgbClr val="3F843B"/>
    <a:srgbClr val="1E4D86"/>
    <a:srgbClr val="F0FF42"/>
    <a:srgbClr val="FF8698"/>
    <a:srgbClr val="D0D0A8"/>
    <a:srgbClr val="DFD991"/>
    <a:srgbClr val="FFFF6B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8" autoAdjust="0"/>
    <p:restoredTop sz="98932" autoAdjust="0"/>
  </p:normalViewPr>
  <p:slideViewPr>
    <p:cSldViewPr>
      <p:cViewPr varScale="1">
        <p:scale>
          <a:sx n="69" d="100"/>
          <a:sy n="69" d="100"/>
        </p:scale>
        <p:origin x="73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8/24/2024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8/24/2024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921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0" y="6324600"/>
            <a:ext cx="9144000" cy="550334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  <p:sldLayoutId id="2147483677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audio" Target="../media/audio2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" Target="slide7.xml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.png"/><Relationship Id="rId5" Type="http://schemas.openxmlformats.org/officeDocument/2006/relationships/image" Target="../media/image66.png"/><Relationship Id="rId10" Type="http://schemas.openxmlformats.org/officeDocument/2006/relationships/image" Target="../media/image34.png"/><Relationship Id="rId4" Type="http://schemas.openxmlformats.org/officeDocument/2006/relationships/audio" Target="../media/audio5.bin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8.bin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68.png"/><Relationship Id="rId4" Type="http://schemas.openxmlformats.org/officeDocument/2006/relationships/slide" Target="slide7.xml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audio" Target="../media/audio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1.png"/><Relationship Id="rId5" Type="http://schemas.openxmlformats.org/officeDocument/2006/relationships/image" Target="../media/image73.png"/><Relationship Id="rId10" Type="http://schemas.openxmlformats.org/officeDocument/2006/relationships/audio" Target="../media/audio5.bin"/><Relationship Id="rId4" Type="http://schemas.openxmlformats.org/officeDocument/2006/relationships/image" Target="../media/image72.png"/><Relationship Id="rId9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77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79.png"/><Relationship Id="rId4" Type="http://schemas.openxmlformats.org/officeDocument/2006/relationships/slide" Target="slide7.xml"/><Relationship Id="rId9" Type="http://schemas.openxmlformats.org/officeDocument/2006/relationships/image" Target="../media/image7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bin"/><Relationship Id="rId13" Type="http://schemas.openxmlformats.org/officeDocument/2006/relationships/image" Target="../media/image84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bin"/><Relationship Id="rId12" Type="http://schemas.openxmlformats.org/officeDocument/2006/relationships/image" Target="../media/image83.png"/><Relationship Id="rId17" Type="http://schemas.openxmlformats.org/officeDocument/2006/relationships/image" Target="../media/image79.png"/><Relationship Id="rId2" Type="http://schemas.openxmlformats.org/officeDocument/2006/relationships/audio" Target="../media/media2.m4a"/><Relationship Id="rId16" Type="http://schemas.openxmlformats.org/officeDocument/2006/relationships/image" Target="../media/image1.png"/><Relationship Id="rId1" Type="http://schemas.microsoft.com/office/2007/relationships/media" Target="../media/media2.m4a"/><Relationship Id="rId6" Type="http://schemas.openxmlformats.org/officeDocument/2006/relationships/audio" Target="../media/audio4.bin"/><Relationship Id="rId11" Type="http://schemas.openxmlformats.org/officeDocument/2006/relationships/image" Target="../media/image82.png"/><Relationship Id="rId5" Type="http://schemas.openxmlformats.org/officeDocument/2006/relationships/audio" Target="../media/audio9.bin"/><Relationship Id="rId15" Type="http://schemas.openxmlformats.org/officeDocument/2006/relationships/image" Target="../media/image61.png"/><Relationship Id="rId10" Type="http://schemas.openxmlformats.org/officeDocument/2006/relationships/image" Target="../media/image81.png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0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audio" Target="../media/audio3.bin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4.bin"/><Relationship Id="rId9" Type="http://schemas.openxmlformats.org/officeDocument/2006/relationships/image" Target="../media/image10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jpe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17" Type="http://schemas.microsoft.com/office/2007/relationships/hdphoto" Target="../media/hdphoto4.wdp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29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jpeg"/><Relationship Id="rId24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microsoft.com/office/2007/relationships/hdphoto" Target="../media/hdphoto3.wdp"/><Relationship Id="rId23" Type="http://schemas.openxmlformats.org/officeDocument/2006/relationships/image" Target="../media/image28.jpeg"/><Relationship Id="rId28" Type="http://schemas.openxmlformats.org/officeDocument/2006/relationships/image" Target="../media/image33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31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bin"/><Relationship Id="rId14" Type="http://schemas.openxmlformats.org/officeDocument/2006/relationships/image" Target="../media/image21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34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11" Type="http://schemas.microsoft.com/office/2007/relationships/hdphoto" Target="../media/hdphoto5.wdp"/><Relationship Id="rId5" Type="http://schemas.openxmlformats.org/officeDocument/2006/relationships/audio" Target="../media/audio5.bin"/><Relationship Id="rId10" Type="http://schemas.openxmlformats.org/officeDocument/2006/relationships/image" Target="../media/image36.png"/><Relationship Id="rId4" Type="http://schemas.openxmlformats.org/officeDocument/2006/relationships/slide" Target="slide4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audio" Target="../media/audio5.bin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slide" Target="slide2.xml"/><Relationship Id="rId4" Type="http://schemas.openxmlformats.org/officeDocument/2006/relationships/image" Target="../media/image39.png"/><Relationship Id="rId9" Type="http://schemas.openxmlformats.org/officeDocument/2006/relationships/image" Target="../media/image7.png"/><Relationship Id="rId14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audio" Target="../media/audio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59.png"/><Relationship Id="rId3" Type="http://schemas.openxmlformats.org/officeDocument/2006/relationships/slide" Target="slide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5" Type="http://schemas.openxmlformats.org/officeDocument/2006/relationships/image" Target="../media/image1.pn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audio" Target="../media/audio5.bin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4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5" Type="http://schemas.openxmlformats.org/officeDocument/2006/relationships/image" Target="../media/image61.png"/><Relationship Id="rId10" Type="http://schemas.openxmlformats.org/officeDocument/2006/relationships/image" Target="../media/image63.png"/><Relationship Id="rId4" Type="http://schemas.openxmlformats.org/officeDocument/2006/relationships/audio" Target="../media/audio6.bin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7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4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audio" Target="../media/audio4.bin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Introductory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33800" y="1849159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28" name="Picture 27" descr="Brand_New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6366931"/>
            <a:ext cx="9144000" cy="541868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5404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2023  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2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6022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 dirty="0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 dirty="0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dirty="0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 dirty="0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 dirty="0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68" name="Picture 6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14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900" b="1" dirty="0">
                <a:latin typeface="Arial Narrow" charset="0"/>
              </a:rPr>
              <a:t>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</a:t>
            </a:r>
            <a:r>
              <a:rPr lang="en-US" sz="19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800" b="1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3.5	         3.4</a:t>
            </a:r>
            <a:r>
              <a:rPr lang="en-US" sz="2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6" name="Picture 5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7" name="Picture 5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881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22300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---------</a:t>
            </a:r>
            <a:r>
              <a:rPr lang="en-US" sz="1000" dirty="0">
                <a:solidFill>
                  <a:srgbClr val="FFFFFF"/>
                </a:solidFill>
              </a:rPr>
              <a:t>-----------   https://www.inc.com/guides/2010/09/how-to-write-an-executive-summary.html   ----------</a:t>
            </a:r>
            <a:r>
              <a:rPr lang="en-US" sz="1000" dirty="0">
                <a:solidFill>
                  <a:schemeClr val="bg1"/>
                </a:solidFill>
              </a:rPr>
              <a:t>-----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46304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28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870200"/>
            <a:ext cx="7056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your core strengths.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106680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80" y="2194560"/>
            <a:ext cx="840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80" y="3566160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0" name="Rectangle 79"/>
          <p:cNvSpPr/>
          <p:nvPr/>
        </p:nvSpPr>
        <p:spPr>
          <a:xfrm>
            <a:off x="817879" y="3213100"/>
            <a:ext cx="7907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86555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544453" y="3657600"/>
            <a:ext cx="6989947" cy="2734734"/>
            <a:chOff x="1752600" y="4343400"/>
            <a:chExt cx="5841999" cy="1981200"/>
          </a:xfrm>
        </p:grpSpPr>
        <p:grpSp>
          <p:nvGrpSpPr>
            <p:cNvPr id="27" name="Group 26"/>
            <p:cNvGrpSpPr/>
            <p:nvPr/>
          </p:nvGrpSpPr>
          <p:grpSpPr>
            <a:xfrm>
              <a:off x="1828800" y="4343400"/>
              <a:ext cx="5765799" cy="1981200"/>
              <a:chOff x="609600" y="2362200"/>
              <a:chExt cx="5765799" cy="19812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0254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3276600" y="2362200"/>
                <a:ext cx="0" cy="1981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1009813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6600" y="2610926"/>
            <a:ext cx="848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6599" y="3006253"/>
            <a:ext cx="8559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79400" y="219853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Now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79400" y="1433993"/>
            <a:ext cx="901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r>
              <a:rPr lang="en-US" sz="2400" b="1" dirty="0">
                <a:solidFill>
                  <a:srgbClr val="008000"/>
                </a:solidFill>
              </a:rPr>
              <a:t>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79400" y="1820073"/>
            <a:ext cx="894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n-US" sz="2400" b="1" dirty="0">
                <a:solidFill>
                  <a:srgbClr val="FF0000"/>
                </a:solidFill>
              </a:rPr>
              <a:t> should address what you want to do &amp; when.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477576"/>
            <a:ext cx="8001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EXECUTIVE SUMMARY </a:t>
            </a:r>
            <a:r>
              <a:rPr lang="en-US" sz="2000" baseline="10000" dirty="0">
                <a:latin typeface="Arial Black"/>
                <a:cs typeface="Arial Black"/>
              </a:rPr>
              <a:t>versus</a:t>
            </a:r>
            <a:r>
              <a:rPr lang="en-US" sz="1600" dirty="0">
                <a:latin typeface="Arial Black"/>
                <a:cs typeface="Arial Black"/>
              </a:rPr>
              <a:t> </a:t>
            </a:r>
            <a:r>
              <a:rPr lang="en-US" sz="1600" dirty="0">
                <a:solidFill>
                  <a:srgbClr val="3F843B"/>
                </a:solidFill>
                <a:latin typeface="Arial Black"/>
                <a:cs typeface="Arial Black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162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8544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127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Dec. 02, 2024</a:t>
            </a:r>
            <a:endParaRPr lang="en-US" sz="2500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76266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129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7" name="Picture 136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1258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average 33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            67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 or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6543773" y="32766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056120" y="1236134"/>
            <a:ext cx="208788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7340664" y="3276600"/>
            <a:ext cx="1757616" cy="999065"/>
          </a:xfrm>
          <a:prstGeom prst="wedgeEllipseCallout">
            <a:avLst>
              <a:gd name="adj1" fmla="val -64109"/>
              <a:gd name="adj2" fmla="val -7451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300" dirty="0">
              <a:solidFill>
                <a:srgbClr val="17375E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2460248"/>
            <a:ext cx="8153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</a:t>
            </a:r>
            <a:r>
              <a:rPr lang="en-US" sz="24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Canvas &amp; http://www.sfu.ca/~sheppard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  <a:endParaRPr lang="en-US" sz="2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00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</p:spTree>
    <p:extLst>
      <p:ext uri="{BB962C8B-B14F-4D97-AF65-F5344CB8AC3E}">
        <p14:creationId xmlns:p14="http://schemas.microsoft.com/office/powerpoint/2010/main" val="2380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2860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344246" cy="17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91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59" name="Picture 58" descr="Noth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6" name="Picture 65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8" name="Picture 67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810000"/>
            <a:ext cx="8077200" cy="2286000"/>
          </a:xfrm>
          <a:prstGeom prst="rect">
            <a:avLst/>
          </a:prstGeom>
        </p:spPr>
      </p:pic>
      <p:pic>
        <p:nvPicPr>
          <p:cNvPr id="70" name="Picture 69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sp>
        <p:nvSpPr>
          <p:cNvPr id="22" name="Chevron 21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35597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-my-name-is-inigo-montoya-you-killed-my-father-prepare-to-die">
            <a:hlinkClick r:id="" action="ppaction://media"/>
            <a:extLst>
              <a:ext uri="{FF2B5EF4-FFF2-40B4-BE49-F238E27FC236}">
                <a16:creationId xmlns:a16="http://schemas.microsoft.com/office/drawing/2014/main" id="{A75F0B28-D2CC-052E-36A7-A241AE95E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517216"/>
            <a:ext cx="304800" cy="30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05F4E-CA26-DDF0-6AC0-26CAA63113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3305" b="2285"/>
          <a:stretch/>
        </p:blipFill>
        <p:spPr>
          <a:xfrm>
            <a:off x="2775600" y="4189926"/>
            <a:ext cx="6292800" cy="20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7E9DFD-E611-9269-148B-BCA42F6229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7" t="14259" b="37373"/>
          <a:stretch/>
        </p:blipFill>
        <p:spPr>
          <a:xfrm>
            <a:off x="2774119" y="1549113"/>
            <a:ext cx="6293977" cy="2641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BE32B9-0143-9C63-F8FA-A3E1A3B9C89A}"/>
              </a:ext>
            </a:extLst>
          </p:cNvPr>
          <p:cNvSpPr/>
          <p:nvPr/>
        </p:nvSpPr>
        <p:spPr>
          <a:xfrm>
            <a:off x="2731389" y="1533358"/>
            <a:ext cx="6345936" cy="4721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92482" y="143933"/>
            <a:ext cx="8610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</a:t>
            </a:r>
            <a:r>
              <a:rPr lang="en-US" sz="2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to Bus.</a:t>
            </a:r>
            <a:r>
              <a:rPr lang="en-US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478: Strategy</a:t>
            </a:r>
            <a:r>
              <a:rPr lang="en-US" sz="1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1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’24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D100</a:t>
            </a:r>
            <a:r>
              <a:rPr lang="en-CA"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Thurs. Fall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(1247)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8" action="ppaction://hlinksldjump" highlightClick="1">
              <a:snd r:embed="rId9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74328" y="5410200"/>
            <a:ext cx="5969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Canvas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28600" y="2143125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	      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12:45-2:20, Thurs. </a:t>
            </a:r>
            <a:r>
              <a:rPr lang="en-US" sz="24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10:40</a:t>
            </a:r>
            <a:r>
              <a:rPr lang="en-CA" sz="2400" b="1" spc="-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endParaRPr lang="en-US" sz="25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	 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2567113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43400"/>
            <a:ext cx="1347755" cy="1524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731934"/>
            <a:ext cx="625114" cy="347980"/>
          </a:xfrm>
          <a:prstGeom prst="rect">
            <a:avLst/>
          </a:prstGeom>
          <a:ln w="12700">
            <a:noFill/>
          </a:ln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47" name="Picture 46" descr="Screen shot 2015-07-03 at 11.40.39 PM.png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9331"/>
            <a:ext cx="1719072" cy="21671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75100"/>
            <a:ext cx="1892300" cy="215798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75100"/>
            <a:ext cx="1918208" cy="21579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62400"/>
            <a:ext cx="1917700" cy="22128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864" y="3902457"/>
            <a:ext cx="2615184" cy="2286000"/>
            <a:chOff x="-3200400" y="-1337056"/>
            <a:chExt cx="2615184" cy="2286000"/>
          </a:xfrm>
        </p:grpSpPr>
        <p:sp>
          <p:nvSpPr>
            <p:cNvPr id="58" name="Rectangle 57"/>
            <p:cNvSpPr/>
            <p:nvPr/>
          </p:nvSpPr>
          <p:spPr>
            <a:xfrm>
              <a:off x="-3200400" y="-1337056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 descr="Screen Shot 2022-01-06 at 11.12.11 AM.png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61" name="Picture 60" descr="Scan.pdf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40" name="Rectangle 39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 descr="Scan 5.png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43" name="Picture 42" descr="Scan 6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44" name="Picture 43" descr="Scan.png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49701"/>
            <a:ext cx="2658533" cy="2322576"/>
          </a:xfrm>
          <a:prstGeom prst="rect">
            <a:avLst/>
          </a:prstGeom>
          <a:ln w="12700">
            <a:noFill/>
          </a:ln>
        </p:spPr>
      </p:pic>
      <p:sp>
        <p:nvSpPr>
          <p:cNvPr id="72" name="Rectangle 71"/>
          <p:cNvSpPr/>
          <p:nvPr/>
        </p:nvSpPr>
        <p:spPr bwMode="auto">
          <a:xfrm>
            <a:off x="0" y="3937001"/>
            <a:ext cx="2743200" cy="2336800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958551"/>
            <a:ext cx="2743200" cy="2315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4" name="Group 73"/>
          <p:cNvGrpSpPr/>
          <p:nvPr/>
        </p:nvGrpSpPr>
        <p:grpSpPr>
          <a:xfrm>
            <a:off x="8724730" y="6410621"/>
            <a:ext cx="418425" cy="438912"/>
            <a:chOff x="10515600" y="6419088"/>
            <a:chExt cx="418425" cy="438912"/>
          </a:xfrm>
          <a:blipFill rotWithShape="1">
            <a:blip r:embed="rId29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19565A-FE00-180C-4268-649B71B2E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796" y="1641157"/>
            <a:ext cx="2727029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</p:spTree>
    <p:extLst>
      <p:ext uri="{BB962C8B-B14F-4D97-AF65-F5344CB8AC3E}">
        <p14:creationId xmlns:p14="http://schemas.microsoft.com/office/powerpoint/2010/main" val="354124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7" grpId="0"/>
      <p:bldP spid="32" grpId="0"/>
      <p:bldP spid="33" grpId="0" build="p"/>
      <p:bldP spid="34" grpId="0"/>
      <p:bldP spid="7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7620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72000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46134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27134"/>
            <a:ext cx="79248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Strategic Management: Competitiveness       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i.e.,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lecture &amp; discussion of course topics.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2871216" y="643873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2" name="Picture 1" descr="Screen Shot 2019-10-30 at 12.30.05 AM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0" y="1133572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819400"/>
            <a:ext cx="1332000" cy="1692000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76385-993D-DF50-8313-48A56D6716E8}"/>
              </a:ext>
            </a:extLst>
          </p:cNvPr>
          <p:cNvPicPr preferRelativeResize="0"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0" y="4476946"/>
            <a:ext cx="1332000" cy="16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1" rev="2159399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954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4347F5-C364-4D2B-B8A4-9194EBE793FF}"/>
              </a:ext>
            </a:extLst>
          </p:cNvPr>
          <p:cNvSpPr/>
          <p:nvPr/>
        </p:nvSpPr>
        <p:spPr>
          <a:xfrm>
            <a:off x="246290" y="4255503"/>
            <a:ext cx="7308000" cy="425215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2AE626-4A32-4400-80EB-91BECD07007D}"/>
              </a:ext>
            </a:extLst>
          </p:cNvPr>
          <p:cNvSpPr/>
          <p:nvPr/>
        </p:nvSpPr>
        <p:spPr>
          <a:xfrm>
            <a:off x="312000" y="4649773"/>
            <a:ext cx="7308000" cy="1188000"/>
          </a:xfrm>
          <a:prstGeom prst="rect">
            <a:avLst/>
          </a:prstGeom>
          <a:gradFill flip="none" rotWithShape="1">
            <a:gsLst>
              <a:gs pos="36000">
                <a:srgbClr val="FFFFCC">
                  <a:alpha val="82000"/>
                </a:srgbClr>
              </a:gs>
              <a:gs pos="30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CBFE4D-DD38-4EBB-B252-7CD423182C62}"/>
              </a:ext>
            </a:extLst>
          </p:cNvPr>
          <p:cNvSpPr/>
          <p:nvPr/>
        </p:nvSpPr>
        <p:spPr>
          <a:xfrm>
            <a:off x="304800" y="4621945"/>
            <a:ext cx="7308000" cy="1188000"/>
          </a:xfrm>
          <a:prstGeom prst="rect">
            <a:avLst/>
          </a:prstGeom>
          <a:gradFill flip="none" rotWithShape="1">
            <a:gsLst>
              <a:gs pos="72000">
                <a:srgbClr val="FFFFCC">
                  <a:alpha val="82000"/>
                </a:srgbClr>
              </a:gs>
              <a:gs pos="38000">
                <a:srgbClr val="FFFF00">
                  <a:alpha val="46000"/>
                </a:srgbClr>
              </a:gs>
              <a:gs pos="28000">
                <a:srgbClr val="FFFFCC">
                  <a:alpha val="82000"/>
                </a:srgbClr>
              </a:gs>
              <a:gs pos="6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7ECEAF-74A3-41B5-B29C-F4DECABB1AC9}"/>
              </a:ext>
            </a:extLst>
          </p:cNvPr>
          <p:cNvSpPr/>
          <p:nvPr/>
        </p:nvSpPr>
        <p:spPr>
          <a:xfrm>
            <a:off x="312000" y="4611050"/>
            <a:ext cx="7308000" cy="1188372"/>
          </a:xfrm>
          <a:prstGeom prst="rect">
            <a:avLst/>
          </a:prstGeom>
          <a:gradFill flip="none" rotWithShape="1">
            <a:gsLst>
              <a:gs pos="60000">
                <a:srgbClr val="FFFFCC">
                  <a:alpha val="82000"/>
                </a:srgbClr>
              </a:gs>
              <a:gs pos="7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1998134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446" y="2487022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432" y="2474493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6290" y="2485185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78" y="3214491"/>
            <a:ext cx="1219200" cy="1025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944" y="3187834"/>
            <a:ext cx="2276856" cy="1076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834" y="3124200"/>
            <a:ext cx="21717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66800"/>
            <a:ext cx="8964199" cy="5091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4631" y="1143000"/>
            <a:ext cx="1603464" cy="182879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87143" y="1264623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24276"/>
          <a:stretch/>
        </p:blipFill>
        <p:spPr bwMode="auto">
          <a:xfrm>
            <a:off x="7750929" y="510892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57527" y="444852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7738060" y="5004910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4B9951EB-F2DE-416A-A2C7-E55C9340D564}"/>
              </a:ext>
            </a:extLst>
          </p:cNvPr>
          <p:cNvSpPr/>
          <p:nvPr/>
        </p:nvSpPr>
        <p:spPr bwMode="auto">
          <a:xfrm>
            <a:off x="3776472" y="6438845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73" y="5103365"/>
            <a:ext cx="1124285" cy="10632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775587" y="497950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24400" y="2389556"/>
            <a:ext cx="24384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is the individual written case</a:t>
            </a:r>
          </a:p>
        </p:txBody>
      </p:sp>
      <p:pic>
        <p:nvPicPr>
          <p:cNvPr id="4" name="Picture 3" descr="A red and white logo">
            <a:extLst>
              <a:ext uri="{FF2B5EF4-FFF2-40B4-BE49-F238E27FC236}">
                <a16:creationId xmlns:a16="http://schemas.microsoft.com/office/drawing/2014/main" id="{827CBA94-9458-5CCD-65D7-3DA1C5CED1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r="4237"/>
          <a:stretch/>
        </p:blipFill>
        <p:spPr>
          <a:xfrm>
            <a:off x="4406107" y="1166713"/>
            <a:ext cx="2971781" cy="12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8" grpId="1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32" y="1066799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228600" y="49575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600" b="1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600" b="1" u="sng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6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</a:t>
            </a: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3F843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467600" y="4671834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1690220"/>
            <a:ext cx="5562600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6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355387" y="1219200"/>
            <a:ext cx="3608612" cy="2267894"/>
            <a:chOff x="4978521" y="1622214"/>
            <a:chExt cx="3509206" cy="226789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35" b="16072"/>
            <a:stretch/>
          </p:blipFill>
          <p:spPr bwMode="auto">
            <a:xfrm>
              <a:off x="4979895" y="1622214"/>
              <a:ext cx="3507832" cy="1754085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4978521" y="3382139"/>
              <a:ext cx="3507832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82999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DFF8D90-9ED9-C51D-7DC3-A3B2D3486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018644"/>
            <a:ext cx="5562600" cy="88229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 =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7 ]</a:t>
            </a:r>
            <a:r>
              <a:rPr lang="sv-SE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^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.5</a:t>
            </a:r>
          </a:p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spc="3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= [GPA scale ^ 2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 X 7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226C66B-630E-3BD9-A07E-8900D763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78041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6DF07-319D-1F40-DC92-4BD3CB830E73}"/>
              </a:ext>
            </a:extLst>
          </p:cNvPr>
          <p:cNvSpPr/>
          <p:nvPr/>
        </p:nvSpPr>
        <p:spPr>
          <a:xfrm>
            <a:off x="7281886" y="46482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0D4C3C-6A26-B397-4E81-321AA5B8F142}"/>
              </a:ext>
            </a:extLst>
          </p:cNvPr>
          <p:cNvGrpSpPr/>
          <p:nvPr/>
        </p:nvGrpSpPr>
        <p:grpSpPr>
          <a:xfrm>
            <a:off x="5384400" y="4057858"/>
            <a:ext cx="3607200" cy="755507"/>
            <a:chOff x="-2628625" y="1870673"/>
            <a:chExt cx="4000225" cy="948728"/>
          </a:xfrm>
        </p:grpSpPr>
        <p:pic>
          <p:nvPicPr>
            <p:cNvPr id="11" name="Picture 10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46CE0BCF-98DA-977B-01A2-D4ACA7E6C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77F26AC3-E75F-8ABF-8061-D1E3FC4E2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3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utoUpdateAnimBg="0"/>
      <p:bldP spid="39" grpId="0" autoUpdateAnimBg="0"/>
      <p:bldP spid="2" grpId="0" autoUpdateAnimBg="0"/>
      <p:bldP spid="3" grpId="0" autoUpdateAnimBg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76800"/>
            <a:ext cx="1354138" cy="12954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752600" y="4695824"/>
            <a:ext cx="4038600" cy="1170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54168"/>
            <a:ext cx="4267200" cy="1018032"/>
          </a:xfrm>
          <a:prstGeom prst="rightArrow">
            <a:avLst>
              <a:gd name="adj1" fmla="val 39899"/>
              <a:gd name="adj2" fmla="val 419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237127" y="1177322"/>
            <a:ext cx="232079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Name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157926" y="111337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666596" y="1177322"/>
            <a:ext cx="1753491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Student ID #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637126" y="111337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4532443" y="1177322"/>
            <a:ext cx="1193553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Title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453241" y="111337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5733363" y="1177322"/>
            <a:ext cx="1981887" cy="511606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Concentration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5805198" y="111337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57926" y="162897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2637126" y="162897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4453241" y="162897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5805198" y="162897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4532443" y="1692925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CEO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57926" y="2140580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2637126" y="2140580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4453241" y="2140580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5805198" y="2140580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4532443" y="2204530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COO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157926" y="2652185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2637126" y="2652185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4453241" y="2652185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0" name="Rectangle 29"/>
          <p:cNvSpPr>
            <a:spLocks noChangeArrowheads="1"/>
          </p:cNvSpPr>
          <p:nvPr/>
        </p:nvSpPr>
        <p:spPr bwMode="auto">
          <a:xfrm>
            <a:off x="5805198" y="2652185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1" name="Rectangle 30"/>
          <p:cNvSpPr>
            <a:spLocks noChangeArrowheads="1"/>
          </p:cNvSpPr>
          <p:nvPr/>
        </p:nvSpPr>
        <p:spPr bwMode="auto">
          <a:xfrm>
            <a:off x="4532443" y="2736121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CMO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2" name="Rectangle 32"/>
          <p:cNvSpPr>
            <a:spLocks noChangeArrowheads="1"/>
          </p:cNvSpPr>
          <p:nvPr/>
        </p:nvSpPr>
        <p:spPr bwMode="auto">
          <a:xfrm>
            <a:off x="157926" y="3163791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3" name="Rectangle 33"/>
          <p:cNvSpPr>
            <a:spLocks noChangeArrowheads="1"/>
          </p:cNvSpPr>
          <p:nvPr/>
        </p:nvSpPr>
        <p:spPr bwMode="auto">
          <a:xfrm>
            <a:off x="2637126" y="3163791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4" name="Rectangle 34"/>
          <p:cNvSpPr>
            <a:spLocks noChangeArrowheads="1"/>
          </p:cNvSpPr>
          <p:nvPr/>
        </p:nvSpPr>
        <p:spPr bwMode="auto">
          <a:xfrm>
            <a:off x="4453241" y="3163791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5" name="Rectangle 35"/>
          <p:cNvSpPr>
            <a:spLocks noChangeArrowheads="1"/>
          </p:cNvSpPr>
          <p:nvPr/>
        </p:nvSpPr>
        <p:spPr bwMode="auto">
          <a:xfrm>
            <a:off x="5805198" y="3163791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6" name="Rectangle 36"/>
          <p:cNvSpPr>
            <a:spLocks noChangeArrowheads="1"/>
          </p:cNvSpPr>
          <p:nvPr/>
        </p:nvSpPr>
        <p:spPr bwMode="auto">
          <a:xfrm>
            <a:off x="4532443" y="3227742"/>
            <a:ext cx="1193553" cy="31575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CFO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7" name="Rectangle 38"/>
          <p:cNvSpPr>
            <a:spLocks noChangeArrowheads="1"/>
          </p:cNvSpPr>
          <p:nvPr/>
        </p:nvSpPr>
        <p:spPr bwMode="auto">
          <a:xfrm>
            <a:off x="157926" y="3675397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637126" y="3675397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auto">
          <a:xfrm>
            <a:off x="4453241" y="3675397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auto">
          <a:xfrm>
            <a:off x="5805198" y="3675397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61" name="Rectangle 42"/>
          <p:cNvSpPr>
            <a:spLocks noChangeArrowheads="1"/>
          </p:cNvSpPr>
          <p:nvPr/>
        </p:nvSpPr>
        <p:spPr bwMode="auto">
          <a:xfrm>
            <a:off x="4532443" y="3715366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CHR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695450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686050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200193"/>
            <a:ext cx="8848725" cy="792836"/>
            <a:chOff x="334" y="2260"/>
            <a:chExt cx="4955" cy="512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260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264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260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178050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3704772"/>
            <a:ext cx="8848725" cy="549719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Richard Branson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13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110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D. Technology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5" y="4849368"/>
            <a:ext cx="897507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53200" y="4953000"/>
            <a:ext cx="1117600" cy="1252488"/>
            <a:chOff x="5842000" y="7848599"/>
            <a:chExt cx="1117600" cy="20973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599"/>
              <a:ext cx="1117600" cy="20973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42000" y="7922933"/>
              <a:ext cx="1092200" cy="20157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1600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849368"/>
            <a:ext cx="1123950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849368"/>
            <a:ext cx="1123950" cy="1170432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999" y="4849368"/>
            <a:ext cx="898774" cy="117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152400" y="4800600"/>
            <a:ext cx="7696200" cy="14478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0" y="4953000"/>
            <a:ext cx="857250" cy="1104900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7721022" y="1066800"/>
            <a:ext cx="1499178" cy="367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&amp; a company to analyze by Sep.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 </a:t>
            </a:r>
          </a:p>
          <a:p>
            <a:pPr>
              <a:lnSpc>
                <a:spcPts val="25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 not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749800"/>
            <a:ext cx="754379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106" name="Picture 105"/>
            <p:cNvPicPr preferRelativeResize="0">
              <a:picLocks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7" name="Picture 106" descr="Nex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2" name="Chevron 101"/>
          <p:cNvSpPr/>
          <p:nvPr/>
        </p:nvSpPr>
        <p:spPr bwMode="auto">
          <a:xfrm>
            <a:off x="4517136" y="642196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101" name="Rectangle 38"/>
          <p:cNvSpPr>
            <a:spLocks noChangeArrowheads="1"/>
          </p:cNvSpPr>
          <p:nvPr/>
        </p:nvSpPr>
        <p:spPr bwMode="auto">
          <a:xfrm>
            <a:off x="158750" y="4193744"/>
            <a:ext cx="2479200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3" name="Rectangle 39"/>
          <p:cNvSpPr>
            <a:spLocks noChangeArrowheads="1"/>
          </p:cNvSpPr>
          <p:nvPr/>
        </p:nvSpPr>
        <p:spPr bwMode="auto">
          <a:xfrm>
            <a:off x="2631600" y="4193744"/>
            <a:ext cx="1816115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4" name="Rectangle 40"/>
          <p:cNvSpPr>
            <a:spLocks noChangeArrowheads="1"/>
          </p:cNvSpPr>
          <p:nvPr/>
        </p:nvSpPr>
        <p:spPr bwMode="auto">
          <a:xfrm>
            <a:off x="4447715" y="4193744"/>
            <a:ext cx="1351956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8" name="Rectangle 41"/>
          <p:cNvSpPr>
            <a:spLocks noChangeArrowheads="1"/>
          </p:cNvSpPr>
          <p:nvPr/>
        </p:nvSpPr>
        <p:spPr bwMode="auto">
          <a:xfrm>
            <a:off x="5801076" y="4193744"/>
            <a:ext cx="1882424" cy="511606"/>
          </a:xfrm>
          <a:prstGeom prst="rect">
            <a:avLst/>
          </a:prstGeom>
          <a:noFill/>
          <a:ln w="1905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/>
          <a:lstStyle/>
          <a:p>
            <a:pPr>
              <a:defRPr/>
            </a:pPr>
            <a:endParaRPr lang="en-C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9" name="Rectangle 42"/>
          <p:cNvSpPr>
            <a:spLocks noChangeArrowheads="1"/>
          </p:cNvSpPr>
          <p:nvPr/>
        </p:nvSpPr>
        <p:spPr bwMode="auto">
          <a:xfrm>
            <a:off x="4526917" y="4236743"/>
            <a:ext cx="1193553" cy="379707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C I O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0" name="Rectangle 68"/>
          <p:cNvSpPr>
            <a:spLocks noChangeArrowheads="1"/>
          </p:cNvSpPr>
          <p:nvPr/>
        </p:nvSpPr>
        <p:spPr bwMode="auto">
          <a:xfrm>
            <a:off x="5797550" y="4225925"/>
            <a:ext cx="1671525" cy="441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D. Law 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1" name="Rectangle 67"/>
          <p:cNvSpPr>
            <a:spLocks noChangeArrowheads="1"/>
          </p:cNvSpPr>
          <p:nvPr/>
        </p:nvSpPr>
        <p:spPr bwMode="auto">
          <a:xfrm>
            <a:off x="2628900" y="4243104"/>
            <a:ext cx="1609021" cy="3669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20302-4321</a:t>
            </a: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12" name="Rectangle 66"/>
          <p:cNvSpPr>
            <a:spLocks noChangeArrowheads="1"/>
          </p:cNvSpPr>
          <p:nvPr/>
        </p:nvSpPr>
        <p:spPr bwMode="auto">
          <a:xfrm>
            <a:off x="234950" y="4225926"/>
            <a:ext cx="2250130" cy="441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tabLst>
                <a:tab pos="457200" algn="l"/>
                <a:tab pos="1714500" algn="l"/>
                <a:tab pos="1943100" algn="l"/>
              </a:tabLst>
              <a:defRPr/>
            </a:pPr>
            <a:r>
              <a: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Times New Roman" pitchFamily="18" charset="0"/>
              </a:rPr>
              <a:t>Bill Gates</a:t>
            </a:r>
          </a:p>
          <a:p>
            <a:pPr eaLnBrk="0" hangingPunct="0">
              <a:tabLst>
                <a:tab pos="457200" algn="l"/>
                <a:tab pos="1714500" algn="l"/>
                <a:tab pos="1943100" algn="l"/>
              </a:tabLst>
              <a:defRPr/>
            </a:pPr>
            <a:endParaRPr lang="en-US" sz="2000" b="1" dirty="0">
              <a:solidFill>
                <a:srgbClr val="808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1"/>
          <a:stretch/>
        </p:blipFill>
        <p:spPr>
          <a:xfrm>
            <a:off x="7848600" y="5029200"/>
            <a:ext cx="1059961" cy="1066799"/>
          </a:xfrm>
          <a:prstGeom prst="rect">
            <a:avLst/>
          </a:prstGeom>
        </p:spPr>
      </p:pic>
      <p:pic>
        <p:nvPicPr>
          <p:cNvPr id="9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029200"/>
            <a:ext cx="117928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  <p:bldP spid="110" grpId="0"/>
      <p:bldP spid="111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135833"/>
              </p:ext>
            </p:extLst>
          </p:nvPr>
        </p:nvGraphicFramePr>
        <p:xfrm>
          <a:off x="111695" y="1085654"/>
          <a:ext cx="8922172" cy="511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Sep. 05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Sep. 12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5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Sep. 19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Sep. 19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   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Sep. 26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Oct. 03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and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 Oct.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08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5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 Oct. 10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533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Oct.</a:t>
                      </a:r>
                      <a:r>
                        <a:rPr lang="en-US" sz="11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</a:t>
                      </a:r>
                      <a:r>
                        <a:rPr lang="en-US" sz="2000" b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ruc</a:t>
                      </a: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746515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483295" y="2581373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83295" y="2581373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483295" y="4859382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8055" y="4859382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Boozt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359375"/>
              </p:ext>
            </p:extLst>
          </p:nvPr>
        </p:nvGraphicFramePr>
        <p:xfrm>
          <a:off x="76200" y="1085655"/>
          <a:ext cx="8915400" cy="504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788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Oct. 22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4111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24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&amp; 12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31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54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Getting hit by Technology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Prepare to discuss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the Diamond Industry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Future of the Natural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Diamond Industry</a:t>
                      </a: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Nov. 05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300625"/>
                  </a:ext>
                </a:extLst>
              </a:tr>
              <a:tr h="593263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2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18288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Nov. 12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</a:t>
                      </a:r>
                      <a:r>
                        <a:rPr lang="en-CA" sz="16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due Nov. 16)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21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Nov. 23)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8288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Thur.</a:t>
                      </a:r>
                      <a:r>
                        <a:rPr lang="en-US" sz="14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28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Nov. 30)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631128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172892"/>
            <a:ext cx="2560320" cy="9448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69827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69827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60099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60099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Boozt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447800" y="1564228"/>
            <a:ext cx="7406640" cy="661854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47800" y="1547946"/>
            <a:ext cx="7406640" cy="66185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and Implementation Analysis 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Boozt </a:t>
            </a:r>
          </a:p>
        </p:txBody>
      </p: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81304</TotalTime>
  <Words>1734</Words>
  <Application>Microsoft Office PowerPoint</Application>
  <PresentationFormat>On-screen Show (4:3)</PresentationFormat>
  <Paragraphs>304</Paragraphs>
  <Slides>16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’24 D100 Thurs. Fall (1247)</vt:lpstr>
      <vt:lpstr>Course Description &amp; Text</vt:lpstr>
      <vt:lpstr> Grading (more on this when I get  to grade sheets )</vt:lpstr>
      <vt:lpstr> Grading (more on this when I get  to grade sheets )</vt:lpstr>
      <vt:lpstr>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Chapter Intro</dc:subject>
  <dc:creator>Jerry Sheppard</dc:creator>
  <cp:keywords/>
  <dc:description/>
  <cp:lastModifiedBy>Jerry Sheppard</cp:lastModifiedBy>
  <cp:revision>1505</cp:revision>
  <cp:lastPrinted>2023-12-27T03:35:27Z</cp:lastPrinted>
  <dcterms:created xsi:type="dcterms:W3CDTF">2013-05-29T18:31:50Z</dcterms:created>
  <dcterms:modified xsi:type="dcterms:W3CDTF">2024-08-25T04:56:50Z</dcterms:modified>
  <cp:category/>
</cp:coreProperties>
</file>