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audio1.bin" ContentType="audio/unknown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2.bin" ContentType="audio/unknown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5"/>
  </p:notesMasterIdLst>
  <p:handoutMasterIdLst>
    <p:handoutMasterId r:id="rId6"/>
  </p:handoutMasterIdLst>
  <p:sldIdLst>
    <p:sldId id="485" r:id="rId2"/>
    <p:sldId id="1009" r:id="rId3"/>
    <p:sldId id="100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817"/>
    <a:srgbClr val="1F0C74"/>
    <a:srgbClr val="3517BD"/>
    <a:srgbClr val="FFFF99"/>
    <a:srgbClr val="53FF64"/>
    <a:srgbClr val="CC3300"/>
    <a:srgbClr val="FF0000"/>
    <a:srgbClr val="FFFF6B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3" autoAdjust="0"/>
    <p:restoredTop sz="84211" autoAdjust="0"/>
  </p:normalViewPr>
  <p:slideViewPr>
    <p:cSldViewPr>
      <p:cViewPr>
        <p:scale>
          <a:sx n="75" d="100"/>
          <a:sy n="75" d="100"/>
        </p:scale>
        <p:origin x="-4800" y="-2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6CE06-1191-5247-90A2-EBA7435679CE}" type="datetimeFigureOut">
              <a:rPr lang="en-US" smtClean="0"/>
              <a:t>20-08-02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9EFF9-0C26-2A46-8010-FBD46CFC4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47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84291-4053-4375-8EBE-FFA7D94251BE}" type="datetimeFigureOut">
              <a:rPr lang="en-US" smtClean="0"/>
              <a:t>20-08-02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71624-06E7-4587-BD41-0D72A31AD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39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F3907-4832-4741-B4DC-5D0C660E2285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82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F3907-4832-4741-B4DC-5D0C660E2285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82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F3907-4832-4741-B4DC-5D0C660E2285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82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830763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0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Line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720" y="76200"/>
            <a:ext cx="640080" cy="640080"/>
          </a:xfrm>
          <a:prstGeom prst="rect">
            <a:avLst/>
          </a:prstGeom>
          <a:effectLst>
            <a:glow rad="165100">
              <a:srgbClr val="FFFFCC">
                <a:alpha val="25000"/>
              </a:srgbClr>
            </a:glo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720" y="127000"/>
            <a:ext cx="640080" cy="640080"/>
          </a:xfrm>
          <a:prstGeom prst="rect">
            <a:avLst/>
          </a:prstGeom>
          <a:effectLst>
            <a:glow rad="165100">
              <a:srgbClr val="FFFFCC">
                <a:alpha val="25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9347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7772400" y="6477000"/>
            <a:ext cx="914400" cy="2444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2–</a:t>
            </a:r>
            <a:fld id="{31C2FF8C-6163-4BE2-A987-19791D97A0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167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6477000" cy="3206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 </a:t>
            </a:r>
            <a:r>
              <a:rPr lang="en-US" sz="800" dirty="0" smtClean="0">
                <a:solidFill>
                  <a:schemeClr val="bg1"/>
                </a:solidFill>
              </a:rPr>
              <a:t>2015 </a:t>
            </a:r>
            <a:r>
              <a:rPr lang="en-US" sz="800" dirty="0" err="1" smtClean="0">
                <a:solidFill>
                  <a:schemeClr val="bg1"/>
                </a:solidFill>
              </a:rPr>
              <a:t>Cengage</a:t>
            </a:r>
            <a:r>
              <a:rPr lang="en-US" sz="800" dirty="0" smtClean="0">
                <a:solidFill>
                  <a:schemeClr val="bg1"/>
                </a:solidFill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7772400" y="6477000"/>
            <a:ext cx="914400" cy="2444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2–</a:t>
            </a:r>
            <a:fld id="{31C2FF8C-6163-4BE2-A987-19791D97A0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12192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937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76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91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229600" cy="838200"/>
          </a:xfrm>
          <a:prstGeom prst="rect">
            <a:avLst/>
          </a:prstGeom>
        </p:spPr>
        <p:txBody>
          <a:bodyPr anchor="ctr" anchorCtr="0"/>
          <a:lstStyle>
            <a:lvl1pPr>
              <a:defRPr sz="3400" b="1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399"/>
            <a:ext cx="4040188" cy="67369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35162"/>
            <a:ext cx="4040188" cy="4160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399"/>
            <a:ext cx="4041775" cy="67369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35162"/>
            <a:ext cx="4041775" cy="4160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9144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745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720" y="127000"/>
            <a:ext cx="640080" cy="640080"/>
          </a:xfrm>
          <a:prstGeom prst="rect">
            <a:avLst/>
          </a:prstGeom>
          <a:effectLst>
            <a:glow rad="165100">
              <a:srgbClr val="FFFFCC">
                <a:alpha val="25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641296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720" y="127000"/>
            <a:ext cx="640080" cy="640080"/>
          </a:xfrm>
          <a:prstGeom prst="rect">
            <a:avLst/>
          </a:prstGeom>
          <a:effectLst>
            <a:glow rad="165100">
              <a:srgbClr val="FFFFCC">
                <a:alpha val="25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10739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720" y="127000"/>
            <a:ext cx="640080" cy="640080"/>
          </a:xfrm>
          <a:prstGeom prst="rect">
            <a:avLst/>
          </a:prstGeom>
          <a:effectLst>
            <a:glow rad="165100">
              <a:srgbClr val="FFFFCC">
                <a:alpha val="25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90145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ne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720" y="76200"/>
            <a:ext cx="640080" cy="640080"/>
          </a:xfrm>
          <a:prstGeom prst="rect">
            <a:avLst/>
          </a:prstGeom>
          <a:effectLst>
            <a:glow rad="165100">
              <a:srgbClr val="FFFFCC">
                <a:alpha val="25000"/>
              </a:srgbClr>
            </a:glo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720" y="127000"/>
            <a:ext cx="640080" cy="640080"/>
          </a:xfrm>
          <a:prstGeom prst="rect">
            <a:avLst/>
          </a:prstGeom>
          <a:effectLst>
            <a:glow rad="165100">
              <a:srgbClr val="FFFFCC">
                <a:alpha val="25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916932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sz="34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720" y="127000"/>
            <a:ext cx="640080" cy="640080"/>
          </a:xfrm>
          <a:prstGeom prst="rect">
            <a:avLst/>
          </a:prstGeom>
          <a:effectLst>
            <a:glow rad="165100">
              <a:srgbClr val="FFFFCC">
                <a:alpha val="25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994544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5" name="Title 1"/>
          <p:cNvSpPr txBox="1">
            <a:spLocks/>
          </p:cNvSpPr>
          <p:nvPr userDrawn="1"/>
        </p:nvSpPr>
        <p:spPr>
          <a:xfrm>
            <a:off x="-1354" y="0"/>
            <a:ext cx="9162288" cy="914400"/>
          </a:xfrm>
          <a:prstGeom prst="rect">
            <a:avLst/>
          </a:prstGeom>
          <a:blipFill rotWithShape="1">
            <a:blip r:embed="rId14"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4" name="Title 1"/>
          <p:cNvSpPr txBox="1">
            <a:spLocks/>
          </p:cNvSpPr>
          <p:nvPr userDrawn="1"/>
        </p:nvSpPr>
        <p:spPr>
          <a:xfrm>
            <a:off x="0" y="6358468"/>
            <a:ext cx="9144000" cy="533400"/>
          </a:xfrm>
          <a:prstGeom prst="rect">
            <a:avLst/>
          </a:prstGeom>
          <a:blipFill rotWithShape="1">
            <a:blip r:embed="rId14"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0" y="0"/>
            <a:ext cx="82296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720" y="127000"/>
            <a:ext cx="640080" cy="640080"/>
          </a:xfrm>
          <a:prstGeom prst="rect">
            <a:avLst/>
          </a:prstGeom>
          <a:effectLst>
            <a:glow rad="165100">
              <a:srgbClr val="FFFFCC">
                <a:alpha val="25000"/>
              </a:srgbClr>
            </a:glow>
          </a:effectLst>
        </p:spPr>
      </p:pic>
      <p:sp>
        <p:nvSpPr>
          <p:cNvPr id="23" name="Rectangle 22"/>
          <p:cNvSpPr/>
          <p:nvPr userDrawn="1"/>
        </p:nvSpPr>
        <p:spPr>
          <a:xfrm>
            <a:off x="0" y="922866"/>
            <a:ext cx="9144000" cy="124048"/>
          </a:xfrm>
          <a:prstGeom prst="rect">
            <a:avLst/>
          </a:prstGeom>
          <a:gradFill>
            <a:gsLst>
              <a:gs pos="0">
                <a:srgbClr val="5C4F01"/>
              </a:gs>
              <a:gs pos="100000">
                <a:srgbClr val="A08102"/>
              </a:gs>
            </a:gsLst>
          </a:gra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0" y="6276752"/>
            <a:ext cx="9144000" cy="124048"/>
          </a:xfrm>
          <a:prstGeom prst="rect">
            <a:avLst/>
          </a:prstGeom>
          <a:gradFill>
            <a:gsLst>
              <a:gs pos="0">
                <a:srgbClr val="5C4F01"/>
              </a:gs>
              <a:gs pos="100000">
                <a:srgbClr val="A08102"/>
              </a:gs>
            </a:gsLst>
          </a:gra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ction Button: Custom 17">
            <a:hlinkClick r:id="" action="ppaction://noaction" highlightClick="1">
              <a:snd r:embed="rId16" name="Whoosh"/>
            </a:hlinkClick>
          </p:cNvPr>
          <p:cNvSpPr/>
          <p:nvPr userDrawn="1"/>
        </p:nvSpPr>
        <p:spPr>
          <a:xfrm>
            <a:off x="76200" y="6446520"/>
            <a:ext cx="8610600" cy="4114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hevron 36"/>
          <p:cNvSpPr/>
          <p:nvPr userDrawn="1"/>
        </p:nvSpPr>
        <p:spPr bwMode="auto">
          <a:xfrm>
            <a:off x="3337560" y="6426200"/>
            <a:ext cx="960120" cy="402336"/>
          </a:xfrm>
          <a:prstGeom prst="chevron">
            <a:avLst>
              <a:gd name="adj" fmla="val 22325"/>
            </a:avLst>
          </a:prstGeom>
          <a:noFill/>
          <a:ln w="25400" cap="flat" cmpd="sng" algn="ctr">
            <a:gradFill flip="none" rotWithShape="1">
              <a:gsLst>
                <a:gs pos="88000">
                  <a:schemeClr val="bg1">
                    <a:alpha val="0"/>
                  </a:schemeClr>
                </a:gs>
                <a:gs pos="89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auto" latinLnBrk="0" hangingPunct="1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spc="0" baseline="0" dirty="0" smtClean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ctr" eaLnBrk="1" hangingPunct="1">
              <a:defRPr/>
            </a:pPr>
            <a:r>
              <a:rPr lang="en-CA" sz="900" b="1" spc="-50" dirty="0" smtClean="0">
                <a:solidFill>
                  <a:schemeClr val="bg1"/>
                </a:solidFill>
                <a:latin typeface="Arial Narrow"/>
                <a:cs typeface="Arial Narrow"/>
              </a:rPr>
              <a:t>Etc.</a:t>
            </a:r>
            <a:endParaRPr lang="en-CA" sz="900" b="1" spc="-5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8" name="Chevron 37"/>
          <p:cNvSpPr/>
          <p:nvPr userDrawn="1"/>
        </p:nvSpPr>
        <p:spPr bwMode="auto">
          <a:xfrm>
            <a:off x="4206240" y="6426200"/>
            <a:ext cx="960120" cy="402336"/>
          </a:xfrm>
          <a:prstGeom prst="chevron">
            <a:avLst>
              <a:gd name="adj" fmla="val 22325"/>
            </a:avLst>
          </a:prstGeom>
          <a:noFill/>
          <a:ln w="25400" cap="flat" cmpd="sng" algn="ctr">
            <a:gradFill flip="none" rotWithShape="1">
              <a:gsLst>
                <a:gs pos="88000">
                  <a:schemeClr val="bg1">
                    <a:alpha val="0"/>
                  </a:schemeClr>
                </a:gs>
                <a:gs pos="89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200"/>
              </a:lnSpc>
              <a:defRPr/>
            </a:pPr>
            <a:endParaRPr lang="en-US" sz="900" b="1" spc="0" dirty="0" smtClean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ctr" eaLnBrk="1" hangingPunct="1">
              <a:defRPr/>
            </a:pPr>
            <a:r>
              <a:rPr lang="en-CA" sz="900" b="1" spc="-50" dirty="0" smtClean="0">
                <a:solidFill>
                  <a:schemeClr val="bg1"/>
                </a:solidFill>
                <a:latin typeface="Arial Narrow"/>
                <a:cs typeface="Arial Narrow"/>
              </a:rPr>
              <a:t>Etc.</a:t>
            </a:r>
            <a:endParaRPr lang="en-CA" sz="900" b="1" spc="-5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40" name="Chevron 39"/>
          <p:cNvSpPr/>
          <p:nvPr userDrawn="1"/>
        </p:nvSpPr>
        <p:spPr bwMode="auto">
          <a:xfrm>
            <a:off x="5943600" y="6426200"/>
            <a:ext cx="960120" cy="402336"/>
          </a:xfrm>
          <a:prstGeom prst="chevron">
            <a:avLst>
              <a:gd name="adj" fmla="val 22325"/>
            </a:avLst>
          </a:prstGeom>
          <a:noFill/>
          <a:ln w="25400" cap="flat" cmpd="sng" algn="ctr">
            <a:gradFill flip="none" rotWithShape="1">
              <a:gsLst>
                <a:gs pos="88000">
                  <a:schemeClr val="bg1">
                    <a:alpha val="0"/>
                  </a:schemeClr>
                </a:gs>
                <a:gs pos="89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200"/>
              </a:lnSpc>
              <a:defRPr/>
            </a:pPr>
            <a:endParaRPr lang="en-US" sz="900" b="1" spc="0" dirty="0" smtClean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ctr" eaLnBrk="1" hangingPunct="1">
              <a:defRPr/>
            </a:pPr>
            <a:r>
              <a:rPr lang="en-CA" sz="900" b="1" spc="-50" dirty="0" smtClean="0">
                <a:solidFill>
                  <a:schemeClr val="bg1"/>
                </a:solidFill>
                <a:latin typeface="Arial Narrow"/>
                <a:cs typeface="Arial Narrow"/>
              </a:rPr>
              <a:t>Etc.</a:t>
            </a:r>
            <a:endParaRPr lang="en-CA" sz="900" b="1" spc="-5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43" name="Chevron 42"/>
          <p:cNvSpPr/>
          <p:nvPr userDrawn="1"/>
        </p:nvSpPr>
        <p:spPr bwMode="auto">
          <a:xfrm>
            <a:off x="5074920" y="6426200"/>
            <a:ext cx="960120" cy="402336"/>
          </a:xfrm>
          <a:prstGeom prst="chevron">
            <a:avLst>
              <a:gd name="adj" fmla="val 22325"/>
            </a:avLst>
          </a:prstGeom>
          <a:noFill/>
          <a:ln w="25400" cap="flat" cmpd="sng" algn="ctr">
            <a:gradFill flip="none" rotWithShape="1">
              <a:gsLst>
                <a:gs pos="88000">
                  <a:schemeClr val="bg1">
                    <a:alpha val="0"/>
                  </a:schemeClr>
                </a:gs>
                <a:gs pos="89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200"/>
              </a:lnSpc>
              <a:defRPr/>
            </a:pPr>
            <a:endParaRPr lang="en-US" sz="900" b="1" spc="0" dirty="0" smtClean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ctr" eaLnBrk="1" hangingPunct="1">
              <a:defRPr/>
            </a:pPr>
            <a:r>
              <a:rPr lang="en-CA" sz="900" b="1" spc="-50" dirty="0" smtClean="0">
                <a:solidFill>
                  <a:schemeClr val="bg1"/>
                </a:solidFill>
                <a:latin typeface="Arial Narrow"/>
                <a:cs typeface="Arial Narrow"/>
              </a:rPr>
              <a:t>Etc.</a:t>
            </a:r>
            <a:endParaRPr lang="en-CA" sz="900" b="1" spc="-5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0" name="Chevron 19"/>
          <p:cNvSpPr/>
          <p:nvPr userDrawn="1"/>
        </p:nvSpPr>
        <p:spPr bwMode="auto">
          <a:xfrm>
            <a:off x="0" y="6426200"/>
            <a:ext cx="1691640" cy="402336"/>
          </a:xfrm>
          <a:prstGeom prst="chevron">
            <a:avLst>
              <a:gd name="adj" fmla="val 22325"/>
            </a:avLst>
          </a:prstGeom>
          <a:noFill/>
          <a:ln w="25400" cap="flat" cmpd="sng" algn="ctr">
            <a:gradFill flip="none" rotWithShape="1">
              <a:gsLst>
                <a:gs pos="93000">
                  <a:srgbClr val="000000">
                    <a:alpha val="0"/>
                  </a:srgbClr>
                </a:gs>
                <a:gs pos="94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spc="100" dirty="0" smtClean="0">
                <a:solidFill>
                  <a:schemeClr val="bg1"/>
                </a:solidFill>
                <a:latin typeface="Arial Narrow"/>
                <a:ea typeface="Zapf Dingbats"/>
                <a:cs typeface="Arial Narrow"/>
                <a:sym typeface="Zapf Dingbats"/>
              </a:rPr>
              <a:t>478 Start up </a:t>
            </a:r>
            <a:fld id="{E439D4CD-60C8-994F-92A1-51CA04DDFC47}" type="slidenum">
              <a:rPr lang="en-US" sz="1000" b="1" spc="100" smtClean="0">
                <a:solidFill>
                  <a:schemeClr val="bg1"/>
                </a:solidFill>
                <a:latin typeface="+mn-lt"/>
              </a:rPr>
              <a:pPr marL="0" marR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spc="100" dirty="0" smtClean="0">
                <a:solidFill>
                  <a:schemeClr val="bg1"/>
                </a:solidFill>
                <a:latin typeface="+mn-lt"/>
              </a:rPr>
              <a:t>/</a:t>
            </a:r>
            <a:r>
              <a:rPr lang="en-US" sz="1000" b="1" spc="100" dirty="0" smtClean="0">
                <a:solidFill>
                  <a:schemeClr val="bg1"/>
                </a:solidFill>
              </a:rPr>
              <a:t>3</a:t>
            </a:r>
            <a:endParaRPr lang="en-US" sz="1000" b="1" spc="1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Chevron 23"/>
          <p:cNvSpPr/>
          <p:nvPr userDrawn="1"/>
        </p:nvSpPr>
        <p:spPr bwMode="auto">
          <a:xfrm>
            <a:off x="1600200" y="6428232"/>
            <a:ext cx="960120" cy="402336"/>
          </a:xfrm>
          <a:prstGeom prst="chevron">
            <a:avLst>
              <a:gd name="adj" fmla="val 22325"/>
            </a:avLst>
          </a:prstGeom>
          <a:noFill/>
          <a:ln w="25400" cap="flat" cmpd="sng" algn="ctr">
            <a:gradFill flip="none" rotWithShape="1">
              <a:gsLst>
                <a:gs pos="88000">
                  <a:schemeClr val="bg1">
                    <a:alpha val="0"/>
                  </a:schemeClr>
                </a:gs>
                <a:gs pos="89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auto" latinLnBrk="0" hangingPunct="1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spc="0" baseline="0" dirty="0" smtClean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ctr" eaLnBrk="1" hangingPunct="1">
              <a:defRPr/>
            </a:pPr>
            <a:r>
              <a:rPr lang="en-CA" sz="900" b="1" spc="-50" dirty="0" smtClean="0">
                <a:solidFill>
                  <a:schemeClr val="bg1"/>
                </a:solidFill>
                <a:latin typeface="Arial Narrow"/>
                <a:cs typeface="Arial Narrow"/>
              </a:rPr>
              <a:t>Introduction</a:t>
            </a:r>
            <a:endParaRPr lang="en-CA" sz="900" b="1" spc="-5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5" name="Chevron 24"/>
          <p:cNvSpPr/>
          <p:nvPr userDrawn="1"/>
        </p:nvSpPr>
        <p:spPr bwMode="auto">
          <a:xfrm>
            <a:off x="2468880" y="6428232"/>
            <a:ext cx="960120" cy="402336"/>
          </a:xfrm>
          <a:prstGeom prst="chevron">
            <a:avLst>
              <a:gd name="adj" fmla="val 22325"/>
            </a:avLst>
          </a:prstGeom>
          <a:noFill/>
          <a:ln w="25400" cap="flat" cmpd="sng" algn="ctr">
            <a:gradFill flip="none" rotWithShape="1">
              <a:gsLst>
                <a:gs pos="88000">
                  <a:schemeClr val="bg1">
                    <a:alpha val="0"/>
                  </a:schemeClr>
                </a:gs>
                <a:gs pos="89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auto" latinLnBrk="0" hangingPunct="1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spc="0" baseline="0" dirty="0" smtClean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ctr" eaLnBrk="1" hangingPunct="1">
              <a:defRPr/>
            </a:pPr>
            <a:r>
              <a:rPr lang="en-CA" sz="900" b="1" spc="-50" dirty="0" smtClean="0">
                <a:solidFill>
                  <a:schemeClr val="bg1"/>
                </a:solidFill>
                <a:latin typeface="Arial Narrow"/>
                <a:cs typeface="Arial Narrow"/>
              </a:rPr>
              <a:t>Etc.</a:t>
            </a:r>
            <a:endParaRPr lang="en-CA" sz="900" b="1" spc="-5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6" name="Chevron 25"/>
          <p:cNvSpPr/>
          <p:nvPr userDrawn="1"/>
        </p:nvSpPr>
        <p:spPr bwMode="auto">
          <a:xfrm>
            <a:off x="6812280" y="6428232"/>
            <a:ext cx="960120" cy="402336"/>
          </a:xfrm>
          <a:prstGeom prst="chevron">
            <a:avLst>
              <a:gd name="adj" fmla="val 22325"/>
            </a:avLst>
          </a:prstGeom>
          <a:noFill/>
          <a:ln w="25400" cap="flat" cmpd="sng" algn="ctr">
            <a:gradFill flip="none" rotWithShape="1">
              <a:gsLst>
                <a:gs pos="88000">
                  <a:schemeClr val="bg1">
                    <a:alpha val="0"/>
                  </a:schemeClr>
                </a:gs>
                <a:gs pos="89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200"/>
              </a:lnSpc>
              <a:defRPr/>
            </a:pPr>
            <a:endParaRPr lang="en-US" sz="900" b="1" spc="0" dirty="0" smtClean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ctr" eaLnBrk="1" hangingPunct="1">
              <a:defRPr/>
            </a:pPr>
            <a:r>
              <a:rPr lang="en-CA" sz="900" b="1" spc="-50" dirty="0" smtClean="0">
                <a:solidFill>
                  <a:schemeClr val="bg1"/>
                </a:solidFill>
                <a:latin typeface="Arial Narrow"/>
                <a:cs typeface="Arial Narrow"/>
              </a:rPr>
              <a:t>Etc.</a:t>
            </a:r>
            <a:endParaRPr lang="en-CA" sz="900" b="1" spc="-5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7" name="Chevron 26"/>
          <p:cNvSpPr/>
          <p:nvPr userDrawn="1"/>
        </p:nvSpPr>
        <p:spPr bwMode="auto">
          <a:xfrm>
            <a:off x="7680960" y="6428232"/>
            <a:ext cx="960120" cy="402336"/>
          </a:xfrm>
          <a:prstGeom prst="chevron">
            <a:avLst>
              <a:gd name="adj" fmla="val 22325"/>
            </a:avLst>
          </a:prstGeom>
          <a:noFill/>
          <a:ln w="25400" cap="flat" cmpd="sng" algn="ctr">
            <a:gradFill flip="none" rotWithShape="1">
              <a:gsLst>
                <a:gs pos="88000">
                  <a:schemeClr val="bg1">
                    <a:alpha val="0"/>
                  </a:schemeClr>
                </a:gs>
                <a:gs pos="89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200"/>
              </a:lnSpc>
              <a:defRPr/>
            </a:pPr>
            <a:endParaRPr lang="en-US" sz="900" b="1" spc="0" dirty="0" smtClean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ctr" eaLnBrk="1" hangingPunct="1">
              <a:defRPr/>
            </a:pPr>
            <a:r>
              <a:rPr lang="en-CA" sz="900" b="1" spc="-50" dirty="0" smtClean="0">
                <a:solidFill>
                  <a:schemeClr val="bg1"/>
                </a:solidFill>
                <a:latin typeface="Arial Narrow"/>
                <a:cs typeface="Arial Narrow"/>
              </a:rPr>
              <a:t>End</a:t>
            </a:r>
            <a:endParaRPr lang="en-CA" sz="900" b="1" spc="-5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63498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79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74320" algn="l" defTabSz="914400" rtl="0" eaLnBrk="1" latinLnBrk="0" hangingPunct="1">
        <a:spcBef>
          <a:spcPts val="6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48640" indent="-274320" algn="l" defTabSz="914400" rtl="0" eaLnBrk="1" latinLnBrk="0" hangingPunct="1">
        <a:spcBef>
          <a:spcPts val="500"/>
        </a:spcBef>
        <a:buFont typeface="Arial" pitchFamily="34" charset="0"/>
        <a:buChar char="–"/>
        <a:defRPr sz="24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822960" indent="-274320" algn="l" defTabSz="914400" rtl="0" eaLnBrk="1" latinLnBrk="0" hangingPunct="1">
        <a:spcBef>
          <a:spcPts val="4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microsoft.com/office/2007/relationships/hdphoto" Target="../media/hdphoto1.wdp"/><Relationship Id="rId1" Type="http://schemas.microsoft.com/office/2007/relationships/media" Target="../media/media1.wav"/><Relationship Id="rId2" Type="http://schemas.openxmlformats.org/officeDocument/2006/relationships/audio" Target="../media/media1.wav"/><Relationship Id="rId3" Type="http://schemas.openxmlformats.org/officeDocument/2006/relationships/slideLayout" Target="../slideLayouts/slideLayout9.xml"/><Relationship Id="rId4" Type="http://schemas.openxmlformats.org/officeDocument/2006/relationships/notesSlide" Target="../notesSlides/notesSlide1.xml"/><Relationship Id="rId5" Type="http://schemas.openxmlformats.org/officeDocument/2006/relationships/audio" Target="../media/audio2.bin"/><Relationship Id="rId6" Type="http://schemas.openxmlformats.org/officeDocument/2006/relationships/image" Target="../media/image3.png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audio" Target="../media/audio1.bin"/><Relationship Id="rId10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notesSlide" Target="../notesSlides/notesSlide2.xml"/><Relationship Id="rId5" Type="http://schemas.openxmlformats.org/officeDocument/2006/relationships/audio" Target="../media/audio2.bin"/><Relationship Id="rId6" Type="http://schemas.openxmlformats.org/officeDocument/2006/relationships/image" Target="../media/image3.png"/><Relationship Id="rId7" Type="http://schemas.openxmlformats.org/officeDocument/2006/relationships/image" Target="../media/image2.png"/><Relationship Id="rId8" Type="http://schemas.openxmlformats.org/officeDocument/2006/relationships/image" Target="../media/image5.png"/><Relationship Id="rId9" Type="http://schemas.openxmlformats.org/officeDocument/2006/relationships/image" Target="../media/image8.png"/><Relationship Id="rId10" Type="http://schemas.microsoft.com/office/2007/relationships/hdphoto" Target="../media/hdphoto2.wdp"/><Relationship Id="rId11" Type="http://schemas.openxmlformats.org/officeDocument/2006/relationships/image" Target="../media/image9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.png"/><Relationship Id="rId1" Type="http://schemas.microsoft.com/office/2007/relationships/media" Target="../media/media3.wav"/><Relationship Id="rId2" Type="http://schemas.openxmlformats.org/officeDocument/2006/relationships/audio" Target="../media/media3.wav"/><Relationship Id="rId3" Type="http://schemas.openxmlformats.org/officeDocument/2006/relationships/slideLayout" Target="../slideLayouts/slideLayout9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2.png"/><Relationship Id="rId8" Type="http://schemas.openxmlformats.org/officeDocument/2006/relationships/image" Target="../media/image11.png"/><Relationship Id="rId9" Type="http://schemas.microsoft.com/office/2007/relationships/hdphoto" Target="../media/hdphoto3.wdp"/><Relationship Id="rId10" Type="http://schemas.openxmlformats.org/officeDocument/2006/relationships/audio" Target="../media/audio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5000" y="6572266"/>
            <a:ext cx="279400" cy="279400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3503" y="-16933"/>
            <a:ext cx="9144000" cy="6335377"/>
          </a:xfrm>
          <a:prstGeom prst="rect">
            <a:avLst/>
          </a:prstGeom>
          <a:blipFill rotWithShape="1"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6934" y="-10777"/>
            <a:ext cx="9144000" cy="6335377"/>
          </a:xfrm>
          <a:prstGeom prst="rect">
            <a:avLst/>
          </a:prstGeom>
          <a:blipFill rotWithShape="1"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0" y="6358468"/>
            <a:ext cx="9144000" cy="533400"/>
          </a:xfrm>
          <a:prstGeom prst="rect">
            <a:avLst/>
          </a:prstGeom>
          <a:blipFill rotWithShape="1">
            <a:blip r:embed="rId7"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8467" y="6276752"/>
            <a:ext cx="9144000" cy="124048"/>
          </a:xfrm>
          <a:prstGeom prst="rect">
            <a:avLst/>
          </a:prstGeom>
          <a:gradFill>
            <a:gsLst>
              <a:gs pos="0">
                <a:srgbClr val="5C4F01"/>
              </a:gs>
              <a:gs pos="100000">
                <a:srgbClr val="A08102"/>
              </a:gs>
            </a:gsLst>
          </a:gra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06952" y="1277779"/>
            <a:ext cx="5105400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b="1" dirty="0" smtClean="0"/>
              <a:t>Business 478</a:t>
            </a:r>
          </a:p>
          <a:p>
            <a:pPr algn="ctr"/>
            <a:r>
              <a:rPr lang="en-US" b="1" dirty="0" smtClean="0"/>
              <a:t>Starter PowerPoint 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3352800" y="5740813"/>
            <a:ext cx="5791200" cy="338554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6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en-US" sz="16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-1 ! :  We’re keeping a safer social distance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720" y="76200"/>
            <a:ext cx="640080" cy="640080"/>
          </a:xfrm>
          <a:prstGeom prst="rect">
            <a:avLst/>
          </a:prstGeom>
          <a:effectLst>
            <a:glow rad="165100">
              <a:srgbClr val="FFFFCC">
                <a:alpha val="25000"/>
              </a:srgbClr>
            </a:glow>
          </a:effectLst>
        </p:spPr>
      </p:pic>
      <p:sp>
        <p:nvSpPr>
          <p:cNvPr id="30" name="Action Button: Custom 29">
            <a:hlinkClick r:id="" action="ppaction://noaction" highlightClick="1">
              <a:snd r:embed="rId9" name="Whoosh"/>
            </a:hlinkClick>
          </p:cNvPr>
          <p:cNvSpPr/>
          <p:nvPr/>
        </p:nvSpPr>
        <p:spPr>
          <a:xfrm>
            <a:off x="76200" y="6446520"/>
            <a:ext cx="7848600" cy="4114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698500" y="-1816100"/>
            <a:ext cx="184666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 descr="Screen Shot 2019-10-30 at 12.30.05 A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838200"/>
            <a:ext cx="3255264" cy="408736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reflection stA="50000" endPos="25000" dist="12700" dir="5400000" sy="-100000" algn="bl" rotWithShape="0"/>
          </a:effectLst>
          <a:scene3d>
            <a:camera prst="perspectiveFront">
              <a:rot lat="618000" lon="19776000" rev="21594000"/>
            </a:camera>
            <a:lightRig rig="threePt" dir="t"/>
          </a:scene3d>
        </p:spPr>
      </p:pic>
      <p:pic>
        <p:nvPicPr>
          <p:cNvPr id="31" name="Picture 30" descr="Next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800" y="6419088"/>
            <a:ext cx="396214" cy="396214"/>
          </a:xfrm>
          <a:prstGeom prst="rect">
            <a:avLst/>
          </a:prstGeom>
        </p:spPr>
      </p:pic>
      <p:sp>
        <p:nvSpPr>
          <p:cNvPr id="38" name="Chevron 37"/>
          <p:cNvSpPr/>
          <p:nvPr/>
        </p:nvSpPr>
        <p:spPr bwMode="auto">
          <a:xfrm>
            <a:off x="0" y="6426200"/>
            <a:ext cx="1691640" cy="402336"/>
          </a:xfrm>
          <a:prstGeom prst="chevron">
            <a:avLst>
              <a:gd name="adj" fmla="val 22325"/>
            </a:avLst>
          </a:prstGeom>
          <a:noFill/>
          <a:ln w="25400" cap="flat" cmpd="sng" algn="ctr">
            <a:gradFill flip="none" rotWithShape="1">
              <a:gsLst>
                <a:gs pos="93000">
                  <a:srgbClr val="000000">
                    <a:alpha val="0"/>
                  </a:srgbClr>
                </a:gs>
                <a:gs pos="94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1200"/>
              </a:lnSpc>
              <a:defRPr/>
            </a:pPr>
            <a:r>
              <a:rPr lang="en-US" sz="1000" b="1" spc="100" dirty="0">
                <a:solidFill>
                  <a:schemeClr val="bg1"/>
                </a:solidFill>
                <a:latin typeface="Arial Narrow"/>
                <a:ea typeface="Zapf Dingbats"/>
                <a:cs typeface="Arial Narrow"/>
                <a:sym typeface="Zapf Dingbats"/>
              </a:rPr>
              <a:t>478 Start up </a:t>
            </a:r>
            <a:fld id="{E439D4CD-60C8-994F-92A1-51CA04DDFC47}" type="slidenum">
              <a:rPr lang="en-US" sz="1000" b="1" spc="100">
                <a:solidFill>
                  <a:schemeClr val="bg1"/>
                </a:solidFill>
              </a:rPr>
              <a:pPr algn="ctr">
                <a:lnSpc>
                  <a:spcPts val="1200"/>
                </a:lnSpc>
                <a:defRPr/>
              </a:pPr>
              <a:t>1</a:t>
            </a:fld>
            <a:r>
              <a:rPr lang="en-US" sz="1000" b="1" spc="100" dirty="0">
                <a:solidFill>
                  <a:schemeClr val="bg1"/>
                </a:solidFill>
              </a:rPr>
              <a:t>/3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24601" y="6462777"/>
            <a:ext cx="1752600" cy="2428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pPr algn="ctr"/>
            <a:r>
              <a:rPr lang="en-US" sz="700" dirty="0" smtClean="0">
                <a:latin typeface="Arial Narrow"/>
                <a:cs typeface="Arial Narrow"/>
              </a:rPr>
              <a:t>Presentation design by Jerry Sheppard</a:t>
            </a:r>
            <a:r>
              <a:rPr lang="en-US" sz="700" dirty="0">
                <a:latin typeface="Arial Narrow"/>
                <a:cs typeface="Arial Narrow"/>
              </a:rPr>
              <a:t>.</a:t>
            </a:r>
          </a:p>
        </p:txBody>
      </p:sp>
      <p:pic>
        <p:nvPicPr>
          <p:cNvPr id="40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743779" y="3098800"/>
            <a:ext cx="2596816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3437461" y="3327400"/>
            <a:ext cx="18288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FF993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Notes   with     Audio</a:t>
            </a:r>
            <a:endParaRPr lang="en-US" sz="2800" b="1" dirty="0">
              <a:solidFill>
                <a:srgbClr val="FF9933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2" name="Picture 41" descr="Brand_New.png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38000"/>
                    </a14:imgEffect>
                    <a14:imgEffect>
                      <a14:colorTemperature colorTemp="9870"/>
                    </a14:imgEffect>
                    <a14:imgEffect>
                      <a14:saturation sat="287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0844" y="3048000"/>
            <a:ext cx="1830019" cy="1828800"/>
          </a:xfrm>
          <a:prstGeom prst="rect">
            <a:avLst/>
          </a:prstGeom>
          <a:effectLst>
            <a:glow rad="101600">
              <a:schemeClr val="bg1">
                <a:lumMod val="75000"/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4645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66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6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81200" y="6502400"/>
            <a:ext cx="355600" cy="355600"/>
          </a:xfrm>
          <a:prstGeom prst="rect">
            <a:avLst/>
          </a:prstGeom>
        </p:spPr>
      </p:pic>
      <p:sp>
        <p:nvSpPr>
          <p:cNvPr id="25293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248400" cy="914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99"/>
                </a:solidFill>
              </a:rPr>
              <a:t>Objectives      </a:t>
            </a:r>
            <a:r>
              <a:rPr lang="en-US" sz="3400" dirty="0" smtClean="0">
                <a:solidFill>
                  <a:srgbClr val="FFFF99"/>
                </a:solidFill>
              </a:rPr>
              <a:t>                        </a:t>
            </a:r>
            <a:r>
              <a:rPr lang="en-US" sz="3400" dirty="0" smtClean="0">
                <a:solidFill>
                  <a:schemeClr val="tx1"/>
                </a:solidFill>
              </a:rPr>
              <a:t>.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00" y="1062335"/>
            <a:ext cx="7391400" cy="954107"/>
          </a:xfrm>
          <a:prstGeom prst="rect">
            <a:avLst/>
          </a:prstGeom>
          <a:effectLst/>
        </p:spPr>
        <p:txBody>
          <a:bodyPr wrap="square" rIns="0">
            <a:spAutoFit/>
          </a:bodyPr>
          <a:lstStyle/>
          <a:p>
            <a:r>
              <a:rPr lang="en-US" sz="2800" b="1" i="1" dirty="0" smtClean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This is intended to allow you to orient you to the online version of this course: </a:t>
            </a:r>
            <a:endParaRPr lang="en-US" sz="2800" b="1" dirty="0"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2103734"/>
            <a:ext cx="6629400" cy="907941"/>
          </a:xfrm>
          <a:prstGeom prst="rect">
            <a:avLst/>
          </a:prstGeom>
          <a:noFill/>
        </p:spPr>
        <p:txBody>
          <a:bodyPr wrap="square" r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1F0C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to do.</a:t>
            </a:r>
          </a:p>
          <a:p>
            <a:r>
              <a:rPr lang="en-US" sz="2400" b="1" dirty="0" smtClean="0">
                <a:solidFill>
                  <a:srgbClr val="1F0C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2400" b="1" dirty="0" smtClean="0">
              <a:solidFill>
                <a:srgbClr val="1F0C74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720" y="114300"/>
            <a:ext cx="640080" cy="640080"/>
          </a:xfrm>
          <a:prstGeom prst="rect">
            <a:avLst/>
          </a:prstGeom>
          <a:effectLst>
            <a:glow rad="165100">
              <a:srgbClr val="FFFFCC">
                <a:alpha val="25000"/>
              </a:srgbClr>
            </a:glow>
          </a:effectLst>
        </p:spPr>
      </p:pic>
      <p:pic>
        <p:nvPicPr>
          <p:cNvPr id="34" name="Picture 33" descr="Nex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800" y="6419088"/>
            <a:ext cx="396214" cy="396214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8467" y="6276752"/>
            <a:ext cx="9144000" cy="124048"/>
          </a:xfrm>
          <a:prstGeom prst="rect">
            <a:avLst/>
          </a:prstGeom>
          <a:gradFill>
            <a:gsLst>
              <a:gs pos="0">
                <a:srgbClr val="5C4F01"/>
              </a:gs>
              <a:gs pos="100000">
                <a:srgbClr val="A08102"/>
              </a:gs>
            </a:gsLst>
          </a:gra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Screen Shot 2020-03-15 at 2.22.53 PM.png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72" b="100000" l="0" r="100000">
                        <a14:foregroundMark x1="22597" y1="36148" x2="22597" y2="36148"/>
                        <a14:foregroundMark x1="27385" y1="75056" x2="27385" y2="75056"/>
                        <a14:foregroundMark x1="22462" y1="77528" x2="22462" y2="77528"/>
                        <a14:foregroundMark x1="30462" y1="80225" x2="30462" y2="80225"/>
                        <a14:foregroundMark x1="26769" y1="87416" x2="26769" y2="87416"/>
                        <a14:foregroundMark x1="14154" y1="76629" x2="14154" y2="76629"/>
                        <a14:foregroundMark x1="9846" y1="82022" x2="9846" y2="82022"/>
                        <a14:foregroundMark x1="7385" y1="78876" x2="7385" y2="78876"/>
                        <a14:foregroundMark x1="85538" y1="72809" x2="85538" y2="72809"/>
                        <a14:foregroundMark x1="94462" y1="79326" x2="94462" y2="79326"/>
                        <a14:foregroundMark x1="88000" y1="82921" x2="88000" y2="82921"/>
                        <a14:foregroundMark x1="67385" y1="95281" x2="67385" y2="95281"/>
                        <a14:foregroundMark x1="79385" y1="90787" x2="79385" y2="90787"/>
                        <a14:foregroundMark x1="86154" y1="96629" x2="86154" y2="96629"/>
                        <a14:foregroundMark x1="92000" y1="90787" x2="92000" y2="90787"/>
                        <a14:foregroundMark x1="78154" y1="83820" x2="78154" y2="83820"/>
                        <a14:foregroundMark x1="33538" y1="92584" x2="33538" y2="92584"/>
                        <a14:foregroundMark x1="41846" y1="94831" x2="41846" y2="94831"/>
                        <a14:foregroundMark x1="14769" y1="93933" x2="14769" y2="93933"/>
                        <a14:backgroundMark x1="17792" y1="51328" x2="17792" y2="51328"/>
                        <a14:backgroundMark x1="17013" y1="35389" x2="17013" y2="35389"/>
                        <a14:backgroundMark x1="19740" y1="34440" x2="19740" y2="34440"/>
                        <a14:backgroundMark x1="26234" y1="61860" x2="26234" y2="61860"/>
                        <a14:backgroundMark x1="25714" y1="58065" x2="25714" y2="58065"/>
                        <a14:backgroundMark x1="22468" y1="61480" x2="22468" y2="61480"/>
                        <a14:backgroundMark x1="18052" y1="67552" x2="18052" y2="67552"/>
                        <a14:backgroundMark x1="93247" y1="31594" x2="93247" y2="31594"/>
                        <a14:backgroundMark x1="91948" y1="42694" x2="91948" y2="42694"/>
                        <a14:backgroundMark x1="92208" y1="58349" x2="92208" y2="58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1905000"/>
            <a:ext cx="1199587" cy="1642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066800" y="5417403"/>
            <a:ext cx="6629400" cy="461665"/>
          </a:xfrm>
          <a:prstGeom prst="rect">
            <a:avLst/>
          </a:prstGeom>
          <a:noFill/>
        </p:spPr>
        <p:txBody>
          <a:bodyPr wrap="square" rIns="0" rtlCol="0" anchor="t">
            <a:spAutoFit/>
          </a:bodyPr>
          <a:lstStyle/>
          <a:p>
            <a:pPr marL="228600" indent="-228600">
              <a:buFont typeface="Arial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Etc.</a:t>
            </a:r>
            <a:endParaRPr lang="en-US" sz="2400" b="1" dirty="0" smtClean="0">
              <a:solidFill>
                <a:srgbClr val="1F0C7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6799" y="2630608"/>
            <a:ext cx="5181601" cy="1200328"/>
          </a:xfrm>
          <a:prstGeom prst="rect">
            <a:avLst/>
          </a:prstGeom>
          <a:noFill/>
        </p:spPr>
        <p:txBody>
          <a:bodyPr wrap="square" rIns="0" rtlCol="0" anchor="t">
            <a:spAutoFit/>
          </a:bodyPr>
          <a:lstStyle/>
          <a:p>
            <a:pPr marL="228600" indent="-228600">
              <a:buFont typeface="Arial"/>
              <a:buChar char="•"/>
            </a:pPr>
            <a:r>
              <a:rPr lang="en-US" sz="2400" b="1" dirty="0" smtClean="0">
                <a:solidFill>
                  <a:srgbClr val="1F0C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just a placeholder file.</a:t>
            </a:r>
          </a:p>
          <a:p>
            <a:pPr marL="228600" indent="-228600">
              <a:buFont typeface="Arial"/>
              <a:buChar char="•"/>
            </a:pPr>
            <a:r>
              <a:rPr lang="en-US" sz="2400" b="1" dirty="0" smtClean="0">
                <a:solidFill>
                  <a:srgbClr val="1F0C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still putting it all together.</a:t>
            </a:r>
          </a:p>
          <a:p>
            <a:pPr marL="228600" indent="-228600">
              <a:buFont typeface="Arial"/>
              <a:buChar char="•"/>
            </a:pPr>
            <a:r>
              <a:rPr lang="en-US" sz="2400" b="1" dirty="0" smtClean="0">
                <a:solidFill>
                  <a:srgbClr val="1F0C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should be ready by September.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66800" y="4567535"/>
            <a:ext cx="6629400" cy="461665"/>
          </a:xfrm>
          <a:prstGeom prst="rect">
            <a:avLst/>
          </a:prstGeom>
          <a:noFill/>
        </p:spPr>
        <p:txBody>
          <a:bodyPr wrap="square" rIns="0" rtlCol="0" anchor="t">
            <a:spAutoFit/>
          </a:bodyPr>
          <a:lstStyle/>
          <a:p>
            <a:pPr marL="228600" indent="-228600">
              <a:buFont typeface="Arial"/>
              <a:buChar char="•"/>
            </a:pPr>
            <a:r>
              <a:rPr lang="en-US" sz="2400" b="1" dirty="0" smtClean="0">
                <a:solidFill>
                  <a:srgbClr val="595959"/>
                </a:solidFill>
              </a:rPr>
              <a:t>Etc.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9600" y="4034135"/>
            <a:ext cx="4735286" cy="461665"/>
          </a:xfrm>
          <a:prstGeom prst="rect">
            <a:avLst/>
          </a:prstGeom>
          <a:noFill/>
        </p:spPr>
        <p:txBody>
          <a:bodyPr wrap="square" rIns="0" rtlCol="0" anchor="t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" y="5053337"/>
            <a:ext cx="4735286" cy="461665"/>
          </a:xfrm>
          <a:prstGeom prst="rect">
            <a:avLst/>
          </a:prstGeom>
          <a:noFill/>
        </p:spPr>
        <p:txBody>
          <a:bodyPr wrap="square" rIns="0" rtlCol="0" anchor="t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  <a:endParaRPr lang="en-US" sz="2400" b="1" dirty="0" smtClean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7257" y="1752600"/>
            <a:ext cx="2786743" cy="1981200"/>
          </a:xfrm>
          <a:prstGeom prst="rect">
            <a:avLst/>
          </a:prstGeom>
        </p:spPr>
      </p:pic>
      <p:sp>
        <p:nvSpPr>
          <p:cNvPr id="44" name="Chevron 43"/>
          <p:cNvSpPr/>
          <p:nvPr/>
        </p:nvSpPr>
        <p:spPr bwMode="auto">
          <a:xfrm>
            <a:off x="1600200" y="6428232"/>
            <a:ext cx="960120" cy="402336"/>
          </a:xfrm>
          <a:prstGeom prst="chevron">
            <a:avLst>
              <a:gd name="adj" fmla="val 22325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auto" latinLnBrk="0" hangingPunct="1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spc="0" baseline="0" dirty="0" smtClean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ctr" eaLnBrk="1" hangingPunct="1">
              <a:defRPr/>
            </a:pPr>
            <a:r>
              <a:rPr lang="en-CA" sz="900" b="1" spc="-50" dirty="0" smtClean="0">
                <a:solidFill>
                  <a:schemeClr val="bg1"/>
                </a:solidFill>
                <a:latin typeface="Arial Narrow"/>
                <a:cs typeface="Arial Narrow"/>
              </a:rPr>
              <a:t>Introduction</a:t>
            </a:r>
            <a:endParaRPr lang="en-CA" sz="900" b="1" spc="-5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95447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/>
      <p:bldP spid="17" grpId="0"/>
      <p:bldP spid="16" grpId="0"/>
      <p:bldP spid="18" grpId="0"/>
      <p:bldP spid="20" grpId="0"/>
      <p:bldP spid="23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That's all folks!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10600" y="228600"/>
            <a:ext cx="228600" cy="228600"/>
          </a:xfrm>
          <a:prstGeom prst="rect">
            <a:avLst/>
          </a:prstGeom>
        </p:spPr>
      </p:pic>
      <p:sp>
        <p:nvSpPr>
          <p:cNvPr id="25293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620000" cy="914400"/>
          </a:xfrm>
        </p:spPr>
        <p:txBody>
          <a:bodyPr tIns="0" bIns="182880">
            <a:normAutofit/>
          </a:bodyPr>
          <a:lstStyle/>
          <a:p>
            <a:r>
              <a:rPr lang="en-US" sz="3400" dirty="0" smtClean="0">
                <a:solidFill>
                  <a:srgbClr val="FFFF99"/>
                </a:solidFill>
              </a:rPr>
              <a:t>The Strategic Management Process</a:t>
            </a:r>
            <a:endParaRPr lang="en-US" sz="3400" dirty="0">
              <a:solidFill>
                <a:srgbClr val="FFFF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38200"/>
            <a:ext cx="9169329" cy="5486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339" y="838200"/>
            <a:ext cx="9144000" cy="556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720" y="76200"/>
            <a:ext cx="640080" cy="640080"/>
          </a:xfrm>
          <a:prstGeom prst="rect">
            <a:avLst/>
          </a:prstGeom>
          <a:effectLst>
            <a:glow rad="165100">
              <a:srgbClr val="FFFFCC">
                <a:alpha val="25000"/>
              </a:srgbClr>
            </a:glow>
          </a:effectLst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3154" y1="36364" x2="43154" y2="36364"/>
                        <a14:foregroundMark x1="5809" y1="85167" x2="5809" y2="85167"/>
                        <a14:foregroundMark x1="89627" y1="86124" x2="89627" y2="86124"/>
                        <a14:foregroundMark x1="67220" y1="89474" x2="67220" y2="89474"/>
                        <a14:foregroundMark x1="53112" y1="34928" x2="53112" y2="349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666" y="3200400"/>
            <a:ext cx="790802" cy="685800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5952064" y="3174999"/>
            <a:ext cx="685800" cy="711201"/>
            <a:chOff x="6172200" y="3174999"/>
            <a:chExt cx="685800" cy="711201"/>
          </a:xfrm>
        </p:grpSpPr>
        <p:sp>
          <p:nvSpPr>
            <p:cNvPr id="69" name="Oval 68"/>
            <p:cNvSpPr/>
            <p:nvPr/>
          </p:nvSpPr>
          <p:spPr>
            <a:xfrm>
              <a:off x="6172200" y="3174999"/>
              <a:ext cx="685800" cy="685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172200" y="3505200"/>
              <a:ext cx="6858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624951" y="878416"/>
            <a:ext cx="5408981" cy="5488007"/>
            <a:chOff x="3616484" y="895350"/>
            <a:chExt cx="5408981" cy="5488007"/>
          </a:xfrm>
        </p:grpSpPr>
        <p:sp>
          <p:nvSpPr>
            <p:cNvPr id="80" name="Oval 79"/>
            <p:cNvSpPr>
              <a:spLocks/>
            </p:cNvSpPr>
            <p:nvPr/>
          </p:nvSpPr>
          <p:spPr>
            <a:xfrm>
              <a:off x="8017933" y="2334684"/>
              <a:ext cx="822960" cy="59436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Oval 85"/>
            <p:cNvSpPr>
              <a:spLocks/>
            </p:cNvSpPr>
            <p:nvPr/>
          </p:nvSpPr>
          <p:spPr>
            <a:xfrm>
              <a:off x="5689596" y="5604934"/>
              <a:ext cx="822960" cy="59436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Oval 86"/>
            <p:cNvSpPr>
              <a:spLocks/>
            </p:cNvSpPr>
            <p:nvPr/>
          </p:nvSpPr>
          <p:spPr>
            <a:xfrm>
              <a:off x="3969173" y="1937174"/>
              <a:ext cx="822960" cy="59436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3642188" y="895350"/>
              <a:ext cx="5303520" cy="5303520"/>
              <a:chOff x="365761" y="1077217"/>
              <a:chExt cx="5303520" cy="5303520"/>
            </a:xfrm>
          </p:grpSpPr>
          <p:sp>
            <p:nvSpPr>
              <p:cNvPr id="119" name="Left Arrow 118"/>
              <p:cNvSpPr>
                <a:spLocks/>
              </p:cNvSpPr>
              <p:nvPr/>
            </p:nvSpPr>
            <p:spPr bwMode="auto">
              <a:xfrm rot="13500000">
                <a:off x="3959687" y="1576151"/>
                <a:ext cx="731520" cy="2450592"/>
              </a:xfrm>
              <a:prstGeom prst="leftArrow">
                <a:avLst>
                  <a:gd name="adj1" fmla="val 86719"/>
                  <a:gd name="adj2" fmla="val 85064"/>
                </a:avLst>
              </a:prstGeom>
              <a:solidFill>
                <a:srgbClr val="FFCCCC"/>
              </a:solidFill>
              <a:ln w="19050" cap="flat" cmpd="sng" algn="ctr">
                <a:gradFill flip="none" rotWithShape="1">
                  <a:gsLst>
                    <a:gs pos="94000">
                      <a:schemeClr val="tx1"/>
                    </a:gs>
                    <a:gs pos="97000">
                      <a:srgbClr val="FFFFFF">
                        <a:alpha val="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20" name="Block Arc 119"/>
              <p:cNvSpPr>
                <a:spLocks noChangeAspect="1"/>
              </p:cNvSpPr>
              <p:nvPr/>
            </p:nvSpPr>
            <p:spPr bwMode="auto">
              <a:xfrm rot="2700000">
                <a:off x="365761" y="1077217"/>
                <a:ext cx="5303520" cy="5303520"/>
              </a:xfrm>
              <a:prstGeom prst="blockArc">
                <a:avLst>
                  <a:gd name="adj1" fmla="val 10800000"/>
                  <a:gd name="adj2" fmla="val 16132544"/>
                  <a:gd name="adj3" fmla="val 39982"/>
                </a:avLst>
              </a:prstGeom>
              <a:gradFill flip="none" rotWithShape="1">
                <a:gsLst>
                  <a:gs pos="0">
                    <a:srgbClr val="FF6666">
                      <a:alpha val="70000"/>
                    </a:srgbClr>
                  </a:gs>
                  <a:gs pos="100000">
                    <a:srgbClr val="FFCCCC"/>
                  </a:gs>
                </a:gsLst>
                <a:lin ang="0" scaled="1"/>
                <a:tileRect/>
              </a:gradFill>
              <a:ln w="19050" cap="flat" cmpd="sng" algn="ctr">
                <a:gradFill flip="none" rotWithShape="1">
                  <a:gsLst>
                    <a:gs pos="96000">
                      <a:schemeClr val="tx1"/>
                    </a:gs>
                    <a:gs pos="98000">
                      <a:srgbClr val="FFFFFF">
                        <a:alpha val="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21" name="Left Arrow 120"/>
              <p:cNvSpPr/>
              <p:nvPr/>
            </p:nvSpPr>
            <p:spPr bwMode="auto">
              <a:xfrm rot="8100000">
                <a:off x="1873639" y="1431682"/>
                <a:ext cx="182880" cy="2286000"/>
              </a:xfrm>
              <a:prstGeom prst="leftArrow">
                <a:avLst>
                  <a:gd name="adj1" fmla="val 100000"/>
                  <a:gd name="adj2" fmla="val 100000"/>
                </a:avLst>
              </a:prstGeom>
              <a:solidFill>
                <a:srgbClr val="FFFFFF"/>
              </a:solidFill>
              <a:ln w="19050" cap="flat" cmpd="sng" algn="ctr">
                <a:gradFill flip="none" rotWithShape="1">
                  <a:gsLst>
                    <a:gs pos="80000">
                      <a:schemeClr val="tx1"/>
                    </a:gs>
                    <a:gs pos="82000">
                      <a:srgbClr val="FFFFFF">
                        <a:alpha val="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22" name="Text Box 34"/>
              <p:cNvSpPr txBox="1">
                <a:spLocks noChangeArrowheads="1"/>
              </p:cNvSpPr>
              <p:nvPr/>
            </p:nvSpPr>
            <p:spPr bwMode="auto">
              <a:xfrm>
                <a:off x="2057400" y="1468119"/>
                <a:ext cx="914400" cy="62179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18288" rIns="0" bIns="18288"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CA" sz="1200" dirty="0">
                    <a:solidFill>
                      <a:srgbClr val="000000"/>
                    </a:solidFill>
                    <a:latin typeface="Arial Narrow" charset="0"/>
                  </a:rPr>
                  <a:t>Chapter </a:t>
                </a:r>
                <a:r>
                  <a:rPr lang="en-CA" sz="1200" dirty="0" smtClean="0">
                    <a:solidFill>
                      <a:srgbClr val="000000"/>
                    </a:solidFill>
                    <a:latin typeface="Arial Narrow" charset="0"/>
                  </a:rPr>
                  <a:t>2:</a:t>
                </a:r>
                <a:endParaRPr lang="en-CA" sz="1200" dirty="0">
                  <a:solidFill>
                    <a:srgbClr val="000000"/>
                  </a:solidFill>
                  <a:latin typeface="Arial Narrow" charset="0"/>
                </a:endParaRPr>
              </a:p>
              <a:p>
                <a:pPr algn="ctr" eaLnBrk="1" hangingPunct="1"/>
                <a:r>
                  <a:rPr lang="en-CA" sz="1200" dirty="0">
                    <a:solidFill>
                      <a:srgbClr val="000000"/>
                    </a:solidFill>
                    <a:latin typeface="Arial Narrow" charset="0"/>
                  </a:rPr>
                  <a:t>The External Environment </a:t>
                </a:r>
              </a:p>
            </p:txBody>
          </p:sp>
          <p:sp>
            <p:nvSpPr>
              <p:cNvPr id="123" name="Text Box 25"/>
              <p:cNvSpPr txBox="1">
                <a:spLocks noChangeArrowheads="1"/>
              </p:cNvSpPr>
              <p:nvPr/>
            </p:nvSpPr>
            <p:spPr bwMode="auto">
              <a:xfrm>
                <a:off x="3115730" y="1468119"/>
                <a:ext cx="914400" cy="62179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18288" rIns="0" bIns="18288"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CA" sz="1200" dirty="0">
                    <a:solidFill>
                      <a:srgbClr val="000000"/>
                    </a:solidFill>
                    <a:latin typeface="Arial Narrow" charset="0"/>
                  </a:rPr>
                  <a:t>Chapter </a:t>
                </a:r>
                <a:r>
                  <a:rPr lang="en-CA" sz="1200" dirty="0" smtClean="0">
                    <a:solidFill>
                      <a:srgbClr val="000000"/>
                    </a:solidFill>
                    <a:latin typeface="Arial Narrow" charset="0"/>
                  </a:rPr>
                  <a:t>3:</a:t>
                </a:r>
                <a:endParaRPr lang="en-CA" sz="1200" dirty="0">
                  <a:solidFill>
                    <a:srgbClr val="000000"/>
                  </a:solidFill>
                  <a:latin typeface="Arial Narrow" charset="0"/>
                </a:endParaRPr>
              </a:p>
              <a:p>
                <a:pPr algn="ctr" eaLnBrk="1" hangingPunct="1"/>
                <a:r>
                  <a:rPr lang="en-CA" sz="1200" dirty="0">
                    <a:solidFill>
                      <a:srgbClr val="000000"/>
                    </a:solidFill>
                    <a:latin typeface="Arial Narrow" charset="0"/>
                  </a:rPr>
                  <a:t>The Internal </a:t>
                </a:r>
                <a:r>
                  <a:rPr lang="en-CA" sz="1200" dirty="0" smtClean="0">
                    <a:solidFill>
                      <a:srgbClr val="000000"/>
                    </a:solidFill>
                    <a:latin typeface="Arial Narrow" charset="0"/>
                  </a:rPr>
                  <a:t>Organization</a:t>
                </a:r>
                <a:endParaRPr lang="en-CA" sz="1200" dirty="0">
                  <a:solidFill>
                    <a:srgbClr val="000000"/>
                  </a:solidFill>
                  <a:latin typeface="Arial Narrow" charset="0"/>
                </a:endParaRPr>
              </a:p>
              <a:p>
                <a:pPr eaLnBrk="1" hangingPunct="1"/>
                <a:endParaRPr lang="en-CA" sz="1200" dirty="0">
                  <a:solidFill>
                    <a:srgbClr val="000000"/>
                  </a:solidFill>
                  <a:latin typeface="Arial Narrow" charset="0"/>
                </a:endParaRPr>
              </a:p>
            </p:txBody>
          </p:sp>
          <p:sp>
            <p:nvSpPr>
              <p:cNvPr id="124" name="Text Box 11"/>
              <p:cNvSpPr txBox="1">
                <a:spLocks noChangeArrowheads="1"/>
              </p:cNvSpPr>
              <p:nvPr/>
            </p:nvSpPr>
            <p:spPr bwMode="auto">
              <a:xfrm rot="1920005">
                <a:off x="2727567" y="1138090"/>
                <a:ext cx="2362200" cy="2375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>
                <a:prstTxWarp prst="textArchUp">
                  <a:avLst>
                    <a:gd name="adj" fmla="val 11157059"/>
                  </a:avLst>
                </a:prstTxWarp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Aft>
                    <a:spcPts val="300"/>
                  </a:spcAft>
                </a:pPr>
                <a:r>
                  <a:rPr lang="en-CA" sz="1600" dirty="0" smtClean="0">
                    <a:solidFill>
                      <a:srgbClr val="000000"/>
                    </a:solidFill>
                    <a:latin typeface="Arial Narrow" charset="0"/>
                  </a:rPr>
                  <a:t>Analysis</a:t>
                </a:r>
                <a:endParaRPr lang="en-CA" sz="1600" dirty="0">
                  <a:solidFill>
                    <a:srgbClr val="000000"/>
                  </a:solidFill>
                  <a:latin typeface="Arial Narrow" charset="0"/>
                </a:endParaRPr>
              </a:p>
            </p:txBody>
          </p:sp>
          <p:sp>
            <p:nvSpPr>
              <p:cNvPr id="125" name="Text Box 34"/>
              <p:cNvSpPr txBox="1">
                <a:spLocks noChangeArrowheads="1"/>
              </p:cNvSpPr>
              <p:nvPr/>
            </p:nvSpPr>
            <p:spPr bwMode="auto">
              <a:xfrm>
                <a:off x="3581400" y="2286000"/>
                <a:ext cx="914400" cy="62179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18288" rIns="0" bIns="18288"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CA" sz="1200" dirty="0">
                    <a:solidFill>
                      <a:srgbClr val="000000"/>
                    </a:solidFill>
                    <a:latin typeface="Arial Narrow" charset="0"/>
                  </a:rPr>
                  <a:t>Chapter </a:t>
                </a:r>
                <a:r>
                  <a:rPr lang="en-CA" sz="1200" dirty="0" smtClean="0">
                    <a:solidFill>
                      <a:srgbClr val="000000"/>
                    </a:solidFill>
                    <a:latin typeface="Arial Narrow" charset="0"/>
                  </a:rPr>
                  <a:t>X2:</a:t>
                </a:r>
                <a:endParaRPr lang="en-CA" sz="1200" dirty="0">
                  <a:solidFill>
                    <a:srgbClr val="000000"/>
                  </a:solidFill>
                  <a:latin typeface="Arial Narrow" charset="0"/>
                </a:endParaRPr>
              </a:p>
              <a:p>
                <a:pPr algn="ctr" eaLnBrk="1" hangingPunct="1"/>
                <a:r>
                  <a:rPr lang="en-CA" sz="1200" dirty="0" smtClean="0">
                    <a:solidFill>
                      <a:srgbClr val="000000"/>
                    </a:solidFill>
                    <a:latin typeface="Arial Narrow" charset="0"/>
                  </a:rPr>
                  <a:t>Strategic Performance</a:t>
                </a:r>
                <a:endParaRPr lang="en-CA" sz="1200" dirty="0">
                  <a:solidFill>
                    <a:srgbClr val="000000"/>
                  </a:solidFill>
                  <a:latin typeface="Arial Narrow" charset="0"/>
                </a:endParaRPr>
              </a:p>
            </p:txBody>
          </p:sp>
          <p:sp>
            <p:nvSpPr>
              <p:cNvPr id="126" name="Text Box 34"/>
              <p:cNvSpPr txBox="1">
                <a:spLocks noChangeArrowheads="1"/>
              </p:cNvSpPr>
              <p:nvPr/>
            </p:nvSpPr>
            <p:spPr bwMode="auto">
              <a:xfrm>
                <a:off x="2514600" y="2286000"/>
                <a:ext cx="914400" cy="62179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18288" rIns="0" bIns="18288"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CA" sz="1200" smtClean="0">
                    <a:solidFill>
                      <a:srgbClr val="000000"/>
                    </a:solidFill>
                    <a:latin typeface="Arial Narrow" charset="0"/>
                  </a:rPr>
                  <a:t>Chapter </a:t>
                </a:r>
                <a:r>
                  <a:rPr lang="en-CA" sz="1200" dirty="0" smtClean="0">
                    <a:solidFill>
                      <a:srgbClr val="000000"/>
                    </a:solidFill>
                    <a:latin typeface="Arial Narrow" charset="0"/>
                  </a:rPr>
                  <a:t>X1:</a:t>
                </a:r>
                <a:endParaRPr lang="en-CA" sz="1200" dirty="0">
                  <a:solidFill>
                    <a:srgbClr val="000000"/>
                  </a:solidFill>
                  <a:latin typeface="Arial Narrow" charset="0"/>
                </a:endParaRPr>
              </a:p>
              <a:p>
                <a:pPr algn="ctr" eaLnBrk="1" hangingPunct="1"/>
                <a:r>
                  <a:rPr lang="en-CA" sz="1200" dirty="0" smtClean="0">
                    <a:solidFill>
                      <a:srgbClr val="000000"/>
                    </a:solidFill>
                    <a:latin typeface="Arial Narrow" charset="0"/>
                  </a:rPr>
                  <a:t>Strategy       Case Analysis</a:t>
                </a:r>
                <a:endParaRPr lang="en-CA" sz="1200" dirty="0">
                  <a:solidFill>
                    <a:srgbClr val="000000"/>
                  </a:solidFill>
                  <a:latin typeface="Arial Narrow" charset="0"/>
                </a:endParaRPr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3642188" y="895350"/>
              <a:ext cx="5383277" cy="5488007"/>
              <a:chOff x="3568031" y="762000"/>
              <a:chExt cx="5383277" cy="5488007"/>
            </a:xfrm>
          </p:grpSpPr>
          <p:sp>
            <p:nvSpPr>
              <p:cNvPr id="108" name="Text Box 11"/>
              <p:cNvSpPr txBox="1">
                <a:spLocks noChangeArrowheads="1"/>
              </p:cNvSpPr>
              <p:nvPr/>
            </p:nvSpPr>
            <p:spPr bwMode="auto">
              <a:xfrm rot="19054415">
                <a:off x="6589108" y="4734811"/>
                <a:ext cx="23622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>
                <a:prstTxWarp prst="textArchDown">
                  <a:avLst/>
                </a:prstTxWarp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Aft>
                    <a:spcPts val="300"/>
                  </a:spcAft>
                </a:pPr>
                <a:r>
                  <a:rPr lang="en-CA" sz="1600" dirty="0" smtClean="0">
                    <a:solidFill>
                      <a:srgbClr val="000000"/>
                    </a:solidFill>
                    <a:latin typeface="Arial Narrow" charset="0"/>
                  </a:rPr>
                  <a:t>Strategies</a:t>
                </a:r>
                <a:endParaRPr lang="en-CA" sz="1600" dirty="0">
                  <a:solidFill>
                    <a:srgbClr val="000000"/>
                  </a:solidFill>
                  <a:latin typeface="Arial Narrow" charset="0"/>
                </a:endParaRPr>
              </a:p>
            </p:txBody>
          </p:sp>
          <p:grpSp>
            <p:nvGrpSpPr>
              <p:cNvPr id="109" name="Group 108"/>
              <p:cNvGrpSpPr/>
              <p:nvPr/>
            </p:nvGrpSpPr>
            <p:grpSpPr>
              <a:xfrm>
                <a:off x="3568031" y="762000"/>
                <a:ext cx="5365104" cy="5488007"/>
                <a:chOff x="9462851" y="2539127"/>
                <a:chExt cx="5365104" cy="5488007"/>
              </a:xfrm>
            </p:grpSpPr>
            <p:sp>
              <p:nvSpPr>
                <p:cNvPr id="116" name="Left Arrow 115"/>
                <p:cNvSpPr>
                  <a:spLocks/>
                </p:cNvSpPr>
                <p:nvPr/>
              </p:nvSpPr>
              <p:spPr bwMode="auto">
                <a:xfrm rot="20700000">
                  <a:off x="11881733" y="5576542"/>
                  <a:ext cx="731520" cy="2450592"/>
                </a:xfrm>
                <a:prstGeom prst="leftArrow">
                  <a:avLst>
                    <a:gd name="adj1" fmla="val 86719"/>
                    <a:gd name="adj2" fmla="val 8506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gradFill flip="none" rotWithShape="1">
                    <a:gsLst>
                      <a:gs pos="94000">
                        <a:schemeClr val="tx1"/>
                      </a:gs>
                      <a:gs pos="97000">
                        <a:srgbClr val="FFFFFF">
                          <a:alpha val="0"/>
                        </a:srgbClr>
                      </a:gs>
                    </a:gsLst>
                    <a:lin ang="0" scaled="1"/>
                    <a:tileRect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17" name="Block Arc 116"/>
                <p:cNvSpPr>
                  <a:spLocks noChangeAspect="1"/>
                </p:cNvSpPr>
                <p:nvPr/>
              </p:nvSpPr>
              <p:spPr bwMode="auto">
                <a:xfrm rot="9900000">
                  <a:off x="9462851" y="2539127"/>
                  <a:ext cx="5303520" cy="5303520"/>
                </a:xfrm>
                <a:prstGeom prst="blockArc">
                  <a:avLst>
                    <a:gd name="adj1" fmla="val 10800000"/>
                    <a:gd name="adj2" fmla="val 16132544"/>
                    <a:gd name="adj3" fmla="val 39982"/>
                  </a:avLst>
                </a:prstGeom>
                <a:gradFill flip="none" rotWithShape="1">
                  <a:gsLst>
                    <a:gs pos="30000">
                      <a:schemeClr val="accent3">
                        <a:lumMod val="60000"/>
                        <a:lumOff val="40000"/>
                        <a:alpha val="70000"/>
                      </a:schemeClr>
                    </a:gs>
                    <a:gs pos="70000">
                      <a:schemeClr val="accent3">
                        <a:lumMod val="40000"/>
                        <a:lumOff val="60000"/>
                      </a:schemeClr>
                    </a:gs>
                  </a:gsLst>
                  <a:lin ang="18900000" scaled="0"/>
                  <a:tileRect/>
                </a:gradFill>
                <a:ln w="19050" cap="flat" cmpd="sng" algn="ctr">
                  <a:gradFill flip="none" rotWithShape="1">
                    <a:gsLst>
                      <a:gs pos="96000">
                        <a:schemeClr val="tx1"/>
                      </a:gs>
                      <a:gs pos="98000">
                        <a:srgbClr val="FFFFFF">
                          <a:alpha val="0"/>
                        </a:srgbClr>
                      </a:gs>
                    </a:gsLst>
                    <a:lin ang="0" scaled="1"/>
                    <a:tileRect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18" name="Left Arrow 117"/>
                <p:cNvSpPr/>
                <p:nvPr/>
              </p:nvSpPr>
              <p:spPr bwMode="auto">
                <a:xfrm rot="15300000">
                  <a:off x="13584371" y="3702735"/>
                  <a:ext cx="201168" cy="2286000"/>
                </a:xfrm>
                <a:prstGeom prst="leftArrow">
                  <a:avLst>
                    <a:gd name="adj1" fmla="val 100000"/>
                    <a:gd name="adj2" fmla="val 100000"/>
                  </a:avLst>
                </a:prstGeom>
                <a:solidFill>
                  <a:srgbClr val="FFFFFF"/>
                </a:solidFill>
                <a:ln w="19050" cap="flat" cmpd="sng" algn="ctr">
                  <a:gradFill flip="none" rotWithShape="1">
                    <a:gsLst>
                      <a:gs pos="80000">
                        <a:schemeClr val="tx1"/>
                      </a:gs>
                      <a:gs pos="82000">
                        <a:srgbClr val="FFFFFF">
                          <a:alpha val="0"/>
                        </a:srgbClr>
                      </a:gs>
                    </a:gsLst>
                    <a:lin ang="0" scaled="1"/>
                    <a:tileRect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110" name="Text Box 5"/>
              <p:cNvSpPr txBox="1">
                <a:spLocks noChangeArrowheads="1"/>
              </p:cNvSpPr>
              <p:nvPr/>
            </p:nvSpPr>
            <p:spPr bwMode="auto">
              <a:xfrm>
                <a:off x="7884585" y="3183890"/>
                <a:ext cx="914400" cy="59436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18288" rIns="0" bIns="18288"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CA" sz="1200" dirty="0">
                    <a:latin typeface="Arial Narrow" charset="0"/>
                  </a:rPr>
                  <a:t>Chapter </a:t>
                </a:r>
                <a:r>
                  <a:rPr lang="en-CA" sz="1200" dirty="0" smtClean="0">
                    <a:latin typeface="Arial Narrow" charset="0"/>
                  </a:rPr>
                  <a:t>4: </a:t>
                </a:r>
                <a:endParaRPr lang="en-CA" sz="1200" dirty="0">
                  <a:latin typeface="Arial Narrow" charset="0"/>
                </a:endParaRPr>
              </a:p>
              <a:p>
                <a:pPr algn="ctr" eaLnBrk="1" hangingPunct="1"/>
                <a:r>
                  <a:rPr lang="en-CA" sz="1200" dirty="0">
                    <a:latin typeface="Arial Narrow" charset="0"/>
                  </a:rPr>
                  <a:t>Bus.-Level Strategy</a:t>
                </a:r>
              </a:p>
            </p:txBody>
          </p:sp>
          <p:sp>
            <p:nvSpPr>
              <p:cNvPr id="111" name="Text Box 6"/>
              <p:cNvSpPr txBox="1">
                <a:spLocks noChangeArrowheads="1"/>
              </p:cNvSpPr>
              <p:nvPr/>
            </p:nvSpPr>
            <p:spPr bwMode="auto">
              <a:xfrm>
                <a:off x="6735489" y="3825240"/>
                <a:ext cx="914400" cy="59436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18288" rIns="0" bIns="18288"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CA" sz="1200" dirty="0">
                    <a:latin typeface="Arial Narrow" charset="0"/>
                  </a:rPr>
                  <a:t>Chapter </a:t>
                </a:r>
                <a:r>
                  <a:rPr lang="en-CA" sz="1200" dirty="0" smtClean="0">
                    <a:latin typeface="Arial Narrow" charset="0"/>
                  </a:rPr>
                  <a:t>5:</a:t>
                </a:r>
                <a:endParaRPr lang="en-CA" sz="1200" dirty="0">
                  <a:latin typeface="Arial Narrow" charset="0"/>
                </a:endParaRPr>
              </a:p>
              <a:p>
                <a:pPr algn="ctr" eaLnBrk="1" hangingPunct="1"/>
                <a:r>
                  <a:rPr lang="en-CA" sz="1200" dirty="0">
                    <a:latin typeface="Arial Narrow" charset="0"/>
                  </a:rPr>
                  <a:t>Competitive Dynamics</a:t>
                </a:r>
              </a:p>
            </p:txBody>
          </p:sp>
          <p:sp>
            <p:nvSpPr>
              <p:cNvPr id="112" name="Text Box 7"/>
              <p:cNvSpPr txBox="1">
                <a:spLocks noChangeArrowheads="1"/>
              </p:cNvSpPr>
              <p:nvPr/>
            </p:nvSpPr>
            <p:spPr bwMode="auto">
              <a:xfrm>
                <a:off x="7727951" y="3825240"/>
                <a:ext cx="914400" cy="59436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18288" rIns="0" bIns="18288"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CA" sz="1200" dirty="0">
                    <a:latin typeface="Arial Narrow" charset="0"/>
                  </a:rPr>
                  <a:t>Chapter </a:t>
                </a:r>
                <a:r>
                  <a:rPr lang="en-CA" sz="1200" dirty="0" smtClean="0">
                    <a:latin typeface="Arial Narrow" charset="0"/>
                  </a:rPr>
                  <a:t>6:</a:t>
                </a:r>
                <a:endParaRPr lang="en-CA" sz="1200" dirty="0">
                  <a:latin typeface="Arial Narrow" charset="0"/>
                </a:endParaRPr>
              </a:p>
              <a:p>
                <a:pPr algn="ctr" eaLnBrk="1" hangingPunct="1"/>
                <a:r>
                  <a:rPr lang="en-CA" sz="1200" dirty="0">
                    <a:latin typeface="Arial Narrow" charset="0"/>
                  </a:rPr>
                  <a:t>Corp.-Level Strategy</a:t>
                </a:r>
              </a:p>
            </p:txBody>
          </p:sp>
          <p:sp>
            <p:nvSpPr>
              <p:cNvPr id="113" name="Text Box 8"/>
              <p:cNvSpPr txBox="1">
                <a:spLocks noChangeArrowheads="1"/>
              </p:cNvSpPr>
              <p:nvPr/>
            </p:nvSpPr>
            <p:spPr bwMode="auto">
              <a:xfrm>
                <a:off x="6246284" y="4466590"/>
                <a:ext cx="914400" cy="594360"/>
              </a:xfrm>
              <a:prstGeom prst="rect">
                <a:avLst/>
              </a:prstGeom>
              <a:solidFill>
                <a:schemeClr val="bg1">
                  <a:lumMod val="65000"/>
                  <a:alpha val="90000"/>
                </a:schemeClr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18288" rIns="0" bIns="18288"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CA" sz="1200" dirty="0">
                    <a:latin typeface="Arial Narrow" charset="0"/>
                  </a:rPr>
                  <a:t>Chapter </a:t>
                </a:r>
                <a:r>
                  <a:rPr lang="en-CA" sz="1200" dirty="0" smtClean="0">
                    <a:latin typeface="Arial Narrow" charset="0"/>
                  </a:rPr>
                  <a:t>7:</a:t>
                </a:r>
                <a:endParaRPr lang="en-CA" sz="1200" dirty="0">
                  <a:latin typeface="Arial Narrow" charset="0"/>
                </a:endParaRPr>
              </a:p>
              <a:p>
                <a:pPr algn="ctr" eaLnBrk="1" hangingPunct="1"/>
                <a:r>
                  <a:rPr lang="en-CA" sz="1200" dirty="0">
                    <a:latin typeface="Arial Narrow" charset="0"/>
                  </a:rPr>
                  <a:t>Acquisition &amp; Restructuring</a:t>
                </a:r>
              </a:p>
            </p:txBody>
          </p:sp>
          <p:sp>
            <p:nvSpPr>
              <p:cNvPr id="114" name="Text Box 9"/>
              <p:cNvSpPr txBox="1">
                <a:spLocks noChangeArrowheads="1"/>
              </p:cNvSpPr>
              <p:nvPr/>
            </p:nvSpPr>
            <p:spPr bwMode="auto">
              <a:xfrm>
                <a:off x="7239000" y="4466590"/>
                <a:ext cx="914400" cy="59436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18288" rIns="0" bIns="18288"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CA" sz="1200" dirty="0">
                    <a:latin typeface="Arial Narrow" charset="0"/>
                  </a:rPr>
                  <a:t>Chapter </a:t>
                </a:r>
                <a:r>
                  <a:rPr lang="en-CA" sz="1200" dirty="0" smtClean="0">
                    <a:latin typeface="Arial Narrow" charset="0"/>
                  </a:rPr>
                  <a:t>8:</a:t>
                </a:r>
                <a:endParaRPr lang="en-CA" sz="1200" dirty="0">
                  <a:latin typeface="Arial Narrow" charset="0"/>
                </a:endParaRPr>
              </a:p>
              <a:p>
                <a:pPr algn="ctr" eaLnBrk="1" hangingPunct="1"/>
                <a:r>
                  <a:rPr lang="en-CA" sz="1200" dirty="0">
                    <a:latin typeface="Arial Narrow" charset="0"/>
                  </a:rPr>
                  <a:t>International Strategy</a:t>
                </a:r>
              </a:p>
            </p:txBody>
          </p:sp>
          <p:sp>
            <p:nvSpPr>
              <p:cNvPr id="115" name="Text Box 10"/>
              <p:cNvSpPr txBox="1">
                <a:spLocks noChangeArrowheads="1"/>
              </p:cNvSpPr>
              <p:nvPr/>
            </p:nvSpPr>
            <p:spPr bwMode="auto">
              <a:xfrm>
                <a:off x="6578600" y="5112258"/>
                <a:ext cx="914400" cy="59436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18288" rIns="0" bIns="18288"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CA" sz="1200" dirty="0">
                    <a:latin typeface="Arial Narrow" charset="0"/>
                  </a:rPr>
                  <a:t>Chapter 9</a:t>
                </a:r>
                <a:r>
                  <a:rPr lang="en-CA" sz="1200" dirty="0" smtClean="0">
                    <a:latin typeface="Arial Narrow" charset="0"/>
                  </a:rPr>
                  <a:t>:</a:t>
                </a:r>
                <a:endParaRPr lang="en-CA" sz="1200" dirty="0">
                  <a:latin typeface="Arial Narrow" charset="0"/>
                </a:endParaRPr>
              </a:p>
              <a:p>
                <a:pPr algn="ctr" eaLnBrk="1" hangingPunct="1"/>
                <a:r>
                  <a:rPr lang="en-CA" sz="1200" dirty="0">
                    <a:latin typeface="Arial Narrow" charset="0"/>
                  </a:rPr>
                  <a:t>Cooperative Strategy</a:t>
                </a: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3616484" y="895350"/>
              <a:ext cx="5342751" cy="5345923"/>
              <a:chOff x="-967262" y="975804"/>
              <a:chExt cx="5342751" cy="5345923"/>
            </a:xfrm>
          </p:grpSpPr>
          <p:sp>
            <p:nvSpPr>
              <p:cNvPr id="100" name="Left Arrow 99"/>
              <p:cNvSpPr>
                <a:spLocks/>
              </p:cNvSpPr>
              <p:nvPr/>
            </p:nvSpPr>
            <p:spPr bwMode="auto">
              <a:xfrm rot="6300000">
                <a:off x="-107726" y="1733336"/>
                <a:ext cx="731520" cy="2450592"/>
              </a:xfrm>
              <a:prstGeom prst="leftArrow">
                <a:avLst>
                  <a:gd name="adj1" fmla="val 86719"/>
                  <a:gd name="adj2" fmla="val 85064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9050" cap="flat" cmpd="sng" algn="ctr">
                <a:gradFill flip="none" rotWithShape="1">
                  <a:gsLst>
                    <a:gs pos="94000">
                      <a:schemeClr val="tx1"/>
                    </a:gs>
                    <a:gs pos="97000">
                      <a:srgbClr val="FFFFFF">
                        <a:alpha val="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01" name="Block Arc 100"/>
              <p:cNvSpPr>
                <a:spLocks noChangeAspect="1"/>
              </p:cNvSpPr>
              <p:nvPr/>
            </p:nvSpPr>
            <p:spPr bwMode="auto">
              <a:xfrm rot="17100000">
                <a:off x="-928031" y="975804"/>
                <a:ext cx="5303520" cy="5303520"/>
              </a:xfrm>
              <a:prstGeom prst="blockArc">
                <a:avLst>
                  <a:gd name="adj1" fmla="val 10800000"/>
                  <a:gd name="adj2" fmla="val 16132544"/>
                  <a:gd name="adj3" fmla="val 39982"/>
                </a:avLst>
              </a:prstGeom>
              <a:gradFill flip="none" rotWithShape="1">
                <a:gsLst>
                  <a:gs pos="30000">
                    <a:schemeClr val="tx2">
                      <a:lumMod val="60000"/>
                      <a:lumOff val="40000"/>
                    </a:schemeClr>
                  </a:gs>
                  <a:gs pos="70000">
                    <a:schemeClr val="accent1">
                      <a:lumMod val="40000"/>
                      <a:lumOff val="60000"/>
                    </a:schemeClr>
                  </a:gs>
                </a:gsLst>
                <a:lin ang="18900000" scaled="0"/>
                <a:tileRect/>
              </a:gradFill>
              <a:ln w="19050" cap="flat" cmpd="sng" algn="ctr">
                <a:gradFill flip="none" rotWithShape="1">
                  <a:gsLst>
                    <a:gs pos="96000">
                      <a:schemeClr val="tx1"/>
                    </a:gs>
                    <a:gs pos="98000">
                      <a:srgbClr val="FFFFFF">
                        <a:alpha val="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02" name="Left Arrow 101"/>
              <p:cNvSpPr/>
              <p:nvPr/>
            </p:nvSpPr>
            <p:spPr bwMode="auto">
              <a:xfrm rot="900000">
                <a:off x="1158861" y="3973153"/>
                <a:ext cx="182880" cy="2286000"/>
              </a:xfrm>
              <a:prstGeom prst="leftArrow">
                <a:avLst>
                  <a:gd name="adj1" fmla="val 100000"/>
                  <a:gd name="adj2" fmla="val 100000"/>
                </a:avLst>
              </a:prstGeom>
              <a:solidFill>
                <a:srgbClr val="FFFFFF"/>
              </a:solidFill>
              <a:ln w="19050" cap="flat" cmpd="sng" algn="ctr">
                <a:gradFill flip="none" rotWithShape="1">
                  <a:gsLst>
                    <a:gs pos="80000">
                      <a:schemeClr val="tx1"/>
                    </a:gs>
                    <a:gs pos="82000">
                      <a:srgbClr val="FFFFFF">
                        <a:alpha val="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03" name="Text Box 11"/>
              <p:cNvSpPr txBox="1">
                <a:spLocks noChangeArrowheads="1"/>
              </p:cNvSpPr>
              <p:nvPr/>
            </p:nvSpPr>
            <p:spPr bwMode="auto">
              <a:xfrm rot="3707661">
                <a:off x="-1973680" y="4248669"/>
                <a:ext cx="3146352" cy="999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>
                <a:prstTxWarp prst="textArchDown">
                  <a:avLst/>
                </a:prstTxWarp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Aft>
                    <a:spcPts val="300"/>
                  </a:spcAft>
                </a:pPr>
                <a:r>
                  <a:rPr lang="en-CA" sz="1600" dirty="0" smtClean="0">
                    <a:solidFill>
                      <a:srgbClr val="000000"/>
                    </a:solidFill>
                    <a:latin typeface="Arial Narrow" charset="0"/>
                  </a:rPr>
                  <a:t>Implementing for Performance</a:t>
                </a:r>
                <a:endParaRPr lang="en-CA" sz="1600" dirty="0">
                  <a:solidFill>
                    <a:srgbClr val="000000"/>
                  </a:solidFill>
                  <a:latin typeface="Arial Narrow" charset="0"/>
                </a:endParaRPr>
              </a:p>
            </p:txBody>
          </p:sp>
          <p:sp>
            <p:nvSpPr>
              <p:cNvPr id="104" name="Text Box 13"/>
              <p:cNvSpPr txBox="1">
                <a:spLocks noChangeArrowheads="1"/>
              </p:cNvSpPr>
              <p:nvPr/>
            </p:nvSpPr>
            <p:spPr bwMode="auto">
              <a:xfrm>
                <a:off x="-389467" y="2853268"/>
                <a:ext cx="914400" cy="59436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18288" rIns="0" bIns="18288"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CA" sz="12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Chapter </a:t>
                </a:r>
                <a:r>
                  <a:rPr lang="en-CA" sz="1200" dirty="0" smtClean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10:</a:t>
                </a:r>
                <a:endParaRPr lang="en-CA" sz="1200" dirty="0">
                  <a:solidFill>
                    <a:srgbClr val="000000"/>
                  </a:solidFill>
                  <a:latin typeface="Arial Narrow"/>
                  <a:cs typeface="Arial Narrow"/>
                </a:endParaRPr>
              </a:p>
              <a:p>
                <a:pPr algn="ctr" eaLnBrk="1" hangingPunct="1"/>
                <a:r>
                  <a:rPr lang="en-CA" sz="12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Corporate Governance</a:t>
                </a:r>
              </a:p>
            </p:txBody>
          </p:sp>
          <p:sp>
            <p:nvSpPr>
              <p:cNvPr id="105" name="Text Box 14"/>
              <p:cNvSpPr txBox="1">
                <a:spLocks noChangeArrowheads="1"/>
              </p:cNvSpPr>
              <p:nvPr/>
            </p:nvSpPr>
            <p:spPr bwMode="auto">
              <a:xfrm>
                <a:off x="-541870" y="3530601"/>
                <a:ext cx="914400" cy="59436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18288" rIns="0" bIns="18288"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CA" sz="12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Ch. </a:t>
                </a:r>
                <a:r>
                  <a:rPr lang="en-CA" sz="1200" dirty="0" smtClean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11: </a:t>
                </a:r>
                <a:r>
                  <a:rPr lang="en-CA" sz="12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Org. Structure &amp; Controls </a:t>
                </a:r>
              </a:p>
            </p:txBody>
          </p:sp>
          <p:sp>
            <p:nvSpPr>
              <p:cNvPr id="106" name="Text Box 15"/>
              <p:cNvSpPr txBox="1">
                <a:spLocks noChangeArrowheads="1"/>
              </p:cNvSpPr>
              <p:nvPr/>
            </p:nvSpPr>
            <p:spPr bwMode="auto">
              <a:xfrm>
                <a:off x="-381000" y="4207934"/>
                <a:ext cx="914400" cy="59436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18288" rIns="0" bIns="18288"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CA" sz="12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Chapter </a:t>
                </a:r>
                <a:r>
                  <a:rPr lang="en-CA" sz="1200" dirty="0" smtClean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12:</a:t>
                </a:r>
                <a:endParaRPr lang="en-CA" sz="1200" dirty="0">
                  <a:solidFill>
                    <a:srgbClr val="000000"/>
                  </a:solidFill>
                  <a:latin typeface="Arial Narrow"/>
                  <a:cs typeface="Arial Narrow"/>
                </a:endParaRPr>
              </a:p>
              <a:p>
                <a:pPr algn="ctr" eaLnBrk="1" hangingPunct="1"/>
                <a:r>
                  <a:rPr lang="en-CA" sz="12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Strategic Leadership</a:t>
                </a:r>
              </a:p>
            </p:txBody>
          </p:sp>
          <p:sp>
            <p:nvSpPr>
              <p:cNvPr id="107" name="Text Box 16"/>
              <p:cNvSpPr txBox="1">
                <a:spLocks noChangeArrowheads="1"/>
              </p:cNvSpPr>
              <p:nvPr/>
            </p:nvSpPr>
            <p:spPr bwMode="auto">
              <a:xfrm>
                <a:off x="-93134" y="4876800"/>
                <a:ext cx="1143000" cy="59436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18288" rIns="0" bIns="18288"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CA" sz="12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Chapter </a:t>
                </a:r>
                <a:r>
                  <a:rPr lang="en-CA" sz="1200" dirty="0" smtClean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13:</a:t>
                </a:r>
                <a:endParaRPr lang="en-CA" sz="1200" dirty="0">
                  <a:solidFill>
                    <a:srgbClr val="000000"/>
                  </a:solidFill>
                  <a:latin typeface="Arial Narrow"/>
                  <a:cs typeface="Arial Narrow"/>
                </a:endParaRPr>
              </a:p>
              <a:p>
                <a:pPr algn="ctr" eaLnBrk="1" hangingPunct="1"/>
                <a:r>
                  <a:rPr lang="en-CA" sz="1200" dirty="0" smtClean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Strategic Entrepreneurship</a:t>
                </a:r>
                <a:endParaRPr lang="en-CA" sz="1200" dirty="0">
                  <a:solidFill>
                    <a:srgbClr val="000000"/>
                  </a:solidFill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5649386" y="5596029"/>
              <a:ext cx="931332" cy="594358"/>
              <a:chOff x="5523749" y="1013736"/>
              <a:chExt cx="777964" cy="693418"/>
            </a:xfrm>
          </p:grpSpPr>
          <p:sp>
            <p:nvSpPr>
              <p:cNvPr id="98" name="Oval 97"/>
              <p:cNvSpPr>
                <a:spLocks/>
              </p:cNvSpPr>
              <p:nvPr/>
            </p:nvSpPr>
            <p:spPr>
              <a:xfrm>
                <a:off x="5563549" y="1013736"/>
                <a:ext cx="687439" cy="69341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pPr algn="ctr"/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523749" y="1058676"/>
                <a:ext cx="777964" cy="646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en-US" sz="1200" b="1" dirty="0">
                    <a:latin typeface="Arial Narrow"/>
                    <a:cs typeface="Arial Narrow"/>
                  </a:rPr>
                  <a:t>Strategic </a:t>
                </a:r>
                <a:r>
                  <a:rPr lang="en-US" sz="1200" b="1" dirty="0" smtClean="0">
                    <a:latin typeface="Arial Narrow"/>
                    <a:cs typeface="Arial Narrow"/>
                  </a:rPr>
                  <a:t>Competitive-ness</a:t>
                </a:r>
                <a:r>
                  <a:rPr lang="en-US" sz="900" b="1" dirty="0" smtClean="0">
                    <a:latin typeface="Arial Narrow"/>
                    <a:cs typeface="Arial Narrow"/>
                  </a:rPr>
                  <a:t>   </a:t>
                </a:r>
              </a:p>
            </p:txBody>
          </p:sp>
        </p:grpSp>
        <p:grpSp>
          <p:nvGrpSpPr>
            <p:cNvPr id="92" name="Group 91"/>
            <p:cNvGrpSpPr>
              <a:grpSpLocks/>
            </p:cNvGrpSpPr>
            <p:nvPr/>
          </p:nvGrpSpPr>
          <p:grpSpPr>
            <a:xfrm>
              <a:off x="3962822" y="1937175"/>
              <a:ext cx="829309" cy="600710"/>
              <a:chOff x="5835569" y="1049242"/>
              <a:chExt cx="819018" cy="708551"/>
            </a:xfrm>
          </p:grpSpPr>
          <p:sp>
            <p:nvSpPr>
              <p:cNvPr id="96" name="Oval 95"/>
              <p:cNvSpPr>
                <a:spLocks/>
              </p:cNvSpPr>
              <p:nvPr/>
            </p:nvSpPr>
            <p:spPr>
              <a:xfrm>
                <a:off x="5835569" y="1056732"/>
                <a:ext cx="812748" cy="70106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rgbClr val="000000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841839" y="1049242"/>
                <a:ext cx="812748" cy="70106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Above Average Returns</a:t>
                </a:r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8024290" y="2337223"/>
              <a:ext cx="838197" cy="594359"/>
              <a:chOff x="5643658" y="1198767"/>
              <a:chExt cx="791446" cy="681862"/>
            </a:xfrm>
          </p:grpSpPr>
          <p:sp>
            <p:nvSpPr>
              <p:cNvPr id="94" name="Oval 93"/>
              <p:cNvSpPr>
                <a:spLocks/>
              </p:cNvSpPr>
              <p:nvPr/>
            </p:nvSpPr>
            <p:spPr>
              <a:xfrm>
                <a:off x="5643658" y="1198767"/>
                <a:ext cx="777060" cy="68186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5655646" y="1261418"/>
                <a:ext cx="779458" cy="5296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200" b="1" dirty="0" smtClean="0">
                    <a:latin typeface="Arial Narrow"/>
                    <a:cs typeface="Arial Narrow"/>
                  </a:rPr>
                  <a:t>Vision &amp; Mission</a:t>
                </a:r>
              </a:p>
            </p:txBody>
          </p:sp>
        </p:grpSp>
      </p:grpSp>
      <p:sp>
        <p:nvSpPr>
          <p:cNvPr id="73" name="Action Button: Custom 72">
            <a:hlinkClick r:id="" action="ppaction://noaction" highlightClick="1">
              <a:snd r:embed="rId10" name="Whoosh"/>
            </a:hlinkClick>
          </p:cNvPr>
          <p:cNvSpPr/>
          <p:nvPr/>
        </p:nvSpPr>
        <p:spPr>
          <a:xfrm>
            <a:off x="685800" y="6438900"/>
            <a:ext cx="7848600" cy="4114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38200"/>
            <a:ext cx="3200400" cy="5444067"/>
          </a:xfrm>
          <a:prstGeom prst="rect">
            <a:avLst/>
          </a:prstGeom>
          <a:solidFill>
            <a:srgbClr val="CCFFCC">
              <a:alpha val="90000"/>
            </a:srgbClr>
          </a:solidFill>
          <a:ln w="31750">
            <a:gradFill flip="none" rotWithShape="1">
              <a:gsLst>
                <a:gs pos="98000">
                  <a:schemeClr val="accent1">
                    <a:alpha val="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</a:ln>
        </p:spPr>
      </p:pic>
      <p:sp>
        <p:nvSpPr>
          <p:cNvPr id="81" name="Title 1"/>
          <p:cNvSpPr txBox="1">
            <a:spLocks/>
          </p:cNvSpPr>
          <p:nvPr/>
        </p:nvSpPr>
        <p:spPr>
          <a:xfrm>
            <a:off x="0" y="6358468"/>
            <a:ext cx="9144000" cy="533400"/>
          </a:xfrm>
          <a:prstGeom prst="rect">
            <a:avLst/>
          </a:prstGeom>
          <a:blipFill rotWithShape="1">
            <a:blip r:embed="rId12"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7" name="Rectangle 126"/>
          <p:cNvSpPr/>
          <p:nvPr/>
        </p:nvSpPr>
        <p:spPr>
          <a:xfrm>
            <a:off x="8467" y="6276752"/>
            <a:ext cx="9144000" cy="124048"/>
          </a:xfrm>
          <a:prstGeom prst="rect">
            <a:avLst/>
          </a:prstGeom>
          <a:gradFill>
            <a:gsLst>
              <a:gs pos="0">
                <a:srgbClr val="5C4F01"/>
              </a:gs>
              <a:gs pos="100000">
                <a:srgbClr val="A08102"/>
              </a:gs>
            </a:gsLst>
          </a:gra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ectangle 127"/>
          <p:cNvSpPr/>
          <p:nvPr/>
        </p:nvSpPr>
        <p:spPr>
          <a:xfrm>
            <a:off x="0" y="714152"/>
            <a:ext cx="9144000" cy="124048"/>
          </a:xfrm>
          <a:prstGeom prst="rect">
            <a:avLst/>
          </a:prstGeom>
          <a:gradFill>
            <a:gsLst>
              <a:gs pos="0">
                <a:srgbClr val="5C4F01"/>
              </a:gs>
              <a:gs pos="100000">
                <a:srgbClr val="A08102"/>
              </a:gs>
            </a:gsLst>
          </a:gra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6324601" y="6462777"/>
            <a:ext cx="1752600" cy="2428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pPr algn="ctr"/>
            <a:r>
              <a:rPr lang="en-US" sz="700" dirty="0" smtClean="0">
                <a:latin typeface="Arial Narrow"/>
                <a:cs typeface="Arial Narrow"/>
              </a:rPr>
              <a:t>Presentation design by Jerry Sheppard</a:t>
            </a:r>
            <a:r>
              <a:rPr lang="en-US" sz="700" dirty="0">
                <a:latin typeface="Arial Narrow"/>
                <a:cs typeface="Arial Narrow"/>
              </a:rPr>
              <a:t>.</a:t>
            </a:r>
          </a:p>
        </p:txBody>
      </p:sp>
      <p:sp>
        <p:nvSpPr>
          <p:cNvPr id="76" name="Chevron 75"/>
          <p:cNvSpPr/>
          <p:nvPr/>
        </p:nvSpPr>
        <p:spPr bwMode="auto">
          <a:xfrm>
            <a:off x="0" y="6426200"/>
            <a:ext cx="1691640" cy="402336"/>
          </a:xfrm>
          <a:prstGeom prst="chevron">
            <a:avLst>
              <a:gd name="adj" fmla="val 22325"/>
            </a:avLst>
          </a:prstGeom>
          <a:noFill/>
          <a:ln w="25400" cap="flat" cmpd="sng" algn="ctr">
            <a:gradFill flip="none" rotWithShape="1">
              <a:gsLst>
                <a:gs pos="93000">
                  <a:srgbClr val="000000">
                    <a:alpha val="0"/>
                  </a:srgbClr>
                </a:gs>
                <a:gs pos="94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spc="100" dirty="0" smtClean="0">
                <a:solidFill>
                  <a:schemeClr val="bg1"/>
                </a:solidFill>
                <a:latin typeface="Arial Narrow"/>
                <a:ea typeface="Zapf Dingbats"/>
                <a:cs typeface="Arial Narrow"/>
                <a:sym typeface="Zapf Dingbats"/>
              </a:rPr>
              <a:t>478 Start up </a:t>
            </a:r>
            <a:fld id="{E439D4CD-60C8-994F-92A1-51CA04DDFC47}" type="slidenum">
              <a:rPr lang="en-US" sz="1000" b="1" spc="100" smtClean="0">
                <a:solidFill>
                  <a:schemeClr val="bg1"/>
                </a:solidFill>
                <a:latin typeface="+mn-lt"/>
              </a:rPr>
              <a:pPr marL="0" marR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lang="en-US" sz="1000" b="1" spc="100" dirty="0" smtClean="0">
                <a:solidFill>
                  <a:schemeClr val="bg1"/>
                </a:solidFill>
                <a:latin typeface="+mn-lt"/>
              </a:rPr>
              <a:t>/</a:t>
            </a:r>
            <a:r>
              <a:rPr lang="en-US" sz="1000" b="1" spc="100" dirty="0">
                <a:solidFill>
                  <a:schemeClr val="bg1"/>
                </a:solidFill>
              </a:rPr>
              <a:t>3</a:t>
            </a:r>
            <a:endParaRPr lang="en-US" sz="1000" b="1" spc="100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841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448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48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audio>
              <p:cMediaNode vol="39623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1_Strategic Management 11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200" dirty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>
        <a:spAutoFit/>
      </a:bodyPr>
      <a:lstStyle>
        <a:defPPr algn="ctr">
          <a:defRPr sz="16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Cengage" id="{C93A6DC9-A839-4E6F-A781-2492FF749418}" vid="{EC27E1FB-6AC7-42AE-A3E4-0A79E4A7B9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99266</TotalTime>
  <Words>202</Words>
  <Application>Microsoft Macintosh PowerPoint</Application>
  <PresentationFormat>On-screen Show (4:3)</PresentationFormat>
  <Paragraphs>58</Paragraphs>
  <Slides>3</Slides>
  <Notes>3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1_Strategic Management 11e</vt:lpstr>
      <vt:lpstr>PowerPoint Presentation</vt:lpstr>
      <vt:lpstr>Objectives                              .</vt:lpstr>
      <vt:lpstr>The Strategic Management Process</vt:lpstr>
    </vt:vector>
  </TitlesOfParts>
  <Company>Cengage 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Management 11e</dc:title>
  <dc:subject>Chapter 1</dc:subject>
  <dc:creator>Charlie Cook</dc:creator>
  <cp:lastModifiedBy>Jerry Sheppard</cp:lastModifiedBy>
  <cp:revision>1280</cp:revision>
  <dcterms:created xsi:type="dcterms:W3CDTF">2013-05-29T18:31:50Z</dcterms:created>
  <dcterms:modified xsi:type="dcterms:W3CDTF">2020-08-02T19:50:27Z</dcterms:modified>
</cp:coreProperties>
</file>