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19"/>
  </p:notesMasterIdLst>
  <p:handoutMasterIdLst>
    <p:handoutMasterId r:id="rId20"/>
  </p:handoutMasterIdLst>
  <p:sldIdLst>
    <p:sldId id="485" r:id="rId3"/>
    <p:sldId id="634" r:id="rId4"/>
    <p:sldId id="638" r:id="rId5"/>
    <p:sldId id="619" r:id="rId6"/>
    <p:sldId id="620" r:id="rId7"/>
    <p:sldId id="677" r:id="rId8"/>
    <p:sldId id="621" r:id="rId9"/>
    <p:sldId id="675" r:id="rId10"/>
    <p:sldId id="676" r:id="rId11"/>
    <p:sldId id="639" r:id="rId12"/>
    <p:sldId id="625" r:id="rId13"/>
    <p:sldId id="646" r:id="rId14"/>
    <p:sldId id="651" r:id="rId15"/>
    <p:sldId id="633" r:id="rId16"/>
    <p:sldId id="664" r:id="rId17"/>
    <p:sldId id="62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C2D7"/>
    <a:srgbClr val="95B9CC"/>
    <a:srgbClr val="8ABAE8"/>
    <a:srgbClr val="9DBED8"/>
    <a:srgbClr val="94B2CA"/>
    <a:srgbClr val="BAE1FF"/>
    <a:srgbClr val="403152"/>
    <a:srgbClr val="D0D0A8"/>
    <a:srgbClr val="DFD991"/>
    <a:srgbClr val="FFFF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54" autoAdjust="0"/>
    <p:restoredTop sz="98932" autoAdjust="0"/>
  </p:normalViewPr>
  <p:slideViewPr>
    <p:cSldViewPr>
      <p:cViewPr varScale="1">
        <p:scale>
          <a:sx n="110" d="100"/>
          <a:sy n="110" d="100"/>
        </p:scale>
        <p:origin x="184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E6CE06-1191-5247-90A2-EBA7435679CE}" type="datetimeFigureOut">
              <a:rPr lang="en-US" smtClean="0"/>
              <a:t>1/8/2024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9EFF9-0C26-2A46-8010-FBD46CFC4F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847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84291-4053-4375-8EBE-FFA7D94251BE}" type="datetimeFigureOut">
              <a:rPr lang="en-US" smtClean="0"/>
              <a:t>1/8/2024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71624-06E7-4587-BD41-0D72A31AD3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398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494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229600" cy="4830763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1467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54E14-1A20-47DF-AF42-78BCCEB4D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2" y="1300163"/>
            <a:ext cx="416242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1F86C4-9966-4A50-AAA1-699EE05F7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8602" y="2124075"/>
            <a:ext cx="4162425" cy="35614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C32096-55E8-4EDD-A7A1-91881E109A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300163"/>
            <a:ext cx="427672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6B2D64-65CE-4943-9952-C5BC73CD41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124075"/>
            <a:ext cx="4276725" cy="35614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3226538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D40FE-209B-44BA-A23E-FF9AE8326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308578"/>
            <a:ext cx="7886700" cy="3288822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6607B-3C63-4F73-9417-C73475CC6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252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3660474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C0660-8707-430D-9B75-9112CD4C9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0300"/>
            <a:ext cx="7886700" cy="674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33860-8EC2-47A0-988F-23E11648D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939926"/>
            <a:ext cx="3886200" cy="3902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210FBE-6793-41E4-8683-BC7D2FB67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939926"/>
            <a:ext cx="3886200" cy="38897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898409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A8C3A-7AFD-4FD4-9000-2D861B333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842710"/>
            <a:ext cx="7886700" cy="9401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2186583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3737841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1280C-4CBB-4BCE-921C-9ACDEDD1D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1000676"/>
            <a:ext cx="2949178" cy="1056724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79FF9-5ECF-4B0B-8597-BF90947EF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037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9041FD-677D-4973-9501-5B7BBE5A0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733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2037270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6F6DB-7C4A-42BF-998E-5A6BB7A2C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1130303"/>
            <a:ext cx="2949178" cy="927099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BB273E-F61D-4005-B033-AFCDCAFD5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1130300"/>
            <a:ext cx="4629150" cy="4648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B60BB1-2C22-4B54-870B-865CEA5F80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78328"/>
            <a:ext cx="2949178" cy="370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1600200" y="5943603"/>
            <a:ext cx="9715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Summary:</a:t>
            </a:r>
          </a:p>
        </p:txBody>
      </p:sp>
    </p:spTree>
    <p:extLst>
      <p:ext uri="{BB962C8B-B14F-4D97-AF65-F5344CB8AC3E}">
        <p14:creationId xmlns:p14="http://schemas.microsoft.com/office/powerpoint/2010/main" val="2562058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3D9DE-740A-49C1-AB74-85E21818E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4400"/>
            <a:ext cx="7886700" cy="7762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C915CE-16C2-422B-8E3A-96754E53F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39655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863964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56BB59-B977-46A8-B16D-8219C9A9D3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923704"/>
            <a:ext cx="1971675" cy="493099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B631C-2750-4FB3-8B0E-3F66A288B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923704"/>
            <a:ext cx="5800725" cy="49182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2284880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9A84C-76C4-4F90-90E4-AE4EC4F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28698"/>
            <a:ext cx="7886700" cy="9016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4399C-115E-42AA-B046-AFBF92FBD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65328"/>
            <a:ext cx="7886700" cy="3876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1006854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0773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00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00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0681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399"/>
            <a:ext cx="4040188" cy="67369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35162"/>
            <a:ext cx="4040188" cy="41608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95399"/>
            <a:ext cx="4041775" cy="67369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35162"/>
            <a:ext cx="4041775" cy="41608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914400"/>
            <a:ext cx="9144000" cy="1240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93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530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ne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930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179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647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E332C-E3E2-4D84-8178-EACBC7248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6"/>
            <a:ext cx="6858000" cy="2484437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4C2902-6868-4411-A0B5-35EEED7E3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860800"/>
            <a:ext cx="6858000" cy="177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>
                <a:latin typeface="Calibri"/>
              </a:rPr>
              <a:t>Text here.</a:t>
            </a:r>
          </a:p>
        </p:txBody>
      </p:sp>
    </p:spTree>
    <p:extLst>
      <p:ext uri="{BB962C8B-B14F-4D97-AF65-F5344CB8AC3E}">
        <p14:creationId xmlns:p14="http://schemas.microsoft.com/office/powerpoint/2010/main" val="114248497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microsoft.com/office/2007/relationships/hdphoto" Target="../media/hdphoto2.wdp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 txBox="1">
            <a:spLocks/>
          </p:cNvSpPr>
          <p:nvPr userDrawn="1"/>
        </p:nvSpPr>
        <p:spPr>
          <a:xfrm>
            <a:off x="-12700" y="6400800"/>
            <a:ext cx="9156700" cy="457200"/>
          </a:xfrm>
          <a:prstGeom prst="rect">
            <a:avLst/>
          </a:prstGeom>
          <a:blipFill rotWithShape="1">
            <a:blip r:embed="rId10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itle 1"/>
          <p:cNvSpPr txBox="1">
            <a:spLocks/>
          </p:cNvSpPr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blipFill rotWithShape="1">
            <a:blip r:embed="rId10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0" y="922866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0" y="6276752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Chevron 28"/>
          <p:cNvSpPr/>
          <p:nvPr userDrawn="1"/>
        </p:nvSpPr>
        <p:spPr bwMode="auto">
          <a:xfrm>
            <a:off x="2057400" y="6426201"/>
            <a:ext cx="91440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Course Introduction</a:t>
            </a:r>
          </a:p>
        </p:txBody>
      </p:sp>
      <p:sp>
        <p:nvSpPr>
          <p:cNvPr id="44" name="Chevron 43"/>
          <p:cNvSpPr/>
          <p:nvPr userDrawn="1"/>
        </p:nvSpPr>
        <p:spPr bwMode="auto">
          <a:xfrm>
            <a:off x="2871216" y="6426201"/>
            <a:ext cx="100584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Text &amp; Course Description</a:t>
            </a:r>
          </a:p>
        </p:txBody>
      </p:sp>
      <p:sp>
        <p:nvSpPr>
          <p:cNvPr id="46" name="Chevron 45"/>
          <p:cNvSpPr/>
          <p:nvPr userDrawn="1"/>
        </p:nvSpPr>
        <p:spPr bwMode="auto">
          <a:xfrm>
            <a:off x="3776472" y="6426201"/>
            <a:ext cx="82296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Grades &amp; Grading</a:t>
            </a:r>
          </a:p>
        </p:txBody>
      </p:sp>
      <p:sp>
        <p:nvSpPr>
          <p:cNvPr id="47" name="Chevron 46"/>
          <p:cNvSpPr/>
          <p:nvPr userDrawn="1"/>
        </p:nvSpPr>
        <p:spPr bwMode="auto">
          <a:xfrm>
            <a:off x="7571232" y="6426201"/>
            <a:ext cx="1024128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Self Evaluation</a:t>
            </a:r>
            <a:endParaRPr lang="en-US" sz="900" b="1" spc="0" baseline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&amp; </a:t>
            </a: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 Sundry</a:t>
            </a:r>
          </a:p>
        </p:txBody>
      </p:sp>
      <p:sp>
        <p:nvSpPr>
          <p:cNvPr id="48" name="Chevron 47"/>
          <p:cNvSpPr/>
          <p:nvPr userDrawn="1"/>
        </p:nvSpPr>
        <p:spPr bwMode="auto">
          <a:xfrm>
            <a:off x="4517136" y="6426201"/>
            <a:ext cx="82296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Selection</a:t>
            </a:r>
          </a:p>
        </p:txBody>
      </p:sp>
      <p:sp>
        <p:nvSpPr>
          <p:cNvPr id="49" name="Chevron 48"/>
          <p:cNvSpPr/>
          <p:nvPr userDrawn="1"/>
        </p:nvSpPr>
        <p:spPr bwMode="auto">
          <a:xfrm>
            <a:off x="5221224" y="6426201"/>
            <a:ext cx="96012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Class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Assignments</a:t>
            </a:r>
          </a:p>
        </p:txBody>
      </p:sp>
      <p:sp>
        <p:nvSpPr>
          <p:cNvPr id="50" name="Chevron 49"/>
          <p:cNvSpPr/>
          <p:nvPr userDrawn="1"/>
        </p:nvSpPr>
        <p:spPr bwMode="auto">
          <a:xfrm>
            <a:off x="6080760" y="6426201"/>
            <a:ext cx="77724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7000">
                  <a:srgbClr val="000000">
                    <a:alpha val="0"/>
                  </a:srgbClr>
                </a:gs>
                <a:gs pos="88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sp>
        <p:nvSpPr>
          <p:cNvPr id="51" name="Chevron 50"/>
          <p:cNvSpPr/>
          <p:nvPr userDrawn="1"/>
        </p:nvSpPr>
        <p:spPr bwMode="auto">
          <a:xfrm>
            <a:off x="6757416" y="6426201"/>
            <a:ext cx="91440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9000">
                  <a:srgbClr val="000000">
                    <a:alpha val="0"/>
                  </a:srgbClr>
                </a:gs>
                <a:gs pos="90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 Peer</a:t>
            </a: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 Evaluations</a:t>
            </a:r>
            <a:endParaRPr lang="en-US" sz="900" b="1" spc="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16" name="Chevron 15"/>
          <p:cNvSpPr/>
          <p:nvPr userDrawn="1"/>
        </p:nvSpPr>
        <p:spPr bwMode="auto">
          <a:xfrm>
            <a:off x="0" y="6426201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Audio Intro. Slides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</a:rPr>
              <a:pPr algn="ctr">
                <a:lnSpc>
                  <a:spcPts val="1200"/>
                </a:lnSpc>
                <a:defRPr/>
              </a:pPr>
              <a:t>‹#›</a:t>
            </a:fld>
            <a:r>
              <a:rPr lang="en-US" sz="1000" b="1" spc="100" dirty="0">
                <a:solidFill>
                  <a:schemeClr val="bg1"/>
                </a:solidFill>
                <a:latin typeface="Arial Narrow"/>
                <a:cs typeface="Arial Narrow"/>
              </a:rPr>
              <a:t>/</a:t>
            </a:r>
            <a:r>
              <a:rPr lang="en-US" sz="1000" b="1" spc="100" dirty="0">
                <a:solidFill>
                  <a:schemeClr val="bg1"/>
                </a:solidFill>
                <a:latin typeface="+mn-lt"/>
                <a:cs typeface="+mn-cs"/>
              </a:rPr>
              <a:t>16</a:t>
            </a:r>
            <a:r>
              <a:rPr lang="en-US" sz="1000" b="1" spc="100" baseline="0" dirty="0">
                <a:solidFill>
                  <a:schemeClr val="bg1"/>
                </a:solidFill>
              </a:rPr>
              <a:t>      </a:t>
            </a:r>
            <a:endParaRPr lang="en-US" sz="1000" b="1" spc="1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9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28016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7944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2" r:id="rId2"/>
    <p:sldLayoutId id="2147483664" r:id="rId3"/>
    <p:sldLayoutId id="2147483665" r:id="rId4"/>
    <p:sldLayoutId id="2147483666" r:id="rId5"/>
    <p:sldLayoutId id="2147483676" r:id="rId6"/>
    <p:sldLayoutId id="2147483667" r:id="rId7"/>
    <p:sldLayoutId id="2147483672" r:id="rId8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74320" algn="l" defTabSz="914400" rtl="0" eaLnBrk="1" latinLnBrk="0" hangingPunct="1">
        <a:spcBef>
          <a:spcPts val="60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48640" indent="-274320" algn="l" defTabSz="914400" rtl="0" eaLnBrk="1" latinLnBrk="0" hangingPunct="1">
        <a:spcBef>
          <a:spcPts val="500"/>
        </a:spcBef>
        <a:buFont typeface="Arial" pitchFamily="34" charset="0"/>
        <a:buChar char="–"/>
        <a:defRPr sz="2400" kern="1200">
          <a:solidFill>
            <a:schemeClr val="accent1">
              <a:lumMod val="75000"/>
            </a:schemeClr>
          </a:solidFill>
          <a:latin typeface="Arial" panose="020B0604020202020204" pitchFamily="34" charset="0"/>
          <a:ea typeface="+mn-ea"/>
          <a:cs typeface="+mn-cs"/>
        </a:defRPr>
      </a:lvl2pPr>
      <a:lvl3pPr marL="822960" indent="-274320" algn="l" defTabSz="914400" rtl="0" eaLnBrk="1" latinLnBrk="0" hangingPunct="1">
        <a:spcBef>
          <a:spcPts val="4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55430" cy="6858000"/>
          </a:xfrm>
          <a:prstGeom prst="rect">
            <a:avLst/>
          </a:prstGeom>
          <a:blipFill rotWithShape="1">
            <a:blip r:embed="rId13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1028700" y="0"/>
            <a:ext cx="7132320" cy="731520"/>
          </a:xfrm>
          <a:prstGeom prst="rect">
            <a:avLst/>
          </a:prstGeom>
          <a:gradFill flip="none" rotWithShape="1">
            <a:gsLst>
              <a:gs pos="97000">
                <a:srgbClr val="B70006"/>
              </a:gs>
              <a:gs pos="100000">
                <a:schemeClr val="bg1">
                  <a:alpha val="0"/>
                </a:schemeClr>
              </a:gs>
              <a:gs pos="3000">
                <a:srgbClr val="B70006"/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85598954-709B-42DC-B5F4-4FFDF7F1F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9575" y="1117600"/>
            <a:ext cx="8220075" cy="468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21" name="Rectangle 20"/>
          <p:cNvSpPr>
            <a:spLocks/>
          </p:cNvSpPr>
          <p:nvPr userDrawn="1"/>
        </p:nvSpPr>
        <p:spPr>
          <a:xfrm>
            <a:off x="8161020" y="0"/>
            <a:ext cx="994410" cy="1005840"/>
          </a:xfrm>
          <a:prstGeom prst="rect">
            <a:avLst/>
          </a:prstGeom>
          <a:gradFill flip="none" rotWithShape="1">
            <a:gsLst>
              <a:gs pos="50000">
                <a:srgbClr val="B70006"/>
              </a:gs>
              <a:gs pos="75000">
                <a:schemeClr val="bg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/>
          <p:cNvSpPr>
            <a:spLocks/>
          </p:cNvSpPr>
          <p:nvPr userDrawn="1"/>
        </p:nvSpPr>
        <p:spPr>
          <a:xfrm>
            <a:off x="0" y="0"/>
            <a:ext cx="994410" cy="1005840"/>
          </a:xfrm>
          <a:prstGeom prst="rect">
            <a:avLst/>
          </a:prstGeom>
          <a:gradFill flip="none" rotWithShape="1">
            <a:gsLst>
              <a:gs pos="50000">
                <a:srgbClr val="B70006"/>
              </a:gs>
              <a:gs pos="75000">
                <a:schemeClr val="bg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371600" y="5943600"/>
            <a:ext cx="7783830" cy="914400"/>
          </a:xfrm>
          <a:prstGeom prst="rect">
            <a:avLst/>
          </a:prstGeom>
          <a:gradFill flip="none" rotWithShape="1">
            <a:gsLst>
              <a:gs pos="3000">
                <a:srgbClr val="B70006"/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Footer Placeholder 5">
            <a:extLst>
              <a:ext uri="{FF2B5EF4-FFF2-40B4-BE49-F238E27FC236}">
                <a16:creationId xmlns:a16="http://schemas.microsoft.com/office/drawing/2014/main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dirty="0">
                <a:latin typeface="Calibri" charset="0"/>
                <a:ea typeface="ＭＳ Ｐゴシック" charset="0"/>
                <a:cs typeface="ＭＳ Ｐゴシック" charset="0"/>
              </a:rPr>
              <a:t>Text here.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507063" y="5943601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Summary: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294" l="0" r="100000"/>
                    </a14:imgEffect>
                    <a14:imgEffect>
                      <a14:sharpenSoften amount="50000"/>
                    </a14:imgEffect>
                    <a14:imgEffect>
                      <a14:colorTemperature colorTemp="6496"/>
                    </a14:imgEffect>
                    <a14:imgEffect>
                      <a14:saturation sat="165000"/>
                    </a14:imgEffect>
                    <a14:imgEffect>
                      <a14:brightnessContrast bright="75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65" y="33866"/>
            <a:ext cx="659921" cy="62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02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bg1"/>
          </a:solidFill>
          <a:latin typeface="Calibri"/>
          <a:ea typeface="+mj-ea"/>
          <a:cs typeface="Calibri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12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audio" Target="../media/audio1.bin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Relationship Id="rId1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m4a"/><Relationship Id="rId13" Type="http://schemas.openxmlformats.org/officeDocument/2006/relationships/audio" Target="../media/audio1.bin"/><Relationship Id="rId18" Type="http://schemas.openxmlformats.org/officeDocument/2006/relationships/image" Target="../media/image1.png"/><Relationship Id="rId3" Type="http://schemas.microsoft.com/office/2007/relationships/media" Target="../media/media15.m4a"/><Relationship Id="rId21" Type="http://schemas.openxmlformats.org/officeDocument/2006/relationships/image" Target="../media/image67.png"/><Relationship Id="rId7" Type="http://schemas.microsoft.com/office/2007/relationships/media" Target="../media/media17.m4a"/><Relationship Id="rId12" Type="http://schemas.openxmlformats.org/officeDocument/2006/relationships/notesSlide" Target="../notesSlides/notesSlide10.xml"/><Relationship Id="rId17" Type="http://schemas.openxmlformats.org/officeDocument/2006/relationships/image" Target="../media/image8.png"/><Relationship Id="rId2" Type="http://schemas.openxmlformats.org/officeDocument/2006/relationships/audio" Target="../media/media14.m4a"/><Relationship Id="rId16" Type="http://schemas.openxmlformats.org/officeDocument/2006/relationships/audio" Target="../media/audio3.bin"/><Relationship Id="rId20" Type="http://schemas.openxmlformats.org/officeDocument/2006/relationships/image" Target="../media/image9.png"/><Relationship Id="rId1" Type="http://schemas.microsoft.com/office/2007/relationships/media" Target="../media/media14.m4a"/><Relationship Id="rId6" Type="http://schemas.openxmlformats.org/officeDocument/2006/relationships/audio" Target="../media/media16.m4a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69.png"/><Relationship Id="rId5" Type="http://schemas.microsoft.com/office/2007/relationships/media" Target="../media/media16.m4a"/><Relationship Id="rId15" Type="http://schemas.openxmlformats.org/officeDocument/2006/relationships/slide" Target="slide8.xml"/><Relationship Id="rId23" Type="http://schemas.microsoft.com/office/2007/relationships/hdphoto" Target="../media/hdphoto9.wdp"/><Relationship Id="rId10" Type="http://schemas.openxmlformats.org/officeDocument/2006/relationships/audio" Target="../media/media18.wav"/><Relationship Id="rId19" Type="http://schemas.openxmlformats.org/officeDocument/2006/relationships/image" Target="../media/image36.png"/><Relationship Id="rId4" Type="http://schemas.openxmlformats.org/officeDocument/2006/relationships/audio" Target="../media/media15.m4a"/><Relationship Id="rId9" Type="http://schemas.microsoft.com/office/2007/relationships/media" Target="../media/media18.wav"/><Relationship Id="rId14" Type="http://schemas.openxmlformats.org/officeDocument/2006/relationships/image" Target="../media/image5.png"/><Relationship Id="rId22" Type="http://schemas.openxmlformats.org/officeDocument/2006/relationships/image" Target="../media/image6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6.bin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69.png"/><Relationship Id="rId5" Type="http://schemas.openxmlformats.org/officeDocument/2006/relationships/audio" Target="../media/audio3.bin"/><Relationship Id="rId10" Type="http://schemas.openxmlformats.org/officeDocument/2006/relationships/image" Target="../media/image70.png"/><Relationship Id="rId4" Type="http://schemas.openxmlformats.org/officeDocument/2006/relationships/slide" Target="slide8.xml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71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bin"/><Relationship Id="rId12" Type="http://schemas.openxmlformats.org/officeDocument/2006/relationships/image" Target="../media/image5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slide" Target="slide8.xml"/><Relationship Id="rId11" Type="http://schemas.openxmlformats.org/officeDocument/2006/relationships/image" Target="../media/image9.png"/><Relationship Id="rId5" Type="http://schemas.openxmlformats.org/officeDocument/2006/relationships/audio" Target="../media/audio1.bin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bin"/><Relationship Id="rId12" Type="http://schemas.openxmlformats.org/officeDocument/2006/relationships/image" Target="../media/image5.png"/><Relationship Id="rId17" Type="http://schemas.openxmlformats.org/officeDocument/2006/relationships/image" Target="../media/image76.png"/><Relationship Id="rId2" Type="http://schemas.openxmlformats.org/officeDocument/2006/relationships/audio" Target="../media/media20.m4a"/><Relationship Id="rId16" Type="http://schemas.openxmlformats.org/officeDocument/2006/relationships/image" Target="../media/image75.png"/><Relationship Id="rId1" Type="http://schemas.microsoft.com/office/2007/relationships/media" Target="../media/media20.m4a"/><Relationship Id="rId6" Type="http://schemas.openxmlformats.org/officeDocument/2006/relationships/slide" Target="slide8.xml"/><Relationship Id="rId11" Type="http://schemas.openxmlformats.org/officeDocument/2006/relationships/image" Target="../media/image9.png"/><Relationship Id="rId5" Type="http://schemas.openxmlformats.org/officeDocument/2006/relationships/audio" Target="../media/audio1.bin"/><Relationship Id="rId15" Type="http://schemas.openxmlformats.org/officeDocument/2006/relationships/image" Target="../media/image74.png"/><Relationship Id="rId10" Type="http://schemas.openxmlformats.org/officeDocument/2006/relationships/image" Target="../media/image36.png"/><Relationship Id="rId19" Type="http://schemas.openxmlformats.org/officeDocument/2006/relationships/image" Target="../media/image78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.png"/><Relationship Id="rId1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79.emf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.png"/><Relationship Id="rId5" Type="http://schemas.openxmlformats.org/officeDocument/2006/relationships/audio" Target="../media/audio3.bin"/><Relationship Id="rId10" Type="http://schemas.openxmlformats.org/officeDocument/2006/relationships/image" Target="../media/image18.png"/><Relationship Id="rId4" Type="http://schemas.openxmlformats.org/officeDocument/2006/relationships/slide" Target="slide8.xml"/><Relationship Id="rId9" Type="http://schemas.openxmlformats.org/officeDocument/2006/relationships/image" Target="../media/image80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bin"/><Relationship Id="rId13" Type="http://schemas.openxmlformats.org/officeDocument/2006/relationships/image" Target="../media/image84.png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8.bin"/><Relationship Id="rId12" Type="http://schemas.openxmlformats.org/officeDocument/2006/relationships/image" Target="../media/image83.png"/><Relationship Id="rId17" Type="http://schemas.openxmlformats.org/officeDocument/2006/relationships/image" Target="../media/image8.png"/><Relationship Id="rId2" Type="http://schemas.openxmlformats.org/officeDocument/2006/relationships/audio" Target="../media/media21.m4a"/><Relationship Id="rId16" Type="http://schemas.openxmlformats.org/officeDocument/2006/relationships/image" Target="../media/image1.png"/><Relationship Id="rId1" Type="http://schemas.microsoft.com/office/2007/relationships/media" Target="../media/media21.m4a"/><Relationship Id="rId6" Type="http://schemas.openxmlformats.org/officeDocument/2006/relationships/audio" Target="../media/audio1.bin"/><Relationship Id="rId11" Type="http://schemas.openxmlformats.org/officeDocument/2006/relationships/image" Target="../media/image82.png"/><Relationship Id="rId5" Type="http://schemas.openxmlformats.org/officeDocument/2006/relationships/audio" Target="../media/audio7.bin"/><Relationship Id="rId15" Type="http://schemas.openxmlformats.org/officeDocument/2006/relationships/image" Target="../media/image18.png"/><Relationship Id="rId10" Type="http://schemas.openxmlformats.org/officeDocument/2006/relationships/image" Target="../media/image81.png"/><Relationship Id="rId19" Type="http://schemas.openxmlformats.org/officeDocument/2006/relationships/image" Target="../media/image9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5.png"/><Relationship Id="rId1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microsoft.com/office/2007/relationships/hdphoto" Target="../media/hdphoto2.wdp"/><Relationship Id="rId9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audio" Target="../media/audio2.bin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bin"/><Relationship Id="rId11" Type="http://schemas.openxmlformats.org/officeDocument/2006/relationships/image" Target="../media/image16.png"/><Relationship Id="rId5" Type="http://schemas.openxmlformats.org/officeDocument/2006/relationships/slide" Target="slide8.xml"/><Relationship Id="rId1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audio" Target="../media/audio1.bin"/><Relationship Id="rId9" Type="http://schemas.openxmlformats.org/officeDocument/2006/relationships/image" Target="../media/image14.png"/><Relationship Id="rId1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18" Type="http://schemas.microsoft.com/office/2007/relationships/hdphoto" Target="../media/hdphoto4.wdp"/><Relationship Id="rId26" Type="http://schemas.openxmlformats.org/officeDocument/2006/relationships/image" Target="../media/image30.jpeg"/><Relationship Id="rId3" Type="http://schemas.microsoft.com/office/2007/relationships/media" Target="../media/media3.m4a"/><Relationship Id="rId21" Type="http://schemas.openxmlformats.org/officeDocument/2006/relationships/image" Target="../media/image25.png"/><Relationship Id="rId34" Type="http://schemas.openxmlformats.org/officeDocument/2006/relationships/image" Target="../media/image36.png"/><Relationship Id="rId7" Type="http://schemas.openxmlformats.org/officeDocument/2006/relationships/slideLayout" Target="../slideLayouts/slideLayout2.xml"/><Relationship Id="rId12" Type="http://schemas.openxmlformats.org/officeDocument/2006/relationships/audio" Target="../media/audio3.bin"/><Relationship Id="rId17" Type="http://schemas.openxmlformats.org/officeDocument/2006/relationships/image" Target="../media/image23.png"/><Relationship Id="rId25" Type="http://schemas.openxmlformats.org/officeDocument/2006/relationships/image" Target="../media/image29.png"/><Relationship Id="rId33" Type="http://schemas.openxmlformats.org/officeDocument/2006/relationships/image" Target="../media/image1.png"/><Relationship Id="rId2" Type="http://schemas.openxmlformats.org/officeDocument/2006/relationships/audio" Target="../media/media2.wav"/><Relationship Id="rId16" Type="http://schemas.openxmlformats.org/officeDocument/2006/relationships/image" Target="../media/image22.jpeg"/><Relationship Id="rId20" Type="http://schemas.microsoft.com/office/2007/relationships/hdphoto" Target="../media/hdphoto5.wdp"/><Relationship Id="rId29" Type="http://schemas.openxmlformats.org/officeDocument/2006/relationships/image" Target="../media/image33.png"/><Relationship Id="rId1" Type="http://schemas.microsoft.com/office/2007/relationships/media" Target="../media/media2.wav"/><Relationship Id="rId6" Type="http://schemas.openxmlformats.org/officeDocument/2006/relationships/audio" Target="../media/media4.m4a"/><Relationship Id="rId11" Type="http://schemas.openxmlformats.org/officeDocument/2006/relationships/slide" Target="slide8.xml"/><Relationship Id="rId24" Type="http://schemas.openxmlformats.org/officeDocument/2006/relationships/image" Target="../media/image28.png"/><Relationship Id="rId32" Type="http://schemas.openxmlformats.org/officeDocument/2006/relationships/image" Target="../media/image8.png"/><Relationship Id="rId5" Type="http://schemas.microsoft.com/office/2007/relationships/media" Target="../media/media4.m4a"/><Relationship Id="rId15" Type="http://schemas.openxmlformats.org/officeDocument/2006/relationships/image" Target="../media/image21.jpe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image" Target="../media/image5.png"/><Relationship Id="rId19" Type="http://schemas.openxmlformats.org/officeDocument/2006/relationships/image" Target="../media/image24.png"/><Relationship Id="rId31" Type="http://schemas.openxmlformats.org/officeDocument/2006/relationships/image" Target="../media/image35.png"/><Relationship Id="rId4" Type="http://schemas.openxmlformats.org/officeDocument/2006/relationships/audio" Target="../media/media3.m4a"/><Relationship Id="rId9" Type="http://schemas.openxmlformats.org/officeDocument/2006/relationships/audio" Target="../media/audio1.bin"/><Relationship Id="rId14" Type="http://schemas.openxmlformats.org/officeDocument/2006/relationships/image" Target="../media/image20.jpe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Relationship Id="rId35" Type="http://schemas.openxmlformats.org/officeDocument/2006/relationships/image" Target="../media/image9.png"/><Relationship Id="rId8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6.png"/><Relationship Id="rId3" Type="http://schemas.microsoft.com/office/2007/relationships/media" Target="../media/media6.m4a"/><Relationship Id="rId7" Type="http://schemas.openxmlformats.org/officeDocument/2006/relationships/audio" Target="../media/audio1.bin"/><Relationship Id="rId12" Type="http://schemas.openxmlformats.org/officeDocument/2006/relationships/image" Target="../media/image1.png"/><Relationship Id="rId17" Type="http://schemas.openxmlformats.org/officeDocument/2006/relationships/image" Target="../media/image38.png"/><Relationship Id="rId2" Type="http://schemas.openxmlformats.org/officeDocument/2006/relationships/audio" Target="../media/media5.wav"/><Relationship Id="rId16" Type="http://schemas.microsoft.com/office/2007/relationships/hdphoto" Target="../media/hdphoto6.wdp"/><Relationship Id="rId1" Type="http://schemas.microsoft.com/office/2007/relationships/media" Target="../media/media5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7.png"/><Relationship Id="rId10" Type="http://schemas.openxmlformats.org/officeDocument/2006/relationships/audio" Target="../media/audio3.bin"/><Relationship Id="rId4" Type="http://schemas.openxmlformats.org/officeDocument/2006/relationships/audio" Target="../media/media6.m4a"/><Relationship Id="rId9" Type="http://schemas.openxmlformats.org/officeDocument/2006/relationships/slide" Target="slide8.xml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.png"/><Relationship Id="rId18" Type="http://schemas.openxmlformats.org/officeDocument/2006/relationships/image" Target="../media/image42.png"/><Relationship Id="rId3" Type="http://schemas.microsoft.com/office/2007/relationships/media" Target="../media/media8.m4a"/><Relationship Id="rId21" Type="http://schemas.openxmlformats.org/officeDocument/2006/relationships/image" Target="../media/image45.png"/><Relationship Id="rId7" Type="http://schemas.openxmlformats.org/officeDocument/2006/relationships/audio" Target="../media/audio1.bin"/><Relationship Id="rId12" Type="http://schemas.openxmlformats.org/officeDocument/2006/relationships/image" Target="../media/image8.png"/><Relationship Id="rId17" Type="http://schemas.openxmlformats.org/officeDocument/2006/relationships/audio" Target="../media/audio3.bin"/><Relationship Id="rId2" Type="http://schemas.openxmlformats.org/officeDocument/2006/relationships/audio" Target="../media/media7.m4a"/><Relationship Id="rId16" Type="http://schemas.openxmlformats.org/officeDocument/2006/relationships/slide" Target="slide8.xml"/><Relationship Id="rId20" Type="http://schemas.openxmlformats.org/officeDocument/2006/relationships/image" Target="../media/image44.jpg"/><Relationship Id="rId1" Type="http://schemas.microsoft.com/office/2007/relationships/media" Target="../media/media7.m4a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9.png"/><Relationship Id="rId23" Type="http://schemas.microsoft.com/office/2007/relationships/hdphoto" Target="../media/hdphoto7.wdp"/><Relationship Id="rId10" Type="http://schemas.openxmlformats.org/officeDocument/2006/relationships/image" Target="../media/image40.png"/><Relationship Id="rId19" Type="http://schemas.openxmlformats.org/officeDocument/2006/relationships/image" Target="../media/image43.png"/><Relationship Id="rId4" Type="http://schemas.openxmlformats.org/officeDocument/2006/relationships/audio" Target="../media/media8.m4a"/><Relationship Id="rId9" Type="http://schemas.openxmlformats.org/officeDocument/2006/relationships/image" Target="../media/image39.png"/><Relationship Id="rId14" Type="http://schemas.openxmlformats.org/officeDocument/2006/relationships/image" Target="../media/image36.png"/><Relationship Id="rId22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8.png"/><Relationship Id="rId18" Type="http://schemas.openxmlformats.org/officeDocument/2006/relationships/audio" Target="../media/audio3.bin"/><Relationship Id="rId3" Type="http://schemas.microsoft.com/office/2007/relationships/media" Target="../media/media10.m4a"/><Relationship Id="rId21" Type="http://schemas.openxmlformats.org/officeDocument/2006/relationships/image" Target="../media/image51.png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8.png"/><Relationship Id="rId17" Type="http://schemas.openxmlformats.org/officeDocument/2006/relationships/slide" Target="slide8.xml"/><Relationship Id="rId2" Type="http://schemas.openxmlformats.org/officeDocument/2006/relationships/audio" Target="../media/media9.m4a"/><Relationship Id="rId16" Type="http://schemas.openxmlformats.org/officeDocument/2006/relationships/image" Target="../media/image9.png"/><Relationship Id="rId20" Type="http://schemas.openxmlformats.org/officeDocument/2006/relationships/image" Target="../media/image50.png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11" Type="http://schemas.openxmlformats.org/officeDocument/2006/relationships/image" Target="../media/image5.png"/><Relationship Id="rId5" Type="http://schemas.microsoft.com/office/2007/relationships/media" Target="../media/media11.m4a"/><Relationship Id="rId15" Type="http://schemas.openxmlformats.org/officeDocument/2006/relationships/image" Target="../media/image36.png"/><Relationship Id="rId10" Type="http://schemas.openxmlformats.org/officeDocument/2006/relationships/image" Target="../media/image47.png"/><Relationship Id="rId19" Type="http://schemas.openxmlformats.org/officeDocument/2006/relationships/image" Target="../media/image49.jpeg"/><Relationship Id="rId4" Type="http://schemas.openxmlformats.org/officeDocument/2006/relationships/audio" Target="../media/media10.m4a"/><Relationship Id="rId9" Type="http://schemas.openxmlformats.org/officeDocument/2006/relationships/audio" Target="../media/audio1.bin"/><Relationship Id="rId14" Type="http://schemas.openxmlformats.org/officeDocument/2006/relationships/image" Target="../media/image1.png"/><Relationship Id="rId22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8.wdp"/><Relationship Id="rId18" Type="http://schemas.openxmlformats.org/officeDocument/2006/relationships/image" Target="../media/image58.png"/><Relationship Id="rId26" Type="http://schemas.openxmlformats.org/officeDocument/2006/relationships/image" Target="../media/image9.png"/><Relationship Id="rId3" Type="http://schemas.microsoft.com/office/2007/relationships/media" Target="../media/media13.m4a"/><Relationship Id="rId21" Type="http://schemas.openxmlformats.org/officeDocument/2006/relationships/image" Target="../media/image61.png"/><Relationship Id="rId7" Type="http://schemas.openxmlformats.org/officeDocument/2006/relationships/audio" Target="../media/audio1.bin"/><Relationship Id="rId12" Type="http://schemas.openxmlformats.org/officeDocument/2006/relationships/image" Target="../media/image53.jpeg"/><Relationship Id="rId17" Type="http://schemas.openxmlformats.org/officeDocument/2006/relationships/image" Target="../media/image57.png"/><Relationship Id="rId25" Type="http://schemas.openxmlformats.org/officeDocument/2006/relationships/image" Target="../media/image36.png"/><Relationship Id="rId2" Type="http://schemas.openxmlformats.org/officeDocument/2006/relationships/audio" Target="../media/media12.m4a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microsoft.com/office/2007/relationships/media" Target="../media/media12.m4a"/><Relationship Id="rId6" Type="http://schemas.openxmlformats.org/officeDocument/2006/relationships/notesSlide" Target="../notesSlides/notesSlide7.xml"/><Relationship Id="rId11" Type="http://schemas.openxmlformats.org/officeDocument/2006/relationships/audio" Target="../media/audio3.bin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5.png"/><Relationship Id="rId23" Type="http://schemas.openxmlformats.org/officeDocument/2006/relationships/image" Target="../media/image8.png"/><Relationship Id="rId10" Type="http://schemas.openxmlformats.org/officeDocument/2006/relationships/slide" Target="slide8.xml"/><Relationship Id="rId19" Type="http://schemas.openxmlformats.org/officeDocument/2006/relationships/image" Target="../media/image59.png"/><Relationship Id="rId4" Type="http://schemas.openxmlformats.org/officeDocument/2006/relationships/audio" Target="../media/media13.m4a"/><Relationship Id="rId9" Type="http://schemas.openxmlformats.org/officeDocument/2006/relationships/image" Target="../media/image5.png"/><Relationship Id="rId14" Type="http://schemas.openxmlformats.org/officeDocument/2006/relationships/image" Target="../media/image54.png"/><Relationship Id="rId22" Type="http://schemas.openxmlformats.org/officeDocument/2006/relationships/image" Target="../media/image6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bin"/><Relationship Id="rId3" Type="http://schemas.openxmlformats.org/officeDocument/2006/relationships/audio" Target="../media/audio1.bin"/><Relationship Id="rId7" Type="http://schemas.openxmlformats.org/officeDocument/2006/relationships/slide" Target="slide8.xm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36.png"/><Relationship Id="rId5" Type="http://schemas.openxmlformats.org/officeDocument/2006/relationships/image" Target="../media/image18.png"/><Relationship Id="rId10" Type="http://schemas.openxmlformats.org/officeDocument/2006/relationships/image" Target="../media/image64.png"/><Relationship Id="rId4" Type="http://schemas.openxmlformats.org/officeDocument/2006/relationships/audio" Target="../media/audio4.bin"/><Relationship Id="rId9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bin"/><Relationship Id="rId3" Type="http://schemas.openxmlformats.org/officeDocument/2006/relationships/audio" Target="../media/audio5.bin"/><Relationship Id="rId7" Type="http://schemas.openxmlformats.org/officeDocument/2006/relationships/slide" Target="slide8.xm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36.png"/><Relationship Id="rId5" Type="http://schemas.openxmlformats.org/officeDocument/2006/relationships/image" Target="../media/image18.png"/><Relationship Id="rId10" Type="http://schemas.openxmlformats.org/officeDocument/2006/relationships/image" Target="../media/image66.png"/><Relationship Id="rId4" Type="http://schemas.openxmlformats.org/officeDocument/2006/relationships/audio" Target="../media/audio1.bin"/><Relationship Id="rId9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04000" y="6527800"/>
            <a:ext cx="177800" cy="177800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-12700" y="6400800"/>
            <a:ext cx="9156700" cy="457200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dirty="0"/>
              <a:t>Chapter 3 Title Slide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8467"/>
            <a:ext cx="9144000" cy="6248400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00400" y="929788"/>
            <a:ext cx="5181600" cy="5847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marL="1371600" indent="-1371600" algn="ctr"/>
            <a:r>
              <a:rPr lang="en-US" sz="32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Slides: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05200" y="2064603"/>
            <a:ext cx="5257800" cy="5847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b="1" dirty="0"/>
              <a:t>Business 478: Strategy</a:t>
            </a:r>
            <a:endParaRPr lang="en-US" sz="2800" b="1" dirty="0"/>
          </a:p>
        </p:txBody>
      </p:sp>
      <p:sp>
        <p:nvSpPr>
          <p:cNvPr id="23" name="Rectangle 22"/>
          <p:cNvSpPr/>
          <p:nvPr/>
        </p:nvSpPr>
        <p:spPr>
          <a:xfrm>
            <a:off x="3657600" y="5638800"/>
            <a:ext cx="4572000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 0  Help with Strategy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762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pic>
        <p:nvPicPr>
          <p:cNvPr id="3" name="Picture 2" descr="Untitled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" y="838200"/>
            <a:ext cx="3238500" cy="4089400"/>
          </a:xfrm>
          <a:prstGeom prst="rect">
            <a:avLst/>
          </a:prstGeom>
          <a:effectLst>
            <a:reflection stA="30000" endPos="30000" dist="4953" dir="5400000" sy="-100000" algn="bl" rotWithShape="0"/>
          </a:effectLst>
          <a:scene3d>
            <a:camera prst="perspectiveFront" fov="1500000">
              <a:rot lat="618000" lon="19596000" rev="21594000"/>
            </a:camera>
            <a:lightRig rig="threePt" dir="t"/>
          </a:scene3d>
          <a:sp3d>
            <a:bevelT w="63500" h="63500"/>
            <a:bevelB w="0" h="0"/>
          </a:sp3d>
        </p:spPr>
      </p:pic>
      <p:sp>
        <p:nvSpPr>
          <p:cNvPr id="27" name="Chevron 26"/>
          <p:cNvSpPr/>
          <p:nvPr/>
        </p:nvSpPr>
        <p:spPr bwMode="auto">
          <a:xfrm>
            <a:off x="0" y="6426198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Audio Intro. Slides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</a:rPr>
              <a:pPr algn="ctr">
                <a:lnSpc>
                  <a:spcPts val="1200"/>
                </a:lnSpc>
                <a:defRPr/>
              </a:pPr>
              <a:t>1</a:t>
            </a:fld>
            <a:r>
              <a:rPr lang="en-US" sz="1000" b="1" spc="100" dirty="0">
                <a:solidFill>
                  <a:schemeClr val="bg1"/>
                </a:solidFill>
                <a:latin typeface="Arial Narrow"/>
                <a:cs typeface="Arial Narrow"/>
              </a:rPr>
              <a:t>/</a:t>
            </a:r>
            <a:r>
              <a:rPr lang="en-US" sz="1000" b="1" spc="100" dirty="0">
                <a:solidFill>
                  <a:schemeClr val="bg1"/>
                </a:solidFill>
              </a:rPr>
              <a:t>16</a:t>
            </a:r>
            <a:r>
              <a:rPr lang="en-US" sz="1000" b="1" spc="100" baseline="0" dirty="0">
                <a:solidFill>
                  <a:schemeClr val="bg1"/>
                </a:solidFill>
              </a:rPr>
              <a:t>      </a:t>
            </a:r>
            <a:endParaRPr lang="en-US" sz="1000" b="1" spc="1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6268285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ooter Placeholder 12"/>
          <p:cNvSpPr txBox="1">
            <a:spLocks/>
          </p:cNvSpPr>
          <p:nvPr/>
        </p:nvSpPr>
        <p:spPr>
          <a:xfrm>
            <a:off x="2194560" y="6477000"/>
            <a:ext cx="56388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2015, 2017, 2019 , 2024 Jerry Sheppard. All rights reserved. May not be copied, scanned, or duplicated, in whole or in part, except    </a:t>
            </a:r>
          </a:p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   for use as permitted in a license distributed with a certain product or service or otherwise on a website for classroom use.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58000" y="6509514"/>
            <a:ext cx="1622893" cy="2174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>
              <a:defRPr sz="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 algn="r"/>
            <a:r>
              <a:rPr lang="en-US" sz="700" dirty="0">
                <a:latin typeface="Arial Narrow"/>
                <a:cs typeface="Arial Narrow"/>
              </a:rPr>
              <a:t>Presentation design by Jerry Sheppard.</a:t>
            </a:r>
          </a:p>
        </p:txBody>
      </p:sp>
      <p:pic>
        <p:nvPicPr>
          <p:cNvPr id="40" name="Picture 39" descr="Soun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</p:spPr>
      </p:pic>
      <p:pic>
        <p:nvPicPr>
          <p:cNvPr id="41" name="Picture 40" descr="Next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31788"/>
            <a:ext cx="396214" cy="396214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</p:spPr>
      </p:pic>
      <p:pic>
        <p:nvPicPr>
          <p:cNvPr id="25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724400" y="3556000"/>
            <a:ext cx="2596816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276600" y="3784600"/>
            <a:ext cx="1828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9933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Notes   with     Audio</a:t>
            </a:r>
          </a:p>
        </p:txBody>
      </p:sp>
      <p:pic>
        <p:nvPicPr>
          <p:cNvPr id="31" name="Picture 30" descr="Brand_New.png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38000"/>
                    </a14:imgEffect>
                    <a14:imgEffect>
                      <a14:colorTemperature colorTemp="9870"/>
                    </a14:imgEffect>
                    <a14:imgEffect>
                      <a14:saturation sat="28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81" y="3505200"/>
            <a:ext cx="1830019" cy="1828800"/>
          </a:xfrm>
          <a:prstGeom prst="rect">
            <a:avLst/>
          </a:prstGeom>
          <a:effectLst>
            <a:glow rad="101600">
              <a:schemeClr val="bg1">
                <a:lumMod val="75000"/>
                <a:alpha val="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34645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2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" grpId="0"/>
      <p:bldP spid="22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Sound 2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273800" y="6591300"/>
            <a:ext cx="228600" cy="228600"/>
          </a:xfrm>
          <a:prstGeom prst="rect">
            <a:avLst/>
          </a:prstGeom>
        </p:spPr>
      </p:pic>
      <p:pic>
        <p:nvPicPr>
          <p:cNvPr id="228" name="Sound 22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350000" y="6591300"/>
            <a:ext cx="228600" cy="228600"/>
          </a:xfrm>
          <a:prstGeom prst="rect">
            <a:avLst/>
          </a:prstGeom>
        </p:spPr>
      </p:pic>
      <p:pic>
        <p:nvPicPr>
          <p:cNvPr id="229" name="Sound 228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502400" y="6591300"/>
            <a:ext cx="228600" cy="2286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Formulation Analysis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15" action="ppaction://hlinksldjump" highlightClick="1">
              <a:snd r:embed="rId16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8" name="Picture 177" descr="Sound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8"/>
            <a:tile tx="0" ty="0" sx="100000" sy="100000" flip="none" algn="tl"/>
          </a:blipFill>
        </p:spPr>
      </p:pic>
      <p:grpSp>
        <p:nvGrpSpPr>
          <p:cNvPr id="179" name="Group 178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8"/>
            <a:tile tx="0" ty="0" sx="100000" sy="100000" flip="none" algn="tl"/>
          </a:blipFill>
        </p:grpSpPr>
        <p:pic>
          <p:nvPicPr>
            <p:cNvPr id="180" name="Picture 179"/>
            <p:cNvPicPr preferRelativeResize="0">
              <a:picLocks/>
            </p:cNvPicPr>
            <p:nvPr/>
          </p:nvPicPr>
          <p:blipFill rotWithShape="1">
            <a:blip r:embed="rId19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81" name="Picture 180" descr="Nex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ni1.m4a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121400" y="6591300"/>
            <a:ext cx="228600" cy="228600"/>
          </a:xfrm>
          <a:prstGeom prst="rect">
            <a:avLst/>
          </a:prstGeom>
        </p:spPr>
      </p:pic>
      <p:sp>
        <p:nvSpPr>
          <p:cNvPr id="87" name="Rectangle 86"/>
          <p:cNvSpPr/>
          <p:nvPr/>
        </p:nvSpPr>
        <p:spPr>
          <a:xfrm>
            <a:off x="2667000" y="1295400"/>
            <a:ext cx="685800" cy="297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5" name="Rectangle 84"/>
          <p:cNvSpPr/>
          <p:nvPr/>
        </p:nvSpPr>
        <p:spPr>
          <a:xfrm>
            <a:off x="2590800" y="1143000"/>
            <a:ext cx="822960" cy="2895600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435773" y="1143000"/>
            <a:ext cx="899160" cy="28956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654800" y="6591300"/>
            <a:ext cx="203200" cy="203200"/>
          </a:xfrm>
          <a:prstGeom prst="rect">
            <a:avLst/>
          </a:prstGeom>
        </p:spPr>
      </p:pic>
      <p:sp>
        <p:nvSpPr>
          <p:cNvPr id="84" name="Rectangle 4"/>
          <p:cNvSpPr txBox="1">
            <a:spLocks noChangeArrowheads="1"/>
          </p:cNvSpPr>
          <p:nvPr/>
        </p:nvSpPr>
        <p:spPr>
          <a:xfrm>
            <a:off x="4495800" y="1143000"/>
            <a:ext cx="3200400" cy="609600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rmAutofit fontScale="62500" lnSpcReduction="2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47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j-lt"/>
              </a:rPr>
              <a:t>SUBHEADINGS!</a:t>
            </a:r>
            <a:endParaRPr lang="en-US" sz="4700" b="1" dirty="0">
              <a:latin typeface="Arial Narrow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2362200" y="1524000"/>
            <a:ext cx="5410200" cy="441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4"/>
          <p:cNvSpPr txBox="1">
            <a:spLocks noChangeArrowheads="1"/>
          </p:cNvSpPr>
          <p:nvPr/>
        </p:nvSpPr>
        <p:spPr>
          <a:xfrm>
            <a:off x="2362708" y="1574800"/>
            <a:ext cx="6675120" cy="612648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3.0	         3.3        Include Corp. Philosophy 	                      		       and stakeholder analysis</a:t>
            </a:r>
            <a:r>
              <a:rPr lang="en-CA" sz="2000" b="1" dirty="0">
                <a:latin typeface="Arial Narrow" charset="0"/>
              </a:rPr>
              <a:t>.</a:t>
            </a:r>
            <a:endParaRPr lang="en-US" sz="2000" b="1" dirty="0">
              <a:latin typeface="Arial Narrow" charset="0"/>
            </a:endParaRPr>
          </a:p>
        </p:txBody>
      </p:sp>
      <p:sp>
        <p:nvSpPr>
          <p:cNvPr id="90" name="Rectangle 4"/>
          <p:cNvSpPr txBox="1">
            <a:spLocks noChangeArrowheads="1"/>
          </p:cNvSpPr>
          <p:nvPr/>
        </p:nvSpPr>
        <p:spPr>
          <a:xfrm>
            <a:off x="2362708" y="21844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3.0	         3.4</a:t>
            </a:r>
            <a:r>
              <a:rPr lang="en-US" sz="2000" dirty="0">
                <a:latin typeface="Arial Narrow" charset="0"/>
              </a:rPr>
              <a:t>        </a:t>
            </a:r>
            <a:r>
              <a:rPr lang="en-US" sz="2000" b="1" dirty="0">
                <a:latin typeface="Arial Narrow" charset="0"/>
              </a:rPr>
              <a:t>General External Environment, Porter’s 5 		     	       Forces, Competitor Analysis &amp; Dynamics.</a:t>
            </a:r>
          </a:p>
        </p:txBody>
      </p:sp>
      <p:sp>
        <p:nvSpPr>
          <p:cNvPr id="91" name="Rectangle 4"/>
          <p:cNvSpPr txBox="1">
            <a:spLocks noChangeArrowheads="1"/>
          </p:cNvSpPr>
          <p:nvPr/>
        </p:nvSpPr>
        <p:spPr>
          <a:xfrm>
            <a:off x="2362708" y="2806700"/>
            <a:ext cx="6675120" cy="612648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3.3	         3.3        Subheadings. Including explaining	                    	                      the firm</a:t>
            </a:r>
            <a:r>
              <a:rPr lang="ja-JP" altLang="en-US" sz="2000" b="1" dirty="0">
                <a:latin typeface="Arial Narrow" charset="0"/>
              </a:rPr>
              <a:t>’</a:t>
            </a:r>
            <a:r>
              <a:rPr lang="en-US" altLang="ja-JP" sz="2000" b="1" dirty="0">
                <a:latin typeface="Arial Narrow" charset="0"/>
              </a:rPr>
              <a:t>s core competences (VRIO).</a:t>
            </a:r>
            <a:endParaRPr lang="en-US" sz="2000" b="1" dirty="0">
              <a:latin typeface="Arial Narrow" charset="0"/>
            </a:endParaRPr>
          </a:p>
        </p:txBody>
      </p:sp>
      <p:sp>
        <p:nvSpPr>
          <p:cNvPr id="92" name="Rectangle 4"/>
          <p:cNvSpPr txBox="1">
            <a:spLocks noChangeArrowheads="1"/>
          </p:cNvSpPr>
          <p:nvPr/>
        </p:nvSpPr>
        <p:spPr>
          <a:xfrm>
            <a:off x="2362708" y="34163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 fontScale="92500"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dirty="0">
                <a:latin typeface="Arial Narrow" charset="0"/>
              </a:rPr>
              <a:t>   </a:t>
            </a:r>
            <a:r>
              <a:rPr lang="en-US" sz="2200" dirty="0">
                <a:latin typeface="Arial Narrow" charset="0"/>
              </a:rPr>
              <a:t>    </a:t>
            </a:r>
            <a:r>
              <a:rPr lang="en-US" sz="2200" b="1" dirty="0">
                <a:latin typeface="Arial Narrow" charset="0"/>
              </a:rPr>
              <a:t>3.3	         3.4</a:t>
            </a:r>
            <a:r>
              <a:rPr lang="en-US" sz="2200" dirty="0">
                <a:latin typeface="Arial Narrow" charset="0"/>
              </a:rPr>
              <a:t>        </a:t>
            </a:r>
            <a:r>
              <a:rPr lang="en-US" sz="2200" b="1" dirty="0">
                <a:latin typeface="Arial Narrow" charset="0"/>
              </a:rPr>
              <a:t>Subheadings include Business, Corp.,              		      International &amp; Co-op. Strategies.</a:t>
            </a:r>
          </a:p>
        </p:txBody>
      </p:sp>
      <p:sp>
        <p:nvSpPr>
          <p:cNvPr id="93" name="Rectangle 92"/>
          <p:cNvSpPr/>
          <p:nvPr/>
        </p:nvSpPr>
        <p:spPr>
          <a:xfrm>
            <a:off x="3721355" y="3996268"/>
            <a:ext cx="18181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dirty="0">
                <a:latin typeface="Arial Narrow" charset="0"/>
              </a:rPr>
              <a:t> </a:t>
            </a:r>
            <a:r>
              <a:rPr lang="en-US" sz="2000" b="1" dirty="0">
                <a:latin typeface="Arial Narrow" charset="0"/>
              </a:rPr>
              <a:t>3.25      Average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76200" y="1130300"/>
            <a:ext cx="4267200" cy="4138078"/>
            <a:chOff x="76200" y="1130300"/>
            <a:chExt cx="4267200" cy="4138078"/>
          </a:xfrm>
        </p:grpSpPr>
        <p:grpSp>
          <p:nvGrpSpPr>
            <p:cNvPr id="95" name="Group 94"/>
            <p:cNvGrpSpPr/>
            <p:nvPr/>
          </p:nvGrpSpPr>
          <p:grpSpPr>
            <a:xfrm>
              <a:off x="76200" y="1132946"/>
              <a:ext cx="2514600" cy="446904"/>
              <a:chOff x="-1371600" y="1132946"/>
              <a:chExt cx="2532888" cy="446904"/>
            </a:xfrm>
          </p:grpSpPr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-1371600" y="1132946"/>
                <a:ext cx="2532888" cy="446904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  <p:grpSp>
            <p:nvGrpSpPr>
              <p:cNvPr id="160" name="Group 8"/>
              <p:cNvGrpSpPr>
                <a:grpSpLocks/>
              </p:cNvGrpSpPr>
              <p:nvPr/>
            </p:nvGrpSpPr>
            <p:grpSpPr bwMode="auto">
              <a:xfrm>
                <a:off x="-1371600" y="1132946"/>
                <a:ext cx="2532888" cy="446904"/>
                <a:chOff x="0" y="0"/>
                <a:chExt cx="1008" cy="606"/>
              </a:xfrm>
            </p:grpSpPr>
            <p:sp>
              <p:nvSpPr>
                <p:cNvPr id="161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923" cy="606"/>
                </a:xfrm>
                <a:prstGeom prst="rect">
                  <a:avLst/>
                </a:prstGeom>
                <a:solidFill>
                  <a:srgbClr val="CCCCCC"/>
                </a:solidFill>
                <a:ln w="254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tIns="0" bIns="0"/>
                <a:lstStyle/>
                <a:p>
                  <a:pPr>
                    <a:lnSpc>
                      <a:spcPct val="90000"/>
                    </a:lnSpc>
                    <a:defRPr/>
                  </a:pPr>
                  <a:r>
                    <a:rPr lang="en-US" b="1" dirty="0">
                      <a:latin typeface="Times New Roman" charset="0"/>
                      <a:cs typeface="Times New Roman" charset="0"/>
                    </a:rPr>
                    <a:t>Section of report</a:t>
                  </a:r>
                  <a:r>
                    <a:rPr lang="en-US" sz="1600" b="1" dirty="0">
                      <a:latin typeface="Times New Roman" charset="0"/>
                      <a:cs typeface="Times New Roman" charset="0"/>
                    </a:rPr>
                    <a:t>    </a:t>
                  </a:r>
                  <a:r>
                    <a:rPr lang="en-US" sz="1300" b="1" dirty="0">
                      <a:latin typeface="Times New Roman" charset="0"/>
                      <a:cs typeface="Times New Roman" charset="0"/>
                    </a:rPr>
                    <a:t>Grade range is 0.0 – 4.3</a:t>
                  </a:r>
                  <a:endParaRPr lang="en-US" sz="1300" b="1" dirty="0">
                    <a:latin typeface="Times New Roman" charset="0"/>
                    <a:cs typeface="Arial" charset="0"/>
                  </a:endParaRPr>
                </a:p>
              </p:txBody>
            </p:sp>
            <p:sp>
              <p:nvSpPr>
                <p:cNvPr id="163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08" cy="606"/>
                </a:xfrm>
                <a:prstGeom prst="rect">
                  <a:avLst/>
                </a:prstGeom>
                <a:noFill/>
                <a:ln w="254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CA">
                    <a:cs typeface="Arial" charset="0"/>
                  </a:endParaRPr>
                </a:p>
              </p:txBody>
            </p:sp>
          </p:grpSp>
        </p:grpSp>
        <p:grpSp>
          <p:nvGrpSpPr>
            <p:cNvPr id="96" name="Group 95"/>
            <p:cNvGrpSpPr/>
            <p:nvPr/>
          </p:nvGrpSpPr>
          <p:grpSpPr>
            <a:xfrm>
              <a:off x="76200" y="1575129"/>
              <a:ext cx="2514600" cy="616853"/>
              <a:chOff x="-1371600" y="1575129"/>
              <a:chExt cx="2532888" cy="616853"/>
            </a:xfrm>
          </p:grpSpPr>
          <p:sp>
            <p:nvSpPr>
              <p:cNvPr id="156" name="Rectangle 12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Mission, Objectives, Goals, Stakeholders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8" name="Rectangle 13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76200" y="2807261"/>
              <a:ext cx="2514600" cy="616853"/>
              <a:chOff x="-1371600" y="2807261"/>
              <a:chExt cx="2532888" cy="616853"/>
            </a:xfrm>
          </p:grpSpPr>
          <p:sp>
            <p:nvSpPr>
              <p:cNvPr id="153" name="Rectangle 15"/>
              <p:cNvSpPr>
                <a:spLocks noChangeArrowheads="1"/>
              </p:cNvSpPr>
              <p:nvPr/>
            </p:nvSpPr>
            <p:spPr bwMode="auto">
              <a:xfrm>
                <a:off x="-1371600" y="2807261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r>
                  <a:rPr lang="en-US" b="1" spc="-50" dirty="0">
                    <a:latin typeface="Times New Roman" charset="0"/>
                    <a:cs typeface="Times New Roman" charset="0"/>
                  </a:rPr>
                  <a:t>Resources,</a:t>
                </a:r>
                <a:r>
                  <a:rPr lang="en-US" sz="1000" b="1" spc="-50" dirty="0">
                    <a:latin typeface="Times New Roman" charset="0"/>
                    <a:cs typeface="Times New Roman" charset="0"/>
                  </a:rPr>
                  <a:t> </a:t>
                </a:r>
                <a:r>
                  <a:rPr lang="en-US" b="1" spc="-50" dirty="0">
                    <a:latin typeface="Times New Roman" charset="0"/>
                    <a:cs typeface="Times New Roman" charset="0"/>
                  </a:rPr>
                  <a:t>Capabilities  &amp; </a:t>
                </a:r>
                <a:r>
                  <a:rPr lang="en-US" b="1" dirty="0">
                    <a:latin typeface="Times New Roman" charset="0"/>
                    <a:cs typeface="Times New Roman" charset="0"/>
                  </a:rPr>
                  <a:t>Core Competencies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5" name="Rectangle 16"/>
              <p:cNvSpPr>
                <a:spLocks noChangeArrowheads="1"/>
              </p:cNvSpPr>
              <p:nvPr/>
            </p:nvSpPr>
            <p:spPr bwMode="auto">
              <a:xfrm>
                <a:off x="-1371599" y="2807261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76200" y="2184114"/>
              <a:ext cx="2514600" cy="616853"/>
              <a:chOff x="-1371600" y="2184114"/>
              <a:chExt cx="2532888" cy="616853"/>
            </a:xfrm>
          </p:grpSpPr>
          <p:sp>
            <p:nvSpPr>
              <p:cNvPr id="150" name="Rectangle 18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2860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General &amp; Industry Environment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2" name="Rectangle 19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76200" y="3417819"/>
              <a:ext cx="2514600" cy="616853"/>
              <a:chOff x="-1371600" y="3417819"/>
              <a:chExt cx="2532888" cy="616853"/>
            </a:xfrm>
          </p:grpSpPr>
          <p:sp>
            <p:nvSpPr>
              <p:cNvPr id="147" name="Rectangle 21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Bus., Corp., Co-op. &amp; International</a:t>
                </a:r>
                <a:r>
                  <a:rPr lang="en-US" sz="1400" b="1" dirty="0">
                    <a:latin typeface="Times New Roman" charset="0"/>
                    <a:cs typeface="Times New Roman" charset="0"/>
                  </a:rPr>
                  <a:t> </a:t>
                </a:r>
                <a:r>
                  <a:rPr lang="en-US" b="1" dirty="0">
                    <a:latin typeface="Times New Roman" charset="0"/>
                    <a:cs typeface="Times New Roman" charset="0"/>
                  </a:rPr>
                  <a:t>Strategies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9" name="Rectangle 22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375024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sp>
          <p:nvSpPr>
            <p:cNvPr id="100" name="Rectangle 28"/>
            <p:cNvSpPr>
              <a:spLocks noChangeArrowheads="1"/>
            </p:cNvSpPr>
            <p:nvPr/>
          </p:nvSpPr>
          <p:spPr bwMode="auto">
            <a:xfrm>
              <a:off x="76201" y="4651525"/>
              <a:ext cx="2345144" cy="616853"/>
            </a:xfrm>
            <a:prstGeom prst="rect">
              <a:avLst/>
            </a:prstGeom>
            <a:noFill/>
            <a:ln w="25400" cap="sq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CA">
                <a:cs typeface="Arial" charset="0"/>
              </a:endParaRP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76200" y="4013199"/>
              <a:ext cx="2514600" cy="408761"/>
              <a:chOff x="-1371600" y="4021666"/>
              <a:chExt cx="2532888" cy="408761"/>
            </a:xfrm>
          </p:grpSpPr>
          <p:sp>
            <p:nvSpPr>
              <p:cNvPr id="144" name="Rectangle 30"/>
              <p:cNvSpPr>
                <a:spLocks noChangeArrowheads="1"/>
              </p:cNvSpPr>
              <p:nvPr/>
            </p:nvSpPr>
            <p:spPr bwMode="auto">
              <a:xfrm>
                <a:off x="-1371600" y="4021666"/>
                <a:ext cx="2319301" cy="391827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Average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6" name="Rectangle 31"/>
              <p:cNvSpPr>
                <a:spLocks noChangeArrowheads="1"/>
              </p:cNvSpPr>
              <p:nvPr/>
            </p:nvSpPr>
            <p:spPr bwMode="auto">
              <a:xfrm>
                <a:off x="-1371600" y="4038600"/>
                <a:ext cx="2532888" cy="391827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>
              <a:off x="2587910" y="1130300"/>
              <a:ext cx="824156" cy="3289300"/>
              <a:chOff x="-2973550" y="956421"/>
              <a:chExt cx="824156" cy="3289300"/>
            </a:xfrm>
          </p:grpSpPr>
          <p:sp>
            <p:nvSpPr>
              <p:cNvPr id="136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 Form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7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8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0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1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3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solidFill>
                <a:srgbClr val="999999"/>
              </a:solidFill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>
              <a:off x="3411294" y="1130300"/>
              <a:ext cx="932106" cy="3289300"/>
              <a:chOff x="-2973550" y="956421"/>
              <a:chExt cx="824156" cy="3289300"/>
            </a:xfrm>
          </p:grpSpPr>
          <p:sp>
            <p:nvSpPr>
              <p:cNvPr id="104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Content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5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6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7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8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27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noFill/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43400" y="4800600"/>
            <a:ext cx="1752600" cy="116128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514600" y="4597400"/>
            <a:ext cx="1752600" cy="1651000"/>
            <a:chOff x="-1739900" y="6673334"/>
            <a:chExt cx="1752600" cy="145466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-10000" b="-1"/>
            <a:stretch/>
          </p:blipFill>
          <p:spPr>
            <a:xfrm>
              <a:off x="-1739900" y="6731000"/>
              <a:ext cx="1752600" cy="1397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-1549400" y="6673334"/>
              <a:ext cx="106680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</a:t>
              </a:r>
            </a:p>
          </p:txBody>
        </p:sp>
      </p:grpSp>
      <p:pic>
        <p:nvPicPr>
          <p:cNvPr id="164" name="Picture 16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09800" y="4572000"/>
            <a:ext cx="5334000" cy="1600200"/>
          </a:xfrm>
          <a:prstGeom prst="rect">
            <a:avLst/>
          </a:prstGeom>
        </p:spPr>
      </p:pic>
      <p:sp>
        <p:nvSpPr>
          <p:cNvPr id="83" name="Chevron 82"/>
          <p:cNvSpPr/>
          <p:nvPr/>
        </p:nvSpPr>
        <p:spPr bwMode="auto">
          <a:xfrm>
            <a:off x="6096000" y="6430264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</p:spTree>
    <p:extLst>
      <p:ext uri="{BB962C8B-B14F-4D97-AF65-F5344CB8AC3E}">
        <p14:creationId xmlns:p14="http://schemas.microsoft.com/office/powerpoint/2010/main" val="309065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1" nodeType="with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1" nodeType="with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xit" presetSubtype="0" fill="hold" grpId="1" nodeType="withEffect">
                                  <p:stCondLst>
                                    <p:cond delay="4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xit" presetSubtype="8" fill="hold" nodeType="withEffect">
                                  <p:stCondLst>
                                    <p:cond delay="58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7151" fill="hold"/>
                                        <p:tgtEl>
                                          <p:spTgt spid="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xit" presetSubtype="8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6888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22" presetClass="exit" presetSubtype="8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79365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9" presetID="22" presetClass="exit" presetSubtype="8" fill="hold" nodeType="withEffect">
                                  <p:stCondLst>
                                    <p:cond delay="8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83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176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xit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2" presetClass="exit" presetSubtype="8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9500"/>
                            </p:stCondLst>
                            <p:childTnLst>
                              <p:par>
                                <p:cTn id="148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37151" fill="hold"/>
                                        <p:tgtEl>
                                          <p:spTgt spid="2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audio>
              <p:cMediaNode vol="10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7"/>
                </p:tgtEl>
              </p:cMediaNode>
            </p:audio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6888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audio>
              <p:cMediaNode vol="10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8"/>
                </p:tgtEl>
              </p:cMediaNode>
            </p:audio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79365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9"/>
                </p:tgtEl>
              </p:cMediaNode>
            </p:audio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6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5283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8" dur="176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8" grpId="0" animBg="1"/>
      <p:bldP spid="87" grpId="0"/>
      <p:bldP spid="87" grpId="1"/>
      <p:bldP spid="85" grpId="0" animBg="1"/>
      <p:bldP spid="85" grpId="1" animBg="1"/>
      <p:bldP spid="86" grpId="0" animBg="1"/>
      <p:bldP spid="86" grpId="1" animBg="1"/>
      <p:bldP spid="84" grpId="0" build="p" autoUpdateAnimBg="0"/>
      <p:bldP spid="88" grpId="0" animBg="1"/>
      <p:bldP spid="89" grpId="0" animBg="1" autoUpdateAnimBg="0"/>
      <p:bldP spid="90" grpId="0" animBg="1" autoUpdateAnimBg="0"/>
      <p:bldP spid="91" grpId="0" animBg="1" autoUpdateAnimBg="0"/>
      <p:bldP spid="92" grpId="0" animBg="1" autoUpdateAnimBg="0"/>
      <p:bldP spid="9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Integration, Rec. &amp; </a:t>
            </a:r>
            <a:r>
              <a:rPr lang="en-US" sz="3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Impl</a:t>
            </a: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. 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4" action="ppaction://hlinksldjump" highlightClick="1">
              <a:snd r:embed="rId5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Rectangle 4"/>
          <p:cNvSpPr txBox="1">
            <a:spLocks noChangeArrowheads="1"/>
          </p:cNvSpPr>
          <p:nvPr/>
        </p:nvSpPr>
        <p:spPr>
          <a:xfrm>
            <a:off x="4495800" y="1109132"/>
            <a:ext cx="3200400" cy="609600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rmAutofit fontScale="62500" lnSpcReduction="2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47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j-lt"/>
              </a:rPr>
              <a:t>SUBHEADINGS!</a:t>
            </a:r>
            <a:endParaRPr lang="en-US" sz="4700" b="1" dirty="0">
              <a:latin typeface="Arial Narrow" charset="0"/>
            </a:endParaRPr>
          </a:p>
        </p:txBody>
      </p:sp>
      <p:sp>
        <p:nvSpPr>
          <p:cNvPr id="133" name="Rectangle 4"/>
          <p:cNvSpPr txBox="1">
            <a:spLocks noChangeArrowheads="1"/>
          </p:cNvSpPr>
          <p:nvPr/>
        </p:nvSpPr>
        <p:spPr>
          <a:xfrm>
            <a:off x="2362708" y="1600200"/>
            <a:ext cx="6781292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 fontScale="85000"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</a:t>
            </a:r>
            <a:r>
              <a:rPr lang="en-US" sz="2100" b="1" dirty="0">
                <a:latin typeface="Arial Narrow" charset="0"/>
              </a:rPr>
              <a:t>  </a:t>
            </a:r>
            <a:r>
              <a:rPr lang="en-US" sz="2400" b="1" dirty="0">
                <a:latin typeface="Arial Narrow" charset="0"/>
              </a:rPr>
              <a:t>3.5	         3.3</a:t>
            </a:r>
            <a:r>
              <a:rPr lang="en-US" sz="2400" dirty="0">
                <a:latin typeface="Arial Narrow" charset="0"/>
              </a:rPr>
              <a:t>      </a:t>
            </a:r>
            <a:r>
              <a:rPr lang="en-US" sz="2400" b="1" dirty="0">
                <a:latin typeface="Arial Narrow" charset="0"/>
              </a:rPr>
              <a:t>SWOT &amp; how Strengths match Opportunities                 	                    &amp; how Weaknesses exacerbate Threats. </a:t>
            </a:r>
          </a:p>
        </p:txBody>
      </p:sp>
      <p:sp>
        <p:nvSpPr>
          <p:cNvPr id="134" name="Rectangle 4"/>
          <p:cNvSpPr txBox="1">
            <a:spLocks noChangeArrowheads="1"/>
          </p:cNvSpPr>
          <p:nvPr/>
        </p:nvSpPr>
        <p:spPr>
          <a:xfrm>
            <a:off x="2362708" y="2222500"/>
            <a:ext cx="6675120" cy="612648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280160">
              <a:lnSpc>
                <a:spcPct val="85000"/>
              </a:lnSpc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3.5	         3.5</a:t>
            </a:r>
            <a:r>
              <a:rPr lang="en-US" sz="2000" dirty="0">
                <a:latin typeface="Arial Narrow" charset="0"/>
              </a:rPr>
              <a:t> 	    </a:t>
            </a:r>
            <a:r>
              <a:rPr lang="en-US" sz="2000" b="1" dirty="0">
                <a:latin typeface="Arial Narrow" charset="0"/>
              </a:rPr>
              <a:t>Create criteria for a recommendation,</a:t>
            </a:r>
          </a:p>
          <a:p>
            <a:pPr indent="-1280160">
              <a:lnSpc>
                <a:spcPct val="85000"/>
              </a:lnSpc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                                    recommend, set targets, evaluate.</a:t>
            </a:r>
          </a:p>
        </p:txBody>
      </p:sp>
      <p:sp>
        <p:nvSpPr>
          <p:cNvPr id="135" name="Rectangle 4"/>
          <p:cNvSpPr txBox="1">
            <a:spLocks noChangeArrowheads="1"/>
          </p:cNvSpPr>
          <p:nvPr/>
        </p:nvSpPr>
        <p:spPr>
          <a:xfrm>
            <a:off x="2362708" y="28321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 fontScale="92500"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</a:t>
            </a:r>
            <a:r>
              <a:rPr lang="en-US" sz="2200" b="1" dirty="0">
                <a:latin typeface="Arial Narrow" charset="0"/>
              </a:rPr>
              <a:t>3.3	         3.4</a:t>
            </a:r>
            <a:r>
              <a:rPr lang="en-US" sz="2200" dirty="0">
                <a:latin typeface="Arial Narrow" charset="0"/>
              </a:rPr>
              <a:t>      </a:t>
            </a:r>
            <a:r>
              <a:rPr lang="en-US" sz="2200" b="1" dirty="0">
                <a:latin typeface="Arial Narrow" charset="0"/>
              </a:rPr>
              <a:t>State an action plan, timeline, needed 		                    structural &amp; control changes required. </a:t>
            </a:r>
            <a:endParaRPr lang="en-US" sz="2200" b="1" dirty="0">
              <a:solidFill>
                <a:srgbClr val="FFFFCC"/>
              </a:solidFill>
              <a:latin typeface="Arial Narrow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21355" y="4019490"/>
            <a:ext cx="17596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dirty="0">
                <a:latin typeface="Arial Narrow" charset="0"/>
              </a:rPr>
              <a:t> </a:t>
            </a:r>
            <a:r>
              <a:rPr lang="en-US" sz="2000" b="1" dirty="0">
                <a:latin typeface="Arial Narrow" charset="0"/>
              </a:rPr>
              <a:t>3.35     Average</a:t>
            </a: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Chevron 82"/>
          <p:cNvSpPr/>
          <p:nvPr/>
        </p:nvSpPr>
        <p:spPr bwMode="auto">
          <a:xfrm>
            <a:off x="6096000" y="641350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grpSp>
        <p:nvGrpSpPr>
          <p:cNvPr id="88" name="Group 87"/>
          <p:cNvGrpSpPr/>
          <p:nvPr/>
        </p:nvGrpSpPr>
        <p:grpSpPr>
          <a:xfrm>
            <a:off x="76200" y="1130300"/>
            <a:ext cx="4267200" cy="4138078"/>
            <a:chOff x="76200" y="1130300"/>
            <a:chExt cx="4267200" cy="4138078"/>
          </a:xfrm>
        </p:grpSpPr>
        <p:grpSp>
          <p:nvGrpSpPr>
            <p:cNvPr id="89" name="Group 88"/>
            <p:cNvGrpSpPr/>
            <p:nvPr/>
          </p:nvGrpSpPr>
          <p:grpSpPr>
            <a:xfrm>
              <a:off x="76200" y="1132946"/>
              <a:ext cx="2514600" cy="446904"/>
              <a:chOff x="-1371600" y="1132946"/>
              <a:chExt cx="2532888" cy="446904"/>
            </a:xfrm>
          </p:grpSpPr>
          <p:sp>
            <p:nvSpPr>
              <p:cNvPr id="150" name="Rectangle 7"/>
              <p:cNvSpPr>
                <a:spLocks noChangeArrowheads="1"/>
              </p:cNvSpPr>
              <p:nvPr/>
            </p:nvSpPr>
            <p:spPr bwMode="auto">
              <a:xfrm>
                <a:off x="-1371600" y="1132946"/>
                <a:ext cx="2532888" cy="446904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  <p:grpSp>
            <p:nvGrpSpPr>
              <p:cNvPr id="152" name="Group 8"/>
              <p:cNvGrpSpPr>
                <a:grpSpLocks/>
              </p:cNvGrpSpPr>
              <p:nvPr/>
            </p:nvGrpSpPr>
            <p:grpSpPr bwMode="auto">
              <a:xfrm>
                <a:off x="-1371600" y="1132946"/>
                <a:ext cx="2532888" cy="446904"/>
                <a:chOff x="0" y="0"/>
                <a:chExt cx="1008" cy="606"/>
              </a:xfrm>
            </p:grpSpPr>
            <p:sp>
              <p:nvSpPr>
                <p:cNvPr id="153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923" cy="606"/>
                </a:xfrm>
                <a:prstGeom prst="rect">
                  <a:avLst/>
                </a:prstGeom>
                <a:solidFill>
                  <a:srgbClr val="CCCCCC"/>
                </a:solidFill>
                <a:ln w="254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tIns="0" bIns="0"/>
                <a:lstStyle/>
                <a:p>
                  <a:pPr>
                    <a:lnSpc>
                      <a:spcPct val="90000"/>
                    </a:lnSpc>
                    <a:defRPr/>
                  </a:pPr>
                  <a:r>
                    <a:rPr lang="en-US" b="1" dirty="0">
                      <a:latin typeface="Times New Roman" charset="0"/>
                      <a:cs typeface="Times New Roman" charset="0"/>
                    </a:rPr>
                    <a:t>Section of report</a:t>
                  </a:r>
                  <a:r>
                    <a:rPr lang="en-US" sz="1600" b="1" dirty="0">
                      <a:latin typeface="Times New Roman" charset="0"/>
                      <a:cs typeface="Times New Roman" charset="0"/>
                    </a:rPr>
                    <a:t>    </a:t>
                  </a:r>
                  <a:r>
                    <a:rPr lang="en-US" sz="1300" b="1" dirty="0">
                      <a:latin typeface="Times New Roman" charset="0"/>
                      <a:cs typeface="Times New Roman" charset="0"/>
                    </a:rPr>
                    <a:t>Grade range is 0.0 – 4.3</a:t>
                  </a:r>
                  <a:endParaRPr lang="en-US" sz="1300" b="1" dirty="0">
                    <a:latin typeface="Times New Roman" charset="0"/>
                    <a:cs typeface="Arial" charset="0"/>
                  </a:endParaRPr>
                </a:p>
              </p:txBody>
            </p:sp>
            <p:sp>
              <p:nvSpPr>
                <p:cNvPr id="155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08" cy="606"/>
                </a:xfrm>
                <a:prstGeom prst="rect">
                  <a:avLst/>
                </a:prstGeom>
                <a:noFill/>
                <a:ln w="254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CA">
                    <a:cs typeface="Arial" charset="0"/>
                  </a:endParaRPr>
                </a:p>
              </p:txBody>
            </p:sp>
          </p:grpSp>
        </p:grpSp>
        <p:grpSp>
          <p:nvGrpSpPr>
            <p:cNvPr id="90" name="Group 89"/>
            <p:cNvGrpSpPr/>
            <p:nvPr/>
          </p:nvGrpSpPr>
          <p:grpSpPr>
            <a:xfrm>
              <a:off x="76200" y="1575129"/>
              <a:ext cx="2514600" cy="616853"/>
              <a:chOff x="-1371600" y="1575129"/>
              <a:chExt cx="2532888" cy="616853"/>
            </a:xfrm>
          </p:grpSpPr>
          <p:sp>
            <p:nvSpPr>
              <p:cNvPr id="147" name="Rectangle 12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SWOT &amp; Synthesis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9" name="Rectangle 13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76200" y="2807261"/>
              <a:ext cx="2514600" cy="616853"/>
              <a:chOff x="-1371600" y="2807261"/>
              <a:chExt cx="2532888" cy="616853"/>
            </a:xfrm>
          </p:grpSpPr>
          <p:sp>
            <p:nvSpPr>
              <p:cNvPr id="144" name="Rectangle 15"/>
              <p:cNvSpPr>
                <a:spLocks noChangeArrowheads="1"/>
              </p:cNvSpPr>
              <p:nvPr/>
            </p:nvSpPr>
            <p:spPr bwMode="auto">
              <a:xfrm>
                <a:off x="-1371600" y="2807261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r>
                  <a:rPr lang="en-US" b="1" spc="-50" dirty="0">
                    <a:latin typeface="Times New Roman" charset="0"/>
                    <a:cs typeface="Times New Roman" charset="0"/>
                  </a:rPr>
                  <a:t>Implementation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6" name="Rectangle 16"/>
              <p:cNvSpPr>
                <a:spLocks noChangeArrowheads="1"/>
              </p:cNvSpPr>
              <p:nvPr/>
            </p:nvSpPr>
            <p:spPr bwMode="auto">
              <a:xfrm>
                <a:off x="-1371599" y="2807261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76200" y="2184114"/>
              <a:ext cx="2514600" cy="616853"/>
              <a:chOff x="-1371600" y="2184114"/>
              <a:chExt cx="2532888" cy="616853"/>
            </a:xfrm>
          </p:grpSpPr>
          <p:sp>
            <p:nvSpPr>
              <p:cNvPr id="141" name="Rectangle 18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456134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Criteria, recommend target, evaluate, 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3" name="Rectangle 19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76200" y="3417819"/>
              <a:ext cx="2514600" cy="616853"/>
              <a:chOff x="-1371600" y="3417819"/>
              <a:chExt cx="2532888" cy="616853"/>
            </a:xfrm>
          </p:grpSpPr>
          <p:sp>
            <p:nvSpPr>
              <p:cNvPr id="138" name="Rectangle 21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Remaining Considerations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0" name="Rectangle 22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375024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sp>
          <p:nvSpPr>
            <p:cNvPr id="94" name="Rectangle 28"/>
            <p:cNvSpPr>
              <a:spLocks noChangeArrowheads="1"/>
            </p:cNvSpPr>
            <p:nvPr/>
          </p:nvSpPr>
          <p:spPr bwMode="auto">
            <a:xfrm>
              <a:off x="76201" y="4651525"/>
              <a:ext cx="2345144" cy="616853"/>
            </a:xfrm>
            <a:prstGeom prst="rect">
              <a:avLst/>
            </a:prstGeom>
            <a:noFill/>
            <a:ln w="25400" cap="sq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CA">
                <a:cs typeface="Arial" charset="0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76200" y="4013199"/>
              <a:ext cx="2514600" cy="408761"/>
              <a:chOff x="-1371600" y="4021666"/>
              <a:chExt cx="2532888" cy="408761"/>
            </a:xfrm>
          </p:grpSpPr>
          <p:sp>
            <p:nvSpPr>
              <p:cNvPr id="136" name="Rectangle 30"/>
              <p:cNvSpPr>
                <a:spLocks noChangeArrowheads="1"/>
              </p:cNvSpPr>
              <p:nvPr/>
            </p:nvSpPr>
            <p:spPr bwMode="auto">
              <a:xfrm>
                <a:off x="-1371600" y="4021666"/>
                <a:ext cx="2319301" cy="391827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Average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7" name="Rectangle 31"/>
              <p:cNvSpPr>
                <a:spLocks noChangeArrowheads="1"/>
              </p:cNvSpPr>
              <p:nvPr/>
            </p:nvSpPr>
            <p:spPr bwMode="auto">
              <a:xfrm>
                <a:off x="-1371600" y="4038600"/>
                <a:ext cx="2532888" cy="391827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2587910" y="1130300"/>
              <a:ext cx="824156" cy="3289300"/>
              <a:chOff x="-2973550" y="956421"/>
              <a:chExt cx="824156" cy="3289300"/>
            </a:xfrm>
          </p:grpSpPr>
          <p:sp>
            <p:nvSpPr>
              <p:cNvPr id="104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 Form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5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6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7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8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27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solidFill>
                <a:srgbClr val="999999"/>
              </a:solidFill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3411294" y="1130300"/>
              <a:ext cx="932106" cy="3289300"/>
              <a:chOff x="-2973550" y="956421"/>
              <a:chExt cx="824156" cy="3289300"/>
            </a:xfrm>
          </p:grpSpPr>
          <p:sp>
            <p:nvSpPr>
              <p:cNvPr id="98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Content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99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0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1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2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3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noFill/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</p:grpSp>
      <p:sp>
        <p:nvSpPr>
          <p:cNvPr id="156" name="Rectangle 4"/>
          <p:cNvSpPr txBox="1">
            <a:spLocks noChangeArrowheads="1"/>
          </p:cNvSpPr>
          <p:nvPr/>
        </p:nvSpPr>
        <p:spPr>
          <a:xfrm>
            <a:off x="2362200" y="34417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3.5	         3.4</a:t>
            </a:r>
            <a:r>
              <a:rPr lang="en-US" sz="2000" dirty="0">
                <a:latin typeface="Arial Narrow" charset="0"/>
              </a:rPr>
              <a:t>      </a:t>
            </a:r>
            <a:r>
              <a:rPr lang="en-US" sz="2000" b="1" dirty="0">
                <a:latin typeface="Arial Narrow" charset="0"/>
              </a:rPr>
              <a:t>Cover, reference, figures, tables. </a:t>
            </a:r>
            <a:endParaRPr lang="en-US" sz="2000" b="1" dirty="0">
              <a:solidFill>
                <a:srgbClr val="FFFFCC"/>
              </a:solidFill>
              <a:latin typeface="Arial Narrow" charset="0"/>
            </a:endParaRPr>
          </a:p>
        </p:txBody>
      </p:sp>
      <p:pic>
        <p:nvPicPr>
          <p:cNvPr id="166" name="Picture 165" descr="No Soun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7"/>
            <a:tile tx="0" ty="0" sx="100000" sy="100000" flip="none" algn="tl"/>
          </a:blipFill>
        </p:spPr>
      </p:pic>
      <p:grpSp>
        <p:nvGrpSpPr>
          <p:cNvPr id="159" name="Group 158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7"/>
            <a:tile tx="0" ty="0" sx="100000" sy="100000" flip="none" algn="tl"/>
          </a:blipFill>
        </p:grpSpPr>
        <p:pic>
          <p:nvPicPr>
            <p:cNvPr id="160" name="Picture 159"/>
            <p:cNvPicPr preferRelativeResize="0">
              <a:picLocks/>
            </p:cNvPicPr>
            <p:nvPr/>
          </p:nvPicPr>
          <p:blipFill rotWithShape="1">
            <a:blip r:embed="rId8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61" name="Picture 160" descr="Next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3013" y="4800600"/>
            <a:ext cx="4230189" cy="1084158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95800" y="4572000"/>
            <a:ext cx="44196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4800" y="4724400"/>
            <a:ext cx="3733800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Equal Weighting &amp; pretty much as described.</a:t>
            </a:r>
          </a:p>
        </p:txBody>
      </p:sp>
    </p:spTree>
    <p:extLst>
      <p:ext uri="{BB962C8B-B14F-4D97-AF65-F5344CB8AC3E}">
        <p14:creationId xmlns:p14="http://schemas.microsoft.com/office/powerpoint/2010/main" val="362004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3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rp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xit" presetSubtype="8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build="p" autoUpdateAnimBg="0"/>
      <p:bldP spid="133" grpId="0" animBg="1" autoUpdateAnimBg="0"/>
      <p:bldP spid="134" grpId="0" animBg="1" autoUpdateAnimBg="0"/>
      <p:bldP spid="135" grpId="0" animBg="1" autoUpdateAnimBg="0"/>
      <p:bldP spid="2" grpId="0"/>
      <p:bldP spid="198" grpId="0" animBg="1"/>
      <p:bldP spid="156" grpId="0" animBg="1" autoUpdateAnimBg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</a:t>
            </a:r>
            <a:r>
              <a:rPr lang="en-US" sz="3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Executive Summary 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6" action="ppaction://hlinksldjump" highlightClick="1">
              <a:snd r:embed="rId7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1999" y="622300"/>
            <a:ext cx="63875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---------</a:t>
            </a:r>
            <a:r>
              <a:rPr lang="en-US" sz="1000" b="1" dirty="0">
                <a:solidFill>
                  <a:srgbClr val="FFFFFF"/>
                </a:solidFill>
              </a:rPr>
              <a:t>-------   https://www.inc.com/guides/2010/09/how-to-write-an-executive-summary.html   -----</a:t>
            </a:r>
            <a:r>
              <a:rPr lang="en-US" sz="1000" b="1">
                <a:solidFill>
                  <a:srgbClr val="FFFFFF"/>
                </a:solidFill>
              </a:rPr>
              <a:t>--</a:t>
            </a:r>
            <a:r>
              <a:rPr lang="en-US" sz="1000" b="1">
                <a:solidFill>
                  <a:schemeClr val="bg1"/>
                </a:solidFill>
              </a:rPr>
              <a:t>-</a:t>
            </a:r>
            <a:r>
              <a:rPr lang="en-US" sz="1000" b="1" dirty="0">
                <a:solidFill>
                  <a:schemeClr val="bg1"/>
                </a:solidFill>
              </a:rPr>
              <a:t>----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1386840"/>
            <a:ext cx="86963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000090"/>
                </a:solidFill>
              </a:rPr>
              <a:t>If asked to read a big paper, you’d want to know why.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752600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000090"/>
                </a:solidFill>
              </a:rPr>
              <a:t>Explains what a firm does &amp; compels further reading. </a:t>
            </a:r>
          </a:p>
        </p:txBody>
      </p:sp>
      <p:sp>
        <p:nvSpPr>
          <p:cNvPr id="9" name="Rectangle 8"/>
          <p:cNvSpPr/>
          <p:nvPr/>
        </p:nvSpPr>
        <p:spPr>
          <a:xfrm>
            <a:off x="817880" y="2794000"/>
            <a:ext cx="79472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Think about the organization’s core strengths may be. 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01600" y="990600"/>
            <a:ext cx="5464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Ø"/>
            </a:pPr>
            <a:r>
              <a:rPr lang="en-US" sz="2800" b="1" dirty="0">
                <a:solidFill>
                  <a:srgbClr val="000090"/>
                </a:solidFill>
              </a:rPr>
              <a:t>First Paragraph </a:t>
            </a:r>
            <a:r>
              <a:rPr lang="en-US" sz="26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Introduction</a:t>
            </a:r>
            <a:r>
              <a:rPr lang="en-US" sz="2800" b="1" dirty="0">
                <a:solidFill>
                  <a:srgbClr val="000090"/>
                </a:solidFill>
              </a:rPr>
              <a:t>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7879" y="2118360"/>
            <a:ext cx="831153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If you’ve a compelling A-Ha! moment, or identified a market segment not adequately served, you might start there.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17879" y="3489960"/>
            <a:ext cx="831153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What attributes does your firm have that make it special?</a:t>
            </a:r>
          </a:p>
        </p:txBody>
      </p:sp>
      <p:pic>
        <p:nvPicPr>
          <p:cNvPr id="74" name="Picture 73" descr="Soun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9"/>
            <a:tile tx="0" ty="0" sx="100000" sy="100000" flip="none" algn="tl"/>
          </a:blipFill>
        </p:spPr>
      </p:pic>
      <p:grpSp>
        <p:nvGrpSpPr>
          <p:cNvPr id="75" name="Group 74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9"/>
            <a:tile tx="0" ty="0" sx="100000" sy="100000" flip="none" algn="tl"/>
          </a:blipFill>
        </p:grpSpPr>
        <p:pic>
          <p:nvPicPr>
            <p:cNvPr id="76" name="Picture 75"/>
            <p:cNvPicPr preferRelativeResize="0">
              <a:picLocks/>
            </p:cNvPicPr>
            <p:nvPr/>
          </p:nvPicPr>
          <p:blipFill rotWithShape="1">
            <a:blip r:embed="rId10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7" name="Picture 76" descr="Next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pic>
        <p:nvPicPr>
          <p:cNvPr id="16" name="n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48400" y="6426200"/>
            <a:ext cx="279400" cy="279400"/>
          </a:xfrm>
          <a:prstGeom prst="rect">
            <a:avLst/>
          </a:prstGeom>
        </p:spPr>
      </p:pic>
      <p:sp>
        <p:nvSpPr>
          <p:cNvPr id="80" name="Rectangle 79"/>
          <p:cNvSpPr/>
          <p:nvPr/>
        </p:nvSpPr>
        <p:spPr>
          <a:xfrm>
            <a:off x="817880" y="3136900"/>
            <a:ext cx="77163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Use bullet points to present your ideas more concisely.</a:t>
            </a:r>
          </a:p>
        </p:txBody>
      </p:sp>
      <p:sp>
        <p:nvSpPr>
          <p:cNvPr id="83" name="Chevron 82"/>
          <p:cNvSpPr/>
          <p:nvPr/>
        </p:nvSpPr>
        <p:spPr bwMode="auto">
          <a:xfrm>
            <a:off x="6096000" y="641350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90800" y="4230370"/>
            <a:ext cx="3962400" cy="186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36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6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7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xit" presetSubtype="8" fill="hold" nodeType="withEffect">
                                  <p:stCondLst>
                                    <p:cond delay="8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nodeType="withEffect">
                                  <p:stCondLst>
                                    <p:cond delay="78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80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8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36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8" grpId="0" animBg="1"/>
      <p:bldP spid="3" grpId="0"/>
      <p:bldP spid="3" grpId="1"/>
      <p:bldP spid="4" grpId="0"/>
      <p:bldP spid="6" grpId="0"/>
      <p:bldP spid="9" grpId="0"/>
      <p:bldP spid="63" grpId="0"/>
      <p:bldP spid="12" grpId="0"/>
      <p:bldP spid="14" grpId="0"/>
      <p:bldP spid="8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</a:t>
            </a:r>
            <a:r>
              <a:rPr lang="en-US" sz="3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Executive Summary 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6" action="ppaction://hlinksldjump" highlightClick="1">
              <a:snd r:embed="rId7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61800" y="1153180"/>
            <a:ext cx="9372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Ø"/>
            </a:pPr>
            <a:r>
              <a:rPr lang="en-US" sz="2800" b="1" dirty="0"/>
              <a:t>Then tell me: 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• </a:t>
            </a:r>
            <a:r>
              <a:rPr lang="en-US" sz="26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Problem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• </a:t>
            </a:r>
            <a:r>
              <a:rPr lang="en-US" sz="2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Your Solution </a:t>
            </a:r>
            <a:r>
              <a:rPr lang="en-US" sz="2400" b="1" dirty="0">
                <a:solidFill>
                  <a:srgbClr val="0000FF"/>
                </a:solidFill>
              </a:rPr>
              <a:t>• </a:t>
            </a:r>
            <a:r>
              <a:rPr lang="en-US" sz="26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Why Now</a:t>
            </a:r>
          </a:p>
        </p:txBody>
      </p:sp>
      <p:sp>
        <p:nvSpPr>
          <p:cNvPr id="69" name="Rectangle 68"/>
          <p:cNvSpPr/>
          <p:nvPr/>
        </p:nvSpPr>
        <p:spPr>
          <a:xfrm>
            <a:off x="762000" y="2831386"/>
            <a:ext cx="84582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FF"/>
                </a:solidFill>
              </a:rPr>
              <a:t>Do NOT leave a reader thinking there's plenty of time to act. </a:t>
            </a:r>
          </a:p>
        </p:txBody>
      </p:sp>
      <p:sp>
        <p:nvSpPr>
          <p:cNvPr id="70" name="Rectangle 69"/>
          <p:cNvSpPr/>
          <p:nvPr/>
        </p:nvSpPr>
        <p:spPr>
          <a:xfrm>
            <a:off x="762000" y="3226713"/>
            <a:ext cx="8686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FF"/>
                </a:solidFill>
              </a:rPr>
              <a:t>If there’s no urgency to a summary, the plans won't get read.</a:t>
            </a:r>
          </a:p>
        </p:txBody>
      </p:sp>
      <p:sp>
        <p:nvSpPr>
          <p:cNvPr id="71" name="Rectangle 70"/>
          <p:cNvSpPr/>
          <p:nvPr/>
        </p:nvSpPr>
        <p:spPr>
          <a:xfrm>
            <a:off x="304800" y="2418993"/>
            <a:ext cx="922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i="1" dirty="0">
                <a:solidFill>
                  <a:srgbClr val="0000FF"/>
                </a:solidFill>
              </a:rPr>
              <a:t>Why Now </a:t>
            </a:r>
            <a:r>
              <a:rPr lang="en-US" sz="2400" b="1" dirty="0">
                <a:solidFill>
                  <a:srgbClr val="0000FF"/>
                </a:solidFill>
              </a:rPr>
              <a:t>is important since it makes a summary timely. </a:t>
            </a:r>
          </a:p>
        </p:txBody>
      </p:sp>
      <p:sp>
        <p:nvSpPr>
          <p:cNvPr id="72" name="Rectangle 71"/>
          <p:cNvSpPr/>
          <p:nvPr/>
        </p:nvSpPr>
        <p:spPr>
          <a:xfrm>
            <a:off x="304800" y="1654453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008000"/>
                </a:solidFill>
              </a:rPr>
              <a:t>Problems include threats, opportunities &amp;/or limitations.</a:t>
            </a:r>
          </a:p>
        </p:txBody>
      </p:sp>
      <p:sp>
        <p:nvSpPr>
          <p:cNvPr id="73" name="Rectangle 72"/>
          <p:cNvSpPr/>
          <p:nvPr/>
        </p:nvSpPr>
        <p:spPr>
          <a:xfrm>
            <a:off x="304799" y="2040533"/>
            <a:ext cx="87484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FF0000"/>
                </a:solidFill>
              </a:rPr>
              <a:t>Solutions should address what you want to do &amp; when.</a:t>
            </a:r>
          </a:p>
        </p:txBody>
      </p:sp>
      <p:pic>
        <p:nvPicPr>
          <p:cNvPr id="74" name="Picture 73" descr="Soun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9"/>
            <a:tile tx="0" ty="0" sx="100000" sy="100000" flip="none" algn="tl"/>
          </a:blipFill>
        </p:spPr>
      </p:pic>
      <p:grpSp>
        <p:nvGrpSpPr>
          <p:cNvPr id="75" name="Group 74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9"/>
            <a:tile tx="0" ty="0" sx="100000" sy="100000" flip="none" algn="tl"/>
          </a:blipFill>
        </p:grpSpPr>
        <p:pic>
          <p:nvPicPr>
            <p:cNvPr id="76" name="Picture 75"/>
            <p:cNvPicPr preferRelativeResize="0">
              <a:picLocks/>
            </p:cNvPicPr>
            <p:nvPr/>
          </p:nvPicPr>
          <p:blipFill rotWithShape="1">
            <a:blip r:embed="rId10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7" name="Picture 76" descr="Next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pic>
        <p:nvPicPr>
          <p:cNvPr id="17" name="n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77000" y="6477000"/>
            <a:ext cx="279400" cy="279400"/>
          </a:xfrm>
          <a:prstGeom prst="rect">
            <a:avLst/>
          </a:prstGeom>
        </p:spPr>
      </p:pic>
      <p:sp>
        <p:nvSpPr>
          <p:cNvPr id="83" name="Chevron 82"/>
          <p:cNvSpPr/>
          <p:nvPr/>
        </p:nvSpPr>
        <p:spPr bwMode="auto">
          <a:xfrm>
            <a:off x="6096000" y="641350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1752600" y="3657600"/>
            <a:ext cx="5994399" cy="2477686"/>
            <a:chOff x="1752600" y="3784599"/>
            <a:chExt cx="5841999" cy="2401486"/>
          </a:xfrm>
        </p:grpSpPr>
        <p:grpSp>
          <p:nvGrpSpPr>
            <p:cNvPr id="51" name="Group 50"/>
            <p:cNvGrpSpPr/>
            <p:nvPr/>
          </p:nvGrpSpPr>
          <p:grpSpPr>
            <a:xfrm>
              <a:off x="1828800" y="3784599"/>
              <a:ext cx="5765799" cy="2401486"/>
              <a:chOff x="609600" y="1803399"/>
              <a:chExt cx="5765799" cy="2401486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3003" r="12293"/>
              <a:stretch/>
            </p:blipFill>
            <p:spPr>
              <a:xfrm>
                <a:off x="618067" y="2523067"/>
                <a:ext cx="2675466" cy="1676400"/>
              </a:xfrm>
              <a:prstGeom prst="rect">
                <a:avLst/>
              </a:prstGeom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59666" y="2480734"/>
                <a:ext cx="3115733" cy="262466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3897"/>
              <a:stretch/>
            </p:blipFill>
            <p:spPr>
              <a:xfrm>
                <a:off x="3268133" y="3242732"/>
                <a:ext cx="2675467" cy="872067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59666" y="2590800"/>
                <a:ext cx="2650067" cy="753533"/>
              </a:xfrm>
              <a:prstGeom prst="rect">
                <a:avLst/>
              </a:prstGeom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1" r="14169" b="15789"/>
              <a:stretch/>
            </p:blipFill>
            <p:spPr>
              <a:xfrm>
                <a:off x="3268134" y="4038600"/>
                <a:ext cx="2667000" cy="135467"/>
              </a:xfrm>
              <a:prstGeom prst="rect">
                <a:avLst/>
              </a:prstGeom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47800" y="1803399"/>
                <a:ext cx="3581400" cy="635000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7140"/>
              <a:stretch/>
            </p:blipFill>
            <p:spPr>
              <a:xfrm>
                <a:off x="609600" y="2463800"/>
                <a:ext cx="2675467" cy="127000"/>
              </a:xfrm>
              <a:prstGeom prst="rect">
                <a:avLst/>
              </a:prstGeom>
            </p:spPr>
          </p:pic>
          <p:cxnSp>
            <p:nvCxnSpPr>
              <p:cNvPr id="60" name="Straight Connector 59"/>
              <p:cNvCxnSpPr/>
              <p:nvPr/>
            </p:nvCxnSpPr>
            <p:spPr>
              <a:xfrm>
                <a:off x="3276600" y="2494957"/>
                <a:ext cx="0" cy="1709928"/>
              </a:xfrm>
              <a:prstGeom prst="line">
                <a:avLst/>
              </a:prstGeom>
              <a:ln w="31750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2" name="Straight Connector 51"/>
            <p:cNvCxnSpPr/>
            <p:nvPr/>
          </p:nvCxnSpPr>
          <p:spPr>
            <a:xfrm>
              <a:off x="1752600" y="6172203"/>
              <a:ext cx="5562600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459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99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6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" presetClass="exit" presetSubtype="10" fill="hold" nodeType="withEffect">
                                  <p:stCondLst>
                                    <p:cond delay="63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8" fill="hold" nodeType="withEffect">
                                  <p:stCondLst>
                                    <p:cond delay="6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6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7000"/>
                            </p:stCondLst>
                            <p:childTnLst>
                              <p:par>
                                <p:cTn id="47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599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98" grpId="0" animBg="1"/>
      <p:bldP spid="11" grpId="0"/>
      <p:bldP spid="69" grpId="0"/>
      <p:bldP spid="70" grpId="0"/>
      <p:bldP spid="71" grpId="0"/>
      <p:bldP spid="72" grpId="0"/>
      <p:bldP spid="7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Group Peer Evaluations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4" action="ppaction://hlinksldjump" highlightClick="1">
              <a:snd r:embed="rId5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7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5086150"/>
              </p:ext>
            </p:extLst>
          </p:nvPr>
        </p:nvGraphicFramePr>
        <p:xfrm>
          <a:off x="165100" y="1069975"/>
          <a:ext cx="4724400" cy="523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6" imgW="2844800" imgH="3136900" progId="Word.Document.8">
                  <p:embed/>
                </p:oleObj>
              </mc:Choice>
              <mc:Fallback>
                <p:oleObj name="Document" r:id="rId6" imgW="2844800" imgH="3136900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00" y="1069975"/>
                        <a:ext cx="4724400" cy="5237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" name="Rectangle 4"/>
          <p:cNvSpPr txBox="1">
            <a:spLocks noChangeArrowheads="1"/>
          </p:cNvSpPr>
          <p:nvPr/>
        </p:nvSpPr>
        <p:spPr>
          <a:xfrm>
            <a:off x="1048320" y="2973388"/>
            <a:ext cx="8172450" cy="3808412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/>
            </a:pPr>
            <a:r>
              <a:rPr lang="en-US" sz="1800" dirty="0">
                <a:latin typeface="Arial" charset="0"/>
              </a:rPr>
              <a:t>	</a:t>
            </a:r>
            <a:r>
              <a:rPr lang="en-US" sz="2400" b="1" i="1" dirty="0">
                <a:latin typeface="Arial" charset="0"/>
              </a:rPr>
              <a:t>3.7	      OK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/>
            </a:pPr>
            <a:r>
              <a:rPr lang="en-US" sz="2400" b="1" i="1" dirty="0">
                <a:latin typeface="Arial" charset="0"/>
              </a:rPr>
              <a:t>	3.5	    So-So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500"/>
              </a:spcAft>
              <a:buFontTx/>
              <a:buNone/>
              <a:defRPr/>
            </a:pPr>
            <a:r>
              <a:rPr lang="en-US" sz="2400" b="1" i="1" dirty="0">
                <a:latin typeface="Arial" charset="0"/>
              </a:rPr>
              <a:t>	3.8	   Good!	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FontTx/>
              <a:buNone/>
              <a:defRPr/>
            </a:pPr>
            <a:r>
              <a:rPr lang="en-US" sz="2400" b="1" i="1" dirty="0">
                <a:latin typeface="Arial" charset="0"/>
              </a:rPr>
              <a:t>	</a:t>
            </a:r>
            <a:r>
              <a:rPr lang="en-US" sz="2400" b="1" i="1" dirty="0">
                <a:solidFill>
                  <a:srgbClr val="0000FF"/>
                </a:solidFill>
                <a:latin typeface="Arial" charset="0"/>
              </a:rPr>
              <a:t>1.4          </a:t>
            </a:r>
            <a:r>
              <a:rPr lang="en-US" sz="2400" b="1" i="1" dirty="0" err="1">
                <a:solidFill>
                  <a:srgbClr val="0000FF"/>
                </a:solidFill>
                <a:latin typeface="Arial" charset="0"/>
              </a:rPr>
              <a:t>zzzzzz</a:t>
            </a:r>
            <a:r>
              <a:rPr lang="en-US" sz="2400" b="1" i="1" dirty="0">
                <a:solidFill>
                  <a:srgbClr val="0000FF"/>
                </a:solidFill>
                <a:latin typeface="Arial" charset="0"/>
              </a:rPr>
              <a:t> 	</a:t>
            </a:r>
            <a:r>
              <a:rPr lang="en-US" b="1" i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Don’t be the free rider!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FontTx/>
              <a:buNone/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				 </a:t>
            </a:r>
            <a:r>
              <a:rPr lang="en-US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You get a higher grade 				 by not filling this out !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                                    	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This is due 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Apr. 13, 2024</a:t>
            </a:r>
            <a:endParaRPr lang="en-US" sz="2500" b="1" dirty="0">
              <a:latin typeface="Arial" charset="0"/>
            </a:endParaRP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  <a:endParaRPr lang="en-US" sz="2500" b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endParaRPr lang="en-US" b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  <a:p>
            <a:pPr marL="0" indent="0">
              <a:spcBef>
                <a:spcPts val="1776"/>
              </a:spcBef>
              <a:buFontTx/>
              <a:buNone/>
              <a:defRPr/>
            </a:pPr>
            <a:endParaRPr lang="en-US" b="1" dirty="0">
              <a:latin typeface="Arial" charset="0"/>
            </a:endParaRPr>
          </a:p>
        </p:txBody>
      </p:sp>
      <p:graphicFrame>
        <p:nvGraphicFramePr>
          <p:cNvPr id="129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986038"/>
              </p:ext>
            </p:extLst>
          </p:nvPr>
        </p:nvGraphicFramePr>
        <p:xfrm>
          <a:off x="4953000" y="1828800"/>
          <a:ext cx="3721100" cy="234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8" imgW="4483100" imgH="1930400" progId="Word.Document.8">
                  <p:embed/>
                </p:oleObj>
              </mc:Choice>
              <mc:Fallback>
                <p:oleObj name="Document" r:id="rId8" imgW="4483100" imgH="1930400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828800"/>
                        <a:ext cx="3721100" cy="234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0" name="Straight Connector 2"/>
          <p:cNvCxnSpPr>
            <a:cxnSpLocks noChangeShapeType="1"/>
          </p:cNvCxnSpPr>
          <p:nvPr/>
        </p:nvCxnSpPr>
        <p:spPr bwMode="auto">
          <a:xfrm>
            <a:off x="152400" y="1828800"/>
            <a:ext cx="0" cy="4191000"/>
          </a:xfrm>
          <a:prstGeom prst="line">
            <a:avLst/>
          </a:prstGeom>
          <a:noFill/>
          <a:ln w="6350" cap="rnd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53882" dir="2700000" algn="ctr" rotWithShape="0">
              <a:srgbClr val="919191"/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136" name="Picture 135" descr="No Soun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11"/>
            <a:tile tx="0" ty="0" sx="100000" sy="100000" flip="none" algn="tl"/>
          </a:blipFill>
        </p:spPr>
      </p:pic>
      <p:grpSp>
        <p:nvGrpSpPr>
          <p:cNvPr id="138" name="Group 137"/>
          <p:cNvGrpSpPr/>
          <p:nvPr/>
        </p:nvGrpSpPr>
        <p:grpSpPr>
          <a:xfrm>
            <a:off x="8725575" y="6419088"/>
            <a:ext cx="418425" cy="438912"/>
            <a:chOff x="10515600" y="6419088"/>
            <a:chExt cx="418425" cy="438912"/>
          </a:xfrm>
          <a:blipFill rotWithShape="1">
            <a:blip r:embed="rId11"/>
            <a:tile tx="0" ty="0" sx="100000" sy="100000" flip="none" algn="tl"/>
          </a:blipFill>
        </p:grpSpPr>
        <p:pic>
          <p:nvPicPr>
            <p:cNvPr id="139" name="Picture 138"/>
            <p:cNvPicPr preferRelativeResize="0">
              <a:picLocks/>
            </p:cNvPicPr>
            <p:nvPr/>
          </p:nvPicPr>
          <p:blipFill rotWithShape="1">
            <a:blip r:embed="rId12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40" name="Picture 139" descr="Next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5" name="Chevron 14"/>
          <p:cNvSpPr/>
          <p:nvPr/>
        </p:nvSpPr>
        <p:spPr bwMode="auto">
          <a:xfrm>
            <a:off x="6757416" y="6437376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 Peer</a:t>
            </a: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 Evaluations</a:t>
            </a:r>
            <a:endParaRPr lang="en-US" sz="900" b="1" spc="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953000" y="685800"/>
            <a:ext cx="38100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Arial" charset="0"/>
              </a:rPr>
              <a:t>Peer Evaluation</a:t>
            </a:r>
          </a:p>
        </p:txBody>
      </p:sp>
    </p:spTree>
    <p:extLst>
      <p:ext uri="{BB962C8B-B14F-4D97-AF65-F5344CB8AC3E}">
        <p14:creationId xmlns:p14="http://schemas.microsoft.com/office/powerpoint/2010/main" val="43229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24800" y="6553200"/>
            <a:ext cx="304800" cy="3048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</a:br>
            <a:r>
              <a:rPr lang="en-US" sz="3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  <a:t>Sundry Material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" y="1035432"/>
            <a:ext cx="7543800" cy="1408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spcAft>
                <a:spcPts val="900"/>
              </a:spcAft>
              <a:buFont typeface="Arial"/>
              <a:buChar char="•"/>
              <a:defRPr/>
            </a:pP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Sessions will average 20</a:t>
            </a:r>
            <a:r>
              <a:rPr lang="en-US" sz="2600" b="1" spc="-30" baseline="30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% </a:t>
            </a: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short lecture,       40</a:t>
            </a:r>
            <a:r>
              <a:rPr lang="en-US" sz="2600" b="1" spc="-30" baseline="30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%</a:t>
            </a: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strategy exercise, 40</a:t>
            </a:r>
            <a:r>
              <a:rPr lang="en-US" sz="2600" b="1" spc="-30" baseline="30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% </a:t>
            </a: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case analysis. </a:t>
            </a:r>
          </a:p>
          <a:p>
            <a:pPr marL="274320" indent="-274320" algn="l">
              <a:spcAft>
                <a:spcPts val="900"/>
              </a:spcAft>
              <a:buFont typeface="Arial"/>
              <a:buChar char="•"/>
              <a:defRPr/>
            </a:pP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On-line lectures are from concepts chapters.</a:t>
            </a:r>
            <a:endParaRPr lang="en-US" sz="2600" b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68401" y="5650335"/>
            <a:ext cx="13525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spc="10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Sound</a:t>
            </a:r>
            <a:endParaRPr lang="en-US" sz="2800" spc="1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2819400" y="3899573"/>
            <a:ext cx="1651000" cy="2268392"/>
            <a:chOff x="2876529" y="3733800"/>
            <a:chExt cx="1650587" cy="2352020"/>
          </a:xfrm>
        </p:grpSpPr>
        <p:pic>
          <p:nvPicPr>
            <p:cNvPr id="21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3733800"/>
              <a:ext cx="1332035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2876529" y="5562091"/>
              <a:ext cx="1650587" cy="5237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 b="1" spc="-100" dirty="0">
                  <a:solidFill>
                    <a:srgbClr val="FF0000"/>
                  </a:solidFill>
                  <a:effectLst>
                    <a:outerShdw blurRad="381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Unsound</a:t>
              </a:r>
              <a:endParaRPr lang="en-US" sz="2800" spc="-10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 flipH="1">
            <a:off x="4508500" y="4275665"/>
            <a:ext cx="4495800" cy="1200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For fun, this guy, Alfred E.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Neuman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will be in every slide presentation at least once!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 flipH="1">
            <a:off x="4419600" y="4267073"/>
            <a:ext cx="472440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There’s also some material on the bottom of the slide so you know how much longer the prof. is going to ramble on.</a:t>
            </a:r>
          </a:p>
          <a:p>
            <a:pPr>
              <a:defRPr/>
            </a:pPr>
            <a:endParaRPr lang="en-US" sz="24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25" name="Straight Arrow Connector 24"/>
          <p:cNvCxnSpPr>
            <a:cxnSpLocks noChangeShapeType="1"/>
          </p:cNvCxnSpPr>
          <p:nvPr/>
        </p:nvCxnSpPr>
        <p:spPr bwMode="auto">
          <a:xfrm>
            <a:off x="7848600" y="5799664"/>
            <a:ext cx="0" cy="423863"/>
          </a:xfrm>
          <a:prstGeom prst="straightConnector1">
            <a:avLst/>
          </a:prstGeom>
          <a:noFill/>
          <a:ln w="57150" cap="rnd">
            <a:solidFill>
              <a:srgbClr val="FF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6" name="Picture 25"/>
          <p:cNvPicPr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" y="4013199"/>
            <a:ext cx="1627632" cy="16764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844549" y="3996265"/>
            <a:ext cx="3581401" cy="2221738"/>
            <a:chOff x="10515600" y="2590800"/>
            <a:chExt cx="3581401" cy="220980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15600" y="2590800"/>
              <a:ext cx="3581401" cy="2209800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 bwMode="auto">
            <a:xfrm>
              <a:off x="11106152" y="3518455"/>
              <a:ext cx="2514600" cy="336550"/>
            </a:xfrm>
            <a:prstGeom prst="ellipse">
              <a:avLst/>
            </a:prstGeom>
            <a:solidFill>
              <a:srgbClr val="FFFFFF"/>
            </a:solidFill>
            <a:ln w="6350" cap="rnd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423651" y="3454400"/>
              <a:ext cx="2514600" cy="413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F64CA"/>
                  </a:solidFill>
                  <a:effectLst>
                    <a:outerShdw blurRad="381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S  O  U  N  D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29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1133" y="25400"/>
            <a:ext cx="896643" cy="851278"/>
          </a:xfrm>
          <a:prstGeom prst="rect">
            <a:avLst/>
          </a:prstGeom>
        </p:spPr>
      </p:pic>
      <p:sp>
        <p:nvSpPr>
          <p:cNvPr id="32" name="5-Point Star 31"/>
          <p:cNvSpPr/>
          <p:nvPr/>
        </p:nvSpPr>
        <p:spPr>
          <a:xfrm>
            <a:off x="7239000" y="2362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6949440" y="1236134"/>
            <a:ext cx="2148840" cy="973666"/>
          </a:xfrm>
          <a:prstGeom prst="wedgeEllipseCallout">
            <a:avLst>
              <a:gd name="adj1" fmla="val 24640"/>
              <a:gd name="adj2" fmla="val -69102"/>
            </a:avLst>
          </a:prstGeom>
          <a:solidFill>
            <a:schemeClr val="accent1"/>
          </a:solidFill>
          <a:ln>
            <a:solidFill>
              <a:srgbClr val="FF0000"/>
            </a:solidFill>
          </a:ln>
          <a:effectLst>
            <a:outerShdw blurRad="381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 rose means </a:t>
            </a:r>
            <a:r>
              <a:rPr lang="en-US" sz="2000" dirty="0" err="1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Uber</a:t>
            </a:r>
            <a:r>
              <a:rPr lang="en-US" sz="2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-Text notes</a:t>
            </a:r>
          </a:p>
        </p:txBody>
      </p:sp>
      <p:sp>
        <p:nvSpPr>
          <p:cNvPr id="34" name="Oval Callout 33"/>
          <p:cNvSpPr/>
          <p:nvPr/>
        </p:nvSpPr>
        <p:spPr>
          <a:xfrm>
            <a:off x="6949440" y="3293531"/>
            <a:ext cx="2148840" cy="868680"/>
          </a:xfrm>
          <a:prstGeom prst="wedgeEllipseCallout">
            <a:avLst>
              <a:gd name="adj1" fmla="val -20820"/>
              <a:gd name="adj2" fmla="val -74790"/>
            </a:avLst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381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rgbClr val="17375E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 star means an important point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6200" y="2460248"/>
            <a:ext cx="7543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l">
              <a:buFont typeface="Arial"/>
              <a:buChar char="•"/>
              <a:defRPr/>
            </a:pPr>
            <a:r>
              <a:rPr lang="en-US" sz="2600" b="1" spc="-3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Power Point Audio Lectures are available at:                        http://www.sfu.ca/~sheppard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/478index.html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4667" y="3412066"/>
            <a:ext cx="75438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l">
              <a:buFont typeface="Arial"/>
              <a:buChar char="•"/>
              <a:defRPr/>
            </a:pPr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All power point presentations include:</a:t>
            </a:r>
          </a:p>
        </p:txBody>
      </p:sp>
      <p:pic>
        <p:nvPicPr>
          <p:cNvPr id="44" name="Picture 43" descr="No Sound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16"/>
            <a:tile tx="0" ty="0" sx="100000" sy="100000" flip="none" algn="tl"/>
          </a:blipFill>
        </p:spPr>
      </p:pic>
      <p:pic>
        <p:nvPicPr>
          <p:cNvPr id="39" name="Picture 38" descr="Sound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6"/>
            <a:tile tx="0" ty="0" sx="100000" sy="100000" flip="none" algn="tl"/>
          </a:blipFill>
        </p:spPr>
      </p:pic>
      <p:grpSp>
        <p:nvGrpSpPr>
          <p:cNvPr id="40" name="Group 39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6"/>
            <a:tile tx="0" ty="0" sx="100000" sy="100000" flip="none" algn="tl"/>
          </a:blipFill>
        </p:grpSpPr>
        <p:pic>
          <p:nvPicPr>
            <p:cNvPr id="41" name="Picture 40"/>
            <p:cNvPicPr preferRelativeResize="0">
              <a:picLocks/>
            </p:cNvPicPr>
            <p:nvPr/>
          </p:nvPicPr>
          <p:blipFill rotWithShape="1">
            <a:blip r:embed="rId18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42" name="Picture 41" descr="Nex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33" name="Chevron 32"/>
          <p:cNvSpPr/>
          <p:nvPr/>
        </p:nvSpPr>
        <p:spPr bwMode="auto">
          <a:xfrm>
            <a:off x="7571232" y="6437376"/>
            <a:ext cx="1024128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Self Evaluation</a:t>
            </a:r>
            <a:endParaRPr lang="en-US" sz="900" b="1" spc="0" baseline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&amp; </a:t>
            </a: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 Sundry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304800" y="3124200"/>
            <a:ext cx="6858000" cy="0"/>
          </a:xfrm>
          <a:prstGeom prst="line">
            <a:avLst/>
          </a:prstGeom>
          <a:ln w="349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228600" y="2895600"/>
            <a:ext cx="7162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Canvas modules </a:t>
            </a:r>
            <a:r>
              <a:rPr lang="en-US" sz="2000" b="1" dirty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(where I finally moved them).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69600" y="2349500"/>
            <a:ext cx="184666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01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arp Dow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arp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xit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xit" presetSubtype="0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71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22" presetClass="exit" presetSubtype="8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6" presetClass="entr" presetSubtype="3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9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xit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71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8" grpId="0"/>
      <p:bldP spid="19" grpId="0"/>
      <p:bldP spid="23" grpId="0"/>
      <p:bldP spid="23" grpId="1"/>
      <p:bldP spid="24" grpId="0" animBg="1"/>
      <p:bldP spid="32" grpId="0" animBg="1"/>
      <p:bldP spid="6" grpId="0" animBg="1"/>
      <p:bldP spid="34" grpId="0" animBg="1"/>
      <p:bldP spid="35" grpId="0"/>
      <p:bldP spid="36" grpId="0" build="p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99440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</a:br>
            <a:r>
              <a:rPr lang="en-US" sz="3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  <a:t>Break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+mj-lt"/>
              <a:cs typeface="Arial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9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1133" y="25400"/>
            <a:ext cx="896643" cy="851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54100"/>
            <a:ext cx="9144000" cy="5883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0" y="1064597"/>
            <a:ext cx="4483100" cy="585216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029200" y="2362200"/>
            <a:ext cx="3886200" cy="27084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mean to tell me that not everyone at the door is trying to kill us all? </a:t>
            </a:r>
          </a:p>
        </p:txBody>
      </p:sp>
      <p:pic>
        <p:nvPicPr>
          <p:cNvPr id="33" name="Picture 32"/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-2" y="1066801"/>
            <a:ext cx="9144000" cy="5870448"/>
          </a:xfrm>
          <a:prstGeom prst="rect">
            <a:avLst/>
          </a:prstGeom>
          <a:effectLst/>
        </p:spPr>
      </p:pic>
      <p:pic>
        <p:nvPicPr>
          <p:cNvPr id="35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Texturizer trans="25000" scaling="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0" y="2862692"/>
            <a:ext cx="1371600" cy="1861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66800"/>
            <a:ext cx="9144001" cy="58674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6312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752600"/>
            <a:ext cx="8229600" cy="762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Learning Objectives</a:t>
            </a: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ction Button: Custom 4">
            <a:hlinkClick r:id="rId5" action="ppaction://hlinksldjump" highlightClick="1">
              <a:snd r:embed="rId6" name="Whoosh"/>
            </a:hlinkClick>
          </p:cNvPr>
          <p:cNvSpPr/>
          <p:nvPr/>
        </p:nvSpPr>
        <p:spPr>
          <a:xfrm>
            <a:off x="838200" y="6446520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hevron 29"/>
          <p:cNvSpPr/>
          <p:nvPr/>
        </p:nvSpPr>
        <p:spPr bwMode="auto">
          <a:xfrm>
            <a:off x="2057400" y="6436420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Course Introduction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81000" y="95796"/>
            <a:ext cx="6324600" cy="615553"/>
          </a:xfrm>
          <a:prstGeom prst="rect">
            <a:avLst/>
          </a:prstGeom>
          <a:noFill/>
          <a:effectLst>
            <a:outerShdw blurRad="50800" dist="38100" dir="2400000" algn="tl" rotWithShape="0">
              <a:schemeClr val="tx1">
                <a:alpha val="80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sz="3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Learning Objectives</a:t>
            </a:r>
          </a:p>
        </p:txBody>
      </p:sp>
      <p:sp>
        <p:nvSpPr>
          <p:cNvPr id="37" name="Rectangle 4"/>
          <p:cNvSpPr txBox="1">
            <a:spLocks noChangeArrowheads="1"/>
          </p:cNvSpPr>
          <p:nvPr/>
        </p:nvSpPr>
        <p:spPr>
          <a:xfrm>
            <a:off x="228600" y="2209800"/>
            <a:ext cx="8229600" cy="762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Learning Objectives</a:t>
            </a: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1340" y="1143000"/>
            <a:ext cx="9144000" cy="525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 descr="Nothin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410" y="3759201"/>
            <a:ext cx="2784359" cy="2351992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3200400" y="3759201"/>
            <a:ext cx="3276600" cy="236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sz="2400" b="1" dirty="0">
              <a:effectLst>
                <a:outerShdw blurRad="12700" dist="127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28600" y="1100303"/>
            <a:ext cx="8382000" cy="892552"/>
          </a:xfrm>
          <a:prstGeom prst="rect">
            <a:avLst/>
          </a:prstGeom>
          <a:effectLst/>
        </p:spPr>
        <p:txBody>
          <a:bodyPr wrap="square" rIns="0">
            <a:spAutoFit/>
          </a:bodyPr>
          <a:lstStyle/>
          <a:p>
            <a: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Studying this material should provide you with </a:t>
            </a:r>
            <a:b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strategic management knowledge needed to: </a:t>
            </a:r>
            <a:endParaRPr lang="en-US" sz="2600" b="1" dirty="0">
              <a:solidFill>
                <a:srgbClr val="000090"/>
              </a:solidFill>
              <a:effectLst>
                <a:outerShdw blurRad="12700" dist="127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81000" y="1981200"/>
            <a:ext cx="8686800" cy="1723549"/>
          </a:xfrm>
          <a:prstGeom prst="rect">
            <a:avLst/>
          </a:prstGeom>
          <a:noFill/>
        </p:spPr>
        <p:txBody>
          <a:bodyPr wrap="square" rIns="0" rtlCol="0" anchor="t">
            <a:spAutoFit/>
          </a:bodyPr>
          <a:lstStyle/>
          <a:p>
            <a:pPr marL="45720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Know how to pass this class.</a:t>
            </a:r>
          </a:p>
          <a:p>
            <a:pPr marL="45720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Know how to find the resources to perform an acceptable strategic analysis in this class.</a:t>
            </a:r>
          </a:p>
          <a:p>
            <a:pPr marL="45720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Know that you could </a:t>
            </a:r>
            <a:r>
              <a:rPr lang="en-US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maybe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 not possibly ask for more!</a:t>
            </a:r>
          </a:p>
        </p:txBody>
      </p:sp>
      <p:sp>
        <p:nvSpPr>
          <p:cNvPr id="43" name="Rectangle 42"/>
          <p:cNvSpPr/>
          <p:nvPr/>
        </p:nvSpPr>
        <p:spPr>
          <a:xfrm>
            <a:off x="0" y="6268285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4" name="Picture 43"/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3954737"/>
            <a:ext cx="2514600" cy="20574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7" name="Picture 46" descr="Screen shot 2015-07-05 at 3.18.24 PM.png"/>
          <p:cNvPicPr preferRelativeResize="0"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8334" y="3962400"/>
            <a:ext cx="2514600" cy="20574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49" name="Picture 48" descr="Screen shot 2015-07-05 at 3.21.53 PM.png"/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3987801"/>
            <a:ext cx="2514600" cy="2057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000" y="3810000"/>
            <a:ext cx="8077200" cy="2286000"/>
          </a:xfrm>
          <a:prstGeom prst="rect">
            <a:avLst/>
          </a:prstGeom>
        </p:spPr>
      </p:pic>
      <p:pic>
        <p:nvPicPr>
          <p:cNvPr id="51" name="Picture 50" descr="No Soun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14"/>
            <a:tile tx="0" ty="0" sx="100000" sy="100000" flip="none" algn="tl"/>
          </a:blipFill>
        </p:spPr>
      </p:pic>
      <p:pic>
        <p:nvPicPr>
          <p:cNvPr id="52" name="Picture 51" descr="Next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786" y="6426200"/>
            <a:ext cx="396214" cy="396214"/>
          </a:xfrm>
          <a:prstGeom prst="rect">
            <a:avLst/>
          </a:prstGeom>
          <a:blipFill rotWithShape="1">
            <a:blip r:embed="rId14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3056228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pen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0"/>
                            </p:stCondLst>
                            <p:childTnLst>
                              <p:par>
                                <p:cTn id="24" presetID="22" presetClass="exit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xit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xit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ound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28900" y="6515100"/>
            <a:ext cx="304800" cy="304800"/>
          </a:xfrm>
          <a:prstGeom prst="rect">
            <a:avLst/>
          </a:prstGeom>
        </p:spPr>
      </p:pic>
      <p:pic>
        <p:nvPicPr>
          <p:cNvPr id="16" name="Sound 1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09800" y="6477000"/>
            <a:ext cx="304800" cy="304800"/>
          </a:xfrm>
          <a:prstGeom prst="rect">
            <a:avLst/>
          </a:prstGeom>
        </p:spPr>
      </p:pic>
      <p:pic>
        <p:nvPicPr>
          <p:cNvPr id="11" name="Sound 1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33600" y="6521450"/>
            <a:ext cx="254000" cy="2540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76200" y="152400"/>
            <a:ext cx="8686800" cy="762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Intro. to Bus. 478: Strategy / </a:t>
            </a:r>
            <a:r>
              <a:rPr lang="en-US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’24</a:t>
            </a:r>
            <a:r>
              <a:rPr lang="en-CA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D400 Thurs. Spr.</a:t>
            </a:r>
            <a:r>
              <a:rPr lang="en-US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(1241)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ction Button: Custom 4">
            <a:hlinkClick r:id="rId11" action="ppaction://hlinksldjump" highlightClick="1">
              <a:snd r:embed="rId12" name="Whoosh"/>
            </a:hlinkClick>
          </p:cNvPr>
          <p:cNvSpPr/>
          <p:nvPr/>
        </p:nvSpPr>
        <p:spPr>
          <a:xfrm>
            <a:off x="838200" y="6446520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67000" y="5410200"/>
            <a:ext cx="6477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Canvas &amp; my web page includes cases &amp; exercises.</a:t>
            </a: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>
          <a:xfrm>
            <a:off x="215900" y="2109257"/>
            <a:ext cx="8991600" cy="3309937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4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-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CONTACTS:       </a:t>
            </a:r>
            <a:r>
              <a:rPr lang="en-US" sz="26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778-782-4918   </a:t>
            </a:r>
            <a:r>
              <a:rPr lang="en-US" sz="26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charset="2"/>
                <a:cs typeface="Wingdings" charset="2"/>
              </a:rPr>
              <a:t>:</a:t>
            </a:r>
            <a:r>
              <a:rPr lang="en-US" sz="2600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charset="2"/>
                <a:cs typeface="Wingdings" charset="2"/>
              </a:rPr>
              <a:t> </a:t>
            </a:r>
            <a:r>
              <a:rPr lang="en-US" sz="2600" b="1" spc="-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Sheppard@sfu.ca</a:t>
            </a:r>
            <a:r>
              <a:rPr lang="en-US" sz="26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endParaRPr lang="en-US" sz="2600" b="1" spc="-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charset="0"/>
              <a:cs typeface="Arial" charset="0"/>
            </a:endParaRPr>
          </a:p>
          <a:p>
            <a:pPr marL="0" indent="0">
              <a:lnSpc>
                <a:spcPts val="34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NOTES:           </a:t>
            </a:r>
            <a:r>
              <a:rPr lang="en-US" sz="26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http://</a:t>
            </a:r>
            <a:r>
              <a:rPr lang="en-US" sz="2600" b="1" spc="-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www.sfu.ca</a:t>
            </a:r>
            <a:r>
              <a:rPr lang="en-US" sz="26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/~</a:t>
            </a:r>
            <a:r>
              <a:rPr lang="en-US" sz="2600" b="1" spc="-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sheppard</a:t>
            </a:r>
            <a:r>
              <a:rPr lang="en-US" sz="26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/</a:t>
            </a:r>
            <a:r>
              <a:rPr lang="en-US" sz="2600" b="1" spc="-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index.html</a:t>
            </a:r>
            <a:endParaRPr lang="en-US" sz="2600" b="1" spc="-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0" indent="0">
              <a:lnSpc>
                <a:spcPts val="34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OFFICE:         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WMC 4387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HOURS:       </a:t>
            </a:r>
            <a:r>
              <a:rPr lang="en-US" sz="2600" b="1" spc="-1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charset="2"/>
                <a:cs typeface="Wingdings" charset="2"/>
              </a:rPr>
              <a:t> </a:t>
            </a:r>
            <a:r>
              <a:rPr lang="en-US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Tue. 15:40-16:20, Thurs. 10:40 </a:t>
            </a:r>
            <a:r>
              <a:rPr lang="en-CA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-</a:t>
            </a:r>
            <a:r>
              <a:rPr lang="en-US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11:20 &amp; by Appt. </a:t>
            </a:r>
            <a:r>
              <a:rPr lang="en-US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 Narrow"/>
              </a:rPr>
              <a:t> 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FontTx/>
              <a:buNone/>
              <a:defRPr/>
            </a:pPr>
            <a:r>
              <a:rPr lang="en-US" sz="25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        	        For an appointment contact me in person, 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Font typeface="Arial" pitchFamily="34" charset="0"/>
              <a:buNone/>
              <a:defRPr/>
            </a:pPr>
            <a:r>
              <a:rPr lang="en-US" sz="25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                          by phone or E-mail </a:t>
            </a: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&amp; we</a:t>
            </a: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ＭＳ Ｐゴシック" charset="0"/>
              </a:rPr>
              <a:t>’</a:t>
            </a:r>
            <a:r>
              <a:rPr lang="en-US" altLang="ja-JP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ＭＳ Ｐゴシック" charset="0"/>
              </a:rPr>
              <a:t>ll set-up an appt.</a:t>
            </a:r>
            <a:endParaRPr lang="en-US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3" name="Rectangle 4"/>
          <p:cNvSpPr>
            <a:spLocks noGrp="1" noChangeArrowheads="1"/>
          </p:cNvSpPr>
          <p:nvPr>
            <p:ph sz="quarter" idx="4294967295"/>
          </p:nvPr>
        </p:nvSpPr>
        <p:spPr>
          <a:xfrm>
            <a:off x="182032" y="1066800"/>
            <a:ext cx="9156700" cy="762000"/>
          </a:xfrm>
          <a:prstGeom prst="rect">
            <a:avLst/>
          </a:prstGeom>
        </p:spPr>
        <p:txBody>
          <a:bodyPr lIns="92075" tIns="46038" rIns="92075" bIns="46038">
            <a:noAutofit/>
          </a:bodyPr>
          <a:lstStyle/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b="1" spc="-1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Prerequisites: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</a:t>
            </a:r>
            <a:r>
              <a:rPr lang="en-US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Bus. 207, 312, 343, 360 &amp; 374 or 381 &amp; 90 credits.</a:t>
            </a: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184418" y="1641157"/>
            <a:ext cx="5199385" cy="49244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  <a:defRPr/>
            </a:pPr>
            <a:r>
              <a:rPr lang="en-US" sz="26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INSTRUCTOR: 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Jerry Sheppard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4301065"/>
            <a:ext cx="1347755" cy="1524000"/>
          </a:xfrm>
          <a:prstGeom prst="rect">
            <a:avLst/>
          </a:prstGeom>
        </p:spPr>
      </p:pic>
      <p:pic>
        <p:nvPicPr>
          <p:cNvPr id="31" name="Picture 11" descr="JP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3996265"/>
            <a:ext cx="146304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0" descr="JPSx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3996265"/>
            <a:ext cx="146304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13" descr="JPSx3"/>
          <p:cNvPicPr preferRelativeResize="0"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3996265"/>
            <a:ext cx="146304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18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3996265"/>
            <a:ext cx="1463040" cy="2057400"/>
          </a:xfrm>
          <a:prstGeom prst="rect">
            <a:avLst/>
          </a:prstGeom>
          <a:solidFill>
            <a:srgbClr val="CCFFCC"/>
          </a:solidFill>
          <a:ln w="25400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99" b="100000" l="0" r="100000">
                        <a14:foregroundMark x1="69333" y1="41916" x2="69333" y2="41916"/>
                        <a14:foregroundMark x1="66333" y1="34731" x2="66333" y2="34731"/>
                        <a14:foregroundMark x1="65667" y1="24551" x2="65667" y2="24551"/>
                        <a14:foregroundMark x1="71000" y1="12575" x2="71000" y2="12575"/>
                        <a14:foregroundMark x1="74333" y1="12575" x2="74333" y2="12575"/>
                        <a14:foregroundMark x1="69000" y1="16168" x2="69000" y2="16168"/>
                        <a14:foregroundMark x1="68667" y1="9581" x2="68667" y2="9581"/>
                        <a14:foregroundMark x1="65667" y1="42515" x2="65667" y2="42515"/>
                        <a14:foregroundMark x1="60333" y1="49701" x2="60333" y2="49701"/>
                        <a14:foregroundMark x1="66333" y1="49701" x2="66333" y2="49701"/>
                        <a14:foregroundMark x1="33667" y1="68862" x2="33667" y2="68862"/>
                        <a14:foregroundMark x1="27667" y1="86826" x2="27667" y2="86826"/>
                        <a14:foregroundMark x1="58000" y1="83234" x2="58000" y2="83234"/>
                        <a14:foregroundMark x1="62000" y1="46108" x2="62000" y2="46108"/>
                        <a14:foregroundMark x1="62667" y1="49701" x2="62667" y2="49701"/>
                        <a14:foregroundMark x1="72333" y1="8982" x2="72333" y2="8982"/>
                        <a14:foregroundMark x1="65333" y1="29341" x2="65333" y2="29341"/>
                        <a14:foregroundMark x1="75000" y1="8383" x2="75000" y2="8383"/>
                        <a14:foregroundMark x1="59000" y1="13174" x2="59000" y2="13174"/>
                        <a14:foregroundMark x1="58333" y1="30539" x2="58333" y2="30539"/>
                        <a14:foregroundMark x1="57000" y1="43713" x2="57000" y2="43713"/>
                        <a14:foregroundMark x1="53667" y1="46707" x2="53667" y2="46707"/>
                        <a14:foregroundMark x1="53667" y1="38922" x2="53667" y2="38922"/>
                        <a14:foregroundMark x1="44000" y1="12575" x2="44000" y2="12575"/>
                        <a14:foregroundMark x1="48000" y1="11377" x2="48000" y2="11377"/>
                        <a14:foregroundMark x1="45000" y1="30539" x2="45000" y2="30539"/>
                        <a14:foregroundMark x1="36000" y1="30539" x2="36000" y2="30539"/>
                        <a14:foregroundMark x1="47000" y1="15569" x2="47000" y2="15569"/>
                        <a14:foregroundMark x1="41000" y1="10778" x2="41000" y2="10778"/>
                        <a14:foregroundMark x1="41667" y1="17365" x2="41667" y2="17365"/>
                        <a14:foregroundMark x1="37667" y1="13772" x2="37667" y2="13772"/>
                        <a14:foregroundMark x1="37000" y1="19162" x2="37000" y2="19162"/>
                        <a14:foregroundMark x1="34000" y1="13174" x2="34000" y2="13174"/>
                        <a14:foregroundMark x1="32333" y1="10180" x2="32333" y2="10180"/>
                        <a14:foregroundMark x1="32333" y1="16168" x2="32333" y2="16168"/>
                        <a14:foregroundMark x1="34333" y1="23353" x2="34333" y2="23353"/>
                        <a14:foregroundMark x1="33667" y1="29341" x2="33667" y2="29341"/>
                        <a14:foregroundMark x1="31000" y1="36527" x2="31000" y2="36527"/>
                        <a14:foregroundMark x1="29667" y1="48503" x2="29667" y2="48503"/>
                        <a14:foregroundMark x1="18333" y1="34132" x2="18333" y2="34132"/>
                        <a14:foregroundMark x1="20667" y1="38922" x2="20667" y2="38922"/>
                        <a14:foregroundMark x1="24000" y1="14970" x2="24000" y2="14970"/>
                        <a14:foregroundMark x1="22667" y1="37126" x2="22667" y2="37126"/>
                        <a14:foregroundMark x1="17333" y1="45509" x2="17333" y2="45509"/>
                        <a14:foregroundMark x1="11667" y1="48503" x2="11667" y2="48503"/>
                        <a14:foregroundMark x1="14333" y1="51497" x2="14333" y2="51497"/>
                        <a14:foregroundMark x1="19667" y1="45509" x2="19667" y2="45509"/>
                        <a14:foregroundMark x1="21000" y1="31737" x2="21000" y2="31737"/>
                        <a14:foregroundMark x1="13333" y1="28144" x2="13333" y2="28144"/>
                        <a14:foregroundMark x1="8000" y1="49102" x2="8000" y2="49102"/>
                        <a14:foregroundMark x1="6333" y1="47305" x2="6333" y2="47305"/>
                        <a14:foregroundMark x1="3667" y1="43713" x2="3667" y2="43713"/>
                        <a14:foregroundMark x1="8667" y1="24551" x2="8667" y2="24551"/>
                        <a14:foregroundMark x1="10333" y1="14371" x2="10333" y2="14371"/>
                        <a14:foregroundMark x1="19333" y1="10180" x2="19333" y2="10180"/>
                        <a14:foregroundMark x1="21667" y1="17365" x2="21667" y2="17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70" y="5689599"/>
            <a:ext cx="625114" cy="347980"/>
          </a:xfrm>
          <a:prstGeom prst="rect">
            <a:avLst/>
          </a:prstGeom>
          <a:scene3d>
            <a:camera prst="orthographicFront">
              <a:rot lat="21060000" lon="1080000" rev="0"/>
            </a:camera>
            <a:lightRig rig="threePt" dir="t"/>
          </a:scene3d>
          <a:sp3d z="25400"/>
        </p:spPr>
      </p:pic>
      <p:pic>
        <p:nvPicPr>
          <p:cNvPr id="7" name="Picture 6" descr="Screen shot 2015-07-03 at 11.40.39 PM.png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" y="3970865"/>
            <a:ext cx="1719072" cy="2111616"/>
          </a:xfrm>
          <a:prstGeom prst="rect">
            <a:avLst/>
          </a:prstGeom>
        </p:spPr>
      </p:pic>
      <p:pic>
        <p:nvPicPr>
          <p:cNvPr id="67" name="Picture 66"/>
          <p:cNvPicPr preferRelativeResize="0"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2100" y="3932765"/>
            <a:ext cx="1892300" cy="215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shot 2015-07-03 at 11.49.54 PM.png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" y="3932765"/>
            <a:ext cx="1918208" cy="2157984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6700" y="3920065"/>
            <a:ext cx="1917700" cy="221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54864" y="3877056"/>
            <a:ext cx="2615184" cy="2286000"/>
            <a:chOff x="-3111500" y="-1346200"/>
            <a:chExt cx="2615184" cy="2286000"/>
          </a:xfrm>
        </p:grpSpPr>
        <p:sp>
          <p:nvSpPr>
            <p:cNvPr id="51" name="Rectangle 50"/>
            <p:cNvSpPr/>
            <p:nvPr/>
          </p:nvSpPr>
          <p:spPr>
            <a:xfrm>
              <a:off x="-3111500" y="-1346200"/>
              <a:ext cx="2615184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 descr="Screen Shot 2022-01-06 at 11.12.11 AM.png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" r="2999"/>
            <a:stretch/>
          </p:blipFill>
          <p:spPr>
            <a:xfrm>
              <a:off x="-1828800" y="-914400"/>
              <a:ext cx="838200" cy="1371600"/>
            </a:xfrm>
            <a:prstGeom prst="rect">
              <a:avLst/>
            </a:prstGeom>
          </p:spPr>
        </p:pic>
        <p:pic>
          <p:nvPicPr>
            <p:cNvPr id="18" name="Picture 17" descr="Scan.pdf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32" t="8613" r="21027" b="61657"/>
            <a:stretch/>
          </p:blipFill>
          <p:spPr>
            <a:xfrm rot="60000">
              <a:off x="-2743200" y="-914400"/>
              <a:ext cx="824932" cy="1371600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54864" y="3877056"/>
            <a:ext cx="2615184" cy="2286000"/>
            <a:chOff x="-2767584" y="514350"/>
            <a:chExt cx="2615184" cy="2286000"/>
          </a:xfrm>
        </p:grpSpPr>
        <p:sp>
          <p:nvSpPr>
            <p:cNvPr id="69" name="Rectangle 68"/>
            <p:cNvSpPr/>
            <p:nvPr/>
          </p:nvSpPr>
          <p:spPr>
            <a:xfrm>
              <a:off x="-2767584" y="514350"/>
              <a:ext cx="2615184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0" name="Picture 69" descr="Scan 5.png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5" r="10328"/>
            <a:stretch/>
          </p:blipFill>
          <p:spPr>
            <a:xfrm>
              <a:off x="-1042416" y="914400"/>
              <a:ext cx="850900" cy="1371600"/>
            </a:xfrm>
            <a:prstGeom prst="rect">
              <a:avLst/>
            </a:prstGeom>
          </p:spPr>
        </p:pic>
        <p:pic>
          <p:nvPicPr>
            <p:cNvPr id="77" name="Picture 76" descr="Scan 6.png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2" r="5531"/>
            <a:stretch/>
          </p:blipFill>
          <p:spPr>
            <a:xfrm>
              <a:off x="-1892808" y="914400"/>
              <a:ext cx="850900" cy="1371600"/>
            </a:xfrm>
            <a:prstGeom prst="rect">
              <a:avLst/>
            </a:prstGeom>
          </p:spPr>
        </p:pic>
        <p:pic>
          <p:nvPicPr>
            <p:cNvPr id="78" name="Picture 77" descr="Scan.png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9" r="1415"/>
            <a:stretch/>
          </p:blipFill>
          <p:spPr>
            <a:xfrm>
              <a:off x="-2743200" y="914400"/>
              <a:ext cx="844550" cy="1371600"/>
            </a:xfrm>
            <a:prstGeom prst="rect">
              <a:avLst/>
            </a:prstGeom>
          </p:spPr>
        </p:pic>
      </p:grpSp>
      <p:pic>
        <p:nvPicPr>
          <p:cNvPr id="71" name="Picture 70"/>
          <p:cNvPicPr preferRelativeResize="0"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0000"/>
            <a:ext cx="2667000" cy="2470731"/>
          </a:xfrm>
          <a:prstGeom prst="rect">
            <a:avLst/>
          </a:prstGeom>
        </p:spPr>
      </p:pic>
      <p:sp>
        <p:nvSpPr>
          <p:cNvPr id="72" name="Rectangle 71"/>
          <p:cNvSpPr/>
          <p:nvPr/>
        </p:nvSpPr>
        <p:spPr bwMode="auto">
          <a:xfrm>
            <a:off x="-16932" y="3810000"/>
            <a:ext cx="2683931" cy="2463801"/>
          </a:xfrm>
          <a:prstGeom prst="rect">
            <a:avLst/>
          </a:prstGeom>
          <a:solidFill>
            <a:schemeClr val="bg1"/>
          </a:solidFill>
          <a:ln w="6350" cap="rnd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-16934" y="3886200"/>
            <a:ext cx="2667000" cy="2387599"/>
          </a:xfrm>
          <a:prstGeom prst="rect">
            <a:avLst/>
          </a:prstGeom>
        </p:spPr>
      </p:pic>
      <p:pic>
        <p:nvPicPr>
          <p:cNvPr id="73" name="Picture 72" descr="Sound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33"/>
            <a:tile tx="0" ty="0" sx="100000" sy="100000" flip="none" algn="tl"/>
          </a:blipFill>
        </p:spPr>
      </p:pic>
      <p:grpSp>
        <p:nvGrpSpPr>
          <p:cNvPr id="74" name="Group 73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33"/>
            <a:tile tx="0" ty="0" sx="100000" sy="100000" flip="none" algn="tl"/>
          </a:blipFill>
        </p:grpSpPr>
        <p:pic>
          <p:nvPicPr>
            <p:cNvPr id="75" name="Picture 74"/>
            <p:cNvPicPr preferRelativeResize="0">
              <a:picLocks/>
            </p:cNvPicPr>
            <p:nvPr/>
          </p:nvPicPr>
          <p:blipFill rotWithShape="1">
            <a:blip r:embed="rId34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6" name="Picture 75" descr="Next.png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30" name="Chevron 29"/>
          <p:cNvSpPr/>
          <p:nvPr/>
        </p:nvSpPr>
        <p:spPr bwMode="auto">
          <a:xfrm>
            <a:off x="2057400" y="6436420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Course Introduction</a:t>
            </a:r>
          </a:p>
        </p:txBody>
      </p:sp>
    </p:spTree>
    <p:extLst>
      <p:ext uri="{BB962C8B-B14F-4D97-AF65-F5344CB8AC3E}">
        <p14:creationId xmlns:p14="http://schemas.microsoft.com/office/powerpoint/2010/main" val="1390275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xit" presetSubtype="8" fill="hold" nodeType="withEffect">
                                  <p:stCondLst>
                                    <p:cond delay="3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mediacall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cmd type="call" cmd="stop">
                                      <p:cBhvr>
                                        <p:cTn id="4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xit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323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9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xit" presetSubtype="8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37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xit" presetSubtype="8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xit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347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37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2323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7" grpId="0"/>
      <p:bldP spid="32" grpId="0"/>
      <p:bldP spid="33" grpId="0" build="p"/>
      <p:bldP spid="34" grpId="0"/>
      <p:bldP spid="72" grpId="0" animBg="1"/>
      <p:bldP spid="72" grpId="1" animBg="1"/>
      <p:bldP spid="72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52800" y="6487160"/>
            <a:ext cx="355600" cy="3556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48000" y="6477000"/>
            <a:ext cx="279400" cy="2794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br>
              <a:rPr lang="en-US" sz="1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Course Description &amp; Text</a:t>
            </a: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ction Button: Custom 4">
            <a:hlinkClick r:id="rId9" action="ppaction://hlinksldjump" highlightClick="1">
              <a:snd r:embed="rId10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228600" y="4555066"/>
            <a:ext cx="2041525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>
              <a:defRPr/>
            </a:pPr>
            <a:r>
              <a:rPr lang="en-US" sz="30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Text:</a:t>
            </a:r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406400" y="5029200"/>
            <a:ext cx="4927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800" b="1" spc="-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Hitt</a:t>
            </a:r>
            <a:r>
              <a:rPr lang="en-US" sz="2800" b="1" spc="-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, Ireland, &amp; </a:t>
            </a:r>
            <a:r>
              <a:rPr lang="en-US" sz="2800" b="1" spc="-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Hoskisson</a:t>
            </a:r>
            <a:endParaRPr lang="en-US" sz="2800" b="1" spc="-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304800" y="5410200"/>
            <a:ext cx="7239000" cy="89255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548640" indent="-274320" eaLnBrk="0" hangingPunct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defRPr/>
            </a:pPr>
            <a:r>
              <a:rPr lang="en-US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ea typeface="+mn-ea"/>
                <a:cs typeface="Arial"/>
              </a:rPr>
              <a:t>Strategic Management: Competitiveness    &amp; Globalization, Concepts,</a:t>
            </a: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ea typeface="+mn-ea"/>
                <a:cs typeface="Arial"/>
              </a:rPr>
              <a:t> 12</a:t>
            </a:r>
            <a:r>
              <a:rPr lang="en-US" sz="2200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/>
              </a:rPr>
              <a:t>th</a:t>
            </a: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ea typeface="+mn-ea"/>
                <a:cs typeface="Arial"/>
              </a:rPr>
              <a:t> or later Ed. </a:t>
            </a:r>
          </a:p>
        </p:txBody>
      </p:sp>
      <p:sp>
        <p:nvSpPr>
          <p:cNvPr id="47" name="Rectangle 3"/>
          <p:cNvSpPr txBox="1">
            <a:spLocks noChangeArrowheads="1"/>
          </p:cNvSpPr>
          <p:nvPr/>
        </p:nvSpPr>
        <p:spPr bwMode="auto">
          <a:xfrm>
            <a:off x="92075" y="1092201"/>
            <a:ext cx="8137525" cy="3276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lnSpc>
                <a:spcPts val="2800"/>
              </a:lnSpc>
              <a:spcBef>
                <a:spcPts val="300"/>
              </a:spcBef>
              <a:buClr>
                <a:schemeClr val="bg2"/>
              </a:buClr>
              <a:buFontTx/>
              <a:buNone/>
              <a:defRPr/>
            </a:pPr>
            <a:r>
              <a:rPr lang="en-US" sz="30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Course Description:</a:t>
            </a:r>
          </a:p>
          <a:p>
            <a:pPr marL="0" indent="0" algn="just">
              <a:lnSpc>
                <a:spcPts val="2800"/>
              </a:lnSpc>
              <a:spcBef>
                <a:spcPts val="300"/>
              </a:spcBef>
              <a:buClr>
                <a:schemeClr val="bg2"/>
              </a:buClr>
              <a:buNone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   Provide you with an introduction to Strategy.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548640" indent="-274320" eaLnBrk="1" hangingPunct="1">
              <a:lnSpc>
                <a:spcPts val="3000"/>
              </a:lnSpc>
              <a:spcBef>
                <a:spcPts val="3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Goal: enhance your ability to </a:t>
            </a:r>
            <a:r>
              <a:rPr lang="en-US" sz="26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insightfully</a:t>
            </a: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     develop, articulate, implement a strategy.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endParaRPr lang="en-US" sz="2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548640" indent="-274320" algn="just" eaLnBrk="1" hangingPunct="1">
              <a:lnSpc>
                <a:spcPts val="2800"/>
              </a:lnSpc>
              <a:spcBef>
                <a:spcPts val="3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Coverage: strategic mgmt. process: </a:t>
            </a:r>
          </a:p>
          <a:p>
            <a:pPr marL="822960" lvl="1" indent="-274320" eaLnBrk="1" hangingPunct="1">
              <a:lnSpc>
                <a:spcPts val="2800"/>
              </a:lnSpc>
              <a:spcBef>
                <a:spcPts val="0"/>
              </a:spcBef>
              <a:buSzPct val="75000"/>
              <a:defRPr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i.e. strategy formulation and implementation.  </a:t>
            </a:r>
          </a:p>
          <a:p>
            <a:pPr marL="548640" indent="-274320" eaLnBrk="1" hangingPunct="1">
              <a:lnSpc>
                <a:spcPts val="3000"/>
              </a:lnSpc>
              <a:spcBef>
                <a:spcPts val="3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Short lectures, case studies and                 classroom exercises will support                     lecture &amp; discussion of course topics. </a:t>
            </a:r>
          </a:p>
        </p:txBody>
      </p:sp>
      <p:sp>
        <p:nvSpPr>
          <p:cNvPr id="4" name="Octagon 3"/>
          <p:cNvSpPr/>
          <p:nvPr/>
        </p:nvSpPr>
        <p:spPr>
          <a:xfrm>
            <a:off x="7467599" y="2514600"/>
            <a:ext cx="1319447" cy="1295400"/>
          </a:xfrm>
          <a:prstGeom prst="octagon">
            <a:avLst/>
          </a:prstGeom>
          <a:solidFill>
            <a:srgbClr val="FF0000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381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en-US" sz="1400" b="1" dirty="0">
                <a:latin typeface="Arial Narrow"/>
                <a:cs typeface="Arial Narrow"/>
              </a:rPr>
              <a:t>See how  I kept   that to a minimum</a:t>
            </a:r>
          </a:p>
        </p:txBody>
      </p:sp>
      <p:pic>
        <p:nvPicPr>
          <p:cNvPr id="49" name="Picture 48" descr="Sound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2"/>
            <a:tile tx="0" ty="0" sx="100000" sy="100000" flip="none" algn="tl"/>
          </a:blipFill>
        </p:spPr>
      </p:pic>
      <p:grpSp>
        <p:nvGrpSpPr>
          <p:cNvPr id="50" name="Group 49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2"/>
            <a:tile tx="0" ty="0" sx="100000" sy="100000" flip="none" algn="tl"/>
          </a:blipFill>
        </p:grpSpPr>
        <p:pic>
          <p:nvPicPr>
            <p:cNvPr id="51" name="Picture 50"/>
            <p:cNvPicPr preferRelativeResize="0">
              <a:picLocks/>
            </p:cNvPicPr>
            <p:nvPr/>
          </p:nvPicPr>
          <p:blipFill rotWithShape="1">
            <a:blip r:embed="rId13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53" name="Picture 52" descr="Next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9" name="Chevron 18"/>
          <p:cNvSpPr/>
          <p:nvPr/>
        </p:nvSpPr>
        <p:spPr bwMode="auto">
          <a:xfrm>
            <a:off x="2871216" y="6436420"/>
            <a:ext cx="10058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Text &amp; Course Description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10000"/>
                    </a14:imgEffect>
                    <a14:imgEffect>
                      <a14:brightnessContrast bright="3000" contras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4258" y="4165602"/>
            <a:ext cx="1662474" cy="2029968"/>
          </a:xfrm>
          <a:prstGeom prst="rect">
            <a:avLst/>
          </a:prstGeom>
          <a:effectLst/>
          <a:scene3d>
            <a:camera prst="perspectiveFront" fov="1500000">
              <a:rot lat="618000" lon="1494000" rev="21594000"/>
            </a:camera>
            <a:lightRig rig="threePt" dir="t"/>
          </a:scene3d>
          <a:sp3d>
            <a:bevelT w="63500" h="63500"/>
          </a:sp3d>
        </p:spPr>
      </p:pic>
      <p:cxnSp>
        <p:nvCxnSpPr>
          <p:cNvPr id="24" name="Straight Connector 23"/>
          <p:cNvCxnSpPr/>
          <p:nvPr/>
        </p:nvCxnSpPr>
        <p:spPr>
          <a:xfrm>
            <a:off x="8063992" y="5640832"/>
            <a:ext cx="365760" cy="36576"/>
          </a:xfrm>
          <a:prstGeom prst="line">
            <a:avLst/>
          </a:prstGeom>
          <a:ln w="104775">
            <a:solidFill>
              <a:srgbClr val="D0D0A8">
                <a:alpha val="99000"/>
              </a:srgbClr>
            </a:solidFill>
          </a:ln>
          <a:effectLst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Screen Shot 2019-10-30 at 12.30.05 AM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1945640"/>
            <a:ext cx="1664208" cy="204718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scene3d>
            <a:camera prst="perspectiveFront">
              <a:rot lat="618000" lon="19776000" rev="21594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92110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3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9" grpId="0"/>
      <p:bldP spid="41" grpId="0"/>
      <p:bldP spid="42" grpId="0"/>
      <p:bldP spid="47" grpId="0" uiExpand="1"/>
      <p:bldP spid="4" grpId="1" animBg="1"/>
      <p:bldP spid="4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n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86200" y="6477000"/>
            <a:ext cx="228600" cy="228600"/>
          </a:xfrm>
          <a:prstGeom prst="rect">
            <a:avLst/>
          </a:prstGeom>
        </p:spPr>
      </p:pic>
      <p:pic>
        <p:nvPicPr>
          <p:cNvPr id="40" name="n3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6477000"/>
            <a:ext cx="203200" cy="2032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br>
              <a:rPr lang="en-US" sz="10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Grading </a:t>
            </a:r>
            <a:r>
              <a:rPr lang="en-US" sz="2600" b="1" spc="-7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(more on this when I get  to grade sheets )</a:t>
            </a:r>
            <a:endParaRPr lang="en-US" sz="2600" b="1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0984" y="2072640"/>
            <a:ext cx="4225647" cy="457200"/>
          </a:xfrm>
          <a:prstGeom prst="rect">
            <a:avLst/>
          </a:prstGeom>
          <a:solidFill>
            <a:srgbClr val="FFFF6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0984" y="2575559"/>
            <a:ext cx="4225647" cy="1530239"/>
          </a:xfrm>
          <a:prstGeom prst="rect">
            <a:avLst/>
          </a:prstGeom>
          <a:gradFill flip="none" rotWithShape="1">
            <a:gsLst>
              <a:gs pos="33000">
                <a:srgbClr val="FFFFCC">
                  <a:alpha val="82000"/>
                </a:srgbClr>
              </a:gs>
              <a:gs pos="25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0984" y="2575559"/>
            <a:ext cx="4225647" cy="1530239"/>
          </a:xfrm>
          <a:prstGeom prst="rect">
            <a:avLst/>
          </a:prstGeom>
          <a:gradFill flip="none" rotWithShape="1">
            <a:gsLst>
              <a:gs pos="74000">
                <a:srgbClr val="FFFFCC">
                  <a:alpha val="82000"/>
                </a:srgbClr>
              </a:gs>
              <a:gs pos="31000">
                <a:srgbClr val="FFFF00">
                  <a:alpha val="46000"/>
                </a:srgbClr>
              </a:gs>
              <a:gs pos="27000">
                <a:srgbClr val="FFFFCC">
                  <a:alpha val="82000"/>
                </a:srgbClr>
              </a:gs>
              <a:gs pos="69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20984" y="2575559"/>
            <a:ext cx="4194533" cy="1530239"/>
          </a:xfrm>
          <a:prstGeom prst="rect">
            <a:avLst/>
          </a:prstGeom>
          <a:gradFill flip="none" rotWithShape="1">
            <a:gsLst>
              <a:gs pos="67000">
                <a:srgbClr val="FFFFCC">
                  <a:alpha val="82000"/>
                </a:srgbClr>
              </a:gs>
              <a:gs pos="75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4798" y="3314699"/>
            <a:ext cx="1020080" cy="8969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9000" y="3302001"/>
            <a:ext cx="1905000" cy="94180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6960" y="3200400"/>
            <a:ext cx="1817018" cy="1066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" y="1157211"/>
            <a:ext cx="8964199" cy="3683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-72716" y="1253736"/>
            <a:ext cx="5041900" cy="28520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>
              <a:lnSpc>
                <a:spcPct val="95000"/>
              </a:lnSpc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</a:t>
            </a:r>
            <a:r>
              <a:rPr lang="en-US" sz="2800" b="1" u="sng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Individual Grade (72%)</a:t>
            </a:r>
          </a:p>
          <a:p>
            <a:pPr indent="-457200">
              <a:lnSpc>
                <a:spcPct val="95000"/>
              </a:lnSpc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endParaRPr lang="en-US" sz="2400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>
              <a:lnSpc>
                <a:spcPct val="95000"/>
              </a:lnSpc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Written Component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 eaLnBrk="0" hangingPunct="0">
              <a:spcBef>
                <a:spcPts val="6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</a:t>
            </a: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16%  Formulation Analysis.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16%  Integrate, Recommend,    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         and Implement.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16%  Executive Summary.</a:t>
            </a:r>
          </a:p>
        </p:txBody>
      </p:sp>
      <p:pic>
        <p:nvPicPr>
          <p:cNvPr id="26" name="Picture 25" descr="Soun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3"/>
            <a:tile tx="0" ty="0" sx="100000" sy="100000" flip="none" algn="tl"/>
          </a:blipFill>
        </p:spPr>
      </p:pic>
      <p:grpSp>
        <p:nvGrpSpPr>
          <p:cNvPr id="27" name="Group 26"/>
          <p:cNvGrpSpPr/>
          <p:nvPr/>
        </p:nvGrpSpPr>
        <p:grpSpPr>
          <a:xfrm>
            <a:off x="8725575" y="6419088"/>
            <a:ext cx="418425" cy="438912"/>
            <a:chOff x="10515600" y="6419088"/>
            <a:chExt cx="418425" cy="438912"/>
          </a:xfrm>
          <a:blipFill rotWithShape="1">
            <a:blip r:embed="rId13"/>
            <a:tile tx="0" ty="0" sx="100000" sy="100000" flip="none" algn="tl"/>
          </a:blipFill>
        </p:grpSpPr>
        <p:pic>
          <p:nvPicPr>
            <p:cNvPr id="28" name="Picture 27"/>
            <p:cNvPicPr preferRelativeResize="0">
              <a:picLocks/>
            </p:cNvPicPr>
            <p:nvPr/>
          </p:nvPicPr>
          <p:blipFill rotWithShape="1">
            <a:blip r:embed="rId14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9" name="Picture 28" descr="Next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5" name="Action Button: Custom 4">
            <a:hlinkClick r:id="rId16" action="ppaction://hlinksldjump" highlightClick="1">
              <a:snd r:embed="rId17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">
            <a:extLst>
              <a:ext uri="{FF2B5EF4-FFF2-40B4-BE49-F238E27FC236}">
                <a16:creationId xmlns:a16="http://schemas.microsoft.com/office/drawing/2014/main" id="{89E597F7-97AC-4B4C-B6B7-6331A82F2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2044" y="4191000"/>
            <a:ext cx="9118599" cy="161582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Participation Component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	        11%  Individual Participation.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	          7%  Presentation Performance.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  6%  Peer Evaluated Group Contribution.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EAAF8E2C-9586-4A26-92B6-E7D1CF305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929" y="4503281"/>
            <a:ext cx="1307166" cy="65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reating One Sales Presentation to Rule Them All - Salesforce ...">
            <a:extLst>
              <a:ext uri="{FF2B5EF4-FFF2-40B4-BE49-F238E27FC236}">
                <a16:creationId xmlns:a16="http://schemas.microsoft.com/office/drawing/2014/main" id="{F1ABEE10-632A-4234-925E-96D217CDC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r="24276"/>
          <a:stretch/>
        </p:blipFill>
        <p:spPr bwMode="auto">
          <a:xfrm>
            <a:off x="6617478" y="5119883"/>
            <a:ext cx="1066800" cy="106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83BFD5A7-9B05-4F4A-B844-F58381498A8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878" y="5112136"/>
            <a:ext cx="1145217" cy="108307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1699BB7-AB32-4597-8987-BE637D41A227}"/>
              </a:ext>
            </a:extLst>
          </p:cNvPr>
          <p:cNvSpPr/>
          <p:nvPr/>
        </p:nvSpPr>
        <p:spPr>
          <a:xfrm>
            <a:off x="7674730" y="4424100"/>
            <a:ext cx="1457348" cy="616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74158A5-DC1A-4BA7-B34D-6CD78D01C154}"/>
              </a:ext>
            </a:extLst>
          </p:cNvPr>
          <p:cNvSpPr/>
          <p:nvPr/>
        </p:nvSpPr>
        <p:spPr>
          <a:xfrm>
            <a:off x="6617478" y="5026564"/>
            <a:ext cx="1194089" cy="1209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2540282-5409-4C3C-8E7C-71B28AD194F3}"/>
              </a:ext>
            </a:extLst>
          </p:cNvPr>
          <p:cNvSpPr/>
          <p:nvPr/>
        </p:nvSpPr>
        <p:spPr>
          <a:xfrm>
            <a:off x="7874059" y="5025289"/>
            <a:ext cx="1194089" cy="1209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hevron 33">
            <a:extLst>
              <a:ext uri="{FF2B5EF4-FFF2-40B4-BE49-F238E27FC236}">
                <a16:creationId xmlns:a16="http://schemas.microsoft.com/office/drawing/2014/main" id="{367FA5B5-C55F-4B0C-9C5A-0B0BE0CD0D31}"/>
              </a:ext>
            </a:extLst>
          </p:cNvPr>
          <p:cNvSpPr/>
          <p:nvPr/>
        </p:nvSpPr>
        <p:spPr bwMode="auto">
          <a:xfrm>
            <a:off x="3776472" y="6436420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Grades &amp; Grading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15201" y="1164336"/>
            <a:ext cx="1790086" cy="1883664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Screen Shot 2021-08-09 at 7.26.11 PM.png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1746" y1="32432" x2="7667" y2="37838"/>
                        <a14:foregroundMark x1="6688" y1="47297" x2="3426" y2="61149"/>
                        <a14:foregroundMark x1="17292" y1="36824" x2="23002" y2="13514"/>
                        <a14:foregroundMark x1="31158" y1="14865" x2="34584" y2="8108"/>
                        <a14:foregroundMark x1="39478" y1="21622" x2="35563" y2="10473"/>
                        <a14:foregroundMark x1="44046" y1="16892" x2="47961" y2="6419"/>
                        <a14:foregroundMark x1="58728" y1="16554" x2="63785" y2="7432"/>
                        <a14:foregroundMark x1="66395" y1="10135" x2="64763" y2="8446"/>
                        <a14:foregroundMark x1="74878" y1="19595" x2="80587" y2="16554"/>
                        <a14:foregroundMark x1="76998" y1="15203" x2="80750" y2="15541"/>
                        <a14:foregroundMark x1="82871" y1="17568" x2="86460" y2="26014"/>
                        <a14:foregroundMark x1="85808" y1="29392" x2="84829" y2="46622"/>
                        <a14:foregroundMark x1="94127" y1="79730" x2="96248" y2="94595"/>
                        <a14:foregroundMark x1="62316" y1="5405" x2="60522" y2="5743"/>
                        <a14:foregroundMark x1="63785" y1="4730" x2="62480" y2="3378"/>
                        <a14:foregroundMark x1="59217" y1="7432" x2="57423" y2="11486"/>
                        <a14:backgroundMark x1="41599" y1="21622" x2="41762" y2="25338"/>
                        <a14:backgroundMark x1="52529" y1="4392" x2="55139" y2="12162"/>
                        <a14:backgroundMark x1="55139" y1="15203" x2="54649" y2="21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276600"/>
            <a:ext cx="1905000" cy="919869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82540282-5409-4C3C-8E7C-71B28AD194F3}"/>
              </a:ext>
            </a:extLst>
          </p:cNvPr>
          <p:cNvSpPr/>
          <p:nvPr/>
        </p:nvSpPr>
        <p:spPr>
          <a:xfrm>
            <a:off x="5562600" y="3200400"/>
            <a:ext cx="2743200" cy="1066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CA" sz="12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24399" y="2456831"/>
            <a:ext cx="2209801" cy="53963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600" b="1" dirty="0">
                <a:solidFill>
                  <a:srgbClr val="FF0000"/>
                </a:solidFill>
                <a:latin typeface="Arial Black"/>
                <a:cs typeface="Arial Black"/>
              </a:rPr>
              <a:t>is the individual written  case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267200" y="1143000"/>
            <a:ext cx="2971800" cy="1295400"/>
            <a:chOff x="-2819400" y="1295400"/>
            <a:chExt cx="2971800" cy="1295400"/>
          </a:xfrm>
        </p:grpSpPr>
        <p:sp>
          <p:nvSpPr>
            <p:cNvPr id="33" name="Chord 32"/>
            <p:cNvSpPr/>
            <p:nvPr/>
          </p:nvSpPr>
          <p:spPr>
            <a:xfrm>
              <a:off x="-2819400" y="1295400"/>
              <a:ext cx="1219200" cy="1295400"/>
            </a:xfrm>
            <a:prstGeom prst="chord">
              <a:avLst>
                <a:gd name="adj1" fmla="val 5351283"/>
                <a:gd name="adj2" fmla="val 1620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Chord 34"/>
            <p:cNvSpPr/>
            <p:nvPr/>
          </p:nvSpPr>
          <p:spPr>
            <a:xfrm rot="10800000">
              <a:off x="-1066800" y="1295400"/>
              <a:ext cx="1219200" cy="1295400"/>
            </a:xfrm>
            <a:prstGeom prst="chord">
              <a:avLst>
                <a:gd name="adj1" fmla="val 5351283"/>
                <a:gd name="adj2" fmla="val 1620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-2209800" y="1295400"/>
              <a:ext cx="1752600" cy="12954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-2126384" y="2104335"/>
              <a:ext cx="1447800" cy="34240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10000"/>
                </a:lnSpc>
                <a:spcBef>
                  <a:spcPts val="600"/>
                </a:spcBef>
              </a:pPr>
              <a:r>
                <a:rPr lang="en-US" sz="1500" b="1" dirty="0">
                  <a:solidFill>
                    <a:schemeClr val="bg1"/>
                  </a:solidFill>
                  <a:latin typeface="Arial Black"/>
                  <a:cs typeface="Arial Black"/>
                </a:rPr>
                <a:t>D</a:t>
              </a:r>
              <a:r>
                <a:rPr lang="en-US" sz="1200" b="1" dirty="0">
                  <a:solidFill>
                    <a:schemeClr val="bg1"/>
                  </a:solidFill>
                  <a:latin typeface="Arial Black"/>
                  <a:cs typeface="Arial Black"/>
                </a:rPr>
                <a:t> </a:t>
              </a:r>
              <a:r>
                <a:rPr lang="en-US" sz="1500" b="1" dirty="0">
                  <a:solidFill>
                    <a:schemeClr val="bg1"/>
                  </a:solidFill>
                  <a:latin typeface="Arial Black"/>
                  <a:cs typeface="Arial Black"/>
                </a:rPr>
                <a:t>e</a:t>
              </a:r>
              <a:r>
                <a:rPr lang="en-US" sz="1200" b="1" dirty="0">
                  <a:solidFill>
                    <a:schemeClr val="bg1"/>
                  </a:solidFill>
                  <a:latin typeface="Arial Black"/>
                  <a:cs typeface="Arial Black"/>
                </a:rPr>
                <a:t> </a:t>
              </a:r>
              <a:r>
                <a:rPr lang="en-US" sz="1500" b="1" dirty="0">
                  <a:solidFill>
                    <a:schemeClr val="bg1"/>
                  </a:solidFill>
                  <a:latin typeface="Arial Black"/>
                  <a:cs typeface="Arial Black"/>
                </a:rPr>
                <a:t>n</a:t>
              </a:r>
              <a:r>
                <a:rPr lang="en-US" sz="1200" b="1" dirty="0">
                  <a:solidFill>
                    <a:schemeClr val="bg1"/>
                  </a:solidFill>
                  <a:latin typeface="Arial Black"/>
                  <a:cs typeface="Arial Black"/>
                </a:rPr>
                <a:t> </a:t>
              </a:r>
              <a:r>
                <a:rPr lang="en-US" sz="1500" b="1" dirty="0">
                  <a:solidFill>
                    <a:schemeClr val="bg1"/>
                  </a:solidFill>
                  <a:latin typeface="Arial Black"/>
                  <a:cs typeface="Arial Black"/>
                </a:rPr>
                <a:t>m</a:t>
              </a:r>
              <a:r>
                <a:rPr lang="en-US" sz="1200" b="1" dirty="0">
                  <a:solidFill>
                    <a:schemeClr val="bg1"/>
                  </a:solidFill>
                  <a:latin typeface="Arial Black"/>
                  <a:cs typeface="Arial Black"/>
                </a:rPr>
                <a:t> </a:t>
              </a:r>
              <a:r>
                <a:rPr lang="en-US" sz="1500" b="1" dirty="0">
                  <a:solidFill>
                    <a:schemeClr val="bg1"/>
                  </a:solidFill>
                  <a:latin typeface="Arial Black"/>
                  <a:cs typeface="Arial Black"/>
                </a:rPr>
                <a:t>a</a:t>
              </a:r>
              <a:r>
                <a:rPr lang="en-US" sz="1200" b="1" dirty="0">
                  <a:solidFill>
                    <a:schemeClr val="bg1"/>
                  </a:solidFill>
                  <a:latin typeface="Arial Black"/>
                  <a:cs typeface="Arial Black"/>
                </a:rPr>
                <a:t> </a:t>
              </a:r>
              <a:r>
                <a:rPr lang="en-US" sz="1500" b="1" dirty="0">
                  <a:solidFill>
                    <a:schemeClr val="bg1"/>
                  </a:solidFill>
                  <a:latin typeface="Arial Black"/>
                  <a:cs typeface="Arial Black"/>
                </a:rPr>
                <a:t>r</a:t>
              </a:r>
              <a:r>
                <a:rPr lang="en-US" sz="1200" b="1" dirty="0">
                  <a:solidFill>
                    <a:schemeClr val="bg1"/>
                  </a:solidFill>
                  <a:latin typeface="Arial Black"/>
                  <a:cs typeface="Arial Black"/>
                </a:rPr>
                <a:t> </a:t>
              </a:r>
              <a:r>
                <a:rPr lang="en-US" sz="1500" b="1" dirty="0">
                  <a:solidFill>
                    <a:schemeClr val="bg1"/>
                  </a:solidFill>
                  <a:latin typeface="Arial Black"/>
                  <a:cs typeface="Arial Black"/>
                </a:rPr>
                <a:t>k</a:t>
              </a:r>
            </a:p>
          </p:txBody>
        </p:sp>
        <p:sp>
          <p:nvSpPr>
            <p:cNvPr id="44" name="Donut 43"/>
            <p:cNvSpPr/>
            <p:nvPr/>
          </p:nvSpPr>
          <p:spPr>
            <a:xfrm>
              <a:off x="-2590800" y="1524000"/>
              <a:ext cx="609600" cy="609600"/>
            </a:xfrm>
            <a:prstGeom prst="donut">
              <a:avLst>
                <a:gd name="adj" fmla="val 3210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Donut 44"/>
            <p:cNvSpPr/>
            <p:nvPr/>
          </p:nvSpPr>
          <p:spPr>
            <a:xfrm>
              <a:off x="-1959552" y="1524000"/>
              <a:ext cx="609600" cy="609600"/>
            </a:xfrm>
            <a:prstGeom prst="donut">
              <a:avLst>
                <a:gd name="adj" fmla="val 3210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Donut 48"/>
            <p:cNvSpPr/>
            <p:nvPr/>
          </p:nvSpPr>
          <p:spPr>
            <a:xfrm>
              <a:off x="-1324264" y="1524000"/>
              <a:ext cx="609600" cy="609600"/>
            </a:xfrm>
            <a:prstGeom prst="donut">
              <a:avLst>
                <a:gd name="adj" fmla="val 3210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Donut 49"/>
            <p:cNvSpPr/>
            <p:nvPr/>
          </p:nvSpPr>
          <p:spPr>
            <a:xfrm>
              <a:off x="-685800" y="1524000"/>
              <a:ext cx="609600" cy="609600"/>
            </a:xfrm>
            <a:prstGeom prst="donut">
              <a:avLst>
                <a:gd name="adj" fmla="val 3210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-2209800" y="1807152"/>
              <a:ext cx="228600" cy="5486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 flipV="1">
              <a:off x="-685800" y="1828800"/>
              <a:ext cx="173736" cy="548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-2443463" y="2216574"/>
              <a:ext cx="292931" cy="155448"/>
              <a:chOff x="-2464935" y="2216574"/>
              <a:chExt cx="292931" cy="155448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-2464612" y="2277804"/>
                <a:ext cx="292608" cy="365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-2398776" y="2216574"/>
                <a:ext cx="36576" cy="1554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-2464935" y="2216895"/>
                <a:ext cx="292608" cy="152400"/>
              </a:xfrm>
              <a:prstGeom prst="rect">
                <a:avLst/>
              </a:prstGeom>
              <a:noFill/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537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843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xit" presetSubtype="37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1" nodeType="withEffect">
                                  <p:stCondLst>
                                    <p:cond delay="4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xit" presetSubtype="1" fill="hold" nodeType="withEffect">
                                  <p:stCondLst>
                                    <p:cond delay="74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grpId="1" nodeType="withEffect">
                                  <p:stCondLst>
                                    <p:cond delay="80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8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8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xit" presetSubtype="0" fill="hold" nodeType="withEffect">
                                  <p:stCondLst>
                                    <p:cond delay="1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grpId="1" nodeType="withEffect">
                                  <p:stCondLst>
                                    <p:cond delay="11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8" fill="hold" nodeType="withEffect">
                                  <p:stCondLst>
                                    <p:cond delay="11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114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556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2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2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1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2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2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1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2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2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2" presetClass="exit" presetSubtype="8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5556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10843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24528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35849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7" grpId="0" animBg="1"/>
      <p:bldP spid="7" grpId="1" animBg="1"/>
      <p:bldP spid="20" grpId="0" animBg="1"/>
      <p:bldP spid="20" grpId="1" animBg="1"/>
      <p:bldP spid="30" grpId="0" animBg="1"/>
      <p:bldP spid="30" grpId="1" animBg="1"/>
      <p:bldP spid="8" grpId="0" animBg="1"/>
      <p:bldP spid="22" grpId="0" autoUpdateAnimBg="0"/>
      <p:bldP spid="38" grpId="0" build="p" bldLvl="4" autoUpdateAnimBg="0"/>
      <p:bldP spid="17" grpId="0" animBg="1"/>
      <p:bldP spid="42" grpId="0" animBg="1"/>
      <p:bldP spid="43" grpId="0" animBg="1"/>
      <p:bldP spid="47" grpId="0" animBg="1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09612E-9B6A-F69A-0D77-0BC7F59042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42770" y="7401261"/>
            <a:ext cx="218739" cy="218739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86200" y="6553200"/>
            <a:ext cx="228600" cy="228600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85309" y="6508773"/>
            <a:ext cx="228600" cy="2286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br>
              <a:rPr lang="en-US" sz="10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Grading </a:t>
            </a:r>
            <a:r>
              <a:rPr lang="en-US" sz="2600" b="1" spc="-7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(more on this when I get  to grade sheets )</a:t>
            </a:r>
            <a:endParaRPr lang="en-US" sz="2600" b="1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grpSp>
        <p:nvGrpSpPr>
          <p:cNvPr id="252928" name="Group 252927"/>
          <p:cNvGrpSpPr/>
          <p:nvPr/>
        </p:nvGrpSpPr>
        <p:grpSpPr>
          <a:xfrm>
            <a:off x="6858000" y="2590800"/>
            <a:ext cx="2057400" cy="3610875"/>
            <a:chOff x="9994900" y="-2209800"/>
            <a:chExt cx="2057400" cy="361087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058400" y="-2209800"/>
              <a:ext cx="1905000" cy="249330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994900" y="279400"/>
              <a:ext cx="2057400" cy="11216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20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Sky </a:t>
              </a:r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Urban Solutions is the case for the first 3 papers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50800" y="1140922"/>
            <a:ext cx="9118599" cy="502920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-152400" y="4881334"/>
            <a:ext cx="8077200" cy="129086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ts val="3200"/>
              </a:lnSpc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</a:t>
            </a:r>
            <a:r>
              <a:rPr lang="en-US" sz="2800" b="1" u="sng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Ethical</a:t>
            </a:r>
            <a:r>
              <a:rPr lang="en-US" sz="2400" b="1" spc="-100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Not doing your own work on individual </a:t>
            </a:r>
          </a:p>
          <a:p>
            <a:pPr eaLnBrk="0" hangingPunct="0">
              <a:lnSpc>
                <a:spcPts val="3200"/>
              </a:lnSpc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spc="-100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        assignments, plagiarism or insufficient </a:t>
            </a:r>
          </a:p>
          <a:p>
            <a:pPr eaLnBrk="0" hangingPunct="0">
              <a:lnSpc>
                <a:spcPts val="3200"/>
              </a:lnSpc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spc="-100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        citation may get you a zero.</a:t>
            </a:r>
          </a:p>
        </p:txBody>
      </p:sp>
      <p:pic>
        <p:nvPicPr>
          <p:cNvPr id="26" name="Picture 25" descr="Soun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4"/>
            <a:tile tx="0" ty="0" sx="100000" sy="100000" flip="none" algn="tl"/>
          </a:blipFill>
        </p:spPr>
      </p:pic>
      <p:grpSp>
        <p:nvGrpSpPr>
          <p:cNvPr id="27" name="Group 26"/>
          <p:cNvGrpSpPr/>
          <p:nvPr/>
        </p:nvGrpSpPr>
        <p:grpSpPr>
          <a:xfrm>
            <a:off x="8686800" y="6419088"/>
            <a:ext cx="418425" cy="438912"/>
            <a:chOff x="10515600" y="6419088"/>
            <a:chExt cx="418425" cy="438912"/>
          </a:xfrm>
          <a:blipFill rotWithShape="1">
            <a:blip r:embed="rId14"/>
            <a:tile tx="0" ty="0" sx="100000" sy="100000" flip="none" algn="tl"/>
          </a:blipFill>
        </p:grpSpPr>
        <p:pic>
          <p:nvPicPr>
            <p:cNvPr id="28" name="Picture 27"/>
            <p:cNvPicPr preferRelativeResize="0">
              <a:picLocks/>
            </p:cNvPicPr>
            <p:nvPr/>
          </p:nvPicPr>
          <p:blipFill rotWithShape="1">
            <a:blip r:embed="rId15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9" name="Picture 28" descr="Next.pn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5" name="Action Button: Custom 4">
            <a:hlinkClick r:id="rId17" action="ppaction://hlinksldjump" highlightClick="1">
              <a:snd r:embed="rId1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hevron 33"/>
          <p:cNvSpPr/>
          <p:nvPr/>
        </p:nvSpPr>
        <p:spPr bwMode="auto">
          <a:xfrm>
            <a:off x="3776472" y="6436420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Grades &amp; Grading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738B24-CED0-4A44-99A4-FF04231A882C}"/>
              </a:ext>
            </a:extLst>
          </p:cNvPr>
          <p:cNvGrpSpPr/>
          <p:nvPr/>
        </p:nvGrpSpPr>
        <p:grpSpPr>
          <a:xfrm>
            <a:off x="7505700" y="4800600"/>
            <a:ext cx="1524000" cy="1512813"/>
            <a:chOff x="7505700" y="4800600"/>
            <a:chExt cx="1524000" cy="1512813"/>
          </a:xfrm>
        </p:grpSpPr>
        <p:pic>
          <p:nvPicPr>
            <p:cNvPr id="15362" name="Picture 2" descr="Laurence Kohlberg (1927-1987)... - Lawrence Kohlberg | Facebook">
              <a:extLst>
                <a:ext uri="{FF2B5EF4-FFF2-40B4-BE49-F238E27FC236}">
                  <a16:creationId xmlns:a16="http://schemas.microsoft.com/office/drawing/2014/main" id="{0E04460A-78E8-4FA0-8CD0-5027D85133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806610" y="4800600"/>
              <a:ext cx="880190" cy="11850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542432-2AD5-4E2E-B458-FF92609BDDFE}"/>
                </a:ext>
              </a:extLst>
            </p:cNvPr>
            <p:cNvSpPr txBox="1"/>
            <p:nvPr/>
          </p:nvSpPr>
          <p:spPr>
            <a:xfrm>
              <a:off x="7505700" y="5944081"/>
              <a:ext cx="152400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L.J.K.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1699A66-447C-4F4D-8C63-3710B5AA84FC}"/>
              </a:ext>
            </a:extLst>
          </p:cNvPr>
          <p:cNvSpPr/>
          <p:nvPr/>
        </p:nvSpPr>
        <p:spPr>
          <a:xfrm>
            <a:off x="7543800" y="4724400"/>
            <a:ext cx="1574800" cy="1495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1A7D4638-598E-4C53-AB1F-23826F05D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77790"/>
            <a:ext cx="5562600" cy="169277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</a:t>
            </a: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Final Group Case</a:t>
            </a:r>
            <a:endParaRPr lang="en-US" sz="2200" b="1" dirty="0">
              <a:solidFill>
                <a:srgbClr val="FF66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8%  Written Case Synopsis</a:t>
            </a:r>
          </a:p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10%  Case Presentation</a:t>
            </a:r>
          </a:p>
          <a:p>
            <a:pPr indent="-457200" algn="l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10%  Written Executive Summary</a:t>
            </a:r>
            <a:endParaRPr lang="en-US" sz="2200" b="1" dirty="0">
              <a:solidFill>
                <a:srgbClr val="FF66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E7A4E43-9F90-4829-B7C8-621AF9ED85D4}"/>
              </a:ext>
            </a:extLst>
          </p:cNvPr>
          <p:cNvGrpSpPr/>
          <p:nvPr/>
        </p:nvGrpSpPr>
        <p:grpSpPr>
          <a:xfrm>
            <a:off x="5260181" y="1164773"/>
            <a:ext cx="3626464" cy="2111827"/>
            <a:chOff x="5336431" y="1698414"/>
            <a:chExt cx="3702614" cy="247681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093" b="14046"/>
            <a:stretch/>
          </p:blipFill>
          <p:spPr bwMode="auto">
            <a:xfrm>
              <a:off x="5343345" y="1698414"/>
              <a:ext cx="3695700" cy="1964442"/>
            </a:xfrm>
            <a:prstGeom prst="rect">
              <a:avLst/>
            </a:prstGeom>
            <a:noFill/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531C187-46F4-4B69-8384-14EB411FA9B5}"/>
                </a:ext>
              </a:extLst>
            </p:cNvPr>
            <p:cNvSpPr/>
            <p:nvPr/>
          </p:nvSpPr>
          <p:spPr>
            <a:xfrm>
              <a:off x="5336431" y="3667260"/>
              <a:ext cx="3695700" cy="507969"/>
            </a:xfrm>
            <a:prstGeom prst="rect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ptos Narrow" panose="020B0004020202020204" pitchFamily="34" charset="0"/>
                  <a:cs typeface="Arial" panose="020B0604020202020204" pitchFamily="34" charset="0"/>
                </a:rPr>
                <a:t>These folks look WAY too happy!</a:t>
              </a:r>
            </a:p>
          </p:txBody>
        </p:sp>
      </p:grpSp>
      <p:sp>
        <p:nvSpPr>
          <p:cNvPr id="39" name="Rectangle 3">
            <a:extLst>
              <a:ext uri="{FF2B5EF4-FFF2-40B4-BE49-F238E27FC236}">
                <a16:creationId xmlns:a16="http://schemas.microsoft.com/office/drawing/2014/main" id="{DECF1F24-3F9A-418D-926A-53667CCBC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31096" y="1043812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algn="l" eaLnBrk="0" hangingPunct="0">
              <a:spcAft>
                <a:spcPts val="8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</a:t>
            </a:r>
            <a:r>
              <a:rPr lang="en-US" sz="2800" b="1" u="sng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Group Grade (28%)</a:t>
            </a:r>
            <a:endParaRPr lang="en-US" sz="2200" b="1" dirty="0">
              <a:solidFill>
                <a:srgbClr val="FF66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93CECF8-EF85-3454-AB68-3073121D8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3969603"/>
            <a:ext cx="4965301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GPA Grade</a:t>
            </a:r>
            <a:r>
              <a:rPr lang="sv-SE" sz="20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=</a:t>
            </a:r>
            <a:r>
              <a:rPr lang="sv-SE" sz="20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[</a:t>
            </a:r>
            <a:r>
              <a:rPr lang="sv-SE" sz="10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3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%</a:t>
            </a:r>
            <a:r>
              <a:rPr lang="sv-SE" sz="1000" b="1" spc="13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3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Grade</a:t>
            </a:r>
            <a:r>
              <a:rPr lang="sv-SE" sz="1000" b="1" spc="13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3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/</a:t>
            </a:r>
            <a:r>
              <a:rPr lang="sv-SE" sz="1000" b="1" spc="13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3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7</a:t>
            </a:r>
            <a:r>
              <a:rPr lang="sv-SE" sz="1000" b="1" spc="13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5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]</a:t>
            </a:r>
            <a:r>
              <a:rPr lang="sv-SE" sz="2400" b="1" spc="150" baseline="300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0</a:t>
            </a:r>
            <a:r>
              <a:rPr lang="sv-SE" sz="2400" b="1" baseline="300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.5</a:t>
            </a:r>
            <a:endParaRPr lang="en-US" sz="2400" b="1" spc="200" dirty="0">
              <a:solidFill>
                <a:srgbClr val="876DA7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E5C5CA9-C7D9-111B-4E6B-5759C1740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29000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eaLnBrk="0" hangingPunct="0">
              <a:spcAft>
                <a:spcPts val="8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en-US" sz="2800" b="1" u="sng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GPA ~ % Conversion</a:t>
            </a:r>
            <a:endParaRPr lang="en-US" sz="2200" b="1" u="sng" dirty="0">
              <a:solidFill>
                <a:srgbClr val="876DA7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6A7FF4-01BE-DDDA-D708-D989D7C0A61B}"/>
              </a:ext>
            </a:extLst>
          </p:cNvPr>
          <p:cNvGrpSpPr/>
          <p:nvPr/>
        </p:nvGrpSpPr>
        <p:grpSpPr>
          <a:xfrm>
            <a:off x="5384400" y="4008817"/>
            <a:ext cx="3607200" cy="755507"/>
            <a:chOff x="-2628625" y="1870673"/>
            <a:chExt cx="4000225" cy="948728"/>
          </a:xfrm>
        </p:grpSpPr>
        <p:pic>
          <p:nvPicPr>
            <p:cNvPr id="12" name="Picture 11" descr="A purple and white background with white text&#10;&#10;Description automatically generated">
              <a:extLst>
                <a:ext uri="{FF2B5EF4-FFF2-40B4-BE49-F238E27FC236}">
                  <a16:creationId xmlns:a16="http://schemas.microsoft.com/office/drawing/2014/main" id="{34870C22-3DEB-7A25-3A8B-DDBE332CD8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628625" y="1870673"/>
              <a:ext cx="3085826" cy="948727"/>
            </a:xfrm>
            <a:prstGeom prst="rect">
              <a:avLst/>
            </a:prstGeom>
          </p:spPr>
        </p:pic>
        <p:pic>
          <p:nvPicPr>
            <p:cNvPr id="13" name="Picture 12" descr="A purple and white background with white text&#10;&#10;Description automatically generated">
              <a:extLst>
                <a:ext uri="{FF2B5EF4-FFF2-40B4-BE49-F238E27FC236}">
                  <a16:creationId xmlns:a16="http://schemas.microsoft.com/office/drawing/2014/main" id="{C63657E3-B95E-4870-F1AD-A38419F21E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64" r="42574" b="83781"/>
            <a:stretch/>
          </p:blipFill>
          <p:spPr>
            <a:xfrm>
              <a:off x="457201" y="1870674"/>
              <a:ext cx="914399" cy="948727"/>
            </a:xfrm>
            <a:prstGeom prst="rect">
              <a:avLst/>
            </a:prstGeom>
          </p:spPr>
        </p:pic>
      </p:grpSp>
      <p:sp>
        <p:nvSpPr>
          <p:cNvPr id="16" name="Rectangle 3">
            <a:extLst>
              <a:ext uri="{FF2B5EF4-FFF2-40B4-BE49-F238E27FC236}">
                <a16:creationId xmlns:a16="http://schemas.microsoft.com/office/drawing/2014/main" id="{7545387C-1FBC-D6F5-A56E-52E5DA1E5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673" y="4381311"/>
            <a:ext cx="5562600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eaLnBrk="0" hangingPunct="0">
              <a:spcAft>
                <a:spcPts val="4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sv-SE" sz="2400" b="1" spc="2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% Grade 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=</a:t>
            </a:r>
            <a:r>
              <a:rPr lang="sv-SE" sz="2400" b="1" spc="18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[</a:t>
            </a:r>
            <a:r>
              <a:rPr lang="sv-SE" sz="1600" b="1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14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GPA grade</a:t>
            </a:r>
            <a:r>
              <a:rPr lang="sv-SE" sz="1000" b="1" spc="2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2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]</a:t>
            </a:r>
            <a:r>
              <a:rPr lang="sv-SE" sz="2400" b="1" baseline="300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2 </a:t>
            </a:r>
            <a:r>
              <a:rPr lang="sv-SE" sz="2400" b="1" spc="2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X</a:t>
            </a:r>
            <a:r>
              <a:rPr lang="sv-SE" sz="1000" b="1" spc="2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</a:t>
            </a:r>
            <a:r>
              <a:rPr lang="sv-SE" sz="2400" b="1" spc="200" dirty="0">
                <a:solidFill>
                  <a:srgbClr val="876DA7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7</a:t>
            </a:r>
            <a:endParaRPr lang="en-US" sz="2400" b="1" spc="200" dirty="0">
              <a:solidFill>
                <a:srgbClr val="876DA7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7BCAABCF-7F66-1689-C0BB-CB4682A32C63}"/>
              </a:ext>
            </a:extLst>
          </p:cNvPr>
          <p:cNvSpPr/>
          <p:nvPr/>
        </p:nvSpPr>
        <p:spPr>
          <a:xfrm rot="10800000">
            <a:off x="4742870" y="3930443"/>
            <a:ext cx="641398" cy="345955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8DA1DF-5713-270E-A476-270A92361EF2}"/>
              </a:ext>
            </a:extLst>
          </p:cNvPr>
          <p:cNvSpPr/>
          <p:nvPr/>
        </p:nvSpPr>
        <p:spPr>
          <a:xfrm>
            <a:off x="4739253" y="3875442"/>
            <a:ext cx="645815" cy="5612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49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xit" presetSubtype="8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90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2" fill="hold" grpId="1" nodeType="withEffect">
                                  <p:stCondLst>
                                    <p:cond delay="280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8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2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xit" presetSubtype="8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utoUpdateAnimBg="0"/>
      <p:bldP spid="9" grpId="0" animBg="1"/>
      <p:bldP spid="38" grpId="0" autoUpdateAnimBg="0"/>
      <p:bldP spid="39" grpId="0" autoUpdateAnimBg="0"/>
      <p:bldP spid="2" grpId="0" autoUpdateAnimBg="0"/>
      <p:bldP spid="7" grpId="0"/>
      <p:bldP spid="16" grpId="0" autoUpdateAnimBg="0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93EB71-0E70-4790-9690-522E95C195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1537" y="6542532"/>
            <a:ext cx="271463" cy="271463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24400" y="6437376"/>
            <a:ext cx="381000" cy="3810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</a:b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Group Selection Form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Action Button: Custom 4">
            <a:hlinkClick r:id="rId10" action="ppaction://hlinksldjump" highlightClick="1">
              <a:snd r:embed="rId11" name="Whoosh"/>
            </a:hlinkClick>
          </p:cNvPr>
          <p:cNvSpPr/>
          <p:nvPr/>
        </p:nvSpPr>
        <p:spPr>
          <a:xfrm>
            <a:off x="838200" y="6446520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6248400" y="4800600"/>
            <a:ext cx="1354138" cy="1371600"/>
            <a:chOff x="7831666" y="2260599"/>
            <a:chExt cx="1752600" cy="1676400"/>
          </a:xfrm>
        </p:grpSpPr>
        <p:sp>
          <p:nvSpPr>
            <p:cNvPr id="16" name="Oval 15"/>
            <p:cNvSpPr/>
            <p:nvPr/>
          </p:nvSpPr>
          <p:spPr bwMode="auto">
            <a:xfrm>
              <a:off x="7831666" y="2260599"/>
              <a:ext cx="1752600" cy="1676400"/>
            </a:xfrm>
            <a:prstGeom prst="ellipse">
              <a:avLst/>
            </a:prstGeom>
            <a:solidFill>
              <a:srgbClr val="FFFFFF"/>
            </a:solidFill>
            <a:ln w="76200" cap="rnd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6600"/>
                      </a14:imgEffect>
                      <a14:imgEffect>
                        <a14:saturation sat="105000"/>
                      </a14:imgEffect>
                      <a14:imgEffect>
                        <a14:brightnessContrast bright="-5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2514600"/>
              <a:ext cx="1124712" cy="112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Straight Connector 26"/>
            <p:cNvCxnSpPr>
              <a:cxnSpLocks noChangeShapeType="1"/>
              <a:stCxn id="16" idx="1"/>
              <a:endCxn id="16" idx="5"/>
            </p:cNvCxnSpPr>
            <p:nvPr/>
          </p:nvCxnSpPr>
          <p:spPr bwMode="auto">
            <a:xfrm>
              <a:off x="8088328" y="2506102"/>
              <a:ext cx="1239276" cy="1185394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19" name="TextBox 18"/>
          <p:cNvSpPr txBox="1"/>
          <p:nvPr/>
        </p:nvSpPr>
        <p:spPr>
          <a:xfrm>
            <a:off x="1905000" y="4800600"/>
            <a:ext cx="403860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If you are your groups’ CEO you have no real power. </a:t>
            </a:r>
          </a:p>
          <a:p>
            <a:pPr>
              <a:defRPr/>
            </a:pPr>
            <a:endParaRPr lang="en-US" sz="20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sz="2000" b="1" spc="-7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You’re just the first among equals.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892300" y="5105400"/>
            <a:ext cx="4267200" cy="8382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Narrow"/>
                <a:cs typeface="Arial Narrow"/>
              </a:rPr>
              <a:t>YOU ARE NOT BRUCE SPRINGSTEEN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1752600" y="4724400"/>
            <a:ext cx="5943600" cy="1524000"/>
          </a:xfrm>
          <a:prstGeom prst="rect">
            <a:avLst/>
          </a:prstGeom>
          <a:solidFill>
            <a:schemeClr val="bg1"/>
          </a:solidFill>
          <a:ln w="6350" cap="rnd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26" name="Group 80"/>
          <p:cNvGrpSpPr>
            <a:grpSpLocks/>
          </p:cNvGrpSpPr>
          <p:nvPr/>
        </p:nvGrpSpPr>
        <p:grpSpPr bwMode="auto">
          <a:xfrm>
            <a:off x="152400" y="1151470"/>
            <a:ext cx="7562850" cy="3445931"/>
            <a:chOff x="288" y="1296"/>
            <a:chExt cx="4106" cy="2310"/>
          </a:xfrm>
        </p:grpSpPr>
        <p:sp>
          <p:nvSpPr>
            <p:cNvPr id="27" name="Rectangle 4"/>
            <p:cNvSpPr>
              <a:spLocks noChangeArrowheads="1"/>
            </p:cNvSpPr>
            <p:nvPr/>
          </p:nvSpPr>
          <p:spPr bwMode="auto">
            <a:xfrm>
              <a:off x="334" y="1344"/>
              <a:ext cx="1260" cy="384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Name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8" name="Rectangle 5"/>
            <p:cNvSpPr>
              <a:spLocks noChangeArrowheads="1"/>
            </p:cNvSpPr>
            <p:nvPr/>
          </p:nvSpPr>
          <p:spPr bwMode="auto">
            <a:xfrm>
              <a:off x="291" y="1296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9" name="Rectangle 6"/>
            <p:cNvSpPr>
              <a:spLocks noChangeArrowheads="1"/>
            </p:cNvSpPr>
            <p:nvPr/>
          </p:nvSpPr>
          <p:spPr bwMode="auto">
            <a:xfrm>
              <a:off x="1653" y="1344"/>
              <a:ext cx="952" cy="384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Student ID #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0" name="Rectangle 7"/>
            <p:cNvSpPr>
              <a:spLocks noChangeArrowheads="1"/>
            </p:cNvSpPr>
            <p:nvPr/>
          </p:nvSpPr>
          <p:spPr bwMode="auto">
            <a:xfrm>
              <a:off x="1637" y="1296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1" name="Rectangle 8"/>
            <p:cNvSpPr>
              <a:spLocks noChangeArrowheads="1"/>
            </p:cNvSpPr>
            <p:nvPr/>
          </p:nvSpPr>
          <p:spPr bwMode="auto">
            <a:xfrm>
              <a:off x="2666" y="1344"/>
              <a:ext cx="648" cy="384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Title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2" name="Rectangle 9"/>
            <p:cNvSpPr>
              <a:spLocks noChangeArrowheads="1"/>
            </p:cNvSpPr>
            <p:nvPr/>
          </p:nvSpPr>
          <p:spPr bwMode="auto">
            <a:xfrm>
              <a:off x="2623" y="1296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3318" y="1344"/>
              <a:ext cx="1076" cy="384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Concentration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4" name="Rectangle 11"/>
            <p:cNvSpPr>
              <a:spLocks noChangeArrowheads="1"/>
            </p:cNvSpPr>
            <p:nvPr/>
          </p:nvSpPr>
          <p:spPr bwMode="auto">
            <a:xfrm>
              <a:off x="3357" y="1296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5" name="Rectangle 14"/>
            <p:cNvSpPr>
              <a:spLocks noChangeArrowheads="1"/>
            </p:cNvSpPr>
            <p:nvPr/>
          </p:nvSpPr>
          <p:spPr bwMode="auto">
            <a:xfrm>
              <a:off x="291" y="1683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6" name="Rectangle 15"/>
            <p:cNvSpPr>
              <a:spLocks noChangeArrowheads="1"/>
            </p:cNvSpPr>
            <p:nvPr/>
          </p:nvSpPr>
          <p:spPr bwMode="auto">
            <a:xfrm>
              <a:off x="1637" y="1683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9" name="Rectangle 16"/>
            <p:cNvSpPr>
              <a:spLocks noChangeArrowheads="1"/>
            </p:cNvSpPr>
            <p:nvPr/>
          </p:nvSpPr>
          <p:spPr bwMode="auto">
            <a:xfrm>
              <a:off x="2623" y="1683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0" name="Rectangle 17"/>
            <p:cNvSpPr>
              <a:spLocks noChangeArrowheads="1"/>
            </p:cNvSpPr>
            <p:nvPr/>
          </p:nvSpPr>
          <p:spPr bwMode="auto">
            <a:xfrm>
              <a:off x="3357" y="1683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1" name="Rectangle 18"/>
            <p:cNvSpPr>
              <a:spLocks noChangeArrowheads="1"/>
            </p:cNvSpPr>
            <p:nvPr/>
          </p:nvSpPr>
          <p:spPr bwMode="auto">
            <a:xfrm>
              <a:off x="2666" y="1731"/>
              <a:ext cx="648" cy="237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CEO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2" name="Rectangle 20"/>
            <p:cNvSpPr>
              <a:spLocks noChangeArrowheads="1"/>
            </p:cNvSpPr>
            <p:nvPr/>
          </p:nvSpPr>
          <p:spPr bwMode="auto">
            <a:xfrm>
              <a:off x="291" y="2067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3" name="Rectangle 21"/>
            <p:cNvSpPr>
              <a:spLocks noChangeArrowheads="1"/>
            </p:cNvSpPr>
            <p:nvPr/>
          </p:nvSpPr>
          <p:spPr bwMode="auto">
            <a:xfrm>
              <a:off x="1637" y="2067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4" name="Rectangle 22"/>
            <p:cNvSpPr>
              <a:spLocks noChangeArrowheads="1"/>
            </p:cNvSpPr>
            <p:nvPr/>
          </p:nvSpPr>
          <p:spPr bwMode="auto">
            <a:xfrm>
              <a:off x="2623" y="2067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5" name="Rectangle 23"/>
            <p:cNvSpPr>
              <a:spLocks noChangeArrowheads="1"/>
            </p:cNvSpPr>
            <p:nvPr/>
          </p:nvSpPr>
          <p:spPr bwMode="auto">
            <a:xfrm>
              <a:off x="3357" y="2067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6" name="Rectangle 24"/>
            <p:cNvSpPr>
              <a:spLocks noChangeArrowheads="1"/>
            </p:cNvSpPr>
            <p:nvPr/>
          </p:nvSpPr>
          <p:spPr bwMode="auto">
            <a:xfrm>
              <a:off x="2666" y="2115"/>
              <a:ext cx="648" cy="237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COO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7" name="Rectangle 26"/>
            <p:cNvSpPr>
              <a:spLocks noChangeArrowheads="1"/>
            </p:cNvSpPr>
            <p:nvPr/>
          </p:nvSpPr>
          <p:spPr bwMode="auto">
            <a:xfrm>
              <a:off x="291" y="2451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8" name="Rectangle 27"/>
            <p:cNvSpPr>
              <a:spLocks noChangeArrowheads="1"/>
            </p:cNvSpPr>
            <p:nvPr/>
          </p:nvSpPr>
          <p:spPr bwMode="auto">
            <a:xfrm>
              <a:off x="1637" y="2451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9" name="Rectangle 28"/>
            <p:cNvSpPr>
              <a:spLocks noChangeArrowheads="1"/>
            </p:cNvSpPr>
            <p:nvPr/>
          </p:nvSpPr>
          <p:spPr bwMode="auto">
            <a:xfrm>
              <a:off x="2623" y="2451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0" name="Rectangle 29"/>
            <p:cNvSpPr>
              <a:spLocks noChangeArrowheads="1"/>
            </p:cNvSpPr>
            <p:nvPr/>
          </p:nvSpPr>
          <p:spPr bwMode="auto">
            <a:xfrm>
              <a:off x="3357" y="2451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1" name="Rectangle 30"/>
            <p:cNvSpPr>
              <a:spLocks noChangeArrowheads="1"/>
            </p:cNvSpPr>
            <p:nvPr/>
          </p:nvSpPr>
          <p:spPr bwMode="auto">
            <a:xfrm>
              <a:off x="2666" y="2514"/>
              <a:ext cx="648" cy="237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CMO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2" name="Rectangle 32"/>
            <p:cNvSpPr>
              <a:spLocks noChangeArrowheads="1"/>
            </p:cNvSpPr>
            <p:nvPr/>
          </p:nvSpPr>
          <p:spPr bwMode="auto">
            <a:xfrm>
              <a:off x="291" y="2835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3" name="Rectangle 33"/>
            <p:cNvSpPr>
              <a:spLocks noChangeArrowheads="1"/>
            </p:cNvSpPr>
            <p:nvPr/>
          </p:nvSpPr>
          <p:spPr bwMode="auto">
            <a:xfrm>
              <a:off x="1637" y="2835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4" name="Rectangle 34"/>
            <p:cNvSpPr>
              <a:spLocks noChangeArrowheads="1"/>
            </p:cNvSpPr>
            <p:nvPr/>
          </p:nvSpPr>
          <p:spPr bwMode="auto">
            <a:xfrm>
              <a:off x="2623" y="2835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5" name="Rectangle 35"/>
            <p:cNvSpPr>
              <a:spLocks noChangeArrowheads="1"/>
            </p:cNvSpPr>
            <p:nvPr/>
          </p:nvSpPr>
          <p:spPr bwMode="auto">
            <a:xfrm>
              <a:off x="3357" y="2835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6" name="Rectangle 36"/>
            <p:cNvSpPr>
              <a:spLocks noChangeArrowheads="1"/>
            </p:cNvSpPr>
            <p:nvPr/>
          </p:nvSpPr>
          <p:spPr bwMode="auto">
            <a:xfrm>
              <a:off x="2666" y="2883"/>
              <a:ext cx="648" cy="237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CFO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7" name="Rectangle 38"/>
            <p:cNvSpPr>
              <a:spLocks noChangeArrowheads="1"/>
            </p:cNvSpPr>
            <p:nvPr/>
          </p:nvSpPr>
          <p:spPr bwMode="auto">
            <a:xfrm>
              <a:off x="291" y="3219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8" name="Rectangle 39"/>
            <p:cNvSpPr>
              <a:spLocks noChangeArrowheads="1"/>
            </p:cNvSpPr>
            <p:nvPr/>
          </p:nvSpPr>
          <p:spPr bwMode="auto">
            <a:xfrm>
              <a:off x="1637" y="3219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9" name="Rectangle 40"/>
            <p:cNvSpPr>
              <a:spLocks noChangeArrowheads="1"/>
            </p:cNvSpPr>
            <p:nvPr/>
          </p:nvSpPr>
          <p:spPr bwMode="auto">
            <a:xfrm>
              <a:off x="2623" y="3219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0" name="Rectangle 41"/>
            <p:cNvSpPr>
              <a:spLocks noChangeArrowheads="1"/>
            </p:cNvSpPr>
            <p:nvPr/>
          </p:nvSpPr>
          <p:spPr bwMode="auto">
            <a:xfrm>
              <a:off x="3357" y="3219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1" name="Rectangle 42"/>
            <p:cNvSpPr>
              <a:spLocks noChangeArrowheads="1"/>
            </p:cNvSpPr>
            <p:nvPr/>
          </p:nvSpPr>
          <p:spPr bwMode="auto">
            <a:xfrm>
              <a:off x="2666" y="3249"/>
              <a:ext cx="648" cy="285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CHR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2" name="Rectangle 44"/>
            <p:cNvSpPr>
              <a:spLocks noChangeArrowheads="1"/>
            </p:cNvSpPr>
            <p:nvPr/>
          </p:nvSpPr>
          <p:spPr bwMode="auto">
            <a:xfrm>
              <a:off x="288" y="1296"/>
              <a:ext cx="4080" cy="2310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63" name="Group 45"/>
          <p:cNvGrpSpPr>
            <a:grpSpLocks/>
          </p:cNvGrpSpPr>
          <p:nvPr/>
        </p:nvGrpSpPr>
        <p:grpSpPr bwMode="auto">
          <a:xfrm>
            <a:off x="228600" y="1791321"/>
            <a:ext cx="8848725" cy="464554"/>
            <a:chOff x="334" y="1372"/>
            <a:chExt cx="4955" cy="300"/>
          </a:xfrm>
        </p:grpSpPr>
        <p:sp>
          <p:nvSpPr>
            <p:cNvPr id="64" name="Rectangle 46"/>
            <p:cNvSpPr>
              <a:spLocks noChangeArrowheads="1"/>
            </p:cNvSpPr>
            <p:nvPr/>
          </p:nvSpPr>
          <p:spPr bwMode="auto">
            <a:xfrm>
              <a:off x="334" y="1372"/>
              <a:ext cx="1260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Steve Jobs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5" name="Rectangle 47"/>
            <p:cNvSpPr>
              <a:spLocks noChangeArrowheads="1"/>
            </p:cNvSpPr>
            <p:nvPr/>
          </p:nvSpPr>
          <p:spPr bwMode="auto">
            <a:xfrm>
              <a:off x="1680" y="1377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cs typeface="Times New Roman" pitchFamily="18" charset="0"/>
                </a:rPr>
                <a:t>20</a:t>
              </a: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311-1234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6" name="Rectangle 48"/>
            <p:cNvSpPr>
              <a:spLocks noChangeArrowheads="1"/>
            </p:cNvSpPr>
            <p:nvPr/>
          </p:nvSpPr>
          <p:spPr bwMode="auto">
            <a:xfrm>
              <a:off x="3449" y="1387"/>
              <a:ext cx="936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Marketing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7" name="Rectangle 49"/>
            <p:cNvSpPr>
              <a:spLocks noChangeArrowheads="1"/>
            </p:cNvSpPr>
            <p:nvPr/>
          </p:nvSpPr>
          <p:spPr bwMode="auto">
            <a:xfrm>
              <a:off x="4422" y="1383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68" name="Group 50"/>
          <p:cNvGrpSpPr>
            <a:grpSpLocks/>
          </p:cNvGrpSpPr>
          <p:nvPr/>
        </p:nvGrpSpPr>
        <p:grpSpPr bwMode="auto">
          <a:xfrm>
            <a:off x="228600" y="2351083"/>
            <a:ext cx="8848725" cy="467649"/>
            <a:chOff x="334" y="1731"/>
            <a:chExt cx="4955" cy="302"/>
          </a:xfrm>
        </p:grpSpPr>
        <p:sp>
          <p:nvSpPr>
            <p:cNvPr id="69" name="Rectangle 51"/>
            <p:cNvSpPr>
              <a:spLocks noChangeArrowheads="1"/>
            </p:cNvSpPr>
            <p:nvPr/>
          </p:nvSpPr>
          <p:spPr bwMode="auto">
            <a:xfrm>
              <a:off x="334" y="1748"/>
              <a:ext cx="1260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Andy Grove</a:t>
              </a: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0" name="Rectangle 52"/>
            <p:cNvSpPr>
              <a:spLocks noChangeArrowheads="1"/>
            </p:cNvSpPr>
            <p:nvPr/>
          </p:nvSpPr>
          <p:spPr bwMode="auto">
            <a:xfrm>
              <a:off x="1680" y="1737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cs typeface="Times New Roman" pitchFamily="18" charset="0"/>
                </a:rPr>
                <a:t>20</a:t>
              </a: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302-1415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1" name="Rectangle 53"/>
            <p:cNvSpPr>
              <a:spLocks noChangeArrowheads="1"/>
            </p:cNvSpPr>
            <p:nvPr/>
          </p:nvSpPr>
          <p:spPr bwMode="auto">
            <a:xfrm>
              <a:off x="3438" y="1731"/>
              <a:ext cx="1206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Mgmt.</a:t>
              </a:r>
              <a:r>
                <a:rPr lang="en-US" sz="12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 </a:t>
              </a: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Science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2" name="Rectangle 54"/>
            <p:cNvSpPr>
              <a:spLocks noChangeArrowheads="1"/>
            </p:cNvSpPr>
            <p:nvPr/>
          </p:nvSpPr>
          <p:spPr bwMode="auto">
            <a:xfrm>
              <a:off x="4422" y="1767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73" name="Group 55"/>
          <p:cNvGrpSpPr>
            <a:grpSpLocks/>
          </p:cNvGrpSpPr>
          <p:nvPr/>
        </p:nvGrpSpPr>
        <p:grpSpPr bwMode="auto">
          <a:xfrm>
            <a:off x="228600" y="2946739"/>
            <a:ext cx="8848725" cy="452163"/>
            <a:chOff x="334" y="2106"/>
            <a:chExt cx="4955" cy="292"/>
          </a:xfrm>
        </p:grpSpPr>
        <p:sp>
          <p:nvSpPr>
            <p:cNvPr id="74" name="Rectangle 56"/>
            <p:cNvSpPr>
              <a:spLocks noChangeArrowheads="1"/>
            </p:cNvSpPr>
            <p:nvPr/>
          </p:nvSpPr>
          <p:spPr bwMode="auto">
            <a:xfrm>
              <a:off x="334" y="2106"/>
              <a:ext cx="1260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CA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+mn-cs"/>
                </a:rPr>
                <a:t>Phillip </a:t>
              </a:r>
              <a:r>
                <a:rPr lang="en-CA" sz="2000" b="1" dirty="0" err="1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+mn-cs"/>
                </a:rPr>
                <a:t>Kives</a:t>
              </a: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5" name="Rectangle 57"/>
            <p:cNvSpPr>
              <a:spLocks noChangeArrowheads="1"/>
            </p:cNvSpPr>
            <p:nvPr/>
          </p:nvSpPr>
          <p:spPr bwMode="auto">
            <a:xfrm>
              <a:off x="1680" y="2106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20210-1234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6" name="Rectangle 58"/>
            <p:cNvSpPr>
              <a:spLocks noChangeArrowheads="1"/>
            </p:cNvSpPr>
            <p:nvPr/>
          </p:nvSpPr>
          <p:spPr bwMode="auto">
            <a:xfrm>
              <a:off x="3452" y="2113"/>
              <a:ext cx="936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Marketing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7" name="Rectangle 59"/>
            <p:cNvSpPr>
              <a:spLocks noChangeArrowheads="1"/>
            </p:cNvSpPr>
            <p:nvPr/>
          </p:nvSpPr>
          <p:spPr bwMode="auto">
            <a:xfrm>
              <a:off x="4422" y="2151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78" name="Group 60"/>
          <p:cNvGrpSpPr>
            <a:grpSpLocks/>
          </p:cNvGrpSpPr>
          <p:nvPr/>
        </p:nvGrpSpPr>
        <p:grpSpPr bwMode="auto">
          <a:xfrm>
            <a:off x="228600" y="3505249"/>
            <a:ext cx="8848725" cy="487780"/>
            <a:chOff x="334" y="2457"/>
            <a:chExt cx="4955" cy="315"/>
          </a:xfrm>
        </p:grpSpPr>
        <p:sp>
          <p:nvSpPr>
            <p:cNvPr id="79" name="Rectangle 61"/>
            <p:cNvSpPr>
              <a:spLocks noChangeArrowheads="1"/>
            </p:cNvSpPr>
            <p:nvPr/>
          </p:nvSpPr>
          <p:spPr bwMode="auto">
            <a:xfrm>
              <a:off x="334" y="2457"/>
              <a:ext cx="1260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Mike </a:t>
              </a:r>
              <a:r>
                <a:rPr lang="en-US" sz="2000" b="1" dirty="0" err="1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Milkin</a:t>
              </a: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0" name="Rectangle 62"/>
            <p:cNvSpPr>
              <a:spLocks noChangeArrowheads="1"/>
            </p:cNvSpPr>
            <p:nvPr/>
          </p:nvSpPr>
          <p:spPr bwMode="auto">
            <a:xfrm>
              <a:off x="1680" y="2457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20311-5678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1" name="Rectangle 63"/>
            <p:cNvSpPr>
              <a:spLocks noChangeArrowheads="1"/>
            </p:cNvSpPr>
            <p:nvPr/>
          </p:nvSpPr>
          <p:spPr bwMode="auto">
            <a:xfrm>
              <a:off x="3452" y="2457"/>
              <a:ext cx="936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Finance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2" name="Rectangle 64"/>
            <p:cNvSpPr>
              <a:spLocks noChangeArrowheads="1"/>
            </p:cNvSpPr>
            <p:nvPr/>
          </p:nvSpPr>
          <p:spPr bwMode="auto">
            <a:xfrm>
              <a:off x="4422" y="2535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83" name="Group 65"/>
          <p:cNvGrpSpPr>
            <a:grpSpLocks/>
          </p:cNvGrpSpPr>
          <p:nvPr/>
        </p:nvGrpSpPr>
        <p:grpSpPr bwMode="auto">
          <a:xfrm>
            <a:off x="228600" y="4052905"/>
            <a:ext cx="8848725" cy="549720"/>
            <a:chOff x="334" y="2801"/>
            <a:chExt cx="4955" cy="355"/>
          </a:xfrm>
        </p:grpSpPr>
        <p:sp>
          <p:nvSpPr>
            <p:cNvPr id="84" name="Rectangle 66"/>
            <p:cNvSpPr>
              <a:spLocks noChangeArrowheads="1"/>
            </p:cNvSpPr>
            <p:nvPr/>
          </p:nvSpPr>
          <p:spPr bwMode="auto">
            <a:xfrm>
              <a:off x="334" y="2801"/>
              <a:ext cx="1260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Mark Wexler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5" name="Rectangle 67"/>
            <p:cNvSpPr>
              <a:spLocks noChangeArrowheads="1"/>
            </p:cNvSpPr>
            <p:nvPr/>
          </p:nvSpPr>
          <p:spPr bwMode="auto">
            <a:xfrm>
              <a:off x="1680" y="2801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20102-1234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6" name="Rectangle 68"/>
            <p:cNvSpPr>
              <a:spLocks noChangeArrowheads="1"/>
            </p:cNvSpPr>
            <p:nvPr/>
          </p:nvSpPr>
          <p:spPr bwMode="auto">
            <a:xfrm>
              <a:off x="3452" y="2807"/>
              <a:ext cx="936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H.R.M.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7" name="Rectangle 69"/>
            <p:cNvSpPr>
              <a:spLocks noChangeArrowheads="1"/>
            </p:cNvSpPr>
            <p:nvPr/>
          </p:nvSpPr>
          <p:spPr bwMode="auto">
            <a:xfrm>
              <a:off x="4422" y="2919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88" name="Picture 8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724400"/>
            <a:ext cx="1122363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2928" name="Group 252927"/>
          <p:cNvGrpSpPr/>
          <p:nvPr/>
        </p:nvGrpSpPr>
        <p:grpSpPr>
          <a:xfrm>
            <a:off x="6578600" y="4546600"/>
            <a:ext cx="1117600" cy="1625565"/>
            <a:chOff x="5842000" y="7686075"/>
            <a:chExt cx="1117600" cy="162556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42000" y="7848600"/>
              <a:ext cx="1117600" cy="146304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867400" y="7686075"/>
              <a:ext cx="1066800" cy="157222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b="1" dirty="0">
                  <a:latin typeface="Arial Narrow"/>
                  <a:cs typeface="Arial Narrow"/>
                </a:rPr>
                <a:t>Assuming he was still around</a:t>
              </a:r>
            </a:p>
          </p:txBody>
        </p:sp>
      </p:grpSp>
      <p:pic>
        <p:nvPicPr>
          <p:cNvPr id="89" name="Picture 88"/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4724400"/>
            <a:ext cx="112395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" name="Group 89"/>
          <p:cNvGrpSpPr>
            <a:grpSpLocks/>
          </p:cNvGrpSpPr>
          <p:nvPr/>
        </p:nvGrpSpPr>
        <p:grpSpPr bwMode="auto">
          <a:xfrm>
            <a:off x="3352800" y="4724400"/>
            <a:ext cx="1123950" cy="1463675"/>
            <a:chOff x="7848600" y="4648200"/>
            <a:chExt cx="1124712" cy="1463040"/>
          </a:xfrm>
        </p:grpSpPr>
        <p:sp>
          <p:nvSpPr>
            <p:cNvPr id="91" name="Rectangle 90"/>
            <p:cNvSpPr/>
            <p:nvPr/>
          </p:nvSpPr>
          <p:spPr bwMode="auto">
            <a:xfrm>
              <a:off x="7848600" y="4648200"/>
              <a:ext cx="1124712" cy="1463040"/>
            </a:xfrm>
            <a:prstGeom prst="rect">
              <a:avLst/>
            </a:prstGeom>
            <a:solidFill>
              <a:srgbClr val="FFFFFF"/>
            </a:solidFill>
            <a:ln w="6350" cap="rnd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pic>
          <p:nvPicPr>
            <p:cNvPr id="92" name="Picture 10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49" r="-777"/>
            <a:stretch>
              <a:fillRect/>
            </a:stretch>
          </p:blipFill>
          <p:spPr bwMode="auto">
            <a:xfrm>
              <a:off x="7933264" y="5029200"/>
              <a:ext cx="932566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Picture 1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4648200"/>
              <a:ext cx="7419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4" name="Picture 9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4724400"/>
            <a:ext cx="112395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4724400"/>
            <a:ext cx="11176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Rectangle 95"/>
          <p:cNvSpPr/>
          <p:nvPr/>
        </p:nvSpPr>
        <p:spPr bwMode="auto">
          <a:xfrm>
            <a:off x="38100" y="4648200"/>
            <a:ext cx="7696200" cy="1600200"/>
          </a:xfrm>
          <a:prstGeom prst="rect">
            <a:avLst/>
          </a:prstGeom>
          <a:solidFill>
            <a:schemeClr val="bg1"/>
          </a:solidFill>
          <a:ln w="6350" cap="rnd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pic>
        <p:nvPicPr>
          <p:cNvPr id="97" name="Picture 1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7801" y="5105400"/>
            <a:ext cx="1179286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" name="TextBox 97"/>
          <p:cNvSpPr txBox="1"/>
          <p:nvPr/>
        </p:nvSpPr>
        <p:spPr>
          <a:xfrm>
            <a:off x="7728078" y="1092200"/>
            <a:ext cx="1492122" cy="3276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need to find a group in a company to analyze by Jan. 19.</a:t>
            </a:r>
          </a:p>
          <a:p>
            <a:pPr>
              <a:lnSpc>
                <a:spcPts val="220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I’ll put you in a group if you can’t find one.</a:t>
            </a:r>
          </a:p>
        </p:txBody>
      </p:sp>
      <p:pic>
        <p:nvPicPr>
          <p:cNvPr id="99" name="Picture 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1" y="4800600"/>
            <a:ext cx="7543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99" descr="Sound.png"/>
          <p:cNvPicPr>
            <a:picLocks noChangeAspect="1"/>
          </p:cNvPicPr>
          <p:nvPr/>
        </p:nvPicPr>
        <p:blipFill>
          <a:blip r:embed="rId23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24"/>
            <a:tile tx="0" ty="0" sx="100000" sy="100000" flip="none" algn="tl"/>
          </a:blipFill>
        </p:spPr>
      </p:pic>
      <p:grpSp>
        <p:nvGrpSpPr>
          <p:cNvPr id="101" name="Group 100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24"/>
            <a:tile tx="0" ty="0" sx="100000" sy="100000" flip="none" algn="tl"/>
          </a:blipFill>
        </p:grpSpPr>
        <p:pic>
          <p:nvPicPr>
            <p:cNvPr id="102" name="Picture 101"/>
            <p:cNvPicPr preferRelativeResize="0">
              <a:picLocks/>
            </p:cNvPicPr>
            <p:nvPr/>
          </p:nvPicPr>
          <p:blipFill rotWithShape="1">
            <a:blip r:embed="rId25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03" name="Picture 102" descr="Next.pn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07" name="Chevron 106"/>
          <p:cNvSpPr/>
          <p:nvPr/>
        </p:nvSpPr>
        <p:spPr bwMode="auto">
          <a:xfrm>
            <a:off x="4517136" y="6437376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Selection</a:t>
            </a:r>
          </a:p>
        </p:txBody>
      </p:sp>
    </p:spTree>
    <p:extLst>
      <p:ext uri="{BB962C8B-B14F-4D97-AF65-F5344CB8AC3E}">
        <p14:creationId xmlns:p14="http://schemas.microsoft.com/office/powerpoint/2010/main" val="13960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6)">
                                      <p:cBhvr>
                                        <p:cTn id="8" dur="76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252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2529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1" nodeType="withEffect">
                                  <p:stCondLst>
                                    <p:cond delay="3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6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nodeType="withEffect">
                                  <p:stCondLst>
                                    <p:cond delay="6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7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7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8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8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xit" presetSubtype="8" fill="hold" nodeType="withEffect">
                                  <p:stCondLst>
                                    <p:cond delay="8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87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82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9" grpId="0"/>
      <p:bldP spid="19" grpId="1"/>
      <p:bldP spid="7" grpId="0" animBg="1"/>
      <p:bldP spid="20" grpId="0" animBg="1"/>
      <p:bldP spid="96" grpId="0" animBg="1"/>
      <p:bldP spid="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No Sou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6291" y="6426200"/>
            <a:ext cx="402309" cy="402309"/>
          </a:xfrm>
          <a:prstGeom prst="rect">
            <a:avLst/>
          </a:prstGeom>
          <a:blipFill rotWithShape="1">
            <a:blip r:embed="rId6"/>
            <a:tile tx="0" ty="0" sx="100000" sy="100000" flip="none" algn="tl"/>
          </a:blipFill>
        </p:spPr>
      </p:pic>
      <p:sp>
        <p:nvSpPr>
          <p:cNvPr id="5" name="Action Button: Custom 4">
            <a:hlinkClick r:id="rId7" action="ppaction://hlinksldjump" highlightClick="1">
              <a:snd r:embed="rId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1033520"/>
              </p:ext>
            </p:extLst>
          </p:nvPr>
        </p:nvGraphicFramePr>
        <p:xfrm>
          <a:off x="111695" y="1118578"/>
          <a:ext cx="8922172" cy="5105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9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3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516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16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Date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Arial"/>
                        </a:rPr>
                        <a:t>Topic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Class Details 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Readings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7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CA" sz="18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CA" sz="1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Jan. 09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Strategic Mgmt. 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Strategic Mgmt. &amp; Cases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Ch. 1,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</a:t>
                      </a:r>
                      <a:r>
                        <a:rPr lang="en-US" sz="2000" b="1" i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PowerPoints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48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CA" sz="18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CA" sz="1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Jan. 16</a:t>
                      </a: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External / Internal Environment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Enviro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, &amp;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IMI Case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2 and 3 &amp;            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IMI Case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7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Fri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Jan. 19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26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CA" sz="18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CA" sz="1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Jan. 23</a:t>
                      </a: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Business &amp; Corp. Level Strategies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Strategies &amp;                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Exercises A &amp; B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4 and 6 &amp;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Exercises A &amp; B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25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Tue. Jan. 30</a:t>
                      </a:r>
                      <a:endParaRPr lang="en-CA" sz="2000" b="1" baseline="0" dirty="0">
                        <a:solidFill>
                          <a:srgbClr val="1E4D86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900" b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Competitive Rivalry  &amp; International </a:t>
                      </a:r>
                      <a:r>
                        <a:rPr lang="en-CA" sz="1900" b="1" baseline="0" dirty="0" err="1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</a:t>
                      </a:r>
                      <a:r>
                        <a:rPr lang="en-CA" sz="1900" b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endParaRPr lang="en-CA" sz="1900" b="1" i="1" baseline="0" dirty="0">
                        <a:solidFill>
                          <a:srgbClr val="3F843B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Rivalry, International &amp;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Toms Case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5 and 8 &amp;             </a:t>
                      </a:r>
                      <a:r>
                        <a:rPr lang="en-US" sz="2000" b="1" i="1" baseline="0" dirty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Toms Case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758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US" sz="18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Feb. 06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Cooperative Strategy 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Cooperative </a:t>
                      </a:r>
                      <a:r>
                        <a:rPr lang="en-US" sz="2000" b="1" i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 &amp; The Carlsberg Case &amp; Slides</a:t>
                      </a:r>
                      <a:endParaRPr lang="en-US" sz="2000" b="1" i="1" dirty="0">
                        <a:solidFill>
                          <a:srgbClr val="008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 9 &amp; the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Carlsberg Case and Slides</a:t>
                      </a: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964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Feb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08</a:t>
                      </a:r>
                      <a:endParaRPr lang="en-CA" sz="2000" b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1" spc="-3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US" sz="18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 Feb. 13</a:t>
                      </a:r>
                      <a:endParaRPr lang="en-CA" sz="2400" b="1" dirty="0">
                        <a:solidFill>
                          <a:srgbClr val="403152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Organizational Structure &amp;</a:t>
                      </a:r>
                      <a:r>
                        <a:rPr lang="en-CA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Control</a:t>
                      </a:r>
                      <a:endParaRPr lang="en-CA" sz="2000" b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Structure and Control &amp; The </a:t>
                      </a:r>
                      <a:r>
                        <a:rPr lang="en-US" sz="2000" b="1" i="1" baseline="0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Deepwater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Horizon</a:t>
                      </a:r>
                      <a:endParaRPr lang="en-CA" sz="2000" b="1" i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 11 &amp; The                            </a:t>
                      </a:r>
                      <a:r>
                        <a:rPr lang="en-US" sz="1900" b="1" i="1" dirty="0" err="1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Deepwater</a:t>
                      </a:r>
                      <a:r>
                        <a:rPr lang="en-US" sz="1900" b="1" i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Horizon Case</a:t>
                      </a:r>
                      <a:endParaRPr lang="en-US" sz="2000" b="1" i="1" kern="1200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+mn-ea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43" name="Oval 242"/>
          <p:cNvSpPr/>
          <p:nvPr/>
        </p:nvSpPr>
        <p:spPr bwMode="auto">
          <a:xfrm>
            <a:off x="1483295" y="2642577"/>
            <a:ext cx="7406640" cy="347472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483295" y="2642577"/>
            <a:ext cx="7406640" cy="34747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G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R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   L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 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T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   D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E </a:t>
            </a:r>
            <a:endParaRPr lang="en-US" sz="2000" i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483295" y="5129823"/>
            <a:ext cx="7406640" cy="41148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tIns="0" bIns="45720"/>
          <a:lstStyle/>
          <a:p>
            <a:pPr>
              <a:defRPr/>
            </a:pPr>
            <a:endParaRPr lang="en-US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468055" y="5129823"/>
            <a:ext cx="740664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>
              <a:lnSpc>
                <a:spcPts val="22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Individual Formulation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Analysis Due on Coop (Dk.)</a:t>
            </a:r>
          </a:p>
        </p:txBody>
      </p:sp>
      <p:sp>
        <p:nvSpPr>
          <p:cNvPr id="25" name="Chevron 24"/>
          <p:cNvSpPr/>
          <p:nvPr/>
        </p:nvSpPr>
        <p:spPr bwMode="auto">
          <a:xfrm>
            <a:off x="5221224" y="6437376"/>
            <a:ext cx="96012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Class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Assignments</a:t>
            </a:r>
          </a:p>
        </p:txBody>
      </p:sp>
      <p:pic>
        <p:nvPicPr>
          <p:cNvPr id="247" name="Picture 2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76200"/>
            <a:ext cx="1107440" cy="7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04672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Class Assignments: </a:t>
            </a:r>
            <a:r>
              <a:rPr lang="en-US" sz="3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The Basics               </a:t>
            </a:r>
            <a:r>
              <a:rPr lang="en-US" sz="3000" b="1" spc="-3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400800" y="25401"/>
            <a:ext cx="2489200" cy="889002"/>
            <a:chOff x="6400800" y="25401"/>
            <a:chExt cx="2489200" cy="889002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6400800" y="76200"/>
              <a:ext cx="1219200" cy="762000"/>
            </a:xfrm>
            <a:prstGeom prst="wedgeRoundRectCallout">
              <a:avLst>
                <a:gd name="adj1" fmla="val 84295"/>
                <a:gd name="adj2" fmla="val 22994"/>
                <a:gd name="adj3" fmla="val 16667"/>
              </a:avLst>
            </a:prstGeom>
            <a:solidFill>
              <a:srgbClr val="FFFF6B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6400800" y="76200"/>
              <a:ext cx="1227670" cy="7510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700"/>
                </a:lnSpc>
                <a:defRPr/>
              </a:pPr>
              <a:r>
                <a:rPr lang="en-US" sz="1600" b="1" spc="-50" dirty="0">
                  <a:solidFill>
                    <a:srgbClr val="FF0000"/>
                  </a:solidFill>
                  <a:latin typeface="Arial Narrow"/>
                  <a:cs typeface="Arial Narrow"/>
                </a:rPr>
                <a:t>Remember to tell them the password!</a:t>
              </a:r>
            </a:p>
          </p:txBody>
        </p:sp>
        <p:pic>
          <p:nvPicPr>
            <p:cNvPr id="21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25401"/>
              <a:ext cx="889000" cy="889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6324600" y="0"/>
            <a:ext cx="2819400" cy="914400"/>
            <a:chOff x="8534400" y="381000"/>
            <a:chExt cx="2819400" cy="914400"/>
          </a:xfrm>
        </p:grpSpPr>
        <p:sp>
          <p:nvSpPr>
            <p:cNvPr id="11" name="Rectangle 10"/>
            <p:cNvSpPr/>
            <p:nvPr/>
          </p:nvSpPr>
          <p:spPr>
            <a:xfrm>
              <a:off x="8534400" y="381000"/>
              <a:ext cx="2819400" cy="914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4600" y="457200"/>
              <a:ext cx="1107440" cy="78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76197"/>
            <a:ext cx="1107440" cy="7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6400800" y="25398"/>
            <a:ext cx="2489200" cy="889002"/>
            <a:chOff x="6400800" y="25401"/>
            <a:chExt cx="2489200" cy="889002"/>
          </a:xfrm>
        </p:grpSpPr>
        <p:sp>
          <p:nvSpPr>
            <p:cNvPr id="36" name="Rounded Rectangular Callout 35"/>
            <p:cNvSpPr/>
            <p:nvPr/>
          </p:nvSpPr>
          <p:spPr>
            <a:xfrm>
              <a:off x="6400800" y="76200"/>
              <a:ext cx="1219200" cy="762000"/>
            </a:xfrm>
            <a:prstGeom prst="wedgeRoundRectCallout">
              <a:avLst>
                <a:gd name="adj1" fmla="val 84295"/>
                <a:gd name="adj2" fmla="val 22994"/>
                <a:gd name="adj3" fmla="val 16667"/>
              </a:avLst>
            </a:prstGeom>
            <a:solidFill>
              <a:srgbClr val="FFFF6B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 bwMode="auto">
            <a:xfrm>
              <a:off x="6400800" y="76200"/>
              <a:ext cx="1227670" cy="7510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700"/>
                </a:lnSpc>
                <a:defRPr/>
              </a:pPr>
              <a:r>
                <a:rPr lang="en-US" sz="1600" b="1" spc="-50" dirty="0">
                  <a:solidFill>
                    <a:srgbClr val="FF0000"/>
                  </a:solidFill>
                  <a:latin typeface="Arial Narrow"/>
                  <a:cs typeface="Arial Narrow"/>
                </a:rPr>
                <a:t>Remember to tell them the password!</a:t>
              </a:r>
            </a:p>
          </p:txBody>
        </p:sp>
        <p:pic>
          <p:nvPicPr>
            <p:cNvPr id="38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25401"/>
              <a:ext cx="889000" cy="889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Group 38"/>
          <p:cNvGrpSpPr/>
          <p:nvPr/>
        </p:nvGrpSpPr>
        <p:grpSpPr>
          <a:xfrm>
            <a:off x="6324600" y="-3"/>
            <a:ext cx="2819400" cy="914400"/>
            <a:chOff x="8534400" y="381000"/>
            <a:chExt cx="2819400" cy="914400"/>
          </a:xfrm>
        </p:grpSpPr>
        <p:sp>
          <p:nvSpPr>
            <p:cNvPr id="40" name="Rectangle 39"/>
            <p:cNvSpPr/>
            <p:nvPr/>
          </p:nvSpPr>
          <p:spPr>
            <a:xfrm>
              <a:off x="8534400" y="381000"/>
              <a:ext cx="2819400" cy="914400"/>
            </a:xfrm>
            <a:prstGeom prst="rect">
              <a:avLst/>
            </a:prstGeom>
            <a:blipFill rotWithShape="1">
              <a:blip r:embed="rId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4600" y="457200"/>
              <a:ext cx="1107440" cy="78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44"/>
          <p:cNvGrpSpPr/>
          <p:nvPr/>
        </p:nvGrpSpPr>
        <p:grpSpPr>
          <a:xfrm>
            <a:off x="8725575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46" name="Picture 45"/>
            <p:cNvPicPr preferRelativeResize="0">
              <a:picLocks/>
            </p:cNvPicPr>
            <p:nvPr/>
          </p:nvPicPr>
          <p:blipFill rotWithShape="1"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47" name="Picture 46" descr="Next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0211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 animBg="1"/>
      <p:bldP spid="2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No Sou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6291" y="6426200"/>
            <a:ext cx="402309" cy="402309"/>
          </a:xfrm>
          <a:prstGeom prst="rect">
            <a:avLst/>
          </a:prstGeom>
          <a:blipFill rotWithShape="1">
            <a:blip r:embed="rId6"/>
            <a:tile tx="0" ty="0" sx="100000" sy="100000" flip="none" algn="tl"/>
          </a:blipFill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3820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br>
              <a:rPr lang="en-US" sz="1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Class Assignments: </a:t>
            </a:r>
            <a:r>
              <a:rPr lang="en-US" sz="3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Applications &amp; Ends</a:t>
            </a:r>
          </a:p>
        </p:txBody>
      </p:sp>
      <p:sp>
        <p:nvSpPr>
          <p:cNvPr id="5" name="Action Button: Custom 4">
            <a:hlinkClick r:id="rId7" action="ppaction://hlinksldjump" highlightClick="1">
              <a:snd r:embed="rId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330045"/>
              </p:ext>
            </p:extLst>
          </p:nvPr>
        </p:nvGraphicFramePr>
        <p:xfrm>
          <a:off x="76200" y="1066801"/>
          <a:ext cx="8915400" cy="5137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1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Date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Arial"/>
                        </a:rPr>
                        <a:t>Topic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Class Details 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Readings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6936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US" sz="18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 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Feb. 27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Restructuring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spc="-3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Restructuring &amp; </a:t>
                      </a:r>
                      <a:r>
                        <a:rPr lang="en-US" sz="2000" b="1" i="1" spc="-3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</a:t>
                      </a:r>
                      <a:r>
                        <a:rPr lang="en-US" sz="2000" b="1" i="1" spc="-30" baseline="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C</a:t>
                      </a:r>
                      <a:endParaRPr lang="en-US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spc="-3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 7 &amp; </a:t>
                      </a:r>
                      <a:r>
                        <a:rPr lang="en-US" sz="2000" b="1" i="1" spc="-3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</a:t>
                      </a:r>
                      <a:r>
                        <a:rPr lang="en-US" sz="2000" b="1" i="1" spc="-30" baseline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C</a:t>
                      </a:r>
                      <a:endParaRPr lang="en-US" sz="2000" i="1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4136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Feb. 29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US" sz="18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Mar</a:t>
                      </a:r>
                      <a:r>
                        <a:rPr lang="en-US" sz="18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05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Corp. Governance</a:t>
                      </a:r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Corp. Governance, &amp;</a:t>
                      </a:r>
                      <a:r>
                        <a:rPr lang="en-CA" sz="2000" b="1" i="1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spc="-3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Ex.</a:t>
                      </a:r>
                      <a:r>
                        <a:rPr lang="en-US" sz="2000" b="1" i="1" spc="-3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D</a:t>
                      </a:r>
                      <a:endParaRPr lang="en-CA" sz="2000" b="1" i="1" dirty="0">
                        <a:solidFill>
                          <a:srgbClr val="403152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Ch. 10 &amp; </a:t>
                      </a:r>
                      <a:r>
                        <a:rPr lang="en-US" sz="2000" b="1" i="1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Exercise D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536">
                <a:tc>
                  <a:txBody>
                    <a:bodyPr/>
                    <a:lstStyle/>
                    <a:p>
                      <a:pPr marL="4572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US" sz="18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 </a:t>
                      </a:r>
                      <a:r>
                        <a:rPr lang="en-US" sz="1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Mar.</a:t>
                      </a:r>
                      <a:r>
                        <a:rPr lang="en-US" sz="1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12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Leadership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Leadership, &amp;</a:t>
                      </a:r>
                      <a:r>
                        <a:rPr lang="en-US" sz="2000" b="1" i="1" spc="-3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spc="-3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Vestas Case</a:t>
                      </a:r>
                      <a:endParaRPr lang="en-CA" sz="2000" b="1" i="1" dirty="0">
                        <a:solidFill>
                          <a:srgbClr val="403152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Ch. 12 &amp; </a:t>
                      </a:r>
                      <a:r>
                        <a:rPr lang="en-US" sz="2000" b="1" i="1" spc="-3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Vestas </a:t>
                      </a: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</a:t>
                      </a:r>
                      <a:endParaRPr lang="en-US" sz="2000" b="1" i="1" kern="1200" baseline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+mn-ea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808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Mar.</a:t>
                      </a:r>
                      <a:r>
                        <a:rPr lang="en-US" sz="14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14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8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i="1" baseline="0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7520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US" sz="16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9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Mar</a:t>
                      </a:r>
                      <a:r>
                        <a:rPr lang="en-US" sz="16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9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19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</a:t>
                      </a:r>
                      <a:r>
                        <a:rPr lang="en-US" sz="19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 Entrepreneurs &amp; the Future</a:t>
                      </a:r>
                      <a:r>
                        <a:rPr lang="en-CA" sz="19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US" sz="1900" dirty="0"/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Strategic Entrepreneurship, the Future</a:t>
                      </a:r>
                      <a:r>
                        <a:rPr lang="en-US" sz="2000" b="1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&amp; </a:t>
                      </a:r>
                      <a:r>
                        <a:rPr lang="en-US" sz="2000" b="1" i="1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Exercise E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cs typeface="Arial Narrow"/>
                        </a:rPr>
                        <a:t>Ch. 13, Being a futurist </a:t>
                      </a:r>
                      <a:r>
                        <a:rPr lang="en-CA" sz="2000" b="1" i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&amp; </a:t>
                      </a:r>
                      <a:r>
                        <a:rPr lang="en-US" sz="2000" b="1" i="1" kern="1200" baseline="0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Exercise E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792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</a:t>
                      </a:r>
                      <a:r>
                        <a:rPr lang="en-US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Mar 21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18288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Tue</a:t>
                      </a:r>
                      <a:r>
                        <a:rPr lang="en-US" sz="18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Mar. 24</a:t>
                      </a:r>
                      <a:endParaRPr lang="en-CA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Presentations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(Group Exec.</a:t>
                      </a:r>
                      <a:r>
                        <a:rPr lang="en-CA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Sum. due Mar. 26)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8890" marB="88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US" sz="18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Apr. 04</a:t>
                      </a:r>
                      <a:endParaRPr lang="en-CA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Presentations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(Group Exec.</a:t>
                      </a:r>
                      <a:r>
                        <a:rPr lang="en-CA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Sum. due Apr. 06)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8890" marB="88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marL="18288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</a:t>
                      </a:r>
                      <a:r>
                        <a:rPr lang="en-US" sz="18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Apr</a:t>
                      </a:r>
                      <a:r>
                        <a:rPr lang="en-US" sz="18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09</a:t>
                      </a:r>
                      <a:endParaRPr lang="en-CA" sz="2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Presentations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(Group Exec.</a:t>
                      </a:r>
                      <a:r>
                        <a:rPr lang="en-CA" sz="1800" b="1" baseline="0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Sum. due Apr. 11)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8890" marB="88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22" name="Picture 28"/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502" y="5080977"/>
            <a:ext cx="2560320" cy="110229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101600"/>
            <a:ext cx="804329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Oval 82"/>
          <p:cNvSpPr/>
          <p:nvPr/>
        </p:nvSpPr>
        <p:spPr bwMode="auto">
          <a:xfrm>
            <a:off x="1508760" y="4596423"/>
            <a:ext cx="7406640" cy="41148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1524000" y="4596423"/>
            <a:ext cx="740664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G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r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   C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e   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y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n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   D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e</a:t>
            </a:r>
            <a:endParaRPr lang="en-US" sz="2000" b="1" i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8700175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92" name="Picture 91"/>
            <p:cNvPicPr preferRelativeResize="0">
              <a:picLocks/>
            </p:cNvPicPr>
            <p:nvPr/>
          </p:nvPicPr>
          <p:blipFill rotWithShape="1"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93" name="Picture 92" descr="Next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4" name="Chevron 23"/>
          <p:cNvSpPr/>
          <p:nvPr/>
        </p:nvSpPr>
        <p:spPr bwMode="auto">
          <a:xfrm>
            <a:off x="5221224" y="6437376"/>
            <a:ext cx="96012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Class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Assignments</a:t>
            </a:r>
          </a:p>
        </p:txBody>
      </p:sp>
      <p:sp>
        <p:nvSpPr>
          <p:cNvPr id="27" name="Oval 26"/>
          <p:cNvSpPr/>
          <p:nvPr/>
        </p:nvSpPr>
        <p:spPr bwMode="auto">
          <a:xfrm>
            <a:off x="1460500" y="3483708"/>
            <a:ext cx="7406640" cy="41148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tIns="0" bIns="45720"/>
          <a:lstStyle/>
          <a:p>
            <a:pPr>
              <a:defRPr/>
            </a:pPr>
            <a:endParaRPr lang="en-US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447800" y="3477846"/>
            <a:ext cx="7406640" cy="4114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>
              <a:lnSpc>
                <a:spcPts val="22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Individual Executive Summary Due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on Coop (Dk.)</a:t>
            </a:r>
          </a:p>
        </p:txBody>
      </p:sp>
      <p:sp>
        <p:nvSpPr>
          <p:cNvPr id="17" name="Oval 16"/>
          <p:cNvSpPr/>
          <p:nvPr/>
        </p:nvSpPr>
        <p:spPr bwMode="auto">
          <a:xfrm>
            <a:off x="1447800" y="1948636"/>
            <a:ext cx="7406640" cy="73152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447800" y="1932354"/>
            <a:ext cx="7406640" cy="73152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ct val="900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Individual Integration Recommendation and </a:t>
            </a:r>
          </a:p>
          <a:p>
            <a:pPr algn="ctr">
              <a:lnSpc>
                <a:spcPct val="900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Implementation Analysis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Due on Coop (Dk.) </a:t>
            </a:r>
          </a:p>
        </p:txBody>
      </p:sp>
    </p:spTree>
    <p:extLst>
      <p:ext uri="{BB962C8B-B14F-4D97-AF65-F5344CB8AC3E}">
        <p14:creationId xmlns:p14="http://schemas.microsoft.com/office/powerpoint/2010/main" val="44405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27" grpId="0" animBg="1"/>
      <p:bldP spid="28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Strategic Management 11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200" dirty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>
        <a:spAutoFit/>
      </a:bodyPr>
      <a:lstStyle>
        <a:defPPr algn="ctr"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engage" id="{C93A6DC9-A839-4E6F-A781-2492FF749418}" vid="{EC27E1FB-6AC7-42AE-A3E4-0A79E4A7B9D4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77828</TotalTime>
  <Words>1793</Words>
  <Application>Microsoft Office PowerPoint</Application>
  <PresentationFormat>On-screen Show (4:3)</PresentationFormat>
  <Paragraphs>299</Paragraphs>
  <Slides>16</Slides>
  <Notes>16</Notes>
  <HiddenSlides>0</HiddenSlides>
  <MMClips>21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Aptos Narrow</vt:lpstr>
      <vt:lpstr>Arial</vt:lpstr>
      <vt:lpstr>Arial Black</vt:lpstr>
      <vt:lpstr>Arial Narrow</vt:lpstr>
      <vt:lpstr>Calibri</vt:lpstr>
      <vt:lpstr>Tahoma</vt:lpstr>
      <vt:lpstr>Times New Roman</vt:lpstr>
      <vt:lpstr>Wingdings</vt:lpstr>
      <vt:lpstr>Strategic Management 11e</vt:lpstr>
      <vt:lpstr>1_Office Theme</vt:lpstr>
      <vt:lpstr>Document</vt:lpstr>
      <vt:lpstr>Chapter 3 Title Slide</vt:lpstr>
      <vt:lpstr>Learning Objectives</vt:lpstr>
      <vt:lpstr>Intro. to Bus. 478: Strategy / ’24 D400 Thurs. Spr. (1241)</vt:lpstr>
      <vt:lpstr> Course Description &amp; Text</vt:lpstr>
      <vt:lpstr> Grading (more on this when I get  to grade sheets )</vt:lpstr>
      <vt:lpstr> Grading (more on this when I get  to grade sheets )</vt:lpstr>
      <vt:lpstr> Group Selection Form</vt:lpstr>
      <vt:lpstr> Class Assignments: The Basics               .</vt:lpstr>
      <vt:lpstr> Class Assignments: Applications &amp; Ends</vt:lpstr>
      <vt:lpstr> Grade for Formulation Analysis</vt:lpstr>
      <vt:lpstr> Grade for Integration, Rec. &amp; Impl. </vt:lpstr>
      <vt:lpstr> Grade for Executive Summary </vt:lpstr>
      <vt:lpstr> Grade for Executive Summary </vt:lpstr>
      <vt:lpstr> Group Peer Evaluations</vt:lpstr>
      <vt:lpstr> Sundry Material</vt:lpstr>
      <vt:lpstr> Break</vt:lpstr>
    </vt:vector>
  </TitlesOfParts>
  <Manager/>
  <Company>Simon Fraser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 Management</dc:title>
  <dc:subject>Tuesday Intro </dc:subject>
  <dc:creator>Jerry Sheppard</dc:creator>
  <cp:keywords/>
  <dc:description/>
  <cp:lastModifiedBy>Jerry Sheppard</cp:lastModifiedBy>
  <cp:revision>1471</cp:revision>
  <cp:lastPrinted>2022-01-17T05:05:13Z</cp:lastPrinted>
  <dcterms:created xsi:type="dcterms:W3CDTF">2013-05-29T18:31:50Z</dcterms:created>
  <dcterms:modified xsi:type="dcterms:W3CDTF">2024-01-09T02:33:05Z</dcterms:modified>
  <cp:category/>
</cp:coreProperties>
</file>