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73" r:id="rId3"/>
    <p:sldId id="257" r:id="rId4"/>
    <p:sldId id="278" r:id="rId5"/>
    <p:sldId id="275" r:id="rId6"/>
    <p:sldId id="277" r:id="rId7"/>
    <p:sldId id="280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120"/>
    <a:srgbClr val="FB0011"/>
    <a:srgbClr val="FC0016"/>
    <a:srgbClr val="17B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93" autoAdjust="0"/>
  </p:normalViewPr>
  <p:slideViewPr>
    <p:cSldViewPr snapToGrid="0" snapToObjects="1">
      <p:cViewPr>
        <p:scale>
          <a:sx n="76" d="100"/>
          <a:sy n="76" d="100"/>
        </p:scale>
        <p:origin x="1131" y="6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B1FF1-94BD-F442-BF5C-C2599CF11B37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038BB-F489-734E-BC28-35E2EA1E5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1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E8B91-1582-2E42-8ECD-90661AE9D5A8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56EB3-A2E6-0448-85B3-CDD49A3971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83A7A-13EA-1D4A-9F81-FD3AF9E246CF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EFACE-D3DE-964F-B957-6649BE5037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8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F2428-DB26-0840-BE16-558A5C8B4B73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54930-8102-3243-AF97-1059A1891B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6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50862-A4F6-4C4B-B0C3-87C00DBED335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F9D93-B48D-6D43-8D26-1D949D3B77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8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52F25-2580-5049-924D-75F1C5CF9CAA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AF5C7-4C8A-0A43-B3FC-3C14E6F85F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0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944ED-3879-CA44-AB2F-F80CCD833F10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18F41-E106-1B4E-8A32-7E67AA61E3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7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2894A-4C9A-5444-8DC7-415B2D214421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6A0C5-1D61-294A-AEFB-D7AFE1DC3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6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3B542-92BF-B443-B8CD-38131BBFC3E7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C87E0-D2F7-0E47-9C62-E56BF4607B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7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E12B3-A0DE-AA4C-812E-168811296986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0CF9-0A6E-3B45-9909-442D00F77A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9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23853-A358-8547-B9E4-0F2855C7C3DA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36311-BBF1-294E-8A7E-D4D15BEAD6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1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reen Shot 2020-11-06 at 3.51.34 PM.png"/>
          <p:cNvPicPr preferRelativeResize="0"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1" name="Chevron 10"/>
          <p:cNvSpPr/>
          <p:nvPr userDrawn="1"/>
        </p:nvSpPr>
        <p:spPr bwMode="auto">
          <a:xfrm>
            <a:off x="2074334" y="6483053"/>
            <a:ext cx="1008000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ea typeface="Zapf Dingbats"/>
                <a:cs typeface="Arial Narrow"/>
                <a:sym typeface="Zapf Dingbats"/>
              </a:rPr>
              <a:t>What I Said I’d Grade</a:t>
            </a:r>
            <a:endParaRPr lang="en-CA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2" name="Chevron 11"/>
          <p:cNvSpPr/>
          <p:nvPr userDrawn="1"/>
        </p:nvSpPr>
        <p:spPr bwMode="auto">
          <a:xfrm>
            <a:off x="2998268" y="6483047"/>
            <a:ext cx="684000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solidFill>
                  <a:srgbClr val="7F7F7F"/>
                </a:solidFill>
                <a:latin typeface="Arial Narrow"/>
                <a:ea typeface="Zapf Dingbats"/>
                <a:cs typeface="Arial Narrow"/>
                <a:sym typeface="Zapf Dingbats"/>
              </a:rPr>
              <a:t>Good           Form</a:t>
            </a:r>
            <a:endParaRPr lang="en-CA" sz="1000" b="1" spc="-50" dirty="0">
              <a:solidFill>
                <a:srgbClr val="7F7F7F"/>
              </a:solidFill>
              <a:latin typeface="Arial Narrow"/>
              <a:cs typeface="Arial Narrow"/>
            </a:endParaRPr>
          </a:p>
        </p:txBody>
      </p:sp>
      <p:sp>
        <p:nvSpPr>
          <p:cNvPr id="13" name="Chevron 12"/>
          <p:cNvSpPr/>
          <p:nvPr userDrawn="1"/>
        </p:nvSpPr>
        <p:spPr bwMode="auto">
          <a:xfrm>
            <a:off x="3596530" y="6483041"/>
            <a:ext cx="1224000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solidFill>
                  <a:srgbClr val="7F7F7F"/>
                </a:solidFill>
                <a:latin typeface="Arial Narrow"/>
                <a:ea typeface="Zapf Dingbats"/>
                <a:cs typeface="Arial Narrow"/>
                <a:sym typeface="Zapf Dingbats"/>
              </a:rPr>
              <a:t>Summary of Grading Content</a:t>
            </a:r>
            <a:endParaRPr lang="en-CA" sz="1000" b="1" spc="-50" dirty="0">
              <a:solidFill>
                <a:srgbClr val="7F7F7F"/>
              </a:solidFill>
              <a:latin typeface="Arial Narrow"/>
              <a:cs typeface="Arial Narrow"/>
            </a:endParaRPr>
          </a:p>
        </p:txBody>
      </p:sp>
      <p:sp>
        <p:nvSpPr>
          <p:cNvPr id="14" name="Chevron 13"/>
          <p:cNvSpPr/>
          <p:nvPr userDrawn="1"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‹#›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</a:t>
            </a:r>
          </a:p>
        </p:txBody>
      </p:sp>
      <p:sp>
        <p:nvSpPr>
          <p:cNvPr id="15" name="Chevron 14"/>
          <p:cNvSpPr/>
          <p:nvPr userDrawn="1"/>
        </p:nvSpPr>
        <p:spPr bwMode="auto">
          <a:xfrm>
            <a:off x="4737911" y="6483035"/>
            <a:ext cx="1116000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solidFill>
                  <a:srgbClr val="7F7F7F"/>
                </a:solidFill>
                <a:latin typeface="Arial Narrow"/>
                <a:ea typeface="Zapf Dingbats"/>
                <a:cs typeface="Arial Narrow"/>
                <a:sym typeface="Zapf Dingbats"/>
              </a:rPr>
              <a:t>Introduction              &amp; Problems</a:t>
            </a:r>
            <a:endParaRPr lang="en-CA" sz="1000" b="1" spc="-50" dirty="0">
              <a:solidFill>
                <a:srgbClr val="7F7F7F"/>
              </a:solidFill>
              <a:latin typeface="Arial Narrow"/>
              <a:cs typeface="Arial Narrow"/>
            </a:endParaRPr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5778911" y="6483029"/>
            <a:ext cx="1188000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solidFill>
                  <a:srgbClr val="7F7F7F"/>
                </a:solidFill>
                <a:latin typeface="Arial Narrow"/>
                <a:ea typeface="Zapf Dingbats"/>
                <a:cs typeface="Arial Narrow"/>
                <a:sym typeface="Zapf Dingbats"/>
              </a:rPr>
              <a:t>Solutions,              How &amp; When</a:t>
            </a:r>
            <a:endParaRPr lang="en-CA" sz="1000" b="1" spc="-50" dirty="0">
              <a:solidFill>
                <a:srgbClr val="7F7F7F"/>
              </a:solidFill>
              <a:latin typeface="Arial Narrow"/>
              <a:cs typeface="Arial Narrow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47971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208" y="76200"/>
            <a:ext cx="548640" cy="54864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disney.com/" TargetMode="External"/><Relationship Id="rId13" Type="http://schemas.openxmlformats.org/officeDocument/2006/relationships/image" Target="../media/image11.png"/><Relationship Id="rId18" Type="http://schemas.openxmlformats.org/officeDocument/2006/relationships/hyperlink" Target="http://www.aboutmcdonalds.com/mcd.html" TargetMode="External"/><Relationship Id="rId26" Type="http://schemas.openxmlformats.org/officeDocument/2006/relationships/hyperlink" Target="http://about.telus.com/community/english/investor_relations" TargetMode="Externa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.png"/><Relationship Id="rId7" Type="http://schemas.openxmlformats.org/officeDocument/2006/relationships/image" Target="../media/image8.jpeg"/><Relationship Id="rId12" Type="http://schemas.openxmlformats.org/officeDocument/2006/relationships/hyperlink" Target="https://corporate.walmart.com/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audio" Target="../media/media4.wav"/><Relationship Id="rId16" Type="http://schemas.openxmlformats.org/officeDocument/2006/relationships/hyperlink" Target="http://www.muji.eu/pages/about.asp" TargetMode="External"/><Relationship Id="rId20" Type="http://schemas.openxmlformats.org/officeDocument/2006/relationships/hyperlink" Target="https://www.canadagoose.com/ca/en/home-page" TargetMode="External"/><Relationship Id="rId29" Type="http://schemas.openxmlformats.org/officeDocument/2006/relationships/image" Target="../media/image19.png"/><Relationship Id="rId1" Type="http://schemas.microsoft.com/office/2007/relationships/media" Target="../media/media4.wav"/><Relationship Id="rId6" Type="http://schemas.openxmlformats.org/officeDocument/2006/relationships/hyperlink" Target="https://www.ripplefoods.com/" TargetMode="External"/><Relationship Id="rId11" Type="http://schemas.openxmlformats.org/officeDocument/2006/relationships/image" Target="../media/image10.png"/><Relationship Id="rId24" Type="http://schemas.openxmlformats.org/officeDocument/2006/relationships/hyperlink" Target="https://neuralink.com/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image" Target="../media/image16.png"/><Relationship Id="rId28" Type="http://schemas.openxmlformats.org/officeDocument/2006/relationships/hyperlink" Target="https://news.airbnb.com/about-us/" TargetMode="External"/><Relationship Id="rId10" Type="http://schemas.openxmlformats.org/officeDocument/2006/relationships/hyperlink" Target="https://www.marriott.com/marriott/aboutmarriott.mi" TargetMode="External"/><Relationship Id="rId19" Type="http://schemas.openxmlformats.org/officeDocument/2006/relationships/image" Target="../media/image14.png"/><Relationship Id="rId4" Type="http://schemas.openxmlformats.org/officeDocument/2006/relationships/audio" Target="../media/audio1.bin"/><Relationship Id="rId9" Type="http://schemas.openxmlformats.org/officeDocument/2006/relationships/image" Target="../media/image9.jpeg"/><Relationship Id="rId14" Type="http://schemas.openxmlformats.org/officeDocument/2006/relationships/hyperlink" Target="https://www.amd.com/en/corporate/about-amd" TargetMode="External"/><Relationship Id="rId22" Type="http://schemas.openxmlformats.org/officeDocument/2006/relationships/hyperlink" Target="https://www.wework.com/" TargetMode="External"/><Relationship Id="rId27" Type="http://schemas.openxmlformats.org/officeDocument/2006/relationships/image" Target="../media/image18.png"/><Relationship Id="rId30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disney.com/" TargetMode="External"/><Relationship Id="rId13" Type="http://schemas.openxmlformats.org/officeDocument/2006/relationships/image" Target="../media/image11.png"/><Relationship Id="rId18" Type="http://schemas.openxmlformats.org/officeDocument/2006/relationships/hyperlink" Target="http://www.aboutmcdonalds.com/mcd.html" TargetMode="External"/><Relationship Id="rId26" Type="http://schemas.openxmlformats.org/officeDocument/2006/relationships/hyperlink" Target="http://about.telus.com/community/english/investor_relations" TargetMode="Externa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.png"/><Relationship Id="rId7" Type="http://schemas.openxmlformats.org/officeDocument/2006/relationships/image" Target="../media/image8.jpeg"/><Relationship Id="rId12" Type="http://schemas.openxmlformats.org/officeDocument/2006/relationships/hyperlink" Target="https://corporate.walmart.com/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audio" Target="../media/media5.wav"/><Relationship Id="rId16" Type="http://schemas.openxmlformats.org/officeDocument/2006/relationships/hyperlink" Target="http://www.muji.eu/pages/about.asp" TargetMode="External"/><Relationship Id="rId20" Type="http://schemas.openxmlformats.org/officeDocument/2006/relationships/hyperlink" Target="https://www.canadagoose.com/ca/en/home-page" TargetMode="External"/><Relationship Id="rId29" Type="http://schemas.openxmlformats.org/officeDocument/2006/relationships/image" Target="../media/image19.png"/><Relationship Id="rId1" Type="http://schemas.microsoft.com/office/2007/relationships/media" Target="../media/media5.wav"/><Relationship Id="rId6" Type="http://schemas.openxmlformats.org/officeDocument/2006/relationships/hyperlink" Target="https://www.ripplefoods.com/" TargetMode="External"/><Relationship Id="rId11" Type="http://schemas.openxmlformats.org/officeDocument/2006/relationships/image" Target="../media/image10.png"/><Relationship Id="rId24" Type="http://schemas.openxmlformats.org/officeDocument/2006/relationships/hyperlink" Target="https://neuralink.com/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image" Target="../media/image16.png"/><Relationship Id="rId28" Type="http://schemas.openxmlformats.org/officeDocument/2006/relationships/hyperlink" Target="https://news.airbnb.com/about-us/" TargetMode="External"/><Relationship Id="rId10" Type="http://schemas.openxmlformats.org/officeDocument/2006/relationships/hyperlink" Target="https://www.marriott.com/marriott/aboutmarriott.mi" TargetMode="External"/><Relationship Id="rId19" Type="http://schemas.openxmlformats.org/officeDocument/2006/relationships/image" Target="../media/image14.png"/><Relationship Id="rId4" Type="http://schemas.openxmlformats.org/officeDocument/2006/relationships/audio" Target="../media/audio1.bin"/><Relationship Id="rId9" Type="http://schemas.openxmlformats.org/officeDocument/2006/relationships/image" Target="../media/image9.jpeg"/><Relationship Id="rId14" Type="http://schemas.openxmlformats.org/officeDocument/2006/relationships/hyperlink" Target="https://www.amd.com/en/corporate/about-amd" TargetMode="External"/><Relationship Id="rId22" Type="http://schemas.openxmlformats.org/officeDocument/2006/relationships/hyperlink" Target="https://www.wework.com/" TargetMode="External"/><Relationship Id="rId27" Type="http://schemas.openxmlformats.org/officeDocument/2006/relationships/image" Target="../media/image18.png"/><Relationship Id="rId30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bin"/><Relationship Id="rId12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3387539" y="919209"/>
            <a:ext cx="5413904" cy="2889250"/>
          </a:xfrm>
        </p:spPr>
        <p:txBody>
          <a:bodyPr/>
          <a:lstStyle/>
          <a:p>
            <a:pPr eaLnBrk="1" hangingPunct="1"/>
            <a:r>
              <a:rPr lang="en-US" b="1" dirty="0">
                <a:latin typeface="Calibri" charset="0"/>
              </a:rPr>
              <a:t>Bus 478</a:t>
            </a:r>
            <a:br>
              <a:rPr lang="en-US" b="1" dirty="0">
                <a:latin typeface="Calibri" charset="0"/>
              </a:rPr>
            </a:br>
            <a:br>
              <a:rPr lang="en-US" b="1" dirty="0">
                <a:latin typeface="Calibri" charset="0"/>
              </a:rPr>
            </a:br>
            <a:r>
              <a:rPr lang="en-US" b="1" dirty="0">
                <a:latin typeface="Calibri" charset="0"/>
              </a:rPr>
              <a:t>Sheppard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94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ea typeface="+mn-ea"/>
                <a:cs typeface="+mn-cs"/>
              </a:rPr>
              <a:t>Grading your Presentations</a:t>
            </a:r>
          </a:p>
        </p:txBody>
      </p:sp>
      <p:pic>
        <p:nvPicPr>
          <p:cNvPr id="13315" name="Sound 3">
            <a:hlinkClick r:id="" action="ppaction://media"/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08" y="6510528"/>
            <a:ext cx="393192" cy="3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8503920" y="6510528"/>
            <a:ext cx="576072" cy="329184"/>
          </a:xfrm>
          <a:prstGeom prst="rightArrow">
            <a:avLst>
              <a:gd name="adj1" fmla="val 65384"/>
              <a:gd name="adj2" fmla="val 50000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 Next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47124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Screen Shot 2020-11-06 at 3.51.34 PM.png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9"/>
          <a:stretch/>
        </p:blipFill>
        <p:spPr bwMode="auto">
          <a:xfrm>
            <a:off x="2118356" y="6493594"/>
            <a:ext cx="4937760" cy="37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1888057" y="6544395"/>
            <a:ext cx="5394960" cy="365760"/>
          </a:xfrm>
          <a:prstGeom prst="rect">
            <a:avLst/>
          </a:prstGeom>
          <a:noFill/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rgbClr val="000000"/>
                </a:solidFill>
              </a:rPr>
              <a:t>          ©  </a:t>
            </a:r>
            <a:r>
              <a:rPr lang="en-US" sz="700" b="1" dirty="0">
                <a:solidFill>
                  <a:srgbClr val="000000"/>
                </a:solidFill>
                <a:latin typeface="Arial Narrow"/>
                <a:cs typeface="Arial Narrow"/>
              </a:rPr>
              <a:t>2020, 2023 Jerry Sheppard. All rights reserved. May not be copied, scanned, or duplicated, in whole or in part, except for use as</a:t>
            </a:r>
          </a:p>
          <a:p>
            <a:pPr algn="just"/>
            <a:r>
              <a:rPr lang="en-US" sz="700" b="1" dirty="0">
                <a:solidFill>
                  <a:srgbClr val="000000"/>
                </a:solidFill>
                <a:latin typeface="Arial Narrow"/>
                <a:cs typeface="Arial Narrow"/>
              </a:rPr>
              <a:t>               permitted in a license distributed with a certain product or service or otherwise on a password-protected website for classroom use.</a:t>
            </a:r>
          </a:p>
        </p:txBody>
      </p:sp>
      <p:sp>
        <p:nvSpPr>
          <p:cNvPr id="8" name="Chevron 7"/>
          <p:cNvSpPr/>
          <p:nvPr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1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</a:t>
            </a:r>
          </a:p>
        </p:txBody>
      </p:sp>
      <p:pic>
        <p:nvPicPr>
          <p:cNvPr id="2" name="Picture 1" descr="Screen Shot 2023-07-27 at 8.56.32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7" y="673319"/>
            <a:ext cx="2946400" cy="293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657225"/>
          </a:xfrm>
        </p:spPr>
        <p:txBody>
          <a:bodyPr/>
          <a:lstStyle/>
          <a:p>
            <a:pPr eaLnBrk="1" hangingPunct="1"/>
            <a:r>
              <a:rPr lang="en-US" sz="3800" b="1" dirty="0">
                <a:latin typeface="Calibri" charset="0"/>
              </a:rPr>
              <a:t>What I said I’d Grade</a:t>
            </a:r>
          </a:p>
        </p:txBody>
      </p:sp>
      <p:pic>
        <p:nvPicPr>
          <p:cNvPr id="4" name="Picture 3" descr="Screen Shot 2020-11-07 at 10.56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r="2625"/>
          <a:stretch>
            <a:fillRect/>
          </a:stretch>
        </p:blipFill>
        <p:spPr bwMode="auto">
          <a:xfrm>
            <a:off x="677863" y="678913"/>
            <a:ext cx="76200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8501071" y="6508454"/>
            <a:ext cx="575733" cy="331258"/>
          </a:xfrm>
          <a:prstGeom prst="rightArrow">
            <a:avLst>
              <a:gd name="adj1" fmla="val 65384"/>
              <a:gd name="adj2" fmla="val 50000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 Next</a:t>
            </a:r>
          </a:p>
        </p:txBody>
      </p:sp>
      <p:pic>
        <p:nvPicPr>
          <p:cNvPr id="2" name="Sound 1">
            <a:hlinkClick r:id="" action="ppaction://media"/>
          </p:cNvPr>
          <p:cNvPicPr preferRelativeResize="0"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76" y="6508454"/>
            <a:ext cx="395077" cy="331258"/>
          </a:xfrm>
          <a:prstGeom prst="rect">
            <a:avLst/>
          </a:prstGeom>
        </p:spPr>
      </p:pic>
      <p:sp>
        <p:nvSpPr>
          <p:cNvPr id="6" name="Chevron 5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endParaRPr lang="en-CA" sz="1000" b="1" spc="-5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8" name="Chevron 7"/>
          <p:cNvSpPr/>
          <p:nvPr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2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47124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hevron 10">
            <a:extLst>
              <a:ext uri="{FF2B5EF4-FFF2-40B4-BE49-F238E27FC236}">
                <a16:creationId xmlns:a16="http://schemas.microsoft.com/office/drawing/2014/main" id="{11F1303C-0FD4-202B-5EBD-6B644B5AC88F}"/>
              </a:ext>
            </a:extLst>
          </p:cNvPr>
          <p:cNvSpPr/>
          <p:nvPr/>
        </p:nvSpPr>
        <p:spPr bwMode="auto">
          <a:xfrm>
            <a:off x="2074334" y="6483053"/>
            <a:ext cx="1008000" cy="376935"/>
          </a:xfrm>
          <a:prstGeom prst="chevron">
            <a:avLst>
              <a:gd name="adj" fmla="val 22325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latin typeface="Arial Narrow"/>
                <a:ea typeface="Zapf Dingbats"/>
                <a:cs typeface="Arial Narrow"/>
                <a:sym typeface="Zapf Dingbats"/>
              </a:rPr>
              <a:t>What I Said I’d Grade</a:t>
            </a:r>
            <a:endParaRPr lang="en-CA" sz="1000" b="1" spc="-5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0080"/>
          </a:xfrm>
        </p:spPr>
        <p:txBody>
          <a:bodyPr/>
          <a:lstStyle/>
          <a:p>
            <a:pPr eaLnBrk="1" hangingPunct="1"/>
            <a:r>
              <a:rPr lang="en-US" sz="3800" b="1" dirty="0">
                <a:latin typeface="Calibri" charset="0"/>
              </a:rPr>
              <a:t>Good Form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82908"/>
              </p:ext>
            </p:extLst>
          </p:nvPr>
        </p:nvGraphicFramePr>
        <p:xfrm>
          <a:off x="177418" y="640081"/>
          <a:ext cx="8805508" cy="5754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414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414">
                <a:tc rowSpan="4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baseline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1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078">
                <a:tc rowSpan="5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vert="vert27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780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41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8503920" y="6510528"/>
            <a:ext cx="576072" cy="329184"/>
          </a:xfrm>
          <a:prstGeom prst="rightArrow">
            <a:avLst>
              <a:gd name="adj1" fmla="val 65384"/>
              <a:gd name="adj2" fmla="val 50000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 Next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663" y="1133994"/>
            <a:ext cx="6604000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latin typeface="+mn-lt"/>
                <a:ea typeface="+mn-ea"/>
                <a:cs typeface="+mn-cs"/>
              </a:rPr>
              <a:t>Form </a:t>
            </a: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This will deal with the slides and their ability to communicate your points. 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5663" y="2480194"/>
            <a:ext cx="660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sz="2000"/>
              <a:t>Try not to make them too busy (as I am about to do). </a:t>
            </a:r>
            <a:endParaRPr lang="en-US" sz="18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5663" y="3013594"/>
            <a:ext cx="660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500"/>
              </a:spcAft>
              <a:buFont typeface="Arial" charset="0"/>
              <a:buChar char="•"/>
            </a:pPr>
            <a:r>
              <a:rPr lang="en-US" sz="2000"/>
              <a:t>Do not use anything less than 18 point font here.</a:t>
            </a:r>
            <a:endParaRPr lang="en-US" sz="180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55663" y="3496194"/>
            <a:ext cx="6604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55880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/>
              <a:t>Maintain a consistent appearance so it looks like your group coordinated what you all wrote. </a:t>
            </a:r>
          </a:p>
          <a:p>
            <a:pPr lvl="1" eaLnBrk="1" hangingPunct="1">
              <a:spcAft>
                <a:spcPts val="800"/>
              </a:spcAft>
              <a:buSzPct val="80000"/>
              <a:buFont typeface="Wingdings" charset="0"/>
              <a:buChar char="Ø"/>
            </a:pPr>
            <a:r>
              <a:rPr lang="en-US" sz="1800"/>
              <a:t>Have the same typeface, the same system of type sizes and bullets, etc. under each heading.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5663" y="4766194"/>
            <a:ext cx="660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557213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/>
              <a:t>Do not uncover all your points all at once. </a:t>
            </a:r>
          </a:p>
          <a:p>
            <a:pPr lvl="1" eaLnBrk="1" hangingPunct="1">
              <a:spcAft>
                <a:spcPts val="1500"/>
              </a:spcAft>
              <a:buSzPct val="80000"/>
              <a:buFont typeface="Wingdings" charset="0"/>
              <a:buChar char="Ø"/>
            </a:pPr>
            <a:r>
              <a:rPr lang="en-US" sz="1800"/>
              <a:t>I allowed this in the weekly material since it would have been too much to ask for a short assignment, but not here.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5663" y="5933006"/>
            <a:ext cx="660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sz="2000"/>
              <a:t>Sure spelling, grammar and no typos count.</a:t>
            </a:r>
            <a:endParaRPr lang="en-US" sz="180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665681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Form</a:t>
            </a:r>
          </a:p>
        </p:txBody>
      </p:sp>
      <p:pic>
        <p:nvPicPr>
          <p:cNvPr id="2" name="Sound 1">
            <a:hlinkClick r:id="" action="ppaction://media"/>
          </p:cNvPr>
          <p:cNvPicPr preferRelativeResize="0"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6510528"/>
            <a:ext cx="393192" cy="329184"/>
          </a:xfrm>
          <a:prstGeom prst="rect">
            <a:avLst/>
          </a:prstGeom>
        </p:spPr>
      </p:pic>
      <p:sp>
        <p:nvSpPr>
          <p:cNvPr id="17" name="Chevron 16"/>
          <p:cNvSpPr/>
          <p:nvPr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3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47124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hevron 11">
            <a:extLst>
              <a:ext uri="{FF2B5EF4-FFF2-40B4-BE49-F238E27FC236}">
                <a16:creationId xmlns:a16="http://schemas.microsoft.com/office/drawing/2014/main" id="{4DDEE1EE-45CC-EAA9-273E-4990AB023910}"/>
              </a:ext>
            </a:extLst>
          </p:cNvPr>
          <p:cNvSpPr/>
          <p:nvPr/>
        </p:nvSpPr>
        <p:spPr bwMode="auto">
          <a:xfrm>
            <a:off x="2998268" y="6483047"/>
            <a:ext cx="684000" cy="376935"/>
          </a:xfrm>
          <a:prstGeom prst="chevron">
            <a:avLst>
              <a:gd name="adj" fmla="val 22325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latin typeface="Arial Narrow"/>
                <a:ea typeface="Zapf Dingbats"/>
                <a:cs typeface="Arial Narrow"/>
                <a:sym typeface="Zapf Dingbats"/>
              </a:rPr>
              <a:t>Good           Form</a:t>
            </a:r>
            <a:endParaRPr lang="en-CA" sz="1000" b="1" spc="-5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9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3" grpId="0"/>
      <p:bldP spid="14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8509000" cy="911225"/>
          </a:xfrm>
        </p:spPr>
        <p:txBody>
          <a:bodyPr/>
          <a:lstStyle/>
          <a:p>
            <a:pPr algn="l" eaLnBrk="1" hangingPunct="1"/>
            <a:r>
              <a:rPr lang="en-US" sz="4000" b="1">
                <a:latin typeface="Calibri" charset="0"/>
              </a:rPr>
              <a:t>Summary of the grading content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247977"/>
              </p:ext>
            </p:extLst>
          </p:nvPr>
        </p:nvGraphicFramePr>
        <p:xfrm>
          <a:off x="177418" y="911025"/>
          <a:ext cx="8805508" cy="5431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414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Sections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414">
                <a:tc rowSpan="4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Introduction &amp;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Problem</a:t>
                      </a:r>
                    </a:p>
                  </a:txBody>
                  <a:tcPr vert="vert27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/>
                        <a:t>1. Describe </a:t>
                      </a:r>
                      <a:r>
                        <a:rPr lang="en-US" sz="1800" b="0" baseline="0" dirty="0"/>
                        <a:t>the main challenges / problems for the organization.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baseline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/>
                        <a:t>2. Show me an</a:t>
                      </a:r>
                      <a:r>
                        <a:rPr lang="en-US" sz="1800" b="0" baseline="0" dirty="0"/>
                        <a:t> analysis </a:t>
                      </a:r>
                      <a:r>
                        <a:rPr lang="en-US" sz="1800" b="0" dirty="0"/>
                        <a:t>backing how you arrived at the conclusion as to what the main challenges are to the organization.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3. Tell</a:t>
                      </a:r>
                      <a:r>
                        <a:rPr lang="en-US" sz="1800" b="0" baseline="0" dirty="0"/>
                        <a:t> me w</a:t>
                      </a:r>
                      <a:r>
                        <a:rPr lang="en-US" sz="1800" b="0" dirty="0"/>
                        <a:t>hat resources &amp; capabilities</a:t>
                      </a:r>
                      <a:r>
                        <a:rPr lang="en-US" sz="1800" b="0" baseline="0" dirty="0"/>
                        <a:t> the organization has that help address the challenges/problems for the organization.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1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/>
                        <a:t>4. Tell me</a:t>
                      </a:r>
                      <a:r>
                        <a:rPr lang="en-US" sz="1800" b="0" baseline="0" dirty="0"/>
                        <a:t> what restraints the organization has to limit its actions.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909">
                <a:tc rowSpan="5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Solutions,  how &amp; when</a:t>
                      </a:r>
                    </a:p>
                  </a:txBody>
                  <a:tcPr vert="vert27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/>
                        <a:t>5. Sum-up</a:t>
                      </a:r>
                      <a:r>
                        <a:rPr lang="en-US" sz="1800" b="0" baseline="0" dirty="0"/>
                        <a:t> the above by telling what a good recommendation does.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93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6. Make a recommendation</a:t>
                      </a:r>
                      <a:r>
                        <a:rPr lang="en-US" sz="1800" b="0" baseline="0" dirty="0"/>
                        <a:t> that is clear and achievable.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293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/>
                        <a:t>7. Explain an implementation schedule, showing a sense of urgency.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/>
                        <a:t>8. Show</a:t>
                      </a:r>
                      <a:r>
                        <a:rPr lang="en-US" sz="1800" b="0" baseline="0" dirty="0"/>
                        <a:t> me what things will look like when you are done                                 (i.e. how will you measure success).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41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/>
                        <a:t>9. Be able to address the questions raised.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8503920" y="6510528"/>
            <a:ext cx="576072" cy="329184"/>
          </a:xfrm>
          <a:prstGeom prst="rightArrow">
            <a:avLst>
              <a:gd name="adj1" fmla="val 65384"/>
              <a:gd name="adj2" fmla="val 50000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 Next</a:t>
            </a:r>
          </a:p>
        </p:txBody>
      </p:sp>
      <p:pic>
        <p:nvPicPr>
          <p:cNvPr id="2" name="Sound 1">
            <a:hlinkClick r:id="" action="ppaction://media"/>
          </p:cNvPr>
          <p:cNvPicPr preferRelativeResize="0"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6510528"/>
            <a:ext cx="393192" cy="329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782580" y="2412176"/>
            <a:ext cx="246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FC1120"/>
                </a:solidFill>
              </a:rPr>
              <a:t>Introduction &amp; Problem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-786497" y="4914188"/>
            <a:ext cx="246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FC1120"/>
                </a:solidFill>
              </a:rPr>
              <a:t>Solutions,  how &amp; when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939092" y="936625"/>
            <a:ext cx="95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FF0000"/>
                </a:solidFill>
              </a:rPr>
              <a:t>Content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47971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hevron 12"/>
          <p:cNvSpPr/>
          <p:nvPr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4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</a:t>
            </a:r>
          </a:p>
        </p:txBody>
      </p:sp>
      <p:sp>
        <p:nvSpPr>
          <p:cNvPr id="11" name="Chevron 12">
            <a:extLst>
              <a:ext uri="{FF2B5EF4-FFF2-40B4-BE49-F238E27FC236}">
                <a16:creationId xmlns:a16="http://schemas.microsoft.com/office/drawing/2014/main" id="{D7E988B1-A21F-A42C-CDFA-12581AD649AC}"/>
              </a:ext>
            </a:extLst>
          </p:cNvPr>
          <p:cNvSpPr/>
          <p:nvPr/>
        </p:nvSpPr>
        <p:spPr bwMode="auto">
          <a:xfrm>
            <a:off x="3596530" y="6483041"/>
            <a:ext cx="1224000" cy="376935"/>
          </a:xfrm>
          <a:prstGeom prst="chevron">
            <a:avLst>
              <a:gd name="adj" fmla="val 22325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latin typeface="Arial Narrow"/>
                <a:ea typeface="Zapf Dingbats"/>
                <a:cs typeface="Arial Narrow"/>
                <a:sym typeface="Zapf Dingbats"/>
              </a:rPr>
              <a:t>Summary of Grading Content</a:t>
            </a:r>
            <a:endParaRPr lang="en-CA" sz="1000" b="1" spc="-5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31614"/>
          </a:xfrm>
        </p:spPr>
        <p:txBody>
          <a:bodyPr/>
          <a:lstStyle/>
          <a:p>
            <a:pPr eaLnBrk="1" hangingPunct="1"/>
            <a:r>
              <a:rPr lang="en-US" sz="3800" b="1" dirty="0">
                <a:latin typeface="Calibri" charset="0"/>
              </a:rPr>
              <a:t>Introduction &amp; Problems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7418" y="631614"/>
          <a:ext cx="8805508" cy="2953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414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Sections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414">
                <a:tc rowSpan="4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Introduction &amp;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Problem</a:t>
                      </a:r>
                    </a:p>
                  </a:txBody>
                  <a:tcPr vert="vert27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baseline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04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1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86200" y="3759186"/>
            <a:ext cx="2422525" cy="2647950"/>
            <a:chOff x="4953000" y="3886200"/>
            <a:chExt cx="1905000" cy="1752600"/>
          </a:xfrm>
        </p:grpSpPr>
        <p:sp>
          <p:nvSpPr>
            <p:cNvPr id="6" name="Rectangle 5"/>
            <p:cNvSpPr/>
            <p:nvPr/>
          </p:nvSpPr>
          <p:spPr>
            <a:xfrm>
              <a:off x="4965484" y="4232937"/>
              <a:ext cx="1892516" cy="1405863"/>
            </a:xfrm>
            <a:prstGeom prst="rect">
              <a:avLst/>
            </a:prstGeom>
            <a:blipFill rotWithShape="1">
              <a:blip r:embed="rId5">
                <a:alphaModFix amt="2500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462" name="Group 6"/>
            <p:cNvGrpSpPr>
              <a:grpSpLocks/>
            </p:cNvGrpSpPr>
            <p:nvPr/>
          </p:nvGrpSpPr>
          <p:grpSpPr bwMode="auto">
            <a:xfrm>
              <a:off x="4953000" y="3886200"/>
              <a:ext cx="1371600" cy="349662"/>
              <a:chOff x="5029200" y="3809829"/>
              <a:chExt cx="1185454" cy="349833"/>
            </a:xfrm>
          </p:grpSpPr>
          <p:sp>
            <p:nvSpPr>
              <p:cNvPr id="17481" name="Rectangle 7"/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1185454" cy="332823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  <p:grpSp>
            <p:nvGrpSpPr>
              <p:cNvPr id="17482" name="Group 8"/>
              <p:cNvGrpSpPr>
                <a:grpSpLocks/>
              </p:cNvGrpSpPr>
              <p:nvPr/>
            </p:nvGrpSpPr>
            <p:grpSpPr bwMode="auto">
              <a:xfrm>
                <a:off x="5029200" y="3809829"/>
                <a:ext cx="1185454" cy="349833"/>
                <a:chOff x="0" y="-185"/>
                <a:chExt cx="1008" cy="831"/>
              </a:xfrm>
            </p:grpSpPr>
            <p:sp>
              <p:nvSpPr>
                <p:cNvPr id="1748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923" cy="831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tIns="0" bIns="0" anchor="ctr"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000" b="1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900" b="1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800" b="1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800" b="1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7484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1008" cy="791"/>
                </a:xfrm>
                <a:prstGeom prst="rect">
                  <a:avLst/>
                </a:prstGeom>
                <a:noFill/>
                <a:ln w="635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CA" sz="1000">
                    <a:cs typeface="Arial" charset="0"/>
                  </a:endParaRPr>
                </a:p>
              </p:txBody>
            </p:sp>
          </p:grpSp>
        </p:grpSp>
        <p:grpSp>
          <p:nvGrpSpPr>
            <p:cNvPr id="17463" name="Group 7"/>
            <p:cNvGrpSpPr>
              <a:grpSpLocks/>
            </p:cNvGrpSpPr>
            <p:nvPr/>
          </p:nvGrpSpPr>
          <p:grpSpPr bwMode="auto">
            <a:xfrm>
              <a:off x="4953000" y="4216328"/>
              <a:ext cx="1371600" cy="352127"/>
              <a:chOff x="5029200" y="4140128"/>
              <a:chExt cx="1185454" cy="352127"/>
            </a:xfrm>
          </p:grpSpPr>
          <p:sp>
            <p:nvSpPr>
              <p:cNvPr id="17479" name="Rectangle 12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80" name="Rectangle 13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64" name="Group 8"/>
            <p:cNvGrpSpPr>
              <a:grpSpLocks/>
            </p:cNvGrpSpPr>
            <p:nvPr/>
          </p:nvGrpSpPr>
          <p:grpSpPr bwMode="auto">
            <a:xfrm>
              <a:off x="4953000" y="4919684"/>
              <a:ext cx="1371600" cy="352127"/>
              <a:chOff x="5029200" y="4843484"/>
              <a:chExt cx="1185454" cy="352127"/>
            </a:xfrm>
          </p:grpSpPr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5029200" y="4843908"/>
                <a:ext cx="1185756" cy="351991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spc="-50" dirty="0">
                    <a:latin typeface="Times New Roman" charset="0"/>
                    <a:ea typeface="+mn-ea"/>
                    <a:cs typeface="Times New Roman" charset="0"/>
                  </a:rPr>
                  <a:t>Resources,</a:t>
                </a:r>
                <a:r>
                  <a:rPr lang="en-US" sz="400" b="1" spc="-50" dirty="0">
                    <a:latin typeface="Times New Roman" charset="0"/>
                    <a:ea typeface="+mn-ea"/>
                    <a:cs typeface="Times New Roman" charset="0"/>
                  </a:rPr>
                  <a:t>   </a:t>
                </a:r>
                <a:r>
                  <a:rPr lang="en-US" sz="1000" b="1" spc="-50" dirty="0">
                    <a:latin typeface="Times New Roman" charset="0"/>
                    <a:ea typeface="+mn-ea"/>
                    <a:cs typeface="Times New Roman" charset="0"/>
                  </a:rPr>
                  <a:t>Capabilities  &amp; </a:t>
                </a:r>
                <a:r>
                  <a:rPr lang="en-US" sz="1000" b="1" dirty="0">
                    <a:latin typeface="Times New Roman" charset="0"/>
                    <a:ea typeface="+mn-ea"/>
                    <a:cs typeface="Times New Roman" charset="0"/>
                  </a:rPr>
                  <a:t>Core Competencies</a:t>
                </a:r>
                <a:endParaRPr lang="en-US" sz="1000" b="1" dirty="0"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17478" name="Rectangle 16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65" name="Group 9"/>
            <p:cNvGrpSpPr>
              <a:grpSpLocks/>
            </p:cNvGrpSpPr>
            <p:nvPr/>
          </p:nvGrpSpPr>
          <p:grpSpPr bwMode="auto">
            <a:xfrm>
              <a:off x="4953000" y="4563964"/>
              <a:ext cx="1371600" cy="352127"/>
              <a:chOff x="5029200" y="4487764"/>
              <a:chExt cx="1185454" cy="352127"/>
            </a:xfrm>
          </p:grpSpPr>
          <p:sp>
            <p:nvSpPr>
              <p:cNvPr id="17475" name="Rectangle 18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069904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76" name="Rectangle 19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66" name="Group 10"/>
            <p:cNvGrpSpPr>
              <a:grpSpLocks/>
            </p:cNvGrpSpPr>
            <p:nvPr/>
          </p:nvGrpSpPr>
          <p:grpSpPr bwMode="auto">
            <a:xfrm>
              <a:off x="4953000" y="5268218"/>
              <a:ext cx="1371600" cy="352127"/>
              <a:chOff x="5029200" y="5192018"/>
              <a:chExt cx="1188720" cy="352127"/>
            </a:xfrm>
          </p:grpSpPr>
          <p:sp>
            <p:nvSpPr>
              <p:cNvPr id="17473" name="Rectangle 21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88720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800" b="1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sz="1000" b="1">
                    <a:latin typeface="Times New Roman" charset="0"/>
                    <a:cs typeface="Times New Roman" charset="0"/>
                  </a:rPr>
                  <a:t>Strategies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74" name="Rectangle 22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11570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67" name="Group 11"/>
            <p:cNvGrpSpPr>
              <a:grpSpLocks/>
            </p:cNvGrpSpPr>
            <p:nvPr/>
          </p:nvGrpSpPr>
          <p:grpSpPr bwMode="auto">
            <a:xfrm>
              <a:off x="6324599" y="3886200"/>
              <a:ext cx="531002" cy="1732635"/>
              <a:chOff x="6213292" y="3810000"/>
              <a:chExt cx="339908" cy="1732635"/>
            </a:xfrm>
          </p:grpSpPr>
          <p:sp>
            <p:nvSpPr>
              <p:cNvPr id="17468" name="Rectangle 35"/>
              <p:cNvSpPr>
                <a:spLocks noChangeArrowheads="1"/>
              </p:cNvSpPr>
              <p:nvPr/>
            </p:nvSpPr>
            <p:spPr bwMode="auto">
              <a:xfrm>
                <a:off x="6213292" y="3810000"/>
                <a:ext cx="339908" cy="334906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  Covered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69" name="Rectangle 38"/>
              <p:cNvSpPr>
                <a:spLocks noChangeArrowheads="1"/>
              </p:cNvSpPr>
              <p:nvPr/>
            </p:nvSpPr>
            <p:spPr bwMode="auto">
              <a:xfrm>
                <a:off x="6213292" y="4137719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70" name="Rectangle 41"/>
              <p:cNvSpPr>
                <a:spLocks noChangeArrowheads="1"/>
              </p:cNvSpPr>
              <p:nvPr/>
            </p:nvSpPr>
            <p:spPr bwMode="auto">
              <a:xfrm>
                <a:off x="6213292" y="4841974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71" name="Rectangle 44"/>
              <p:cNvSpPr>
                <a:spLocks noChangeArrowheads="1"/>
              </p:cNvSpPr>
              <p:nvPr/>
            </p:nvSpPr>
            <p:spPr bwMode="auto">
              <a:xfrm>
                <a:off x="6213292" y="4489847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72" name="Rectangle 47"/>
              <p:cNvSpPr>
                <a:spLocks noChangeArrowheads="1"/>
              </p:cNvSpPr>
              <p:nvPr/>
            </p:nvSpPr>
            <p:spPr bwMode="auto">
              <a:xfrm>
                <a:off x="6213292" y="5190508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</p:grp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537325" y="3759186"/>
            <a:ext cx="2424113" cy="2651125"/>
            <a:chOff x="4953000" y="3886200"/>
            <a:chExt cx="1905000" cy="1752600"/>
          </a:xfrm>
        </p:grpSpPr>
        <p:sp>
          <p:nvSpPr>
            <p:cNvPr id="31" name="Rectangle 30"/>
            <p:cNvSpPr/>
            <p:nvPr/>
          </p:nvSpPr>
          <p:spPr>
            <a:xfrm>
              <a:off x="4965475" y="4233572"/>
              <a:ext cx="1892525" cy="1405228"/>
            </a:xfrm>
            <a:prstGeom prst="rect">
              <a:avLst/>
            </a:prstGeom>
            <a:blipFill rotWithShape="1">
              <a:blip r:embed="rId5">
                <a:alphaModFix amt="2500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438" name="Group 31"/>
            <p:cNvGrpSpPr>
              <a:grpSpLocks/>
            </p:cNvGrpSpPr>
            <p:nvPr/>
          </p:nvGrpSpPr>
          <p:grpSpPr bwMode="auto">
            <a:xfrm>
              <a:off x="4953000" y="3886200"/>
              <a:ext cx="1371600" cy="349662"/>
              <a:chOff x="5029200" y="3809829"/>
              <a:chExt cx="1185454" cy="349833"/>
            </a:xfrm>
          </p:grpSpPr>
          <p:sp>
            <p:nvSpPr>
              <p:cNvPr id="17457" name="Rectangle 7"/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1185454" cy="332823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  <p:grpSp>
            <p:nvGrpSpPr>
              <p:cNvPr id="17458" name="Group 8"/>
              <p:cNvGrpSpPr>
                <a:grpSpLocks/>
              </p:cNvGrpSpPr>
              <p:nvPr/>
            </p:nvGrpSpPr>
            <p:grpSpPr bwMode="auto">
              <a:xfrm>
                <a:off x="5029200" y="3809829"/>
                <a:ext cx="1185454" cy="349833"/>
                <a:chOff x="0" y="-185"/>
                <a:chExt cx="1008" cy="831"/>
              </a:xfrm>
            </p:grpSpPr>
            <p:sp>
              <p:nvSpPr>
                <p:cNvPr id="17459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923" cy="831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tIns="0" bIns="0" anchor="ctr"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000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9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8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8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7460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1008" cy="791"/>
                </a:xfrm>
                <a:prstGeom prst="rect">
                  <a:avLst/>
                </a:prstGeom>
                <a:noFill/>
                <a:ln w="635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CA" sz="1000">
                    <a:cs typeface="Arial" charset="0"/>
                  </a:endParaRPr>
                </a:p>
              </p:txBody>
            </p:sp>
          </p:grpSp>
        </p:grpSp>
        <p:grpSp>
          <p:nvGrpSpPr>
            <p:cNvPr id="17439" name="Group 32"/>
            <p:cNvGrpSpPr>
              <a:grpSpLocks/>
            </p:cNvGrpSpPr>
            <p:nvPr/>
          </p:nvGrpSpPr>
          <p:grpSpPr bwMode="auto">
            <a:xfrm>
              <a:off x="4953000" y="4216328"/>
              <a:ext cx="1371600" cy="352127"/>
              <a:chOff x="5029200" y="4140128"/>
              <a:chExt cx="1185454" cy="352127"/>
            </a:xfrm>
          </p:grpSpPr>
          <p:sp>
            <p:nvSpPr>
              <p:cNvPr id="17455" name="Rectangle 12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56" name="Rectangle 13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40" name="Group 33"/>
            <p:cNvGrpSpPr>
              <a:grpSpLocks/>
            </p:cNvGrpSpPr>
            <p:nvPr/>
          </p:nvGrpSpPr>
          <p:grpSpPr bwMode="auto">
            <a:xfrm>
              <a:off x="4953000" y="4919684"/>
              <a:ext cx="1371600" cy="352127"/>
              <a:chOff x="5029200" y="4843484"/>
              <a:chExt cx="1185454" cy="352127"/>
            </a:xfrm>
          </p:grpSpPr>
          <p:sp>
            <p:nvSpPr>
              <p:cNvPr id="47" name="Rectangle 15"/>
              <p:cNvSpPr>
                <a:spLocks noChangeArrowheads="1"/>
              </p:cNvSpPr>
              <p:nvPr/>
            </p:nvSpPr>
            <p:spPr bwMode="auto">
              <a:xfrm>
                <a:off x="5029200" y="4843719"/>
                <a:ext cx="1184980" cy="351569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spc="-50" dirty="0">
                    <a:latin typeface="Times New Roman" charset="0"/>
                    <a:ea typeface="+mn-ea"/>
                    <a:cs typeface="Times New Roman" charset="0"/>
                  </a:rPr>
                  <a:t>Implementation</a:t>
                </a:r>
                <a:endParaRPr lang="en-US" sz="1000" b="1" dirty="0"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17454" name="Rectangle 16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41" name="Group 34"/>
            <p:cNvGrpSpPr>
              <a:grpSpLocks/>
            </p:cNvGrpSpPr>
            <p:nvPr/>
          </p:nvGrpSpPr>
          <p:grpSpPr bwMode="auto">
            <a:xfrm>
              <a:off x="4953000" y="4563964"/>
              <a:ext cx="1479392" cy="352127"/>
              <a:chOff x="5029200" y="4487764"/>
              <a:chExt cx="1278617" cy="352127"/>
            </a:xfrm>
          </p:grpSpPr>
          <p:sp>
            <p:nvSpPr>
              <p:cNvPr id="17451" name="Rectangle 18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278617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Criteria, Recommend. , Targets &amp; Evaluation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52" name="Rectangle 19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42" name="Group 35"/>
            <p:cNvGrpSpPr>
              <a:grpSpLocks/>
            </p:cNvGrpSpPr>
            <p:nvPr/>
          </p:nvGrpSpPr>
          <p:grpSpPr bwMode="auto">
            <a:xfrm>
              <a:off x="4953000" y="5268218"/>
              <a:ext cx="1371600" cy="352127"/>
              <a:chOff x="5029200" y="5192018"/>
              <a:chExt cx="1188720" cy="352127"/>
            </a:xfrm>
          </p:grpSpPr>
          <p:sp>
            <p:nvSpPr>
              <p:cNvPr id="17449" name="Rectangle 21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88720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50" name="Rectangle 22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11570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7443" name="Group 36"/>
            <p:cNvGrpSpPr>
              <a:grpSpLocks/>
            </p:cNvGrpSpPr>
            <p:nvPr/>
          </p:nvGrpSpPr>
          <p:grpSpPr bwMode="auto">
            <a:xfrm>
              <a:off x="6324599" y="3886200"/>
              <a:ext cx="531002" cy="1732635"/>
              <a:chOff x="6213292" y="3810000"/>
              <a:chExt cx="339908" cy="1732635"/>
            </a:xfrm>
          </p:grpSpPr>
          <p:sp>
            <p:nvSpPr>
              <p:cNvPr id="17444" name="Rectangle 35"/>
              <p:cNvSpPr>
                <a:spLocks noChangeArrowheads="1"/>
              </p:cNvSpPr>
              <p:nvPr/>
            </p:nvSpPr>
            <p:spPr bwMode="auto">
              <a:xfrm>
                <a:off x="6213292" y="3810000"/>
                <a:ext cx="339908" cy="334906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  Covered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45" name="Rectangle 38"/>
              <p:cNvSpPr>
                <a:spLocks noChangeArrowheads="1"/>
              </p:cNvSpPr>
              <p:nvPr/>
            </p:nvSpPr>
            <p:spPr bwMode="auto">
              <a:xfrm>
                <a:off x="6213292" y="4137719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46" name="Rectangle 41"/>
              <p:cNvSpPr>
                <a:spLocks noChangeArrowheads="1"/>
              </p:cNvSpPr>
              <p:nvPr/>
            </p:nvSpPr>
            <p:spPr bwMode="auto">
              <a:xfrm>
                <a:off x="6213292" y="4841974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47" name="Rectangle 44"/>
              <p:cNvSpPr>
                <a:spLocks noChangeArrowheads="1"/>
              </p:cNvSpPr>
              <p:nvPr/>
            </p:nvSpPr>
            <p:spPr bwMode="auto">
              <a:xfrm>
                <a:off x="6213292" y="4489847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448" name="Rectangle 47"/>
              <p:cNvSpPr>
                <a:spLocks noChangeArrowheads="1"/>
              </p:cNvSpPr>
              <p:nvPr/>
            </p:nvSpPr>
            <p:spPr bwMode="auto">
              <a:xfrm>
                <a:off x="6213292" y="5190508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713413" y="5005374"/>
            <a:ext cx="304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77933C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713413" y="5556236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77933C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707063" y="6070586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17B506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17B506"/>
              </a:solidFill>
              <a:latin typeface="Arial" charset="0"/>
              <a:cs typeface="Arial" charset="0"/>
            </a:endParaRPr>
          </a:p>
        </p:txBody>
      </p:sp>
      <p:sp>
        <p:nvSpPr>
          <p:cNvPr id="77" name="Right Arrow 76"/>
          <p:cNvSpPr/>
          <p:nvPr/>
        </p:nvSpPr>
        <p:spPr>
          <a:xfrm>
            <a:off x="8503920" y="6510528"/>
            <a:ext cx="576072" cy="329184"/>
          </a:xfrm>
          <a:prstGeom prst="rightArrow">
            <a:avLst>
              <a:gd name="adj1" fmla="val 65384"/>
              <a:gd name="adj2" fmla="val 50000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 Next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768350" y="1062027"/>
            <a:ext cx="6481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</a:pPr>
            <a:r>
              <a:rPr lang="en-US"/>
              <a:t>1. Describe the main challenges / problems for the organization.    </a:t>
            </a:r>
            <a:r>
              <a:rPr lang="en-US" i="1">
                <a:solidFill>
                  <a:srgbClr val="008000"/>
                </a:solidFill>
              </a:rPr>
              <a:t>Clear understanding of what the organization is trying to achieve.</a:t>
            </a:r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762000" y="1725602"/>
            <a:ext cx="81899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</a:pPr>
            <a:r>
              <a:rPr lang="en-US"/>
              <a:t>2. Show an analysis as to how you arrived what the main challenges are to the firm. </a:t>
            </a:r>
            <a:r>
              <a:rPr lang="en-US" i="1">
                <a:solidFill>
                  <a:srgbClr val="008000"/>
                </a:solidFill>
              </a:rPr>
              <a:t>This is an analysis of the gen., ind. &amp; competitive environment.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763588" y="2332027"/>
            <a:ext cx="8053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defTabSz="914400">
              <a:spcBef>
                <a:spcPts val="1200"/>
              </a:spcBef>
              <a:spcAft>
                <a:spcPts val="1200"/>
              </a:spcAft>
            </a:pPr>
            <a:r>
              <a:rPr lang="en-US"/>
              <a:t>3. Tell me what resources / capabilities they have to help address their challenges.</a:t>
            </a:r>
            <a:r>
              <a:rPr lang="en-CA"/>
              <a:t>       </a:t>
            </a:r>
            <a:r>
              <a:rPr lang="en-CA" i="1">
                <a:solidFill>
                  <a:srgbClr val="008000"/>
                </a:solidFill>
              </a:rPr>
              <a:t>This shows me some evidence of an internal analysis</a:t>
            </a:r>
            <a:r>
              <a:rPr lang="en-US" i="1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768350" y="2970202"/>
            <a:ext cx="6473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</a:pPr>
            <a:r>
              <a:rPr lang="en-US"/>
              <a:t>4. Tell me what restraints the organization has to limit its actions. </a:t>
            </a:r>
            <a:r>
              <a:rPr lang="en-US" i="1">
                <a:solidFill>
                  <a:srgbClr val="008000"/>
                </a:solidFill>
              </a:rPr>
              <a:t>Basically some SWOT that is likely to emphasize weaknesses.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182563" y="3822686"/>
            <a:ext cx="3402012" cy="2511425"/>
            <a:chOff x="182880" y="4178776"/>
            <a:chExt cx="3401911" cy="2510315"/>
          </a:xfrm>
        </p:grpSpPr>
        <p:pic>
          <p:nvPicPr>
            <p:cNvPr id="17425" name="Picture 84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85" descr="Description: Can You Guess The Disney Princess Movie From The Sidekick?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28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Picture 86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76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8" name="Picture 87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" t="8002" r="7259" b="7852"/>
            <a:stretch>
              <a:fillRect/>
            </a:stretch>
          </p:blipFill>
          <p:spPr bwMode="auto">
            <a:xfrm>
              <a:off x="182880" y="6001388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9" name="Picture 88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28" y="6001388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89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76" y="6001388"/>
              <a:ext cx="685800" cy="685800"/>
            </a:xfrm>
            <a:prstGeom prst="rect">
              <a:avLst/>
            </a:prstGeom>
            <a:noFill/>
            <a:ln w="31750">
              <a:solidFill>
                <a:srgbClr val="FFB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31" name="Picture 90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1" r="18024"/>
            <a:stretch>
              <a:fillRect/>
            </a:stretch>
          </p:blipFill>
          <p:spPr bwMode="auto">
            <a:xfrm>
              <a:off x="2898991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91">
              <a:hlinkClick r:id="rId20"/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80" y="5063111"/>
              <a:ext cx="685800" cy="68580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3" name="Picture 92">
              <a:hlinkClick r:id="rId22"/>
            </p:cNvPr>
            <p:cNvPicPr/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428" y="5063111"/>
              <a:ext cx="685800" cy="685800"/>
            </a:xfrm>
            <a:prstGeom prst="rect">
              <a:avLst/>
            </a:prstGeom>
            <a:ln>
              <a:noFill/>
            </a:ln>
            <a:effectLst>
              <a:glow rad="25400">
                <a:schemeClr val="tx1"/>
              </a:glow>
              <a:softEdge rad="25400"/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7434" name="Picture 93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2" t="22237" r="33981" b="17403"/>
            <a:stretch>
              <a:fillRect/>
            </a:stretch>
          </p:blipFill>
          <p:spPr bwMode="auto">
            <a:xfrm>
              <a:off x="2898991" y="6003291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94">
              <a:hlinkClick r:id="rId26"/>
            </p:cNvPr>
            <p:cNvPicPr/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976" y="5082126"/>
              <a:ext cx="685800" cy="68580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7436" name="Picture 95">
              <a:hlinkClick r:id="rId28"/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991" y="508212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Sound 1">
            <a:hlinkClick r:id="" action="ppaction://media"/>
          </p:cNvPr>
          <p:cNvPicPr preferRelativeResize="0"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6510528"/>
            <a:ext cx="393192" cy="329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9012" y="3733786"/>
            <a:ext cx="2445601" cy="2651125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6540500" y="3765010"/>
            <a:ext cx="2424113" cy="2651125"/>
            <a:chOff x="4953000" y="3886200"/>
            <a:chExt cx="1905000" cy="1752600"/>
          </a:xfrm>
        </p:grpSpPr>
        <p:sp>
          <p:nvSpPr>
            <p:cNvPr id="84" name="Rectangle 83"/>
            <p:cNvSpPr/>
            <p:nvPr/>
          </p:nvSpPr>
          <p:spPr>
            <a:xfrm>
              <a:off x="4965475" y="4233572"/>
              <a:ext cx="1892525" cy="1405228"/>
            </a:xfrm>
            <a:prstGeom prst="rect">
              <a:avLst/>
            </a:prstGeom>
            <a:blipFill rotWithShape="1">
              <a:blip r:embed="rId5">
                <a:alphaModFix amt="2500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roup 31"/>
            <p:cNvGrpSpPr>
              <a:grpSpLocks/>
            </p:cNvGrpSpPr>
            <p:nvPr/>
          </p:nvGrpSpPr>
          <p:grpSpPr bwMode="auto">
            <a:xfrm>
              <a:off x="4953000" y="3886200"/>
              <a:ext cx="1371600" cy="349662"/>
              <a:chOff x="5029200" y="3809829"/>
              <a:chExt cx="1185454" cy="349833"/>
            </a:xfrm>
          </p:grpSpPr>
          <p:sp>
            <p:nvSpPr>
              <p:cNvPr id="108" name="Rectangle 7"/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1185454" cy="332823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  <p:grpSp>
            <p:nvGrpSpPr>
              <p:cNvPr id="109" name="Group 8"/>
              <p:cNvGrpSpPr>
                <a:grpSpLocks/>
              </p:cNvGrpSpPr>
              <p:nvPr/>
            </p:nvGrpSpPr>
            <p:grpSpPr bwMode="auto">
              <a:xfrm>
                <a:off x="5029200" y="3809829"/>
                <a:ext cx="1185454" cy="349833"/>
                <a:chOff x="0" y="-185"/>
                <a:chExt cx="1008" cy="831"/>
              </a:xfrm>
            </p:grpSpPr>
            <p:sp>
              <p:nvSpPr>
                <p:cNvPr id="110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923" cy="831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tIns="0" bIns="0" anchor="ctr"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000" b="1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900" b="1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800" b="1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800" b="1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11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1008" cy="791"/>
                </a:xfrm>
                <a:prstGeom prst="rect">
                  <a:avLst/>
                </a:prstGeom>
                <a:noFill/>
                <a:ln w="635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CA" sz="1000">
                    <a:cs typeface="Arial" charset="0"/>
                  </a:endParaRPr>
                </a:p>
              </p:txBody>
            </p:sp>
          </p:grpSp>
        </p:grpSp>
        <p:grpSp>
          <p:nvGrpSpPr>
            <p:cNvPr id="86" name="Group 32"/>
            <p:cNvGrpSpPr>
              <a:grpSpLocks/>
            </p:cNvGrpSpPr>
            <p:nvPr/>
          </p:nvGrpSpPr>
          <p:grpSpPr bwMode="auto">
            <a:xfrm>
              <a:off x="4953000" y="4216328"/>
              <a:ext cx="1371600" cy="352127"/>
              <a:chOff x="5029200" y="4140128"/>
              <a:chExt cx="1185454" cy="352127"/>
            </a:xfrm>
          </p:grpSpPr>
          <p:sp>
            <p:nvSpPr>
              <p:cNvPr id="106" name="Rectangle 12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13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87" name="Group 33"/>
            <p:cNvGrpSpPr>
              <a:grpSpLocks/>
            </p:cNvGrpSpPr>
            <p:nvPr/>
          </p:nvGrpSpPr>
          <p:grpSpPr bwMode="auto">
            <a:xfrm>
              <a:off x="4953000" y="4919684"/>
              <a:ext cx="1371600" cy="352127"/>
              <a:chOff x="5029200" y="4843484"/>
              <a:chExt cx="1185454" cy="352127"/>
            </a:xfrm>
          </p:grpSpPr>
          <p:sp>
            <p:nvSpPr>
              <p:cNvPr id="104" name="Rectangle 15"/>
              <p:cNvSpPr>
                <a:spLocks noChangeArrowheads="1"/>
              </p:cNvSpPr>
              <p:nvPr/>
            </p:nvSpPr>
            <p:spPr bwMode="auto">
              <a:xfrm>
                <a:off x="5029200" y="4843719"/>
                <a:ext cx="1184980" cy="351569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spc="-50" dirty="0">
                    <a:latin typeface="Times New Roman" charset="0"/>
                    <a:ea typeface="+mn-ea"/>
                    <a:cs typeface="Times New Roman" charset="0"/>
                  </a:rPr>
                  <a:t>Implementation</a:t>
                </a:r>
                <a:endParaRPr lang="en-US" sz="1000" b="1" dirty="0"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105" name="Rectangle 16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88" name="Group 34"/>
            <p:cNvGrpSpPr>
              <a:grpSpLocks/>
            </p:cNvGrpSpPr>
            <p:nvPr/>
          </p:nvGrpSpPr>
          <p:grpSpPr bwMode="auto">
            <a:xfrm>
              <a:off x="4953000" y="4563964"/>
              <a:ext cx="1479392" cy="352127"/>
              <a:chOff x="5029200" y="4487764"/>
              <a:chExt cx="1278617" cy="352127"/>
            </a:xfrm>
          </p:grpSpPr>
          <p:sp>
            <p:nvSpPr>
              <p:cNvPr id="102" name="Rectangle 18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278617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Criteria, Recommend. , Targets &amp; Evaluation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19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89" name="Group 35"/>
            <p:cNvGrpSpPr>
              <a:grpSpLocks/>
            </p:cNvGrpSpPr>
            <p:nvPr/>
          </p:nvGrpSpPr>
          <p:grpSpPr bwMode="auto">
            <a:xfrm>
              <a:off x="4953000" y="5268218"/>
              <a:ext cx="1371600" cy="352127"/>
              <a:chOff x="5029200" y="5192018"/>
              <a:chExt cx="1188720" cy="352127"/>
            </a:xfrm>
          </p:grpSpPr>
          <p:sp>
            <p:nvSpPr>
              <p:cNvPr id="100" name="Rectangle 21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88720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22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11570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90" name="Group 36"/>
            <p:cNvGrpSpPr>
              <a:grpSpLocks/>
            </p:cNvGrpSpPr>
            <p:nvPr/>
          </p:nvGrpSpPr>
          <p:grpSpPr bwMode="auto">
            <a:xfrm>
              <a:off x="6324599" y="3886200"/>
              <a:ext cx="531002" cy="1732635"/>
              <a:chOff x="6213292" y="3810000"/>
              <a:chExt cx="339908" cy="1732635"/>
            </a:xfrm>
          </p:grpSpPr>
          <p:sp>
            <p:nvSpPr>
              <p:cNvPr id="91" name="Rectangle 35"/>
              <p:cNvSpPr>
                <a:spLocks noChangeArrowheads="1"/>
              </p:cNvSpPr>
              <p:nvPr/>
            </p:nvSpPr>
            <p:spPr bwMode="auto">
              <a:xfrm>
                <a:off x="6213292" y="3810000"/>
                <a:ext cx="339908" cy="334906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  Covered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4" name="Rectangle 38"/>
              <p:cNvSpPr>
                <a:spLocks noChangeArrowheads="1"/>
              </p:cNvSpPr>
              <p:nvPr/>
            </p:nvSpPr>
            <p:spPr bwMode="auto">
              <a:xfrm>
                <a:off x="6213292" y="4137719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6" name="Rectangle 41"/>
              <p:cNvSpPr>
                <a:spLocks noChangeArrowheads="1"/>
              </p:cNvSpPr>
              <p:nvPr/>
            </p:nvSpPr>
            <p:spPr bwMode="auto">
              <a:xfrm>
                <a:off x="6213292" y="4841974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8" name="Rectangle 44"/>
              <p:cNvSpPr>
                <a:spLocks noChangeArrowheads="1"/>
              </p:cNvSpPr>
              <p:nvPr/>
            </p:nvSpPr>
            <p:spPr bwMode="auto">
              <a:xfrm>
                <a:off x="6213292" y="4489847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47"/>
              <p:cNvSpPr>
                <a:spLocks noChangeArrowheads="1"/>
              </p:cNvSpPr>
              <p:nvPr/>
            </p:nvSpPr>
            <p:spPr bwMode="auto">
              <a:xfrm>
                <a:off x="6213292" y="5190508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719763" y="4470386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77933C"/>
              </a:solidFill>
              <a:latin typeface="Arial" charset="0"/>
              <a:cs typeface="Arial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8374063" y="4494199"/>
            <a:ext cx="304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</a:p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 </a:t>
            </a:r>
            <a:endParaRPr lang="en-US" sz="320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116" name="Chevron 115"/>
          <p:cNvSpPr/>
          <p:nvPr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5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</a:t>
            </a:r>
          </a:p>
        </p:txBody>
      </p:sp>
      <p:sp>
        <p:nvSpPr>
          <p:cNvPr id="10" name="Chevron 14">
            <a:extLst>
              <a:ext uri="{FF2B5EF4-FFF2-40B4-BE49-F238E27FC236}">
                <a16:creationId xmlns:a16="http://schemas.microsoft.com/office/drawing/2014/main" id="{859A827C-1911-2A69-EC7C-808BE0FA0F7A}"/>
              </a:ext>
            </a:extLst>
          </p:cNvPr>
          <p:cNvSpPr/>
          <p:nvPr/>
        </p:nvSpPr>
        <p:spPr bwMode="auto">
          <a:xfrm>
            <a:off x="4737911" y="6483035"/>
            <a:ext cx="1116000" cy="376935"/>
          </a:xfrm>
          <a:prstGeom prst="chevron">
            <a:avLst>
              <a:gd name="adj" fmla="val 22325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latin typeface="Arial Narrow"/>
                <a:ea typeface="Zapf Dingbats"/>
                <a:cs typeface="Arial Narrow"/>
                <a:sym typeface="Zapf Dingbats"/>
              </a:rPr>
              <a:t>Introduction              &amp; Problems</a:t>
            </a:r>
            <a:endParaRPr lang="en-CA" sz="1000" b="1" spc="-5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9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4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" grpId="0"/>
      <p:bldP spid="59" grpId="0"/>
      <p:bldP spid="60" grpId="0"/>
      <p:bldP spid="77" grpId="0" animBg="1"/>
      <p:bldP spid="79" grpId="0"/>
      <p:bldP spid="80" grpId="0"/>
      <p:bldP spid="81" grpId="0"/>
      <p:bldP spid="82" grpId="0"/>
      <p:bldP spid="3" grpId="0" animBg="1"/>
      <p:bldP spid="3" grpId="1" animBg="1"/>
      <p:bldP spid="57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35000"/>
          </a:xfrm>
        </p:spPr>
        <p:txBody>
          <a:bodyPr/>
          <a:lstStyle/>
          <a:p>
            <a:pPr eaLnBrk="1" hangingPunct="1"/>
            <a:r>
              <a:rPr lang="en-US" sz="3800" b="1" dirty="0">
                <a:latin typeface="Calibri" charset="0"/>
              </a:rPr>
              <a:t>Solutions, How and When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7418" y="665482"/>
          <a:ext cx="8805508" cy="2907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414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Sections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/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078">
                <a:tc rowSpan="5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Solutions,  how &amp; when</a:t>
                      </a:r>
                    </a:p>
                  </a:txBody>
                  <a:tcPr vert="vert27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80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321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414">
                <a:tc v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2" name="Right Arrow 121"/>
          <p:cNvSpPr/>
          <p:nvPr/>
        </p:nvSpPr>
        <p:spPr>
          <a:xfrm>
            <a:off x="8503920" y="6510528"/>
            <a:ext cx="576072" cy="329184"/>
          </a:xfrm>
          <a:prstGeom prst="rightArrow">
            <a:avLst>
              <a:gd name="adj1" fmla="val 65384"/>
              <a:gd name="adj2" fmla="val 50000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 Next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8663" y="2767532"/>
            <a:ext cx="8255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</a:pPr>
            <a:r>
              <a:rPr lang="en-US"/>
              <a:t>8. Show me what things will look like (success measures).  </a:t>
            </a:r>
            <a:r>
              <a:rPr lang="en-US" i="1">
                <a:solidFill>
                  <a:srgbClr val="008000"/>
                </a:solidFill>
              </a:rPr>
              <a:t>Remaining considerations.</a:t>
            </a:r>
          </a:p>
        </p:txBody>
      </p:sp>
      <p:grpSp>
        <p:nvGrpSpPr>
          <p:cNvPr id="18437" name="Group 122"/>
          <p:cNvGrpSpPr>
            <a:grpSpLocks/>
          </p:cNvGrpSpPr>
          <p:nvPr/>
        </p:nvGrpSpPr>
        <p:grpSpPr bwMode="auto">
          <a:xfrm>
            <a:off x="3886200" y="3767653"/>
            <a:ext cx="2422525" cy="2647950"/>
            <a:chOff x="4953000" y="3886200"/>
            <a:chExt cx="1905000" cy="1752600"/>
          </a:xfrm>
        </p:grpSpPr>
        <p:sp>
          <p:nvSpPr>
            <p:cNvPr id="124" name="Rectangle 123"/>
            <p:cNvSpPr/>
            <p:nvPr/>
          </p:nvSpPr>
          <p:spPr>
            <a:xfrm>
              <a:off x="4965484" y="4232937"/>
              <a:ext cx="1892516" cy="1405863"/>
            </a:xfrm>
            <a:prstGeom prst="rect">
              <a:avLst/>
            </a:prstGeom>
            <a:blipFill rotWithShape="1">
              <a:blip r:embed="rId5">
                <a:alphaModFix amt="2500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490" name="Group 124"/>
            <p:cNvGrpSpPr>
              <a:grpSpLocks/>
            </p:cNvGrpSpPr>
            <p:nvPr/>
          </p:nvGrpSpPr>
          <p:grpSpPr bwMode="auto">
            <a:xfrm>
              <a:off x="4953000" y="3886200"/>
              <a:ext cx="1371600" cy="349662"/>
              <a:chOff x="5029200" y="3809829"/>
              <a:chExt cx="1185454" cy="349833"/>
            </a:xfrm>
          </p:grpSpPr>
          <p:sp>
            <p:nvSpPr>
              <p:cNvPr id="18509" name="Rectangle 7"/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1185454" cy="332823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  <p:grpSp>
            <p:nvGrpSpPr>
              <p:cNvPr id="18510" name="Group 8"/>
              <p:cNvGrpSpPr>
                <a:grpSpLocks/>
              </p:cNvGrpSpPr>
              <p:nvPr/>
            </p:nvGrpSpPr>
            <p:grpSpPr bwMode="auto">
              <a:xfrm>
                <a:off x="5029200" y="3809829"/>
                <a:ext cx="1185454" cy="349833"/>
                <a:chOff x="0" y="-185"/>
                <a:chExt cx="1008" cy="831"/>
              </a:xfrm>
            </p:grpSpPr>
            <p:sp>
              <p:nvSpPr>
                <p:cNvPr id="1851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923" cy="831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tIns="0" bIns="0" anchor="ctr"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000" b="1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900" b="1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800" b="1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800" b="1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8512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1008" cy="791"/>
                </a:xfrm>
                <a:prstGeom prst="rect">
                  <a:avLst/>
                </a:prstGeom>
                <a:noFill/>
                <a:ln w="635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CA" sz="1000">
                    <a:cs typeface="Arial" charset="0"/>
                  </a:endParaRPr>
                </a:p>
              </p:txBody>
            </p:sp>
          </p:grpSp>
        </p:grpSp>
        <p:grpSp>
          <p:nvGrpSpPr>
            <p:cNvPr id="18491" name="Group 125"/>
            <p:cNvGrpSpPr>
              <a:grpSpLocks/>
            </p:cNvGrpSpPr>
            <p:nvPr/>
          </p:nvGrpSpPr>
          <p:grpSpPr bwMode="auto">
            <a:xfrm>
              <a:off x="4953000" y="4216328"/>
              <a:ext cx="1371600" cy="352127"/>
              <a:chOff x="5029200" y="4140128"/>
              <a:chExt cx="1185454" cy="352127"/>
            </a:xfrm>
          </p:grpSpPr>
          <p:sp>
            <p:nvSpPr>
              <p:cNvPr id="18507" name="Rectangle 12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508" name="Rectangle 13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92" name="Group 126"/>
            <p:cNvGrpSpPr>
              <a:grpSpLocks/>
            </p:cNvGrpSpPr>
            <p:nvPr/>
          </p:nvGrpSpPr>
          <p:grpSpPr bwMode="auto">
            <a:xfrm>
              <a:off x="4953000" y="4919684"/>
              <a:ext cx="1371600" cy="352127"/>
              <a:chOff x="5029200" y="4843484"/>
              <a:chExt cx="1185454" cy="352127"/>
            </a:xfrm>
          </p:grpSpPr>
          <p:sp>
            <p:nvSpPr>
              <p:cNvPr id="140" name="Rectangle 15"/>
              <p:cNvSpPr>
                <a:spLocks noChangeArrowheads="1"/>
              </p:cNvSpPr>
              <p:nvPr/>
            </p:nvSpPr>
            <p:spPr bwMode="auto">
              <a:xfrm>
                <a:off x="5029200" y="4843908"/>
                <a:ext cx="1185756" cy="351991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spc="-50" dirty="0">
                    <a:latin typeface="Times New Roman" charset="0"/>
                    <a:ea typeface="+mn-ea"/>
                    <a:cs typeface="Times New Roman" charset="0"/>
                  </a:rPr>
                  <a:t>Resources,</a:t>
                </a:r>
                <a:r>
                  <a:rPr lang="en-US" sz="400" b="1" spc="-50" dirty="0">
                    <a:latin typeface="Times New Roman" charset="0"/>
                    <a:ea typeface="+mn-ea"/>
                    <a:cs typeface="Times New Roman" charset="0"/>
                  </a:rPr>
                  <a:t>   </a:t>
                </a:r>
                <a:r>
                  <a:rPr lang="en-US" sz="1000" b="1" spc="-50" dirty="0">
                    <a:latin typeface="Times New Roman" charset="0"/>
                    <a:ea typeface="+mn-ea"/>
                    <a:cs typeface="Times New Roman" charset="0"/>
                  </a:rPr>
                  <a:t>Capabilities  &amp; </a:t>
                </a:r>
                <a:r>
                  <a:rPr lang="en-US" sz="1000" b="1" dirty="0">
                    <a:latin typeface="Times New Roman" charset="0"/>
                    <a:ea typeface="+mn-ea"/>
                    <a:cs typeface="Times New Roman" charset="0"/>
                  </a:rPr>
                  <a:t>Core Competencies</a:t>
                </a:r>
                <a:endParaRPr lang="en-US" sz="1000" b="1" dirty="0"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18506" name="Rectangle 16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93" name="Group 127"/>
            <p:cNvGrpSpPr>
              <a:grpSpLocks/>
            </p:cNvGrpSpPr>
            <p:nvPr/>
          </p:nvGrpSpPr>
          <p:grpSpPr bwMode="auto">
            <a:xfrm>
              <a:off x="4953000" y="4563964"/>
              <a:ext cx="1371600" cy="352127"/>
              <a:chOff x="5029200" y="4487764"/>
              <a:chExt cx="1185454" cy="352127"/>
            </a:xfrm>
          </p:grpSpPr>
          <p:sp>
            <p:nvSpPr>
              <p:cNvPr id="18503" name="Rectangle 18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069904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504" name="Rectangle 19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94" name="Group 128"/>
            <p:cNvGrpSpPr>
              <a:grpSpLocks/>
            </p:cNvGrpSpPr>
            <p:nvPr/>
          </p:nvGrpSpPr>
          <p:grpSpPr bwMode="auto">
            <a:xfrm>
              <a:off x="4953000" y="5268218"/>
              <a:ext cx="1371600" cy="352127"/>
              <a:chOff x="5029200" y="5192018"/>
              <a:chExt cx="1188720" cy="352127"/>
            </a:xfrm>
          </p:grpSpPr>
          <p:sp>
            <p:nvSpPr>
              <p:cNvPr id="18501" name="Rectangle 21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88720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800" b="1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sz="1000" b="1">
                    <a:latin typeface="Times New Roman" charset="0"/>
                    <a:cs typeface="Times New Roman" charset="0"/>
                  </a:rPr>
                  <a:t>Strategies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502" name="Rectangle 22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11570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95" name="Group 129"/>
            <p:cNvGrpSpPr>
              <a:grpSpLocks/>
            </p:cNvGrpSpPr>
            <p:nvPr/>
          </p:nvGrpSpPr>
          <p:grpSpPr bwMode="auto">
            <a:xfrm>
              <a:off x="6324599" y="3886200"/>
              <a:ext cx="531002" cy="1732635"/>
              <a:chOff x="6213292" y="3810000"/>
              <a:chExt cx="339908" cy="1732635"/>
            </a:xfrm>
          </p:grpSpPr>
          <p:sp>
            <p:nvSpPr>
              <p:cNvPr id="18496" name="Rectangle 35"/>
              <p:cNvSpPr>
                <a:spLocks noChangeArrowheads="1"/>
              </p:cNvSpPr>
              <p:nvPr/>
            </p:nvSpPr>
            <p:spPr bwMode="auto">
              <a:xfrm>
                <a:off x="6213292" y="3810000"/>
                <a:ext cx="339908" cy="334906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  Covered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97" name="Rectangle 38"/>
              <p:cNvSpPr>
                <a:spLocks noChangeArrowheads="1"/>
              </p:cNvSpPr>
              <p:nvPr/>
            </p:nvSpPr>
            <p:spPr bwMode="auto">
              <a:xfrm>
                <a:off x="6213292" y="4137719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98" name="Rectangle 41"/>
              <p:cNvSpPr>
                <a:spLocks noChangeArrowheads="1"/>
              </p:cNvSpPr>
              <p:nvPr/>
            </p:nvSpPr>
            <p:spPr bwMode="auto">
              <a:xfrm>
                <a:off x="6213292" y="4841974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99" name="Rectangle 44"/>
              <p:cNvSpPr>
                <a:spLocks noChangeArrowheads="1"/>
              </p:cNvSpPr>
              <p:nvPr/>
            </p:nvSpPr>
            <p:spPr bwMode="auto">
              <a:xfrm>
                <a:off x="6213292" y="4489847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500" name="Rectangle 47"/>
              <p:cNvSpPr>
                <a:spLocks noChangeArrowheads="1"/>
              </p:cNvSpPr>
              <p:nvPr/>
            </p:nvSpPr>
            <p:spPr bwMode="auto">
              <a:xfrm>
                <a:off x="6213292" y="5190508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</p:grpSp>
      </p:grpSp>
      <p:grpSp>
        <p:nvGrpSpPr>
          <p:cNvPr id="18438" name="Group 147"/>
          <p:cNvGrpSpPr>
            <a:grpSpLocks/>
          </p:cNvGrpSpPr>
          <p:nvPr/>
        </p:nvGrpSpPr>
        <p:grpSpPr bwMode="auto">
          <a:xfrm>
            <a:off x="6537325" y="3767653"/>
            <a:ext cx="2424113" cy="2651125"/>
            <a:chOff x="4953000" y="3886200"/>
            <a:chExt cx="1905000" cy="1752600"/>
          </a:xfrm>
        </p:grpSpPr>
        <p:sp>
          <p:nvSpPr>
            <p:cNvPr id="149" name="Rectangle 148"/>
            <p:cNvSpPr/>
            <p:nvPr/>
          </p:nvSpPr>
          <p:spPr>
            <a:xfrm>
              <a:off x="4965475" y="4233572"/>
              <a:ext cx="1892525" cy="1405228"/>
            </a:xfrm>
            <a:prstGeom prst="rect">
              <a:avLst/>
            </a:prstGeom>
            <a:blipFill rotWithShape="1">
              <a:blip r:embed="rId5">
                <a:alphaModFix amt="2500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466" name="Group 149"/>
            <p:cNvGrpSpPr>
              <a:grpSpLocks/>
            </p:cNvGrpSpPr>
            <p:nvPr/>
          </p:nvGrpSpPr>
          <p:grpSpPr bwMode="auto">
            <a:xfrm>
              <a:off x="4953000" y="3886200"/>
              <a:ext cx="1371600" cy="349662"/>
              <a:chOff x="5029200" y="3809829"/>
              <a:chExt cx="1185454" cy="349833"/>
            </a:xfrm>
          </p:grpSpPr>
          <p:sp>
            <p:nvSpPr>
              <p:cNvPr id="18485" name="Rectangle 7"/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1185454" cy="332823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  <p:grpSp>
            <p:nvGrpSpPr>
              <p:cNvPr id="18486" name="Group 8"/>
              <p:cNvGrpSpPr>
                <a:grpSpLocks/>
              </p:cNvGrpSpPr>
              <p:nvPr/>
            </p:nvGrpSpPr>
            <p:grpSpPr bwMode="auto">
              <a:xfrm>
                <a:off x="5029200" y="3809829"/>
                <a:ext cx="1185454" cy="349833"/>
                <a:chOff x="0" y="-185"/>
                <a:chExt cx="1008" cy="831"/>
              </a:xfrm>
            </p:grpSpPr>
            <p:sp>
              <p:nvSpPr>
                <p:cNvPr id="1848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923" cy="831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tIns="0" bIns="0" anchor="ctr"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000" b="1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900" b="1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800" b="1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800" b="1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8488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1008" cy="791"/>
                </a:xfrm>
                <a:prstGeom prst="rect">
                  <a:avLst/>
                </a:prstGeom>
                <a:noFill/>
                <a:ln w="635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CA" sz="1000">
                    <a:cs typeface="Arial" charset="0"/>
                  </a:endParaRPr>
                </a:p>
              </p:txBody>
            </p:sp>
          </p:grpSp>
        </p:grpSp>
        <p:grpSp>
          <p:nvGrpSpPr>
            <p:cNvPr id="18467" name="Group 150"/>
            <p:cNvGrpSpPr>
              <a:grpSpLocks/>
            </p:cNvGrpSpPr>
            <p:nvPr/>
          </p:nvGrpSpPr>
          <p:grpSpPr bwMode="auto">
            <a:xfrm>
              <a:off x="4953000" y="4216328"/>
              <a:ext cx="1371600" cy="352127"/>
              <a:chOff x="5029200" y="4140128"/>
              <a:chExt cx="1185454" cy="352127"/>
            </a:xfrm>
          </p:grpSpPr>
          <p:sp>
            <p:nvSpPr>
              <p:cNvPr id="18483" name="Rectangle 12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84" name="Rectangle 13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68" name="Group 151"/>
            <p:cNvGrpSpPr>
              <a:grpSpLocks/>
            </p:cNvGrpSpPr>
            <p:nvPr/>
          </p:nvGrpSpPr>
          <p:grpSpPr bwMode="auto">
            <a:xfrm>
              <a:off x="4953000" y="4919684"/>
              <a:ext cx="1371600" cy="352127"/>
              <a:chOff x="5029200" y="4843484"/>
              <a:chExt cx="1185454" cy="352127"/>
            </a:xfrm>
          </p:grpSpPr>
          <p:sp>
            <p:nvSpPr>
              <p:cNvPr id="165" name="Rectangle 15"/>
              <p:cNvSpPr>
                <a:spLocks noChangeArrowheads="1"/>
              </p:cNvSpPr>
              <p:nvPr/>
            </p:nvSpPr>
            <p:spPr bwMode="auto">
              <a:xfrm>
                <a:off x="5029200" y="4843719"/>
                <a:ext cx="1184980" cy="351569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spc="-50" dirty="0">
                    <a:latin typeface="Times New Roman" charset="0"/>
                    <a:ea typeface="+mn-ea"/>
                    <a:cs typeface="Times New Roman" charset="0"/>
                  </a:rPr>
                  <a:t>Implementation</a:t>
                </a:r>
                <a:endParaRPr lang="en-US" sz="1000" b="1" dirty="0"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18482" name="Rectangle 16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05568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69" name="Group 152"/>
            <p:cNvGrpSpPr>
              <a:grpSpLocks/>
            </p:cNvGrpSpPr>
            <p:nvPr/>
          </p:nvGrpSpPr>
          <p:grpSpPr bwMode="auto">
            <a:xfrm>
              <a:off x="4953000" y="4563964"/>
              <a:ext cx="1479392" cy="352127"/>
              <a:chOff x="5029200" y="4487764"/>
              <a:chExt cx="1278617" cy="352127"/>
            </a:xfrm>
          </p:grpSpPr>
          <p:sp>
            <p:nvSpPr>
              <p:cNvPr id="18479" name="Rectangle 18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278617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Criteria, Recommend. , Targets &amp; Evaluation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80" name="Rectangle 19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70" name="Group 153"/>
            <p:cNvGrpSpPr>
              <a:grpSpLocks/>
            </p:cNvGrpSpPr>
            <p:nvPr/>
          </p:nvGrpSpPr>
          <p:grpSpPr bwMode="auto">
            <a:xfrm>
              <a:off x="4953000" y="5268218"/>
              <a:ext cx="1371600" cy="352127"/>
              <a:chOff x="5029200" y="5192018"/>
              <a:chExt cx="1188720" cy="352127"/>
            </a:xfrm>
          </p:grpSpPr>
          <p:sp>
            <p:nvSpPr>
              <p:cNvPr id="18477" name="Rectangle 21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88720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78" name="Rectangle 22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11570" cy="35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/>
              <a:lstStyle/>
              <a:p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18471" name="Group 154"/>
            <p:cNvGrpSpPr>
              <a:grpSpLocks/>
            </p:cNvGrpSpPr>
            <p:nvPr/>
          </p:nvGrpSpPr>
          <p:grpSpPr bwMode="auto">
            <a:xfrm>
              <a:off x="6324599" y="3886200"/>
              <a:ext cx="531002" cy="1732635"/>
              <a:chOff x="6213292" y="3810000"/>
              <a:chExt cx="339908" cy="1732635"/>
            </a:xfrm>
          </p:grpSpPr>
          <p:sp>
            <p:nvSpPr>
              <p:cNvPr id="18472" name="Rectangle 35"/>
              <p:cNvSpPr>
                <a:spLocks noChangeArrowheads="1"/>
              </p:cNvSpPr>
              <p:nvPr/>
            </p:nvSpPr>
            <p:spPr bwMode="auto">
              <a:xfrm>
                <a:off x="6213292" y="3810000"/>
                <a:ext cx="339908" cy="334906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1000" b="1">
                    <a:latin typeface="Times New Roman" charset="0"/>
                    <a:cs typeface="Times New Roman" charset="0"/>
                  </a:rPr>
                  <a:t>  Covered</a:t>
                </a:r>
                <a:endParaRPr lang="en-US" sz="10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73" name="Rectangle 156"/>
              <p:cNvSpPr>
                <a:spLocks noChangeArrowheads="1"/>
              </p:cNvSpPr>
              <p:nvPr/>
            </p:nvSpPr>
            <p:spPr bwMode="auto">
              <a:xfrm>
                <a:off x="6213292" y="4137719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74" name="Rectangle 41"/>
              <p:cNvSpPr>
                <a:spLocks noChangeArrowheads="1"/>
              </p:cNvSpPr>
              <p:nvPr/>
            </p:nvSpPr>
            <p:spPr bwMode="auto">
              <a:xfrm>
                <a:off x="6213292" y="4841974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75" name="Rectangle 44"/>
              <p:cNvSpPr>
                <a:spLocks noChangeArrowheads="1"/>
              </p:cNvSpPr>
              <p:nvPr/>
            </p:nvSpPr>
            <p:spPr bwMode="auto">
              <a:xfrm>
                <a:off x="6213292" y="4489847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8476" name="Rectangle 47"/>
              <p:cNvSpPr>
                <a:spLocks noChangeArrowheads="1"/>
              </p:cNvSpPr>
              <p:nvPr/>
            </p:nvSpPr>
            <p:spPr bwMode="auto">
              <a:xfrm>
                <a:off x="6213292" y="5190508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8439" name="TextBox 172"/>
          <p:cNvSpPr txBox="1">
            <a:spLocks noChangeArrowheads="1"/>
          </p:cNvSpPr>
          <p:nvPr/>
        </p:nvSpPr>
        <p:spPr bwMode="auto">
          <a:xfrm>
            <a:off x="8374063" y="4501078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95B3D7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</a:p>
        </p:txBody>
      </p:sp>
      <p:sp>
        <p:nvSpPr>
          <p:cNvPr id="18440" name="TextBox 173"/>
          <p:cNvSpPr txBox="1">
            <a:spLocks noChangeArrowheads="1"/>
          </p:cNvSpPr>
          <p:nvPr/>
        </p:nvSpPr>
        <p:spPr bwMode="auto">
          <a:xfrm>
            <a:off x="5719763" y="4478853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95B3D7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95B3D7"/>
              </a:solidFill>
              <a:latin typeface="Arial" charset="0"/>
              <a:cs typeface="Arial" charset="0"/>
            </a:endParaRPr>
          </a:p>
        </p:txBody>
      </p:sp>
      <p:sp>
        <p:nvSpPr>
          <p:cNvPr id="18441" name="TextBox 174"/>
          <p:cNvSpPr txBox="1">
            <a:spLocks noChangeArrowheads="1"/>
          </p:cNvSpPr>
          <p:nvPr/>
        </p:nvSpPr>
        <p:spPr bwMode="auto">
          <a:xfrm>
            <a:off x="5713413" y="5013841"/>
            <a:ext cx="304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95B3D7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95B3D7"/>
              </a:solidFill>
              <a:latin typeface="Arial" charset="0"/>
              <a:cs typeface="Arial" charset="0"/>
            </a:endParaRPr>
          </a:p>
        </p:txBody>
      </p:sp>
      <p:sp>
        <p:nvSpPr>
          <p:cNvPr id="18442" name="TextBox 175"/>
          <p:cNvSpPr txBox="1">
            <a:spLocks noChangeArrowheads="1"/>
          </p:cNvSpPr>
          <p:nvPr/>
        </p:nvSpPr>
        <p:spPr bwMode="auto">
          <a:xfrm>
            <a:off x="5713413" y="5564703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95B3D7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95B3D7"/>
              </a:solidFill>
              <a:latin typeface="Arial" charset="0"/>
              <a:cs typeface="Arial" charset="0"/>
            </a:endParaRPr>
          </a:p>
        </p:txBody>
      </p:sp>
      <p:sp>
        <p:nvSpPr>
          <p:cNvPr id="18443" name="TextBox 176"/>
          <p:cNvSpPr txBox="1">
            <a:spLocks noChangeArrowheads="1"/>
          </p:cNvSpPr>
          <p:nvPr/>
        </p:nvSpPr>
        <p:spPr bwMode="auto">
          <a:xfrm>
            <a:off x="5707063" y="6079053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95B3D7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  <a:endParaRPr lang="en-US" sz="3200">
              <a:solidFill>
                <a:srgbClr val="95B3D7"/>
              </a:solidFill>
              <a:latin typeface="Arial" charset="0"/>
              <a:cs typeface="Arial" charset="0"/>
            </a:endParaRPr>
          </a:p>
        </p:txBody>
      </p:sp>
      <p:grpSp>
        <p:nvGrpSpPr>
          <p:cNvPr id="18444" name="Group 177"/>
          <p:cNvGrpSpPr>
            <a:grpSpLocks/>
          </p:cNvGrpSpPr>
          <p:nvPr/>
        </p:nvGrpSpPr>
        <p:grpSpPr bwMode="auto">
          <a:xfrm>
            <a:off x="182563" y="3831153"/>
            <a:ext cx="3402012" cy="2511425"/>
            <a:chOff x="182880" y="4178776"/>
            <a:chExt cx="3401911" cy="2510315"/>
          </a:xfrm>
        </p:grpSpPr>
        <p:pic>
          <p:nvPicPr>
            <p:cNvPr id="18453" name="Picture 178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179" descr="Description: Can You Guess The Disney Princess Movie From The Sidekick?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28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180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76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181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" t="8002" r="7259" b="7852"/>
            <a:stretch>
              <a:fillRect/>
            </a:stretch>
          </p:blipFill>
          <p:spPr bwMode="auto">
            <a:xfrm>
              <a:off x="182880" y="6001388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7" name="Picture 182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28" y="6001388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8" name="Picture 183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76" y="6001388"/>
              <a:ext cx="685800" cy="685800"/>
            </a:xfrm>
            <a:prstGeom prst="rect">
              <a:avLst/>
            </a:prstGeom>
            <a:noFill/>
            <a:ln w="31750">
              <a:solidFill>
                <a:srgbClr val="FFB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59" name="Picture 184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1" r="18024"/>
            <a:stretch>
              <a:fillRect/>
            </a:stretch>
          </p:blipFill>
          <p:spPr bwMode="auto">
            <a:xfrm>
              <a:off x="2898991" y="417877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185">
              <a:hlinkClick r:id="rId20"/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80" y="5063111"/>
              <a:ext cx="685800" cy="68580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87" name="Picture 186">
              <a:hlinkClick r:id="rId22"/>
            </p:cNvPr>
            <p:cNvPicPr/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428" y="5063111"/>
              <a:ext cx="685800" cy="685800"/>
            </a:xfrm>
            <a:prstGeom prst="rect">
              <a:avLst/>
            </a:prstGeom>
            <a:ln>
              <a:noFill/>
            </a:ln>
            <a:effectLst>
              <a:glow rad="25400">
                <a:schemeClr val="tx1"/>
              </a:glow>
              <a:softEdge rad="25400"/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8462" name="Picture 187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2" t="22237" r="33981" b="17403"/>
            <a:stretch>
              <a:fillRect/>
            </a:stretch>
          </p:blipFill>
          <p:spPr bwMode="auto">
            <a:xfrm>
              <a:off x="2898991" y="6003291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188">
              <a:hlinkClick r:id="rId26"/>
            </p:cNvPr>
            <p:cNvPicPr/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976" y="5082126"/>
              <a:ext cx="685800" cy="68580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8464" name="Picture 189">
              <a:hlinkClick r:id="rId28"/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991" y="508212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1" name="Rectangle 190"/>
          <p:cNvSpPr>
            <a:spLocks noChangeArrowheads="1"/>
          </p:cNvSpPr>
          <p:nvPr/>
        </p:nvSpPr>
        <p:spPr bwMode="auto">
          <a:xfrm>
            <a:off x="735013" y="3121545"/>
            <a:ext cx="795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</a:pPr>
            <a:r>
              <a:rPr lang="en-US"/>
              <a:t>9. Be able to address the questions raised. </a:t>
            </a:r>
            <a:r>
              <a:rPr lang="en-US" i="1">
                <a:solidFill>
                  <a:srgbClr val="008000"/>
                </a:solidFill>
              </a:rPr>
              <a:t>Remaining considerations.</a:t>
            </a:r>
          </a:p>
        </p:txBody>
      </p:sp>
      <p:sp>
        <p:nvSpPr>
          <p:cNvPr id="192" name="Rectangle 191"/>
          <p:cNvSpPr>
            <a:spLocks noChangeArrowheads="1"/>
          </p:cNvSpPr>
          <p:nvPr/>
        </p:nvSpPr>
        <p:spPr bwMode="auto">
          <a:xfrm>
            <a:off x="728663" y="2162695"/>
            <a:ext cx="660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</a:pPr>
            <a:r>
              <a:rPr lang="en-US"/>
              <a:t>7. Explain an implementation schedule, showing a sense of urgency.        </a:t>
            </a:r>
            <a:r>
              <a:rPr lang="en-US" i="1">
                <a:solidFill>
                  <a:srgbClr val="008000"/>
                </a:solidFill>
              </a:rPr>
              <a:t>This is your implementation and timeline.</a:t>
            </a:r>
          </a:p>
        </p:txBody>
      </p:sp>
      <p:sp>
        <p:nvSpPr>
          <p:cNvPr id="193" name="Rectangle 192"/>
          <p:cNvSpPr>
            <a:spLocks noChangeArrowheads="1"/>
          </p:cNvSpPr>
          <p:nvPr/>
        </p:nvSpPr>
        <p:spPr bwMode="auto">
          <a:xfrm>
            <a:off x="728663" y="1624532"/>
            <a:ext cx="637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defTabSz="914400">
              <a:spcBef>
                <a:spcPts val="1200"/>
              </a:spcBef>
              <a:spcAft>
                <a:spcPts val="1200"/>
              </a:spcAft>
            </a:pPr>
            <a:r>
              <a:rPr lang="en-US"/>
              <a:t>6. Make a recommendation that is clear and achievable.                    </a:t>
            </a:r>
            <a:r>
              <a:rPr lang="en-US" i="1">
                <a:solidFill>
                  <a:srgbClr val="008000"/>
                </a:solidFill>
              </a:rPr>
              <a:t>Here we see your recommendation and possibly some targets.</a:t>
            </a:r>
          </a:p>
        </p:txBody>
      </p:sp>
      <p:sp>
        <p:nvSpPr>
          <p:cNvPr id="194" name="Rectangle 193"/>
          <p:cNvSpPr>
            <a:spLocks noChangeArrowheads="1"/>
          </p:cNvSpPr>
          <p:nvPr/>
        </p:nvSpPr>
        <p:spPr bwMode="auto">
          <a:xfrm>
            <a:off x="754063" y="1070495"/>
            <a:ext cx="657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5. Sum-up the above by telling what a good recommendation does. </a:t>
            </a:r>
            <a:r>
              <a:rPr lang="en-US" i="1" dirty="0">
                <a:solidFill>
                  <a:srgbClr val="008000"/>
                </a:solidFill>
              </a:rPr>
              <a:t>This is the criteria of what a good recommendation should do.</a:t>
            </a:r>
          </a:p>
        </p:txBody>
      </p:sp>
      <p:sp>
        <p:nvSpPr>
          <p:cNvPr id="195" name="TextBox 194"/>
          <p:cNvSpPr txBox="1">
            <a:spLocks noChangeArrowheads="1"/>
          </p:cNvSpPr>
          <p:nvPr/>
        </p:nvSpPr>
        <p:spPr bwMode="auto">
          <a:xfrm>
            <a:off x="8374063" y="5017016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</a:p>
        </p:txBody>
      </p:sp>
      <p:sp>
        <p:nvSpPr>
          <p:cNvPr id="196" name="TextBox 195"/>
          <p:cNvSpPr txBox="1">
            <a:spLocks noChangeArrowheads="1"/>
          </p:cNvSpPr>
          <p:nvPr/>
        </p:nvSpPr>
        <p:spPr bwMode="auto">
          <a:xfrm>
            <a:off x="8351838" y="5564703"/>
            <a:ext cx="304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</a:p>
        </p:txBody>
      </p:sp>
      <p:sp>
        <p:nvSpPr>
          <p:cNvPr id="197" name="TextBox 196"/>
          <p:cNvSpPr txBox="1">
            <a:spLocks noChangeArrowheads="1"/>
          </p:cNvSpPr>
          <p:nvPr/>
        </p:nvSpPr>
        <p:spPr bwMode="auto">
          <a:xfrm>
            <a:off x="8359775" y="6090166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3200">
                <a:solidFill>
                  <a:srgbClr val="008000"/>
                </a:solidFill>
                <a:latin typeface="Zapf Dingbats" charset="0"/>
                <a:cs typeface="Zapf Dingbats" charset="0"/>
                <a:sym typeface="Zapf Dingbats" charset="0"/>
              </a:rPr>
              <a:t>✔</a:t>
            </a:r>
          </a:p>
        </p:txBody>
      </p:sp>
      <p:pic>
        <p:nvPicPr>
          <p:cNvPr id="2" name="Sound 1">
            <a:hlinkClick r:id="" action="ppaction://media"/>
          </p:cNvPr>
          <p:cNvPicPr preferRelativeResize="0"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6510528"/>
            <a:ext cx="393192" cy="329184"/>
          </a:xfrm>
          <a:prstGeom prst="rect">
            <a:avLst/>
          </a:prstGeom>
        </p:spPr>
      </p:pic>
      <p:sp>
        <p:nvSpPr>
          <p:cNvPr id="87" name="Chevron 86"/>
          <p:cNvSpPr/>
          <p:nvPr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6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</a:t>
            </a:r>
          </a:p>
        </p:txBody>
      </p:sp>
      <p:sp>
        <p:nvSpPr>
          <p:cNvPr id="9" name="Chevron 15">
            <a:extLst>
              <a:ext uri="{FF2B5EF4-FFF2-40B4-BE49-F238E27FC236}">
                <a16:creationId xmlns:a16="http://schemas.microsoft.com/office/drawing/2014/main" id="{C3A306DE-FF39-74F0-56EB-8E37AD0E456C}"/>
              </a:ext>
            </a:extLst>
          </p:cNvPr>
          <p:cNvSpPr/>
          <p:nvPr/>
        </p:nvSpPr>
        <p:spPr bwMode="auto">
          <a:xfrm>
            <a:off x="5778911" y="6483029"/>
            <a:ext cx="1188000" cy="376935"/>
          </a:xfrm>
          <a:prstGeom prst="chevron">
            <a:avLst>
              <a:gd name="adj" fmla="val 22325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CA" sz="1000" b="1" spc="100" dirty="0">
                <a:latin typeface="Arial Narrow"/>
                <a:ea typeface="Zapf Dingbats"/>
                <a:cs typeface="Arial Narrow"/>
                <a:sym typeface="Zapf Dingbats"/>
              </a:rPr>
              <a:t>Solutions,              How &amp; When</a:t>
            </a:r>
            <a:endParaRPr lang="en-CA" sz="1000" b="1" spc="-5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2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" grpId="0" animBg="1"/>
      <p:bldP spid="3" grpId="0"/>
      <p:bldP spid="191" grpId="0"/>
      <p:bldP spid="192" grpId="0"/>
      <p:bldP spid="193" grpId="0"/>
      <p:bldP spid="194" grpId="0"/>
      <p:bldP spid="195" grpId="0"/>
      <p:bldP spid="195" grpId="1"/>
      <p:bldP spid="195" grpId="2"/>
      <p:bldP spid="196" grpId="0"/>
      <p:bldP spid="1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That's all folks!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2090" y="6544731"/>
            <a:ext cx="244179" cy="2441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85" name="Action Button: Custom 84">
            <a:hlinkClick r:id="" action="ppaction://noaction" highlightClick="1">
              <a:snd r:embed="rId7" name="Whoosh"/>
            </a:hlinkClick>
          </p:cNvPr>
          <p:cNvSpPr/>
          <p:nvPr/>
        </p:nvSpPr>
        <p:spPr>
          <a:xfrm>
            <a:off x="3810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Action Button: Custom 77">
            <a:hlinkClick r:id="rId8" action="ppaction://hlinksldjump" highlightClick="1">
              <a:snd r:embed="rId7" name="Whoosh"/>
            </a:hlinkClick>
          </p:cNvPr>
          <p:cNvSpPr/>
          <p:nvPr/>
        </p:nvSpPr>
        <p:spPr>
          <a:xfrm>
            <a:off x="228600" y="6446520"/>
            <a:ext cx="7848600" cy="411480"/>
          </a:xfrm>
          <a:prstGeom prst="actionButtonBlank">
            <a:avLst/>
          </a:prstGeom>
          <a:noFill/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987707" y="6571488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solidFill>
                  <a:srgbClr val="000000"/>
                </a:solidFill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8" name="Picture 7" descr="Screen Shot 2023-07-27 at 8.19.04 AM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2" l="0" r="100000">
                        <a14:foregroundMark x1="92759" y1="75588" x2="89139" y2="83039"/>
                        <a14:foregroundMark x1="6947" y1="81961" x2="7339" y2="84118"/>
                        <a14:foregroundMark x1="43053" y1="30980" x2="45988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0" b="1943"/>
          <a:stretch/>
        </p:blipFill>
        <p:spPr>
          <a:xfrm>
            <a:off x="1058335" y="16933"/>
            <a:ext cx="6993467" cy="6446521"/>
          </a:xfrm>
          <a:prstGeom prst="rect">
            <a:avLst/>
          </a:prstGeom>
        </p:spPr>
      </p:pic>
      <p:pic>
        <p:nvPicPr>
          <p:cNvPr id="132" name="Picture 6" descr="Screen Shot 2020-11-06 at 3.51.34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9867" y="6500195"/>
            <a:ext cx="440270" cy="299381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6" descr="Screen Shot 2020-11-06 at 3.51.34 PM.png"/>
          <p:cNvPicPr preferRelativeResize="0"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9"/>
          <a:stretch/>
        </p:blipFill>
        <p:spPr bwMode="auto">
          <a:xfrm>
            <a:off x="2118356" y="6493594"/>
            <a:ext cx="4937760" cy="37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Footer Placeholder 12"/>
          <p:cNvSpPr txBox="1">
            <a:spLocks/>
          </p:cNvSpPr>
          <p:nvPr/>
        </p:nvSpPr>
        <p:spPr>
          <a:xfrm>
            <a:off x="1888057" y="6544395"/>
            <a:ext cx="5394960" cy="365760"/>
          </a:xfrm>
          <a:prstGeom prst="rect">
            <a:avLst/>
          </a:prstGeom>
          <a:noFill/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rgbClr val="000000"/>
                </a:solidFill>
              </a:rPr>
              <a:t>          ©  </a:t>
            </a:r>
            <a:r>
              <a:rPr lang="en-US" sz="700" b="1" dirty="0">
                <a:solidFill>
                  <a:srgbClr val="000000"/>
                </a:solidFill>
                <a:latin typeface="Arial Narrow"/>
                <a:cs typeface="Arial Narrow"/>
              </a:rPr>
              <a:t>2020, 2023 Jerry Sheppard. All rights reserved. May not be copied, scanned, or duplicated, in whole or in part, except for use as</a:t>
            </a:r>
          </a:p>
          <a:p>
            <a:pPr algn="just"/>
            <a:r>
              <a:rPr lang="en-US" sz="700" b="1" dirty="0">
                <a:solidFill>
                  <a:srgbClr val="000000"/>
                </a:solidFill>
                <a:latin typeface="Arial Narrow"/>
                <a:cs typeface="Arial Narrow"/>
              </a:rPr>
              <a:t>               permitted in a license distributed with a certain product or service or otherwise on a password-protected website for classroom use.</a:t>
            </a:r>
          </a:p>
        </p:txBody>
      </p:sp>
      <p:sp>
        <p:nvSpPr>
          <p:cNvPr id="135" name="Chevron 134"/>
          <p:cNvSpPr/>
          <p:nvPr/>
        </p:nvSpPr>
        <p:spPr bwMode="auto">
          <a:xfrm>
            <a:off x="0" y="6481064"/>
            <a:ext cx="2157984" cy="376935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defRPr/>
            </a:pPr>
            <a:r>
              <a:rPr lang="en-US" sz="1000" b="1" spc="100" dirty="0">
                <a:solidFill>
                  <a:srgbClr val="000000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Presentations</a:t>
            </a:r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  </a:t>
            </a:r>
            <a:fld id="{627E3176-3A78-684A-A3EE-48E09CD146FA}" type="slidenum">
              <a:rPr lang="en-CA" sz="1000" b="1" spc="-50">
                <a:solidFill>
                  <a:srgbClr val="000000"/>
                </a:solidFill>
                <a:latin typeface="Arial Narrow"/>
                <a:cs typeface="Arial Narrow"/>
              </a:rPr>
              <a:pPr algn="ctr">
                <a:lnSpc>
                  <a:spcPts val="1200"/>
                </a:lnSpc>
                <a:spcBef>
                  <a:spcPts val="600"/>
                </a:spcBef>
                <a:defRPr/>
              </a:pPr>
              <a:t>7</a:t>
            </a:fld>
            <a:r>
              <a:rPr lang="en-CA" sz="1000" b="1" spc="-50" dirty="0">
                <a:solidFill>
                  <a:srgbClr val="000000"/>
                </a:solidFill>
                <a:latin typeface="Arial Narrow"/>
                <a:cs typeface="Arial Narrow"/>
              </a:rPr>
              <a:t>/7</a:t>
            </a:r>
          </a:p>
        </p:txBody>
      </p:sp>
    </p:spTree>
    <p:extLst>
      <p:ext uri="{BB962C8B-B14F-4D97-AF65-F5344CB8AC3E}">
        <p14:creationId xmlns:p14="http://schemas.microsoft.com/office/powerpoint/2010/main" val="12426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3962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6565</TotalTime>
  <Words>880</Words>
  <Application>Microsoft Office PowerPoint</Application>
  <PresentationFormat>On-screen Show (4:3)</PresentationFormat>
  <Paragraphs>141</Paragraphs>
  <Slides>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Calibri</vt:lpstr>
      <vt:lpstr>Times New Roman</vt:lpstr>
      <vt:lpstr>Wingdings</vt:lpstr>
      <vt:lpstr>Zapf Dingbats</vt:lpstr>
      <vt:lpstr>Office Theme</vt:lpstr>
      <vt:lpstr>Bus 478  Sheppard</vt:lpstr>
      <vt:lpstr>What I said I’d Grade</vt:lpstr>
      <vt:lpstr>Good Form</vt:lpstr>
      <vt:lpstr>Summary of the grading content</vt:lpstr>
      <vt:lpstr>Introduction &amp; Problems</vt:lpstr>
      <vt:lpstr>Solutions, How and When</vt:lpstr>
      <vt:lpstr>PowerPoint Presentation</vt:lpstr>
    </vt:vector>
  </TitlesOfParts>
  <Company>Simon Sraser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Sheppard</dc:creator>
  <cp:lastModifiedBy>Jerry Sheppard</cp:lastModifiedBy>
  <cp:revision>58</cp:revision>
  <dcterms:created xsi:type="dcterms:W3CDTF">2020-11-06T23:49:09Z</dcterms:created>
  <dcterms:modified xsi:type="dcterms:W3CDTF">2023-07-28T13:30:42Z</dcterms:modified>
</cp:coreProperties>
</file>