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handoutMasterIdLst>
    <p:handoutMasterId r:id="rId10"/>
  </p:handoutMasterIdLst>
  <p:sldIdLst>
    <p:sldId id="670" r:id="rId3"/>
    <p:sldId id="672" r:id="rId4"/>
    <p:sldId id="674" r:id="rId5"/>
    <p:sldId id="676" r:id="rId6"/>
    <p:sldId id="673" r:id="rId7"/>
    <p:sldId id="6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42"/>
    <a:srgbClr val="403152"/>
    <a:srgbClr val="FF8698"/>
    <a:srgbClr val="D0D0A8"/>
    <a:srgbClr val="DFD991"/>
    <a:srgbClr val="FFFF6B"/>
    <a:srgbClr val="FFFF00"/>
    <a:srgbClr val="FFFFFF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6" autoAdjust="0"/>
    <p:restoredTop sz="98932" autoAdjust="0"/>
  </p:normalViewPr>
  <p:slideViewPr>
    <p:cSldViewPr>
      <p:cViewPr varScale="1">
        <p:scale>
          <a:sx n="136" d="100"/>
          <a:sy n="136" d="100"/>
        </p:scale>
        <p:origin x="-37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CE06-1191-5247-90A2-EBA7435679CE}" type="datetimeFigureOut">
              <a:rPr lang="en-US" smtClean="0"/>
              <a:t>21-09-08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9EFF9-0C26-2A46-8010-FBD46CFC4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t>21-09-08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46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C54E14-1A20-47DF-AF42-78BCCEB4D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2" y="1300163"/>
            <a:ext cx="4162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1F86C4-9966-4A50-AAA1-699EE05F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2" y="2124075"/>
            <a:ext cx="4162425" cy="3561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C32096-55E8-4EDD-A7A1-91881E109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300163"/>
            <a:ext cx="42767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6B2D64-65CE-4943-9952-C5BC73CD4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124075"/>
            <a:ext cx="4276725" cy="3561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2265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D40FE-209B-44BA-A23E-FF9AE832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08578"/>
            <a:ext cx="7886700" cy="328882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16607B-3C63-4F73-9417-C73475CC6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52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6047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C0660-8707-430D-9B75-9112CD4C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0300"/>
            <a:ext cx="7886700" cy="6746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B33860-8EC2-47A0-988F-23E11648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39926"/>
            <a:ext cx="3886200" cy="3902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210FBE-6793-41E4-8683-BC7D2FB67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39926"/>
            <a:ext cx="3886200" cy="38897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89840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A8C3A-7AFD-4FD4-9000-2D861B33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842710"/>
            <a:ext cx="7886700" cy="940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218658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73784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1280C-4CBB-4BCE-921C-9ACDEDD1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000676"/>
            <a:ext cx="2949178" cy="105672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879FF9-5ECF-4B0B-8597-BF90947E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03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041FD-677D-4973-9501-5B7BBE5A0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73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203727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6F6DB-7C4A-42BF-998E-5A6BB7A2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0303"/>
            <a:ext cx="2949178" cy="9270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BB273E-F61D-4005-B033-AFCDCAFD5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130300"/>
            <a:ext cx="462915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B60BB1-2C22-4B54-870B-865CEA5F8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78328"/>
            <a:ext cx="2949178" cy="370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5943603"/>
            <a:ext cx="971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256205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3D9DE-740A-49C1-AB74-85E21818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C915CE-16C2-422B-8E3A-96754E53F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965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86396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56BB59-B977-46A8-B16D-8219C9A9D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923704"/>
            <a:ext cx="1971675" cy="493099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4B631C-2750-4FB3-8B0E-3F66A288B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923704"/>
            <a:ext cx="5800725" cy="49182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228488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9A84C-76C4-4F90-90E4-AE4EC4F1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698"/>
            <a:ext cx="7886700" cy="9016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4399C-115E-42AA-B046-AFBF92FB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5328"/>
            <a:ext cx="7886700" cy="387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10068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77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68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399"/>
            <a:ext cx="4040188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399"/>
            <a:ext cx="4041775" cy="673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60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144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3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1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64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E332C-E3E2-4D84-8178-EACBC7248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4844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4C2902-6868-4411-A0B5-35EEED7E3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0800"/>
            <a:ext cx="6858000" cy="177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CA" dirty="0">
                <a:latin typeface="Calibri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11424849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blipFill rotWithShape="1">
            <a:blip r:embed="rId10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0" y="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1270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23" name="Rectangle 22"/>
          <p:cNvSpPr/>
          <p:nvPr userDrawn="1"/>
        </p:nvSpPr>
        <p:spPr>
          <a:xfrm>
            <a:off x="0" y="922866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0" y="6324600"/>
            <a:ext cx="9144000" cy="550334"/>
          </a:xfrm>
          <a:prstGeom prst="rect">
            <a:avLst/>
          </a:prstGeom>
          <a:blipFill rotWithShape="1">
            <a:blip r:embed="rId10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276752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hevron 18"/>
          <p:cNvSpPr/>
          <p:nvPr userDrawn="1"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‹#›</a:t>
            </a:fld>
            <a:r>
              <a:rPr lang="en-US" sz="1000" b="1" spc="100" dirty="0" smtClean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US" sz="1000" b="1" spc="100" dirty="0" smtClean="0">
                <a:solidFill>
                  <a:schemeClr val="bg1"/>
                </a:solidFill>
                <a:latin typeface="+mn-lt"/>
                <a:cs typeface="+mn-cs"/>
              </a:rPr>
              <a:t>6</a:t>
            </a:r>
            <a:r>
              <a:rPr lang="en-US" sz="1000" b="1" spc="100" baseline="0" dirty="0" smtClean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4" r:id="rId3"/>
    <p:sldLayoutId id="2147483665" r:id="rId4"/>
    <p:sldLayoutId id="2147483666" r:id="rId5"/>
    <p:sldLayoutId id="2147483676" r:id="rId6"/>
    <p:sldLayoutId id="2147483667" r:id="rId7"/>
    <p:sldLayoutId id="2147483672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6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5430" cy="6858000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28700" y="0"/>
            <a:ext cx="7132320" cy="731520"/>
          </a:xfrm>
          <a:prstGeom prst="rect">
            <a:avLst/>
          </a:prstGeom>
          <a:gradFill flip="none" rotWithShape="1">
            <a:gsLst>
              <a:gs pos="97000">
                <a:srgbClr val="B70006"/>
              </a:gs>
              <a:gs pos="100000">
                <a:schemeClr val="bg1">
                  <a:alpha val="0"/>
                </a:schemeClr>
              </a:gs>
              <a:gs pos="3000">
                <a:srgbClr val="B70006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85598954-709B-42DC-B5F4-4FFDF7F1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5" y="1117600"/>
            <a:ext cx="8220075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8161020" y="0"/>
            <a:ext cx="994410" cy="1005840"/>
          </a:xfrm>
          <a:prstGeom prst="rect">
            <a:avLst/>
          </a:prstGeom>
          <a:gradFill flip="none" rotWithShape="1">
            <a:gsLst>
              <a:gs pos="50000">
                <a:srgbClr val="B70006"/>
              </a:gs>
              <a:gs pos="75000">
                <a:schemeClr val="bg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0" y="0"/>
            <a:ext cx="994410" cy="1005840"/>
          </a:xfrm>
          <a:prstGeom prst="rect">
            <a:avLst/>
          </a:prstGeom>
          <a:gradFill flip="none" rotWithShape="1">
            <a:gsLst>
              <a:gs pos="50000">
                <a:srgbClr val="B70006"/>
              </a:gs>
              <a:gs pos="7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371600" y="5943600"/>
            <a:ext cx="7783830" cy="914400"/>
          </a:xfrm>
          <a:prstGeom prst="rect">
            <a:avLst/>
          </a:prstGeom>
          <a:gradFill flip="none" rotWithShape="1">
            <a:gsLst>
              <a:gs pos="3000">
                <a:srgbClr val="B70006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xmlns="" id="{83FEE500-32A1-4534-AE65-B304AE5A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5943600"/>
            <a:ext cx="6438900" cy="9144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alibri" charset="0"/>
                <a:ea typeface="ＭＳ Ｐゴシック" charset="0"/>
                <a:cs typeface="ＭＳ Ｐゴシック" charset="0"/>
              </a:rPr>
              <a:t>Text here.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507063" y="594360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Summary: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94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6496"/>
                    </a14:imgEffect>
                    <a14:imgEffect>
                      <a14:saturation sat="165000"/>
                    </a14:imgEffect>
                    <a14:imgEffect>
                      <a14:brightnessContrast bright="7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" y="33866"/>
            <a:ext cx="659921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microsoft.com/office/2007/relationships/hdphoto" Target="../media/hdphoto3.wdp"/><Relationship Id="rId8" Type="http://schemas.openxmlformats.org/officeDocument/2006/relationships/image" Target="../media/image1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5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6.png"/><Relationship Id="rId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7.png"/><Relationship Id="rId8" Type="http://schemas.microsoft.com/office/2007/relationships/hdphoto" Target="../media/hdphoto6.wdp"/><Relationship Id="rId9" Type="http://schemas.microsoft.com/office/2007/relationships/hdphoto" Target="../media/hdphoto7.wdp"/><Relationship Id="rId1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Chapter 3 Title Slide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929788"/>
            <a:ext cx="4267200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1371600" indent="-1371600"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1676400"/>
            <a:ext cx="4191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Bus. </a:t>
            </a:r>
            <a:r>
              <a:rPr lang="en-US" b="1" dirty="0">
                <a:solidFill>
                  <a:srgbClr val="FFFFFF"/>
                </a:solidFill>
              </a:rPr>
              <a:t>478: Strategy </a:t>
            </a:r>
            <a:r>
              <a:rPr lang="en-US" sz="2800" b="1" dirty="0" smtClean="0">
                <a:solidFill>
                  <a:srgbClr val="FFFFFF"/>
                </a:solidFill>
              </a:rPr>
              <a:t>Some </a:t>
            </a:r>
            <a:r>
              <a:rPr lang="en-US" sz="2800" b="1" dirty="0" err="1" smtClean="0">
                <a:solidFill>
                  <a:srgbClr val="FFFFFF"/>
                </a:solidFill>
              </a:rPr>
              <a:t>Covid</a:t>
            </a:r>
            <a:r>
              <a:rPr lang="en-US" sz="2800" b="1" dirty="0" smtClean="0">
                <a:solidFill>
                  <a:srgbClr val="FFFFFF"/>
                </a:solidFill>
              </a:rPr>
              <a:t> Info. First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638800"/>
            <a:ext cx="4572000" cy="3385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 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Covidocy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pic>
        <p:nvPicPr>
          <p:cNvPr id="28" name="Picture 27" descr="Brand_New.png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colorTemperature colorTemp="9870"/>
                    </a14:imgEffect>
                    <a14:imgEffect>
                      <a14:saturation sat="28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181" y="3276600"/>
            <a:ext cx="1830019" cy="1828800"/>
          </a:xfrm>
          <a:prstGeom prst="rect">
            <a:avLst/>
          </a:prstGeom>
          <a:effectLst>
            <a:glow rad="1016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8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1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pic>
        <p:nvPicPr>
          <p:cNvPr id="41" name="Picture 40" descr="Nex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6022"/>
            <a:ext cx="396214" cy="396214"/>
          </a:xfrm>
          <a:prstGeom prst="rect">
            <a:avLst/>
          </a:prstGeom>
          <a:blipFill rotWithShape="1">
            <a:blip r:embed="rId8"/>
            <a:tile tx="0" ty="0" sx="100000" sy="100000" flip="none" algn="tl"/>
          </a:blipFill>
        </p:spPr>
      </p:pic>
      <p:pic>
        <p:nvPicPr>
          <p:cNvPr id="2" name="Picture 1" descr="BsB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52400"/>
            <a:ext cx="4800600" cy="480861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9012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629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COVID: Here’s what they tell me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066800"/>
            <a:ext cx="9144000" cy="5181600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2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pic>
        <p:nvPicPr>
          <p:cNvPr id="41" name="Picture 40" descr="N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6022"/>
            <a:ext cx="396214" cy="39621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</p:pic>
      <p:pic>
        <p:nvPicPr>
          <p:cNvPr id="13" name="Picture 11" descr="J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371600" cy="205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1676400"/>
            <a:ext cx="2709179" cy="205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67640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Your professor </a:t>
            </a:r>
            <a:r>
              <a:rPr lang="en-US" sz="2800" b="1" dirty="0">
                <a:solidFill>
                  <a:srgbClr val="FFFFFF"/>
                </a:solidFill>
              </a:rPr>
              <a:t>only has a Ph.D. not an M.D.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086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Generally, here’s what I was told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066800"/>
            <a:ext cx="9144000" cy="5189205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3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19659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pic>
        <p:nvPicPr>
          <p:cNvPr id="41" name="Picture 40" descr="N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6022"/>
            <a:ext cx="396214" cy="39621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</p:pic>
      <p:grpSp>
        <p:nvGrpSpPr>
          <p:cNvPr id="8" name="Group 7"/>
          <p:cNvGrpSpPr/>
          <p:nvPr/>
        </p:nvGrpSpPr>
        <p:grpSpPr>
          <a:xfrm>
            <a:off x="152400" y="1295400"/>
            <a:ext cx="8452535" cy="962632"/>
            <a:chOff x="381000" y="1295400"/>
            <a:chExt cx="8452535" cy="962632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1310610"/>
              <a:ext cx="6629400" cy="892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342900" indent="-342900">
                <a:spcAft>
                  <a:spcPts val="3300"/>
                </a:spcAft>
                <a:buFont typeface="Arial"/>
                <a:buChar char="•"/>
              </a:pPr>
              <a:r>
                <a:rPr lang="en-US" sz="2600" b="1" dirty="0" smtClean="0"/>
                <a:t>Provincial </a:t>
              </a:r>
              <a:r>
                <a:rPr lang="en-US" sz="2600" b="1" dirty="0"/>
                <a:t>restrictions on gatherings do not apply to educational </a:t>
              </a:r>
              <a:r>
                <a:rPr lang="en-US" sz="2600" b="1" dirty="0" smtClean="0"/>
                <a:t>settings.</a:t>
              </a:r>
              <a:endParaRPr lang="en-CA" sz="26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800" y="1295400"/>
              <a:ext cx="1670735" cy="96263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2400" y="2514600"/>
            <a:ext cx="8534400" cy="990600"/>
            <a:chOff x="381000" y="2514600"/>
            <a:chExt cx="8534400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001" y="2514600"/>
              <a:ext cx="1676399" cy="990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1000" y="2514600"/>
              <a:ext cx="6553200" cy="892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342900" indent="-342900">
                <a:spcAft>
                  <a:spcPts val="3300"/>
                </a:spcAft>
                <a:buFont typeface="Arial"/>
                <a:buChar char="•"/>
              </a:pPr>
              <a:r>
                <a:rPr lang="en-US" sz="2600" b="1" dirty="0" smtClean="0">
                  <a:solidFill>
                    <a:srgbClr val="CCFFCC"/>
                  </a:solidFill>
                </a:rPr>
                <a:t>On</a:t>
              </a:r>
              <a:r>
                <a:rPr lang="en-US" sz="2600" b="1" dirty="0">
                  <a:solidFill>
                    <a:srgbClr val="CCFFCC"/>
                  </a:solidFill>
                </a:rPr>
                <a:t>-campus instruction can resume with classrooms at full capacity</a:t>
              </a:r>
              <a:r>
                <a:rPr lang="en-US" sz="2600" b="1" dirty="0" smtClean="0">
                  <a:solidFill>
                    <a:srgbClr val="CCFFCC"/>
                  </a:solidFill>
                </a:rPr>
                <a:t>.</a:t>
              </a:r>
              <a:endParaRPr lang="en-CA" sz="26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3733800"/>
            <a:ext cx="8480613" cy="1092404"/>
            <a:chOff x="381000" y="3733800"/>
            <a:chExt cx="8480613" cy="1092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1365" y="3733800"/>
              <a:ext cx="1640248" cy="10924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1000" y="3733800"/>
              <a:ext cx="5791200" cy="892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342900" indent="-342900">
                <a:spcAft>
                  <a:spcPts val="3300"/>
                </a:spcAft>
                <a:buFont typeface="Arial"/>
                <a:buChar char="•"/>
              </a:pPr>
              <a:r>
                <a:rPr lang="en-US" sz="2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Physical </a:t>
              </a:r>
              <a:r>
                <a:rPr lang="en-US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distancing is not </a:t>
              </a:r>
              <a:r>
                <a:rPr lang="en-US" sz="2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required </a:t>
              </a:r>
              <a:r>
                <a:rPr lang="en-US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in classrooms. </a:t>
              </a:r>
              <a:endParaRPr lang="en-CA" sz="26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" y="4953000"/>
            <a:ext cx="8519458" cy="1066800"/>
            <a:chOff x="381000" y="4953000"/>
            <a:chExt cx="8519458" cy="106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058" y="5071730"/>
              <a:ext cx="1676400" cy="948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1000" y="4953000"/>
              <a:ext cx="6248400" cy="892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342900" indent="-342900">
                <a:spcAft>
                  <a:spcPts val="3300"/>
                </a:spcAft>
                <a:buFont typeface="Arial"/>
                <a:buChar char="•"/>
              </a:pPr>
              <a:r>
                <a:rPr lang="en-US" sz="26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SFU will pivot to remote instruction if required by Public Health.</a:t>
              </a:r>
              <a:endParaRPr lang="en-CA" sz="26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066800"/>
            <a:ext cx="9144000" cy="5181600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0104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COVID: Here’s what else they tell me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4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Jerry Sheppard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pic>
        <p:nvPicPr>
          <p:cNvPr id="41" name="Picture 40" descr="N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6022"/>
            <a:ext cx="396214" cy="39621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228600" y="1143000"/>
            <a:ext cx="89154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COVID-19 spreads by respiratory droplets an infected person produces when they breathe, cough, or sneeze. </a:t>
            </a:r>
            <a:endParaRPr lang="en-CA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DEADA"/>
                </a:solidFill>
              </a:rPr>
              <a:t>If you are in contact with an infected person, the virus can enter your body if droplets get into your throat, nose, or </a:t>
            </a:r>
            <a:r>
              <a:rPr lang="en-US" sz="2200" dirty="0" smtClean="0">
                <a:solidFill>
                  <a:srgbClr val="FDEADA"/>
                </a:solidFill>
              </a:rPr>
              <a:t>eyes.</a:t>
            </a:r>
            <a:r>
              <a:rPr lang="en-US" sz="2200" dirty="0" smtClean="0">
                <a:solidFill>
                  <a:srgbClr val="FFFFCC"/>
                </a:solidFill>
              </a:rPr>
              <a:t> </a:t>
            </a:r>
            <a:endParaRPr lang="en-CA" sz="2200" dirty="0">
              <a:solidFill>
                <a:srgbClr val="FF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92742" l="2905" r="96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2895600"/>
            <a:ext cx="1245031" cy="12804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2696884"/>
            <a:ext cx="8915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CCFFCC"/>
                </a:solidFill>
              </a:rPr>
              <a:t>Contact</a:t>
            </a:r>
            <a:endParaRPr lang="en-CA" sz="2400" dirty="0">
              <a:solidFill>
                <a:srgbClr val="CCFFCC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u="sng" dirty="0" smtClean="0">
                <a:solidFill>
                  <a:schemeClr val="bg1"/>
                </a:solidFill>
              </a:rPr>
              <a:t>Public </a:t>
            </a:r>
            <a:r>
              <a:rPr lang="en-US" sz="2200" u="sng" dirty="0">
                <a:solidFill>
                  <a:schemeClr val="bg1"/>
                </a:solidFill>
              </a:rPr>
              <a:t>Health </a:t>
            </a:r>
            <a:r>
              <a:rPr lang="en-US" sz="2200" dirty="0">
                <a:solidFill>
                  <a:schemeClr val="bg1"/>
                </a:solidFill>
              </a:rPr>
              <a:t>declares exposures and outbreaks, </a:t>
            </a:r>
            <a:r>
              <a:rPr lang="en-US" sz="2200" dirty="0" smtClean="0">
                <a:solidFill>
                  <a:schemeClr val="bg1"/>
                </a:solidFill>
              </a:rPr>
              <a:t>                      conducts </a:t>
            </a:r>
            <a:r>
              <a:rPr lang="en-US" sz="2200" dirty="0">
                <a:solidFill>
                  <a:schemeClr val="bg1"/>
                </a:solidFill>
              </a:rPr>
              <a:t>contact tracing, and directs communication. </a:t>
            </a:r>
            <a:endParaRPr lang="en-CA" sz="22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Only </a:t>
            </a:r>
            <a:r>
              <a:rPr lang="en-US" sz="2200" dirty="0">
                <a:solidFill>
                  <a:srgbClr val="FFFF00"/>
                </a:solidFill>
              </a:rPr>
              <a:t>Public Health can confirm who is a close contact. </a:t>
            </a:r>
            <a:endParaRPr lang="en-CA" sz="2200" dirty="0">
              <a:solidFill>
                <a:srgbClr val="FFFF00"/>
              </a:solidFill>
            </a:endParaRPr>
          </a:p>
          <a:p>
            <a:pPr marL="557784" indent="-283464">
              <a:spcAft>
                <a:spcPts val="600"/>
              </a:spcAft>
              <a:buSzPct val="67000"/>
              <a:buFont typeface="Arial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If </a:t>
            </a:r>
            <a:r>
              <a:rPr lang="en-US" sz="2200" dirty="0">
                <a:solidFill>
                  <a:srgbClr val="FFFFCC"/>
                </a:solidFill>
              </a:rPr>
              <a:t>you think you might have been in contact with a </a:t>
            </a:r>
            <a:r>
              <a:rPr lang="en-US" sz="2200" dirty="0" smtClean="0">
                <a:solidFill>
                  <a:srgbClr val="FFFFCC"/>
                </a:solidFill>
              </a:rPr>
              <a:t>‘case’ </a:t>
            </a:r>
            <a:r>
              <a:rPr lang="en-US" sz="2200" dirty="0">
                <a:solidFill>
                  <a:srgbClr val="FFFFCC"/>
                </a:solidFill>
              </a:rPr>
              <a:t>but you were not contacted by Public Health you are at no </a:t>
            </a:r>
            <a:r>
              <a:rPr lang="en-US" sz="2200" dirty="0" smtClean="0">
                <a:solidFill>
                  <a:srgbClr val="FFFFCC"/>
                </a:solidFill>
              </a:rPr>
              <a:t>elevated risk.</a:t>
            </a:r>
            <a:endParaRPr lang="en-CA" sz="2200" dirty="0">
              <a:solidFill>
                <a:srgbClr val="FFFFCC"/>
              </a:solidFill>
            </a:endParaRPr>
          </a:p>
          <a:p>
            <a:pPr marL="557784" indent="-283464">
              <a:spcAft>
                <a:spcPts val="600"/>
              </a:spcAft>
              <a:buSzPct val="67000"/>
              <a:buFont typeface="Arial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If you’re </a:t>
            </a:r>
            <a:r>
              <a:rPr lang="en-US" sz="2200" dirty="0">
                <a:solidFill>
                  <a:srgbClr val="FFFFCC"/>
                </a:solidFill>
              </a:rPr>
              <a:t>a confirmed contact of someone who has tested positive </a:t>
            </a:r>
            <a:r>
              <a:rPr lang="en-US" sz="2200" dirty="0" smtClean="0">
                <a:solidFill>
                  <a:srgbClr val="FFFFCC"/>
                </a:solidFill>
              </a:rPr>
              <a:t>&amp; </a:t>
            </a:r>
            <a:r>
              <a:rPr lang="en-US" sz="2200" dirty="0">
                <a:solidFill>
                  <a:srgbClr val="FFFFCC"/>
                </a:solidFill>
              </a:rPr>
              <a:t>are at risk based on exposure criteria, Public Health will contact you and ask you to self-isolate or self-monitor as a precaution. </a:t>
            </a:r>
            <a:endParaRPr lang="en-CA" sz="2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To reduce COVID transmission it’s best to: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066800"/>
            <a:ext cx="9144000" cy="5181600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37667"/>
            <a:ext cx="9144000" cy="4254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1" u="sng" dirty="0" smtClean="0">
                <a:solidFill>
                  <a:srgbClr val="FFFF00"/>
                </a:solidFill>
              </a:rPr>
              <a:t>Get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</a:rPr>
              <a:t>immunized</a:t>
            </a:r>
            <a:r>
              <a:rPr lang="en-US" sz="2400" b="1" dirty="0" smtClean="0">
                <a:solidFill>
                  <a:srgbClr val="FFFF00"/>
                </a:solidFill>
              </a:rPr>
              <a:t> ! </a:t>
            </a:r>
            <a:endParaRPr lang="en-CA" sz="24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Nesters Pharmacy (</a:t>
            </a:r>
            <a:r>
              <a:rPr lang="en-US" sz="1900" dirty="0" smtClean="0">
                <a:solidFill>
                  <a:srgbClr val="FFFF00"/>
                </a:solidFill>
              </a:rPr>
              <a:t>Burnaby) </a:t>
            </a:r>
            <a:r>
              <a:rPr lang="en-US" sz="1900" dirty="0">
                <a:solidFill>
                  <a:srgbClr val="FFFF00"/>
                </a:solidFill>
              </a:rPr>
              <a:t>offers walk-in </a:t>
            </a:r>
            <a:r>
              <a:rPr lang="en-US" sz="1900" dirty="0" smtClean="0">
                <a:solidFill>
                  <a:srgbClr val="FFFF00"/>
                </a:solidFill>
              </a:rPr>
              <a:t>vaccinations (so I am told). </a:t>
            </a:r>
            <a:endParaRPr lang="en-CA" sz="1900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CCFFCC"/>
                </a:solidFill>
              </a:rPr>
              <a:t>Stay </a:t>
            </a:r>
            <a:r>
              <a:rPr lang="en-US" sz="2400" b="1" dirty="0">
                <a:solidFill>
                  <a:srgbClr val="CCFFCC"/>
                </a:solidFill>
              </a:rPr>
              <a:t>home when </a:t>
            </a:r>
            <a:r>
              <a:rPr lang="en-US" sz="2400" b="1" dirty="0" smtClean="0">
                <a:solidFill>
                  <a:srgbClr val="CCFFCC"/>
                </a:solidFill>
              </a:rPr>
              <a:t>sick ! </a:t>
            </a:r>
            <a:endParaRPr lang="en-CA" sz="2400" dirty="0">
              <a:solidFill>
                <a:srgbClr val="CCFFCC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Wear </a:t>
            </a:r>
            <a:r>
              <a:rPr lang="en-US" sz="2400" b="1" dirty="0">
                <a:solidFill>
                  <a:srgbClr val="FFFFFF"/>
                </a:solidFill>
              </a:rPr>
              <a:t>masks </a:t>
            </a:r>
            <a:r>
              <a:rPr lang="en-US" sz="2400" b="1" dirty="0" smtClean="0">
                <a:solidFill>
                  <a:srgbClr val="FFFFFF"/>
                </a:solidFill>
              </a:rPr>
              <a:t>indoors: </a:t>
            </a:r>
            <a:endParaRPr lang="en-CA" sz="24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Non-medical masks </a:t>
            </a:r>
            <a:r>
              <a:rPr lang="en-US" sz="1900" u="sng" dirty="0">
                <a:solidFill>
                  <a:srgbClr val="FFFFFF"/>
                </a:solidFill>
              </a:rPr>
              <a:t>must</a:t>
            </a:r>
            <a:r>
              <a:rPr lang="en-US" sz="1900" dirty="0">
                <a:solidFill>
                  <a:srgbClr val="FFFFFF"/>
                </a:solidFill>
              </a:rPr>
              <a:t> be worn in indoor common areas </a:t>
            </a:r>
            <a:r>
              <a:rPr lang="en-US" sz="1900" dirty="0" smtClean="0">
                <a:solidFill>
                  <a:srgbClr val="FFFFFF"/>
                </a:solidFill>
              </a:rPr>
              <a:t>&amp; </a:t>
            </a:r>
            <a:r>
              <a:rPr lang="en-US" sz="1900" dirty="0">
                <a:solidFill>
                  <a:srgbClr val="FFFFFF"/>
                </a:solidFill>
              </a:rPr>
              <a:t>learning spaces; </a:t>
            </a:r>
            <a:endParaRPr lang="en-CA" sz="1900" dirty="0">
              <a:solidFill>
                <a:srgbClr val="FFFFFF"/>
              </a:solidFill>
            </a:endParaRPr>
          </a:p>
          <a:p>
            <a:pPr marL="621792" indent="-256032">
              <a:lnSpc>
                <a:spcPct val="120000"/>
              </a:lnSpc>
              <a:buSzPct val="67000"/>
              <a:buFont typeface="Arial"/>
              <a:buChar char="•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Unless someone has an approved exemption. </a:t>
            </a:r>
            <a:endParaRPr lang="en-CA" sz="1800" dirty="0">
              <a:solidFill>
                <a:schemeClr val="bg1">
                  <a:lumMod val="75000"/>
                </a:schemeClr>
              </a:solidFill>
            </a:endParaRPr>
          </a:p>
          <a:p>
            <a:pPr marL="896112" indent="-256032">
              <a:lnSpc>
                <a:spcPct val="120000"/>
              </a:lnSpc>
              <a:buSzPct val="67000"/>
              <a:buFont typeface="Arial"/>
              <a:buChar char="•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Very few approved exceptions are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anticipated; </a:t>
            </a:r>
          </a:p>
          <a:p>
            <a:pPr marL="1170432" indent="-256032">
              <a:lnSpc>
                <a:spcPct val="120000"/>
              </a:lnSpc>
              <a:spcAft>
                <a:spcPts val="1200"/>
              </a:spcAft>
              <a:buSzPct val="67000"/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If exempted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practice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 distancing where feasible. </a:t>
            </a:r>
            <a:endParaRPr lang="en-CA" sz="1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FFFF"/>
                </a:solidFill>
              </a:rPr>
              <a:t>•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 cough / sneeze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etiquette.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• </a:t>
            </a:r>
            <a:r>
              <a:rPr lang="en-US" sz="2400" b="1" dirty="0" smtClean="0">
                <a:solidFill>
                  <a:srgbClr val="FFFFFF"/>
                </a:solidFill>
              </a:rPr>
              <a:t>Clean </a:t>
            </a:r>
            <a:r>
              <a:rPr lang="en-US" sz="2400" b="1" dirty="0">
                <a:solidFill>
                  <a:srgbClr val="FFFFFF"/>
                </a:solidFill>
              </a:rPr>
              <a:t>your hands often. </a:t>
            </a:r>
            <a:endParaRPr lang="en-CA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5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Jerry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pic>
        <p:nvPicPr>
          <p:cNvPr id="41" name="Picture 40" descr="Nex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6436022"/>
            <a:ext cx="396214" cy="396214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9" b="100000" l="0" r="100000">
                        <a14:foregroundMark x1="75362" y1="80769" x2="75362" y2="80769"/>
                        <a14:foregroundMark x1="25362" y1="70879" x2="25362" y2="70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220" y="4611204"/>
            <a:ext cx="2482780" cy="16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2057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End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066800"/>
            <a:ext cx="9144000" cy="5181600"/>
          </a:xfrm>
          <a:prstGeom prst="rect">
            <a:avLst/>
          </a:prstGeom>
          <a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761"/>
                      </a14:imgEffect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76200"/>
            <a:ext cx="640080" cy="640080"/>
          </a:xfrm>
          <a:prstGeom prst="rect">
            <a:avLst/>
          </a:prstGeom>
          <a:effectLst>
            <a:glow rad="165100">
              <a:srgbClr val="FFFFCC">
                <a:alpha val="25000"/>
              </a:srgb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66931"/>
            <a:ext cx="9144000" cy="541868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Chevron 26"/>
          <p:cNvSpPr/>
          <p:nvPr/>
        </p:nvSpPr>
        <p:spPr bwMode="auto">
          <a:xfrm>
            <a:off x="0" y="6426198"/>
            <a:ext cx="2157984" cy="402336"/>
          </a:xfrm>
          <a:prstGeom prst="chevron">
            <a:avLst>
              <a:gd name="adj" fmla="val 22325"/>
            </a:avLst>
          </a:prstGeom>
          <a:noFill/>
          <a:ln w="25400" cap="flat" cmpd="sng" algn="ctr">
            <a:gradFill flip="none" rotWithShape="1">
              <a:gsLst>
                <a:gs pos="95000">
                  <a:srgbClr val="000000">
                    <a:alpha val="0"/>
                  </a:srgbClr>
                </a:gs>
                <a:gs pos="96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sz="1000" b="1" spc="100" dirty="0">
                <a:solidFill>
                  <a:schemeClr val="bg1"/>
                </a:solidFill>
                <a:latin typeface="Arial Narrow"/>
                <a:ea typeface="Zapf Dingbats"/>
                <a:cs typeface="Arial Narrow"/>
                <a:sym typeface="Zapf Dingbats"/>
              </a:rPr>
              <a:t>Essential Intro. Slides  </a:t>
            </a:r>
            <a:fld id="{E439D4CD-60C8-994F-92A1-51CA04DDFC47}" type="slidenum">
              <a:rPr lang="en-US" sz="1000" b="1" spc="100" smtClean="0">
                <a:solidFill>
                  <a:schemeClr val="bg1"/>
                </a:solidFill>
              </a:rPr>
              <a:pPr algn="ctr">
                <a:lnSpc>
                  <a:spcPts val="1200"/>
                </a:lnSpc>
                <a:defRPr/>
              </a:pPr>
              <a:t>6</a:t>
            </a:fld>
            <a:r>
              <a:rPr lang="en-US" sz="1000" b="1" spc="100" dirty="0">
                <a:solidFill>
                  <a:schemeClr val="bg1"/>
                </a:solidFill>
                <a:latin typeface="Arial Narrow"/>
                <a:cs typeface="Arial Narrow"/>
              </a:rPr>
              <a:t>/20</a:t>
            </a:r>
            <a:r>
              <a:rPr lang="en-US" sz="1000" b="1" spc="100" baseline="0" dirty="0">
                <a:solidFill>
                  <a:schemeClr val="bg1"/>
                </a:solidFill>
              </a:rPr>
              <a:t>      </a:t>
            </a:r>
            <a:endParaRPr lang="en-US" sz="1000" b="1" spc="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68285"/>
            <a:ext cx="9144000" cy="124048"/>
          </a:xfrm>
          <a:prstGeom prst="rect">
            <a:avLst/>
          </a:prstGeom>
          <a:gradFill>
            <a:gsLst>
              <a:gs pos="0">
                <a:srgbClr val="5C4F01"/>
              </a:gs>
              <a:gs pos="100000">
                <a:srgbClr val="A08102"/>
              </a:gs>
            </a:gsLst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2"/>
          <p:cNvSpPr txBox="1">
            <a:spLocks/>
          </p:cNvSpPr>
          <p:nvPr/>
        </p:nvSpPr>
        <p:spPr>
          <a:xfrm>
            <a:off x="2194560" y="6477000"/>
            <a:ext cx="5638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2021 </a:t>
            </a:r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Jerry Sheppard. All rights reserved. May not be copied, scanned, or duplicated, in whole or in part, except   </a:t>
            </a:r>
          </a:p>
          <a:p>
            <a:pPr algn="just"/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for use as permitted in a license distributed with a certain product or service or otherwise on a website for classroom use.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6509514"/>
            <a:ext cx="1622893" cy="217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r"/>
            <a:r>
              <a:rPr lang="en-US" sz="700" dirty="0">
                <a:latin typeface="Arial Narrow"/>
                <a:cs typeface="Arial Narrow"/>
              </a:rPr>
              <a:t>Presentation design by Jerry Sheppard.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3458" y="1524000"/>
            <a:ext cx="4592964" cy="3733800"/>
            <a:chOff x="2423458" y="1752600"/>
            <a:chExt cx="4592964" cy="3733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500" y1="20741" x2="14500" y2="20741"/>
                          <a14:foregroundMark x1="7833" y1="35259" x2="7833" y2="35259"/>
                          <a14:foregroundMark x1="5250" y1="83556" x2="5250" y2="83556"/>
                          <a14:foregroundMark x1="4250" y1="82667" x2="4250" y2="82667"/>
                          <a14:foregroundMark x1="6583" y1="83111" x2="6583" y2="83111"/>
                          <a14:foregroundMark x1="3500" y1="82074" x2="3500" y2="82074"/>
                          <a14:foregroundMark x1="96000" y1="68296" x2="96000" y2="68296"/>
                          <a14:foregroundMark x1="94833" y1="68593" x2="94833" y2="68593"/>
                          <a14:foregroundMark x1="95167" y1="66815" x2="95167" y2="66815"/>
                          <a14:foregroundMark x1="93750" y1="80593" x2="93750" y2="80593"/>
                          <a14:foregroundMark x1="95667" y1="77778" x2="95667" y2="77778"/>
                          <a14:foregroundMark x1="95333" y1="80148" x2="95333" y2="80148"/>
                          <a14:foregroundMark x1="98083" y1="84593" x2="98083" y2="84593"/>
                          <a14:foregroundMark x1="97250" y1="84444" x2="97250" y2="84444"/>
                          <a14:foregroundMark x1="38917" y1="3407" x2="38917" y2="3407"/>
                          <a14:foregroundMark x1="55333" y1="7111" x2="55333" y2="7111"/>
                          <a14:foregroundMark x1="37333" y1="5481" x2="37333" y2="5481"/>
                          <a14:foregroundMark x1="79583" y1="48741" x2="79583" y2="48741"/>
                          <a14:foregroundMark x1="82167" y1="52148" x2="81750" y2="52148"/>
                          <a14:foregroundMark x1="81167" y1="57185" x2="81167" y2="57185"/>
                          <a14:foregroundMark x1="79500" y1="62963" x2="79500" y2="62963"/>
                          <a14:foregroundMark x1="67583" y1="59852" x2="67583" y2="59852"/>
                          <a14:foregroundMark x1="68917" y1="50963" x2="68917" y2="50963"/>
                          <a14:foregroundMark x1="50500" y1="53926" x2="50500" y2="53926"/>
                          <a14:backgroundMark x1="96667" y1="93037" x2="96667" y2="93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43200" y="1752600"/>
              <a:ext cx="4273222" cy="3429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4500" y1="20741" x2="14500" y2="20741"/>
                          <a14:foregroundMark x1="7833" y1="35259" x2="7833" y2="35259"/>
                          <a14:foregroundMark x1="5250" y1="83556" x2="5250" y2="83556"/>
                          <a14:foregroundMark x1="4250" y1="82667" x2="4250" y2="82667"/>
                          <a14:foregroundMark x1="6583" y1="83111" x2="6583" y2="83111"/>
                          <a14:foregroundMark x1="3500" y1="82074" x2="3500" y2="82074"/>
                          <a14:foregroundMark x1="96000" y1="68296" x2="96000" y2="68296"/>
                          <a14:foregroundMark x1="94833" y1="68593" x2="94833" y2="68593"/>
                          <a14:foregroundMark x1="95167" y1="66815" x2="95167" y2="66815"/>
                          <a14:foregroundMark x1="93750" y1="80593" x2="93750" y2="80593"/>
                          <a14:foregroundMark x1="95667" y1="77778" x2="95667" y2="77778"/>
                          <a14:foregroundMark x1="95333" y1="80148" x2="95333" y2="80148"/>
                          <a14:foregroundMark x1="98083" y1="84593" x2="98083" y2="84593"/>
                          <a14:foregroundMark x1="97250" y1="84444" x2="97250" y2="84444"/>
                          <a14:foregroundMark x1="38917" y1="3407" x2="38917" y2="3407"/>
                          <a14:foregroundMark x1="55333" y1="7111" x2="55333" y2="7111"/>
                          <a14:foregroundMark x1="37333" y1="5481" x2="37333" y2="5481"/>
                          <a14:foregroundMark x1="79583" y1="48741" x2="79583" y2="48741"/>
                          <a14:foregroundMark x1="82167" y1="52148" x2="81750" y2="52148"/>
                          <a14:foregroundMark x1="81167" y1="57185" x2="81167" y2="57185"/>
                          <a14:foregroundMark x1="79500" y1="62963" x2="79500" y2="62963"/>
                          <a14:foregroundMark x1="67583" y1="59852" x2="67583" y2="59852"/>
                          <a14:foregroundMark x1="68917" y1="50963" x2="68917" y2="50963"/>
                          <a14:foregroundMark x1="50500" y1="53926" x2="50500" y2="53926"/>
                          <a14:backgroundMark x1="96667" y1="93037" x2="96667" y2="93037"/>
                        </a14:backgroundRemoval>
                      </a14:imgEffect>
                    </a14:imgLayer>
                  </a14:imgProps>
                </a:ext>
              </a:extLst>
            </a:blip>
            <a:srcRect l="76223" t="89978"/>
            <a:stretch/>
          </p:blipFill>
          <p:spPr>
            <a:xfrm flipH="1">
              <a:off x="2423458" y="5135282"/>
              <a:ext cx="1982690" cy="3436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4500" y1="20741" x2="14500" y2="20741"/>
                          <a14:foregroundMark x1="7833" y1="35259" x2="7833" y2="35259"/>
                          <a14:foregroundMark x1="5250" y1="83556" x2="5250" y2="83556"/>
                          <a14:foregroundMark x1="4250" y1="82667" x2="4250" y2="82667"/>
                          <a14:foregroundMark x1="6583" y1="83111" x2="6583" y2="83111"/>
                          <a14:foregroundMark x1="3500" y1="82074" x2="3500" y2="82074"/>
                          <a14:foregroundMark x1="96000" y1="68296" x2="96000" y2="68296"/>
                          <a14:foregroundMark x1="94833" y1="68593" x2="94833" y2="68593"/>
                          <a14:foregroundMark x1="95167" y1="66815" x2="95167" y2="66815"/>
                          <a14:foregroundMark x1="93750" y1="80593" x2="93750" y2="80593"/>
                          <a14:foregroundMark x1="95667" y1="77778" x2="95667" y2="77778"/>
                          <a14:foregroundMark x1="95333" y1="80148" x2="95333" y2="80148"/>
                          <a14:foregroundMark x1="98083" y1="84593" x2="98083" y2="84593"/>
                          <a14:foregroundMark x1="97250" y1="84444" x2="97250" y2="84444"/>
                          <a14:foregroundMark x1="38917" y1="3407" x2="38917" y2="3407"/>
                          <a14:foregroundMark x1="55333" y1="7111" x2="55333" y2="7111"/>
                          <a14:foregroundMark x1="37333" y1="5481" x2="37333" y2="5481"/>
                          <a14:foregroundMark x1="79583" y1="48741" x2="79583" y2="48741"/>
                          <a14:foregroundMark x1="82167" y1="52148" x2="81750" y2="52148"/>
                          <a14:foregroundMark x1="81167" y1="57185" x2="81167" y2="57185"/>
                          <a14:foregroundMark x1="79500" y1="62963" x2="79500" y2="62963"/>
                          <a14:foregroundMark x1="67583" y1="59852" x2="67583" y2="59852"/>
                          <a14:foregroundMark x1="68917" y1="50963" x2="68917" y2="50963"/>
                          <a14:foregroundMark x1="50500" y1="53926" x2="50500" y2="53926"/>
                          <a14:backgroundMark x1="96667" y1="93037" x2="96667" y2="93037"/>
                        </a14:backgroundRemoval>
                      </a14:imgEffect>
                    </a14:imgLayer>
                  </a14:imgProps>
                </a:ext>
              </a:extLst>
            </a:blip>
            <a:srcRect l="76223" t="89978"/>
            <a:stretch/>
          </p:blipFill>
          <p:spPr>
            <a:xfrm>
              <a:off x="4344890" y="5142753"/>
              <a:ext cx="1827310" cy="343647"/>
            </a:xfrm>
            <a:prstGeom prst="rect">
              <a:avLst/>
            </a:prstGeom>
          </p:spPr>
        </p:pic>
      </p:grpSp>
      <p:sp>
        <p:nvSpPr>
          <p:cNvPr id="4" name="&quot;No&quot; Symbol 3"/>
          <p:cNvSpPr/>
          <p:nvPr/>
        </p:nvSpPr>
        <p:spPr>
          <a:xfrm>
            <a:off x="2286000" y="1219200"/>
            <a:ext cx="4876800" cy="4800600"/>
          </a:xfrm>
          <a:prstGeom prst="noSmoking">
            <a:avLst>
              <a:gd name="adj" fmla="val 97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rategic Management 11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77204</TotalTime>
  <Words>686</Words>
  <Application>Microsoft Macintosh PowerPoint</Application>
  <PresentationFormat>On-screen Show (4:3)</PresentationFormat>
  <Paragraphs>61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Strategic Management 11e</vt:lpstr>
      <vt:lpstr>1_Office Theme</vt:lpstr>
      <vt:lpstr>Chapter 3 Title Slide</vt:lpstr>
      <vt:lpstr>COVID: Here’s what they tell me</vt:lpstr>
      <vt:lpstr>Generally, here’s what I was told</vt:lpstr>
      <vt:lpstr>COVID: Here’s what else they tell me</vt:lpstr>
      <vt:lpstr>To reduce COVID transmission it’s best to:</vt:lpstr>
      <vt:lpstr>The End</vt:lpstr>
    </vt:vector>
  </TitlesOfParts>
  <Manager/>
  <Company>Simon Fraser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X1</dc:subject>
  <dc:creator>Jerry Sheppard</dc:creator>
  <cp:keywords/>
  <dc:description/>
  <cp:lastModifiedBy>Jerry Sheppard</cp:lastModifiedBy>
  <cp:revision>1450</cp:revision>
  <cp:lastPrinted>2021-01-08T17:25:16Z</cp:lastPrinted>
  <dcterms:created xsi:type="dcterms:W3CDTF">2013-05-29T18:31:50Z</dcterms:created>
  <dcterms:modified xsi:type="dcterms:W3CDTF">2021-09-08T20:26:45Z</dcterms:modified>
  <cp:category/>
</cp:coreProperties>
</file>