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jpe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1.bin" ContentType="audio/unknown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audio2.bin" ContentType="audi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6"/>
  </p:notesMasterIdLst>
  <p:handoutMasterIdLst>
    <p:handoutMasterId r:id="rId17"/>
  </p:handoutMasterIdLst>
  <p:sldIdLst>
    <p:sldId id="365" r:id="rId2"/>
    <p:sldId id="369" r:id="rId3"/>
    <p:sldId id="403" r:id="rId4"/>
    <p:sldId id="407" r:id="rId5"/>
    <p:sldId id="408" r:id="rId6"/>
    <p:sldId id="409" r:id="rId7"/>
    <p:sldId id="410" r:id="rId8"/>
    <p:sldId id="411" r:id="rId9"/>
    <p:sldId id="412" r:id="rId10"/>
    <p:sldId id="413" r:id="rId11"/>
    <p:sldId id="414" r:id="rId12"/>
    <p:sldId id="388" r:id="rId13"/>
    <p:sldId id="389" r:id="rId14"/>
    <p:sldId id="41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B0C4A38-2403-3544-B4DF-8FAFE09C1618}">
          <p14:sldIdLst>
            <p14:sldId id="365"/>
            <p14:sldId id="369"/>
            <p14:sldId id="403"/>
            <p14:sldId id="407"/>
            <p14:sldId id="408"/>
            <p14:sldId id="409"/>
            <p14:sldId id="410"/>
            <p14:sldId id="411"/>
            <p14:sldId id="412"/>
            <p14:sldId id="413"/>
            <p14:sldId id="414"/>
            <p14:sldId id="388"/>
            <p14:sldId id="389"/>
            <p14:sldId id="41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rry Sheppard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B9B8"/>
    <a:srgbClr val="993399"/>
    <a:srgbClr val="006600"/>
    <a:srgbClr val="797E9F"/>
    <a:srgbClr val="BBB5B5"/>
    <a:srgbClr val="8CAF47"/>
    <a:srgbClr val="7AAEA0"/>
    <a:srgbClr val="82B4A7"/>
    <a:srgbClr val="9F8AB8"/>
    <a:srgbClr val="A4C8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02" autoAdjust="0"/>
    <p:restoredTop sz="91267" autoAdjust="0"/>
  </p:normalViewPr>
  <p:slideViewPr>
    <p:cSldViewPr>
      <p:cViewPr>
        <p:scale>
          <a:sx n="100" d="100"/>
          <a:sy n="100" d="100"/>
        </p:scale>
        <p:origin x="-4776" y="-1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17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C3468C-D6B6-4548-BE76-EF5A2A4380C1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en-US"/>
        </a:p>
      </dgm:t>
    </dgm:pt>
    <dgm:pt modelId="{63FFE840-1A06-4EF9-BA80-33D4553A84F0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Economies </a:t>
          </a:r>
          <a:b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of scale</a:t>
          </a:r>
        </a:p>
      </dgm:t>
    </dgm:pt>
    <dgm:pt modelId="{402387E3-2DB2-4F9E-AF5C-B496064962EC}" type="parTrans" cxnId="{D1E4FCF2-CB67-429A-9723-797E0AD10C82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B6A603-A304-4622-8BEB-4E969495329C}" type="sibTrans" cxnId="{D1E4FCF2-CB67-429A-9723-797E0AD10C82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8AA190-BED6-48B2-8918-74C92564D0DC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Barriers to market entry</a:t>
          </a:r>
        </a:p>
      </dgm:t>
    </dgm:pt>
    <dgm:pt modelId="{BB7A57DF-5E6E-4044-AA52-FD4C957A9CBE}" type="parTrans" cxnId="{FD0A84F5-237D-42E0-AD02-35BBB637F13D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640349-9975-4F86-AFC1-FAF46A2ABAAF}" type="sibTrans" cxnId="{FD0A84F5-237D-42E0-AD02-35BBB637F13D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5963F1-FC0D-4641-80B9-E791ECCBBFA4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Diversification</a:t>
          </a:r>
        </a:p>
      </dgm:t>
    </dgm:pt>
    <dgm:pt modelId="{4A2D79C5-26A4-4122-B28A-316B69D31428}" type="parTrans" cxnId="{B92F4E65-F66E-4CF8-9F57-E5C8A4BB11F9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2DED6F-5B18-4A9D-8083-2CE89F201216}" type="sibTrans" cxnId="{B92F4E65-F66E-4CF8-9F57-E5C8A4BB11F9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902C0C-D2B1-4CA2-9AAB-EEC6D465B17A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Product differentiation</a:t>
          </a:r>
        </a:p>
      </dgm:t>
    </dgm:pt>
    <dgm:pt modelId="{EC9CFDA4-3027-43E5-A8E5-74923221EB37}" type="parTrans" cxnId="{AAD986E6-05AE-47FF-82C4-75C42E5EAEC5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505C51-32B4-4C4E-9D6D-1D90EBF8C176}" type="sibTrans" cxnId="{AAD986E6-05AE-47FF-82C4-75C42E5EAEC5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E0A66F-E4B0-4616-A773-4DC6921484EA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Industry concentration</a:t>
          </a:r>
        </a:p>
      </dgm:t>
    </dgm:pt>
    <dgm:pt modelId="{CE8D51E2-6F97-427F-8BE4-2CD7FDB9714D}" type="parTrans" cxnId="{51F88B63-0405-478E-99A3-D4946387638C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E65B4E1-F83B-41E6-98DF-C30F54F382DE}" type="sibTrans" cxnId="{51F88B63-0405-478E-99A3-D4946387638C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B71DDC-1AB9-4494-BEAC-E497DC9F8711}">
      <dgm:prSet phldrT="[Text]" custT="1"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Market </a:t>
          </a:r>
          <a:b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frictions</a:t>
          </a:r>
        </a:p>
      </dgm:t>
    </dgm:pt>
    <dgm:pt modelId="{8915C167-44D1-4D71-8ABD-BECC9791A91B}" type="parTrans" cxnId="{49FA4959-8626-4BFD-A470-2F10F3693AE5}">
      <dgm:prSet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7F0A6B-EBB0-4783-8A1D-C264DB2363DB}" type="sibTrans" cxnId="{49FA4959-8626-4BFD-A470-2F10F3693AE5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E15064F-B8A2-4BAF-94A5-4B75C80FE021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lIns="0" tIns="0" rIns="0" bIns="0"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Firm’s Strategic Choices</a:t>
          </a:r>
        </a:p>
      </dgm:t>
    </dgm:pt>
    <dgm:pt modelId="{89A9DFB3-DAEF-4DDF-B53F-B7E0003F4C42}" type="sibTrans" cxnId="{6175C35C-5605-4016-82E7-EC2564F07BD0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FEFDCC-DEAF-45FF-87EA-24FA8F98C9C6}" type="parTrans" cxnId="{6175C35C-5605-4016-82E7-EC2564F07BD0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A34355-9D8E-4029-B89E-12AF9940876E}" type="pres">
      <dgm:prSet presAssocID="{F7C3468C-D6B6-4548-BE76-EF5A2A4380C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63444B6-56B0-48FD-AB03-204D40EF6EB3}" type="pres">
      <dgm:prSet presAssocID="{8E15064F-B8A2-4BAF-94A5-4B75C80FE021}" presName="centerShape" presStyleLbl="node0" presStyleIdx="0" presStyleCnt="1" custScaleX="145562" custScaleY="85371" custLinFactNeighborY="-1661"/>
      <dgm:spPr/>
      <dgm:t>
        <a:bodyPr/>
        <a:lstStyle/>
        <a:p>
          <a:endParaRPr lang="en-US"/>
        </a:p>
      </dgm:t>
    </dgm:pt>
    <dgm:pt modelId="{3E748977-0895-4A9E-9690-FF83A6800E23}" type="pres">
      <dgm:prSet presAssocID="{402387E3-2DB2-4F9E-AF5C-B496064962EC}" presName="parTrans" presStyleLbl="bgSibTrans2D1" presStyleIdx="0" presStyleCnt="6" custAng="157633" custLinFactNeighborX="-5286"/>
      <dgm:spPr/>
      <dgm:t>
        <a:bodyPr/>
        <a:lstStyle/>
        <a:p>
          <a:endParaRPr lang="en-US"/>
        </a:p>
      </dgm:t>
    </dgm:pt>
    <dgm:pt modelId="{1EC3534A-2FD0-4DB7-AD2E-116FCE7B0A11}" type="pres">
      <dgm:prSet presAssocID="{63FFE840-1A06-4EF9-BA80-33D4553A84F0}" presName="node" presStyleLbl="node1" presStyleIdx="0" presStyleCnt="6" custScaleX="226479" custScaleY="102945" custRadScaleRad="141955" custRadScaleInc="-40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16FCAB-F7A9-4F55-ACE8-CB69B2BE3B8A}" type="pres">
      <dgm:prSet presAssocID="{BB7A57DF-5E6E-4044-AA52-FD4C957A9CBE}" presName="parTrans" presStyleLbl="bgSibTrans2D1" presStyleIdx="1" presStyleCnt="6" custLinFactNeighborX="-4118" custLinFactNeighborY="-7023"/>
      <dgm:spPr/>
      <dgm:t>
        <a:bodyPr/>
        <a:lstStyle/>
        <a:p>
          <a:endParaRPr lang="en-US"/>
        </a:p>
      </dgm:t>
    </dgm:pt>
    <dgm:pt modelId="{E8701BFC-5602-4983-8088-3168794DA6EA}" type="pres">
      <dgm:prSet presAssocID="{558AA190-BED6-48B2-8918-74C92564D0DC}" presName="node" presStyleLbl="node1" presStyleIdx="1" presStyleCnt="6" custScaleX="226479" custScaleY="102945" custRadScaleRad="125502" custRadScaleInc="-542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CF5D49-41C6-4392-8B2F-BEA594432CF5}" type="pres">
      <dgm:prSet presAssocID="{4A2D79C5-26A4-4122-B28A-316B69D31428}" presName="parTrans" presStyleLbl="bgSibTrans2D1" presStyleIdx="2" presStyleCnt="6"/>
      <dgm:spPr/>
      <dgm:t>
        <a:bodyPr/>
        <a:lstStyle/>
        <a:p>
          <a:endParaRPr lang="en-US"/>
        </a:p>
      </dgm:t>
    </dgm:pt>
    <dgm:pt modelId="{EAE0B5E0-F0B9-42AD-B050-83E412F7B429}" type="pres">
      <dgm:prSet presAssocID="{765963F1-FC0D-4641-80B9-E791ECCBBFA4}" presName="node" presStyleLbl="node1" presStyleIdx="2" presStyleCnt="6" custScaleX="226479" custScaleY="102945" custRadScaleRad="103973" custRadScaleInc="-545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A79F1B-147A-47C8-A015-BD7BAF4B4C16}" type="pres">
      <dgm:prSet presAssocID="{EC9CFDA4-3027-43E5-A8E5-74923221EB37}" presName="parTrans" presStyleLbl="bgSibTrans2D1" presStyleIdx="3" presStyleCnt="6"/>
      <dgm:spPr/>
      <dgm:t>
        <a:bodyPr/>
        <a:lstStyle/>
        <a:p>
          <a:endParaRPr lang="en-US"/>
        </a:p>
      </dgm:t>
    </dgm:pt>
    <dgm:pt modelId="{6B796F21-35F0-48B0-A4E0-E538F54F0924}" type="pres">
      <dgm:prSet presAssocID="{0E902C0C-D2B1-4CA2-9AAB-EEC6D465B17A}" presName="node" presStyleLbl="node1" presStyleIdx="3" presStyleCnt="6" custScaleX="226479" custScaleY="102945" custRadScaleRad="103664" custRadScaleInc="549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18FE6A-40E3-4FE6-A322-07FF2B34AF0A}" type="pres">
      <dgm:prSet presAssocID="{CE8D51E2-6F97-427F-8BE4-2CD7FDB9714D}" presName="parTrans" presStyleLbl="bgSibTrans2D1" presStyleIdx="4" presStyleCnt="6" custLinFactNeighborX="4286" custLinFactNeighborY="-7023"/>
      <dgm:spPr/>
      <dgm:t>
        <a:bodyPr/>
        <a:lstStyle/>
        <a:p>
          <a:endParaRPr lang="en-US"/>
        </a:p>
      </dgm:t>
    </dgm:pt>
    <dgm:pt modelId="{F6C56BC6-E3C1-4063-B258-C7F290E78475}" type="pres">
      <dgm:prSet presAssocID="{BCE0A66F-E4B0-4616-A773-4DC6921484EA}" presName="node" presStyleLbl="node1" presStyleIdx="4" presStyleCnt="6" custScaleX="226479" custScaleY="102945" custRadScaleRad="125019" custRadScaleInc="563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607DDF-91EF-4B84-A46E-D7F0F0F4ABE7}" type="pres">
      <dgm:prSet presAssocID="{8915C167-44D1-4D71-8ABD-BECC9791A91B}" presName="parTrans" presStyleLbl="bgSibTrans2D1" presStyleIdx="5" presStyleCnt="6" custAng="21442367" custLinFactNeighborX="5286"/>
      <dgm:spPr/>
      <dgm:t>
        <a:bodyPr/>
        <a:lstStyle/>
        <a:p>
          <a:endParaRPr lang="en-US"/>
        </a:p>
      </dgm:t>
    </dgm:pt>
    <dgm:pt modelId="{35364267-EB4E-4968-9011-8733D4FE434B}" type="pres">
      <dgm:prSet presAssocID="{3EB71DDC-1AB9-4494-BEAC-E497DC9F8711}" presName="node" presStyleLbl="node1" presStyleIdx="5" presStyleCnt="6" custScaleX="226479" custScaleY="102945" custRadScaleRad="141955" custRadScaleInc="40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D2709B0-E943-E449-8546-3372DD4B23F1}" type="presOf" srcId="{8E15064F-B8A2-4BAF-94A5-4B75C80FE021}" destId="{063444B6-56B0-48FD-AB03-204D40EF6EB3}" srcOrd="0" destOrd="0" presId="urn:microsoft.com/office/officeart/2005/8/layout/radial4"/>
    <dgm:cxn modelId="{F1918FD8-9BE0-ED47-A505-0571ACDF9D2C}" type="presOf" srcId="{402387E3-2DB2-4F9E-AF5C-B496064962EC}" destId="{3E748977-0895-4A9E-9690-FF83A6800E23}" srcOrd="0" destOrd="0" presId="urn:microsoft.com/office/officeart/2005/8/layout/radial4"/>
    <dgm:cxn modelId="{4B74C89A-1F92-D045-B89B-8D5B2486B621}" type="presOf" srcId="{63FFE840-1A06-4EF9-BA80-33D4553A84F0}" destId="{1EC3534A-2FD0-4DB7-AD2E-116FCE7B0A11}" srcOrd="0" destOrd="0" presId="urn:microsoft.com/office/officeart/2005/8/layout/radial4"/>
    <dgm:cxn modelId="{8B643C3F-CFC5-014E-9C66-7A3CCD1E1CAF}" type="presOf" srcId="{3EB71DDC-1AB9-4494-BEAC-E497DC9F8711}" destId="{35364267-EB4E-4968-9011-8733D4FE434B}" srcOrd="0" destOrd="0" presId="urn:microsoft.com/office/officeart/2005/8/layout/radial4"/>
    <dgm:cxn modelId="{3B467A62-A999-D34A-84CE-F7B872494425}" type="presOf" srcId="{BB7A57DF-5E6E-4044-AA52-FD4C957A9CBE}" destId="{C516FCAB-F7A9-4F55-ACE8-CB69B2BE3B8A}" srcOrd="0" destOrd="0" presId="urn:microsoft.com/office/officeart/2005/8/layout/radial4"/>
    <dgm:cxn modelId="{7CD7B370-6072-8B4F-86E3-70415E18D93E}" type="presOf" srcId="{765963F1-FC0D-4641-80B9-E791ECCBBFA4}" destId="{EAE0B5E0-F0B9-42AD-B050-83E412F7B429}" srcOrd="0" destOrd="0" presId="urn:microsoft.com/office/officeart/2005/8/layout/radial4"/>
    <dgm:cxn modelId="{D1E4FCF2-CB67-429A-9723-797E0AD10C82}" srcId="{8E15064F-B8A2-4BAF-94A5-4B75C80FE021}" destId="{63FFE840-1A06-4EF9-BA80-33D4553A84F0}" srcOrd="0" destOrd="0" parTransId="{402387E3-2DB2-4F9E-AF5C-B496064962EC}" sibTransId="{69B6A603-A304-4622-8BEB-4E969495329C}"/>
    <dgm:cxn modelId="{203F65AE-E312-E548-B243-5F9AA1F5E2EF}" type="presOf" srcId="{BCE0A66F-E4B0-4616-A773-4DC6921484EA}" destId="{F6C56BC6-E3C1-4063-B258-C7F290E78475}" srcOrd="0" destOrd="0" presId="urn:microsoft.com/office/officeart/2005/8/layout/radial4"/>
    <dgm:cxn modelId="{49FA4959-8626-4BFD-A470-2F10F3693AE5}" srcId="{8E15064F-B8A2-4BAF-94A5-4B75C80FE021}" destId="{3EB71DDC-1AB9-4494-BEAC-E497DC9F8711}" srcOrd="5" destOrd="0" parTransId="{8915C167-44D1-4D71-8ABD-BECC9791A91B}" sibTransId="{3B7F0A6B-EBB0-4783-8A1D-C264DB2363DB}"/>
    <dgm:cxn modelId="{FD0A84F5-237D-42E0-AD02-35BBB637F13D}" srcId="{8E15064F-B8A2-4BAF-94A5-4B75C80FE021}" destId="{558AA190-BED6-48B2-8918-74C92564D0DC}" srcOrd="1" destOrd="0" parTransId="{BB7A57DF-5E6E-4044-AA52-FD4C957A9CBE}" sibTransId="{3A640349-9975-4F86-AFC1-FAF46A2ABAAF}"/>
    <dgm:cxn modelId="{F7F98FD4-3A4F-A040-972C-D3A63C1A15C8}" type="presOf" srcId="{558AA190-BED6-48B2-8918-74C92564D0DC}" destId="{E8701BFC-5602-4983-8088-3168794DA6EA}" srcOrd="0" destOrd="0" presId="urn:microsoft.com/office/officeart/2005/8/layout/radial4"/>
    <dgm:cxn modelId="{88F343E5-312E-6941-A0BF-519C00794D06}" type="presOf" srcId="{EC9CFDA4-3027-43E5-A8E5-74923221EB37}" destId="{E2A79F1B-147A-47C8-A015-BD7BAF4B4C16}" srcOrd="0" destOrd="0" presId="urn:microsoft.com/office/officeart/2005/8/layout/radial4"/>
    <dgm:cxn modelId="{E10F6F61-0B83-7B41-BF9A-9796371783E4}" type="presOf" srcId="{CE8D51E2-6F97-427F-8BE4-2CD7FDB9714D}" destId="{CD18FE6A-40E3-4FE6-A322-07FF2B34AF0A}" srcOrd="0" destOrd="0" presId="urn:microsoft.com/office/officeart/2005/8/layout/radial4"/>
    <dgm:cxn modelId="{B92F4E65-F66E-4CF8-9F57-E5C8A4BB11F9}" srcId="{8E15064F-B8A2-4BAF-94A5-4B75C80FE021}" destId="{765963F1-FC0D-4641-80B9-E791ECCBBFA4}" srcOrd="2" destOrd="0" parTransId="{4A2D79C5-26A4-4122-B28A-316B69D31428}" sibTransId="{2D2DED6F-5B18-4A9D-8083-2CE89F201216}"/>
    <dgm:cxn modelId="{AAD986E6-05AE-47FF-82C4-75C42E5EAEC5}" srcId="{8E15064F-B8A2-4BAF-94A5-4B75C80FE021}" destId="{0E902C0C-D2B1-4CA2-9AAB-EEC6D465B17A}" srcOrd="3" destOrd="0" parTransId="{EC9CFDA4-3027-43E5-A8E5-74923221EB37}" sibTransId="{BC505C51-32B4-4C4E-9D6D-1D90EBF8C176}"/>
    <dgm:cxn modelId="{51F88B63-0405-478E-99A3-D4946387638C}" srcId="{8E15064F-B8A2-4BAF-94A5-4B75C80FE021}" destId="{BCE0A66F-E4B0-4616-A773-4DC6921484EA}" srcOrd="4" destOrd="0" parTransId="{CE8D51E2-6F97-427F-8BE4-2CD7FDB9714D}" sibTransId="{FE65B4E1-F83B-41E6-98DF-C30F54F382DE}"/>
    <dgm:cxn modelId="{B2037A3A-F203-B44E-B781-D5B150349001}" type="presOf" srcId="{8915C167-44D1-4D71-8ABD-BECC9791A91B}" destId="{94607DDF-91EF-4B84-A46E-D7F0F0F4ABE7}" srcOrd="0" destOrd="0" presId="urn:microsoft.com/office/officeart/2005/8/layout/radial4"/>
    <dgm:cxn modelId="{42B5AEE9-2593-3C40-91D3-1296479C6BEE}" type="presOf" srcId="{F7C3468C-D6B6-4548-BE76-EF5A2A4380C1}" destId="{14A34355-9D8E-4029-B89E-12AF9940876E}" srcOrd="0" destOrd="0" presId="urn:microsoft.com/office/officeart/2005/8/layout/radial4"/>
    <dgm:cxn modelId="{6175C35C-5605-4016-82E7-EC2564F07BD0}" srcId="{F7C3468C-D6B6-4548-BE76-EF5A2A4380C1}" destId="{8E15064F-B8A2-4BAF-94A5-4B75C80FE021}" srcOrd="0" destOrd="0" parTransId="{5DFEFDCC-DEAF-45FF-87EA-24FA8F98C9C6}" sibTransId="{89A9DFB3-DAEF-4DDF-B53F-B7E0003F4C42}"/>
    <dgm:cxn modelId="{9DC2791E-6035-154F-9580-33D0426D5F82}" type="presOf" srcId="{4A2D79C5-26A4-4122-B28A-316B69D31428}" destId="{17CF5D49-41C6-4392-8B2F-BEA594432CF5}" srcOrd="0" destOrd="0" presId="urn:microsoft.com/office/officeart/2005/8/layout/radial4"/>
    <dgm:cxn modelId="{EDA0A57A-4E4E-714C-9717-3BD6B5085D0F}" type="presOf" srcId="{0E902C0C-D2B1-4CA2-9AAB-EEC6D465B17A}" destId="{6B796F21-35F0-48B0-A4E0-E538F54F0924}" srcOrd="0" destOrd="0" presId="urn:microsoft.com/office/officeart/2005/8/layout/radial4"/>
    <dgm:cxn modelId="{47085762-1CF4-1E47-B6FD-C178EF5CC4F8}" type="presParOf" srcId="{14A34355-9D8E-4029-B89E-12AF9940876E}" destId="{063444B6-56B0-48FD-AB03-204D40EF6EB3}" srcOrd="0" destOrd="0" presId="urn:microsoft.com/office/officeart/2005/8/layout/radial4"/>
    <dgm:cxn modelId="{3666DDCC-A35A-2E43-9764-F18966E0EAC4}" type="presParOf" srcId="{14A34355-9D8E-4029-B89E-12AF9940876E}" destId="{3E748977-0895-4A9E-9690-FF83A6800E23}" srcOrd="1" destOrd="0" presId="urn:microsoft.com/office/officeart/2005/8/layout/radial4"/>
    <dgm:cxn modelId="{FFAE1EB7-6ABD-7947-BFC6-82FEEDFCA529}" type="presParOf" srcId="{14A34355-9D8E-4029-B89E-12AF9940876E}" destId="{1EC3534A-2FD0-4DB7-AD2E-116FCE7B0A11}" srcOrd="2" destOrd="0" presId="urn:microsoft.com/office/officeart/2005/8/layout/radial4"/>
    <dgm:cxn modelId="{44832B7F-9AAC-AD42-90FA-76F6383F0116}" type="presParOf" srcId="{14A34355-9D8E-4029-B89E-12AF9940876E}" destId="{C516FCAB-F7A9-4F55-ACE8-CB69B2BE3B8A}" srcOrd="3" destOrd="0" presId="urn:microsoft.com/office/officeart/2005/8/layout/radial4"/>
    <dgm:cxn modelId="{199579CE-31A5-B34E-97BD-79926D8466E6}" type="presParOf" srcId="{14A34355-9D8E-4029-B89E-12AF9940876E}" destId="{E8701BFC-5602-4983-8088-3168794DA6EA}" srcOrd="4" destOrd="0" presId="urn:microsoft.com/office/officeart/2005/8/layout/radial4"/>
    <dgm:cxn modelId="{668AA81B-17C5-9640-82C2-6F74550682B0}" type="presParOf" srcId="{14A34355-9D8E-4029-B89E-12AF9940876E}" destId="{17CF5D49-41C6-4392-8B2F-BEA594432CF5}" srcOrd="5" destOrd="0" presId="urn:microsoft.com/office/officeart/2005/8/layout/radial4"/>
    <dgm:cxn modelId="{0506B23C-FDFF-2E46-98A0-0180A80457D9}" type="presParOf" srcId="{14A34355-9D8E-4029-B89E-12AF9940876E}" destId="{EAE0B5E0-F0B9-42AD-B050-83E412F7B429}" srcOrd="6" destOrd="0" presId="urn:microsoft.com/office/officeart/2005/8/layout/radial4"/>
    <dgm:cxn modelId="{31F2018A-D764-1045-91ED-27B49D9FDCC2}" type="presParOf" srcId="{14A34355-9D8E-4029-B89E-12AF9940876E}" destId="{E2A79F1B-147A-47C8-A015-BD7BAF4B4C16}" srcOrd="7" destOrd="0" presId="urn:microsoft.com/office/officeart/2005/8/layout/radial4"/>
    <dgm:cxn modelId="{9996640C-DB0A-DF48-BFB5-7A9559EF6852}" type="presParOf" srcId="{14A34355-9D8E-4029-B89E-12AF9940876E}" destId="{6B796F21-35F0-48B0-A4E0-E538F54F0924}" srcOrd="8" destOrd="0" presId="urn:microsoft.com/office/officeart/2005/8/layout/radial4"/>
    <dgm:cxn modelId="{C06A6159-858A-E64E-ACBF-B4EC1F5F1A03}" type="presParOf" srcId="{14A34355-9D8E-4029-B89E-12AF9940876E}" destId="{CD18FE6A-40E3-4FE6-A322-07FF2B34AF0A}" srcOrd="9" destOrd="0" presId="urn:microsoft.com/office/officeart/2005/8/layout/radial4"/>
    <dgm:cxn modelId="{42298A18-28DF-E243-B3F4-67F770F8DBF8}" type="presParOf" srcId="{14A34355-9D8E-4029-B89E-12AF9940876E}" destId="{F6C56BC6-E3C1-4063-B258-C7F290E78475}" srcOrd="10" destOrd="0" presId="urn:microsoft.com/office/officeart/2005/8/layout/radial4"/>
    <dgm:cxn modelId="{9B31235A-AD33-764B-A9D2-93EC30CCF370}" type="presParOf" srcId="{14A34355-9D8E-4029-B89E-12AF9940876E}" destId="{94607DDF-91EF-4B84-A46E-D7F0F0F4ABE7}" srcOrd="11" destOrd="0" presId="urn:microsoft.com/office/officeart/2005/8/layout/radial4"/>
    <dgm:cxn modelId="{7A8296B5-D946-DD4A-B54F-0D5A8C1637EC}" type="presParOf" srcId="{14A34355-9D8E-4029-B89E-12AF9940876E}" destId="{35364267-EB4E-4968-9011-8733D4FE434B}" srcOrd="12" destOrd="0" presId="urn:microsoft.com/office/officeart/2005/8/layout/radial4"/>
  </dgm:cxnLst>
  <dgm:bg/>
  <dgm:whole>
    <a:ln w="3175"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3444B6-56B0-48FD-AB03-204D40EF6EB3}">
      <dsp:nvSpPr>
        <dsp:cNvPr id="0" name=""/>
        <dsp:cNvSpPr/>
      </dsp:nvSpPr>
      <dsp:spPr>
        <a:xfrm>
          <a:off x="3419869" y="1630293"/>
          <a:ext cx="1847061" cy="10832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Firm’s Strategic Choices</a:t>
          </a:r>
        </a:p>
      </dsp:txBody>
      <dsp:txXfrm>
        <a:off x="3690365" y="1788937"/>
        <a:ext cx="1306069" cy="765999"/>
      </dsp:txXfrm>
    </dsp:sp>
    <dsp:sp modelId="{3E748977-0895-4A9E-9690-FF83A6800E23}">
      <dsp:nvSpPr>
        <dsp:cNvPr id="0" name=""/>
        <dsp:cNvSpPr/>
      </dsp:nvSpPr>
      <dsp:spPr>
        <a:xfrm rot="10804392">
          <a:off x="1524230" y="2074711"/>
          <a:ext cx="1709398" cy="361641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C3534A-2FD0-4DB7-AD2E-116FCE7B0A11}">
      <dsp:nvSpPr>
        <dsp:cNvPr id="0" name=""/>
        <dsp:cNvSpPr/>
      </dsp:nvSpPr>
      <dsp:spPr>
        <a:xfrm>
          <a:off x="609597" y="1927858"/>
          <a:ext cx="2011682" cy="73152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Economies </a:t>
          </a:r>
          <a:b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of scale</a:t>
          </a:r>
        </a:p>
      </dsp:txBody>
      <dsp:txXfrm>
        <a:off x="631022" y="1949283"/>
        <a:ext cx="1968832" cy="688670"/>
      </dsp:txXfrm>
    </dsp:sp>
    <dsp:sp modelId="{C516FCAB-F7A9-4F55-ACE8-CB69B2BE3B8A}">
      <dsp:nvSpPr>
        <dsp:cNvPr id="0" name=""/>
        <dsp:cNvSpPr/>
      </dsp:nvSpPr>
      <dsp:spPr>
        <a:xfrm rot="11897180">
          <a:off x="1975708" y="1444262"/>
          <a:ext cx="1459204" cy="361641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701BFC-5602-4983-8088-3168794DA6EA}">
      <dsp:nvSpPr>
        <dsp:cNvPr id="0" name=""/>
        <dsp:cNvSpPr/>
      </dsp:nvSpPr>
      <dsp:spPr>
        <a:xfrm>
          <a:off x="1066802" y="1055796"/>
          <a:ext cx="2011682" cy="73152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Barriers to market entry</a:t>
          </a:r>
        </a:p>
      </dsp:txBody>
      <dsp:txXfrm>
        <a:off x="1088227" y="1077221"/>
        <a:ext cx="1968832" cy="688670"/>
      </dsp:txXfrm>
    </dsp:sp>
    <dsp:sp modelId="{17CF5D49-41C6-4392-8B2F-BEA594432CF5}">
      <dsp:nvSpPr>
        <dsp:cNvPr id="0" name=""/>
        <dsp:cNvSpPr/>
      </dsp:nvSpPr>
      <dsp:spPr>
        <a:xfrm rot="14075131">
          <a:off x="2950844" y="918261"/>
          <a:ext cx="1259417" cy="361641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E0B5E0-F0B9-42AD-B050-83E412F7B429}">
      <dsp:nvSpPr>
        <dsp:cNvPr id="0" name=""/>
        <dsp:cNvSpPr/>
      </dsp:nvSpPr>
      <dsp:spPr>
        <a:xfrm>
          <a:off x="2209804" y="220120"/>
          <a:ext cx="2011682" cy="73152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Diversification</a:t>
          </a:r>
        </a:p>
      </dsp:txBody>
      <dsp:txXfrm>
        <a:off x="2231229" y="241545"/>
        <a:ext cx="1968832" cy="688670"/>
      </dsp:txXfrm>
    </dsp:sp>
    <dsp:sp modelId="{E2A79F1B-147A-47C8-A015-BD7BAF4B4C16}">
      <dsp:nvSpPr>
        <dsp:cNvPr id="0" name=""/>
        <dsp:cNvSpPr/>
      </dsp:nvSpPr>
      <dsp:spPr>
        <a:xfrm rot="18332272">
          <a:off x="4480211" y="922221"/>
          <a:ext cx="1253380" cy="361641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796F21-35F0-48B0-A4E0-E538F54F0924}">
      <dsp:nvSpPr>
        <dsp:cNvPr id="0" name=""/>
        <dsp:cNvSpPr/>
      </dsp:nvSpPr>
      <dsp:spPr>
        <a:xfrm>
          <a:off x="4465318" y="227323"/>
          <a:ext cx="2011682" cy="73152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Product differentiation</a:t>
          </a:r>
        </a:p>
      </dsp:txBody>
      <dsp:txXfrm>
        <a:off x="4486743" y="248748"/>
        <a:ext cx="1968832" cy="688670"/>
      </dsp:txXfrm>
    </dsp:sp>
    <dsp:sp modelId="{CD18FE6A-40E3-4FE6-A322-07FF2B34AF0A}">
      <dsp:nvSpPr>
        <dsp:cNvPr id="0" name=""/>
        <dsp:cNvSpPr/>
      </dsp:nvSpPr>
      <dsp:spPr>
        <a:xfrm rot="20541106">
          <a:off x="5263393" y="1462604"/>
          <a:ext cx="1446826" cy="361641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C56BC6-E3C1-4063-B258-C7F290E78475}">
      <dsp:nvSpPr>
        <dsp:cNvPr id="0" name=""/>
        <dsp:cNvSpPr/>
      </dsp:nvSpPr>
      <dsp:spPr>
        <a:xfrm>
          <a:off x="5608320" y="1083743"/>
          <a:ext cx="2011682" cy="73152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Industry concentration</a:t>
          </a:r>
        </a:p>
      </dsp:txBody>
      <dsp:txXfrm>
        <a:off x="5629745" y="1105168"/>
        <a:ext cx="1968832" cy="688670"/>
      </dsp:txXfrm>
    </dsp:sp>
    <dsp:sp modelId="{94607DDF-91EF-4B84-A46E-D7F0F0F4ABE7}">
      <dsp:nvSpPr>
        <dsp:cNvPr id="0" name=""/>
        <dsp:cNvSpPr/>
      </dsp:nvSpPr>
      <dsp:spPr>
        <a:xfrm rot="21595608">
          <a:off x="5453171" y="2074711"/>
          <a:ext cx="1709398" cy="361641"/>
        </a:xfrm>
        <a:prstGeom prst="leftArrow">
          <a:avLst>
            <a:gd name="adj1" fmla="val 60000"/>
            <a:gd name="adj2" fmla="val 50000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364267-EB4E-4968-9011-8733D4FE434B}">
      <dsp:nvSpPr>
        <dsp:cNvPr id="0" name=""/>
        <dsp:cNvSpPr/>
      </dsp:nvSpPr>
      <dsp:spPr>
        <a:xfrm>
          <a:off x="6065520" y="1927858"/>
          <a:ext cx="2011682" cy="731520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Market </a:t>
          </a:r>
          <a:b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frictions</a:t>
          </a:r>
        </a:p>
      </dsp:txBody>
      <dsp:txXfrm>
        <a:off x="6086945" y="1949283"/>
        <a:ext cx="1968832" cy="6886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17DDC-CB57-134D-AFBA-FCF933C4F9E3}" type="datetimeFigureOut">
              <a:rPr lang="en-US" smtClean="0"/>
              <a:t>23-07-01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29E60C-A843-EA4B-8381-3E17956D7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888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84291-4053-4375-8EBE-FFA7D94251BE}" type="datetimeFigureOut">
              <a:rPr lang="en-US" smtClean="0"/>
              <a:t>23-07-01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71624-06E7-4587-BD41-0D72A31AD3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398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71624-06E7-4587-BD41-0D72A31AD3E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221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71624-06E7-4587-BD41-0D72A31AD3E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221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71624-06E7-4587-BD41-0D72A31AD3E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221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14400"/>
          </a:xfrm>
          <a:prstGeom prst="rect">
            <a:avLst/>
          </a:prstGeom>
          <a:solidFill>
            <a:srgbClr val="0275BB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>
              <a:defRPr lang="en-US" b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0" y="-31272"/>
            <a:ext cx="9144000" cy="945671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8229600" cy="4830763"/>
          </a:xfrm>
          <a:ln>
            <a:noFill/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1270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sp>
        <p:nvSpPr>
          <p:cNvPr id="10" name="Rectangle 9"/>
          <p:cNvSpPr/>
          <p:nvPr userDrawn="1"/>
        </p:nvSpPr>
        <p:spPr>
          <a:xfrm>
            <a:off x="0" y="922866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960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0" y="-31272"/>
            <a:ext cx="9144000" cy="945671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1270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sp>
        <p:nvSpPr>
          <p:cNvPr id="10" name="Rectangle 9"/>
          <p:cNvSpPr/>
          <p:nvPr userDrawn="1"/>
        </p:nvSpPr>
        <p:spPr>
          <a:xfrm>
            <a:off x="0" y="922866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273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ne 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597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969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2667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ine 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762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1270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724930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Line 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90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>
              <a:def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762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1270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661527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/>
          <p:cNvSpPr txBox="1">
            <a:spLocks/>
          </p:cNvSpPr>
          <p:nvPr userDrawn="1"/>
        </p:nvSpPr>
        <p:spPr>
          <a:xfrm>
            <a:off x="0" y="6383866"/>
            <a:ext cx="9144000" cy="474134"/>
          </a:xfrm>
          <a:prstGeom prst="rect">
            <a:avLst/>
          </a:prstGeom>
          <a:blipFill rotWithShape="1">
            <a:blip r:embed="rId9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Chevron 15"/>
          <p:cNvSpPr/>
          <p:nvPr userDrawn="1"/>
        </p:nvSpPr>
        <p:spPr bwMode="auto">
          <a:xfrm>
            <a:off x="0" y="6437376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Essential Ch. 1  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  <a:latin typeface="+mn-lt"/>
              </a:rPr>
              <a:pPr marL="0" marR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000" b="1" spc="100" baseline="0" dirty="0">
                <a:solidFill>
                  <a:schemeClr val="bg1"/>
                </a:solidFill>
                <a:latin typeface="+mn-lt"/>
              </a:rPr>
              <a:t>/14      </a:t>
            </a:r>
            <a:endParaRPr lang="en-US" sz="1000" b="1" spc="1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0" y="-31272"/>
            <a:ext cx="9144000" cy="945671"/>
          </a:xfrm>
          <a:prstGeom prst="rect">
            <a:avLst/>
          </a:prstGeom>
          <a:blipFill rotWithShape="1">
            <a:blip r:embed="rId9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4" name="Title 1"/>
          <p:cNvSpPr txBox="1">
            <a:spLocks/>
          </p:cNvSpPr>
          <p:nvPr userDrawn="1"/>
        </p:nvSpPr>
        <p:spPr>
          <a:xfrm>
            <a:off x="0" y="0"/>
            <a:ext cx="8229600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1270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sp>
        <p:nvSpPr>
          <p:cNvPr id="36" name="Rectangle 35"/>
          <p:cNvSpPr/>
          <p:nvPr userDrawn="1"/>
        </p:nvSpPr>
        <p:spPr>
          <a:xfrm>
            <a:off x="0" y="922866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 userDrawn="1"/>
        </p:nvSpPr>
        <p:spPr>
          <a:xfrm>
            <a:off x="0" y="6276752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hevron 17"/>
          <p:cNvSpPr/>
          <p:nvPr userDrawn="1"/>
        </p:nvSpPr>
        <p:spPr bwMode="auto">
          <a:xfrm>
            <a:off x="2057400" y="6442964"/>
            <a:ext cx="138074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2000">
                  <a:srgbClr val="000000">
                    <a:alpha val="0"/>
                  </a:srgbClr>
                </a:gs>
                <a:gs pos="93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2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Basic</a:t>
            </a: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Definitions</a:t>
            </a:r>
          </a:p>
        </p:txBody>
      </p:sp>
      <p:sp>
        <p:nvSpPr>
          <p:cNvPr id="26" name="Chevron 25"/>
          <p:cNvSpPr/>
          <p:nvPr userDrawn="1"/>
        </p:nvSpPr>
        <p:spPr bwMode="auto">
          <a:xfrm>
            <a:off x="3337560" y="6442964"/>
            <a:ext cx="138074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2000">
                  <a:srgbClr val="000000">
                    <a:alpha val="0"/>
                  </a:srgbClr>
                </a:gs>
                <a:gs pos="93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defRPr/>
            </a:pPr>
            <a:endParaRPr lang="en-US" sz="900" b="1" spc="-70" dirty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defRPr/>
            </a:pPr>
            <a:r>
              <a:rPr lang="en-US" sz="900" b="1" spc="-70" dirty="0">
                <a:solidFill>
                  <a:schemeClr val="bg1"/>
                </a:solidFill>
                <a:latin typeface="Arial Narrow"/>
                <a:cs typeface="Arial Narrow"/>
              </a:rPr>
              <a:t>The Strategic                      Management</a:t>
            </a:r>
            <a:r>
              <a:rPr lang="en-US" sz="900" b="1" spc="-70" baseline="0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en-US" sz="900" b="1" spc="-70" dirty="0">
                <a:solidFill>
                  <a:schemeClr val="bg1"/>
                </a:solidFill>
                <a:latin typeface="Arial Narrow"/>
                <a:cs typeface="Arial Narrow"/>
              </a:rPr>
              <a:t>Process</a:t>
            </a:r>
          </a:p>
        </p:txBody>
      </p:sp>
      <p:sp>
        <p:nvSpPr>
          <p:cNvPr id="27" name="Chevron 26"/>
          <p:cNvSpPr/>
          <p:nvPr userDrawn="1"/>
        </p:nvSpPr>
        <p:spPr bwMode="auto">
          <a:xfrm>
            <a:off x="7106920" y="6442964"/>
            <a:ext cx="138074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2000">
                  <a:srgbClr val="000000">
                    <a:alpha val="0"/>
                  </a:srgbClr>
                </a:gs>
                <a:gs pos="93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900" b="1" spc="-70" dirty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-70" dirty="0">
                <a:solidFill>
                  <a:schemeClr val="bg1"/>
                </a:solidFill>
                <a:latin typeface="Arial Narrow"/>
                <a:cs typeface="Arial Narrow"/>
              </a:rPr>
              <a:t>Business</a:t>
            </a: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-70" dirty="0">
                <a:solidFill>
                  <a:schemeClr val="bg1"/>
                </a:solidFill>
                <a:latin typeface="Arial Narrow"/>
                <a:cs typeface="Arial Narrow"/>
              </a:rPr>
              <a:t>Models</a:t>
            </a:r>
            <a:endParaRPr lang="en-US" sz="900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28" name="Chevron 27"/>
          <p:cNvSpPr/>
          <p:nvPr userDrawn="1"/>
        </p:nvSpPr>
        <p:spPr bwMode="auto">
          <a:xfrm>
            <a:off x="4617720" y="6442964"/>
            <a:ext cx="138074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2000">
                  <a:srgbClr val="000000">
                    <a:alpha val="0"/>
                  </a:srgbClr>
                </a:gs>
                <a:gs pos="93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ts val="200"/>
              </a:lnSpc>
              <a:defRPr/>
            </a:pPr>
            <a:endParaRPr lang="en-US" sz="900" b="1" dirty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 eaLnBrk="1" hangingPunct="1">
              <a:lnSpc>
                <a:spcPts val="1000"/>
              </a:lnSpc>
              <a:defRPr/>
            </a:pPr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Complementary</a:t>
            </a:r>
            <a:r>
              <a:rPr lang="en-US" sz="900" b="1" baseline="0" dirty="0">
                <a:solidFill>
                  <a:schemeClr val="bg1"/>
                </a:solidFill>
                <a:latin typeface="Arial Narrow"/>
                <a:cs typeface="Arial Narrow"/>
              </a:rPr>
              <a:t>          Models</a:t>
            </a:r>
            <a:endParaRPr lang="en-US" sz="900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29" name="Chevron 28"/>
          <p:cNvSpPr/>
          <p:nvPr userDrawn="1"/>
        </p:nvSpPr>
        <p:spPr bwMode="auto">
          <a:xfrm>
            <a:off x="5918200" y="6442964"/>
            <a:ext cx="138074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2000">
                  <a:srgbClr val="000000">
                    <a:alpha val="0"/>
                  </a:srgbClr>
                </a:gs>
                <a:gs pos="93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ts val="200"/>
              </a:lnSpc>
              <a:defRPr/>
            </a:pPr>
            <a:endParaRPr lang="en-US" sz="900" b="1" dirty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 eaLnBrk="1" hangingPunct="1">
              <a:lnSpc>
                <a:spcPts val="1000"/>
              </a:lnSpc>
              <a:defRPr/>
            </a:pPr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Vision</a:t>
            </a:r>
            <a:r>
              <a:rPr lang="en-US" sz="900" b="1" baseline="0" dirty="0">
                <a:solidFill>
                  <a:schemeClr val="bg1"/>
                </a:solidFill>
                <a:latin typeface="Arial Narrow"/>
                <a:cs typeface="Arial Narrow"/>
              </a:rPr>
              <a:t>, Mission &amp; Stakeholders</a:t>
            </a:r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6033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accent1">
              <a:lumMod val="75000"/>
            </a:schemeClr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png"/><Relationship Id="rId12" Type="http://schemas.microsoft.com/office/2007/relationships/hdphoto" Target="../media/hdphoto4.wdp"/><Relationship Id="rId13" Type="http://schemas.openxmlformats.org/officeDocument/2006/relationships/image" Target="../media/image7.png"/><Relationship Id="rId14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microsoft.com/office/2007/relationships/hdphoto" Target="../media/hdphoto1.wdp"/><Relationship Id="rId7" Type="http://schemas.openxmlformats.org/officeDocument/2006/relationships/image" Target="../media/image4.png"/><Relationship Id="rId8" Type="http://schemas.microsoft.com/office/2007/relationships/hdphoto" Target="../media/hdphoto2.wdp"/><Relationship Id="rId9" Type="http://schemas.openxmlformats.org/officeDocument/2006/relationships/image" Target="../media/image5.png"/><Relationship Id="rId10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1.png"/><Relationship Id="rId7" Type="http://schemas.openxmlformats.org/officeDocument/2006/relationships/image" Target="../media/image12.png"/><Relationship Id="rId8" Type="http://schemas.openxmlformats.org/officeDocument/2006/relationships/image" Target="../media/image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41.png"/><Relationship Id="rId7" Type="http://schemas.openxmlformats.org/officeDocument/2006/relationships/image" Target="../media/image1.png"/><Relationship Id="rId8" Type="http://schemas.openxmlformats.org/officeDocument/2006/relationships/image" Target="../media/image12.png"/><Relationship Id="rId9" Type="http://schemas.openxmlformats.org/officeDocument/2006/relationships/image" Target="../media/image7.png"/><Relationship Id="rId10" Type="http://schemas.openxmlformats.org/officeDocument/2006/relationships/image" Target="../media/image42.png"/><Relationship Id="rId11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45.png"/><Relationship Id="rId5" Type="http://schemas.microsoft.com/office/2007/relationships/hdphoto" Target="../media/hdphoto8.wdp"/><Relationship Id="rId6" Type="http://schemas.openxmlformats.org/officeDocument/2006/relationships/image" Target="../media/image46.png"/><Relationship Id="rId7" Type="http://schemas.microsoft.com/office/2007/relationships/hdphoto" Target="../media/hdphoto9.wdp"/><Relationship Id="rId8" Type="http://schemas.openxmlformats.org/officeDocument/2006/relationships/image" Target="../media/image47.png"/><Relationship Id="rId9" Type="http://schemas.openxmlformats.org/officeDocument/2006/relationships/image" Target="../media/image1.png"/><Relationship Id="rId10" Type="http://schemas.openxmlformats.org/officeDocument/2006/relationships/image" Target="../media/image12.png"/><Relationship Id="rId11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11" Type="http://schemas.microsoft.com/office/2007/relationships/hdphoto" Target="../media/hdphoto10.wdp"/><Relationship Id="rId12" Type="http://schemas.openxmlformats.org/officeDocument/2006/relationships/image" Target="../media/image1.png"/><Relationship Id="rId1" Type="http://schemas.microsoft.com/office/2007/relationships/media" Target="../media/media1.wav"/><Relationship Id="rId2" Type="http://schemas.openxmlformats.org/officeDocument/2006/relationships/audio" Target="../media/media1.wav"/><Relationship Id="rId3" Type="http://schemas.openxmlformats.org/officeDocument/2006/relationships/slideLayout" Target="../slideLayouts/slideLayout1.xml"/><Relationship Id="rId4" Type="http://schemas.openxmlformats.org/officeDocument/2006/relationships/audio" Target="../media/audio2.bin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.png"/><Relationship Id="rId7" Type="http://schemas.openxmlformats.org/officeDocument/2006/relationships/image" Target="../media/image12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20" Type="http://schemas.openxmlformats.org/officeDocument/2006/relationships/image" Target="../media/image7.png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3" Type="http://schemas.openxmlformats.org/officeDocument/2006/relationships/image" Target="../media/image23.png"/><Relationship Id="rId14" Type="http://schemas.openxmlformats.org/officeDocument/2006/relationships/image" Target="../media/image24.png"/><Relationship Id="rId15" Type="http://schemas.openxmlformats.org/officeDocument/2006/relationships/image" Target="../media/image25.png"/><Relationship Id="rId16" Type="http://schemas.openxmlformats.org/officeDocument/2006/relationships/image" Target="../media/image26.png"/><Relationship Id="rId17" Type="http://schemas.openxmlformats.org/officeDocument/2006/relationships/image" Target="../media/image27.png"/><Relationship Id="rId18" Type="http://schemas.openxmlformats.org/officeDocument/2006/relationships/image" Target="../media/image1.png"/><Relationship Id="rId19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29.png"/><Relationship Id="rId5" Type="http://schemas.openxmlformats.org/officeDocument/2006/relationships/image" Target="../media/image1.png"/><Relationship Id="rId6" Type="http://schemas.openxmlformats.org/officeDocument/2006/relationships/image" Target="../media/image12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microsoft.com/office/2007/relationships/hdphoto" Target="../media/hdphoto6.wdp"/><Relationship Id="rId5" Type="http://schemas.openxmlformats.org/officeDocument/2006/relationships/image" Target="../media/image31.png"/><Relationship Id="rId6" Type="http://schemas.openxmlformats.org/officeDocument/2006/relationships/image" Target="../media/image1.png"/><Relationship Id="rId7" Type="http://schemas.openxmlformats.org/officeDocument/2006/relationships/image" Target="../media/image12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1.png"/><Relationship Id="rId9" Type="http://schemas.openxmlformats.org/officeDocument/2006/relationships/image" Target="../media/image12.png"/><Relationship Id="rId1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1.png"/><Relationship Id="rId5" Type="http://schemas.openxmlformats.org/officeDocument/2006/relationships/image" Target="../media/image12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990600"/>
          </a:xfrm>
          <a:prstGeom prst="rect">
            <a:avLst/>
          </a:prstGeom>
          <a:solidFill>
            <a:srgbClr val="0275BB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  <a:normAutofit/>
          </a:bodyPr>
          <a:lstStyle/>
          <a:p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 1  Title  Page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8467"/>
            <a:ext cx="9144000" cy="6248400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57600" y="685800"/>
            <a:ext cx="274320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en-US" sz="32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Chapter 1: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657600" y="1371600"/>
            <a:ext cx="5486400" cy="1077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dirty="0"/>
              <a:t>Strategic Management &amp; Strategic Competitiveness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657600" y="5638800"/>
            <a:ext cx="4572000" cy="338554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 1  STRATEGIC MANAGEMENT INPUTS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762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grpSp>
        <p:nvGrpSpPr>
          <p:cNvPr id="38" name="Group 37"/>
          <p:cNvGrpSpPr/>
          <p:nvPr/>
        </p:nvGrpSpPr>
        <p:grpSpPr>
          <a:xfrm>
            <a:off x="3752852" y="2819400"/>
            <a:ext cx="5089396" cy="1393077"/>
            <a:chOff x="3752852" y="2819400"/>
            <a:chExt cx="5089396" cy="1393077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458"/>
            <a:stretch/>
          </p:blipFill>
          <p:spPr>
            <a:xfrm>
              <a:off x="3752852" y="2819400"/>
              <a:ext cx="1389888" cy="1383570"/>
            </a:xfrm>
            <a:prstGeom prst="rect">
              <a:avLst/>
            </a:prstGeom>
            <a:effectLst>
              <a:outerShdw blurRad="50800" dist="50800" dir="8100000" algn="tl" rotWithShape="0">
                <a:srgbClr val="000000">
                  <a:alpha val="50000"/>
                </a:srgbClr>
              </a:outerShdw>
              <a:reflection stA="50000" endPos="75000" dist="12700" dir="5400000" sy="-100000" algn="bl" rotWithShape="0"/>
            </a:effectLst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662" r="2941" b="3255"/>
            <a:stretch/>
          </p:blipFill>
          <p:spPr>
            <a:xfrm>
              <a:off x="4983480" y="2819400"/>
              <a:ext cx="1389888" cy="1386707"/>
            </a:xfrm>
            <a:prstGeom prst="rect">
              <a:avLst/>
            </a:prstGeom>
            <a:effectLst>
              <a:outerShdw blurRad="50800" dist="50800" dir="8100000" algn="tl" rotWithShape="0">
                <a:srgbClr val="000000">
                  <a:alpha val="50000"/>
                </a:srgbClr>
              </a:outerShdw>
              <a:reflection stA="50000" endPos="75000" dist="12700" dir="5400000" sy="-100000" algn="bl" rotWithShape="0"/>
            </a:effectLst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17920" y="2819400"/>
              <a:ext cx="1389888" cy="1393077"/>
            </a:xfrm>
            <a:prstGeom prst="rect">
              <a:avLst/>
            </a:prstGeom>
            <a:effectLst>
              <a:outerShdw blurRad="50800" dist="50800" dir="8100000" algn="tl" rotWithShape="0">
                <a:srgbClr val="000000">
                  <a:alpha val="50000"/>
                </a:srgbClr>
              </a:outerShdw>
              <a:reflection stA="50000" endPos="75000" dist="12700" dir="5400000" sy="-100000" algn="bl" rotWithShape="0"/>
            </a:effectLst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106" t="2021"/>
            <a:stretch/>
          </p:blipFill>
          <p:spPr>
            <a:xfrm>
              <a:off x="7452360" y="2819400"/>
              <a:ext cx="1389888" cy="1388826"/>
            </a:xfrm>
            <a:prstGeom prst="rect">
              <a:avLst/>
            </a:prstGeom>
            <a:effectLst>
              <a:outerShdw blurRad="50800" dist="50800" dir="8100000" algn="tl" rotWithShape="0">
                <a:srgbClr val="000000">
                  <a:alpha val="50000"/>
                </a:srgbClr>
              </a:outerShdw>
              <a:reflection stA="50000" endPos="75000" dist="12700" dir="5400000" sy="-100000" algn="bl" rotWithShape="0"/>
            </a:effectLst>
          </p:spPr>
        </p:pic>
      </p:grpSp>
      <p:sp>
        <p:nvSpPr>
          <p:cNvPr id="24" name="Title 1"/>
          <p:cNvSpPr txBox="1">
            <a:spLocks/>
          </p:cNvSpPr>
          <p:nvPr/>
        </p:nvSpPr>
        <p:spPr>
          <a:xfrm>
            <a:off x="0" y="6439289"/>
            <a:ext cx="9144000" cy="418711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0" y="6276752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3" name="Picture 52" descr="Next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7600" y="6419088"/>
            <a:ext cx="396214" cy="396214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</p:spPr>
      </p:pic>
      <p:sp>
        <p:nvSpPr>
          <p:cNvPr id="30" name="Chevron 29"/>
          <p:cNvSpPr/>
          <p:nvPr/>
        </p:nvSpPr>
        <p:spPr bwMode="auto">
          <a:xfrm>
            <a:off x="0" y="6437376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Essential Ch. 1  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  <a:latin typeface="+mn-lt"/>
              </a:rPr>
              <a:pPr marL="0" marR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r>
              <a:rPr lang="en-US" sz="1000" b="1" spc="100" baseline="0" dirty="0">
                <a:solidFill>
                  <a:schemeClr val="bg1"/>
                </a:solidFill>
                <a:latin typeface="+mn-lt"/>
              </a:rPr>
              <a:t>/14      </a:t>
            </a:r>
            <a:endParaRPr lang="en-US" sz="1000" b="1" spc="1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3" name="Picture 22" descr="Screen Shot 2019-10-30 at 12.30.05 AM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36" y="914400"/>
            <a:ext cx="3255264" cy="408736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reflection stA="50000" endPos="25000" dist="12700" dir="5400000" sy="-100000" algn="bl" rotWithShape="0"/>
          </a:effectLst>
          <a:scene3d>
            <a:camera prst="perspectiveFront">
              <a:rot lat="618000" lon="19776000" rev="21594000"/>
            </a:camera>
            <a:lightRig rig="threePt" dir="t"/>
          </a:scene3d>
        </p:spPr>
      </p:pic>
      <p:sp>
        <p:nvSpPr>
          <p:cNvPr id="46" name="TextBox 45"/>
          <p:cNvSpPr txBox="1"/>
          <p:nvPr/>
        </p:nvSpPr>
        <p:spPr>
          <a:xfrm>
            <a:off x="7140107" y="6462777"/>
            <a:ext cx="1622893" cy="2174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>
              <a:defRPr sz="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 algn="r"/>
            <a:r>
              <a:rPr lang="en-US" sz="700" dirty="0">
                <a:latin typeface="Arial Narrow"/>
                <a:cs typeface="Arial Narrow"/>
              </a:rPr>
              <a:t>Presentation design by Jerry Sheppard.</a:t>
            </a:r>
          </a:p>
        </p:txBody>
      </p:sp>
      <p:sp>
        <p:nvSpPr>
          <p:cNvPr id="47" name="Footer Placeholder 12"/>
          <p:cNvSpPr txBox="1">
            <a:spLocks/>
          </p:cNvSpPr>
          <p:nvPr/>
        </p:nvSpPr>
        <p:spPr>
          <a:xfrm>
            <a:off x="2133600" y="6481065"/>
            <a:ext cx="5198534" cy="304800"/>
          </a:xfrm>
          <a:prstGeom prst="rect">
            <a:avLst/>
          </a:prstGeom>
        </p:spPr>
        <p:txBody>
          <a:bodyPr tIns="0" b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 </a:t>
            </a:r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2015, 2017, </a:t>
            </a:r>
            <a:r>
              <a:rPr lang="en-US" sz="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2020, 2023 </a:t>
            </a:r>
            <a:r>
              <a:rPr lang="en-US" sz="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Cengage</a:t>
            </a:r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 Learning. All rights reserved. May not be copied, scanned, or duplicated, in whole or in part, except for use</a:t>
            </a:r>
          </a:p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     as permitted in a license distributed with a certain product or service or otherwise on a password-protected website for classroom use.</a:t>
            </a:r>
          </a:p>
        </p:txBody>
      </p:sp>
    </p:spTree>
    <p:extLst>
      <p:ext uri="{BB962C8B-B14F-4D97-AF65-F5344CB8AC3E}">
        <p14:creationId xmlns:p14="http://schemas.microsoft.com/office/powerpoint/2010/main" val="3685474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Vision Statement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1"/>
            <a:ext cx="8915400" cy="1676400"/>
          </a:xfrm>
        </p:spPr>
        <p:txBody>
          <a:bodyPr>
            <a:normAutofit/>
          </a:bodyPr>
          <a:lstStyle/>
          <a:p>
            <a:pPr marL="256032" indent="-256032">
              <a:spcBef>
                <a:spcPts val="0"/>
              </a:spcBef>
              <a:spcAft>
                <a:spcPts val="600"/>
              </a:spcAft>
            </a:pPr>
            <a:r>
              <a:rPr lang="en-US" sz="2600" b="1" dirty="0"/>
              <a:t>A Successful Vision is:</a:t>
            </a:r>
          </a:p>
          <a:p>
            <a:pPr marL="548640" lvl="1" indent="-274320">
              <a:spcBef>
                <a:spcPts val="0"/>
              </a:spcBef>
              <a:spcAft>
                <a:spcPts val="600"/>
              </a:spcAft>
              <a:buSzPct val="125000"/>
              <a:buFont typeface="Lucida Grande"/>
              <a:buChar char="–"/>
            </a:pPr>
            <a:r>
              <a:rPr lang="en-US" sz="2200" b="1" dirty="0"/>
              <a:t>An enduring word picture of what the firm wants                               to be and expects to achieve in the future.</a:t>
            </a:r>
          </a:p>
          <a:p>
            <a:pPr marL="548640" lvl="1" indent="-274320">
              <a:spcBef>
                <a:spcPts val="0"/>
              </a:spcBef>
              <a:spcAft>
                <a:spcPts val="600"/>
              </a:spcAft>
              <a:buSzPct val="125000"/>
              <a:buFont typeface="Lucida Grande"/>
              <a:buChar char="–"/>
            </a:pPr>
            <a:r>
              <a:rPr lang="en-US" sz="2200" b="1" dirty="0"/>
              <a:t>One that stretches and challenges the firm’s people.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838200" y="4876800"/>
            <a:ext cx="7787122" cy="1409956"/>
            <a:chOff x="1033272" y="4771294"/>
            <a:chExt cx="7787122" cy="1409956"/>
          </a:xfrm>
        </p:grpSpPr>
        <p:grpSp>
          <p:nvGrpSpPr>
            <p:cNvPr id="29" name="Group 28"/>
            <p:cNvGrpSpPr/>
            <p:nvPr/>
          </p:nvGrpSpPr>
          <p:grpSpPr>
            <a:xfrm>
              <a:off x="1033272" y="4771294"/>
              <a:ext cx="7772400" cy="1280160"/>
              <a:chOff x="1066799" y="4771294"/>
              <a:chExt cx="7772400" cy="1280160"/>
            </a:xfrm>
          </p:grpSpPr>
          <p:grpSp>
            <p:nvGrpSpPr>
              <p:cNvPr id="24" name="Group 23"/>
              <p:cNvGrpSpPr>
                <a:grpSpLocks/>
              </p:cNvGrpSpPr>
              <p:nvPr/>
            </p:nvGrpSpPr>
            <p:grpSpPr>
              <a:xfrm>
                <a:off x="1066799" y="4771294"/>
                <a:ext cx="7772400" cy="1280160"/>
                <a:chOff x="2286000" y="5029200"/>
                <a:chExt cx="6612469" cy="978408"/>
              </a:xfrm>
            </p:grpSpPr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286000" y="5029200"/>
                  <a:ext cx="2016434" cy="976905"/>
                </a:xfrm>
                <a:prstGeom prst="rect">
                  <a:avLst/>
                </a:prstGeom>
              </p:spPr>
            </p:pic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777400" y="5029200"/>
                  <a:ext cx="121069" cy="976905"/>
                </a:xfrm>
                <a:prstGeom prst="rect">
                  <a:avLst/>
                </a:prstGeom>
              </p:spPr>
            </p:pic>
            <p:pic>
              <p:nvPicPr>
                <p:cNvPr id="28" name="Picture 27"/>
                <p:cNvPicPr preferRelativeResize="0">
                  <a:picLocks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239811" y="5029200"/>
                  <a:ext cx="4562856" cy="978408"/>
                </a:xfrm>
                <a:prstGeom prst="rect">
                  <a:avLst/>
                </a:prstGeom>
              </p:spPr>
            </p:pic>
          </p:grpSp>
          <p:sp>
            <p:nvSpPr>
              <p:cNvPr id="10" name="Rectangle 3"/>
              <p:cNvSpPr>
                <a:spLocks noChangeArrowheads="1"/>
              </p:cNvSpPr>
              <p:nvPr/>
            </p:nvSpPr>
            <p:spPr bwMode="auto">
              <a:xfrm>
                <a:off x="4114800" y="4927602"/>
                <a:ext cx="4114800" cy="95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182880" indent="-182880">
                  <a:defRPr/>
                </a:pPr>
                <a:r>
                  <a:rPr lang="en-CA" sz="28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Gabriola"/>
                    <a:cs typeface="Gabriola"/>
                  </a:rPr>
                  <a:t>“ Our vision is to be the quality </a:t>
                </a:r>
                <a:r>
                  <a:rPr lang="en-CA" sz="2800" b="1" i="1" spc="5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Gabriola"/>
                    <a:cs typeface="Gabriola"/>
                  </a:rPr>
                  <a:t>leader in everything we do.”   </a:t>
                </a:r>
              </a:p>
            </p:txBody>
          </p:sp>
        </p:grpSp>
        <p:pic>
          <p:nvPicPr>
            <p:cNvPr id="34" name="Picture 33" descr="1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2416" y="4773168"/>
              <a:ext cx="7777978" cy="1408082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8712199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18" name="Picture 17"/>
            <p:cNvPicPr preferRelativeResize="0">
              <a:picLocks/>
            </p:cNvPicPr>
            <p:nvPr/>
          </p:nvPicPr>
          <p:blipFill rotWithShape="1">
            <a:blip r:embed="rId7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9" name="Picture 18" descr="Next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4" name="Rectangle 3"/>
          <p:cNvSpPr/>
          <p:nvPr/>
        </p:nvSpPr>
        <p:spPr>
          <a:xfrm>
            <a:off x="516466" y="2770215"/>
            <a:ext cx="9525000" cy="846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1" indent="-274320">
              <a:spcBef>
                <a:spcPts val="0"/>
              </a:spcBef>
              <a:spcAft>
                <a:spcPts val="600"/>
              </a:spcAft>
              <a:buSzPct val="125000"/>
              <a:buFont typeface="Lucida Grande"/>
              <a:buChar char="–"/>
            </a:pP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One that reflects the firm’s values and aspirations.</a:t>
            </a:r>
          </a:p>
          <a:p>
            <a:pPr marL="274320" lvl="1" indent="-274320">
              <a:spcBef>
                <a:spcPts val="0"/>
              </a:spcBef>
              <a:spcAft>
                <a:spcPts val="600"/>
              </a:spcAft>
              <a:buSzPct val="125000"/>
              <a:buFont typeface="Lucida Grande"/>
              <a:buChar char="–"/>
            </a:pPr>
            <a:r>
              <a:rPr lang="en-US" sz="2200" b="1" spc="-30" dirty="0">
                <a:solidFill>
                  <a:schemeClr val="accent1">
                    <a:lumMod val="50000"/>
                  </a:schemeClr>
                </a:solidFill>
              </a:rPr>
              <a:t>Most effective when its development includes all stakeholders.</a:t>
            </a:r>
            <a:endParaRPr lang="en-US" sz="2200" b="1" dirty="0"/>
          </a:p>
        </p:txBody>
      </p:sp>
      <p:sp>
        <p:nvSpPr>
          <p:cNvPr id="5" name="Rectangle 4"/>
          <p:cNvSpPr/>
          <p:nvPr/>
        </p:nvSpPr>
        <p:spPr>
          <a:xfrm>
            <a:off x="499532" y="3584278"/>
            <a:ext cx="8263468" cy="1715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1" indent="-274320">
              <a:spcBef>
                <a:spcPts val="0"/>
              </a:spcBef>
              <a:spcAft>
                <a:spcPts val="600"/>
              </a:spcAft>
              <a:buSzPct val="125000"/>
              <a:buFont typeface="Lucida Grande"/>
              <a:buChar char="–"/>
            </a:pPr>
            <a:r>
              <a:rPr lang="en-US" sz="2200" b="1" dirty="0"/>
              <a:t>One which recognizes the firm’s internal organizational and external competitive environments.</a:t>
            </a:r>
          </a:p>
          <a:p>
            <a:pPr marL="274320" lvl="1" indent="-274320">
              <a:spcBef>
                <a:spcPts val="0"/>
              </a:spcBef>
              <a:spcAft>
                <a:spcPts val="600"/>
              </a:spcAft>
              <a:buSzPct val="125000"/>
              <a:buFont typeface="Lucida Grande"/>
              <a:buChar char="–"/>
            </a:pPr>
            <a:r>
              <a:rPr lang="en-US" sz="2200" b="1" dirty="0"/>
              <a:t>Supported by upper management decisions and actions.</a:t>
            </a:r>
          </a:p>
          <a:p>
            <a:pPr lvl="1">
              <a:spcBef>
                <a:spcPts val="900"/>
              </a:spcBef>
            </a:pPr>
            <a:endParaRPr lang="en-US" sz="22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0254" y="1540928"/>
            <a:ext cx="934994" cy="914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397" y="1223877"/>
            <a:ext cx="1290511" cy="1654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Chevron 22"/>
          <p:cNvSpPr/>
          <p:nvPr/>
        </p:nvSpPr>
        <p:spPr bwMode="auto">
          <a:xfrm>
            <a:off x="5918200" y="6442964"/>
            <a:ext cx="1380744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>
                <a:alpha val="9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ts val="200"/>
              </a:lnSpc>
              <a:defRPr/>
            </a:pPr>
            <a:endParaRPr lang="en-US" sz="900" b="1" dirty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 eaLnBrk="1" hangingPunct="1">
              <a:lnSpc>
                <a:spcPts val="1000"/>
              </a:lnSpc>
              <a:defRPr/>
            </a:pPr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Vision</a:t>
            </a:r>
            <a:r>
              <a:rPr lang="en-US" sz="900" b="1" baseline="0" dirty="0">
                <a:solidFill>
                  <a:schemeClr val="bg1"/>
                </a:solidFill>
                <a:latin typeface="Arial Narrow"/>
                <a:cs typeface="Arial Narrow"/>
              </a:rPr>
              <a:t>, Mission &amp; Stakeholders</a:t>
            </a:r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4797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Mission Statement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2676" y="1295400"/>
            <a:ext cx="2277790" cy="22949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&quot;No&quot; Symbol 6"/>
          <p:cNvSpPr/>
          <p:nvPr/>
        </p:nvSpPr>
        <p:spPr>
          <a:xfrm>
            <a:off x="3581400" y="1295400"/>
            <a:ext cx="2235200" cy="2294965"/>
          </a:xfrm>
          <a:prstGeom prst="noSmoking">
            <a:avLst>
              <a:gd name="adj" fmla="val 485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429000" y="1219200"/>
            <a:ext cx="2514600" cy="2438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001000" cy="2639567"/>
          </a:xfrm>
        </p:spPr>
        <p:txBody>
          <a:bodyPr>
            <a:normAutofit fontScale="77500" lnSpcReduction="20000"/>
          </a:bodyPr>
          <a:lstStyle/>
          <a:p>
            <a:pPr marL="256032" indent="-256032">
              <a:spcBef>
                <a:spcPts val="1200"/>
              </a:spcBef>
            </a:pPr>
            <a:r>
              <a:rPr lang="en-US" b="1" dirty="0"/>
              <a:t>An Effective Mission:</a:t>
            </a:r>
          </a:p>
          <a:p>
            <a:pPr marL="557784" lvl="1">
              <a:lnSpc>
                <a:spcPct val="120000"/>
              </a:lnSpc>
              <a:spcBef>
                <a:spcPts val="800"/>
              </a:spcBef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Specifies business or businesses in which the firm intends to compete &amp; customers it intends to serve.</a:t>
            </a:r>
          </a:p>
          <a:p>
            <a:pPr marL="557784" lvl="1">
              <a:lnSpc>
                <a:spcPct val="120000"/>
              </a:lnSpc>
              <a:spcBef>
                <a:spcPts val="800"/>
              </a:spcBef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Has a more concrete, near-term focus on current product markets and customers than the firm’s vision.</a:t>
            </a:r>
          </a:p>
          <a:p>
            <a:pPr marL="557784" lvl="1">
              <a:lnSpc>
                <a:spcPct val="120000"/>
              </a:lnSpc>
              <a:spcBef>
                <a:spcPts val="800"/>
              </a:spcBef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Should be inspiring and relevant to all stakeholders.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106680" y="4572000"/>
            <a:ext cx="8961120" cy="1828800"/>
            <a:chOff x="1032931" y="4771294"/>
            <a:chExt cx="7778319" cy="1470912"/>
          </a:xfrm>
        </p:grpSpPr>
        <p:grpSp>
          <p:nvGrpSpPr>
            <p:cNvPr id="20" name="Group 19"/>
            <p:cNvGrpSpPr/>
            <p:nvPr/>
          </p:nvGrpSpPr>
          <p:grpSpPr>
            <a:xfrm>
              <a:off x="1032931" y="4771294"/>
              <a:ext cx="7772400" cy="1280160"/>
              <a:chOff x="1066799" y="4771294"/>
              <a:chExt cx="7772400" cy="1280160"/>
            </a:xfrm>
          </p:grpSpPr>
          <p:grpSp>
            <p:nvGrpSpPr>
              <p:cNvPr id="21" name="Group 20"/>
              <p:cNvGrpSpPr>
                <a:grpSpLocks/>
              </p:cNvGrpSpPr>
              <p:nvPr/>
            </p:nvGrpSpPr>
            <p:grpSpPr>
              <a:xfrm>
                <a:off x="1066799" y="4771294"/>
                <a:ext cx="7772400" cy="1280160"/>
                <a:chOff x="2286000" y="5029200"/>
                <a:chExt cx="6612469" cy="978408"/>
              </a:xfrm>
            </p:grpSpPr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286000" y="5029200"/>
                  <a:ext cx="2016434" cy="976905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777400" y="5029200"/>
                  <a:ext cx="121069" cy="976905"/>
                </a:xfrm>
                <a:prstGeom prst="rect">
                  <a:avLst/>
                </a:prstGeom>
              </p:spPr>
            </p:pic>
            <p:pic>
              <p:nvPicPr>
                <p:cNvPr id="25" name="Picture 24"/>
                <p:cNvPicPr preferRelativeResize="0">
                  <a:picLocks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239811" y="5029200"/>
                  <a:ext cx="4562856" cy="978408"/>
                </a:xfrm>
                <a:prstGeom prst="rect">
                  <a:avLst/>
                </a:prstGeom>
              </p:spPr>
            </p:pic>
          </p:grpSp>
          <p:sp>
            <p:nvSpPr>
              <p:cNvPr id="22" name="Rectangle 3"/>
              <p:cNvSpPr>
                <a:spLocks noChangeArrowheads="1"/>
              </p:cNvSpPr>
              <p:nvPr/>
            </p:nvSpPr>
            <p:spPr bwMode="auto">
              <a:xfrm>
                <a:off x="3344333" y="4788228"/>
                <a:ext cx="5444068" cy="12003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182880" indent="-182880">
                  <a:defRPr/>
                </a:pPr>
                <a:r>
                  <a:rPr lang="en-CA" sz="2400" b="1" i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Gabriola"/>
                    <a:cs typeface="Gabriola"/>
                  </a:rPr>
                  <a:t>“  Our guiding mission is to deliver superior quality products &amp; services for our customers &amp; communities through leadership, innovation &amp; partnerships.”</a:t>
                </a:r>
              </a:p>
            </p:txBody>
          </p:sp>
        </p:grpSp>
        <p:pic>
          <p:nvPicPr>
            <p:cNvPr id="40" name="Picture 39" descr="2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272" y="4773168"/>
              <a:ext cx="7777978" cy="1469038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8712199" y="6419088"/>
            <a:ext cx="418425" cy="438912"/>
            <a:chOff x="10515600" y="6419088"/>
            <a:chExt cx="418425" cy="438912"/>
          </a:xfrm>
          <a:blipFill rotWithShape="1">
            <a:blip r:embed="rId7"/>
            <a:tile tx="0" ty="0" sx="100000" sy="100000" flip="none" algn="tl"/>
          </a:blipFill>
        </p:grpSpPr>
        <p:pic>
          <p:nvPicPr>
            <p:cNvPr id="32" name="Picture 31"/>
            <p:cNvPicPr preferRelativeResize="0">
              <a:picLocks/>
            </p:cNvPicPr>
            <p:nvPr/>
          </p:nvPicPr>
          <p:blipFill rotWithShape="1">
            <a:blip r:embed="rId8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37" name="Picture 36" descr="Next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grpSp>
        <p:nvGrpSpPr>
          <p:cNvPr id="5" name="Group 4"/>
          <p:cNvGrpSpPr/>
          <p:nvPr/>
        </p:nvGrpSpPr>
        <p:grpSpPr>
          <a:xfrm>
            <a:off x="0" y="3657600"/>
            <a:ext cx="9063218" cy="777240"/>
            <a:chOff x="0" y="3657600"/>
            <a:chExt cx="9063218" cy="7772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657600"/>
              <a:ext cx="1519418" cy="77724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8760" y="3657600"/>
              <a:ext cx="1519418" cy="77724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17520" y="3657600"/>
              <a:ext cx="1519418" cy="77724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26280" y="3657600"/>
              <a:ext cx="1519418" cy="77724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5040" y="3657600"/>
              <a:ext cx="1519418" cy="77724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3800" y="3657600"/>
              <a:ext cx="1519418" cy="777240"/>
            </a:xfrm>
            <a:prstGeom prst="rect">
              <a:avLst/>
            </a:prstGeom>
          </p:spPr>
        </p:pic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397" y="1232344"/>
            <a:ext cx="1290511" cy="1654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hevron 28"/>
          <p:cNvSpPr/>
          <p:nvPr/>
        </p:nvSpPr>
        <p:spPr bwMode="auto">
          <a:xfrm>
            <a:off x="5918200" y="6442964"/>
            <a:ext cx="1380744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>
                <a:alpha val="9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ts val="200"/>
              </a:lnSpc>
              <a:defRPr/>
            </a:pPr>
            <a:endParaRPr lang="en-US" sz="900" b="1" dirty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 eaLnBrk="1" hangingPunct="1">
              <a:lnSpc>
                <a:spcPts val="1000"/>
              </a:lnSpc>
              <a:defRPr/>
            </a:pPr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Vision</a:t>
            </a:r>
            <a:r>
              <a:rPr lang="en-US" sz="900" b="1" baseline="0" dirty="0">
                <a:solidFill>
                  <a:schemeClr val="bg1"/>
                </a:solidFill>
                <a:latin typeface="Arial Narrow"/>
                <a:cs typeface="Arial Narrow"/>
              </a:rPr>
              <a:t>, Mission &amp; Stakeholders</a:t>
            </a:r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552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 sz="3400" b="1" dirty="0">
                <a:solidFill>
                  <a:schemeClr val="bg1"/>
                </a:solidFill>
                <a:latin typeface="+mj-lt"/>
              </a:rPr>
              <a:t>Stakeholders</a:t>
            </a:r>
          </a:p>
        </p:txBody>
      </p:sp>
      <p:sp>
        <p:nvSpPr>
          <p:cNvPr id="14" name="Freeform 14"/>
          <p:cNvSpPr>
            <a:spLocks/>
          </p:cNvSpPr>
          <p:nvPr/>
        </p:nvSpPr>
        <p:spPr bwMode="auto">
          <a:xfrm>
            <a:off x="4267198" y="2590800"/>
            <a:ext cx="4495801" cy="914400"/>
          </a:xfrm>
          <a:prstGeom prst="roundRect">
            <a:avLst>
              <a:gd name="adj" fmla="val 10061"/>
            </a:avLst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Are affected by the strategic outcomes achieved by the firm</a:t>
            </a: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4267200" y="1463040"/>
            <a:ext cx="4495800" cy="914400"/>
          </a:xfrm>
          <a:prstGeom prst="roundRect">
            <a:avLst>
              <a:gd name="adj" fmla="val 10083"/>
            </a:avLst>
          </a:prstGeom>
          <a:solidFill>
            <a:srgbClr val="00887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 affect development of the firm’s vision and mission</a:t>
            </a:r>
          </a:p>
        </p:txBody>
      </p:sp>
      <p:sp>
        <p:nvSpPr>
          <p:cNvPr id="16" name="Freeform 14"/>
          <p:cNvSpPr>
            <a:spLocks/>
          </p:cNvSpPr>
          <p:nvPr/>
        </p:nvSpPr>
        <p:spPr bwMode="auto">
          <a:xfrm>
            <a:off x="4258228" y="3674534"/>
            <a:ext cx="4504772" cy="914400"/>
          </a:xfrm>
          <a:prstGeom prst="roundRect">
            <a:avLst>
              <a:gd name="adj" fmla="val 11702"/>
            </a:avLst>
          </a:prstGeom>
          <a:solidFill>
            <a:srgbClr val="CE133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 have enforceable claims </a:t>
            </a:r>
            <a:b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 the firm’s performance</a:t>
            </a:r>
          </a:p>
        </p:txBody>
      </p:sp>
      <p:cxnSp>
        <p:nvCxnSpPr>
          <p:cNvPr id="17" name="Straight Arrow Connector 16"/>
          <p:cNvCxnSpPr>
            <a:stCxn id="20" idx="2"/>
            <a:endCxn id="14" idx="1"/>
          </p:cNvCxnSpPr>
          <p:nvPr/>
        </p:nvCxnSpPr>
        <p:spPr>
          <a:xfrm flipV="1">
            <a:off x="457201" y="3048000"/>
            <a:ext cx="3809997" cy="421469"/>
          </a:xfrm>
          <a:prstGeom prst="straightConnector1">
            <a:avLst/>
          </a:prstGeom>
          <a:ln w="28575">
            <a:solidFill>
              <a:schemeClr val="bg2">
                <a:lumMod val="25000"/>
              </a:schemeClr>
            </a:solidFill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20" idx="2"/>
            <a:endCxn id="15" idx="1"/>
          </p:cNvCxnSpPr>
          <p:nvPr/>
        </p:nvCxnSpPr>
        <p:spPr>
          <a:xfrm flipV="1">
            <a:off x="457201" y="1920240"/>
            <a:ext cx="3809999" cy="1549229"/>
          </a:xfrm>
          <a:prstGeom prst="straightConnector1">
            <a:avLst/>
          </a:prstGeom>
          <a:ln w="28575">
            <a:solidFill>
              <a:schemeClr val="bg2">
                <a:lumMod val="25000"/>
              </a:schemeClr>
            </a:solidFill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20" idx="2"/>
            <a:endCxn id="16" idx="1"/>
          </p:cNvCxnSpPr>
          <p:nvPr/>
        </p:nvCxnSpPr>
        <p:spPr>
          <a:xfrm>
            <a:off x="457201" y="3469469"/>
            <a:ext cx="3801027" cy="662265"/>
          </a:xfrm>
          <a:prstGeom prst="straightConnector1">
            <a:avLst/>
          </a:prstGeom>
          <a:ln w="28575">
            <a:solidFill>
              <a:schemeClr val="bg2">
                <a:lumMod val="25000"/>
              </a:schemeClr>
            </a:solidFill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Freeform 14"/>
          <p:cNvSpPr>
            <a:spLocks/>
          </p:cNvSpPr>
          <p:nvPr/>
        </p:nvSpPr>
        <p:spPr bwMode="auto">
          <a:xfrm>
            <a:off x="4258229" y="4784876"/>
            <a:ext cx="4504771" cy="914400"/>
          </a:xfrm>
          <a:prstGeom prst="roundRect">
            <a:avLst>
              <a:gd name="adj" fmla="val 11702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Are influential when in control </a:t>
            </a:r>
            <a:b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critical or valued resources</a:t>
            </a:r>
          </a:p>
        </p:txBody>
      </p:sp>
      <p:cxnSp>
        <p:nvCxnSpPr>
          <p:cNvPr id="28" name="Straight Arrow Connector 27"/>
          <p:cNvCxnSpPr>
            <a:stCxn id="20" idx="2"/>
            <a:endCxn id="21" idx="1"/>
          </p:cNvCxnSpPr>
          <p:nvPr/>
        </p:nvCxnSpPr>
        <p:spPr>
          <a:xfrm>
            <a:off x="457201" y="3469469"/>
            <a:ext cx="3801028" cy="1772607"/>
          </a:xfrm>
          <a:prstGeom prst="straightConnector1">
            <a:avLst/>
          </a:prstGeom>
          <a:ln w="28575">
            <a:solidFill>
              <a:schemeClr val="bg2">
                <a:lumMod val="25000"/>
              </a:schemeClr>
            </a:solidFill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Freeform 14"/>
          <p:cNvSpPr>
            <a:spLocks/>
          </p:cNvSpPr>
          <p:nvPr/>
        </p:nvSpPr>
        <p:spPr bwMode="auto">
          <a:xfrm>
            <a:off x="457201" y="2133600"/>
            <a:ext cx="2895600" cy="2671738"/>
          </a:xfrm>
          <a:prstGeom prst="ellipse">
            <a:avLst/>
          </a:prstGeom>
          <a:solidFill>
            <a:srgbClr val="63468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Primary stakeholders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(individuals, groups, and organizations)</a:t>
            </a:r>
          </a:p>
        </p:txBody>
      </p:sp>
      <p:pic>
        <p:nvPicPr>
          <p:cNvPr id="36" name="Picture 35" descr="Sound.png"/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</p:spPr>
      </p:pic>
      <p:grpSp>
        <p:nvGrpSpPr>
          <p:cNvPr id="37" name="Group 36"/>
          <p:cNvGrpSpPr/>
          <p:nvPr/>
        </p:nvGrpSpPr>
        <p:grpSpPr>
          <a:xfrm>
            <a:off x="8712200" y="6419088"/>
            <a:ext cx="418425" cy="438912"/>
            <a:chOff x="10515600" y="6419088"/>
            <a:chExt cx="418425" cy="438912"/>
          </a:xfrm>
          <a:blipFill rotWithShape="1">
            <a:blip r:embed="rId3"/>
            <a:tile tx="0" ty="0" sx="100000" sy="100000" flip="none" algn="tl"/>
          </a:blipFill>
        </p:grpSpPr>
        <p:pic>
          <p:nvPicPr>
            <p:cNvPr id="38" name="Picture 37"/>
            <p:cNvPicPr preferRelativeResize="0">
              <a:picLocks/>
            </p:cNvPicPr>
            <p:nvPr/>
          </p:nvPicPr>
          <p:blipFill rotWithShape="1"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39" name="Picture 38" descr="Next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3" name="Chevron 22"/>
          <p:cNvSpPr/>
          <p:nvPr/>
        </p:nvSpPr>
        <p:spPr bwMode="auto">
          <a:xfrm>
            <a:off x="5918200" y="6442964"/>
            <a:ext cx="1380744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>
                <a:alpha val="9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ts val="200"/>
              </a:lnSpc>
              <a:defRPr/>
            </a:pPr>
            <a:endParaRPr lang="en-US" sz="900" b="1" dirty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 eaLnBrk="1" hangingPunct="1">
              <a:lnSpc>
                <a:spcPts val="1000"/>
              </a:lnSpc>
              <a:defRPr/>
            </a:pPr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Vision</a:t>
            </a:r>
            <a:r>
              <a:rPr lang="en-US" sz="900" b="1" baseline="0" dirty="0">
                <a:solidFill>
                  <a:schemeClr val="bg1"/>
                </a:solidFill>
                <a:latin typeface="Arial Narrow"/>
                <a:cs typeface="Arial Narrow"/>
              </a:rPr>
              <a:t>, Mission &amp; Stakeholders</a:t>
            </a:r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6024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8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21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 sz="3400" b="1" dirty="0">
                <a:solidFill>
                  <a:srgbClr val="FFFFFF"/>
                </a:solidFill>
                <a:latin typeface="+mj-lt"/>
              </a:rPr>
              <a:t>Classification of Stakeholders</a:t>
            </a:r>
          </a:p>
        </p:txBody>
      </p:sp>
      <p:sp>
        <p:nvSpPr>
          <p:cNvPr id="9" name="Freeform 36"/>
          <p:cNvSpPr>
            <a:spLocks noEditPoints="1"/>
          </p:cNvSpPr>
          <p:nvPr/>
        </p:nvSpPr>
        <p:spPr bwMode="auto">
          <a:xfrm>
            <a:off x="2235201" y="1278469"/>
            <a:ext cx="4648200" cy="731520"/>
          </a:xfrm>
          <a:prstGeom prst="roundRect">
            <a:avLst>
              <a:gd name="adj" fmla="val 7823"/>
            </a:avLst>
          </a:prstGeom>
          <a:solidFill>
            <a:srgbClr val="00887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Categories of stakeholders</a:t>
            </a:r>
          </a:p>
        </p:txBody>
      </p:sp>
      <p:cxnSp>
        <p:nvCxnSpPr>
          <p:cNvPr id="10" name="Elbow Connector 9"/>
          <p:cNvCxnSpPr>
            <a:stCxn id="9" idx="2"/>
            <a:endCxn id="6" idx="0"/>
          </p:cNvCxnSpPr>
          <p:nvPr/>
        </p:nvCxnSpPr>
        <p:spPr>
          <a:xfrm rot="5400000">
            <a:off x="2781726" y="828464"/>
            <a:ext cx="596051" cy="2959101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25000"/>
              </a:schemeClr>
            </a:solidFill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Elbow Connector 11"/>
          <p:cNvCxnSpPr>
            <a:stCxn id="9" idx="2"/>
            <a:endCxn id="8" idx="0"/>
          </p:cNvCxnSpPr>
          <p:nvPr/>
        </p:nvCxnSpPr>
        <p:spPr>
          <a:xfrm rot="16200000" flipH="1">
            <a:off x="5753525" y="815764"/>
            <a:ext cx="596051" cy="2984499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25000"/>
              </a:schemeClr>
            </a:solidFill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>
            <a:endCxn id="7" idx="0"/>
          </p:cNvCxnSpPr>
          <p:nvPr/>
        </p:nvCxnSpPr>
        <p:spPr>
          <a:xfrm>
            <a:off x="4555066" y="2057400"/>
            <a:ext cx="16934" cy="54864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228600" y="2606040"/>
            <a:ext cx="3076576" cy="3337560"/>
            <a:chOff x="228600" y="2606040"/>
            <a:chExt cx="3076576" cy="3337560"/>
          </a:xfrm>
        </p:grpSpPr>
        <p:sp>
          <p:nvSpPr>
            <p:cNvPr id="6" name="Freeform 16"/>
            <p:cNvSpPr>
              <a:spLocks/>
            </p:cNvSpPr>
            <p:nvPr/>
          </p:nvSpPr>
          <p:spPr bwMode="auto">
            <a:xfrm>
              <a:off x="274320" y="2606040"/>
              <a:ext cx="2651760" cy="822960"/>
            </a:xfrm>
            <a:prstGeom prst="roundRect">
              <a:avLst>
                <a:gd name="adj" fmla="val 11173"/>
              </a:avLst>
            </a:prstGeom>
            <a:solidFill>
              <a:srgbClr val="797E9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Capital Market Stakeholders</a:t>
              </a:r>
            </a:p>
          </p:txBody>
        </p:sp>
        <p:grpSp>
          <p:nvGrpSpPr>
            <p:cNvPr id="36" name="Group 12"/>
            <p:cNvGrpSpPr>
              <a:grpSpLocks/>
            </p:cNvGrpSpPr>
            <p:nvPr/>
          </p:nvGrpSpPr>
          <p:grpSpPr bwMode="auto">
            <a:xfrm>
              <a:off x="228600" y="3505200"/>
              <a:ext cx="3076576" cy="777875"/>
              <a:chOff x="3780" y="1859"/>
              <a:chExt cx="1938" cy="490"/>
            </a:xfrm>
          </p:grpSpPr>
          <p:sp>
            <p:nvSpPr>
              <p:cNvPr id="38" name="Rectangle 13"/>
              <p:cNvSpPr>
                <a:spLocks noChangeArrowheads="1"/>
              </p:cNvSpPr>
              <p:nvPr/>
            </p:nvSpPr>
            <p:spPr bwMode="auto">
              <a:xfrm>
                <a:off x="3780" y="1859"/>
                <a:ext cx="1938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algn="l" eaLnBrk="0" hangingPunct="0">
                  <a:defRPr/>
                </a:pPr>
                <a:r>
                  <a:rPr lang="en-US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Stock market</a:t>
                </a:r>
                <a:r>
                  <a:rPr lang="en-US" sz="1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 </a:t>
                </a:r>
                <a:r>
                  <a:rPr lang="en-US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/</a:t>
                </a:r>
                <a:r>
                  <a:rPr lang="en-US" sz="1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 </a:t>
                </a:r>
                <a:r>
                  <a:rPr lang="en-US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Investors</a:t>
                </a:r>
              </a:p>
            </p:txBody>
          </p:sp>
          <p:sp>
            <p:nvSpPr>
              <p:cNvPr id="39" name="Rectangle 14"/>
              <p:cNvSpPr>
                <a:spLocks noChangeArrowheads="1"/>
              </p:cNvSpPr>
              <p:nvPr/>
            </p:nvSpPr>
            <p:spPr bwMode="auto">
              <a:xfrm>
                <a:off x="3780" y="2099"/>
                <a:ext cx="1812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algn="l" eaLnBrk="0" hangingPunct="0">
                  <a:defRPr/>
                </a:pPr>
                <a:r>
                  <a:rPr lang="en-US" sz="2000" b="1" dirty="0">
                    <a:solidFill>
                      <a:srgbClr val="7F7F7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cs typeface="Arial"/>
                  </a:rPr>
                  <a:t>Debt suppliers</a:t>
                </a:r>
                <a:r>
                  <a:rPr lang="en-US" sz="1000" b="1" dirty="0">
                    <a:solidFill>
                      <a:srgbClr val="7F7F7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cs typeface="Arial"/>
                  </a:rPr>
                  <a:t> </a:t>
                </a:r>
                <a:r>
                  <a:rPr lang="en-US" sz="2000" b="1" dirty="0">
                    <a:solidFill>
                      <a:srgbClr val="7F7F7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cs typeface="Arial"/>
                  </a:rPr>
                  <a:t>/</a:t>
                </a:r>
                <a:r>
                  <a:rPr lang="en-US" sz="1000" b="1" dirty="0">
                    <a:solidFill>
                      <a:srgbClr val="7F7F7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cs typeface="Arial"/>
                  </a:rPr>
                  <a:t> </a:t>
                </a:r>
                <a:r>
                  <a:rPr lang="en-US" sz="2000" b="1" dirty="0">
                    <a:solidFill>
                      <a:srgbClr val="7F7F7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cs typeface="Arial"/>
                  </a:rPr>
                  <a:t>Banks</a:t>
                </a:r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82546" y1="40431" x2="82546" y2="40431"/>
                          <a14:foregroundMark x1="82752" y1="45455" x2="82752" y2="45455"/>
                          <a14:foregroundMark x1="82957" y1="49761" x2="82957" y2="49761"/>
                          <a14:foregroundMark x1="82752" y1="59809" x2="82752" y2="59809"/>
                          <a14:foregroundMark x1="83162" y1="38756" x2="83162" y2="38756"/>
                          <a14:foregroundMark x1="56057" y1="38517" x2="56057" y2="38517"/>
                          <a14:foregroundMark x1="54004" y1="43062" x2="54004" y2="43062"/>
                          <a14:foregroundMark x1="52567" y1="52392" x2="52567" y2="52392"/>
                          <a14:foregroundMark x1="50513" y1="39234" x2="50513" y2="39234"/>
                          <a14:foregroundMark x1="59138" y1="36603" x2="59138" y2="36603"/>
                          <a14:foregroundMark x1="34497" y1="36124" x2="34497" y2="36124"/>
                          <a14:foregroundMark x1="8214" y1="28708" x2="8214" y2="28708"/>
                          <a14:foregroundMark x1="12115" y1="37321" x2="12115" y2="37321"/>
                          <a14:foregroundMark x1="10883" y1="46411" x2="10883" y2="46411"/>
                          <a14:foregroundMark x1="10062" y1="50718" x2="10062" y2="50718"/>
                          <a14:foregroundMark x1="8830" y1="54785" x2="8830" y2="54785"/>
                          <a14:foregroundMark x1="12115" y1="40670" x2="12115" y2="40670"/>
                          <a14:foregroundMark x1="6160" y1="52871" x2="6160" y2="52871"/>
                          <a14:foregroundMark x1="6366" y1="50239" x2="6366" y2="50239"/>
                          <a14:foregroundMark x1="9240" y1="40191" x2="9240" y2="40191"/>
                          <a14:foregroundMark x1="8214" y1="43780" x2="8214" y2="43780"/>
                          <a14:foregroundMark x1="9446" y1="37081" x2="9446" y2="37081"/>
                          <a14:foregroundMark x1="39220" y1="43062" x2="39220" y2="43062"/>
                          <a14:foregroundMark x1="39836" y1="38038" x2="39836" y2="38038"/>
                          <a14:foregroundMark x1="36140" y1="39713" x2="36140" y2="39713"/>
                          <a14:foregroundMark x1="36140" y1="39713" x2="36140" y2="39713"/>
                          <a14:foregroundMark x1="41273" y1="39952" x2="41273" y2="39952"/>
                          <a14:foregroundMark x1="52567" y1="45694" x2="52567" y2="45694"/>
                          <a14:foregroundMark x1="61191" y1="33971" x2="61191" y2="33971"/>
                          <a14:foregroundMark x1="60370" y1="37321" x2="60370" y2="37321"/>
                          <a14:foregroundMark x1="59959" y1="34689" x2="59959" y2="34689"/>
                          <a14:foregroundMark x1="56879" y1="35885" x2="56879" y2="35885"/>
                          <a14:foregroundMark x1="57906" y1="38756" x2="57906" y2="38756"/>
                          <a14:foregroundMark x1="56468" y1="40670" x2="56468" y2="40670"/>
                          <a14:foregroundMark x1="81520" y1="48086" x2="81520" y2="48086"/>
                          <a14:foregroundMark x1="50924" y1="43301" x2="50924" y2="43301"/>
                          <a14:foregroundMark x1="39630" y1="44498" x2="39630" y2="44498"/>
                          <a14:foregroundMark x1="36756" y1="41148" x2="36756" y2="41148"/>
                          <a14:foregroundMark x1="84805" y1="56699" x2="84805" y2="56699"/>
                          <a14:foregroundMark x1="84600" y1="60287" x2="84600" y2="60287"/>
                          <a14:foregroundMark x1="6571" y1="47368" x2="6571" y2="47368"/>
                          <a14:foregroundMark x1="85216" y1="54067" x2="85216" y2="54067"/>
                          <a14:foregroundMark x1="7598" y1="41148" x2="7598" y2="41148"/>
                          <a14:foregroundMark x1="6776" y1="44498" x2="6776" y2="44498"/>
                          <a14:foregroundMark x1="82136" y1="37321" x2="82136" y2="37321"/>
                          <a14:foregroundMark x1="8419" y1="37799" x2="8419" y2="37799"/>
                          <a14:foregroundMark x1="6776" y1="42344" x2="6776" y2="423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0600" y="5154734"/>
              <a:ext cx="914400" cy="788866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140268" y="2606040"/>
            <a:ext cx="2811306" cy="3413760"/>
            <a:chOff x="6140268" y="2606040"/>
            <a:chExt cx="2811306" cy="3413760"/>
          </a:xfrm>
        </p:grpSpPr>
        <p:sp>
          <p:nvSpPr>
            <p:cNvPr id="8" name="Freeform 4"/>
            <p:cNvSpPr>
              <a:spLocks/>
            </p:cNvSpPr>
            <p:nvPr/>
          </p:nvSpPr>
          <p:spPr bwMode="auto">
            <a:xfrm>
              <a:off x="6217920" y="2606040"/>
              <a:ext cx="2651760" cy="822960"/>
            </a:xfrm>
            <a:prstGeom prst="roundRect">
              <a:avLst>
                <a:gd name="adj" fmla="val 13370"/>
              </a:avLst>
            </a:prstGeom>
            <a:solidFill>
              <a:srgbClr val="89B8AD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Organizational Stakeholders</a:t>
              </a:r>
            </a:p>
          </p:txBody>
        </p:sp>
        <p:sp>
          <p:nvSpPr>
            <p:cNvPr id="41" name="Rectangle 127"/>
            <p:cNvSpPr>
              <a:spLocks noChangeArrowheads="1"/>
            </p:cNvSpPr>
            <p:nvPr/>
          </p:nvSpPr>
          <p:spPr bwMode="auto">
            <a:xfrm>
              <a:off x="6172200" y="3505200"/>
              <a:ext cx="1893072" cy="10130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 eaLnBrk="0" hangingPunct="0">
                <a:defRPr/>
              </a:pPr>
              <a:r>
                <a:rPr lang="en-US" sz="2000" b="1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Employees</a:t>
              </a:r>
            </a:p>
            <a:p>
              <a:pPr algn="l" eaLnBrk="0" hangingPunct="0">
                <a:defRPr/>
              </a:pPr>
              <a:r>
                <a:rPr lang="en-US" sz="2000" b="1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Managers</a:t>
              </a:r>
            </a:p>
            <a:p>
              <a:pPr algn="l" eaLnBrk="0" hangingPunct="0">
                <a:defRPr/>
              </a:pPr>
              <a:r>
                <a:rPr lang="en-US" sz="2000" b="1" dirty="0" err="1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Nonmanagers</a:t>
              </a:r>
              <a:endPara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8985" y1="20332" x2="8985" y2="20332"/>
                          <a14:foregroundMark x1="9983" y1="14523" x2="9983" y2="14523"/>
                          <a14:foregroundMark x1="12812" y1="8299" x2="12812" y2="8299"/>
                          <a14:foregroundMark x1="3827" y1="44813" x2="3827" y2="44813"/>
                          <a14:foregroundMark x1="3328" y1="52697" x2="3328" y2="52697"/>
                          <a14:foregroundMark x1="2496" y1="57261" x2="2496" y2="57261"/>
                          <a14:foregroundMark x1="10982" y1="7469" x2="10982" y2="7469"/>
                          <a14:foregroundMark x1="28453" y1="9544" x2="28453" y2="9544"/>
                          <a14:foregroundMark x1="43095" y1="9129" x2="43095" y2="9129"/>
                          <a14:foregroundMark x1="58403" y1="81328" x2="58403" y2="81328"/>
                          <a14:foregroundMark x1="53744" y1="93776" x2="53744" y2="93776"/>
                          <a14:foregroundMark x1="72879" y1="21992" x2="72879" y2="21992"/>
                          <a14:foregroundMark x1="76040" y1="6224" x2="76040" y2="6224"/>
                          <a14:foregroundMark x1="76040" y1="11618" x2="76040" y2="11618"/>
                          <a14:foregroundMark x1="78037" y1="7469" x2="78037" y2="7469"/>
                          <a14:foregroundMark x1="89684" y1="26141" x2="89684" y2="26141"/>
                          <a14:foregroundMark x1="96173" y1="57676" x2="96173" y2="57676"/>
                          <a14:foregroundMark x1="98669" y1="57261" x2="98669" y2="57261"/>
                          <a14:foregroundMark x1="86689" y1="91701" x2="86689" y2="91701"/>
                          <a14:foregroundMark x1="91514" y1="89627" x2="91514" y2="89627"/>
                          <a14:foregroundMark x1="71880" y1="27801" x2="71880" y2="27801"/>
                          <a14:foregroundMark x1="84526" y1="90041" x2="84526" y2="90041"/>
                          <a14:foregroundMark x1="832" y1="63900" x2="832" y2="63900"/>
                          <a14:foregroundMark x1="82196" y1="92531" x2="82196" y2="92531"/>
                          <a14:foregroundMark x1="54409" y1="14938" x2="54409" y2="14938"/>
                          <a14:backgroundMark x1="20133" y1="50207" x2="20133" y2="50207"/>
                          <a14:backgroundMark x1="5990" y1="53112" x2="5990" y2="53112"/>
                          <a14:backgroundMark x1="93844" y1="55602" x2="93844" y2="55602"/>
                          <a14:backgroundMark x1="50582" y1="50207" x2="50582" y2="50207"/>
                          <a14:backgroundMark x1="72546" y1="88382" x2="72546" y2="883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1371"/>
            <a:stretch/>
          </p:blipFill>
          <p:spPr>
            <a:xfrm>
              <a:off x="6140268" y="4953000"/>
              <a:ext cx="2811306" cy="106680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3246120" y="2606040"/>
            <a:ext cx="2651760" cy="3566817"/>
            <a:chOff x="3246120" y="2606040"/>
            <a:chExt cx="2651760" cy="3566817"/>
          </a:xfrm>
        </p:grpSpPr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3246120" y="2606040"/>
              <a:ext cx="2651760" cy="822960"/>
            </a:xfrm>
            <a:prstGeom prst="roundRect">
              <a:avLst>
                <a:gd name="adj" fmla="val 12271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Product Market Stakeholders</a:t>
              </a:r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3261445" y="3505200"/>
              <a:ext cx="2576853" cy="10130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 eaLnBrk="0" hangingPunct="0">
                <a:defRPr/>
              </a:pPr>
              <a:r>
                <a:rPr lang="en-US" sz="2000" b="1" kern="12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Primary Customers </a:t>
              </a:r>
            </a:p>
            <a:p>
              <a:pPr algn="l" eaLnBrk="0" hangingPunct="0">
                <a:defRPr/>
              </a:pPr>
              <a:r>
                <a:rPr lang="en-US" sz="2000" b="1" kern="12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Host Communities</a:t>
              </a:r>
            </a:p>
            <a:p>
              <a:pPr algn="l" eaLnBrk="0" hangingPunct="0">
                <a:defRPr/>
              </a:pPr>
              <a:r>
                <a:rPr lang="en-US" sz="2000" b="1" kern="12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Unions  /  Suppliers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42" b="100000" l="3008" r="100000">
                          <a14:foregroundMark x1="52256" y1="73158" x2="52256" y2="73158"/>
                          <a14:foregroundMark x1="45865" y1="74737" x2="45865" y2="74737"/>
                          <a14:foregroundMark x1="70301" y1="54737" x2="70301" y2="54737"/>
                          <a14:backgroundMark x1="11278" y1="44737" x2="11278" y2="447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9272" t="9474" r="13284" b="6666"/>
            <a:stretch/>
          </p:blipFill>
          <p:spPr>
            <a:xfrm>
              <a:off x="3416671" y="4572000"/>
              <a:ext cx="2069729" cy="1600857"/>
            </a:xfrm>
            <a:prstGeom prst="rect">
              <a:avLst/>
            </a:prstGeom>
          </p:spPr>
        </p:pic>
      </p:grpSp>
      <p:pic>
        <p:nvPicPr>
          <p:cNvPr id="35" name="Picture 34" descr="No Sound.png"/>
          <p:cNvPicPr>
            <a:picLocks noChangeAspect="1"/>
          </p:cNvPicPr>
          <p:nvPr/>
        </p:nvPicPr>
        <p:blipFill>
          <a:blip r:embed="rId8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4364" y="6419088"/>
            <a:ext cx="402309" cy="402309"/>
          </a:xfrm>
          <a:prstGeom prst="rect">
            <a:avLst/>
          </a:prstGeom>
          <a:blipFill rotWithShape="1">
            <a:blip r:embed="rId9"/>
            <a:tile tx="0" ty="0" sx="100000" sy="100000" flip="none" algn="tl"/>
          </a:blipFill>
        </p:spPr>
      </p:pic>
      <p:grpSp>
        <p:nvGrpSpPr>
          <p:cNvPr id="37" name="Group 36"/>
          <p:cNvGrpSpPr/>
          <p:nvPr/>
        </p:nvGrpSpPr>
        <p:grpSpPr>
          <a:xfrm>
            <a:off x="8712200" y="6419088"/>
            <a:ext cx="418425" cy="438912"/>
            <a:chOff x="10515600" y="6419088"/>
            <a:chExt cx="418425" cy="438912"/>
          </a:xfrm>
          <a:blipFill rotWithShape="1">
            <a:blip r:embed="rId9"/>
            <a:tile tx="0" ty="0" sx="100000" sy="100000" flip="none" algn="tl"/>
          </a:blipFill>
        </p:grpSpPr>
        <p:pic>
          <p:nvPicPr>
            <p:cNvPr id="42" name="Picture 41"/>
            <p:cNvPicPr preferRelativeResize="0">
              <a:picLocks/>
            </p:cNvPicPr>
            <p:nvPr/>
          </p:nvPicPr>
          <p:blipFill rotWithShape="1">
            <a:blip r:embed="rId10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43" name="Picture 42" descr="Next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7" name="Chevron 26"/>
          <p:cNvSpPr/>
          <p:nvPr/>
        </p:nvSpPr>
        <p:spPr bwMode="auto">
          <a:xfrm>
            <a:off x="5918200" y="6442964"/>
            <a:ext cx="1380744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>
                <a:alpha val="9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ts val="200"/>
              </a:lnSpc>
              <a:defRPr/>
            </a:pPr>
            <a:endParaRPr lang="en-US" sz="900" b="1" dirty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 eaLnBrk="1" hangingPunct="1">
              <a:lnSpc>
                <a:spcPts val="1000"/>
              </a:lnSpc>
              <a:defRPr/>
            </a:pPr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Vision</a:t>
            </a:r>
            <a:r>
              <a:rPr lang="en-US" sz="900" b="1" baseline="0" dirty="0">
                <a:solidFill>
                  <a:schemeClr val="bg1"/>
                </a:solidFill>
                <a:latin typeface="Arial Narrow"/>
                <a:cs typeface="Arial Narrow"/>
              </a:rPr>
              <a:t>, Mission &amp; Stakeholders</a:t>
            </a:r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4506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228600" y="762000"/>
            <a:ext cx="9525000" cy="5486400"/>
            <a:chOff x="-7620000" y="-762000"/>
            <a:chExt cx="9525000" cy="54864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391400" y="-762000"/>
              <a:ext cx="9144000" cy="54864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-7620000" y="-533400"/>
              <a:ext cx="4876800" cy="861774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pPr algn="ctr"/>
              <a:r>
                <a:rPr lang="en-US" sz="5600" b="1" dirty="0" smtClean="0">
                  <a:ln w="317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BAD PUNS?</a:t>
              </a:r>
              <a:endParaRPr lang="en-US" sz="5600" b="1" dirty="0" smtClean="0">
                <a:ln w="317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-3429000" y="3100626"/>
              <a:ext cx="5334000" cy="861774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pPr algn="ctr"/>
              <a:r>
                <a:rPr lang="en-US" sz="5600" b="1" dirty="0" smtClean="0">
                  <a:ln w="317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 BIG FAN</a:t>
              </a:r>
              <a:endParaRPr lang="en-US" sz="5600" b="1" dirty="0" smtClean="0">
                <a:ln w="317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9" name="That's all folks!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63000" y="6477000"/>
            <a:ext cx="381000" cy="381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99645"/>
            <a:ext cx="9156701" cy="5550408"/>
          </a:xfrm>
          <a:prstGeom prst="rect">
            <a:avLst/>
          </a:prstGeom>
        </p:spPr>
      </p:pic>
      <p:pic>
        <p:nvPicPr>
          <p:cNvPr id="3" name="Picture 2" descr="The_En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304800"/>
            <a:ext cx="6400800" cy="6400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467" y="762000"/>
            <a:ext cx="9144000" cy="556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 preferRelativeResize="0"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95610"/>
            <a:ext cx="3108960" cy="5541264"/>
          </a:xfrm>
          <a:prstGeom prst="rect">
            <a:avLst/>
          </a:prstGeom>
        </p:spPr>
      </p:pic>
      <p:sp>
        <p:nvSpPr>
          <p:cNvPr id="33" name="Oval 32"/>
          <p:cNvSpPr>
            <a:spLocks/>
          </p:cNvSpPr>
          <p:nvPr/>
        </p:nvSpPr>
        <p:spPr>
          <a:xfrm>
            <a:off x="3784602" y="1784346"/>
            <a:ext cx="914400" cy="68580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>
            <a:glow rad="152400">
              <a:schemeClr val="tx2">
                <a:lumMod val="40000"/>
                <a:lumOff val="60000"/>
                <a:alpha val="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Above Average Returns</a:t>
            </a:r>
            <a:endParaRPr lang="en-US" sz="1200" b="1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3616484" y="836081"/>
            <a:ext cx="5408981" cy="5488007"/>
            <a:chOff x="65736" y="91440"/>
            <a:chExt cx="5408981" cy="5488007"/>
          </a:xfrm>
        </p:grpSpPr>
        <p:grpSp>
          <p:nvGrpSpPr>
            <p:cNvPr id="35" name="Group 34"/>
            <p:cNvGrpSpPr/>
            <p:nvPr/>
          </p:nvGrpSpPr>
          <p:grpSpPr>
            <a:xfrm>
              <a:off x="91440" y="91440"/>
              <a:ext cx="5303520" cy="5303520"/>
              <a:chOff x="365761" y="1077217"/>
              <a:chExt cx="5303520" cy="5303520"/>
            </a:xfrm>
          </p:grpSpPr>
          <p:sp>
            <p:nvSpPr>
              <p:cNvPr id="66" name="Left Arrow 65"/>
              <p:cNvSpPr>
                <a:spLocks/>
              </p:cNvSpPr>
              <p:nvPr/>
            </p:nvSpPr>
            <p:spPr bwMode="auto">
              <a:xfrm rot="13500000">
                <a:off x="3959687" y="1576151"/>
                <a:ext cx="731520" cy="2450592"/>
              </a:xfrm>
              <a:prstGeom prst="leftArrow">
                <a:avLst>
                  <a:gd name="adj1" fmla="val 86719"/>
                  <a:gd name="adj2" fmla="val 85064"/>
                </a:avLst>
              </a:prstGeom>
              <a:solidFill>
                <a:srgbClr val="FFCCCC"/>
              </a:solidFill>
              <a:ln w="19050" cap="flat" cmpd="sng" algn="ctr">
                <a:gradFill flip="none" rotWithShape="1">
                  <a:gsLst>
                    <a:gs pos="94000">
                      <a:schemeClr val="tx1"/>
                    </a:gs>
                    <a:gs pos="97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67" name="Block Arc 66"/>
              <p:cNvSpPr>
                <a:spLocks noChangeAspect="1"/>
              </p:cNvSpPr>
              <p:nvPr/>
            </p:nvSpPr>
            <p:spPr bwMode="auto">
              <a:xfrm rot="2700000">
                <a:off x="365761" y="1077217"/>
                <a:ext cx="5303520" cy="5303520"/>
              </a:xfrm>
              <a:prstGeom prst="blockArc">
                <a:avLst>
                  <a:gd name="adj1" fmla="val 10800000"/>
                  <a:gd name="adj2" fmla="val 16132544"/>
                  <a:gd name="adj3" fmla="val 39982"/>
                </a:avLst>
              </a:prstGeom>
              <a:gradFill flip="none" rotWithShape="1">
                <a:gsLst>
                  <a:gs pos="0">
                    <a:srgbClr val="FF6666">
                      <a:alpha val="70000"/>
                    </a:srgbClr>
                  </a:gs>
                  <a:gs pos="100000">
                    <a:srgbClr val="FFCCCC"/>
                  </a:gs>
                </a:gsLst>
                <a:lin ang="0" scaled="1"/>
                <a:tileRect/>
              </a:gradFill>
              <a:ln w="19050" cap="flat" cmpd="sng" algn="ctr">
                <a:gradFill flip="none" rotWithShape="1">
                  <a:gsLst>
                    <a:gs pos="96000">
                      <a:schemeClr val="tx1"/>
                    </a:gs>
                    <a:gs pos="98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68" name="Left Arrow 67"/>
              <p:cNvSpPr/>
              <p:nvPr/>
            </p:nvSpPr>
            <p:spPr bwMode="auto">
              <a:xfrm rot="8100000">
                <a:off x="1873639" y="1431682"/>
                <a:ext cx="182880" cy="2286000"/>
              </a:xfrm>
              <a:prstGeom prst="leftArrow">
                <a:avLst>
                  <a:gd name="adj1" fmla="val 100000"/>
                  <a:gd name="adj2" fmla="val 100000"/>
                </a:avLst>
              </a:prstGeom>
              <a:solidFill>
                <a:srgbClr val="FFFFFF"/>
              </a:solidFill>
              <a:ln w="19050" cap="flat" cmpd="sng" algn="ctr">
                <a:gradFill flip="none" rotWithShape="1">
                  <a:gsLst>
                    <a:gs pos="80000">
                      <a:schemeClr val="tx1"/>
                    </a:gs>
                    <a:gs pos="82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69" name="Text Box 34"/>
              <p:cNvSpPr txBox="1">
                <a:spLocks noChangeArrowheads="1"/>
              </p:cNvSpPr>
              <p:nvPr/>
            </p:nvSpPr>
            <p:spPr bwMode="auto">
              <a:xfrm>
                <a:off x="2057400" y="1468119"/>
                <a:ext cx="914400" cy="62179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36576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Chapter 2:</a:t>
                </a:r>
              </a:p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The External Environment </a:t>
                </a:r>
              </a:p>
            </p:txBody>
          </p:sp>
          <p:sp>
            <p:nvSpPr>
              <p:cNvPr id="70" name="Text Box 25"/>
              <p:cNvSpPr txBox="1">
                <a:spLocks noChangeArrowheads="1"/>
              </p:cNvSpPr>
              <p:nvPr/>
            </p:nvSpPr>
            <p:spPr bwMode="auto">
              <a:xfrm>
                <a:off x="3115730" y="1468119"/>
                <a:ext cx="914400" cy="62179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36576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Chapter 3:</a:t>
                </a:r>
              </a:p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The Internal Organization</a:t>
                </a:r>
              </a:p>
              <a:p>
                <a:pPr eaLnBrk="1" hangingPunct="1"/>
                <a:endParaRPr lang="en-CA" sz="1200" dirty="0">
                  <a:solidFill>
                    <a:srgbClr val="000000"/>
                  </a:solidFill>
                  <a:latin typeface="Arial Narrow" charset="0"/>
                </a:endParaRPr>
              </a:p>
            </p:txBody>
          </p:sp>
          <p:sp>
            <p:nvSpPr>
              <p:cNvPr id="71" name="Text Box 11"/>
              <p:cNvSpPr txBox="1">
                <a:spLocks noChangeArrowheads="1"/>
              </p:cNvSpPr>
              <p:nvPr/>
            </p:nvSpPr>
            <p:spPr bwMode="auto">
              <a:xfrm rot="1920005">
                <a:off x="2658465" y="1138090"/>
                <a:ext cx="2362200" cy="2375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tIns="0" bIns="0">
                <a:prstTxWarp prst="textArchUp">
                  <a:avLst>
                    <a:gd name="adj" fmla="val 11157059"/>
                  </a:avLst>
                </a:prstTxWarp>
              </a:bodyPr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Aft>
                    <a:spcPts val="300"/>
                  </a:spcAft>
                </a:pPr>
                <a:r>
                  <a:rPr lang="en-CA" sz="1600" dirty="0">
                    <a:solidFill>
                      <a:srgbClr val="000000"/>
                    </a:solidFill>
                    <a:latin typeface="Arial Narrow" charset="0"/>
                  </a:rPr>
                  <a:t>Analysis</a:t>
                </a:r>
              </a:p>
            </p:txBody>
          </p:sp>
          <p:sp>
            <p:nvSpPr>
              <p:cNvPr id="72" name="Text Box 34"/>
              <p:cNvSpPr txBox="1">
                <a:spLocks noChangeArrowheads="1"/>
              </p:cNvSpPr>
              <p:nvPr/>
            </p:nvSpPr>
            <p:spPr bwMode="auto">
              <a:xfrm>
                <a:off x="3581400" y="2286000"/>
                <a:ext cx="914400" cy="62179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36576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Chapter X2:</a:t>
                </a:r>
              </a:p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Strategic Performance</a:t>
                </a:r>
              </a:p>
            </p:txBody>
          </p:sp>
          <p:sp>
            <p:nvSpPr>
              <p:cNvPr id="73" name="Text Box 34"/>
              <p:cNvSpPr txBox="1">
                <a:spLocks noChangeArrowheads="1"/>
              </p:cNvSpPr>
              <p:nvPr/>
            </p:nvSpPr>
            <p:spPr bwMode="auto">
              <a:xfrm>
                <a:off x="2514600" y="2286000"/>
                <a:ext cx="914400" cy="62179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36576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 err="1">
                    <a:solidFill>
                      <a:srgbClr val="000000"/>
                    </a:solidFill>
                    <a:latin typeface="Arial Narrow" charset="0"/>
                  </a:rPr>
                  <a:t>Chater</a:t>
                </a:r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 X1:</a:t>
                </a:r>
              </a:p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Strategy       Case Analysis</a:t>
                </a: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91440" y="91440"/>
              <a:ext cx="5383277" cy="5488007"/>
              <a:chOff x="3568031" y="762000"/>
              <a:chExt cx="5383277" cy="5488007"/>
            </a:xfrm>
          </p:grpSpPr>
          <p:sp>
            <p:nvSpPr>
              <p:cNvPr id="55" name="Text Box 11"/>
              <p:cNvSpPr txBox="1">
                <a:spLocks noChangeArrowheads="1"/>
              </p:cNvSpPr>
              <p:nvPr/>
            </p:nvSpPr>
            <p:spPr bwMode="auto">
              <a:xfrm rot="19054415">
                <a:off x="6589108" y="4734811"/>
                <a:ext cx="2362200" cy="9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tIns="0" bIns="0">
                <a:prstTxWarp prst="textArchDown">
                  <a:avLst/>
                </a:prstTxWarp>
              </a:bodyPr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Aft>
                    <a:spcPts val="300"/>
                  </a:spcAft>
                </a:pPr>
                <a:r>
                  <a:rPr lang="en-CA" sz="1600" dirty="0">
                    <a:solidFill>
                      <a:srgbClr val="000000"/>
                    </a:solidFill>
                    <a:latin typeface="Arial Narrow" charset="0"/>
                  </a:rPr>
                  <a:t>Strategies</a:t>
                </a:r>
              </a:p>
            </p:txBody>
          </p:sp>
          <p:grpSp>
            <p:nvGrpSpPr>
              <p:cNvPr id="56" name="Group 55"/>
              <p:cNvGrpSpPr/>
              <p:nvPr/>
            </p:nvGrpSpPr>
            <p:grpSpPr>
              <a:xfrm>
                <a:off x="3568031" y="762000"/>
                <a:ext cx="5342879" cy="5488007"/>
                <a:chOff x="9462851" y="2539127"/>
                <a:chExt cx="5342879" cy="5488007"/>
              </a:xfrm>
            </p:grpSpPr>
            <p:sp>
              <p:nvSpPr>
                <p:cNvPr id="63" name="Left Arrow 62"/>
                <p:cNvSpPr>
                  <a:spLocks/>
                </p:cNvSpPr>
                <p:nvPr/>
              </p:nvSpPr>
              <p:spPr bwMode="auto">
                <a:xfrm rot="20700000">
                  <a:off x="11881733" y="5576542"/>
                  <a:ext cx="731520" cy="2450592"/>
                </a:xfrm>
                <a:prstGeom prst="leftArrow">
                  <a:avLst>
                    <a:gd name="adj1" fmla="val 86719"/>
                    <a:gd name="adj2" fmla="val 8506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19050" cap="flat" cmpd="sng" algn="ctr">
                  <a:gradFill flip="none" rotWithShape="1">
                    <a:gsLst>
                      <a:gs pos="94000">
                        <a:schemeClr val="tx1"/>
                      </a:gs>
                      <a:gs pos="97000">
                        <a:srgbClr val="FFFFFF">
                          <a:alpha val="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64" name="Block Arc 63"/>
                <p:cNvSpPr>
                  <a:spLocks noChangeAspect="1"/>
                </p:cNvSpPr>
                <p:nvPr/>
              </p:nvSpPr>
              <p:spPr bwMode="auto">
                <a:xfrm rot="9900000">
                  <a:off x="9462851" y="2539127"/>
                  <a:ext cx="5303520" cy="5303520"/>
                </a:xfrm>
                <a:prstGeom prst="blockArc">
                  <a:avLst>
                    <a:gd name="adj1" fmla="val 10800000"/>
                    <a:gd name="adj2" fmla="val 16132544"/>
                    <a:gd name="adj3" fmla="val 39982"/>
                  </a:avLst>
                </a:prstGeom>
                <a:gradFill flip="none" rotWithShape="1">
                  <a:gsLst>
                    <a:gs pos="30000">
                      <a:schemeClr val="accent3">
                        <a:lumMod val="60000"/>
                        <a:lumOff val="40000"/>
                        <a:alpha val="70000"/>
                      </a:schemeClr>
                    </a:gs>
                    <a:gs pos="70000">
                      <a:schemeClr val="accent3">
                        <a:lumMod val="40000"/>
                        <a:lumOff val="60000"/>
                      </a:schemeClr>
                    </a:gs>
                  </a:gsLst>
                  <a:lin ang="18900000" scaled="0"/>
                  <a:tileRect/>
                </a:gradFill>
                <a:ln w="19050" cap="flat" cmpd="sng" algn="ctr">
                  <a:gradFill flip="none" rotWithShape="1">
                    <a:gsLst>
                      <a:gs pos="96000">
                        <a:schemeClr val="tx1"/>
                      </a:gs>
                      <a:gs pos="98000">
                        <a:srgbClr val="FFFFFF">
                          <a:alpha val="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65" name="Left Arrow 64"/>
                <p:cNvSpPr/>
                <p:nvPr/>
              </p:nvSpPr>
              <p:spPr bwMode="auto">
                <a:xfrm rot="15300000">
                  <a:off x="13562146" y="3709085"/>
                  <a:ext cx="201168" cy="2286000"/>
                </a:xfrm>
                <a:prstGeom prst="leftArrow">
                  <a:avLst>
                    <a:gd name="adj1" fmla="val 100000"/>
                    <a:gd name="adj2" fmla="val 100000"/>
                  </a:avLst>
                </a:prstGeom>
                <a:gradFill flip="none" rotWithShape="1">
                  <a:gsLst>
                    <a:gs pos="82000">
                      <a:srgbClr val="FFFFFF"/>
                    </a:gs>
                    <a:gs pos="100000">
                      <a:srgbClr val="FF0000">
                        <a:alpha val="25000"/>
                      </a:srgbClr>
                    </a:gs>
                  </a:gsLst>
                  <a:lin ang="300000" scaled="0"/>
                  <a:tileRect/>
                </a:gradFill>
                <a:ln w="19050" cap="flat" cmpd="sng" algn="ctr">
                  <a:gradFill flip="none" rotWithShape="1">
                    <a:gsLst>
                      <a:gs pos="80000">
                        <a:schemeClr val="tx1"/>
                      </a:gs>
                      <a:gs pos="82000">
                        <a:srgbClr val="FFFFFF">
                          <a:alpha val="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sp>
            <p:nvSpPr>
              <p:cNvPr id="57" name="Text Box 5"/>
              <p:cNvSpPr txBox="1">
                <a:spLocks noChangeArrowheads="1"/>
              </p:cNvSpPr>
              <p:nvPr/>
            </p:nvSpPr>
            <p:spPr bwMode="auto">
              <a:xfrm>
                <a:off x="7884585" y="3183890"/>
                <a:ext cx="914400" cy="59436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Chapter 4: </a:t>
                </a:r>
              </a:p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Bus.-Level Strategy</a:t>
                </a:r>
              </a:p>
            </p:txBody>
          </p:sp>
          <p:sp>
            <p:nvSpPr>
              <p:cNvPr id="58" name="Text Box 6"/>
              <p:cNvSpPr txBox="1">
                <a:spLocks noChangeArrowheads="1"/>
              </p:cNvSpPr>
              <p:nvPr/>
            </p:nvSpPr>
            <p:spPr bwMode="auto">
              <a:xfrm>
                <a:off x="6735489" y="3825240"/>
                <a:ext cx="914400" cy="59436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Chapter 5:</a:t>
                </a:r>
              </a:p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Competitive Dynamics</a:t>
                </a:r>
              </a:p>
            </p:txBody>
          </p:sp>
          <p:sp>
            <p:nvSpPr>
              <p:cNvPr id="59" name="Text Box 7"/>
              <p:cNvSpPr txBox="1">
                <a:spLocks noChangeArrowheads="1"/>
              </p:cNvSpPr>
              <p:nvPr/>
            </p:nvSpPr>
            <p:spPr bwMode="auto">
              <a:xfrm>
                <a:off x="7727951" y="3825240"/>
                <a:ext cx="914400" cy="59436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Chapter 6:</a:t>
                </a:r>
              </a:p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Corp.-Level Strategy</a:t>
                </a:r>
              </a:p>
            </p:txBody>
          </p:sp>
          <p:sp>
            <p:nvSpPr>
              <p:cNvPr id="60" name="Text Box 8"/>
              <p:cNvSpPr txBox="1">
                <a:spLocks noChangeArrowheads="1"/>
              </p:cNvSpPr>
              <p:nvPr/>
            </p:nvSpPr>
            <p:spPr bwMode="auto">
              <a:xfrm>
                <a:off x="6246284" y="4466590"/>
                <a:ext cx="914400" cy="59436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Chapter 7:</a:t>
                </a:r>
              </a:p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Acquisition &amp; Restructuring</a:t>
                </a:r>
              </a:p>
            </p:txBody>
          </p:sp>
          <p:sp>
            <p:nvSpPr>
              <p:cNvPr id="61" name="Text Box 9"/>
              <p:cNvSpPr txBox="1">
                <a:spLocks noChangeArrowheads="1"/>
              </p:cNvSpPr>
              <p:nvPr/>
            </p:nvSpPr>
            <p:spPr bwMode="auto">
              <a:xfrm>
                <a:off x="7239000" y="4466590"/>
                <a:ext cx="914400" cy="59436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Chapter 8:</a:t>
                </a:r>
              </a:p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International Strategy</a:t>
                </a:r>
              </a:p>
            </p:txBody>
          </p:sp>
          <p:sp>
            <p:nvSpPr>
              <p:cNvPr id="62" name="Text Box 10"/>
              <p:cNvSpPr txBox="1">
                <a:spLocks noChangeArrowheads="1"/>
              </p:cNvSpPr>
              <p:nvPr/>
            </p:nvSpPr>
            <p:spPr bwMode="auto">
              <a:xfrm>
                <a:off x="6578600" y="5112258"/>
                <a:ext cx="914400" cy="59436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Chapter 9:</a:t>
                </a:r>
              </a:p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Cooperative Strategy</a:t>
                </a: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65736" y="91440"/>
              <a:ext cx="5342751" cy="5449186"/>
              <a:chOff x="-967262" y="975804"/>
              <a:chExt cx="5342751" cy="5449186"/>
            </a:xfrm>
          </p:grpSpPr>
          <p:sp>
            <p:nvSpPr>
              <p:cNvPr id="47" name="Left Arrow 46"/>
              <p:cNvSpPr>
                <a:spLocks/>
              </p:cNvSpPr>
              <p:nvPr/>
            </p:nvSpPr>
            <p:spPr bwMode="auto">
              <a:xfrm rot="6300000">
                <a:off x="-107726" y="1733336"/>
                <a:ext cx="731520" cy="2450592"/>
              </a:xfrm>
              <a:prstGeom prst="leftArrow">
                <a:avLst>
                  <a:gd name="adj1" fmla="val 86719"/>
                  <a:gd name="adj2" fmla="val 85064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 w="19050" cap="flat" cmpd="sng" algn="ctr">
                <a:gradFill flip="none" rotWithShape="1">
                  <a:gsLst>
                    <a:gs pos="94000">
                      <a:schemeClr val="tx1"/>
                    </a:gs>
                    <a:gs pos="97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48" name="Block Arc 47"/>
              <p:cNvSpPr>
                <a:spLocks noChangeAspect="1"/>
              </p:cNvSpPr>
              <p:nvPr/>
            </p:nvSpPr>
            <p:spPr bwMode="auto">
              <a:xfrm rot="17100000">
                <a:off x="-928031" y="975804"/>
                <a:ext cx="5303520" cy="5303520"/>
              </a:xfrm>
              <a:prstGeom prst="blockArc">
                <a:avLst>
                  <a:gd name="adj1" fmla="val 10800000"/>
                  <a:gd name="adj2" fmla="val 16132544"/>
                  <a:gd name="adj3" fmla="val 39982"/>
                </a:avLst>
              </a:prstGeom>
              <a:gradFill flip="none" rotWithShape="1">
                <a:gsLst>
                  <a:gs pos="30000">
                    <a:schemeClr val="tx2">
                      <a:lumMod val="60000"/>
                      <a:lumOff val="40000"/>
                    </a:schemeClr>
                  </a:gs>
                  <a:gs pos="70000">
                    <a:schemeClr val="accent1">
                      <a:lumMod val="40000"/>
                      <a:lumOff val="60000"/>
                    </a:schemeClr>
                  </a:gs>
                </a:gsLst>
                <a:lin ang="18900000" scaled="0"/>
                <a:tileRect/>
              </a:gradFill>
              <a:ln w="19050" cap="flat" cmpd="sng" algn="ctr">
                <a:gradFill flip="none" rotWithShape="1">
                  <a:gsLst>
                    <a:gs pos="96000">
                      <a:schemeClr val="tx1"/>
                    </a:gs>
                    <a:gs pos="98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49" name="Left Arrow 48"/>
              <p:cNvSpPr/>
              <p:nvPr/>
            </p:nvSpPr>
            <p:spPr bwMode="auto">
              <a:xfrm rot="900000">
                <a:off x="1158861" y="3973153"/>
                <a:ext cx="182880" cy="2286000"/>
              </a:xfrm>
              <a:prstGeom prst="leftArrow">
                <a:avLst>
                  <a:gd name="adj1" fmla="val 100000"/>
                  <a:gd name="adj2" fmla="val 100000"/>
                </a:avLst>
              </a:prstGeom>
              <a:solidFill>
                <a:srgbClr val="FFFFFF"/>
              </a:solidFill>
              <a:ln w="19050" cap="flat" cmpd="sng" algn="ctr">
                <a:gradFill flip="none" rotWithShape="1">
                  <a:gsLst>
                    <a:gs pos="80000">
                      <a:schemeClr val="tx1"/>
                    </a:gs>
                    <a:gs pos="82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0" name="Text Box 11"/>
              <p:cNvSpPr txBox="1">
                <a:spLocks noChangeArrowheads="1"/>
              </p:cNvSpPr>
              <p:nvPr/>
            </p:nvSpPr>
            <p:spPr bwMode="auto">
              <a:xfrm rot="3422034">
                <a:off x="-1800801" y="4441969"/>
                <a:ext cx="2948916" cy="1017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tIns="0" bIns="0">
                <a:prstTxWarp prst="textArchDown">
                  <a:avLst/>
                </a:prstTxWarp>
              </a:bodyPr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Aft>
                    <a:spcPts val="300"/>
                  </a:spcAft>
                </a:pPr>
                <a:r>
                  <a:rPr lang="en-CA" sz="1600" dirty="0">
                    <a:solidFill>
                      <a:srgbClr val="000000"/>
                    </a:solidFill>
                    <a:latin typeface="Arial Narrow" charset="0"/>
                  </a:rPr>
                  <a:t>Implementing for performance</a:t>
                </a:r>
              </a:p>
            </p:txBody>
          </p:sp>
          <p:sp>
            <p:nvSpPr>
              <p:cNvPr id="51" name="Text Box 13"/>
              <p:cNvSpPr txBox="1">
                <a:spLocks noChangeArrowheads="1"/>
              </p:cNvSpPr>
              <p:nvPr/>
            </p:nvSpPr>
            <p:spPr bwMode="auto">
              <a:xfrm>
                <a:off x="-389467" y="2853268"/>
                <a:ext cx="914400" cy="59436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Chapter 10:</a:t>
                </a:r>
              </a:p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Corporate Governance</a:t>
                </a:r>
              </a:p>
            </p:txBody>
          </p:sp>
          <p:sp>
            <p:nvSpPr>
              <p:cNvPr id="52" name="Text Box 14"/>
              <p:cNvSpPr txBox="1">
                <a:spLocks noChangeArrowheads="1"/>
              </p:cNvSpPr>
              <p:nvPr/>
            </p:nvSpPr>
            <p:spPr bwMode="auto">
              <a:xfrm>
                <a:off x="-541870" y="3530601"/>
                <a:ext cx="914400" cy="59436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Ch. 11: Org. Structure &amp; Controls </a:t>
                </a:r>
              </a:p>
            </p:txBody>
          </p:sp>
          <p:sp>
            <p:nvSpPr>
              <p:cNvPr id="53" name="Text Box 15"/>
              <p:cNvSpPr txBox="1">
                <a:spLocks noChangeArrowheads="1"/>
              </p:cNvSpPr>
              <p:nvPr/>
            </p:nvSpPr>
            <p:spPr bwMode="auto">
              <a:xfrm>
                <a:off x="-381000" y="4207934"/>
                <a:ext cx="914400" cy="59436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Chapter 12:</a:t>
                </a:r>
              </a:p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Strategic Leadership</a:t>
                </a:r>
              </a:p>
            </p:txBody>
          </p:sp>
          <p:sp>
            <p:nvSpPr>
              <p:cNvPr id="54" name="Text Box 16"/>
              <p:cNvSpPr txBox="1">
                <a:spLocks noChangeArrowheads="1"/>
              </p:cNvSpPr>
              <p:nvPr/>
            </p:nvSpPr>
            <p:spPr bwMode="auto">
              <a:xfrm>
                <a:off x="-93134" y="4876800"/>
                <a:ext cx="1143000" cy="59436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Chapter 13:</a:t>
                </a:r>
              </a:p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Strategic Entrepreneurship</a:t>
                </a: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2121910" y="4817957"/>
              <a:ext cx="935574" cy="685799"/>
              <a:chOff x="5543178" y="1043869"/>
              <a:chExt cx="781506" cy="800096"/>
            </a:xfrm>
          </p:grpSpPr>
          <p:sp>
            <p:nvSpPr>
              <p:cNvPr id="45" name="Oval 44"/>
              <p:cNvSpPr>
                <a:spLocks/>
              </p:cNvSpPr>
              <p:nvPr/>
            </p:nvSpPr>
            <p:spPr>
              <a:xfrm>
                <a:off x="5543178" y="1043869"/>
                <a:ext cx="763820" cy="80009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  <a:effectLst>
                <a:glow rad="101600">
                  <a:schemeClr val="accent3">
                    <a:lumMod val="40000"/>
                    <a:lumOff val="60000"/>
                    <a:alpha val="75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5546720" y="1132771"/>
                <a:ext cx="777964" cy="646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US" sz="1200" b="1" dirty="0">
                    <a:latin typeface="Arial Narrow"/>
                    <a:cs typeface="Arial Narrow"/>
                  </a:rPr>
                  <a:t>Strategic Competitive-ness</a:t>
                </a:r>
                <a:r>
                  <a:rPr lang="en-US" sz="900" b="1" dirty="0">
                    <a:latin typeface="Arial Narrow"/>
                    <a:cs typeface="Arial Narrow"/>
                  </a:rPr>
                  <a:t>   </a:t>
                </a: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4504261" y="1371600"/>
              <a:ext cx="914399" cy="685800"/>
              <a:chOff x="5672669" y="1013251"/>
              <a:chExt cx="863399" cy="786765"/>
            </a:xfrm>
          </p:grpSpPr>
          <p:sp>
            <p:nvSpPr>
              <p:cNvPr id="41" name="Oval 40"/>
              <p:cNvSpPr>
                <a:spLocks/>
              </p:cNvSpPr>
              <p:nvPr/>
            </p:nvSpPr>
            <p:spPr>
              <a:xfrm>
                <a:off x="5672669" y="1013251"/>
                <a:ext cx="863399" cy="78676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  <a:effectLst>
                <a:glow rad="152400">
                  <a:srgbClr val="E6B9B8">
                    <a:alpha val="75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5730634" y="1158948"/>
                <a:ext cx="779458" cy="5296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b="1" dirty="0">
                    <a:latin typeface="Arial Narrow"/>
                    <a:cs typeface="Arial Narrow"/>
                  </a:rPr>
                  <a:t>Vision &amp; Mission</a:t>
                </a:r>
              </a:p>
            </p:txBody>
          </p:sp>
        </p:grpSp>
      </p:grpSp>
      <p:cxnSp>
        <p:nvCxnSpPr>
          <p:cNvPr id="78" name="Straight Connector 77"/>
          <p:cNvCxnSpPr/>
          <p:nvPr/>
        </p:nvCxnSpPr>
        <p:spPr>
          <a:xfrm>
            <a:off x="3124200" y="807549"/>
            <a:ext cx="0" cy="555040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3154" y1="36364" x2="43154" y2="36364"/>
                        <a14:foregroundMark x1="5809" y1="85167" x2="5809" y2="85167"/>
                        <a14:foregroundMark x1="89627" y1="86124" x2="89627" y2="86124"/>
                        <a14:foregroundMark x1="67220" y1="89474" x2="67220" y2="89474"/>
                        <a14:foregroundMark x1="53112" y1="34928" x2="53112" y2="34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6666" y="3141131"/>
            <a:ext cx="790802" cy="6858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952064" y="3115730"/>
            <a:ext cx="685800" cy="711201"/>
            <a:chOff x="6172200" y="3174999"/>
            <a:chExt cx="685800" cy="711201"/>
          </a:xfrm>
        </p:grpSpPr>
        <p:sp>
          <p:nvSpPr>
            <p:cNvPr id="9" name="Oval 8"/>
            <p:cNvSpPr/>
            <p:nvPr/>
          </p:nvSpPr>
          <p:spPr>
            <a:xfrm>
              <a:off x="6172200" y="3174999"/>
              <a:ext cx="685800" cy="685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172200" y="3505200"/>
              <a:ext cx="685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7" name="Rectangle 86"/>
          <p:cNvSpPr/>
          <p:nvPr/>
        </p:nvSpPr>
        <p:spPr>
          <a:xfrm>
            <a:off x="0" y="6276747"/>
            <a:ext cx="9144000" cy="1240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6" name="Title 1"/>
          <p:cNvSpPr txBox="1">
            <a:spLocks/>
          </p:cNvSpPr>
          <p:nvPr/>
        </p:nvSpPr>
        <p:spPr>
          <a:xfrm>
            <a:off x="0" y="6439289"/>
            <a:ext cx="9144000" cy="418711"/>
          </a:xfrm>
          <a:prstGeom prst="rect">
            <a:avLst/>
          </a:prstGeom>
          <a:blipFill rotWithShape="1">
            <a:blip r:embed="rId12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1" name="Rectangle 90"/>
          <p:cNvSpPr/>
          <p:nvPr/>
        </p:nvSpPr>
        <p:spPr>
          <a:xfrm>
            <a:off x="0" y="6276752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  <a:noFill/>
        </p:spPr>
        <p:txBody>
          <a:bodyPr tIns="0" bIns="91440">
            <a:normAutofit/>
          </a:bodyPr>
          <a:lstStyle/>
          <a:p>
            <a:pPr algn="l"/>
            <a:r>
              <a:rPr lang="en-US" sz="3400" dirty="0"/>
              <a:t>The Strategic </a:t>
            </a:r>
            <a:r>
              <a:rPr lang="en-US" sz="3400"/>
              <a:t>Management Process</a:t>
            </a:r>
            <a:r>
              <a:rPr lang="en-US"/>
              <a:t>       </a:t>
            </a:r>
            <a:r>
              <a:rPr lang="en-US" dirty="0"/>
              <a:t> . </a:t>
            </a:r>
          </a:p>
        </p:txBody>
      </p:sp>
      <p:sp>
        <p:nvSpPr>
          <p:cNvPr id="93" name="Rectangle 92"/>
          <p:cNvSpPr/>
          <p:nvPr/>
        </p:nvSpPr>
        <p:spPr>
          <a:xfrm>
            <a:off x="0" y="685800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Chevron 74"/>
          <p:cNvSpPr/>
          <p:nvPr/>
        </p:nvSpPr>
        <p:spPr bwMode="auto">
          <a:xfrm>
            <a:off x="0" y="6437376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Essential Ch. 1  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  <a:latin typeface="+mn-lt"/>
              </a:rPr>
              <a:pPr marL="0" marR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r>
              <a:rPr lang="en-US" sz="1000" b="1" spc="100" baseline="0" dirty="0">
                <a:solidFill>
                  <a:schemeClr val="bg1"/>
                </a:solidFill>
                <a:latin typeface="+mn-lt"/>
              </a:rPr>
              <a:t>/14      </a:t>
            </a:r>
            <a:endParaRPr lang="en-US" sz="1000" b="1" spc="1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140107" y="6462777"/>
            <a:ext cx="1622893" cy="2174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>
              <a:defRPr sz="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 algn="r"/>
            <a:r>
              <a:rPr lang="en-US" sz="700" dirty="0">
                <a:latin typeface="Arial Narrow"/>
                <a:cs typeface="Arial Narrow"/>
              </a:rPr>
              <a:t>Presentation design by Jerry Sheppard.</a:t>
            </a:r>
          </a:p>
        </p:txBody>
      </p:sp>
      <p:sp>
        <p:nvSpPr>
          <p:cNvPr id="77" name="Footer Placeholder 12"/>
          <p:cNvSpPr txBox="1">
            <a:spLocks/>
          </p:cNvSpPr>
          <p:nvPr/>
        </p:nvSpPr>
        <p:spPr>
          <a:xfrm>
            <a:off x="2133600" y="6481065"/>
            <a:ext cx="5198534" cy="304800"/>
          </a:xfrm>
          <a:prstGeom prst="rect">
            <a:avLst/>
          </a:prstGeom>
        </p:spPr>
        <p:txBody>
          <a:bodyPr tIns="0" b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 </a:t>
            </a:r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2015, 2017, </a:t>
            </a:r>
            <a:r>
              <a:rPr lang="en-US" sz="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2020, 2023 </a:t>
            </a:r>
            <a:r>
              <a:rPr lang="en-US" sz="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Cengage</a:t>
            </a:r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 Learning. All rights reserved. May not be copied, scanned, or duplicated, in whole or in part, except for use</a:t>
            </a:r>
          </a:p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     as permitted in a license distributed with a certain product or service or otherwise on a password-protected website for classroom use.</a:t>
            </a:r>
          </a:p>
        </p:txBody>
      </p:sp>
      <p:sp>
        <p:nvSpPr>
          <p:cNvPr id="81" name="Oval 80"/>
          <p:cNvSpPr>
            <a:spLocks/>
          </p:cNvSpPr>
          <p:nvPr/>
        </p:nvSpPr>
        <p:spPr>
          <a:xfrm>
            <a:off x="8051800" y="2112264"/>
            <a:ext cx="914400" cy="6858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5875">
            <a:solidFill>
              <a:schemeClr val="tx1"/>
            </a:solidFill>
          </a:ln>
          <a:effectLst>
            <a:glow rad="152400">
              <a:schemeClr val="accent2">
                <a:lumMod val="40000"/>
                <a:lumOff val="60000"/>
                <a:alpha val="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Arial Narrow"/>
                <a:cs typeface="Arial Narrow"/>
              </a:rPr>
              <a:t>Vision &amp; Mission</a:t>
            </a:r>
            <a:endParaRPr lang="en-US" sz="1200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83" name="Oval 82"/>
          <p:cNvSpPr>
            <a:spLocks/>
          </p:cNvSpPr>
          <p:nvPr/>
        </p:nvSpPr>
        <p:spPr>
          <a:xfrm>
            <a:off x="5669280" y="5559552"/>
            <a:ext cx="914400" cy="6858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5875">
            <a:solidFill>
              <a:schemeClr val="tx1"/>
            </a:solidFill>
          </a:ln>
          <a:effectLst>
            <a:glow rad="101600">
              <a:schemeClr val="accent3">
                <a:lumMod val="40000"/>
                <a:lumOff val="60000"/>
                <a:alpha val="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Arial Narrow"/>
                <a:cs typeface="Arial Narrow"/>
              </a:rPr>
              <a:t>Strategic</a:t>
            </a:r>
            <a:r>
              <a:rPr lang="en-US" sz="1050" b="1" dirty="0" smtClean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Arial Narrow"/>
                <a:cs typeface="Arial Narrow"/>
              </a:rPr>
              <a:t>Competitive-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Arial Narrow"/>
                <a:cs typeface="Arial Narrow"/>
              </a:rPr>
              <a:t>ness</a:t>
            </a:r>
            <a:endParaRPr lang="en-US" sz="1200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88" name="Oval 87"/>
          <p:cNvSpPr>
            <a:spLocks/>
          </p:cNvSpPr>
          <p:nvPr/>
        </p:nvSpPr>
        <p:spPr>
          <a:xfrm>
            <a:off x="3785616" y="1783080"/>
            <a:ext cx="914399" cy="685801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tx1"/>
            </a:solidFill>
          </a:ln>
          <a:effectLst>
            <a:glow rad="101600">
              <a:schemeClr val="accent1">
                <a:lumMod val="60000"/>
                <a:lumOff val="40000"/>
                <a:alpha val="9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Above Average Returns</a:t>
            </a:r>
            <a:endParaRPr lang="en-US" sz="1200" b="1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931419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rp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rp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rp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448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448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audio>
              <p:cMediaNode vol="39623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</p:childTnLst>
        </p:cTn>
      </p:par>
    </p:tnLst>
    <p:bldLst>
      <p:bldP spid="7" grpId="0" animBg="1"/>
      <p:bldP spid="33" grpId="0" animBg="1"/>
      <p:bldP spid="81" grpId="0" animBg="1"/>
      <p:bldP spid="83" grpId="0" animBg="1" autoUpdateAnimBg="0"/>
      <p:bldP spid="8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0"/>
            <a:ext cx="8229600" cy="914400"/>
          </a:xfrm>
          <a:noFill/>
          <a:effectLst>
            <a:softEdge rad="1270000"/>
          </a:effectLst>
        </p:spPr>
        <p:txBody>
          <a:bodyPr/>
          <a:lstStyle/>
          <a:p>
            <a:r>
              <a:rPr lang="en-US" dirty="0"/>
              <a:t>Learning Objectives</a:t>
            </a:r>
          </a:p>
        </p:txBody>
      </p:sp>
      <p:pic>
        <p:nvPicPr>
          <p:cNvPr id="50" name="Picture 49" descr="Noth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0994" y="3733800"/>
            <a:ext cx="2964775" cy="2504392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3060700" y="3685996"/>
            <a:ext cx="3429000" cy="2562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sz="2400" b="1" dirty="0">
              <a:effectLst>
                <a:outerShdw blurRad="12700" dist="127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15900" y="1088648"/>
            <a:ext cx="8382000" cy="89255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sz="26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Studying this chapter should provide you with </a:t>
            </a:r>
            <a:br>
              <a:rPr lang="en-US" sz="26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strategic management knowledge needed to: </a:t>
            </a:r>
            <a:endParaRPr lang="en-US" sz="260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4800" y="2076252"/>
            <a:ext cx="8324312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ts val="500"/>
              </a:spcBef>
              <a:buFont typeface="Arial"/>
              <a:buChar char="•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Define strategic competitiveness, competitive advantage, and above-average returns. </a:t>
            </a:r>
            <a:endParaRPr lang="en-US" sz="2200" b="1" dirty="0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762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sp>
        <p:nvSpPr>
          <p:cNvPr id="38" name="TextBox 37"/>
          <p:cNvSpPr txBox="1"/>
          <p:nvPr/>
        </p:nvSpPr>
        <p:spPr>
          <a:xfrm>
            <a:off x="304800" y="4462017"/>
            <a:ext cx="8839200" cy="11926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7472" indent="-347472">
              <a:spcBef>
                <a:spcPts val="3300"/>
              </a:spcBef>
              <a:buFont typeface="Arial"/>
              <a:buChar char="•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Describe vision and mission and discuss their value.</a:t>
            </a:r>
          </a:p>
          <a:p>
            <a:pPr marL="342900" indent="-342900">
              <a:spcBef>
                <a:spcPts val="3300"/>
              </a:spcBef>
              <a:buFont typeface="Arial"/>
              <a:buChar char="•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Define stakeholders &amp; define their ability to influence firms.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04800" y="2998113"/>
            <a:ext cx="8839200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7472" indent="-347472">
              <a:spcBef>
                <a:spcPts val="500"/>
              </a:spcBef>
              <a:buFont typeface="Arial"/>
              <a:buChar char="•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Explain the strategic management process.</a:t>
            </a:r>
            <a:endParaRPr lang="en-US" sz="2200" b="1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96333" y="3578672"/>
            <a:ext cx="883920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7472" indent="-347472">
              <a:spcBef>
                <a:spcPts val="500"/>
              </a:spcBef>
              <a:buFont typeface="Arial"/>
              <a:buChar char="•"/>
            </a:pP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industrial organization (I/O) and resource-based models to explain how firms earn above-average returns.</a:t>
            </a:r>
            <a:endParaRPr lang="en-US" sz="2200" b="1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0" y="0"/>
            <a:ext cx="8229600" cy="83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en-US" sz="3400" b="1" dirty="0">
                <a:solidFill>
                  <a:srgbClr val="F3FF8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Learning Objectives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0" y="6396954"/>
            <a:ext cx="9144000" cy="461046"/>
          </a:xfrm>
          <a:prstGeom prst="rect">
            <a:avLst/>
          </a:prstGeom>
          <a:blipFill rotWithShape="1">
            <a:blip r:embed="rId5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8" name="Picture 47" descr="Nex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7600" y="6419088"/>
            <a:ext cx="396214" cy="396214"/>
          </a:xfrm>
          <a:prstGeom prst="rect">
            <a:avLst/>
          </a:prstGeom>
          <a:blipFill rotWithShape="1">
            <a:blip r:embed="rId5"/>
            <a:tile tx="0" ty="0" sx="100000" sy="100000" flip="none" algn="tl"/>
          </a:blipFill>
        </p:spPr>
      </p:pic>
      <p:sp>
        <p:nvSpPr>
          <p:cNvPr id="37" name="Rectangle 36"/>
          <p:cNvSpPr/>
          <p:nvPr/>
        </p:nvSpPr>
        <p:spPr>
          <a:xfrm>
            <a:off x="0" y="6276752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8636933" y="2082969"/>
            <a:ext cx="490779" cy="3631763"/>
          </a:xfrm>
          <a:prstGeom prst="rect">
            <a:avLst/>
          </a:prstGeom>
          <a:noFill/>
        </p:spPr>
        <p:txBody>
          <a:bodyPr wrap="square" rIns="0" rtlCol="0" anchor="t">
            <a:spAutoFit/>
          </a:bodyPr>
          <a:lstStyle/>
          <a:p>
            <a:pPr>
              <a:spcBef>
                <a:spcPts val="3000"/>
              </a:spcBef>
              <a:defRPr/>
            </a:pPr>
            <a:r>
              <a:rPr lang="en-US" sz="2400" b="1" spc="-3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1.</a:t>
            </a:r>
          </a:p>
          <a:p>
            <a:pPr>
              <a:spcBef>
                <a:spcPts val="4200"/>
              </a:spcBef>
              <a:defRPr/>
            </a:pPr>
            <a:r>
              <a:rPr lang="en-US" sz="2400" b="1" spc="-3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2.</a:t>
            </a:r>
          </a:p>
          <a:p>
            <a:pPr>
              <a:spcBef>
                <a:spcPts val="3000"/>
              </a:spcBef>
              <a:defRPr/>
            </a:pPr>
            <a:r>
              <a:rPr lang="en-US" sz="2400" b="1" spc="-3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4.</a:t>
            </a:r>
          </a:p>
          <a:p>
            <a:pPr>
              <a:spcBef>
                <a:spcPts val="3000"/>
              </a:spcBef>
              <a:defRPr/>
            </a:pPr>
            <a:r>
              <a:rPr lang="en-US" sz="2400" b="1" spc="-3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5.</a:t>
            </a:r>
          </a:p>
          <a:p>
            <a:pPr>
              <a:spcBef>
                <a:spcPts val="3000"/>
              </a:spcBef>
              <a:defRPr/>
            </a:pPr>
            <a:r>
              <a:rPr lang="en-US" sz="2400" b="1" spc="-3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6.</a:t>
            </a:r>
          </a:p>
        </p:txBody>
      </p:sp>
      <p:sp>
        <p:nvSpPr>
          <p:cNvPr id="23" name="Chevron 22"/>
          <p:cNvSpPr/>
          <p:nvPr/>
        </p:nvSpPr>
        <p:spPr bwMode="auto">
          <a:xfrm>
            <a:off x="0" y="6437376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Essential Ch. 1  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  <a:latin typeface="+mn-lt"/>
              </a:rPr>
              <a:pPr marL="0" marR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r>
              <a:rPr lang="en-US" sz="1000" b="1" spc="100" baseline="0" dirty="0">
                <a:solidFill>
                  <a:schemeClr val="bg1"/>
                </a:solidFill>
                <a:latin typeface="+mn-lt"/>
              </a:rPr>
              <a:t>/14      </a:t>
            </a:r>
            <a:endParaRPr lang="en-US" sz="1000" b="1" spc="1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097772" y="6462777"/>
            <a:ext cx="1622893" cy="2174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>
              <a:defRPr sz="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 algn="r"/>
            <a:r>
              <a:rPr lang="en-US" sz="700" dirty="0">
                <a:latin typeface="Arial Narrow"/>
                <a:cs typeface="Arial Narrow"/>
              </a:rPr>
              <a:t>Presentation design by Jerry Sheppard.</a:t>
            </a:r>
          </a:p>
        </p:txBody>
      </p:sp>
      <p:sp>
        <p:nvSpPr>
          <p:cNvPr id="49" name="Footer Placeholder 12"/>
          <p:cNvSpPr txBox="1">
            <a:spLocks/>
          </p:cNvSpPr>
          <p:nvPr/>
        </p:nvSpPr>
        <p:spPr>
          <a:xfrm>
            <a:off x="2192866" y="6481065"/>
            <a:ext cx="5046134" cy="304800"/>
          </a:xfrm>
          <a:prstGeom prst="rect">
            <a:avLst/>
          </a:prstGeom>
        </p:spPr>
        <p:txBody>
          <a:bodyPr tIns="0" b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 </a:t>
            </a:r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2015, 2017, 2020 </a:t>
            </a:r>
            <a:r>
              <a:rPr lang="en-US" sz="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Cengage</a:t>
            </a:r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 Learning. All rights reserved. May not be copied, scanned, or duplicated, in whole or in part, except for use</a:t>
            </a:r>
          </a:p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     as permitted in a license distributed with a certain product or service or otherwise on a password-protected website for classroom use.</a:t>
            </a:r>
          </a:p>
        </p:txBody>
      </p:sp>
    </p:spTree>
    <p:extLst>
      <p:ext uri="{BB962C8B-B14F-4D97-AF65-F5344CB8AC3E}">
        <p14:creationId xmlns:p14="http://schemas.microsoft.com/office/powerpoint/2010/main" val="3126676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30" grpId="0" build="p"/>
      <p:bldP spid="38" grpId="0" build="p"/>
      <p:bldP spid="46" grpId="0" build="p"/>
      <p:bldP spid="47" grpId="0" build="p"/>
      <p:bldP spid="2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43000"/>
            <a:ext cx="9144000" cy="5105400"/>
          </a:xfrm>
          <a:prstGeom prst="rect">
            <a:avLst/>
          </a:prstGeom>
        </p:spPr>
      </p:pic>
      <p:pic>
        <p:nvPicPr>
          <p:cNvPr id="15" name="Picture 14" descr="ipo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1828800"/>
            <a:ext cx="4572000" cy="350804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1143000"/>
            <a:ext cx="9144000" cy="510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14"/>
          <p:cNvSpPr>
            <a:spLocks/>
          </p:cNvSpPr>
          <p:nvPr/>
        </p:nvSpPr>
        <p:spPr bwMode="auto">
          <a:xfrm>
            <a:off x="2806700" y="1371597"/>
            <a:ext cx="3429000" cy="1965960"/>
          </a:xfrm>
          <a:prstGeom prst="ellipse">
            <a:avLst/>
          </a:prstGeom>
          <a:solidFill>
            <a:srgbClr val="63468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Formulation and implementation of </a:t>
            </a:r>
            <a:b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superior value-creating strategy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057400" y="3352798"/>
            <a:ext cx="4878672" cy="1524002"/>
            <a:chOff x="2095500" y="3241526"/>
            <a:chExt cx="4878672" cy="1217083"/>
          </a:xfrm>
        </p:grpSpPr>
        <p:sp>
          <p:nvSpPr>
            <p:cNvPr id="4" name="Freeform 14"/>
            <p:cNvSpPr>
              <a:spLocks/>
            </p:cNvSpPr>
            <p:nvPr/>
          </p:nvSpPr>
          <p:spPr bwMode="auto">
            <a:xfrm>
              <a:off x="2095500" y="3558852"/>
              <a:ext cx="4878672" cy="899757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Commitments and actions to achieve above-average performance and returns</a:t>
              </a:r>
            </a:p>
          </p:txBody>
        </p:sp>
        <p:cxnSp>
          <p:nvCxnSpPr>
            <p:cNvPr id="24" name="Straight Arrow Connector 23"/>
            <p:cNvCxnSpPr>
              <a:endCxn id="4" idx="0"/>
            </p:cNvCxnSpPr>
            <p:nvPr/>
          </p:nvCxnSpPr>
          <p:spPr>
            <a:xfrm>
              <a:off x="4533900" y="3241526"/>
              <a:ext cx="936" cy="31732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762000" y="4305006"/>
            <a:ext cx="7589520" cy="1797338"/>
            <a:chOff x="914400" y="4021204"/>
            <a:chExt cx="7589520" cy="1797338"/>
          </a:xfrm>
        </p:grpSpPr>
        <p:cxnSp>
          <p:nvCxnSpPr>
            <p:cNvPr id="6" name="Elbow Connector 5"/>
            <p:cNvCxnSpPr>
              <a:stCxn id="4" idx="3"/>
              <a:endCxn id="18" idx="0"/>
            </p:cNvCxnSpPr>
            <p:nvPr/>
          </p:nvCxnSpPr>
          <p:spPr>
            <a:xfrm>
              <a:off x="7088472" y="4021204"/>
              <a:ext cx="363888" cy="876591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Elbow Connector 6"/>
            <p:cNvCxnSpPr>
              <a:stCxn id="4" idx="1"/>
              <a:endCxn id="10" idx="0"/>
            </p:cNvCxnSpPr>
            <p:nvPr/>
          </p:nvCxnSpPr>
          <p:spPr>
            <a:xfrm rot="10800000" flipV="1">
              <a:off x="1965960" y="4021204"/>
              <a:ext cx="243840" cy="876590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Freeform 14"/>
            <p:cNvSpPr>
              <a:spLocks/>
            </p:cNvSpPr>
            <p:nvPr/>
          </p:nvSpPr>
          <p:spPr bwMode="auto">
            <a:xfrm>
              <a:off x="914400" y="4897794"/>
              <a:ext cx="2103120" cy="914400"/>
            </a:xfrm>
            <a:prstGeom prst="roundRect">
              <a:avLst/>
            </a:prstGeom>
            <a:solidFill>
              <a:srgbClr val="00887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What the firm will do</a:t>
              </a:r>
            </a:p>
          </p:txBody>
        </p:sp>
        <p:sp>
          <p:nvSpPr>
            <p:cNvPr id="18" name="Freeform 14"/>
            <p:cNvSpPr>
              <a:spLocks/>
            </p:cNvSpPr>
            <p:nvPr/>
          </p:nvSpPr>
          <p:spPr bwMode="auto">
            <a:xfrm>
              <a:off x="6400800" y="4897795"/>
              <a:ext cx="2103120" cy="914400"/>
            </a:xfrm>
            <a:prstGeom prst="roundRect">
              <a:avLst/>
            </a:prstGeom>
            <a:solidFill>
              <a:srgbClr val="CE1337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What the firm will not do</a:t>
              </a:r>
            </a:p>
          </p:txBody>
        </p:sp>
        <p:sp>
          <p:nvSpPr>
            <p:cNvPr id="22" name="Freeform 14"/>
            <p:cNvSpPr>
              <a:spLocks/>
            </p:cNvSpPr>
            <p:nvPr/>
          </p:nvSpPr>
          <p:spPr bwMode="auto">
            <a:xfrm>
              <a:off x="3683000" y="4904142"/>
              <a:ext cx="2103120" cy="91440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glow rad="101600">
                <a:srgbClr val="FFFF00">
                  <a:alpha val="75000"/>
                </a:srgb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Competitive advantage</a:t>
              </a:r>
            </a:p>
          </p:txBody>
        </p:sp>
        <p:cxnSp>
          <p:nvCxnSpPr>
            <p:cNvPr id="23" name="Straight Arrow Connector 22"/>
            <p:cNvCxnSpPr>
              <a:stCxn id="10" idx="3"/>
              <a:endCxn id="22" idx="1"/>
            </p:cNvCxnSpPr>
            <p:nvPr/>
          </p:nvCxnSpPr>
          <p:spPr>
            <a:xfrm>
              <a:off x="3017520" y="5354994"/>
              <a:ext cx="665480" cy="634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8" idx="1"/>
              <a:endCxn id="22" idx="3"/>
            </p:cNvCxnSpPr>
            <p:nvPr/>
          </p:nvCxnSpPr>
          <p:spPr>
            <a:xfrm flipH="1">
              <a:off x="5786120" y="5354995"/>
              <a:ext cx="614680" cy="634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4" name="Elbow Connector 13"/>
          <p:cNvCxnSpPr>
            <a:stCxn id="17" idx="5"/>
            <a:endCxn id="18" idx="3"/>
          </p:cNvCxnSpPr>
          <p:nvPr/>
        </p:nvCxnSpPr>
        <p:spPr>
          <a:xfrm rot="5400000">
            <a:off x="7429780" y="4404357"/>
            <a:ext cx="2156181" cy="312699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reeform 14"/>
          <p:cNvSpPr>
            <a:spLocks noChangeAspect="1"/>
          </p:cNvSpPr>
          <p:nvPr/>
        </p:nvSpPr>
        <p:spPr bwMode="auto">
          <a:xfrm>
            <a:off x="6400800" y="1219197"/>
            <a:ext cx="2651760" cy="265176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0" tIns="0" rIns="0" bIns="91440" numCol="1" anchor="ctr" anchorCtr="1" compatLnSpc="1">
            <a:prstTxWarp prst="textNoShape">
              <a:avLst/>
            </a:prstTxWarp>
          </a:bodyPr>
          <a:lstStyle/>
          <a:p>
            <a:pPr algn="ctr">
              <a:lnSpc>
                <a:spcPts val="2500"/>
              </a:lnSpc>
            </a:pPr>
            <a:r>
              <a: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Firms develop a strategy rivals aren’t concurrently implementing</a:t>
            </a: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Elbow Connector 36"/>
          <p:cNvCxnSpPr>
            <a:endCxn id="10" idx="1"/>
          </p:cNvCxnSpPr>
          <p:nvPr/>
        </p:nvCxnSpPr>
        <p:spPr>
          <a:xfrm rot="16200000" flipH="1">
            <a:off x="-544689" y="4332106"/>
            <a:ext cx="2285999" cy="327380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reeform 14"/>
          <p:cNvSpPr>
            <a:spLocks noChangeAspect="1"/>
          </p:cNvSpPr>
          <p:nvPr/>
        </p:nvSpPr>
        <p:spPr bwMode="auto">
          <a:xfrm>
            <a:off x="76200" y="1219197"/>
            <a:ext cx="2560320" cy="256032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0" tIns="45720" rIns="0" bIns="45720" numCol="1" anchor="ctr" anchorCtr="1" compatLnSpc="1">
            <a:prstTxWarp prst="textNoShape">
              <a:avLst/>
            </a:prstTxWarp>
          </a:bodyPr>
          <a:lstStyle/>
          <a:p>
            <a:pPr algn="ctr">
              <a:lnSpc>
                <a:spcPts val="2500"/>
              </a:lnSpc>
            </a:pPr>
            <a:r>
              <a: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Create advantages current and potential rivals aren’t able to duplicate</a:t>
            </a:r>
            <a:endParaRPr lang="en-US" sz="2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8716264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53" name="Picture 52"/>
            <p:cNvPicPr preferRelativeResize="0">
              <a:picLocks/>
            </p:cNvPicPr>
            <p:nvPr/>
          </p:nvPicPr>
          <p:blipFill rotWithShape="1">
            <a:blip r:embed="rId7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54" name="Picture 53" descr="Next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-76200"/>
            <a:ext cx="8229600" cy="990600"/>
          </a:xfrm>
          <a:noFill/>
        </p:spPr>
        <p:txBody>
          <a:bodyPr/>
          <a:lstStyle/>
          <a:p>
            <a:r>
              <a:rPr lang="en-US" dirty="0"/>
              <a:t>Strategic Competitiveness </a:t>
            </a:r>
          </a:p>
        </p:txBody>
      </p:sp>
      <p:sp>
        <p:nvSpPr>
          <p:cNvPr id="33" name="Chevron 32"/>
          <p:cNvSpPr/>
          <p:nvPr/>
        </p:nvSpPr>
        <p:spPr bwMode="auto">
          <a:xfrm>
            <a:off x="2057400" y="6442964"/>
            <a:ext cx="1380744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>
                <a:alpha val="9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2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Basic</a:t>
            </a: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Definitions</a:t>
            </a:r>
          </a:p>
        </p:txBody>
      </p:sp>
    </p:spTree>
    <p:extLst>
      <p:ext uri="{BB962C8B-B14F-4D97-AF65-F5344CB8AC3E}">
        <p14:creationId xmlns:p14="http://schemas.microsoft.com/office/powerpoint/2010/main" val="115728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3" grpId="1" animBg="1"/>
      <p:bldP spid="17" grpId="0" animBg="1"/>
      <p:bldP spid="17" grpId="1" animBg="1"/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137"/>
          <p:cNvSpPr/>
          <p:nvPr/>
        </p:nvSpPr>
        <p:spPr>
          <a:xfrm>
            <a:off x="0" y="863600"/>
            <a:ext cx="9144000" cy="544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 tIns="0" bIns="91440">
            <a:normAutofit/>
          </a:bodyPr>
          <a:lstStyle/>
          <a:p>
            <a:pPr algn="l"/>
            <a:r>
              <a:rPr lang="en-US" sz="3400" dirty="0"/>
              <a:t>The Strategic Management Process</a:t>
            </a:r>
            <a:r>
              <a:rPr lang="en-US" dirty="0"/>
              <a:t>        </a:t>
            </a:r>
            <a:r>
              <a:rPr lang="en-US" sz="900" dirty="0"/>
              <a:t>. 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3647439" y="912793"/>
            <a:ext cx="5303520" cy="5303520"/>
            <a:chOff x="365761" y="1077217"/>
            <a:chExt cx="5303520" cy="5303520"/>
          </a:xfrm>
        </p:grpSpPr>
        <p:sp>
          <p:nvSpPr>
            <p:cNvPr id="88" name="Left Arrow 87"/>
            <p:cNvSpPr>
              <a:spLocks/>
            </p:cNvSpPr>
            <p:nvPr/>
          </p:nvSpPr>
          <p:spPr bwMode="auto">
            <a:xfrm rot="13500000">
              <a:off x="3959687" y="1576151"/>
              <a:ext cx="731520" cy="2450592"/>
            </a:xfrm>
            <a:prstGeom prst="leftArrow">
              <a:avLst>
                <a:gd name="adj1" fmla="val 86719"/>
                <a:gd name="adj2" fmla="val 85064"/>
              </a:avLst>
            </a:prstGeom>
            <a:solidFill>
              <a:srgbClr val="FFCCCC"/>
            </a:solidFill>
            <a:ln w="19050" cap="flat" cmpd="sng" algn="ctr">
              <a:gradFill flip="none" rotWithShape="1">
                <a:gsLst>
                  <a:gs pos="94000">
                    <a:schemeClr val="tx1"/>
                  </a:gs>
                  <a:gs pos="97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89" name="Block Arc 88"/>
            <p:cNvSpPr>
              <a:spLocks noChangeAspect="1"/>
            </p:cNvSpPr>
            <p:nvPr/>
          </p:nvSpPr>
          <p:spPr bwMode="auto">
            <a:xfrm rot="2700000">
              <a:off x="365761" y="1077217"/>
              <a:ext cx="5303520" cy="5303520"/>
            </a:xfrm>
            <a:prstGeom prst="blockArc">
              <a:avLst>
                <a:gd name="adj1" fmla="val 10800000"/>
                <a:gd name="adj2" fmla="val 16132544"/>
                <a:gd name="adj3" fmla="val 39982"/>
              </a:avLst>
            </a:prstGeom>
            <a:gradFill flip="none" rotWithShape="1">
              <a:gsLst>
                <a:gs pos="0">
                  <a:srgbClr val="FF6666">
                    <a:alpha val="70000"/>
                  </a:srgbClr>
                </a:gs>
                <a:gs pos="100000">
                  <a:srgbClr val="FFCCCC"/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96000">
                    <a:schemeClr val="tx1"/>
                  </a:gs>
                  <a:gs pos="98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90" name="Left Arrow 89"/>
            <p:cNvSpPr/>
            <p:nvPr/>
          </p:nvSpPr>
          <p:spPr bwMode="auto">
            <a:xfrm rot="8100000">
              <a:off x="1873639" y="1431682"/>
              <a:ext cx="182880" cy="2286000"/>
            </a:xfrm>
            <a:prstGeom prst="leftArrow">
              <a:avLst>
                <a:gd name="adj1" fmla="val 100000"/>
                <a:gd name="adj2" fmla="val 100000"/>
              </a:avLst>
            </a:prstGeom>
            <a:solidFill>
              <a:srgbClr val="FFFFFF"/>
            </a:solidFill>
            <a:ln w="19050" cap="flat" cmpd="sng" algn="ctr">
              <a:gradFill flip="none" rotWithShape="1">
                <a:gsLst>
                  <a:gs pos="80000">
                    <a:schemeClr val="tx1"/>
                  </a:gs>
                  <a:gs pos="82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91" name="Text Box 34"/>
            <p:cNvSpPr txBox="1">
              <a:spLocks noChangeArrowheads="1"/>
            </p:cNvSpPr>
            <p:nvPr/>
          </p:nvSpPr>
          <p:spPr bwMode="auto">
            <a:xfrm>
              <a:off x="2057400" y="1468119"/>
              <a:ext cx="914400" cy="62179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36576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dirty="0">
                  <a:solidFill>
                    <a:srgbClr val="000000"/>
                  </a:solidFill>
                  <a:latin typeface="Arial Narrow" charset="0"/>
                </a:rPr>
                <a:t>Chapter 2:</a:t>
              </a:r>
            </a:p>
            <a:p>
              <a:pPr algn="ctr" eaLnBrk="1" hangingPunct="1"/>
              <a:r>
                <a:rPr lang="en-CA" sz="1200" dirty="0">
                  <a:solidFill>
                    <a:srgbClr val="000000"/>
                  </a:solidFill>
                  <a:latin typeface="Arial Narrow" charset="0"/>
                </a:rPr>
                <a:t>The External Environment </a:t>
              </a:r>
            </a:p>
          </p:txBody>
        </p:sp>
        <p:sp>
          <p:nvSpPr>
            <p:cNvPr id="92" name="Text Box 25"/>
            <p:cNvSpPr txBox="1">
              <a:spLocks noChangeArrowheads="1"/>
            </p:cNvSpPr>
            <p:nvPr/>
          </p:nvSpPr>
          <p:spPr bwMode="auto">
            <a:xfrm>
              <a:off x="3115730" y="1468119"/>
              <a:ext cx="914400" cy="6217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lIns="36576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endParaRPr lang="en-CA" sz="1200" dirty="0">
                <a:solidFill>
                  <a:srgbClr val="000000"/>
                </a:solidFill>
                <a:latin typeface="Arial Narrow" charset="0"/>
              </a:endParaRPr>
            </a:p>
          </p:txBody>
        </p:sp>
        <p:sp>
          <p:nvSpPr>
            <p:cNvPr id="93" name="Text Box 11"/>
            <p:cNvSpPr txBox="1">
              <a:spLocks noChangeArrowheads="1"/>
            </p:cNvSpPr>
            <p:nvPr/>
          </p:nvSpPr>
          <p:spPr bwMode="auto">
            <a:xfrm rot="1920005">
              <a:off x="2730783" y="1138090"/>
              <a:ext cx="2362200" cy="2375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>
              <a:prstTxWarp prst="textArchUp">
                <a:avLst>
                  <a:gd name="adj" fmla="val 11157059"/>
                </a:avLst>
              </a:prstTxWarp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Aft>
                  <a:spcPts val="300"/>
                </a:spcAft>
              </a:pPr>
              <a:r>
                <a:rPr lang="en-CA" sz="1600" dirty="0">
                  <a:solidFill>
                    <a:srgbClr val="000000"/>
                  </a:solidFill>
                  <a:latin typeface="Arial Narrow" charset="0"/>
                </a:rPr>
                <a:t>Analysis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647439" y="912793"/>
            <a:ext cx="5383277" cy="5488007"/>
            <a:chOff x="3568031" y="762000"/>
            <a:chExt cx="5383277" cy="5488007"/>
          </a:xfrm>
        </p:grpSpPr>
        <p:sp>
          <p:nvSpPr>
            <p:cNvPr id="77" name="Text Box 11"/>
            <p:cNvSpPr txBox="1">
              <a:spLocks noChangeArrowheads="1"/>
            </p:cNvSpPr>
            <p:nvPr/>
          </p:nvSpPr>
          <p:spPr bwMode="auto">
            <a:xfrm rot="19054415">
              <a:off x="6589108" y="4734811"/>
              <a:ext cx="236220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>
              <a:prstTxWarp prst="textArchDown">
                <a:avLst/>
              </a:prstTxWarp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Aft>
                  <a:spcPts val="300"/>
                </a:spcAft>
              </a:pPr>
              <a:r>
                <a:rPr lang="en-CA" sz="1600" dirty="0">
                  <a:solidFill>
                    <a:srgbClr val="000000"/>
                  </a:solidFill>
                  <a:latin typeface="Arial Narrow" charset="0"/>
                </a:rPr>
                <a:t>Strategies</a:t>
              </a:r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3568031" y="762000"/>
              <a:ext cx="5365104" cy="5488007"/>
              <a:chOff x="9462851" y="2539127"/>
              <a:chExt cx="5365104" cy="5488007"/>
            </a:xfrm>
          </p:grpSpPr>
          <p:sp>
            <p:nvSpPr>
              <p:cNvPr id="85" name="Left Arrow 84"/>
              <p:cNvSpPr>
                <a:spLocks/>
              </p:cNvSpPr>
              <p:nvPr/>
            </p:nvSpPr>
            <p:spPr bwMode="auto">
              <a:xfrm rot="20700000">
                <a:off x="11881733" y="5576542"/>
                <a:ext cx="731520" cy="2450592"/>
              </a:xfrm>
              <a:prstGeom prst="leftArrow">
                <a:avLst>
                  <a:gd name="adj1" fmla="val 86719"/>
                  <a:gd name="adj2" fmla="val 85064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 cap="flat" cmpd="sng" algn="ctr">
                <a:gradFill flip="none" rotWithShape="1">
                  <a:gsLst>
                    <a:gs pos="94000">
                      <a:schemeClr val="tx1"/>
                    </a:gs>
                    <a:gs pos="97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86" name="Block Arc 85"/>
              <p:cNvSpPr>
                <a:spLocks noChangeAspect="1"/>
              </p:cNvSpPr>
              <p:nvPr/>
            </p:nvSpPr>
            <p:spPr bwMode="auto">
              <a:xfrm rot="9900000">
                <a:off x="9462851" y="2539127"/>
                <a:ext cx="5303520" cy="5303520"/>
              </a:xfrm>
              <a:prstGeom prst="blockArc">
                <a:avLst>
                  <a:gd name="adj1" fmla="val 10800000"/>
                  <a:gd name="adj2" fmla="val 16132544"/>
                  <a:gd name="adj3" fmla="val 39982"/>
                </a:avLst>
              </a:prstGeom>
              <a:gradFill flip="none" rotWithShape="1">
                <a:gsLst>
                  <a:gs pos="30000">
                    <a:schemeClr val="accent3">
                      <a:lumMod val="60000"/>
                      <a:lumOff val="40000"/>
                      <a:alpha val="70000"/>
                    </a:schemeClr>
                  </a:gs>
                  <a:gs pos="70000">
                    <a:schemeClr val="accent3">
                      <a:lumMod val="40000"/>
                      <a:lumOff val="60000"/>
                    </a:schemeClr>
                  </a:gs>
                </a:gsLst>
                <a:lin ang="18900000" scaled="0"/>
                <a:tileRect/>
              </a:gradFill>
              <a:ln w="19050" cap="flat" cmpd="sng" algn="ctr">
                <a:gradFill flip="none" rotWithShape="1">
                  <a:gsLst>
                    <a:gs pos="96000">
                      <a:schemeClr val="tx1"/>
                    </a:gs>
                    <a:gs pos="98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87" name="Left Arrow 86"/>
              <p:cNvSpPr/>
              <p:nvPr/>
            </p:nvSpPr>
            <p:spPr bwMode="auto">
              <a:xfrm rot="15300000">
                <a:off x="13584371" y="3702735"/>
                <a:ext cx="201168" cy="2286000"/>
              </a:xfrm>
              <a:prstGeom prst="leftArrow">
                <a:avLst>
                  <a:gd name="adj1" fmla="val 100000"/>
                  <a:gd name="adj2" fmla="val 100000"/>
                </a:avLst>
              </a:prstGeom>
              <a:solidFill>
                <a:srgbClr val="FFFFFF"/>
              </a:solidFill>
              <a:ln w="19050" cap="flat" cmpd="sng" algn="ctr">
                <a:gradFill flip="none" rotWithShape="1">
                  <a:gsLst>
                    <a:gs pos="80000">
                      <a:schemeClr val="tx1"/>
                    </a:gs>
                    <a:gs pos="82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79" name="Text Box 5"/>
            <p:cNvSpPr txBox="1">
              <a:spLocks noChangeArrowheads="1"/>
            </p:cNvSpPr>
            <p:nvPr/>
          </p:nvSpPr>
          <p:spPr bwMode="auto">
            <a:xfrm>
              <a:off x="7884585" y="3183890"/>
              <a:ext cx="914400" cy="59436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dirty="0">
                  <a:latin typeface="Arial Narrow" charset="0"/>
                </a:rPr>
                <a:t>Chapter 4: </a:t>
              </a:r>
            </a:p>
            <a:p>
              <a:pPr algn="ctr" eaLnBrk="1" hangingPunct="1"/>
              <a:r>
                <a:rPr lang="en-CA" sz="1200" dirty="0">
                  <a:latin typeface="Arial Narrow" charset="0"/>
                </a:rPr>
                <a:t>Bus.-Level Strategy</a:t>
              </a:r>
            </a:p>
          </p:txBody>
        </p:sp>
        <p:sp>
          <p:nvSpPr>
            <p:cNvPr id="80" name="Text Box 6"/>
            <p:cNvSpPr txBox="1">
              <a:spLocks noChangeArrowheads="1"/>
            </p:cNvSpPr>
            <p:nvPr/>
          </p:nvSpPr>
          <p:spPr bwMode="auto">
            <a:xfrm>
              <a:off x="6735489" y="3825240"/>
              <a:ext cx="914400" cy="59436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dirty="0">
                  <a:latin typeface="Arial Narrow" charset="0"/>
                </a:rPr>
                <a:t>Chapter 5:</a:t>
              </a:r>
            </a:p>
            <a:p>
              <a:pPr algn="ctr" eaLnBrk="1" hangingPunct="1"/>
              <a:r>
                <a:rPr lang="en-CA" sz="1200" dirty="0">
                  <a:latin typeface="Arial Narrow" charset="0"/>
                </a:rPr>
                <a:t>Competitive Dynamics</a:t>
              </a:r>
            </a:p>
          </p:txBody>
        </p:sp>
        <p:sp>
          <p:nvSpPr>
            <p:cNvPr id="81" name="Text Box 7"/>
            <p:cNvSpPr txBox="1">
              <a:spLocks noChangeArrowheads="1"/>
            </p:cNvSpPr>
            <p:nvPr/>
          </p:nvSpPr>
          <p:spPr bwMode="auto">
            <a:xfrm>
              <a:off x="7727951" y="3825240"/>
              <a:ext cx="914400" cy="59436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dirty="0">
                  <a:latin typeface="Arial Narrow" charset="0"/>
                </a:rPr>
                <a:t>Chapter 6:</a:t>
              </a:r>
            </a:p>
            <a:p>
              <a:pPr algn="ctr" eaLnBrk="1" hangingPunct="1"/>
              <a:r>
                <a:rPr lang="en-CA" sz="1200" dirty="0">
                  <a:latin typeface="Arial Narrow" charset="0"/>
                </a:rPr>
                <a:t>Corp.-Level Strategy</a:t>
              </a:r>
            </a:p>
          </p:txBody>
        </p:sp>
        <p:sp>
          <p:nvSpPr>
            <p:cNvPr id="82" name="Text Box 8"/>
            <p:cNvSpPr txBox="1">
              <a:spLocks noChangeArrowheads="1"/>
            </p:cNvSpPr>
            <p:nvPr/>
          </p:nvSpPr>
          <p:spPr bwMode="auto">
            <a:xfrm>
              <a:off x="6246284" y="4466590"/>
              <a:ext cx="914400" cy="59436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dirty="0">
                  <a:latin typeface="Arial Narrow" charset="0"/>
                </a:rPr>
                <a:t>Chapter 7:</a:t>
              </a:r>
            </a:p>
            <a:p>
              <a:pPr algn="ctr" eaLnBrk="1" hangingPunct="1"/>
              <a:r>
                <a:rPr lang="en-CA" sz="1200" dirty="0">
                  <a:latin typeface="Arial Narrow" charset="0"/>
                </a:rPr>
                <a:t>Acquisition &amp; Restructuring</a:t>
              </a:r>
            </a:p>
          </p:txBody>
        </p:sp>
        <p:sp>
          <p:nvSpPr>
            <p:cNvPr id="83" name="Text Box 9"/>
            <p:cNvSpPr txBox="1">
              <a:spLocks noChangeArrowheads="1"/>
            </p:cNvSpPr>
            <p:nvPr/>
          </p:nvSpPr>
          <p:spPr bwMode="auto">
            <a:xfrm>
              <a:off x="7239000" y="4466590"/>
              <a:ext cx="914400" cy="59436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dirty="0">
                  <a:latin typeface="Arial Narrow" charset="0"/>
                </a:rPr>
                <a:t>Chapter 8:</a:t>
              </a:r>
            </a:p>
            <a:p>
              <a:pPr algn="ctr" eaLnBrk="1" hangingPunct="1"/>
              <a:r>
                <a:rPr lang="en-CA" sz="1200" dirty="0">
                  <a:latin typeface="Arial Narrow" charset="0"/>
                </a:rPr>
                <a:t>International Strategy</a:t>
              </a:r>
            </a:p>
          </p:txBody>
        </p:sp>
        <p:sp>
          <p:nvSpPr>
            <p:cNvPr id="84" name="Text Box 10"/>
            <p:cNvSpPr txBox="1">
              <a:spLocks noChangeArrowheads="1"/>
            </p:cNvSpPr>
            <p:nvPr/>
          </p:nvSpPr>
          <p:spPr bwMode="auto">
            <a:xfrm>
              <a:off x="6578600" y="5112258"/>
              <a:ext cx="914400" cy="59436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dirty="0">
                  <a:latin typeface="Arial Narrow" charset="0"/>
                </a:rPr>
                <a:t>Chapter 9:</a:t>
              </a:r>
            </a:p>
            <a:p>
              <a:pPr algn="ctr" eaLnBrk="1" hangingPunct="1"/>
              <a:r>
                <a:rPr lang="en-CA" sz="1200" dirty="0">
                  <a:latin typeface="Arial Narrow" charset="0"/>
                </a:rPr>
                <a:t>Cooperative Strategy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3621735" y="912793"/>
            <a:ext cx="5342751" cy="5303520"/>
            <a:chOff x="-967262" y="975804"/>
            <a:chExt cx="5342751" cy="5303520"/>
          </a:xfrm>
        </p:grpSpPr>
        <p:sp>
          <p:nvSpPr>
            <p:cNvPr id="69" name="Left Arrow 68"/>
            <p:cNvSpPr>
              <a:spLocks/>
            </p:cNvSpPr>
            <p:nvPr/>
          </p:nvSpPr>
          <p:spPr bwMode="auto">
            <a:xfrm rot="6300000">
              <a:off x="-107726" y="1733336"/>
              <a:ext cx="731520" cy="2450592"/>
            </a:xfrm>
            <a:prstGeom prst="leftArrow">
              <a:avLst>
                <a:gd name="adj1" fmla="val 86719"/>
                <a:gd name="adj2" fmla="val 85064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9050" cap="flat" cmpd="sng" algn="ctr">
              <a:gradFill flip="none" rotWithShape="1">
                <a:gsLst>
                  <a:gs pos="94000">
                    <a:schemeClr val="tx1"/>
                  </a:gs>
                  <a:gs pos="97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70" name="Block Arc 69"/>
            <p:cNvSpPr>
              <a:spLocks noChangeAspect="1"/>
            </p:cNvSpPr>
            <p:nvPr/>
          </p:nvSpPr>
          <p:spPr bwMode="auto">
            <a:xfrm rot="17100000">
              <a:off x="-928031" y="975804"/>
              <a:ext cx="5303520" cy="5303520"/>
            </a:xfrm>
            <a:prstGeom prst="blockArc">
              <a:avLst>
                <a:gd name="adj1" fmla="val 10800000"/>
                <a:gd name="adj2" fmla="val 16132544"/>
                <a:gd name="adj3" fmla="val 39982"/>
              </a:avLst>
            </a:prstGeom>
            <a:gradFill flip="none" rotWithShape="1">
              <a:gsLst>
                <a:gs pos="30000">
                  <a:schemeClr val="tx2">
                    <a:lumMod val="60000"/>
                    <a:lumOff val="40000"/>
                  </a:schemeClr>
                </a:gs>
                <a:gs pos="70000">
                  <a:schemeClr val="accent1">
                    <a:lumMod val="40000"/>
                    <a:lumOff val="60000"/>
                  </a:schemeClr>
                </a:gs>
              </a:gsLst>
              <a:lin ang="18900000" scaled="0"/>
              <a:tileRect/>
            </a:gradFill>
            <a:ln w="19050" cap="flat" cmpd="sng" algn="ctr">
              <a:gradFill flip="none" rotWithShape="1">
                <a:gsLst>
                  <a:gs pos="96000">
                    <a:schemeClr val="tx1"/>
                  </a:gs>
                  <a:gs pos="98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71" name="Left Arrow 70"/>
            <p:cNvSpPr/>
            <p:nvPr/>
          </p:nvSpPr>
          <p:spPr bwMode="auto">
            <a:xfrm rot="900000">
              <a:off x="1158861" y="3973153"/>
              <a:ext cx="182880" cy="2286000"/>
            </a:xfrm>
            <a:prstGeom prst="leftArrow">
              <a:avLst>
                <a:gd name="adj1" fmla="val 100000"/>
                <a:gd name="adj2" fmla="val 100000"/>
              </a:avLst>
            </a:prstGeom>
            <a:solidFill>
              <a:srgbClr val="FFFFFF"/>
            </a:solidFill>
            <a:ln w="19050" cap="flat" cmpd="sng" algn="ctr">
              <a:gradFill flip="none" rotWithShape="1">
                <a:gsLst>
                  <a:gs pos="80000">
                    <a:schemeClr val="tx1"/>
                  </a:gs>
                  <a:gs pos="82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72" name="Text Box 11"/>
            <p:cNvSpPr txBox="1">
              <a:spLocks noChangeArrowheads="1"/>
            </p:cNvSpPr>
            <p:nvPr/>
          </p:nvSpPr>
          <p:spPr bwMode="auto">
            <a:xfrm rot="3890074">
              <a:off x="-1787072" y="4150825"/>
              <a:ext cx="2677312" cy="1005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>
              <a:prstTxWarp prst="textArchDown">
                <a:avLst>
                  <a:gd name="adj" fmla="val 1107277"/>
                </a:avLst>
              </a:prstTxWarp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Aft>
                  <a:spcPts val="300"/>
                </a:spcAft>
              </a:pPr>
              <a:r>
                <a:rPr lang="en-CA" sz="1600" dirty="0">
                  <a:solidFill>
                    <a:srgbClr val="000000"/>
                  </a:solidFill>
                  <a:latin typeface="Arial Narrow" charset="0"/>
                </a:rPr>
                <a:t>Implementing for Performance</a:t>
              </a:r>
            </a:p>
          </p:txBody>
        </p:sp>
        <p:sp>
          <p:nvSpPr>
            <p:cNvPr id="73" name="Text Box 13"/>
            <p:cNvSpPr txBox="1">
              <a:spLocks noChangeArrowheads="1"/>
            </p:cNvSpPr>
            <p:nvPr/>
          </p:nvSpPr>
          <p:spPr bwMode="auto">
            <a:xfrm>
              <a:off x="-389467" y="2853268"/>
              <a:ext cx="914400" cy="5943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dirty="0">
                  <a:solidFill>
                    <a:srgbClr val="000000"/>
                  </a:solidFill>
                  <a:latin typeface="Arial Narrow"/>
                  <a:cs typeface="Arial Narrow"/>
                </a:rPr>
                <a:t>Chapter 10:</a:t>
              </a:r>
            </a:p>
            <a:p>
              <a:pPr algn="ctr" eaLnBrk="1" hangingPunct="1"/>
              <a:r>
                <a:rPr lang="en-CA" sz="1200" dirty="0">
                  <a:solidFill>
                    <a:srgbClr val="000000"/>
                  </a:solidFill>
                  <a:latin typeface="Arial Narrow"/>
                  <a:cs typeface="Arial Narrow"/>
                </a:rPr>
                <a:t>Corporate Governance</a:t>
              </a:r>
            </a:p>
          </p:txBody>
        </p:sp>
        <p:sp>
          <p:nvSpPr>
            <p:cNvPr id="74" name="Text Box 14"/>
            <p:cNvSpPr txBox="1">
              <a:spLocks noChangeArrowheads="1"/>
            </p:cNvSpPr>
            <p:nvPr/>
          </p:nvSpPr>
          <p:spPr bwMode="auto">
            <a:xfrm>
              <a:off x="-541870" y="3530601"/>
              <a:ext cx="914400" cy="5943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dirty="0">
                  <a:solidFill>
                    <a:srgbClr val="000000"/>
                  </a:solidFill>
                  <a:latin typeface="Arial Narrow"/>
                  <a:cs typeface="Arial Narrow"/>
                </a:rPr>
                <a:t>Ch. 11: Org. Structure &amp; Controls </a:t>
              </a:r>
            </a:p>
          </p:txBody>
        </p:sp>
        <p:sp>
          <p:nvSpPr>
            <p:cNvPr id="75" name="Text Box 15"/>
            <p:cNvSpPr txBox="1">
              <a:spLocks noChangeArrowheads="1"/>
            </p:cNvSpPr>
            <p:nvPr/>
          </p:nvSpPr>
          <p:spPr bwMode="auto">
            <a:xfrm>
              <a:off x="-381000" y="4207934"/>
              <a:ext cx="914400" cy="5943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dirty="0">
                  <a:solidFill>
                    <a:srgbClr val="000000"/>
                  </a:solidFill>
                  <a:latin typeface="Arial Narrow"/>
                  <a:cs typeface="Arial Narrow"/>
                </a:rPr>
                <a:t>Chapter 12:</a:t>
              </a:r>
            </a:p>
            <a:p>
              <a:pPr algn="ctr" eaLnBrk="1" hangingPunct="1"/>
              <a:r>
                <a:rPr lang="en-CA" sz="1200" dirty="0">
                  <a:solidFill>
                    <a:srgbClr val="000000"/>
                  </a:solidFill>
                  <a:latin typeface="Arial Narrow"/>
                  <a:cs typeface="Arial Narrow"/>
                </a:rPr>
                <a:t>Strategic Leadership</a:t>
              </a:r>
            </a:p>
          </p:txBody>
        </p:sp>
        <p:sp>
          <p:nvSpPr>
            <p:cNvPr id="76" name="Text Box 16"/>
            <p:cNvSpPr txBox="1">
              <a:spLocks noChangeArrowheads="1"/>
            </p:cNvSpPr>
            <p:nvPr/>
          </p:nvSpPr>
          <p:spPr bwMode="auto">
            <a:xfrm>
              <a:off x="-93134" y="4876800"/>
              <a:ext cx="1143000" cy="5943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dirty="0">
                  <a:solidFill>
                    <a:srgbClr val="000000"/>
                  </a:solidFill>
                  <a:latin typeface="Arial Narrow"/>
                  <a:cs typeface="Arial Narrow"/>
                </a:rPr>
                <a:t>Chapter 13:</a:t>
              </a:r>
            </a:p>
            <a:p>
              <a:pPr algn="ctr" eaLnBrk="1" hangingPunct="1"/>
              <a:r>
                <a:rPr lang="en-CA" sz="1200" dirty="0">
                  <a:solidFill>
                    <a:srgbClr val="000000"/>
                  </a:solidFill>
                  <a:latin typeface="Arial Narrow"/>
                  <a:cs typeface="Arial Narrow"/>
                </a:rPr>
                <a:t>Strategic Entrepreneurship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730240" y="5660055"/>
            <a:ext cx="822960" cy="594360"/>
            <a:chOff x="5544103" y="1112514"/>
            <a:chExt cx="777964" cy="804221"/>
          </a:xfrm>
        </p:grpSpPr>
        <p:sp>
          <p:nvSpPr>
            <p:cNvPr id="67" name="Oval 66"/>
            <p:cNvSpPr>
              <a:spLocks/>
            </p:cNvSpPr>
            <p:nvPr/>
          </p:nvSpPr>
          <p:spPr>
            <a:xfrm>
              <a:off x="5552941" y="1112514"/>
              <a:ext cx="763820" cy="80009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544103" y="1169979"/>
              <a:ext cx="777964" cy="74675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1200" b="1" dirty="0">
                  <a:latin typeface="Arial Narrow"/>
                  <a:cs typeface="Arial Narrow"/>
                </a:rPr>
                <a:t>Strategic Competitive-ness</a:t>
              </a:r>
              <a:r>
                <a:rPr lang="en-US" sz="900" b="1" dirty="0">
                  <a:latin typeface="Arial Narrow"/>
                  <a:cs typeface="Arial Narrow"/>
                </a:rPr>
                <a:t>   </a:t>
              </a:r>
            </a:p>
          </p:txBody>
        </p:sp>
      </p:grpSp>
      <p:grpSp>
        <p:nvGrpSpPr>
          <p:cNvPr id="61" name="Group 60"/>
          <p:cNvGrpSpPr>
            <a:grpSpLocks/>
          </p:cNvGrpSpPr>
          <p:nvPr/>
        </p:nvGrpSpPr>
        <p:grpSpPr>
          <a:xfrm>
            <a:off x="3809997" y="1911858"/>
            <a:ext cx="822960" cy="594360"/>
            <a:chOff x="5679454" y="948870"/>
            <a:chExt cx="903055" cy="784948"/>
          </a:xfrm>
        </p:grpSpPr>
        <p:sp>
          <p:nvSpPr>
            <p:cNvPr id="65" name="Oval 64"/>
            <p:cNvSpPr>
              <a:spLocks/>
            </p:cNvSpPr>
            <p:nvPr/>
          </p:nvSpPr>
          <p:spPr>
            <a:xfrm>
              <a:off x="5679454" y="978830"/>
              <a:ext cx="903053" cy="75498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00000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681681" y="948870"/>
              <a:ext cx="900828" cy="76235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0000"/>
                  </a:solidFill>
                  <a:latin typeface="Arial Narrow"/>
                  <a:cs typeface="Arial Narrow"/>
                </a:rPr>
                <a:t>Above Average Returns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8060260" y="2258908"/>
            <a:ext cx="822960" cy="594360"/>
            <a:chOff x="5672669" y="1013251"/>
            <a:chExt cx="863399" cy="734314"/>
          </a:xfrm>
        </p:grpSpPr>
        <p:sp>
          <p:nvSpPr>
            <p:cNvPr id="63" name="Oval 62"/>
            <p:cNvSpPr>
              <a:spLocks/>
            </p:cNvSpPr>
            <p:nvPr/>
          </p:nvSpPr>
          <p:spPr>
            <a:xfrm>
              <a:off x="5672669" y="1013251"/>
              <a:ext cx="863399" cy="73431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730634" y="1115239"/>
              <a:ext cx="779458" cy="5296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>
                  <a:latin typeface="Arial Narrow"/>
                  <a:cs typeface="Arial Narrow"/>
                </a:rPr>
                <a:t>Vision &amp; Mission</a:t>
              </a:r>
            </a:p>
          </p:txBody>
        </p:sp>
      </p:grpSp>
      <p:pic>
        <p:nvPicPr>
          <p:cNvPr id="208" name="Picture 207"/>
          <p:cNvPicPr preferRelativeResize="0"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44718"/>
            <a:ext cx="3108960" cy="54864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18872" y="932688"/>
            <a:ext cx="1752600" cy="1066800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US" sz="16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We cover these details later when we go through these chapters.</a:t>
            </a:r>
          </a:p>
        </p:txBody>
      </p:sp>
      <p:sp>
        <p:nvSpPr>
          <p:cNvPr id="218" name="Rounded Rectangle 217"/>
          <p:cNvSpPr/>
          <p:nvPr/>
        </p:nvSpPr>
        <p:spPr>
          <a:xfrm>
            <a:off x="118872" y="932688"/>
            <a:ext cx="1752600" cy="1066800"/>
          </a:xfrm>
          <a:prstGeom prst="roundRect">
            <a:avLst/>
          </a:prstGeom>
          <a:solidFill>
            <a:srgbClr val="3366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US" sz="16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We cover these details later when we go through these chapters.</a:t>
            </a:r>
          </a:p>
        </p:txBody>
      </p:sp>
      <p:sp>
        <p:nvSpPr>
          <p:cNvPr id="219" name="Rounded Rectangle 218"/>
          <p:cNvSpPr/>
          <p:nvPr/>
        </p:nvSpPr>
        <p:spPr>
          <a:xfrm>
            <a:off x="118872" y="932688"/>
            <a:ext cx="1752600" cy="1066800"/>
          </a:xfrm>
          <a:prstGeom prst="roundRect">
            <a:avLst/>
          </a:prstGeom>
          <a:solidFill>
            <a:srgbClr val="008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We cover these details later when we go through these chapters.</a:t>
            </a:r>
          </a:p>
        </p:txBody>
      </p:sp>
      <p:pic>
        <p:nvPicPr>
          <p:cNvPr id="209" name="Picture 208"/>
          <p:cNvPicPr preferRelativeResize="0"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855980"/>
            <a:ext cx="3108960" cy="5486400"/>
          </a:xfrm>
          <a:prstGeom prst="rect">
            <a:avLst/>
          </a:prstGeom>
        </p:spPr>
      </p:pic>
      <p:pic>
        <p:nvPicPr>
          <p:cNvPr id="206" name="Picture 205"/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" y="844550"/>
            <a:ext cx="3108960" cy="5486400"/>
          </a:xfrm>
          <a:prstGeom prst="rect">
            <a:avLst/>
          </a:prstGeom>
        </p:spPr>
      </p:pic>
      <p:pic>
        <p:nvPicPr>
          <p:cNvPr id="211" name="Picture 210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41248"/>
            <a:ext cx="3108960" cy="5486400"/>
          </a:xfrm>
          <a:prstGeom prst="rect">
            <a:avLst/>
          </a:prstGeom>
        </p:spPr>
      </p:pic>
      <p:pic>
        <p:nvPicPr>
          <p:cNvPr id="12" name="Picture 11"/>
          <p:cNvPicPr preferRelativeResize="0"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41248"/>
            <a:ext cx="3108960" cy="5486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41248"/>
            <a:ext cx="3108960" cy="5486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28"/>
          <a:stretch/>
        </p:blipFill>
        <p:spPr>
          <a:xfrm>
            <a:off x="0" y="841248"/>
            <a:ext cx="3107267" cy="5486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41248"/>
            <a:ext cx="3108960" cy="5486400"/>
          </a:xfrm>
          <a:prstGeom prst="rect">
            <a:avLst/>
          </a:prstGeom>
        </p:spPr>
      </p:pic>
      <p:pic>
        <p:nvPicPr>
          <p:cNvPr id="23" name="Picture 22"/>
          <p:cNvPicPr preferRelativeResize="0"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41248"/>
            <a:ext cx="3108960" cy="5486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41248"/>
            <a:ext cx="3107267" cy="5486400"/>
          </a:xfrm>
          <a:prstGeom prst="rect">
            <a:avLst/>
          </a:prstGeom>
        </p:spPr>
      </p:pic>
      <p:pic>
        <p:nvPicPr>
          <p:cNvPr id="214" name="Picture 21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41248"/>
            <a:ext cx="3108960" cy="5486400"/>
          </a:xfrm>
          <a:prstGeom prst="rect">
            <a:avLst/>
          </a:prstGeom>
        </p:spPr>
      </p:pic>
      <p:pic>
        <p:nvPicPr>
          <p:cNvPr id="215" name="Picture 21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41248"/>
            <a:ext cx="3108960" cy="5486400"/>
          </a:xfrm>
          <a:prstGeom prst="rect">
            <a:avLst/>
          </a:prstGeom>
        </p:spPr>
      </p:pic>
      <p:pic>
        <p:nvPicPr>
          <p:cNvPr id="216" name="Picture 21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841248"/>
            <a:ext cx="3108960" cy="5486400"/>
          </a:xfrm>
          <a:prstGeom prst="rect">
            <a:avLst/>
          </a:prstGeom>
        </p:spPr>
      </p:pic>
      <p:pic>
        <p:nvPicPr>
          <p:cNvPr id="217" name="Picture 216"/>
          <p:cNvPicPr preferRelativeResize="0">
            <a:picLocks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41248"/>
            <a:ext cx="3108960" cy="5486400"/>
          </a:xfrm>
          <a:prstGeom prst="rect">
            <a:avLst/>
          </a:prstGeom>
        </p:spPr>
      </p:pic>
      <p:pic>
        <p:nvPicPr>
          <p:cNvPr id="207" name="Picture 206"/>
          <p:cNvPicPr preferRelativeResize="0">
            <a:picLocks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33" y="838200"/>
            <a:ext cx="3108960" cy="5486400"/>
          </a:xfrm>
          <a:prstGeom prst="rect">
            <a:avLst/>
          </a:prstGeom>
        </p:spPr>
      </p:pic>
      <p:sp>
        <p:nvSpPr>
          <p:cNvPr id="140" name="Text Box 34"/>
          <p:cNvSpPr txBox="1">
            <a:spLocks noChangeArrowheads="1"/>
          </p:cNvSpPr>
          <p:nvPr/>
        </p:nvSpPr>
        <p:spPr bwMode="auto">
          <a:xfrm>
            <a:off x="6867144" y="2129959"/>
            <a:ext cx="914400" cy="6217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36576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 charset="0"/>
              </a:rPr>
              <a:t>Chapter X2:</a:t>
            </a:r>
          </a:p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 charset="0"/>
              </a:rPr>
              <a:t>Strategic Performance</a:t>
            </a:r>
          </a:p>
        </p:txBody>
      </p:sp>
      <p:sp>
        <p:nvSpPr>
          <p:cNvPr id="141" name="Text Box 34"/>
          <p:cNvSpPr txBox="1">
            <a:spLocks noChangeArrowheads="1"/>
          </p:cNvSpPr>
          <p:nvPr/>
        </p:nvSpPr>
        <p:spPr bwMode="auto">
          <a:xfrm>
            <a:off x="5797296" y="2129959"/>
            <a:ext cx="914400" cy="6217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36576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 charset="0"/>
              </a:rPr>
              <a:t>Chapter X1:</a:t>
            </a:r>
          </a:p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 charset="0"/>
              </a:rPr>
              <a:t>Strategy       Case Analysis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8712199" y="6419088"/>
            <a:ext cx="418425" cy="438912"/>
            <a:chOff x="10515600" y="6419088"/>
            <a:chExt cx="418425" cy="438912"/>
          </a:xfrm>
          <a:blipFill rotWithShape="1">
            <a:blip r:embed="rId18"/>
            <a:tile tx="0" ty="0" sx="100000" sy="100000" flip="none" algn="tl"/>
          </a:blipFill>
        </p:grpSpPr>
        <p:pic>
          <p:nvPicPr>
            <p:cNvPr id="52" name="Picture 51"/>
            <p:cNvPicPr preferRelativeResize="0">
              <a:picLocks/>
            </p:cNvPicPr>
            <p:nvPr/>
          </p:nvPicPr>
          <p:blipFill rotWithShape="1">
            <a:blip r:embed="rId19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53" name="Picture 52" descr="Nex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03" name="Text Box 25"/>
          <p:cNvSpPr txBox="1">
            <a:spLocks noChangeArrowheads="1"/>
          </p:cNvSpPr>
          <p:nvPr/>
        </p:nvSpPr>
        <p:spPr bwMode="auto">
          <a:xfrm>
            <a:off x="6477000" y="1295400"/>
            <a:ext cx="914400" cy="6217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36576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 charset="0"/>
              </a:rPr>
              <a:t>Chapter 3:</a:t>
            </a:r>
          </a:p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 charset="0"/>
              </a:rPr>
              <a:t>The Internal Organization</a:t>
            </a:r>
          </a:p>
          <a:p>
            <a:pPr eaLnBrk="1" hangingPunct="1"/>
            <a:endParaRPr lang="en-CA" sz="1200" dirty="0">
              <a:solidFill>
                <a:srgbClr val="000000"/>
              </a:solidFill>
              <a:latin typeface="Arial Narrow" charset="0"/>
            </a:endParaRPr>
          </a:p>
        </p:txBody>
      </p:sp>
      <p:sp>
        <p:nvSpPr>
          <p:cNvPr id="177" name="Text Box 13"/>
          <p:cNvSpPr txBox="1">
            <a:spLocks noChangeArrowheads="1"/>
          </p:cNvSpPr>
          <p:nvPr/>
        </p:nvSpPr>
        <p:spPr bwMode="auto">
          <a:xfrm>
            <a:off x="4197096" y="2798064"/>
            <a:ext cx="914400" cy="594360"/>
          </a:xfrm>
          <a:prstGeom prst="rect">
            <a:avLst/>
          </a:prstGeom>
          <a:solidFill>
            <a:srgbClr val="FFFFEB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Chapter 10:</a:t>
            </a:r>
          </a:p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Corporate Governance</a:t>
            </a:r>
          </a:p>
        </p:txBody>
      </p:sp>
      <p:sp>
        <p:nvSpPr>
          <p:cNvPr id="178" name="Text Box 14"/>
          <p:cNvSpPr txBox="1">
            <a:spLocks noChangeArrowheads="1"/>
          </p:cNvSpPr>
          <p:nvPr/>
        </p:nvSpPr>
        <p:spPr bwMode="auto">
          <a:xfrm>
            <a:off x="4047067" y="3469218"/>
            <a:ext cx="914400" cy="594360"/>
          </a:xfrm>
          <a:prstGeom prst="rect">
            <a:avLst/>
          </a:prstGeom>
          <a:solidFill>
            <a:srgbClr val="FFFFEB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Ch. 11: Org. Structure &amp; Controls </a:t>
            </a:r>
          </a:p>
        </p:txBody>
      </p:sp>
      <p:sp>
        <p:nvSpPr>
          <p:cNvPr id="179" name="Text Box 15"/>
          <p:cNvSpPr txBox="1">
            <a:spLocks noChangeArrowheads="1"/>
          </p:cNvSpPr>
          <p:nvPr/>
        </p:nvSpPr>
        <p:spPr bwMode="auto">
          <a:xfrm>
            <a:off x="4207937" y="4140201"/>
            <a:ext cx="914400" cy="594360"/>
          </a:xfrm>
          <a:prstGeom prst="rect">
            <a:avLst/>
          </a:prstGeom>
          <a:solidFill>
            <a:srgbClr val="FFFFEB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Chapter 12:</a:t>
            </a:r>
          </a:p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Strategic Leadership</a:t>
            </a:r>
          </a:p>
        </p:txBody>
      </p:sp>
      <p:sp>
        <p:nvSpPr>
          <p:cNvPr id="180" name="Text Box 16"/>
          <p:cNvSpPr txBox="1">
            <a:spLocks noChangeArrowheads="1"/>
          </p:cNvSpPr>
          <p:nvPr/>
        </p:nvSpPr>
        <p:spPr bwMode="auto">
          <a:xfrm>
            <a:off x="4495803" y="4809067"/>
            <a:ext cx="1143000" cy="594360"/>
          </a:xfrm>
          <a:prstGeom prst="rect">
            <a:avLst/>
          </a:prstGeom>
          <a:solidFill>
            <a:srgbClr val="FFFFEB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Chapter 13:</a:t>
            </a:r>
          </a:p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Strategic Entrepreneurship</a:t>
            </a:r>
          </a:p>
        </p:txBody>
      </p:sp>
      <p:sp>
        <p:nvSpPr>
          <p:cNvPr id="195" name="Text Box 5"/>
          <p:cNvSpPr txBox="1">
            <a:spLocks noChangeArrowheads="1"/>
          </p:cNvSpPr>
          <p:nvPr/>
        </p:nvSpPr>
        <p:spPr bwMode="auto">
          <a:xfrm>
            <a:off x="7965015" y="3333750"/>
            <a:ext cx="914400" cy="5943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latin typeface="Arial Narrow" charset="0"/>
              </a:rPr>
              <a:t>Chapter 4: </a:t>
            </a:r>
          </a:p>
          <a:p>
            <a:pPr algn="ctr" eaLnBrk="1" hangingPunct="1"/>
            <a:r>
              <a:rPr lang="en-CA" sz="1200" dirty="0">
                <a:latin typeface="Arial Narrow" charset="0"/>
              </a:rPr>
              <a:t>Bus.-Level Strategy</a:t>
            </a:r>
          </a:p>
        </p:txBody>
      </p:sp>
      <p:sp>
        <p:nvSpPr>
          <p:cNvPr id="196" name="Text Box 6"/>
          <p:cNvSpPr txBox="1">
            <a:spLocks noChangeArrowheads="1"/>
          </p:cNvSpPr>
          <p:nvPr/>
        </p:nvSpPr>
        <p:spPr bwMode="auto">
          <a:xfrm>
            <a:off x="6815919" y="3975100"/>
            <a:ext cx="914400" cy="5943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latin typeface="Arial Narrow" charset="0"/>
              </a:rPr>
              <a:t>Chapter 5:</a:t>
            </a:r>
          </a:p>
          <a:p>
            <a:pPr algn="ctr" eaLnBrk="1" hangingPunct="1"/>
            <a:r>
              <a:rPr lang="en-CA" sz="1200" dirty="0">
                <a:latin typeface="Arial Narrow" charset="0"/>
              </a:rPr>
              <a:t>Competitive Dynamics</a:t>
            </a:r>
          </a:p>
        </p:txBody>
      </p:sp>
      <p:sp>
        <p:nvSpPr>
          <p:cNvPr id="197" name="Text Box 7"/>
          <p:cNvSpPr txBox="1">
            <a:spLocks noChangeArrowheads="1"/>
          </p:cNvSpPr>
          <p:nvPr/>
        </p:nvSpPr>
        <p:spPr bwMode="auto">
          <a:xfrm>
            <a:off x="7808381" y="3975100"/>
            <a:ext cx="914400" cy="5943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latin typeface="Arial Narrow" charset="0"/>
              </a:rPr>
              <a:t>Chapter 6:</a:t>
            </a:r>
          </a:p>
          <a:p>
            <a:pPr algn="ctr" eaLnBrk="1" hangingPunct="1"/>
            <a:r>
              <a:rPr lang="en-CA" sz="1200" dirty="0">
                <a:latin typeface="Arial Narrow" charset="0"/>
              </a:rPr>
              <a:t>Corp.-Level Strategy</a:t>
            </a:r>
          </a:p>
        </p:txBody>
      </p:sp>
      <p:sp>
        <p:nvSpPr>
          <p:cNvPr id="198" name="Text Box 8"/>
          <p:cNvSpPr txBox="1">
            <a:spLocks noChangeArrowheads="1"/>
          </p:cNvSpPr>
          <p:nvPr/>
        </p:nvSpPr>
        <p:spPr bwMode="auto">
          <a:xfrm>
            <a:off x="6326714" y="4616450"/>
            <a:ext cx="914400" cy="5943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latin typeface="Arial Narrow" charset="0"/>
              </a:rPr>
              <a:t>Chapter 7:</a:t>
            </a:r>
          </a:p>
          <a:p>
            <a:pPr algn="ctr" eaLnBrk="1" hangingPunct="1"/>
            <a:r>
              <a:rPr lang="en-CA" sz="1200" dirty="0">
                <a:latin typeface="Arial Narrow" charset="0"/>
              </a:rPr>
              <a:t>Acquisition &amp; Restructuring</a:t>
            </a:r>
          </a:p>
        </p:txBody>
      </p:sp>
      <p:sp>
        <p:nvSpPr>
          <p:cNvPr id="199" name="Text Box 9"/>
          <p:cNvSpPr txBox="1">
            <a:spLocks noChangeArrowheads="1"/>
          </p:cNvSpPr>
          <p:nvPr/>
        </p:nvSpPr>
        <p:spPr bwMode="auto">
          <a:xfrm>
            <a:off x="7319430" y="4616450"/>
            <a:ext cx="914400" cy="5943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latin typeface="Arial Narrow" charset="0"/>
              </a:rPr>
              <a:t>Chapter 8:</a:t>
            </a:r>
          </a:p>
          <a:p>
            <a:pPr algn="ctr" eaLnBrk="1" hangingPunct="1"/>
            <a:r>
              <a:rPr lang="en-CA" sz="1200" dirty="0">
                <a:latin typeface="Arial Narrow" charset="0"/>
              </a:rPr>
              <a:t>International Strategy</a:t>
            </a:r>
          </a:p>
        </p:txBody>
      </p:sp>
      <p:sp>
        <p:nvSpPr>
          <p:cNvPr id="200" name="Text Box 10"/>
          <p:cNvSpPr txBox="1">
            <a:spLocks noChangeArrowheads="1"/>
          </p:cNvSpPr>
          <p:nvPr/>
        </p:nvSpPr>
        <p:spPr bwMode="auto">
          <a:xfrm>
            <a:off x="6659030" y="5262118"/>
            <a:ext cx="914400" cy="5943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latin typeface="Arial Narrow" charset="0"/>
              </a:rPr>
              <a:t>Chapter 9:</a:t>
            </a:r>
          </a:p>
          <a:p>
            <a:pPr algn="ctr" eaLnBrk="1" hangingPunct="1"/>
            <a:r>
              <a:rPr lang="en-CA" sz="1200" dirty="0">
                <a:latin typeface="Arial Narrow" charset="0"/>
              </a:rPr>
              <a:t>Cooperative Strategy</a:t>
            </a:r>
          </a:p>
        </p:txBody>
      </p:sp>
      <p:sp>
        <p:nvSpPr>
          <p:cNvPr id="163" name="Text Box 5"/>
          <p:cNvSpPr txBox="1">
            <a:spLocks noChangeArrowheads="1"/>
          </p:cNvSpPr>
          <p:nvPr/>
        </p:nvSpPr>
        <p:spPr bwMode="auto">
          <a:xfrm>
            <a:off x="7962900" y="3333750"/>
            <a:ext cx="914400" cy="5943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>
                <a:latin typeface="Arial Narrow" charset="0"/>
              </a:rPr>
              <a:t>Chapter 4: </a:t>
            </a:r>
          </a:p>
          <a:p>
            <a:pPr algn="ctr" eaLnBrk="1" hangingPunct="1"/>
            <a:r>
              <a:rPr lang="en-CA" sz="1200" dirty="0">
                <a:latin typeface="Arial Narrow" charset="0"/>
              </a:rPr>
              <a:t>Bus.-Level Strategy</a:t>
            </a:r>
          </a:p>
        </p:txBody>
      </p:sp>
      <p:sp>
        <p:nvSpPr>
          <p:cNvPr id="164" name="Text Box 6"/>
          <p:cNvSpPr txBox="1">
            <a:spLocks noChangeArrowheads="1"/>
          </p:cNvSpPr>
          <p:nvPr/>
        </p:nvSpPr>
        <p:spPr bwMode="auto">
          <a:xfrm>
            <a:off x="6813804" y="3975100"/>
            <a:ext cx="914400" cy="5943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latin typeface="Arial Narrow" charset="0"/>
              </a:rPr>
              <a:t>Chapter 5:</a:t>
            </a:r>
          </a:p>
          <a:p>
            <a:pPr algn="ctr" eaLnBrk="1" hangingPunct="1"/>
            <a:r>
              <a:rPr lang="en-CA" sz="1200" dirty="0">
                <a:latin typeface="Arial Narrow" charset="0"/>
              </a:rPr>
              <a:t>Competitive Dynamics</a:t>
            </a:r>
          </a:p>
        </p:txBody>
      </p:sp>
      <p:sp>
        <p:nvSpPr>
          <p:cNvPr id="165" name="Text Box 7"/>
          <p:cNvSpPr txBox="1">
            <a:spLocks noChangeArrowheads="1"/>
          </p:cNvSpPr>
          <p:nvPr/>
        </p:nvSpPr>
        <p:spPr bwMode="auto">
          <a:xfrm>
            <a:off x="7806266" y="3975100"/>
            <a:ext cx="914400" cy="5943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latin typeface="Arial Narrow" charset="0"/>
              </a:rPr>
              <a:t>Chapter 6:</a:t>
            </a:r>
          </a:p>
          <a:p>
            <a:pPr algn="ctr" eaLnBrk="1" hangingPunct="1"/>
            <a:r>
              <a:rPr lang="en-CA" sz="1200" dirty="0">
                <a:latin typeface="Arial Narrow" charset="0"/>
              </a:rPr>
              <a:t>Corp.-Level Strategy</a:t>
            </a:r>
          </a:p>
        </p:txBody>
      </p:sp>
      <p:sp>
        <p:nvSpPr>
          <p:cNvPr id="166" name="Text Box 8"/>
          <p:cNvSpPr txBox="1">
            <a:spLocks noChangeArrowheads="1"/>
          </p:cNvSpPr>
          <p:nvPr/>
        </p:nvSpPr>
        <p:spPr bwMode="auto">
          <a:xfrm>
            <a:off x="6324599" y="4616450"/>
            <a:ext cx="914400" cy="5943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latin typeface="Arial Narrow" charset="0"/>
              </a:rPr>
              <a:t>Chapter 7:</a:t>
            </a:r>
          </a:p>
          <a:p>
            <a:pPr algn="ctr" eaLnBrk="1" hangingPunct="1"/>
            <a:r>
              <a:rPr lang="en-CA" sz="1200" dirty="0">
                <a:latin typeface="Arial Narrow" charset="0"/>
              </a:rPr>
              <a:t>Acquisition &amp; Restructuring</a:t>
            </a:r>
          </a:p>
        </p:txBody>
      </p:sp>
      <p:sp>
        <p:nvSpPr>
          <p:cNvPr id="167" name="Text Box 9"/>
          <p:cNvSpPr txBox="1">
            <a:spLocks noChangeArrowheads="1"/>
          </p:cNvSpPr>
          <p:nvPr/>
        </p:nvSpPr>
        <p:spPr bwMode="auto">
          <a:xfrm>
            <a:off x="7317315" y="4616450"/>
            <a:ext cx="914400" cy="5943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latin typeface="Arial Narrow" charset="0"/>
              </a:rPr>
              <a:t>Chapter 8:</a:t>
            </a:r>
          </a:p>
          <a:p>
            <a:pPr algn="ctr" eaLnBrk="1" hangingPunct="1"/>
            <a:r>
              <a:rPr lang="en-CA" sz="1200" dirty="0">
                <a:latin typeface="Arial Narrow" charset="0"/>
              </a:rPr>
              <a:t>International Strategy</a:t>
            </a:r>
          </a:p>
        </p:txBody>
      </p:sp>
      <p:sp>
        <p:nvSpPr>
          <p:cNvPr id="168" name="Text Box 10"/>
          <p:cNvSpPr txBox="1">
            <a:spLocks noChangeArrowheads="1"/>
          </p:cNvSpPr>
          <p:nvPr/>
        </p:nvSpPr>
        <p:spPr bwMode="auto">
          <a:xfrm>
            <a:off x="6656915" y="5262118"/>
            <a:ext cx="914400" cy="5943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latin typeface="Arial Narrow" charset="0"/>
              </a:rPr>
              <a:t>Chapter 9:</a:t>
            </a:r>
          </a:p>
          <a:p>
            <a:pPr algn="ctr" eaLnBrk="1" hangingPunct="1"/>
            <a:r>
              <a:rPr lang="en-CA" sz="1200" dirty="0">
                <a:latin typeface="Arial Narrow" charset="0"/>
              </a:rPr>
              <a:t>Cooperative Strategy</a:t>
            </a:r>
          </a:p>
        </p:txBody>
      </p:sp>
      <p:sp>
        <p:nvSpPr>
          <p:cNvPr id="201" name="Text Box 13"/>
          <p:cNvSpPr txBox="1">
            <a:spLocks noChangeArrowheads="1"/>
          </p:cNvSpPr>
          <p:nvPr/>
        </p:nvSpPr>
        <p:spPr bwMode="auto">
          <a:xfrm>
            <a:off x="4197096" y="2791714"/>
            <a:ext cx="914400" cy="5943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Chapter 10:</a:t>
            </a:r>
          </a:p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Corporate Governance</a:t>
            </a:r>
          </a:p>
        </p:txBody>
      </p:sp>
      <p:sp>
        <p:nvSpPr>
          <p:cNvPr id="202" name="Text Box 14"/>
          <p:cNvSpPr txBox="1">
            <a:spLocks noChangeArrowheads="1"/>
          </p:cNvSpPr>
          <p:nvPr/>
        </p:nvSpPr>
        <p:spPr bwMode="auto">
          <a:xfrm>
            <a:off x="4047064" y="3471335"/>
            <a:ext cx="914400" cy="5943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Ch. 11: Org. Structure &amp; Controls </a:t>
            </a:r>
          </a:p>
        </p:txBody>
      </p:sp>
      <p:sp>
        <p:nvSpPr>
          <p:cNvPr id="203" name="Text Box 15"/>
          <p:cNvSpPr txBox="1">
            <a:spLocks noChangeArrowheads="1"/>
          </p:cNvSpPr>
          <p:nvPr/>
        </p:nvSpPr>
        <p:spPr bwMode="auto">
          <a:xfrm>
            <a:off x="4207934" y="4142318"/>
            <a:ext cx="914400" cy="5943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Chapter 12:</a:t>
            </a:r>
          </a:p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Strategic Leadership</a:t>
            </a:r>
          </a:p>
        </p:txBody>
      </p:sp>
      <p:sp>
        <p:nvSpPr>
          <p:cNvPr id="204" name="Text Box 16"/>
          <p:cNvSpPr txBox="1">
            <a:spLocks noChangeArrowheads="1"/>
          </p:cNvSpPr>
          <p:nvPr/>
        </p:nvSpPr>
        <p:spPr bwMode="auto">
          <a:xfrm>
            <a:off x="4495800" y="4811184"/>
            <a:ext cx="1143000" cy="5943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Chapter 13:</a:t>
            </a:r>
          </a:p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Strategic Entrepreneurship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1694" y="853774"/>
            <a:ext cx="3108960" cy="5486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0" y="762000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Rectangle 97"/>
          <p:cNvSpPr/>
          <p:nvPr/>
        </p:nvSpPr>
        <p:spPr>
          <a:xfrm>
            <a:off x="0" y="6289452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Chevron 98"/>
          <p:cNvSpPr/>
          <p:nvPr/>
        </p:nvSpPr>
        <p:spPr bwMode="auto">
          <a:xfrm>
            <a:off x="3337560" y="6442964"/>
            <a:ext cx="1380744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>
                <a:alpha val="9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defRPr/>
            </a:pPr>
            <a:endParaRPr lang="en-US" sz="900" b="1" spc="-70" dirty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defRPr/>
            </a:pPr>
            <a:r>
              <a:rPr lang="en-US" sz="900" b="1" spc="-70" dirty="0">
                <a:solidFill>
                  <a:schemeClr val="bg1"/>
                </a:solidFill>
                <a:latin typeface="Arial Narrow"/>
                <a:cs typeface="Arial Narrow"/>
              </a:rPr>
              <a:t>The Strategic                      Management</a:t>
            </a:r>
            <a:r>
              <a:rPr lang="en-US" sz="900" b="1" spc="-70" baseline="0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en-US" sz="900" b="1" spc="-70" dirty="0">
                <a:solidFill>
                  <a:schemeClr val="bg1"/>
                </a:solidFill>
                <a:latin typeface="Arial Narrow"/>
                <a:cs typeface="Arial Narrow"/>
              </a:rPr>
              <a:t>Process</a:t>
            </a:r>
          </a:p>
        </p:txBody>
      </p:sp>
    </p:spTree>
    <p:extLst>
      <p:ext uri="{BB962C8B-B14F-4D97-AF65-F5344CB8AC3E}">
        <p14:creationId xmlns:p14="http://schemas.microsoft.com/office/powerpoint/2010/main" val="1821680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grpId="1" nodeType="withEffect">
                                  <p:stCondLst>
                                    <p:cond delay="3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6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6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6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68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68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7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7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ntr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ntr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ntr" presetSubtype="0" fill="hold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ntr" presetSubtype="0" fill="hold" grpId="0" nodeType="withEffect">
                                  <p:stCondLst>
                                    <p:cond delay="7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9" presetClass="entr" presetSubtype="0" fill="hold" grpId="0" nodeType="withEffect">
                                  <p:stCondLst>
                                    <p:cond delay="72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ntr" presetSubtype="0" fill="hold" nodeType="withEffect">
                                  <p:stCondLst>
                                    <p:cond delay="73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9" presetClass="entr" presetSubtype="0" fill="hold" grpId="0" nodeType="withEffect">
                                  <p:stCondLst>
                                    <p:cond delay="89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9" presetClass="entr" presetSubtype="0" fill="hold" nodeType="withEffect">
                                  <p:stCondLst>
                                    <p:cond delay="89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8" fill="hold" nodeType="withEffect">
                                  <p:stCondLst>
                                    <p:cond delay="93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6" presetClass="entr" presetSubtype="3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1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9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6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6" presetClass="entr" presetSubtype="16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6" presetClass="entr" presetSubtype="32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3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9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6" presetClass="entr" presetSubtype="16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9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6" presetClass="entr" presetSubtype="32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2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9" presetClass="entr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6" presetClass="entr" presetSubtype="16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8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6" presetClass="entr" presetSubtype="32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1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9" presetClass="entr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6" presetClass="entr" presetSubtype="16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7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8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18" grpId="0" animBg="1"/>
      <p:bldP spid="218" grpId="1" animBg="1"/>
      <p:bldP spid="219" grpId="0" animBg="1"/>
      <p:bldP spid="219" grpId="1" animBg="1"/>
      <p:bldP spid="140" grpId="0" animBg="1"/>
      <p:bldP spid="141" grpId="0" animBg="1"/>
      <p:bldP spid="103" grpId="0" animBg="1"/>
      <p:bldP spid="177" grpId="0" animBg="1"/>
      <p:bldP spid="178" grpId="0" animBg="1"/>
      <p:bldP spid="179" grpId="0" animBg="1"/>
      <p:bldP spid="180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201" grpId="0" animBg="1"/>
      <p:bldP spid="202" grpId="0" animBg="1"/>
      <p:bldP spid="203" grpId="0" animBg="1"/>
      <p:bldP spid="20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 Decision Making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524000" y="1371600"/>
            <a:ext cx="6096000" cy="83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Two Complementary Models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33400" y="2639312"/>
            <a:ext cx="8077200" cy="3490556"/>
            <a:chOff x="533400" y="2209800"/>
            <a:chExt cx="8077200" cy="3490556"/>
          </a:xfrm>
        </p:grpSpPr>
        <p:sp>
          <p:nvSpPr>
            <p:cNvPr id="7" name="Freeform 14"/>
            <p:cNvSpPr>
              <a:spLocks/>
            </p:cNvSpPr>
            <p:nvPr/>
          </p:nvSpPr>
          <p:spPr bwMode="auto">
            <a:xfrm>
              <a:off x="2895600" y="3581400"/>
              <a:ext cx="3352802" cy="2118956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Competitive Strategy</a:t>
              </a:r>
              <a:b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Decision</a:t>
              </a:r>
            </a:p>
          </p:txBody>
        </p:sp>
        <p:cxnSp>
          <p:nvCxnSpPr>
            <p:cNvPr id="18" name="Curved Connector 17"/>
            <p:cNvCxnSpPr>
              <a:endCxn id="7" idx="6"/>
            </p:cNvCxnSpPr>
            <p:nvPr/>
          </p:nvCxnSpPr>
          <p:spPr>
            <a:xfrm rot="5400000">
              <a:off x="5978040" y="2770318"/>
              <a:ext cx="2140922" cy="1600198"/>
            </a:xfrm>
            <a:prstGeom prst="curvedConnector2">
              <a:avLst/>
            </a:prstGeom>
            <a:ln w="57150">
              <a:solidFill>
                <a:schemeClr val="bg2">
                  <a:lumMod val="25000"/>
                </a:schemeClr>
              </a:solidFill>
              <a:headEnd type="none" w="lg" len="lg"/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Curved Connector 21"/>
            <p:cNvCxnSpPr>
              <a:stCxn id="7" idx="2"/>
            </p:cNvCxnSpPr>
            <p:nvPr/>
          </p:nvCxnSpPr>
          <p:spPr>
            <a:xfrm rot="10800000">
              <a:off x="1524000" y="2499956"/>
              <a:ext cx="1371600" cy="2140922"/>
            </a:xfrm>
            <a:prstGeom prst="curvedConnector2">
              <a:avLst/>
            </a:prstGeom>
            <a:ln w="57150">
              <a:solidFill>
                <a:schemeClr val="bg2">
                  <a:lumMod val="25000"/>
                </a:schemeClr>
              </a:solidFill>
              <a:headEnd type="stealth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" name="Freeform 14"/>
            <p:cNvSpPr>
              <a:spLocks/>
            </p:cNvSpPr>
            <p:nvPr/>
          </p:nvSpPr>
          <p:spPr bwMode="auto">
            <a:xfrm>
              <a:off x="533400" y="2209800"/>
              <a:ext cx="3505200" cy="1143000"/>
            </a:xfrm>
            <a:prstGeom prst="roundRect">
              <a:avLst/>
            </a:prstGeom>
            <a:solidFill>
              <a:srgbClr val="0000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Industry Organization (I/O) Model </a:t>
              </a:r>
            </a:p>
          </p:txBody>
        </p:sp>
        <p:sp>
          <p:nvSpPr>
            <p:cNvPr id="6" name="Freeform 14"/>
            <p:cNvSpPr>
              <a:spLocks/>
            </p:cNvSpPr>
            <p:nvPr/>
          </p:nvSpPr>
          <p:spPr bwMode="auto">
            <a:xfrm>
              <a:off x="5105400" y="2209800"/>
              <a:ext cx="3505200" cy="1143000"/>
            </a:xfrm>
            <a:prstGeom prst="roundRect">
              <a:avLst/>
            </a:prstGeom>
            <a:solidFill>
              <a:srgbClr val="CE1337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Resource-Based </a:t>
              </a:r>
              <a:b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View (RBV) </a:t>
              </a:r>
            </a:p>
          </p:txBody>
        </p:sp>
      </p:grpSp>
      <p:pic>
        <p:nvPicPr>
          <p:cNvPr id="16" name="Picture 15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221" t="20320" r="32445" b="27766"/>
          <a:stretch/>
        </p:blipFill>
        <p:spPr>
          <a:xfrm>
            <a:off x="7620000" y="1280160"/>
            <a:ext cx="1371600" cy="1143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280160"/>
            <a:ext cx="1371600" cy="11430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8712199" y="6419088"/>
            <a:ext cx="418425" cy="438912"/>
            <a:chOff x="10515600" y="6419088"/>
            <a:chExt cx="418425" cy="438912"/>
          </a:xfrm>
          <a:blipFill rotWithShape="1">
            <a:blip r:embed="rId5"/>
            <a:tile tx="0" ty="0" sx="100000" sy="100000" flip="none" algn="tl"/>
          </a:blipFill>
        </p:grpSpPr>
        <p:pic>
          <p:nvPicPr>
            <p:cNvPr id="20" name="Picture 19"/>
            <p:cNvPicPr preferRelativeResize="0">
              <a:picLocks/>
            </p:cNvPicPr>
            <p:nvPr/>
          </p:nvPicPr>
          <p:blipFill rotWithShape="1"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5" name="Picture 24" descr="Next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4" name="TextBox 3"/>
          <p:cNvSpPr txBox="1"/>
          <p:nvPr/>
        </p:nvSpPr>
        <p:spPr>
          <a:xfrm>
            <a:off x="152400" y="5194637"/>
            <a:ext cx="35814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Stresses the                                                                                    External Environment.                                  The focus of Chapter 2.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918200" y="5181600"/>
            <a:ext cx="31242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Stresses the</a:t>
            </a:r>
          </a:p>
          <a:p>
            <a:pPr algn="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Internal Organization. The focus of Chapter 3.</a:t>
            </a:r>
          </a:p>
        </p:txBody>
      </p:sp>
      <p:sp>
        <p:nvSpPr>
          <p:cNvPr id="24" name="Chevron 23"/>
          <p:cNvSpPr/>
          <p:nvPr/>
        </p:nvSpPr>
        <p:spPr bwMode="auto">
          <a:xfrm>
            <a:off x="4617720" y="6442964"/>
            <a:ext cx="1380744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>
                <a:alpha val="9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ts val="200"/>
              </a:lnSpc>
              <a:defRPr/>
            </a:pPr>
            <a:endParaRPr lang="en-US" sz="900" b="1" dirty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 eaLnBrk="1" hangingPunct="1">
              <a:lnSpc>
                <a:spcPts val="1000"/>
              </a:lnSpc>
              <a:defRPr/>
            </a:pPr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Complementary</a:t>
            </a:r>
            <a:r>
              <a:rPr lang="en-US" sz="900" b="1" baseline="0" dirty="0">
                <a:solidFill>
                  <a:schemeClr val="bg1"/>
                </a:solidFill>
                <a:latin typeface="Arial Narrow"/>
                <a:cs typeface="Arial Narrow"/>
              </a:rPr>
              <a:t>          Models</a:t>
            </a:r>
            <a:endParaRPr lang="en-US" sz="900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441672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965960" y="1600200"/>
            <a:ext cx="2286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bg2">
                <a:lumMod val="50000"/>
              </a:schemeClr>
            </a:solidFill>
          </a:ln>
          <a:effectLst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500"/>
              </a:lnSpc>
              <a:spcAft>
                <a:spcPts val="200"/>
              </a:spcAft>
            </a:pPr>
            <a:r>
              <a:rPr lang="en-US" sz="1500" b="1" kern="1200" dirty="0">
                <a:latin typeface="Arial"/>
                <a:cs typeface="Arial"/>
              </a:rPr>
              <a:t>External Environment</a:t>
            </a:r>
          </a:p>
          <a:p>
            <a:pPr marL="137160" indent="-137160">
              <a:lnSpc>
                <a:spcPts val="1450"/>
              </a:lnSpc>
              <a:buFont typeface="Arial"/>
              <a:buChar char="•"/>
            </a:pPr>
            <a:r>
              <a:rPr lang="en-US" sz="1300" dirty="0">
                <a:latin typeface="Arial"/>
                <a:cs typeface="Arial"/>
              </a:rPr>
              <a:t>General, Industry and Competitive Environment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65960" y="2414016"/>
            <a:ext cx="2286000" cy="685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rgbClr val="008000"/>
            </a:solidFill>
          </a:ln>
          <a:effectLst/>
        </p:spPr>
        <p:txBody>
          <a:bodyPr wrap="square" lIns="91440" tIns="45720" rIns="91440" bIns="45720">
            <a:spAutoFit/>
          </a:bodyPr>
          <a:lstStyle/>
          <a:p>
            <a:pPr indent="-182880">
              <a:lnSpc>
                <a:spcPts val="1500"/>
              </a:lnSpc>
              <a:spcAft>
                <a:spcPts val="200"/>
              </a:spcAft>
            </a:pPr>
            <a:r>
              <a:rPr lang="en-US" sz="1500" b="1" dirty="0"/>
              <a:t>An Attractive Industry</a:t>
            </a:r>
          </a:p>
          <a:p>
            <a:pPr marL="91440" indent="-91440">
              <a:lnSpc>
                <a:spcPts val="1450"/>
              </a:lnSpc>
              <a:buFont typeface="Arial"/>
              <a:buChar char="•"/>
            </a:pPr>
            <a:r>
              <a:rPr lang="en-US" sz="1300" dirty="0"/>
              <a:t>Whose structure suggests possible higher returns </a:t>
            </a: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1965960" y="3227832"/>
            <a:ext cx="2286000" cy="685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/>
            </a:solidFill>
          </a:ln>
          <a:effectLst/>
        </p:spPr>
        <p:txBody>
          <a:bodyPr wrap="square" lIns="91440" tIns="45720" rIns="91440" bIns="45720">
            <a:spAutoFit/>
          </a:bodyPr>
          <a:lstStyle/>
          <a:p>
            <a:pPr marL="91440" indent="-91440">
              <a:lnSpc>
                <a:spcPts val="1500"/>
              </a:lnSpc>
              <a:spcAft>
                <a:spcPts val="200"/>
              </a:spcAft>
            </a:pPr>
            <a:r>
              <a:rPr lang="en-US" sz="1500" b="1" dirty="0"/>
              <a:t>Strategy Formulation</a:t>
            </a:r>
          </a:p>
          <a:p>
            <a:pPr marL="91440" indent="-91440">
              <a:lnSpc>
                <a:spcPts val="1450"/>
              </a:lnSpc>
              <a:buFont typeface="Arial"/>
              <a:buChar char="•"/>
            </a:pPr>
            <a:r>
              <a:rPr lang="en-US" sz="1300" dirty="0"/>
              <a:t>Selected strategy linked to higher industry returns</a:t>
            </a: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1965960" y="4041648"/>
            <a:ext cx="2286000" cy="6950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500"/>
              </a:lnSpc>
              <a:spcAft>
                <a:spcPts val="200"/>
              </a:spcAft>
            </a:pPr>
            <a:r>
              <a:rPr lang="en-US" sz="1500" b="1" dirty="0"/>
              <a:t>Assets and Skills</a:t>
            </a:r>
          </a:p>
          <a:p>
            <a:pPr marL="91440" indent="-91440">
              <a:lnSpc>
                <a:spcPts val="1450"/>
              </a:lnSpc>
              <a:buFont typeface="Arial"/>
              <a:buChar char="•"/>
            </a:pPr>
            <a:r>
              <a:rPr lang="en-US" sz="1300" spc="-20" dirty="0"/>
              <a:t>Ones needed to </a:t>
            </a:r>
            <a:r>
              <a:rPr lang="en-US" sz="1300" dirty="0"/>
              <a:t>implement a chosen strategy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1965960" y="4855464"/>
            <a:ext cx="2286000" cy="685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FF0000"/>
            </a:solidFill>
          </a:ln>
          <a:effectLst/>
        </p:spPr>
        <p:txBody>
          <a:bodyPr wrap="square" lIns="91440" tIns="45720" rIns="91440" bIns="45720">
            <a:spAutoFit/>
          </a:bodyPr>
          <a:lstStyle/>
          <a:p>
            <a:pPr marL="91440" indent="-91440">
              <a:lnSpc>
                <a:spcPts val="1500"/>
              </a:lnSpc>
              <a:spcAft>
                <a:spcPts val="200"/>
              </a:spcAft>
            </a:pPr>
            <a:r>
              <a:rPr lang="en-US" sz="1500" b="1" spc="-30" dirty="0"/>
              <a:t>Implementation</a:t>
            </a:r>
          </a:p>
          <a:p>
            <a:pPr marL="91440" indent="-91440">
              <a:lnSpc>
                <a:spcPts val="1450"/>
              </a:lnSpc>
              <a:buFont typeface="Arial"/>
              <a:buChar char="•"/>
            </a:pPr>
            <a:r>
              <a:rPr lang="en-US" sz="1300" dirty="0"/>
              <a:t>Actions linked to effective implementation of strategy</a:t>
            </a: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1965960" y="5669280"/>
            <a:ext cx="2286000" cy="4783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993399"/>
            </a:solidFill>
          </a:ln>
          <a:effectLst/>
        </p:spPr>
        <p:txBody>
          <a:bodyPr wrap="square" lIns="91440" tIns="45720" rIns="0" bIns="45720">
            <a:spAutoFit/>
          </a:bodyPr>
          <a:lstStyle/>
          <a:p>
            <a:pPr marL="91440" indent="-91440">
              <a:lnSpc>
                <a:spcPts val="1500"/>
              </a:lnSpc>
            </a:pPr>
            <a:r>
              <a:rPr lang="en-US" sz="1500" b="1" dirty="0"/>
              <a:t>Superior Returns</a:t>
            </a:r>
          </a:p>
          <a:p>
            <a:pPr marL="91440" indent="-91440">
              <a:lnSpc>
                <a:spcPts val="1500"/>
              </a:lnSpc>
              <a:buFont typeface="Arial"/>
              <a:buChar char="•"/>
            </a:pPr>
            <a:r>
              <a:rPr lang="en-US" sz="1300" dirty="0"/>
              <a:t>Earn above-average returns</a:t>
            </a:r>
          </a:p>
        </p:txBody>
      </p:sp>
      <p:sp>
        <p:nvSpPr>
          <p:cNvPr id="3" name="Rectangle 2"/>
          <p:cNvSpPr/>
          <p:nvPr/>
        </p:nvSpPr>
        <p:spPr>
          <a:xfrm>
            <a:off x="88055" y="5713588"/>
            <a:ext cx="2023536" cy="469146"/>
          </a:xfrm>
          <a:prstGeom prst="rect">
            <a:avLst/>
          </a:prstGeom>
        </p:spPr>
        <p:txBody>
          <a:bodyPr wrap="square" lIns="0" rIns="91440">
            <a:spAutoFit/>
          </a:bodyPr>
          <a:lstStyle/>
          <a:p>
            <a:pPr lvl="0" eaLnBrk="0" fontAlgn="base" hangingPunct="0">
              <a:lnSpc>
                <a:spcPts val="145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Sustain strategy to out-perform industry rivals.</a:t>
            </a:r>
          </a:p>
        </p:txBody>
      </p:sp>
      <p:sp>
        <p:nvSpPr>
          <p:cNvPr id="4" name="Rectangle 3"/>
          <p:cNvSpPr/>
          <p:nvPr/>
        </p:nvSpPr>
        <p:spPr>
          <a:xfrm>
            <a:off x="88055" y="4876800"/>
            <a:ext cx="1816945" cy="655094"/>
          </a:xfrm>
          <a:prstGeom prst="rect">
            <a:avLst/>
          </a:prstGeom>
        </p:spPr>
        <p:txBody>
          <a:bodyPr wrap="square" lIns="0" rIns="91440">
            <a:spAutoFit/>
          </a:bodyPr>
          <a:lstStyle/>
          <a:p>
            <a:pPr>
              <a:lnSpc>
                <a:spcPts val="1450"/>
              </a:lnSpc>
            </a:pPr>
            <a:r>
              <a:rPr lang="en-US" sz="1300" dirty="0">
                <a:solidFill>
                  <a:srgbClr val="000000"/>
                </a:solidFill>
                <a:latin typeface="Arial"/>
                <a:cs typeface="Arial"/>
              </a:rPr>
              <a:t>Use the firm strengths (its assets or skills) to implement the strategy.   </a:t>
            </a:r>
          </a:p>
        </p:txBody>
      </p:sp>
      <p:sp>
        <p:nvSpPr>
          <p:cNvPr id="5" name="Rectangle 4"/>
          <p:cNvSpPr/>
          <p:nvPr/>
        </p:nvSpPr>
        <p:spPr>
          <a:xfrm>
            <a:off x="88055" y="4038600"/>
            <a:ext cx="1893145" cy="655094"/>
          </a:xfrm>
          <a:prstGeom prst="rect">
            <a:avLst/>
          </a:prstGeom>
        </p:spPr>
        <p:txBody>
          <a:bodyPr wrap="square" lIns="0" rIns="91440">
            <a:spAutoFit/>
          </a:bodyPr>
          <a:lstStyle/>
          <a:p>
            <a:pPr>
              <a:lnSpc>
                <a:spcPts val="1450"/>
              </a:lnSpc>
            </a:pPr>
            <a:r>
              <a:rPr lang="en-US" sz="1300" dirty="0">
                <a:solidFill>
                  <a:srgbClr val="000000"/>
                </a:solidFill>
              </a:rPr>
              <a:t>Develop or acquire as-sets &amp; skills needed to implement the strategy. </a:t>
            </a:r>
          </a:p>
        </p:txBody>
      </p:sp>
      <p:sp>
        <p:nvSpPr>
          <p:cNvPr id="6" name="Rectangle 5"/>
          <p:cNvSpPr/>
          <p:nvPr/>
        </p:nvSpPr>
        <p:spPr>
          <a:xfrm>
            <a:off x="88055" y="3204634"/>
            <a:ext cx="1935480" cy="655094"/>
          </a:xfrm>
          <a:prstGeom prst="rect">
            <a:avLst/>
          </a:prstGeom>
        </p:spPr>
        <p:txBody>
          <a:bodyPr wrap="square" lIns="0" rIns="91440">
            <a:spAutoFit/>
          </a:bodyPr>
          <a:lstStyle/>
          <a:p>
            <a:pPr>
              <a:lnSpc>
                <a:spcPts val="1450"/>
              </a:lnSpc>
            </a:pPr>
            <a:r>
              <a:rPr lang="en-US" sz="1300" dirty="0">
                <a:solidFill>
                  <a:srgbClr val="000000"/>
                </a:solidFill>
              </a:rPr>
              <a:t>ID strategy called for      by the industry to earn above-average returns.</a:t>
            </a:r>
          </a:p>
        </p:txBody>
      </p:sp>
      <p:sp>
        <p:nvSpPr>
          <p:cNvPr id="7" name="Rectangle 6"/>
          <p:cNvSpPr/>
          <p:nvPr/>
        </p:nvSpPr>
        <p:spPr>
          <a:xfrm>
            <a:off x="88055" y="2413002"/>
            <a:ext cx="1893145" cy="655094"/>
          </a:xfrm>
          <a:prstGeom prst="rect">
            <a:avLst/>
          </a:prstGeom>
        </p:spPr>
        <p:txBody>
          <a:bodyPr wrap="square" lIns="0" rIns="91440">
            <a:spAutoFit/>
          </a:bodyPr>
          <a:lstStyle/>
          <a:p>
            <a:pPr>
              <a:lnSpc>
                <a:spcPts val="1450"/>
              </a:lnSpc>
            </a:pPr>
            <a:r>
              <a:rPr lang="en-US" sz="1300" dirty="0">
                <a:solidFill>
                  <a:srgbClr val="000000"/>
                </a:solidFill>
              </a:rPr>
              <a:t>Find an industry with      a high potential for  above-average returns.  </a:t>
            </a:r>
          </a:p>
        </p:txBody>
      </p:sp>
      <p:sp>
        <p:nvSpPr>
          <p:cNvPr id="8" name="Rectangle 7"/>
          <p:cNvSpPr/>
          <p:nvPr/>
        </p:nvSpPr>
        <p:spPr>
          <a:xfrm>
            <a:off x="88055" y="1622439"/>
            <a:ext cx="1969345" cy="652529"/>
          </a:xfrm>
          <a:prstGeom prst="rect">
            <a:avLst/>
          </a:prstGeom>
        </p:spPr>
        <p:txBody>
          <a:bodyPr wrap="square" lIns="0" rIns="91440">
            <a:spAutoFit/>
          </a:bodyPr>
          <a:lstStyle/>
          <a:p>
            <a:pPr>
              <a:lnSpc>
                <a:spcPts val="1450"/>
              </a:lnSpc>
            </a:pPr>
            <a:r>
              <a:rPr lang="en-US" sz="1300" dirty="0">
                <a:solidFill>
                  <a:srgbClr val="000000"/>
                </a:solidFill>
                <a:latin typeface="Arial"/>
                <a:cs typeface="Arial"/>
              </a:rPr>
              <a:t>Study the external   environment, </a:t>
            </a:r>
            <a:r>
              <a:rPr lang="en-US" sz="1300" dirty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especially</a:t>
            </a:r>
            <a:r>
              <a:rPr lang="en-US" sz="13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300" spc="-20" dirty="0">
                <a:solidFill>
                  <a:srgbClr val="000000"/>
                </a:solidFill>
                <a:latin typeface="Arial"/>
                <a:cs typeface="Arial"/>
              </a:rPr>
              <a:t>the industry environment.</a:t>
            </a: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4954694" y="1600200"/>
            <a:ext cx="2286000" cy="695062"/>
          </a:xfrm>
          <a:prstGeom prst="rect">
            <a:avLst/>
          </a:prstGeom>
          <a:solidFill>
            <a:schemeClr val="bg2">
              <a:lumMod val="90000"/>
            </a:schemeClr>
          </a:solidFill>
          <a:ln w="25400">
            <a:solidFill>
              <a:schemeClr val="bg2">
                <a:lumMod val="50000"/>
              </a:schemeClr>
            </a:solidFill>
          </a:ln>
          <a:effectLst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500"/>
              </a:lnSpc>
              <a:spcAft>
                <a:spcPts val="200"/>
              </a:spcAft>
            </a:pPr>
            <a:r>
              <a:rPr lang="en-US" sz="1500" b="1" kern="1200" dirty="0">
                <a:latin typeface="Arial"/>
                <a:cs typeface="Arial"/>
              </a:rPr>
              <a:t>Resources</a:t>
            </a:r>
            <a:endParaRPr lang="en-US" sz="1500" kern="1200" dirty="0">
              <a:latin typeface="Arial"/>
              <a:cs typeface="Arial"/>
            </a:endParaRPr>
          </a:p>
          <a:p>
            <a:pPr marL="91440" indent="-91440">
              <a:lnSpc>
                <a:spcPts val="1450"/>
              </a:lnSpc>
              <a:buFont typeface="Arial"/>
              <a:buChar char="•"/>
            </a:pPr>
            <a:r>
              <a:rPr lang="en-US" sz="1300" dirty="0">
                <a:latin typeface="Arial"/>
                <a:cs typeface="Arial"/>
              </a:rPr>
              <a:t>Inputs to a firm</a:t>
            </a:r>
            <a:r>
              <a:rPr lang="ja-JP" altLang="en-US" sz="1300" dirty="0">
                <a:latin typeface="Arial"/>
                <a:cs typeface="Arial"/>
              </a:rPr>
              <a:t>’</a:t>
            </a:r>
            <a:r>
              <a:rPr lang="en-US" sz="1300" dirty="0">
                <a:latin typeface="Arial"/>
                <a:cs typeface="Arial"/>
              </a:rPr>
              <a:t>s production process</a:t>
            </a: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4954694" y="2414016"/>
            <a:ext cx="2286000" cy="69506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rgbClr val="008000"/>
            </a:solidFill>
          </a:ln>
          <a:effectLst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500"/>
              </a:lnSpc>
              <a:spcAft>
                <a:spcPts val="200"/>
              </a:spcAft>
            </a:pPr>
            <a:r>
              <a:rPr lang="en-US" sz="1500" b="1" dirty="0"/>
              <a:t>Capability</a:t>
            </a:r>
          </a:p>
          <a:p>
            <a:pPr marL="91440" indent="-91440">
              <a:lnSpc>
                <a:spcPts val="1450"/>
              </a:lnSpc>
              <a:buFont typeface="Arial"/>
              <a:buChar char="•"/>
            </a:pPr>
            <a:r>
              <a:rPr lang="en-US" sz="1300" dirty="0"/>
              <a:t>Capacity for integrated resources to </a:t>
            </a:r>
            <a:r>
              <a:rPr lang="en-US" sz="1300"/>
              <a:t>perform tasks</a:t>
            </a:r>
            <a:endParaRPr lang="en-US" sz="1300" dirty="0"/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4954694" y="3227832"/>
            <a:ext cx="2286000" cy="685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accent6"/>
            </a:solidFill>
          </a:ln>
          <a:effectLst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500"/>
              </a:lnSpc>
              <a:spcAft>
                <a:spcPts val="200"/>
              </a:spcAft>
            </a:pPr>
            <a:r>
              <a:rPr lang="en-US" sz="1500" b="1" spc="-30" dirty="0"/>
              <a:t>Competitive Advantage</a:t>
            </a:r>
          </a:p>
          <a:p>
            <a:pPr marL="91440" indent="-91440">
              <a:lnSpc>
                <a:spcPts val="1450"/>
              </a:lnSpc>
              <a:buFont typeface="Arial"/>
              <a:buChar char="•"/>
            </a:pPr>
            <a:r>
              <a:rPr lang="en-US" sz="1300" dirty="0"/>
              <a:t>Ability of a firm to outperform its rivals</a:t>
            </a: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4954694" y="4041648"/>
            <a:ext cx="2286000" cy="6845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>
                <a:lumMod val="75000"/>
              </a:schemeClr>
            </a:solidFill>
          </a:ln>
          <a:effectLst/>
        </p:spPr>
        <p:txBody>
          <a:bodyPr wrap="square" lIns="91440" tIns="45720" rIns="91440" bIns="45720">
            <a:spAutoFit/>
          </a:bodyPr>
          <a:lstStyle/>
          <a:p>
            <a:pPr indent="-182880">
              <a:lnSpc>
                <a:spcPts val="1500"/>
              </a:lnSpc>
              <a:spcAft>
                <a:spcPts val="200"/>
              </a:spcAft>
            </a:pPr>
            <a:r>
              <a:rPr lang="en-US" sz="1500" b="1" dirty="0"/>
              <a:t>An Attractive Industry</a:t>
            </a:r>
          </a:p>
          <a:p>
            <a:pPr marL="91440" indent="-91440">
              <a:lnSpc>
                <a:spcPts val="1450"/>
              </a:lnSpc>
              <a:buFont typeface="Arial"/>
              <a:buChar char="•"/>
            </a:pPr>
            <a:r>
              <a:rPr lang="en-US" sz="1300" spc="-20" dirty="0"/>
              <a:t>Opportunities exploitable by </a:t>
            </a:r>
            <a:r>
              <a:rPr lang="en-US" sz="1300" dirty="0"/>
              <a:t>a firm’s core competencies</a:t>
            </a: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4954694" y="4855464"/>
            <a:ext cx="2286000" cy="685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rgbClr val="FF0000"/>
            </a:solidFill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1500"/>
              </a:lnSpc>
              <a:spcAft>
                <a:spcPts val="100"/>
              </a:spcAft>
            </a:pPr>
            <a:r>
              <a:rPr lang="en-US" sz="1500" b="1" spc="-20" dirty="0">
                <a:latin typeface="Arial"/>
                <a:cs typeface="Arial"/>
              </a:rPr>
              <a:t>Fo</a:t>
            </a:r>
            <a:r>
              <a:rPr lang="en-US" sz="1500" b="1" spc="-20" dirty="0">
                <a:latin typeface="Arial"/>
                <a:cs typeface="Arial Narrow"/>
              </a:rPr>
              <a:t>rmulate &amp; Implement</a:t>
            </a:r>
          </a:p>
          <a:p>
            <a:pPr marL="91440" indent="-91440">
              <a:lnSpc>
                <a:spcPts val="1450"/>
              </a:lnSpc>
              <a:buFont typeface="Arial"/>
              <a:buChar char="•"/>
            </a:pPr>
            <a:r>
              <a:rPr lang="en-US" sz="1300" dirty="0"/>
              <a:t>Actions taken to earn above-average returns</a:t>
            </a: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4954694" y="5669280"/>
            <a:ext cx="2286000" cy="4986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rgbClr val="993399"/>
            </a:solidFill>
          </a:ln>
          <a:effectLst/>
        </p:spPr>
        <p:txBody>
          <a:bodyPr wrap="square" lIns="91440" tIns="45720" rIns="0" bIns="45720">
            <a:spAutoFit/>
          </a:bodyPr>
          <a:lstStyle/>
          <a:p>
            <a:pPr>
              <a:lnSpc>
                <a:spcPts val="1500"/>
              </a:lnSpc>
              <a:spcAft>
                <a:spcPts val="200"/>
              </a:spcAft>
            </a:pPr>
            <a:r>
              <a:rPr lang="en-US" sz="1400" b="1" dirty="0"/>
              <a:t>Superior Returns</a:t>
            </a:r>
          </a:p>
          <a:p>
            <a:pPr marL="91440" indent="-91440">
              <a:lnSpc>
                <a:spcPts val="1450"/>
              </a:lnSpc>
              <a:buFont typeface="Arial"/>
              <a:buChar char="•"/>
            </a:pPr>
            <a:r>
              <a:rPr lang="en-US" sz="1300" dirty="0"/>
              <a:t>Earn above-average returns</a:t>
            </a:r>
          </a:p>
        </p:txBody>
      </p:sp>
      <p:sp>
        <p:nvSpPr>
          <p:cNvPr id="45" name="Curved Right Arrow 44"/>
          <p:cNvSpPr/>
          <p:nvPr/>
        </p:nvSpPr>
        <p:spPr>
          <a:xfrm flipH="1">
            <a:off x="4277698" y="2971800"/>
            <a:ext cx="228600" cy="457200"/>
          </a:xfrm>
          <a:prstGeom prst="curvedRightArrow">
            <a:avLst>
              <a:gd name="adj1" fmla="val 20694"/>
              <a:gd name="adj2" fmla="val 62834"/>
              <a:gd name="adj3" fmla="val 35417"/>
            </a:avLst>
          </a:prstGeom>
          <a:gradFill flip="none" rotWithShape="1">
            <a:gsLst>
              <a:gs pos="52000">
                <a:schemeClr val="accent3">
                  <a:lumMod val="40000"/>
                  <a:lumOff val="60000"/>
                </a:schemeClr>
              </a:gs>
              <a:gs pos="48000">
                <a:schemeClr val="accent6">
                  <a:lumMod val="40000"/>
                  <a:lumOff val="60000"/>
                </a:schemeClr>
              </a:gs>
            </a:gsLst>
            <a:lin ang="16200000" scaled="0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0"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Curved Right Arrow 45"/>
          <p:cNvSpPr/>
          <p:nvPr/>
        </p:nvSpPr>
        <p:spPr>
          <a:xfrm flipH="1">
            <a:off x="4277698" y="5394960"/>
            <a:ext cx="228600" cy="457200"/>
          </a:xfrm>
          <a:prstGeom prst="curvedRightArrow">
            <a:avLst>
              <a:gd name="adj1" fmla="val 20694"/>
              <a:gd name="adj2" fmla="val 66043"/>
              <a:gd name="adj3" fmla="val 35417"/>
            </a:avLst>
          </a:prstGeom>
          <a:gradFill flip="none" rotWithShape="1">
            <a:gsLst>
              <a:gs pos="52000">
                <a:schemeClr val="accent2">
                  <a:lumMod val="20000"/>
                  <a:lumOff val="80000"/>
                </a:schemeClr>
              </a:gs>
              <a:gs pos="48000">
                <a:schemeClr val="accent4">
                  <a:lumMod val="40000"/>
                  <a:lumOff val="60000"/>
                </a:schemeClr>
              </a:gs>
            </a:gsLst>
            <a:lin ang="16200000" scaled="0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0"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Curved Right Arrow 46"/>
          <p:cNvSpPr/>
          <p:nvPr/>
        </p:nvSpPr>
        <p:spPr>
          <a:xfrm flipH="1">
            <a:off x="4277698" y="4572000"/>
            <a:ext cx="228600" cy="457200"/>
          </a:xfrm>
          <a:prstGeom prst="curvedRightArrow">
            <a:avLst>
              <a:gd name="adj1" fmla="val 20694"/>
              <a:gd name="adj2" fmla="val 69252"/>
              <a:gd name="adj3" fmla="val 35417"/>
            </a:avLst>
          </a:prstGeom>
          <a:gradFill flip="none" rotWithShape="1">
            <a:gsLst>
              <a:gs pos="52000">
                <a:schemeClr val="tx2">
                  <a:lumMod val="20000"/>
                  <a:lumOff val="80000"/>
                </a:schemeClr>
              </a:gs>
              <a:gs pos="48000">
                <a:schemeClr val="accent2">
                  <a:lumMod val="40000"/>
                  <a:lumOff val="60000"/>
                </a:schemeClr>
              </a:gs>
            </a:gsLst>
            <a:lin ang="16200000" scaled="0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0"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urved Right Arrow 47"/>
          <p:cNvSpPr/>
          <p:nvPr/>
        </p:nvSpPr>
        <p:spPr>
          <a:xfrm flipH="1">
            <a:off x="4277698" y="3794760"/>
            <a:ext cx="228600" cy="457200"/>
          </a:xfrm>
          <a:prstGeom prst="curvedRightArrow">
            <a:avLst>
              <a:gd name="adj1" fmla="val 20694"/>
              <a:gd name="adj2" fmla="val 62834"/>
              <a:gd name="adj3" fmla="val 35417"/>
            </a:avLst>
          </a:prstGeom>
          <a:gradFill flip="none" rotWithShape="1">
            <a:gsLst>
              <a:gs pos="52000">
                <a:schemeClr val="bg1"/>
              </a:gs>
              <a:gs pos="48000">
                <a:schemeClr val="accent1">
                  <a:lumMod val="60000"/>
                  <a:lumOff val="40000"/>
                </a:schemeClr>
              </a:gs>
            </a:gsLst>
            <a:lin ang="16200000" scaled="0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0"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Curved Right Arrow 48"/>
          <p:cNvSpPr/>
          <p:nvPr/>
        </p:nvSpPr>
        <p:spPr>
          <a:xfrm flipH="1">
            <a:off x="4277698" y="2194560"/>
            <a:ext cx="228600" cy="457200"/>
          </a:xfrm>
          <a:prstGeom prst="curvedRightArrow">
            <a:avLst>
              <a:gd name="adj1" fmla="val 20694"/>
              <a:gd name="adj2" fmla="val 72460"/>
              <a:gd name="adj3" fmla="val 35417"/>
            </a:avLst>
          </a:prstGeom>
          <a:gradFill flip="none" rotWithShape="1">
            <a:gsLst>
              <a:gs pos="48000">
                <a:srgbClr val="CCFFCC"/>
              </a:gs>
              <a:gs pos="52000">
                <a:schemeClr val="bg2">
                  <a:lumMod val="75000"/>
                </a:schemeClr>
              </a:gs>
            </a:gsLst>
            <a:lin ang="16200000" scaled="0"/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0"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Curved Right Arrow 50"/>
          <p:cNvSpPr/>
          <p:nvPr/>
        </p:nvSpPr>
        <p:spPr>
          <a:xfrm>
            <a:off x="4719658" y="2971800"/>
            <a:ext cx="228600" cy="457200"/>
          </a:xfrm>
          <a:prstGeom prst="curvedRightArrow">
            <a:avLst>
              <a:gd name="adj1" fmla="val 20694"/>
              <a:gd name="adj2" fmla="val 62834"/>
              <a:gd name="adj3" fmla="val 35417"/>
            </a:avLst>
          </a:prstGeom>
          <a:gradFill flip="none" rotWithShape="1">
            <a:gsLst>
              <a:gs pos="52000">
                <a:schemeClr val="accent3">
                  <a:lumMod val="40000"/>
                  <a:lumOff val="60000"/>
                </a:schemeClr>
              </a:gs>
              <a:gs pos="48000">
                <a:schemeClr val="accent6">
                  <a:lumMod val="40000"/>
                  <a:lumOff val="60000"/>
                </a:schemeClr>
              </a:gs>
            </a:gsLst>
            <a:lin ang="16200000" scaled="0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0"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Curved Right Arrow 51"/>
          <p:cNvSpPr/>
          <p:nvPr/>
        </p:nvSpPr>
        <p:spPr>
          <a:xfrm>
            <a:off x="4719658" y="5394960"/>
            <a:ext cx="228600" cy="457200"/>
          </a:xfrm>
          <a:prstGeom prst="curvedRightArrow">
            <a:avLst>
              <a:gd name="adj1" fmla="val 20694"/>
              <a:gd name="adj2" fmla="val 66043"/>
              <a:gd name="adj3" fmla="val 35417"/>
            </a:avLst>
          </a:prstGeom>
          <a:gradFill flip="none" rotWithShape="1">
            <a:gsLst>
              <a:gs pos="52000">
                <a:schemeClr val="accent2">
                  <a:lumMod val="20000"/>
                  <a:lumOff val="80000"/>
                </a:schemeClr>
              </a:gs>
              <a:gs pos="48000">
                <a:schemeClr val="accent4">
                  <a:lumMod val="40000"/>
                  <a:lumOff val="60000"/>
                </a:schemeClr>
              </a:gs>
            </a:gsLst>
            <a:lin ang="16200000" scaled="0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0"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Curved Right Arrow 52"/>
          <p:cNvSpPr/>
          <p:nvPr/>
        </p:nvSpPr>
        <p:spPr>
          <a:xfrm>
            <a:off x="4719658" y="4572000"/>
            <a:ext cx="228600" cy="457200"/>
          </a:xfrm>
          <a:prstGeom prst="curvedRightArrow">
            <a:avLst>
              <a:gd name="adj1" fmla="val 20694"/>
              <a:gd name="adj2" fmla="val 62834"/>
              <a:gd name="adj3" fmla="val 35417"/>
            </a:avLst>
          </a:prstGeom>
          <a:gradFill flip="none" rotWithShape="1">
            <a:gsLst>
              <a:gs pos="52000">
                <a:schemeClr val="tx2">
                  <a:lumMod val="20000"/>
                  <a:lumOff val="80000"/>
                </a:schemeClr>
              </a:gs>
              <a:gs pos="48000">
                <a:schemeClr val="accent2">
                  <a:lumMod val="40000"/>
                  <a:lumOff val="60000"/>
                </a:schemeClr>
              </a:gs>
            </a:gsLst>
            <a:lin ang="16200000" scaled="0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0"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Curved Right Arrow 53"/>
          <p:cNvSpPr/>
          <p:nvPr/>
        </p:nvSpPr>
        <p:spPr>
          <a:xfrm>
            <a:off x="4719658" y="3794760"/>
            <a:ext cx="228600" cy="457200"/>
          </a:xfrm>
          <a:prstGeom prst="curvedRightArrow">
            <a:avLst>
              <a:gd name="adj1" fmla="val 20694"/>
              <a:gd name="adj2" fmla="val 66043"/>
              <a:gd name="adj3" fmla="val 35417"/>
            </a:avLst>
          </a:prstGeom>
          <a:gradFill flip="none" rotWithShape="1">
            <a:gsLst>
              <a:gs pos="52000">
                <a:schemeClr val="accent6">
                  <a:lumMod val="20000"/>
                  <a:lumOff val="80000"/>
                </a:schemeClr>
              </a:gs>
              <a:gs pos="48000">
                <a:schemeClr val="accent1">
                  <a:lumMod val="60000"/>
                  <a:lumOff val="40000"/>
                </a:schemeClr>
              </a:gs>
            </a:gsLst>
            <a:lin ang="16200000" scaled="0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0"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Curved Right Arrow 54"/>
          <p:cNvSpPr/>
          <p:nvPr/>
        </p:nvSpPr>
        <p:spPr>
          <a:xfrm>
            <a:off x="4719658" y="2194560"/>
            <a:ext cx="228600" cy="457200"/>
          </a:xfrm>
          <a:prstGeom prst="curvedRightArrow">
            <a:avLst>
              <a:gd name="adj1" fmla="val 20694"/>
              <a:gd name="adj2" fmla="val 66043"/>
              <a:gd name="adj3" fmla="val 35417"/>
            </a:avLst>
          </a:prstGeom>
          <a:gradFill flip="none" rotWithShape="1">
            <a:gsLst>
              <a:gs pos="48000">
                <a:srgbClr val="CCFFCC"/>
              </a:gs>
              <a:gs pos="52000">
                <a:schemeClr val="bg2">
                  <a:lumMod val="75000"/>
                </a:schemeClr>
              </a:gs>
            </a:gsLst>
            <a:lin ang="16200000" scaled="0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0"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298266" y="1628986"/>
            <a:ext cx="1921934" cy="652529"/>
          </a:xfrm>
          <a:prstGeom prst="rect">
            <a:avLst/>
          </a:prstGeom>
        </p:spPr>
        <p:txBody>
          <a:bodyPr wrap="square" lIns="91440" rIns="91440">
            <a:spAutoFit/>
          </a:bodyPr>
          <a:lstStyle/>
          <a:p>
            <a:pPr>
              <a:lnSpc>
                <a:spcPts val="1450"/>
              </a:lnSpc>
            </a:pPr>
            <a:r>
              <a:rPr lang="en-US" sz="1300" spc="-30" dirty="0">
                <a:solidFill>
                  <a:srgbClr val="000000"/>
                </a:solidFill>
                <a:latin typeface="Arial"/>
                <a:cs typeface="Arial"/>
              </a:rPr>
              <a:t>ID firm resources. Stud</a:t>
            </a:r>
            <a:r>
              <a:rPr lang="en-US" sz="1300" dirty="0">
                <a:solidFill>
                  <a:srgbClr val="000000"/>
                </a:solidFill>
                <a:latin typeface="Arial"/>
                <a:cs typeface="Arial"/>
              </a:rPr>
              <a:t>y </a:t>
            </a:r>
            <a:r>
              <a:rPr lang="en-US" sz="1300" dirty="0">
                <a:solidFill>
                  <a:srgbClr val="000000"/>
                </a:solidFill>
                <a:cs typeface="Arial"/>
              </a:rPr>
              <a:t>strengths</a:t>
            </a:r>
            <a:r>
              <a:rPr lang="en-US" sz="6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1300" dirty="0">
                <a:solidFill>
                  <a:srgbClr val="000000"/>
                </a:solidFill>
                <a:cs typeface="Arial"/>
              </a:rPr>
              <a:t>/</a:t>
            </a:r>
            <a:r>
              <a:rPr lang="en-US" sz="6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1300" dirty="0">
                <a:solidFill>
                  <a:srgbClr val="000000"/>
                </a:solidFill>
                <a:cs typeface="Arial"/>
              </a:rPr>
              <a:t>weaknesses relative to others</a:t>
            </a:r>
            <a:r>
              <a:rPr lang="en-US" sz="1300" dirty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57" name="Rectangle 56"/>
          <p:cNvSpPr/>
          <p:nvPr/>
        </p:nvSpPr>
        <p:spPr>
          <a:xfrm>
            <a:off x="7298266" y="2413002"/>
            <a:ext cx="1862668" cy="655094"/>
          </a:xfrm>
          <a:prstGeom prst="rect">
            <a:avLst/>
          </a:prstGeom>
        </p:spPr>
        <p:txBody>
          <a:bodyPr wrap="square" lIns="91440" rIns="91440">
            <a:spAutoFit/>
          </a:bodyPr>
          <a:lstStyle/>
          <a:p>
            <a:pPr>
              <a:lnSpc>
                <a:spcPts val="1450"/>
              </a:lnSpc>
            </a:pPr>
            <a:r>
              <a:rPr lang="en-US" sz="1300" dirty="0">
                <a:solidFill>
                  <a:srgbClr val="000000"/>
                </a:solidFill>
                <a:latin typeface="Arial"/>
                <a:cs typeface="Arial"/>
              </a:rPr>
              <a:t>Determine what firm capabilities allow it to     do better than rivals.</a:t>
            </a:r>
          </a:p>
        </p:txBody>
      </p:sp>
      <p:sp>
        <p:nvSpPr>
          <p:cNvPr id="58" name="Rectangle 57"/>
          <p:cNvSpPr/>
          <p:nvPr/>
        </p:nvSpPr>
        <p:spPr>
          <a:xfrm>
            <a:off x="7295218" y="3259669"/>
            <a:ext cx="1984248" cy="655094"/>
          </a:xfrm>
          <a:prstGeom prst="rect">
            <a:avLst/>
          </a:prstGeom>
        </p:spPr>
        <p:txBody>
          <a:bodyPr wrap="square" lIns="91440" rIns="91440">
            <a:spAutoFit/>
          </a:bodyPr>
          <a:lstStyle/>
          <a:p>
            <a:pPr>
              <a:lnSpc>
                <a:spcPts val="1450"/>
              </a:lnSpc>
            </a:pPr>
            <a:r>
              <a:rPr lang="en-US" sz="1300" dirty="0">
                <a:solidFill>
                  <a:srgbClr val="000000"/>
                </a:solidFill>
                <a:latin typeface="Arial"/>
                <a:cs typeface="Arial"/>
              </a:rPr>
              <a:t>ID how firm resources   &amp; capabilities create </a:t>
            </a:r>
            <a:r>
              <a:rPr lang="en-US" sz="1300" spc="-30" dirty="0">
                <a:solidFill>
                  <a:srgbClr val="000000"/>
                </a:solidFill>
                <a:latin typeface="Arial"/>
                <a:cs typeface="Arial"/>
              </a:rPr>
              <a:t>competitive advantage.</a:t>
            </a:r>
          </a:p>
        </p:txBody>
      </p:sp>
      <p:sp>
        <p:nvSpPr>
          <p:cNvPr id="59" name="Rectangle 58"/>
          <p:cNvSpPr/>
          <p:nvPr/>
        </p:nvSpPr>
        <p:spPr>
          <a:xfrm>
            <a:off x="7298266" y="4072468"/>
            <a:ext cx="1862668" cy="652529"/>
          </a:xfrm>
          <a:prstGeom prst="rect">
            <a:avLst/>
          </a:prstGeom>
        </p:spPr>
        <p:txBody>
          <a:bodyPr wrap="square" lIns="91440" rIns="91440">
            <a:spAutoFit/>
          </a:bodyPr>
          <a:lstStyle/>
          <a:p>
            <a:pPr>
              <a:lnSpc>
                <a:spcPts val="1450"/>
              </a:lnSpc>
            </a:pPr>
            <a:r>
              <a:rPr lang="en-US" sz="1300" dirty="0">
                <a:solidFill>
                  <a:srgbClr val="000000"/>
                </a:solidFill>
                <a:latin typeface="Arial"/>
                <a:cs typeface="Arial"/>
              </a:rPr>
              <a:t>Locate an industry where you can exploit your competences.</a:t>
            </a:r>
          </a:p>
        </p:txBody>
      </p:sp>
      <p:sp>
        <p:nvSpPr>
          <p:cNvPr id="60" name="Rectangle 59"/>
          <p:cNvSpPr/>
          <p:nvPr/>
        </p:nvSpPr>
        <p:spPr>
          <a:xfrm>
            <a:off x="7298266" y="4876800"/>
            <a:ext cx="1862668" cy="655094"/>
          </a:xfrm>
          <a:prstGeom prst="rect">
            <a:avLst/>
          </a:prstGeom>
        </p:spPr>
        <p:txBody>
          <a:bodyPr wrap="square" lIns="91440" rIns="91440">
            <a:spAutoFit/>
          </a:bodyPr>
          <a:lstStyle/>
          <a:p>
            <a:pPr>
              <a:lnSpc>
                <a:spcPts val="1450"/>
              </a:lnSpc>
            </a:pPr>
            <a:r>
              <a:rPr lang="en-US" sz="1300" dirty="0">
                <a:solidFill>
                  <a:srgbClr val="000000"/>
                </a:solidFill>
                <a:latin typeface="Arial"/>
                <a:cs typeface="Arial"/>
              </a:rPr>
              <a:t>Select strategy to exploit resources and capabilities</a:t>
            </a:r>
          </a:p>
        </p:txBody>
      </p:sp>
      <p:sp>
        <p:nvSpPr>
          <p:cNvPr id="62" name="Rectangle 61"/>
          <p:cNvSpPr/>
          <p:nvPr/>
        </p:nvSpPr>
        <p:spPr>
          <a:xfrm>
            <a:off x="7306774" y="5723147"/>
            <a:ext cx="1989626" cy="46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ts val="145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Sustain strategy to out-perform industry rivals.</a:t>
            </a:r>
          </a:p>
        </p:txBody>
      </p:sp>
      <p:pic>
        <p:nvPicPr>
          <p:cNvPr id="63" name="Picture 62"/>
          <p:cNvPicPr preferRelativeResize="0"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7122" y="1219201"/>
            <a:ext cx="360678" cy="320040"/>
          </a:xfrm>
          <a:prstGeom prst="rect">
            <a:avLst/>
          </a:prstGeom>
        </p:spPr>
      </p:pic>
      <p:sp>
        <p:nvSpPr>
          <p:cNvPr id="64" name="Rectangle 54"/>
          <p:cNvSpPr>
            <a:spLocks noChangeArrowheads="1"/>
          </p:cNvSpPr>
          <p:nvPr/>
        </p:nvSpPr>
        <p:spPr bwMode="auto">
          <a:xfrm>
            <a:off x="4444998" y="1100668"/>
            <a:ext cx="4495800" cy="428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pPr algn="ctr"/>
            <a:r>
              <a:rPr lang="en-US" sz="2200" b="1" spc="-7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RBV Model of Superior Returns</a:t>
            </a:r>
          </a:p>
        </p:txBody>
      </p:sp>
      <p:cxnSp>
        <p:nvCxnSpPr>
          <p:cNvPr id="66" name="Straight Connector 65"/>
          <p:cNvCxnSpPr/>
          <p:nvPr/>
        </p:nvCxnSpPr>
        <p:spPr>
          <a:xfrm flipH="1">
            <a:off x="4618394" y="1236131"/>
            <a:ext cx="0" cy="5029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400" dirty="0"/>
              <a:t>Models of Above-Average Returns</a:t>
            </a:r>
            <a:endParaRPr lang="en-US" sz="2700" dirty="0"/>
          </a:p>
        </p:txBody>
      </p:sp>
      <p:pic>
        <p:nvPicPr>
          <p:cNvPr id="50" name="Picture 49"/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50" y="1181100"/>
            <a:ext cx="311150" cy="320040"/>
          </a:xfrm>
          <a:prstGeom prst="rect">
            <a:avLst/>
          </a:prstGeom>
        </p:spPr>
      </p:pic>
      <p:sp>
        <p:nvSpPr>
          <p:cNvPr id="61" name="Rectangle 54"/>
          <p:cNvSpPr>
            <a:spLocks noChangeArrowheads="1"/>
          </p:cNvSpPr>
          <p:nvPr/>
        </p:nvSpPr>
        <p:spPr bwMode="auto">
          <a:xfrm>
            <a:off x="387350" y="1092202"/>
            <a:ext cx="4267200" cy="428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pPr algn="ctr"/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I/O Model of Superior Returns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8712199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71" name="Picture 70"/>
            <p:cNvPicPr preferRelativeResize="0">
              <a:picLocks/>
            </p:cNvPicPr>
            <p:nvPr/>
          </p:nvPicPr>
          <p:blipFill rotWithShape="1">
            <a:blip r:embed="rId7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72" name="Picture 71" descr="Next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68" name="Chevron 67"/>
          <p:cNvSpPr/>
          <p:nvPr/>
        </p:nvSpPr>
        <p:spPr bwMode="auto">
          <a:xfrm>
            <a:off x="4617720" y="6442964"/>
            <a:ext cx="1380744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>
                <a:alpha val="9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ts val="200"/>
              </a:lnSpc>
              <a:defRPr/>
            </a:pPr>
            <a:endParaRPr lang="en-US" sz="900" b="1" dirty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 eaLnBrk="1" hangingPunct="1">
              <a:lnSpc>
                <a:spcPts val="1000"/>
              </a:lnSpc>
              <a:defRPr/>
            </a:pPr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Complementary</a:t>
            </a:r>
            <a:r>
              <a:rPr lang="en-US" sz="900" b="1" baseline="0" dirty="0">
                <a:solidFill>
                  <a:schemeClr val="bg1"/>
                </a:solidFill>
                <a:latin typeface="Arial Narrow"/>
                <a:cs typeface="Arial Narrow"/>
              </a:rPr>
              <a:t>          Models</a:t>
            </a:r>
            <a:endParaRPr lang="en-US" sz="900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95858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8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8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" presetClass="entr" presetSubtype="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2" presetClass="entr" presetSubtype="1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1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" presetClass="entr" presetSubtype="2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2" presetClass="entr" presetSubtype="8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xit" presetSubtype="8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" presetClass="entr" presetSubtype="2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30" grpId="0" animBg="1"/>
      <p:bldP spid="31" grpId="0" animBg="1"/>
      <p:bldP spid="32" grpId="0" animBg="1"/>
      <p:bldP spid="33" grpId="0" animBg="1"/>
      <p:bldP spid="3" grpId="0"/>
      <p:bldP spid="4" grpId="0"/>
      <p:bldP spid="5" grpId="0"/>
      <p:bldP spid="6" grpId="0"/>
      <p:bldP spid="7" grpId="0"/>
      <p:bldP spid="8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/>
      <p:bldP spid="57" grpId="0"/>
      <p:bldP spid="58" grpId="0"/>
      <p:bldP spid="59" grpId="0"/>
      <p:bldP spid="60" grpId="0"/>
      <p:bldP spid="62" grpId="0"/>
      <p:bldP spid="64" grpId="0"/>
      <p:bldP spid="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The I</a:t>
            </a:r>
            <a:r>
              <a:rPr lang="en-US" sz="1000" dirty="0"/>
              <a:t> </a:t>
            </a:r>
            <a:r>
              <a:rPr lang="en-US" dirty="0"/>
              <a:t>/</a:t>
            </a:r>
            <a:r>
              <a:rPr lang="en-US" sz="1000" dirty="0"/>
              <a:t> </a:t>
            </a:r>
            <a:r>
              <a:rPr lang="en-US" dirty="0"/>
              <a:t>O Model &amp; Its Assumptions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3835398"/>
            <a:ext cx="8534400" cy="736602"/>
          </a:xfrm>
        </p:spPr>
        <p:txBody>
          <a:bodyPr>
            <a:noAutofit/>
          </a:bodyPr>
          <a:lstStyle/>
          <a:p>
            <a:pPr marL="365760" indent="-365760">
              <a:spcBef>
                <a:spcPts val="400"/>
              </a:spcBef>
              <a:buFont typeface="+mj-lt"/>
              <a:buAutoNum type="arabicPeriod"/>
            </a:pPr>
            <a:r>
              <a:rPr lang="en-US" sz="21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external environment imposes pressures                               and constraints that determine strategic choices.</a:t>
            </a: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454160559"/>
              </p:ext>
            </p:extLst>
          </p:nvPr>
        </p:nvGraphicFramePr>
        <p:xfrm>
          <a:off x="304800" y="914400"/>
          <a:ext cx="8686800" cy="281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Freeform 14"/>
          <p:cNvSpPr>
            <a:spLocks noChangeAspect="1"/>
          </p:cNvSpPr>
          <p:nvPr/>
        </p:nvSpPr>
        <p:spPr bwMode="auto">
          <a:xfrm>
            <a:off x="6850376" y="3708400"/>
            <a:ext cx="2217424" cy="221742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0" tIns="45720" rIns="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1900" b="1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Thus the I/O model is very reliant on the Porter five forces model </a:t>
            </a:r>
            <a:endParaRPr lang="en-US" sz="1900" b="1" dirty="0"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Diagram group"/>
          <p:cNvGrpSpPr/>
          <p:nvPr/>
        </p:nvGrpSpPr>
        <p:grpSpPr>
          <a:xfrm>
            <a:off x="3581400" y="2531531"/>
            <a:ext cx="2133599" cy="1278469"/>
            <a:chOff x="3419869" y="1607433"/>
            <a:chExt cx="1847061" cy="1083287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3" name="Group 12"/>
            <p:cNvGrpSpPr/>
            <p:nvPr/>
          </p:nvGrpSpPr>
          <p:grpSpPr>
            <a:xfrm>
              <a:off x="3419869" y="1607433"/>
              <a:ext cx="1847061" cy="1083287"/>
              <a:chOff x="3419869" y="1607433"/>
              <a:chExt cx="1847061" cy="1083287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4" name="Oval 13"/>
              <p:cNvSpPr/>
              <p:nvPr/>
            </p:nvSpPr>
            <p:spPr>
              <a:xfrm>
                <a:off x="3419869" y="1607433"/>
                <a:ext cx="1847061" cy="1083287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5" name="Oval 4"/>
              <p:cNvSpPr/>
              <p:nvPr/>
            </p:nvSpPr>
            <p:spPr>
              <a:xfrm>
                <a:off x="3690365" y="1766077"/>
                <a:ext cx="1306069" cy="765999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200" b="1" kern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  <a:cs typeface="Arial"/>
                  </a:rPr>
                  <a:t>The Firm’s Strategic Choices</a:t>
                </a: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8720665" y="6419088"/>
            <a:ext cx="418425" cy="438912"/>
            <a:chOff x="10515600" y="6419088"/>
            <a:chExt cx="418425" cy="438912"/>
          </a:xfrm>
          <a:blipFill rotWithShape="1">
            <a:blip r:embed="rId8"/>
            <a:tile tx="0" ty="0" sx="100000" sy="100000" flip="none" algn="tl"/>
          </a:blipFill>
        </p:grpSpPr>
        <p:pic>
          <p:nvPicPr>
            <p:cNvPr id="18" name="Picture 17"/>
            <p:cNvPicPr preferRelativeResize="0">
              <a:picLocks/>
            </p:cNvPicPr>
            <p:nvPr/>
          </p:nvPicPr>
          <p:blipFill rotWithShape="1">
            <a:blip r:embed="rId9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2" name="Picture 21" descr="Next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18311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3" name="Content Placeholder 4"/>
          <p:cNvSpPr txBox="1">
            <a:spLocks/>
          </p:cNvSpPr>
          <p:nvPr/>
        </p:nvSpPr>
        <p:spPr>
          <a:xfrm>
            <a:off x="152400" y="4521198"/>
            <a:ext cx="8534400" cy="96520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indent="-365760">
              <a:spcBef>
                <a:spcPts val="400"/>
              </a:spcBef>
              <a:buFont typeface="+mj-lt"/>
              <a:buAutoNum type="arabicPeriod" startAt="2"/>
            </a:pPr>
            <a:r>
              <a:rPr lang="en-US" sz="21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Similarity in strategically relevant resources                         causes competitors to pursue similar strategies. </a:t>
            </a:r>
          </a:p>
        </p:txBody>
      </p:sp>
      <p:sp>
        <p:nvSpPr>
          <p:cNvPr id="24" name="Content Placeholder 4"/>
          <p:cNvSpPr txBox="1">
            <a:spLocks/>
          </p:cNvSpPr>
          <p:nvPr/>
        </p:nvSpPr>
        <p:spPr>
          <a:xfrm>
            <a:off x="152400" y="5206998"/>
            <a:ext cx="7010400" cy="88900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indent="-365760">
              <a:spcBef>
                <a:spcPts val="400"/>
              </a:spcBef>
              <a:buFont typeface="+mj-lt"/>
              <a:buAutoNum type="arabicPeriod" startAt="3"/>
            </a:pPr>
            <a:r>
              <a:rPr lang="en-US" sz="21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Resource differences among competitors are                         short-lived due to resource mobility across firms.</a:t>
            </a:r>
          </a:p>
        </p:txBody>
      </p:sp>
      <p:sp>
        <p:nvSpPr>
          <p:cNvPr id="25" name="Content Placeholder 4"/>
          <p:cNvSpPr txBox="1">
            <a:spLocks/>
          </p:cNvSpPr>
          <p:nvPr/>
        </p:nvSpPr>
        <p:spPr>
          <a:xfrm>
            <a:off x="152400" y="5892801"/>
            <a:ext cx="8686800" cy="4317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indent="-365760">
              <a:spcBef>
                <a:spcPts val="400"/>
              </a:spcBef>
              <a:buFont typeface="+mj-lt"/>
              <a:buAutoNum type="arabicPeriod" startAt="4"/>
            </a:pPr>
            <a:r>
              <a:rPr lang="en-US" sz="21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Strategic decision makers behave as rational profit optimizers.</a:t>
            </a:r>
          </a:p>
        </p:txBody>
      </p:sp>
      <p:sp>
        <p:nvSpPr>
          <p:cNvPr id="20" name="Chevron 19"/>
          <p:cNvSpPr/>
          <p:nvPr/>
        </p:nvSpPr>
        <p:spPr bwMode="auto">
          <a:xfrm>
            <a:off x="4617720" y="6442964"/>
            <a:ext cx="1380744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>
                <a:alpha val="9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ts val="200"/>
              </a:lnSpc>
              <a:defRPr/>
            </a:pPr>
            <a:endParaRPr lang="en-US" sz="900" b="1" dirty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 eaLnBrk="1" hangingPunct="1">
              <a:lnSpc>
                <a:spcPts val="1000"/>
              </a:lnSpc>
              <a:defRPr/>
            </a:pPr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Complementary</a:t>
            </a:r>
            <a:r>
              <a:rPr lang="en-US" sz="900" b="1" baseline="0" dirty="0">
                <a:solidFill>
                  <a:schemeClr val="bg1"/>
                </a:solidFill>
                <a:latin typeface="Arial Narrow"/>
                <a:cs typeface="Arial Narrow"/>
              </a:rPr>
              <a:t>          Models</a:t>
            </a:r>
            <a:endParaRPr lang="en-US" sz="900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526917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Graphic spid="10" grpId="0">
        <p:bldAsOne/>
      </p:bldGraphic>
      <p:bldP spid="11" grpId="0" animBg="1"/>
      <p:bldP spid="23" grpId="0" build="p"/>
      <p:bldP spid="24" grpId="0" build="p"/>
      <p:bldP spid="2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05800" cy="914400"/>
          </a:xfrm>
          <a:noFill/>
        </p:spPr>
        <p:txBody>
          <a:bodyPr>
            <a:normAutofit/>
          </a:bodyPr>
          <a:lstStyle/>
          <a:p>
            <a:r>
              <a:rPr lang="en-US" dirty="0"/>
              <a:t>Five Forces Model &amp; Its Assumptions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182880" y="1143003"/>
            <a:ext cx="8778240" cy="2507821"/>
            <a:chOff x="182880" y="1143003"/>
            <a:chExt cx="8778240" cy="2507821"/>
          </a:xfrm>
        </p:grpSpPr>
        <p:sp>
          <p:nvSpPr>
            <p:cNvPr id="9" name="Oval 8"/>
            <p:cNvSpPr/>
            <p:nvPr/>
          </p:nvSpPr>
          <p:spPr>
            <a:xfrm>
              <a:off x="182880" y="2108199"/>
              <a:ext cx="2286000" cy="5943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alpha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0" tIns="214825" rIns="0" bIns="214825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Suppliers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880360" y="1143003"/>
              <a:ext cx="3383280" cy="5943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alpha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0" tIns="91440" rIns="0" bIns="91440" numCol="1" spcCol="1270" anchor="ctr" anchorCtr="1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Potential Entrants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6675120" y="2099732"/>
              <a:ext cx="2286000" cy="5943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alpha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Buyers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2880360" y="3056464"/>
              <a:ext cx="3383280" cy="5943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alpha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Substitutes</a:t>
              </a:r>
              <a:endParaRPr lang="en-US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880360" y="2099732"/>
              <a:ext cx="3383280" cy="59436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alpha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Industry Rivalry</a:t>
              </a:r>
            </a:p>
          </p:txBody>
        </p:sp>
        <p:cxnSp>
          <p:nvCxnSpPr>
            <p:cNvPr id="14" name="Straight Arrow Connector 13"/>
            <p:cNvCxnSpPr>
              <a:stCxn id="9" idx="6"/>
              <a:endCxn id="13" idx="2"/>
            </p:cNvCxnSpPr>
            <p:nvPr/>
          </p:nvCxnSpPr>
          <p:spPr>
            <a:xfrm flipV="1">
              <a:off x="2468880" y="2396912"/>
              <a:ext cx="411480" cy="8467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headEnd type="stealth" w="lg" len="lg"/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13" idx="6"/>
              <a:endCxn id="11" idx="2"/>
            </p:cNvCxnSpPr>
            <p:nvPr/>
          </p:nvCxnSpPr>
          <p:spPr>
            <a:xfrm>
              <a:off x="6263640" y="2396912"/>
              <a:ext cx="411480" cy="0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headEnd type="stealth" w="lg" len="lg"/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Curved Connector 15"/>
            <p:cNvCxnSpPr>
              <a:stCxn id="10" idx="2"/>
              <a:endCxn id="9" idx="7"/>
            </p:cNvCxnSpPr>
            <p:nvPr/>
          </p:nvCxnSpPr>
          <p:spPr>
            <a:xfrm rot="10800000" flipV="1">
              <a:off x="2134104" y="1440183"/>
              <a:ext cx="746257" cy="755058"/>
            </a:xfrm>
            <a:prstGeom prst="curvedConnector2">
              <a:avLst/>
            </a:prstGeom>
            <a:ln>
              <a:solidFill>
                <a:schemeClr val="bg2">
                  <a:lumMod val="25000"/>
                </a:schemeClr>
              </a:solidFill>
              <a:headEnd type="stealth" w="lg" len="lg"/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Curved Connector 16"/>
            <p:cNvCxnSpPr>
              <a:stCxn id="9" idx="5"/>
              <a:endCxn id="12" idx="2"/>
            </p:cNvCxnSpPr>
            <p:nvPr/>
          </p:nvCxnSpPr>
          <p:spPr>
            <a:xfrm rot="16200000" flipH="1">
              <a:off x="2138168" y="2611451"/>
              <a:ext cx="738127" cy="746257"/>
            </a:xfrm>
            <a:prstGeom prst="curvedConnector2">
              <a:avLst/>
            </a:prstGeom>
            <a:ln>
              <a:solidFill>
                <a:schemeClr val="bg2">
                  <a:lumMod val="25000"/>
                </a:schemeClr>
              </a:solidFill>
              <a:headEnd type="stealth" w="lg" len="lg"/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urved Connector 17"/>
            <p:cNvCxnSpPr>
              <a:stCxn id="11" idx="1"/>
              <a:endCxn id="10" idx="6"/>
            </p:cNvCxnSpPr>
            <p:nvPr/>
          </p:nvCxnSpPr>
          <p:spPr>
            <a:xfrm rot="16200000" flipV="1">
              <a:off x="6263474" y="1440350"/>
              <a:ext cx="746591" cy="746257"/>
            </a:xfrm>
            <a:prstGeom prst="curvedConnector2">
              <a:avLst/>
            </a:prstGeom>
            <a:ln>
              <a:solidFill>
                <a:schemeClr val="bg2">
                  <a:lumMod val="25000"/>
                </a:schemeClr>
              </a:solidFill>
              <a:headEnd type="stealth" w="lg" len="lg"/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Curved Connector 18"/>
            <p:cNvCxnSpPr>
              <a:stCxn id="11" idx="3"/>
              <a:endCxn id="12" idx="6"/>
            </p:cNvCxnSpPr>
            <p:nvPr/>
          </p:nvCxnSpPr>
          <p:spPr>
            <a:xfrm rot="5400000">
              <a:off x="6263472" y="2607219"/>
              <a:ext cx="746594" cy="746257"/>
            </a:xfrm>
            <a:prstGeom prst="curvedConnector2">
              <a:avLst/>
            </a:prstGeom>
            <a:ln>
              <a:solidFill>
                <a:schemeClr val="bg2">
                  <a:lumMod val="25000"/>
                </a:schemeClr>
              </a:solidFill>
              <a:headEnd type="stealth" w="lg" len="lg"/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2" idx="0"/>
              <a:endCxn id="13" idx="4"/>
            </p:cNvCxnSpPr>
            <p:nvPr/>
          </p:nvCxnSpPr>
          <p:spPr>
            <a:xfrm flipV="1">
              <a:off x="4572000" y="2694092"/>
              <a:ext cx="0" cy="362372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headEnd type="stealth" w="lg" len="lg"/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3" idx="0"/>
              <a:endCxn id="10" idx="4"/>
            </p:cNvCxnSpPr>
            <p:nvPr/>
          </p:nvCxnSpPr>
          <p:spPr>
            <a:xfrm flipV="1">
              <a:off x="4572000" y="1737363"/>
              <a:ext cx="0" cy="362369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headEnd type="stealth" w="lg" len="lg"/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12199" y="6419088"/>
            <a:ext cx="418425" cy="438912"/>
            <a:chOff x="10515600" y="6419088"/>
            <a:chExt cx="418425" cy="438912"/>
          </a:xfrm>
          <a:blipFill rotWithShape="1">
            <a:blip r:embed="rId2"/>
            <a:tile tx="0" ty="0" sx="100000" sy="100000" flip="none" algn="tl"/>
          </a:blipFill>
        </p:grpSpPr>
        <p:pic>
          <p:nvPicPr>
            <p:cNvPr id="31" name="Picture 30"/>
            <p:cNvPicPr preferRelativeResize="0">
              <a:picLocks/>
            </p:cNvPicPr>
            <p:nvPr/>
          </p:nvPicPr>
          <p:blipFill rotWithShape="1"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32" name="Picture 31" descr="Next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33" name="Content Placeholder 2"/>
          <p:cNvSpPr txBox="1">
            <a:spLocks/>
          </p:cNvSpPr>
          <p:nvPr/>
        </p:nvSpPr>
        <p:spPr>
          <a:xfrm>
            <a:off x="84667" y="3776132"/>
            <a:ext cx="9144000" cy="87206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spcBef>
                <a:spcPts val="400"/>
              </a:spcBef>
            </a:pPr>
            <a:r>
              <a:rPr lang="en-US" sz="22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Industry profitability (rate of return on invested capital relative to cost of capital) is a function of interactions among the 5 forces.</a:t>
            </a: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84667" y="4487333"/>
            <a:ext cx="9144000" cy="10668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spcBef>
                <a:spcPts val="400"/>
              </a:spcBef>
            </a:pPr>
            <a:r>
              <a:rPr lang="en-US" sz="22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Industry attractiveness equates to its profitability potential for earning above-average returns to:</a:t>
            </a:r>
            <a:endParaRPr lang="en-US" b="1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84667" y="5207001"/>
            <a:ext cx="9144000" cy="762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228600">
              <a:spcBef>
                <a:spcPts val="400"/>
              </a:spcBef>
            </a:pPr>
            <a:r>
              <a:rPr lang="en-US" sz="20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Produce standard goods or services at costs below rivals </a:t>
            </a:r>
            <a:r>
              <a:rPr lang="en-US" sz="20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</a:rPr>
              <a:t>(cost leaders).</a:t>
            </a:r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76200" y="5562600"/>
            <a:ext cx="8763000" cy="6858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228600">
              <a:spcBef>
                <a:spcPts val="400"/>
              </a:spcBef>
            </a:pPr>
            <a:r>
              <a:rPr lang="en-US" sz="20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Or produce differentiated goods or services for which customers are willing to pay a price premium </a:t>
            </a:r>
            <a:r>
              <a:rPr lang="en-US" sz="20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(differentiation).</a:t>
            </a:r>
            <a:endParaRPr lang="en-US" b="1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27" name="Chevron 26"/>
          <p:cNvSpPr/>
          <p:nvPr/>
        </p:nvSpPr>
        <p:spPr bwMode="auto">
          <a:xfrm>
            <a:off x="4617720" y="6442964"/>
            <a:ext cx="1380744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>
                <a:alpha val="9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ts val="200"/>
              </a:lnSpc>
              <a:defRPr/>
            </a:pPr>
            <a:endParaRPr lang="en-US" sz="900" b="1" dirty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 eaLnBrk="1" hangingPunct="1">
              <a:lnSpc>
                <a:spcPts val="1000"/>
              </a:lnSpc>
              <a:defRPr/>
            </a:pPr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Complementary</a:t>
            </a:r>
            <a:r>
              <a:rPr lang="en-US" sz="900" b="1" baseline="0" dirty="0">
                <a:solidFill>
                  <a:schemeClr val="bg1"/>
                </a:solidFill>
                <a:latin typeface="Arial Narrow"/>
                <a:cs typeface="Arial Narrow"/>
              </a:rPr>
              <a:t>          Models</a:t>
            </a:r>
            <a:endParaRPr lang="en-US" sz="900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240518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 bldLvl="2"/>
      <p:bldP spid="34" grpId="0" build="p" bldLvl="2"/>
      <p:bldP spid="35" grpId="0" build="p" bldLvl="2"/>
      <p:bldP spid="36" grpId="0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76400"/>
            <a:ext cx="3044819" cy="2286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0200" y="1676400"/>
            <a:ext cx="3038821" cy="2286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09600" y="1676400"/>
            <a:ext cx="8001000" cy="236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6680" y="1556174"/>
            <a:ext cx="4389120" cy="2697480"/>
          </a:xfrm>
          <a:prstGeom prst="rect">
            <a:avLst/>
          </a:prstGeom>
          <a:solidFill>
            <a:schemeClr val="accent6">
              <a:lumMod val="40000"/>
              <a:lumOff val="60000"/>
              <a:alpha val="33000"/>
            </a:schemeClr>
          </a:solidFill>
          <a:ln w="2857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645152" y="1553126"/>
            <a:ext cx="4389120" cy="2697480"/>
          </a:xfrm>
          <a:prstGeom prst="rect">
            <a:avLst/>
          </a:prstGeom>
          <a:solidFill>
            <a:srgbClr val="FFFF00">
              <a:alpha val="10000"/>
            </a:srgbClr>
          </a:solidFill>
          <a:ln w="2857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dirty="0"/>
              <a:t>The RBV Model &amp; Its Assumptions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343400"/>
            <a:ext cx="9296400" cy="2031999"/>
          </a:xfrm>
        </p:spPr>
        <p:txBody>
          <a:bodyPr>
            <a:noAutofit/>
          </a:bodyPr>
          <a:lstStyle/>
          <a:p>
            <a:pPr marL="329184" indent="-329184">
              <a:spcBef>
                <a:spcPts val="700"/>
              </a:spcBef>
              <a:buFont typeface="+mj-lt"/>
              <a:buAutoNum type="arabicPeriod"/>
            </a:pPr>
            <a:r>
              <a:rPr lang="en-US" sz="2000" b="1" spc="-50" dirty="0"/>
              <a:t>Firms </a:t>
            </a:r>
            <a:r>
              <a:rPr lang="en-US" sz="2100" b="1" spc="-50" dirty="0"/>
              <a:t>acquire different sets of resources.</a:t>
            </a:r>
          </a:p>
          <a:p>
            <a:pPr marL="329184" indent="-329184">
              <a:spcBef>
                <a:spcPts val="700"/>
              </a:spcBef>
              <a:buFont typeface="+mj-lt"/>
              <a:buAutoNum type="arabicPeriod"/>
            </a:pPr>
            <a:r>
              <a:rPr lang="en-US" sz="2100" b="1" spc="-50" dirty="0"/>
              <a:t>Unique capabilities are based on how firms combine resources.</a:t>
            </a:r>
          </a:p>
          <a:p>
            <a:pPr marL="329184" indent="-329184">
              <a:spcBef>
                <a:spcPts val="700"/>
              </a:spcBef>
              <a:buFont typeface="+mj-lt"/>
              <a:buAutoNum type="arabicPeriod"/>
            </a:pPr>
            <a:r>
              <a:rPr lang="en-US" sz="2100" b="1" spc="-50" dirty="0"/>
              <a:t>Resources and certain capabilities are not highly mobile across firms.</a:t>
            </a:r>
          </a:p>
          <a:p>
            <a:pPr marL="329184" indent="-329184">
              <a:spcBef>
                <a:spcPts val="700"/>
              </a:spcBef>
              <a:buFont typeface="+mj-lt"/>
              <a:buAutoNum type="arabicPeriod"/>
            </a:pPr>
            <a:r>
              <a:rPr lang="en-US" sz="2100" b="1" spc="-50" dirty="0"/>
              <a:t>Differences in resources</a:t>
            </a:r>
            <a:r>
              <a:rPr lang="en-US" sz="600" b="1" spc="-50" dirty="0"/>
              <a:t> </a:t>
            </a:r>
            <a:r>
              <a:rPr lang="en-US" sz="2100" b="1" spc="-50" dirty="0"/>
              <a:t>/</a:t>
            </a:r>
            <a:r>
              <a:rPr lang="en-US" sz="600" b="1" spc="-50" dirty="0"/>
              <a:t> </a:t>
            </a:r>
            <a:r>
              <a:rPr lang="en-US" sz="2100" b="1" spc="-50" dirty="0"/>
              <a:t>capabilities are basis of competitive advantage and firm performance, not the industry’s structural characteristics.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08281" y="1659469"/>
            <a:ext cx="4292526" cy="2641599"/>
            <a:chOff x="482676" y="1550462"/>
            <a:chExt cx="4292526" cy="2641599"/>
          </a:xfrm>
        </p:grpSpPr>
        <p:sp>
          <p:nvSpPr>
            <p:cNvPr id="7" name="Shape 6"/>
            <p:cNvSpPr/>
            <p:nvPr/>
          </p:nvSpPr>
          <p:spPr>
            <a:xfrm>
              <a:off x="482676" y="1550462"/>
              <a:ext cx="4089324" cy="2023916"/>
            </a:xfrm>
            <a:prstGeom prst="swooshArrow">
              <a:avLst>
                <a:gd name="adj1" fmla="val 27899"/>
                <a:gd name="adj2" fmla="val 25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/>
            <p:cNvSpPr/>
            <p:nvPr/>
          </p:nvSpPr>
          <p:spPr>
            <a:xfrm>
              <a:off x="1082792" y="2904445"/>
              <a:ext cx="128016" cy="128016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960189" y="3201080"/>
              <a:ext cx="2057400" cy="990981"/>
            </a:xfrm>
            <a:custGeom>
              <a:avLst/>
              <a:gdLst>
                <a:gd name="connsiteX0" fmla="*/ 0 w 3166670"/>
                <a:gd name="connsiteY0" fmla="*/ 0 h 1174496"/>
                <a:gd name="connsiteX1" fmla="*/ 3166670 w 3166670"/>
                <a:gd name="connsiteY1" fmla="*/ 0 h 1174496"/>
                <a:gd name="connsiteX2" fmla="*/ 3166670 w 3166670"/>
                <a:gd name="connsiteY2" fmla="*/ 1174496 h 1174496"/>
                <a:gd name="connsiteX3" fmla="*/ 0 w 3166670"/>
                <a:gd name="connsiteY3" fmla="*/ 1174496 h 1174496"/>
                <a:gd name="connsiteX4" fmla="*/ 0 w 3166670"/>
                <a:gd name="connsiteY4" fmla="*/ 0 h 1174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6670" h="1174496">
                  <a:moveTo>
                    <a:pt x="0" y="0"/>
                  </a:moveTo>
                  <a:lnTo>
                    <a:pt x="3166670" y="0"/>
                  </a:lnTo>
                  <a:lnTo>
                    <a:pt x="3166670" y="1174496"/>
                  </a:lnTo>
                  <a:lnTo>
                    <a:pt x="0" y="117449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9583" tIns="0" rIns="0" bIns="0" numCol="1" spcCol="1270" anchor="t" anchorCtr="0">
              <a:noAutofit/>
            </a:bodyPr>
            <a:lstStyle/>
            <a:p>
              <a:pPr lvl="0" algn="l" defTabSz="9779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1600" b="1" kern="12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Resources</a:t>
              </a:r>
            </a:p>
            <a:p>
              <a:pPr lvl="0" algn="l" defTabSz="9779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1400" i="1" kern="1200" dirty="0">
                  <a:solidFill>
                    <a:srgbClr val="FF0000"/>
                  </a:solidFill>
                </a:rPr>
                <a:t>Physical, human, and organizational capital</a:t>
              </a:r>
              <a:br>
                <a:rPr lang="en-US" sz="1400" i="1" kern="1200" dirty="0">
                  <a:solidFill>
                    <a:srgbClr val="FF0000"/>
                  </a:solidFill>
                </a:rPr>
              </a:br>
              <a:r>
                <a:rPr lang="en-US" sz="1400" i="1" kern="1200" dirty="0">
                  <a:solidFill>
                    <a:srgbClr val="FF0000"/>
                  </a:solidFill>
                </a:rPr>
                <a:t>(tangible and intangible)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179395" y="2366646"/>
              <a:ext cx="182880" cy="182880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     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2023599" y="2676528"/>
              <a:ext cx="1447799" cy="816958"/>
            </a:xfrm>
            <a:custGeom>
              <a:avLst/>
              <a:gdLst>
                <a:gd name="connsiteX0" fmla="*/ 0 w 1981229"/>
                <a:gd name="connsiteY0" fmla="*/ 0 h 1652010"/>
                <a:gd name="connsiteX1" fmla="*/ 1981229 w 1981229"/>
                <a:gd name="connsiteY1" fmla="*/ 0 h 1652010"/>
                <a:gd name="connsiteX2" fmla="*/ 1981229 w 1981229"/>
                <a:gd name="connsiteY2" fmla="*/ 1652010 h 1652010"/>
                <a:gd name="connsiteX3" fmla="*/ 0 w 1981229"/>
                <a:gd name="connsiteY3" fmla="*/ 1652010 h 1652010"/>
                <a:gd name="connsiteX4" fmla="*/ 0 w 1981229"/>
                <a:gd name="connsiteY4" fmla="*/ 0 h 1652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1229" h="1652010">
                  <a:moveTo>
                    <a:pt x="0" y="0"/>
                  </a:moveTo>
                  <a:lnTo>
                    <a:pt x="1981229" y="0"/>
                  </a:lnTo>
                  <a:lnTo>
                    <a:pt x="1981229" y="1652010"/>
                  </a:lnTo>
                  <a:lnTo>
                    <a:pt x="0" y="165201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1938" tIns="0" rIns="0" bIns="0" numCol="1" spcCol="1270" anchor="t" anchorCtr="0">
              <a:noAutofit/>
            </a:bodyPr>
            <a:lstStyle/>
            <a:p>
              <a:pPr lvl="0" algn="l" defTabSz="9779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1600" b="1" kern="1200" dirty="0">
                  <a:solidFill>
                    <a:schemeClr val="accent3">
                      <a:lumMod val="75000"/>
                    </a:schemeClr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Capabilities</a:t>
              </a:r>
            </a:p>
            <a:p>
              <a:pPr lvl="0" algn="l" defTabSz="9779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1400" i="1" kern="1200" dirty="0">
                  <a:solidFill>
                    <a:srgbClr val="008000"/>
                  </a:solidFill>
                </a:rPr>
                <a:t>An integrated set of resources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3514419" y="2024593"/>
              <a:ext cx="265176" cy="265176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3305464" y="2405593"/>
              <a:ext cx="1469738" cy="1066800"/>
            </a:xfrm>
            <a:custGeom>
              <a:avLst/>
              <a:gdLst>
                <a:gd name="connsiteX0" fmla="*/ 0 w 2999224"/>
                <a:gd name="connsiteY0" fmla="*/ 0 h 2824480"/>
                <a:gd name="connsiteX1" fmla="*/ 2999224 w 2999224"/>
                <a:gd name="connsiteY1" fmla="*/ 0 h 2824480"/>
                <a:gd name="connsiteX2" fmla="*/ 2999224 w 2999224"/>
                <a:gd name="connsiteY2" fmla="*/ 2824480 h 2824480"/>
                <a:gd name="connsiteX3" fmla="*/ 0 w 2999224"/>
                <a:gd name="connsiteY3" fmla="*/ 2824480 h 2824480"/>
                <a:gd name="connsiteX4" fmla="*/ 0 w 2999224"/>
                <a:gd name="connsiteY4" fmla="*/ 0 h 282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9224" h="2824480">
                  <a:moveTo>
                    <a:pt x="0" y="0"/>
                  </a:moveTo>
                  <a:lnTo>
                    <a:pt x="2999224" y="0"/>
                  </a:lnTo>
                  <a:lnTo>
                    <a:pt x="2999224" y="2824480"/>
                  </a:lnTo>
                  <a:lnTo>
                    <a:pt x="0" y="28244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3957" tIns="0" rIns="0" bIns="0" numCol="1" spcCol="1270" anchor="t" anchorCtr="0">
              <a:noAutofit/>
            </a:bodyPr>
            <a:lstStyle/>
            <a:p>
              <a:pPr lvl="0" defTabSz="977900"/>
              <a:r>
                <a:rPr lang="en-US" sz="1600" b="1" dirty="0">
                  <a:solidFill>
                    <a:srgbClr val="660066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Core       competence</a:t>
              </a:r>
              <a:br>
                <a:rPr lang="en-US" sz="1600" b="1" dirty="0">
                  <a:solidFill>
                    <a:srgbClr val="660066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</a:br>
              <a:r>
                <a:rPr lang="en-US" sz="1400" i="1" dirty="0">
                  <a:solidFill>
                    <a:srgbClr val="660066"/>
                  </a:solidFill>
                </a:rPr>
                <a:t>A source of competitive advantage </a:t>
              </a:r>
              <a:endParaRPr lang="en-US" sz="1600" i="1" kern="1200" dirty="0">
                <a:solidFill>
                  <a:srgbClr val="660066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 rot="20374379">
              <a:off x="548826" y="2000040"/>
              <a:ext cx="3601699" cy="92342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/>
          </p:spPr>
          <p:txBody>
            <a:bodyPr wrap="square" lIns="91440" tIns="45720" rIns="91440" bIns="45720">
              <a:prstTxWarp prst="textArchUp">
                <a:avLst>
                  <a:gd name="adj" fmla="val 10926275"/>
                </a:avLst>
              </a:prstTxWarp>
              <a:spAutoFit/>
            </a:bodyPr>
            <a:lstStyle/>
            <a:p>
              <a:pPr algn="ctr"/>
              <a:r>
                <a:rPr lang="en-US" sz="2000" b="0" cap="none" spc="0" dirty="0">
                  <a:ln w="0"/>
                  <a:solidFill>
                    <a:schemeClr val="tx1"/>
                  </a:solidFill>
                  <a:effectLst>
                    <a:outerShdw blurRad="38100" dist="12700" dir="2700000" algn="tl" rotWithShape="0">
                      <a:schemeClr val="dk1">
                        <a:alpha val="43000"/>
                      </a:schemeClr>
                    </a:outerShdw>
                  </a:effectLst>
                </a:rPr>
                <a:t>Building </a:t>
              </a:r>
              <a:r>
                <a:rPr lang="en-US" sz="2000" b="0" cap="none" spc="0" dirty="0">
                  <a:ln w="0"/>
                  <a:effectLst>
                    <a:outerShdw blurRad="38100" dist="12700" dir="2700000" algn="tl" rotWithShape="0">
                      <a:schemeClr val="dk1">
                        <a:alpha val="43000"/>
                      </a:schemeClr>
                    </a:outerShdw>
                  </a:effectLst>
                </a:rPr>
                <a:t>competitive advantage</a:t>
              </a:r>
              <a:r>
                <a:rPr lang="en-US" sz="2000" dirty="0">
                  <a:ln w="0"/>
                  <a:solidFill>
                    <a:schemeClr val="bg1"/>
                  </a:solidFill>
                  <a:effectLst>
                    <a:outerShdw blurRad="38100" dist="12700" dir="2700000" algn="tl" rotWithShape="0">
                      <a:schemeClr val="dk1">
                        <a:alpha val="43000"/>
                      </a:schemeClr>
                    </a:outerShdw>
                  </a:effectLst>
                </a:rPr>
                <a:t> </a:t>
              </a:r>
              <a:r>
                <a:rPr lang="en-US" sz="2000" b="0" cap="none" spc="0" dirty="0">
                  <a:ln w="0"/>
                  <a:solidFill>
                    <a:schemeClr val="bg1"/>
                  </a:solidFill>
                  <a:effectLst>
                    <a:outerShdw blurRad="38100" dist="12700" dir="2700000" algn="tl" rotWithShape="0">
                      <a:schemeClr val="dk1">
                        <a:alpha val="43000"/>
                      </a:schemeClr>
                    </a:outerShdw>
                  </a:effectLst>
                </a:rPr>
                <a:t>  </a:t>
              </a:r>
              <a:r>
                <a:rPr lang="en-US" sz="2000" b="0" cap="none" spc="0" dirty="0">
                  <a:ln w="0"/>
                  <a:solidFill>
                    <a:schemeClr val="bg1"/>
                  </a:solidFill>
                  <a:effectLst>
                    <a:outerShdw blurRad="38100" dist="38100" dir="2700000" sx="0" sy="0" algn="tl" rotWithShape="0">
                      <a:schemeClr val="dk1">
                        <a:alpha val="43000"/>
                      </a:schemeClr>
                    </a:outerShdw>
                  </a:effectLst>
                </a:rPr>
                <a:t>.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758265" y="1712636"/>
            <a:ext cx="4191000" cy="2417404"/>
            <a:chOff x="4758265" y="3653195"/>
            <a:chExt cx="4191000" cy="2417404"/>
          </a:xfrm>
        </p:grpSpPr>
        <p:grpSp>
          <p:nvGrpSpPr>
            <p:cNvPr id="32" name="Group 31"/>
            <p:cNvGrpSpPr/>
            <p:nvPr/>
          </p:nvGrpSpPr>
          <p:grpSpPr>
            <a:xfrm>
              <a:off x="4795178" y="3653195"/>
              <a:ext cx="4095407" cy="2417404"/>
              <a:chOff x="4845980" y="3491314"/>
              <a:chExt cx="4095407" cy="2417404"/>
            </a:xfrm>
          </p:grpSpPr>
          <p:sp>
            <p:nvSpPr>
              <p:cNvPr id="20" name="Freeform 36"/>
              <p:cNvSpPr>
                <a:spLocks noEditPoints="1"/>
              </p:cNvSpPr>
              <p:nvPr/>
            </p:nvSpPr>
            <p:spPr bwMode="auto">
              <a:xfrm>
                <a:off x="6066625" y="4238074"/>
                <a:ext cx="1645920" cy="914400"/>
              </a:xfrm>
              <a:prstGeom prst="roundRect">
                <a:avLst>
                  <a:gd name="adj" fmla="val 7823"/>
                </a:avLst>
              </a:prstGeom>
              <a:solidFill>
                <a:srgbClr val="00887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1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600" b="1" spc="-3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How resources become core competencies</a:t>
                </a:r>
              </a:p>
            </p:txBody>
          </p:sp>
          <p:grpSp>
            <p:nvGrpSpPr>
              <p:cNvPr id="30" name="Group 29"/>
              <p:cNvGrpSpPr/>
              <p:nvPr/>
            </p:nvGrpSpPr>
            <p:grpSpPr>
              <a:xfrm>
                <a:off x="4845980" y="4441276"/>
                <a:ext cx="1216152" cy="548640"/>
                <a:chOff x="4724400" y="4441276"/>
                <a:chExt cx="1216152" cy="548640"/>
              </a:xfrm>
            </p:grpSpPr>
            <p:sp>
              <p:nvSpPr>
                <p:cNvPr id="17" name="Freeform 16"/>
                <p:cNvSpPr>
                  <a:spLocks/>
                </p:cNvSpPr>
                <p:nvPr/>
              </p:nvSpPr>
              <p:spPr bwMode="auto">
                <a:xfrm>
                  <a:off x="4724400" y="4441276"/>
                  <a:ext cx="960120" cy="548640"/>
                </a:xfrm>
                <a:prstGeom prst="roundRect">
                  <a:avLst>
                    <a:gd name="adj" fmla="val 11173"/>
                  </a:avLst>
                </a:prstGeom>
                <a:solidFill>
                  <a:srgbClr val="797E9F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vert="horz" wrap="square" lIns="0" tIns="45720" rIns="0" bIns="45720" numCol="1" anchor="ctr" anchorCtr="1" compatLnSpc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600" b="1" spc="-3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Valuable</a:t>
                  </a:r>
                </a:p>
              </p:txBody>
            </p:sp>
            <p:cxnSp>
              <p:nvCxnSpPr>
                <p:cNvPr id="22" name="Straight Arrow Connector 21"/>
                <p:cNvCxnSpPr>
                  <a:endCxn id="17" idx="3"/>
                </p:cNvCxnSpPr>
                <p:nvPr/>
              </p:nvCxnSpPr>
              <p:spPr>
                <a:xfrm flipH="1">
                  <a:off x="5684520" y="4712208"/>
                  <a:ext cx="256032" cy="3388"/>
                </a:xfrm>
                <a:prstGeom prst="straightConnector1">
                  <a:avLst/>
                </a:prstGeom>
                <a:ln w="28575">
                  <a:solidFill>
                    <a:schemeClr val="bg2">
                      <a:lumMod val="25000"/>
                    </a:schemeClr>
                  </a:solidFill>
                  <a:tailEnd type="stealth" w="lg" len="lg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Group 28"/>
              <p:cNvGrpSpPr/>
              <p:nvPr/>
            </p:nvGrpSpPr>
            <p:grpSpPr>
              <a:xfrm>
                <a:off x="7721601" y="4441276"/>
                <a:ext cx="1219786" cy="548640"/>
                <a:chOff x="7771814" y="4441276"/>
                <a:chExt cx="1219786" cy="548640"/>
              </a:xfrm>
            </p:grpSpPr>
            <p:sp>
              <p:nvSpPr>
                <p:cNvPr id="19" name="Freeform 4"/>
                <p:cNvSpPr>
                  <a:spLocks/>
                </p:cNvSpPr>
                <p:nvPr/>
              </p:nvSpPr>
              <p:spPr bwMode="auto">
                <a:xfrm>
                  <a:off x="8031480" y="4441276"/>
                  <a:ext cx="960120" cy="548640"/>
                </a:xfrm>
                <a:prstGeom prst="roundRect">
                  <a:avLst>
                    <a:gd name="adj" fmla="val 13370"/>
                  </a:avLst>
                </a:prstGeom>
                <a:solidFill>
                  <a:srgbClr val="89B8AD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1" compatLnSpc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6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Rare</a:t>
                  </a:r>
                </a:p>
              </p:txBody>
            </p:sp>
            <p:cxnSp>
              <p:nvCxnSpPr>
                <p:cNvPr id="23" name="Straight Arrow Connector 22"/>
                <p:cNvCxnSpPr/>
                <p:nvPr/>
              </p:nvCxnSpPr>
              <p:spPr>
                <a:xfrm>
                  <a:off x="7771814" y="4712208"/>
                  <a:ext cx="256032" cy="3388"/>
                </a:xfrm>
                <a:prstGeom prst="straightConnector1">
                  <a:avLst/>
                </a:prstGeom>
                <a:ln w="28575">
                  <a:solidFill>
                    <a:schemeClr val="bg2">
                      <a:lumMod val="25000"/>
                    </a:schemeClr>
                  </a:solidFill>
                  <a:tailEnd type="stealth" w="lg" len="lg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Group 30"/>
              <p:cNvGrpSpPr/>
              <p:nvPr/>
            </p:nvGrpSpPr>
            <p:grpSpPr>
              <a:xfrm>
                <a:off x="6055955" y="3491314"/>
                <a:ext cx="1645920" cy="746760"/>
                <a:chOff x="6055955" y="3447288"/>
                <a:chExt cx="1645920" cy="746760"/>
              </a:xfrm>
            </p:grpSpPr>
            <p:sp>
              <p:nvSpPr>
                <p:cNvPr id="16" name="Freeform 18"/>
                <p:cNvSpPr>
                  <a:spLocks/>
                </p:cNvSpPr>
                <p:nvPr/>
              </p:nvSpPr>
              <p:spPr bwMode="auto">
                <a:xfrm>
                  <a:off x="6055955" y="3447288"/>
                  <a:ext cx="1645920" cy="502920"/>
                </a:xfrm>
                <a:prstGeom prst="roundRect">
                  <a:avLst>
                    <a:gd name="adj" fmla="val 8975"/>
                  </a:avLst>
                </a:prstGeom>
                <a:solidFill>
                  <a:srgbClr val="E59086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1" compatLnSpc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6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Costly to imitate</a:t>
                  </a:r>
                </a:p>
              </p:txBody>
            </p:sp>
            <p:cxnSp>
              <p:nvCxnSpPr>
                <p:cNvPr id="24" name="Straight Arrow Connector 23"/>
                <p:cNvCxnSpPr>
                  <a:stCxn id="20" idx="0"/>
                  <a:endCxn id="16" idx="2"/>
                </p:cNvCxnSpPr>
                <p:nvPr/>
              </p:nvCxnSpPr>
              <p:spPr>
                <a:xfrm flipH="1" flipV="1">
                  <a:off x="6878915" y="3950208"/>
                  <a:ext cx="0" cy="243840"/>
                </a:xfrm>
                <a:prstGeom prst="straightConnector1">
                  <a:avLst/>
                </a:prstGeom>
                <a:ln w="28575">
                  <a:solidFill>
                    <a:schemeClr val="bg2">
                      <a:lumMod val="25000"/>
                    </a:schemeClr>
                  </a:solidFill>
                  <a:tailEnd type="stealth" w="lg" len="lg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" name="Freeform 8"/>
              <p:cNvSpPr>
                <a:spLocks/>
              </p:cNvSpPr>
              <p:nvPr/>
            </p:nvSpPr>
            <p:spPr bwMode="auto">
              <a:xfrm>
                <a:off x="6070602" y="5360078"/>
                <a:ext cx="1645920" cy="548640"/>
              </a:xfrm>
              <a:prstGeom prst="roundRect">
                <a:avLst>
                  <a:gd name="adj" fmla="val 12271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anchor="ctr" anchorCtr="1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Organized to be exploited</a:t>
                </a:r>
              </a:p>
            </p:txBody>
          </p:sp>
          <p:cxnSp>
            <p:nvCxnSpPr>
              <p:cNvPr id="26" name="Straight Arrow Connector 25"/>
              <p:cNvCxnSpPr>
                <a:cxnSpLocks/>
                <a:stCxn id="20" idx="2"/>
                <a:endCxn id="25" idx="0"/>
              </p:cNvCxnSpPr>
              <p:nvPr/>
            </p:nvCxnSpPr>
            <p:spPr>
              <a:xfrm>
                <a:off x="6889585" y="5152474"/>
                <a:ext cx="3977" cy="207604"/>
              </a:xfrm>
              <a:prstGeom prst="straightConnector1">
                <a:avLst/>
              </a:prstGeom>
              <a:ln w="28575">
                <a:solidFill>
                  <a:schemeClr val="bg2">
                    <a:lumMod val="25000"/>
                  </a:schemeClr>
                </a:solidFill>
                <a:tailEnd type="stealth" w="lg" len="lg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4" name="Rectangle 33"/>
            <p:cNvSpPr/>
            <p:nvPr/>
          </p:nvSpPr>
          <p:spPr>
            <a:xfrm>
              <a:off x="4758265" y="3758641"/>
              <a:ext cx="4191000" cy="92342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/>
          </p:spPr>
          <p:txBody>
            <a:bodyPr wrap="square" lIns="91440" tIns="45720" rIns="91440" bIns="45720">
              <a:prstTxWarp prst="textArchUp">
                <a:avLst>
                  <a:gd name="adj" fmla="val 10926275"/>
                </a:avLst>
              </a:prstTxWarp>
              <a:spAutoFit/>
            </a:bodyPr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R I</a:t>
              </a:r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T e s t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06680" y="1149291"/>
            <a:ext cx="4389120" cy="403158"/>
            <a:chOff x="106680" y="3089850"/>
            <a:chExt cx="4389120" cy="403158"/>
          </a:xfrm>
        </p:grpSpPr>
        <p:sp>
          <p:nvSpPr>
            <p:cNvPr id="35" name="Rectangle 34"/>
            <p:cNvSpPr/>
            <p:nvPr/>
          </p:nvSpPr>
          <p:spPr>
            <a:xfrm>
              <a:off x="106680" y="3108960"/>
              <a:ext cx="4389120" cy="384048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67000"/>
              </a:schemeClr>
            </a:solidFill>
            <a:ln w="2857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52400" y="3089850"/>
              <a:ext cx="43434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spc="-100" dirty="0">
                  <a:latin typeface="Arial"/>
                  <a:cs typeface="Arial"/>
                </a:rPr>
                <a:t>RBV Model of Above Average Returns 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644812" y="1158240"/>
            <a:ext cx="4411594" cy="400110"/>
            <a:chOff x="4644812" y="3098799"/>
            <a:chExt cx="4411594" cy="400110"/>
          </a:xfrm>
        </p:grpSpPr>
        <p:sp>
          <p:nvSpPr>
            <p:cNvPr id="36" name="Rectangle 35"/>
            <p:cNvSpPr/>
            <p:nvPr/>
          </p:nvSpPr>
          <p:spPr>
            <a:xfrm>
              <a:off x="4644812" y="3108960"/>
              <a:ext cx="4389120" cy="384048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 w="2857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690532" y="3098799"/>
              <a:ext cx="436587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latin typeface="Arial"/>
                  <a:cs typeface="Arial"/>
                </a:rPr>
                <a:t>Resources As Core Competencies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8712199" y="6419088"/>
            <a:ext cx="418425" cy="438912"/>
            <a:chOff x="10515600" y="6419088"/>
            <a:chExt cx="418425" cy="438912"/>
          </a:xfrm>
          <a:blipFill rotWithShape="1">
            <a:blip r:embed="rId4"/>
            <a:tile tx="0" ty="0" sx="100000" sy="100000" flip="none" algn="tl"/>
          </a:blipFill>
        </p:grpSpPr>
        <p:pic>
          <p:nvPicPr>
            <p:cNvPr id="45" name="Picture 44"/>
            <p:cNvPicPr preferRelativeResize="0">
              <a:picLocks/>
            </p:cNvPicPr>
            <p:nvPr/>
          </p:nvPicPr>
          <p:blipFill rotWithShape="1">
            <a:blip r:embed="rId5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48" name="Picture 47" descr="Next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49" name="Freeform 8"/>
          <p:cNvSpPr>
            <a:spLocks/>
          </p:cNvSpPr>
          <p:nvPr/>
        </p:nvSpPr>
        <p:spPr bwMode="auto">
          <a:xfrm>
            <a:off x="6016752" y="3584448"/>
            <a:ext cx="1645920" cy="548640"/>
          </a:xfrm>
          <a:prstGeom prst="roundRect">
            <a:avLst>
              <a:gd name="adj" fmla="val 12271"/>
            </a:avLst>
          </a:prstGeom>
          <a:solidFill>
            <a:srgbClr val="33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Non- substitutable</a:t>
            </a:r>
          </a:p>
        </p:txBody>
      </p:sp>
      <p:sp>
        <p:nvSpPr>
          <p:cNvPr id="52" name="Freeform 8"/>
          <p:cNvSpPr>
            <a:spLocks/>
          </p:cNvSpPr>
          <p:nvPr/>
        </p:nvSpPr>
        <p:spPr bwMode="auto">
          <a:xfrm>
            <a:off x="6016752" y="3584448"/>
            <a:ext cx="1645920" cy="548640"/>
          </a:xfrm>
          <a:prstGeom prst="roundRect">
            <a:avLst>
              <a:gd name="adj" fmla="val 12271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Organized to be exploited</a:t>
            </a:r>
          </a:p>
        </p:txBody>
      </p:sp>
      <p:sp>
        <p:nvSpPr>
          <p:cNvPr id="47" name="Chevron 46"/>
          <p:cNvSpPr/>
          <p:nvPr/>
        </p:nvSpPr>
        <p:spPr bwMode="auto">
          <a:xfrm>
            <a:off x="4617720" y="6442964"/>
            <a:ext cx="1380744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>
                <a:alpha val="9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ts val="200"/>
              </a:lnSpc>
              <a:defRPr/>
            </a:pPr>
            <a:endParaRPr lang="en-US" sz="900" b="1" dirty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 eaLnBrk="1" hangingPunct="1">
              <a:lnSpc>
                <a:spcPts val="1000"/>
              </a:lnSpc>
              <a:defRPr/>
            </a:pPr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Complementary</a:t>
            </a:r>
            <a:r>
              <a:rPr lang="en-US" sz="900" b="1" baseline="0" dirty="0">
                <a:solidFill>
                  <a:schemeClr val="bg1"/>
                </a:solidFill>
                <a:latin typeface="Arial Narrow"/>
                <a:cs typeface="Arial Narrow"/>
              </a:rPr>
              <a:t>          Models</a:t>
            </a:r>
            <a:endParaRPr lang="en-US" sz="900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171275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grpId="1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7" grpId="0" animBg="1"/>
      <p:bldP spid="28" grpId="0" animBg="1"/>
      <p:bldP spid="3" grpId="0" build="p"/>
      <p:bldP spid="49" grpId="0" animBg="1"/>
      <p:bldP spid="49" grpId="1" animBg="1"/>
      <p:bldP spid="52" grpId="0" animBg="1"/>
    </p:bldLst>
  </p:timing>
</p:sld>
</file>

<file path=ppt/theme/theme1.xml><?xml version="1.0" encoding="utf-8"?>
<a:theme xmlns:a="http://schemas.openxmlformats.org/drawingml/2006/main" name="1_Strategic Management 11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200" dirty="0"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>
        <a:spAutoFit/>
      </a:bodyPr>
      <a:lstStyle>
        <a:defPPr algn="ctr">
          <a:defRPr sz="16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Cengage" id="{C93A6DC9-A839-4E6F-A781-2492FF749418}" vid="{EC27E1FB-6AC7-42AE-A3E4-0A79E4A7B9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37343</TotalTime>
  <Words>1611</Words>
  <Application>Microsoft Macintosh PowerPoint</Application>
  <PresentationFormat>On-screen Show (4:3)</PresentationFormat>
  <Paragraphs>307</Paragraphs>
  <Slides>14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1_Strategic Management 11e</vt:lpstr>
      <vt:lpstr>Chapter  1  Title  Page</vt:lpstr>
      <vt:lpstr>Learning Objectives</vt:lpstr>
      <vt:lpstr>Strategic Competitiveness </vt:lpstr>
      <vt:lpstr>The Strategic Management Process        . </vt:lpstr>
      <vt:lpstr>Strategic Decision Making</vt:lpstr>
      <vt:lpstr>Models of Above-Average Returns</vt:lpstr>
      <vt:lpstr>The I / O Model &amp; Its Assumptions</vt:lpstr>
      <vt:lpstr>Five Forces Model &amp; Its Assumptions</vt:lpstr>
      <vt:lpstr>The RBV Model &amp; Its Assumptions</vt:lpstr>
      <vt:lpstr>Vision Statement</vt:lpstr>
      <vt:lpstr>Mission Statement</vt:lpstr>
      <vt:lpstr>Stakeholders</vt:lpstr>
      <vt:lpstr>Classification of Stakeholders</vt:lpstr>
      <vt:lpstr>The Strategic Management Process        . </vt:lpstr>
    </vt:vector>
  </TitlesOfParts>
  <Manager/>
  <Company>Simon Fraser University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 Management</dc:title>
  <dc:subject>Chapter 1</dc:subject>
  <dc:creator>Jerry Sheppard</dc:creator>
  <cp:keywords/>
  <dc:description/>
  <cp:lastModifiedBy>Jerry Sheppard</cp:lastModifiedBy>
  <cp:revision>597</cp:revision>
  <cp:lastPrinted>2015-12-03T06:39:56Z</cp:lastPrinted>
  <dcterms:created xsi:type="dcterms:W3CDTF">2013-05-29T18:31:50Z</dcterms:created>
  <dcterms:modified xsi:type="dcterms:W3CDTF">2023-07-01T18:02:32Z</dcterms:modified>
  <cp:category/>
</cp:coreProperties>
</file>