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wav" ContentType="audio/wav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1.bin" ContentType="audio/unknown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2.bin" ContentType="audio/unknown"/>
  <Override PartName="/ppt/notesSlides/notesSlide5.xml" ContentType="application/vnd.openxmlformats-officedocument.presentationml.notesSlide+xml"/>
  <Override PartName="/ppt/media/audio3.bin" ContentType="audio/unknown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audio4.bin" ContentType="audio/unknown"/>
  <Override PartName="/ppt/media/audio5.bin" ContentType="audio/unknown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media/audio6.bin" ContentType="audio/unknown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media/audio7.bin" ContentType="audio/unknown"/>
  <Override PartName="/ppt/media/audio8.bin" ContentType="audio/unknown"/>
  <Override PartName="/ppt/media/audio9.bin" ContentType="audio/unknown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2"/>
  </p:notesMasterIdLst>
  <p:handoutMasterIdLst>
    <p:handoutMasterId r:id="rId23"/>
  </p:handoutMasterIdLst>
  <p:sldIdLst>
    <p:sldId id="606" r:id="rId2"/>
    <p:sldId id="607" r:id="rId3"/>
    <p:sldId id="563" r:id="rId4"/>
    <p:sldId id="634" r:id="rId5"/>
    <p:sldId id="579" r:id="rId6"/>
    <p:sldId id="580" r:id="rId7"/>
    <p:sldId id="581" r:id="rId8"/>
    <p:sldId id="582" r:id="rId9"/>
    <p:sldId id="588" r:id="rId10"/>
    <p:sldId id="589" r:id="rId11"/>
    <p:sldId id="590" r:id="rId12"/>
    <p:sldId id="591" r:id="rId13"/>
    <p:sldId id="592" r:id="rId14"/>
    <p:sldId id="593" r:id="rId15"/>
    <p:sldId id="594" r:id="rId16"/>
    <p:sldId id="600" r:id="rId17"/>
    <p:sldId id="610" r:id="rId18"/>
    <p:sldId id="601" r:id="rId19"/>
    <p:sldId id="609" r:id="rId20"/>
    <p:sldId id="60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6B"/>
    <a:srgbClr val="FFFF00"/>
    <a:srgbClr val="FFFFFF"/>
    <a:srgbClr val="FFFFCC"/>
    <a:srgbClr val="FF9933"/>
    <a:srgbClr val="993399"/>
    <a:srgbClr val="006600"/>
    <a:srgbClr val="797E9F"/>
    <a:srgbClr val="BB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31" autoAdjust="0"/>
    <p:restoredTop sz="98932" autoAdjust="0"/>
  </p:normalViewPr>
  <p:slideViewPr>
    <p:cSldViewPr>
      <p:cViewPr>
        <p:scale>
          <a:sx n="100" d="100"/>
          <a:sy n="100" d="100"/>
        </p:scale>
        <p:origin x="-2592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4A001-AA8A-DB4C-A86F-556D7683894F}" type="datetime1">
              <a:rPr lang="en-CA" smtClean="0"/>
              <a:t>23-07-01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9EFF9-0C26-2A46-8010-FBD46CFC4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470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AC675-037C-E147-B677-8B3F0AF42512}" type="datetime1">
              <a:rPr lang="en-CA" smtClean="0"/>
              <a:t>23-07-01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71624-06E7-4587-BD41-0D72A31AD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3986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F3907-4832-4741-B4DC-5D0C660E2285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82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82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82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82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82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82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82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82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82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82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F3907-4832-4741-B4DC-5D0C660E2285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82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F3907-4832-4741-B4DC-5D0C660E2285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82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82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F3907-4832-4741-B4DC-5D0C660E2285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82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82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82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82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82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82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830763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7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7610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128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229600" cy="838200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399"/>
            <a:ext cx="4040188" cy="6736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35162"/>
            <a:ext cx="4040188" cy="4160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399"/>
            <a:ext cx="4041775" cy="6736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35162"/>
            <a:ext cx="4041775" cy="4160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9144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325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720" y="127000"/>
            <a:ext cx="640080" cy="640080"/>
          </a:xfrm>
          <a:prstGeom prst="rect">
            <a:avLst/>
          </a:prstGeom>
          <a:effectLst>
            <a:glow rad="165100">
              <a:srgbClr val="FFFFCC">
                <a:alpha val="25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17252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720" y="127000"/>
            <a:ext cx="640080" cy="640080"/>
          </a:xfrm>
          <a:prstGeom prst="rect">
            <a:avLst/>
          </a:prstGeom>
          <a:effectLst>
            <a:glow rad="165100">
              <a:srgbClr val="FFFFCC">
                <a:alpha val="25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340429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720" y="127000"/>
            <a:ext cx="640080" cy="640080"/>
          </a:xfrm>
          <a:prstGeom prst="rect">
            <a:avLst/>
          </a:prstGeom>
          <a:effectLst>
            <a:glow rad="165100">
              <a:srgbClr val="FFFFCC">
                <a:alpha val="25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58077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-8467" y="6333067"/>
            <a:ext cx="9152467" cy="533400"/>
          </a:xfrm>
          <a:prstGeom prst="rect">
            <a:avLst/>
          </a:prstGeom>
          <a:blipFill rotWithShape="1">
            <a:blip r:embed="rId9"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blipFill rotWithShape="1">
            <a:blip r:embed="rId9"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19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720" y="127000"/>
            <a:ext cx="640080" cy="640080"/>
          </a:xfrm>
          <a:prstGeom prst="rect">
            <a:avLst/>
          </a:prstGeom>
          <a:effectLst>
            <a:glow rad="165100">
              <a:srgbClr val="FFFFCC">
                <a:alpha val="25000"/>
              </a:srgbClr>
            </a:glow>
          </a:effectLst>
        </p:spPr>
      </p:pic>
      <p:sp>
        <p:nvSpPr>
          <p:cNvPr id="23" name="Rectangle 22"/>
          <p:cNvSpPr/>
          <p:nvPr userDrawn="1"/>
        </p:nvSpPr>
        <p:spPr>
          <a:xfrm>
            <a:off x="0" y="922866"/>
            <a:ext cx="9144000" cy="124048"/>
          </a:xfrm>
          <a:prstGeom prst="rect">
            <a:avLst/>
          </a:prstGeom>
          <a:gradFill>
            <a:gsLst>
              <a:gs pos="0">
                <a:srgbClr val="5C4F01"/>
              </a:gs>
              <a:gs pos="100000">
                <a:srgbClr val="A08102"/>
              </a:gs>
            </a:gsLst>
          </a:gra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0" y="6276752"/>
            <a:ext cx="9144000" cy="124048"/>
          </a:xfrm>
          <a:prstGeom prst="rect">
            <a:avLst/>
          </a:prstGeom>
          <a:gradFill>
            <a:gsLst>
              <a:gs pos="0">
                <a:srgbClr val="5C4F01"/>
              </a:gs>
              <a:gs pos="100000">
                <a:srgbClr val="A08102"/>
              </a:gs>
            </a:gsLst>
          </a:gra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hevron 30"/>
          <p:cNvSpPr/>
          <p:nvPr userDrawn="1"/>
        </p:nvSpPr>
        <p:spPr bwMode="auto">
          <a:xfrm>
            <a:off x="0" y="6437376"/>
            <a:ext cx="2157984" cy="402336"/>
          </a:xfrm>
          <a:prstGeom prst="chevron">
            <a:avLst>
              <a:gd name="adj" fmla="val 22325"/>
            </a:avLst>
          </a:prstGeom>
          <a:noFill/>
          <a:ln w="25400" cap="flat" cmpd="sng" algn="ctr">
            <a:gradFill flip="none" rotWithShape="1">
              <a:gsLst>
                <a:gs pos="95000">
                  <a:srgbClr val="000000">
                    <a:alpha val="0"/>
                  </a:srgbClr>
                </a:gs>
                <a:gs pos="96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spc="100" dirty="0">
                <a:solidFill>
                  <a:schemeClr val="bg1"/>
                </a:solidFill>
                <a:latin typeface="Arial Narrow"/>
                <a:ea typeface="Zapf Dingbats"/>
                <a:cs typeface="Arial Narrow"/>
                <a:sym typeface="Zapf Dingbats"/>
              </a:rPr>
              <a:t>Essential Case Slides  </a:t>
            </a:r>
            <a:fld id="{E439D4CD-60C8-994F-92A1-51CA04DDFC47}" type="slidenum">
              <a:rPr lang="en-US" sz="1000" b="1" spc="100" smtClean="0">
                <a:solidFill>
                  <a:schemeClr val="bg1"/>
                </a:solidFill>
                <a:latin typeface="+mn-lt"/>
              </a:rPr>
              <a:pPr marL="0" marR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spc="100" baseline="0" dirty="0">
                <a:solidFill>
                  <a:schemeClr val="bg1"/>
                </a:solidFill>
                <a:latin typeface="+mn-lt"/>
              </a:rPr>
              <a:t>/21</a:t>
            </a:r>
            <a:endParaRPr lang="en-US" sz="1000" b="1" spc="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Chevron 28"/>
          <p:cNvSpPr/>
          <p:nvPr userDrawn="1"/>
        </p:nvSpPr>
        <p:spPr bwMode="auto">
          <a:xfrm>
            <a:off x="2057400" y="6437376"/>
            <a:ext cx="1088136" cy="402336"/>
          </a:xfrm>
          <a:prstGeom prst="chevron">
            <a:avLst>
              <a:gd name="adj" fmla="val 22325"/>
            </a:avLst>
          </a:prstGeom>
          <a:noFill/>
          <a:ln w="25400" cap="flat" cmpd="sng" algn="ctr">
            <a:gradFill flip="none" rotWithShape="1">
              <a:gsLst>
                <a:gs pos="90000">
                  <a:srgbClr val="000000">
                    <a:alpha val="0"/>
                  </a:srgbClr>
                </a:gs>
                <a:gs pos="91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200"/>
              </a:lnSpc>
              <a:defRPr/>
            </a:pPr>
            <a:endParaRPr lang="en-US" sz="900" b="1" spc="0" baseline="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ctr">
              <a:lnSpc>
                <a:spcPts val="1000"/>
              </a:lnSpc>
              <a:defRPr/>
            </a:pPr>
            <a:r>
              <a:rPr lang="en-US" sz="900" b="1" spc="0" baseline="0" dirty="0">
                <a:solidFill>
                  <a:srgbClr val="FFFFFF"/>
                </a:solidFill>
                <a:latin typeface="Arial Narrow"/>
                <a:cs typeface="Arial Narrow"/>
              </a:rPr>
              <a:t>Essentials of Preparing a Case</a:t>
            </a:r>
          </a:p>
        </p:txBody>
      </p:sp>
      <p:sp>
        <p:nvSpPr>
          <p:cNvPr id="32" name="Chevron 31"/>
          <p:cNvSpPr/>
          <p:nvPr userDrawn="1"/>
        </p:nvSpPr>
        <p:spPr bwMode="auto">
          <a:xfrm>
            <a:off x="3069336" y="6437376"/>
            <a:ext cx="816864" cy="402336"/>
          </a:xfrm>
          <a:prstGeom prst="chevron">
            <a:avLst>
              <a:gd name="adj" fmla="val 14208"/>
            </a:avLst>
          </a:prstGeom>
          <a:noFill/>
          <a:ln w="25400" cap="flat" cmpd="sng" algn="ctr">
            <a:gradFill flip="none" rotWithShape="1">
              <a:gsLst>
                <a:gs pos="90000">
                  <a:srgbClr val="000000">
                    <a:alpha val="0"/>
                  </a:srgbClr>
                </a:gs>
                <a:gs pos="91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auto" latinLnBrk="0" hangingPunct="1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spc="0" baseline="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ctr">
              <a:lnSpc>
                <a:spcPts val="1100"/>
              </a:lnSpc>
              <a:defRPr/>
            </a:pPr>
            <a:r>
              <a:rPr lang="en-US" sz="900" b="1" spc="0" baseline="0" dirty="0">
                <a:solidFill>
                  <a:srgbClr val="FFFFFF"/>
                </a:solidFill>
                <a:latin typeface="Arial Narrow"/>
                <a:cs typeface="Arial Narrow"/>
              </a:rPr>
              <a:t>Preparing</a:t>
            </a:r>
          </a:p>
          <a:p>
            <a:pPr algn="ctr">
              <a:lnSpc>
                <a:spcPts val="1100"/>
              </a:lnSpc>
              <a:defRPr/>
            </a:pPr>
            <a:r>
              <a:rPr lang="en-US" sz="900" b="1" spc="0" baseline="0" dirty="0">
                <a:solidFill>
                  <a:srgbClr val="FFFFFF"/>
                </a:solidFill>
                <a:latin typeface="Arial Narrow"/>
                <a:cs typeface="Arial Narrow"/>
              </a:rPr>
              <a:t>for a Case</a:t>
            </a:r>
          </a:p>
        </p:txBody>
      </p:sp>
      <p:sp>
        <p:nvSpPr>
          <p:cNvPr id="33" name="Chevron 32"/>
          <p:cNvSpPr/>
          <p:nvPr userDrawn="1"/>
        </p:nvSpPr>
        <p:spPr bwMode="auto">
          <a:xfrm>
            <a:off x="3733800" y="6437376"/>
            <a:ext cx="1188720" cy="402336"/>
          </a:xfrm>
          <a:prstGeom prst="chevron">
            <a:avLst>
              <a:gd name="adj" fmla="val 22325"/>
            </a:avLst>
          </a:prstGeom>
          <a:noFill/>
          <a:ln w="25400" cap="flat" cmpd="sng" algn="ctr">
            <a:gradFill flip="none" rotWithShape="1">
              <a:gsLst>
                <a:gs pos="90000">
                  <a:srgbClr val="000000">
                    <a:alpha val="0"/>
                  </a:srgbClr>
                </a:gs>
                <a:gs pos="91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200"/>
              </a:lnSpc>
              <a:defRPr/>
            </a:pPr>
            <a:endParaRPr lang="en-US" sz="900" b="1" spc="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ctr">
              <a:lnSpc>
                <a:spcPts val="1100"/>
              </a:lnSpc>
              <a:defRPr/>
            </a:pPr>
            <a:r>
              <a:rPr lang="en-US" sz="900" b="1" spc="0" dirty="0">
                <a:solidFill>
                  <a:srgbClr val="FFFFFF"/>
                </a:solidFill>
                <a:latin typeface="Arial Narrow"/>
                <a:cs typeface="Arial Narrow"/>
              </a:rPr>
              <a:t>Producing a Good Case Analysis</a:t>
            </a:r>
          </a:p>
        </p:txBody>
      </p:sp>
      <p:sp>
        <p:nvSpPr>
          <p:cNvPr id="35" name="Chevron 34"/>
          <p:cNvSpPr/>
          <p:nvPr userDrawn="1"/>
        </p:nvSpPr>
        <p:spPr bwMode="auto">
          <a:xfrm>
            <a:off x="4821936" y="6437376"/>
            <a:ext cx="1108925" cy="402336"/>
          </a:xfrm>
          <a:prstGeom prst="chevron">
            <a:avLst>
              <a:gd name="adj" fmla="val 22325"/>
            </a:avLst>
          </a:prstGeom>
          <a:noFill/>
          <a:ln w="25400" cap="flat" cmpd="sng" algn="ctr">
            <a:gradFill flip="none" rotWithShape="1">
              <a:gsLst>
                <a:gs pos="90000">
                  <a:srgbClr val="000000">
                    <a:alpha val="0"/>
                  </a:srgbClr>
                </a:gs>
                <a:gs pos="91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200"/>
              </a:lnSpc>
              <a:defRPr/>
            </a:pPr>
            <a:endParaRPr lang="en-US" sz="900" b="1" spc="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ctr">
              <a:lnSpc>
                <a:spcPts val="1100"/>
              </a:lnSpc>
              <a:defRPr/>
            </a:pPr>
            <a:r>
              <a:rPr lang="en-US" sz="900" b="1" spc="0" dirty="0">
                <a:solidFill>
                  <a:srgbClr val="FFFFFF"/>
                </a:solidFill>
                <a:latin typeface="Arial Narrow"/>
                <a:cs typeface="Arial Narrow"/>
              </a:rPr>
              <a:t>Producing Good Analyses Papers</a:t>
            </a:r>
          </a:p>
        </p:txBody>
      </p:sp>
      <p:sp>
        <p:nvSpPr>
          <p:cNvPr id="36" name="Chevron 35"/>
          <p:cNvSpPr/>
          <p:nvPr userDrawn="1"/>
        </p:nvSpPr>
        <p:spPr bwMode="auto">
          <a:xfrm>
            <a:off x="5791200" y="6437376"/>
            <a:ext cx="1188720" cy="402336"/>
          </a:xfrm>
          <a:prstGeom prst="chevron">
            <a:avLst>
              <a:gd name="adj" fmla="val 22325"/>
            </a:avLst>
          </a:prstGeom>
          <a:noFill/>
          <a:ln w="25400" cap="flat" cmpd="sng" algn="ctr">
            <a:gradFill flip="none" rotWithShape="1">
              <a:gsLst>
                <a:gs pos="90000">
                  <a:srgbClr val="000000">
                    <a:alpha val="0"/>
                  </a:srgbClr>
                </a:gs>
                <a:gs pos="91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200"/>
              </a:lnSpc>
              <a:defRPr/>
            </a:pPr>
            <a:endParaRPr lang="en-US" sz="900" b="1" spc="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ctr">
              <a:lnSpc>
                <a:spcPts val="1100"/>
              </a:lnSpc>
              <a:defRPr/>
            </a:pPr>
            <a:r>
              <a:rPr lang="en-US" sz="900" b="1" spc="0" dirty="0">
                <a:solidFill>
                  <a:srgbClr val="FFFFFF"/>
                </a:solidFill>
                <a:latin typeface="Arial Narrow"/>
                <a:cs typeface="Arial Narrow"/>
              </a:rPr>
              <a:t>Producing a Good Firm</a:t>
            </a:r>
            <a:r>
              <a:rPr lang="en-US" sz="900" b="1" spc="0" baseline="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900" b="1" spc="0" dirty="0">
                <a:solidFill>
                  <a:srgbClr val="FFFFFF"/>
                </a:solidFill>
                <a:latin typeface="Arial Narrow"/>
                <a:cs typeface="Arial Narrow"/>
              </a:rPr>
              <a:t>Synopsis</a:t>
            </a:r>
          </a:p>
        </p:txBody>
      </p:sp>
      <p:sp>
        <p:nvSpPr>
          <p:cNvPr id="37" name="Chevron 36"/>
          <p:cNvSpPr/>
          <p:nvPr userDrawn="1"/>
        </p:nvSpPr>
        <p:spPr bwMode="auto">
          <a:xfrm>
            <a:off x="7397496" y="6451602"/>
            <a:ext cx="1197864" cy="402336"/>
          </a:xfrm>
          <a:prstGeom prst="chevron">
            <a:avLst>
              <a:gd name="adj" fmla="val 22325"/>
            </a:avLst>
          </a:prstGeom>
          <a:noFill/>
          <a:ln w="25400" cap="flat" cmpd="sng" algn="ctr">
            <a:gradFill flip="none" rotWithShape="1">
              <a:gsLst>
                <a:gs pos="90000">
                  <a:srgbClr val="000000">
                    <a:alpha val="0"/>
                  </a:srgbClr>
                </a:gs>
                <a:gs pos="91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200"/>
              </a:lnSpc>
              <a:defRPr/>
            </a:pPr>
            <a:endParaRPr lang="en-US" sz="900" b="1" spc="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ctr">
              <a:lnSpc>
                <a:spcPts val="1100"/>
              </a:lnSpc>
              <a:defRPr/>
            </a:pPr>
            <a:r>
              <a:rPr lang="en-US" sz="900" b="1" spc="0" dirty="0">
                <a:solidFill>
                  <a:srgbClr val="FFFFFF"/>
                </a:solidFill>
                <a:latin typeface="Arial Narrow"/>
                <a:cs typeface="Arial Narrow"/>
              </a:rPr>
              <a:t>Producing</a:t>
            </a:r>
            <a:r>
              <a:rPr lang="en-US" sz="900" b="1" spc="0" baseline="0" dirty="0">
                <a:solidFill>
                  <a:srgbClr val="FFFFFF"/>
                </a:solidFill>
                <a:latin typeface="Arial Narrow"/>
                <a:cs typeface="Arial Narrow"/>
              </a:rPr>
              <a:t> a</a:t>
            </a:r>
            <a:r>
              <a:rPr lang="en-US" sz="900" b="1" spc="0" dirty="0">
                <a:solidFill>
                  <a:srgbClr val="FFFFFF"/>
                </a:solidFill>
                <a:latin typeface="Arial Narrow"/>
                <a:cs typeface="Arial Narrow"/>
              </a:rPr>
              <a:t> Good Presentation</a:t>
            </a:r>
          </a:p>
        </p:txBody>
      </p:sp>
      <p:sp>
        <p:nvSpPr>
          <p:cNvPr id="3" name="Chevron 31">
            <a:extLst>
              <a:ext uri="{FF2B5EF4-FFF2-40B4-BE49-F238E27FC236}">
                <a16:creationId xmlns="" xmlns:a16="http://schemas.microsoft.com/office/drawing/2014/main" id="{DA81D993-CBCC-45C8-8952-B70F6CFA80A2}"/>
              </a:ext>
            </a:extLst>
          </p:cNvPr>
          <p:cNvSpPr/>
          <p:nvPr userDrawn="1"/>
        </p:nvSpPr>
        <p:spPr bwMode="auto">
          <a:xfrm>
            <a:off x="6768002" y="6455664"/>
            <a:ext cx="816864" cy="402336"/>
          </a:xfrm>
          <a:prstGeom prst="chevron">
            <a:avLst>
              <a:gd name="adj" fmla="val 14208"/>
            </a:avLst>
          </a:prstGeom>
          <a:noFill/>
          <a:ln w="25400" cap="flat" cmpd="sng" algn="ctr">
            <a:gradFill flip="none" rotWithShape="1">
              <a:gsLst>
                <a:gs pos="85000">
                  <a:srgbClr val="000000">
                    <a:alpha val="0"/>
                  </a:srgbClr>
                </a:gs>
                <a:gs pos="91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spc="0" baseline="0" dirty="0">
                <a:solidFill>
                  <a:srgbClr val="FFFFFF"/>
                </a:solidFill>
                <a:latin typeface="Arial Narrow"/>
                <a:cs typeface="Arial Narrow"/>
              </a:rPr>
              <a:t>Other </a:t>
            </a:r>
            <a:r>
              <a:rPr lang="en-US" sz="900" b="1" spc="0" baseline="0" dirty="0" err="1">
                <a:solidFill>
                  <a:srgbClr val="FFFFFF"/>
                </a:solidFill>
                <a:latin typeface="Arial Narrow"/>
                <a:cs typeface="Arial Narrow"/>
              </a:rPr>
              <a:t>Usefuls</a:t>
            </a:r>
            <a:endParaRPr lang="en-US" sz="900" b="1" spc="0" baseline="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64349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74320" algn="l" defTabSz="914400" rtl="0" eaLnBrk="1" latinLnBrk="0" hangingPunct="1">
        <a:spcBef>
          <a:spcPts val="6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48640" indent="-274320" algn="l" defTabSz="914400" rtl="0" eaLnBrk="1" latinLnBrk="0" hangingPunct="1">
        <a:spcBef>
          <a:spcPts val="500"/>
        </a:spcBef>
        <a:buFont typeface="Arial" pitchFamily="34" charset="0"/>
        <a:buChar char="–"/>
        <a:defRPr sz="24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822960" indent="-274320" algn="l" defTabSz="914400" rtl="0" eaLnBrk="1" latinLnBrk="0" hangingPunct="1">
        <a:spcBef>
          <a:spcPts val="4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microsoft.com/office/2007/relationships/hdphoto" Target="../media/hdphoto3.wdp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4" Type="http://schemas.openxmlformats.org/officeDocument/2006/relationships/audio" Target="../media/audio2.bin"/><Relationship Id="rId5" Type="http://schemas.openxmlformats.org/officeDocument/2006/relationships/image" Target="../media/image4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4" Type="http://schemas.openxmlformats.org/officeDocument/2006/relationships/audio" Target="../media/audio2.bin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4" Type="http://schemas.openxmlformats.org/officeDocument/2006/relationships/audio" Target="../media/audio2.bin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4" Type="http://schemas.openxmlformats.org/officeDocument/2006/relationships/audio" Target="../media/audio2.bin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4" Type="http://schemas.openxmlformats.org/officeDocument/2006/relationships/audio" Target="../media/audio2.bin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4" Type="http://schemas.openxmlformats.org/officeDocument/2006/relationships/audio" Target="../media/audio2.bin"/><Relationship Id="rId5" Type="http://schemas.openxmlformats.org/officeDocument/2006/relationships/image" Target="../media/image4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4" Type="http://schemas.openxmlformats.org/officeDocument/2006/relationships/audio" Target="../media/audio2.bin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1.png"/><Relationship Id="rId5" Type="http://schemas.openxmlformats.org/officeDocument/2006/relationships/image" Target="../media/image17.png"/><Relationship Id="rId6" Type="http://schemas.openxmlformats.org/officeDocument/2006/relationships/image" Target="../media/image4.png"/><Relationship Id="rId7" Type="http://schemas.openxmlformats.org/officeDocument/2006/relationships/image" Target="../media/image43.png"/><Relationship Id="rId8" Type="http://schemas.microsoft.com/office/2007/relationships/hdphoto" Target="../media/hdphoto9.wdp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4" Type="http://schemas.openxmlformats.org/officeDocument/2006/relationships/audio" Target="../media/audio2.bin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bin"/><Relationship Id="rId4" Type="http://schemas.openxmlformats.org/officeDocument/2006/relationships/audio" Target="../media/audio8.bin"/><Relationship Id="rId5" Type="http://schemas.openxmlformats.org/officeDocument/2006/relationships/audio" Target="../media/audio9.bin"/><Relationship Id="rId6" Type="http://schemas.openxmlformats.org/officeDocument/2006/relationships/image" Target="../media/image44.png"/><Relationship Id="rId7" Type="http://schemas.openxmlformats.org/officeDocument/2006/relationships/slide" Target="slide6.xml"/><Relationship Id="rId8" Type="http://schemas.openxmlformats.org/officeDocument/2006/relationships/audio" Target="../media/audio2.bin"/><Relationship Id="rId9" Type="http://schemas.openxmlformats.org/officeDocument/2006/relationships/image" Target="../media/image4.png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microsoft.com/office/2007/relationships/hdphoto" Target="../media/hdphoto5.wdp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9.png"/><Relationship Id="rId8" Type="http://schemas.microsoft.com/office/2007/relationships/hdphoto" Target="../media/hdphoto4.wdp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png"/><Relationship Id="rId12" Type="http://schemas.microsoft.com/office/2007/relationships/hdphoto" Target="../media/hdphoto10.wdp"/><Relationship Id="rId1" Type="http://schemas.microsoft.com/office/2007/relationships/media" Target="../media/media1.wav"/><Relationship Id="rId2" Type="http://schemas.openxmlformats.org/officeDocument/2006/relationships/audio" Target="../media/media1.wav"/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19.xml"/><Relationship Id="rId5" Type="http://schemas.openxmlformats.org/officeDocument/2006/relationships/image" Target="../media/image45.png"/><Relationship Id="rId6" Type="http://schemas.openxmlformats.org/officeDocument/2006/relationships/image" Target="../media/image1.png"/><Relationship Id="rId7" Type="http://schemas.openxmlformats.org/officeDocument/2006/relationships/image" Target="../media/image46.jpg"/><Relationship Id="rId8" Type="http://schemas.openxmlformats.org/officeDocument/2006/relationships/image" Target="../media/image47.png"/><Relationship Id="rId9" Type="http://schemas.openxmlformats.org/officeDocument/2006/relationships/image" Target="../media/image3.png"/><Relationship Id="rId10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slide" Target="slide7.xml"/><Relationship Id="rId6" Type="http://schemas.openxmlformats.org/officeDocument/2006/relationships/audio" Target="../media/audio2.bin"/><Relationship Id="rId7" Type="http://schemas.openxmlformats.org/officeDocument/2006/relationships/image" Target="../media/image16.png"/><Relationship Id="rId8" Type="http://schemas.openxmlformats.org/officeDocument/2006/relationships/image" Target="../media/image1.png"/><Relationship Id="rId9" Type="http://schemas.openxmlformats.org/officeDocument/2006/relationships/image" Target="../media/image17.png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microsoft.com/office/2007/relationships/hdphoto" Target="../media/hdphoto6.wdp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audio" Target="../media/audio3.bin"/><Relationship Id="rId4" Type="http://schemas.openxmlformats.org/officeDocument/2006/relationships/slide" Target="slide6.xml"/><Relationship Id="rId5" Type="http://schemas.openxmlformats.org/officeDocument/2006/relationships/audio" Target="../media/audio2.bin"/><Relationship Id="rId6" Type="http://schemas.openxmlformats.org/officeDocument/2006/relationships/image" Target="../media/image4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slide" Target="slide6.xml"/><Relationship Id="rId4" Type="http://schemas.openxmlformats.org/officeDocument/2006/relationships/audio" Target="../media/audio2.bin"/><Relationship Id="rId5" Type="http://schemas.openxmlformats.org/officeDocument/2006/relationships/image" Target="../media/image26.wmf"/><Relationship Id="rId6" Type="http://schemas.openxmlformats.org/officeDocument/2006/relationships/image" Target="../media/image27.png"/><Relationship Id="rId7" Type="http://schemas.microsoft.com/office/2007/relationships/hdphoto" Target="../media/hdphoto7.wdp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4" Type="http://schemas.openxmlformats.org/officeDocument/2006/relationships/audio" Target="../media/audio5.bin"/><Relationship Id="rId5" Type="http://schemas.openxmlformats.org/officeDocument/2006/relationships/slide" Target="slide6.xml"/><Relationship Id="rId6" Type="http://schemas.openxmlformats.org/officeDocument/2006/relationships/audio" Target="../media/audio2.bin"/><Relationship Id="rId7" Type="http://schemas.openxmlformats.org/officeDocument/2006/relationships/image" Target="../media/image4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29.png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slide" Target="slide6.xml"/><Relationship Id="rId4" Type="http://schemas.openxmlformats.org/officeDocument/2006/relationships/audio" Target="../media/audio2.bin"/><Relationship Id="rId5" Type="http://schemas.openxmlformats.org/officeDocument/2006/relationships/image" Target="../media/image4.png"/><Relationship Id="rId6" Type="http://schemas.openxmlformats.org/officeDocument/2006/relationships/image" Target="../media/image29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microsoft.com/office/2007/relationships/hdphoto" Target="../media/hdphoto8.wdp"/><Relationship Id="rId10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4" Type="http://schemas.openxmlformats.org/officeDocument/2006/relationships/audio" Target="../media/audio2.bin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" y="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400" dirty="0"/>
              <a:t>Cases Title Slide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0" y="8467"/>
            <a:ext cx="9144000" cy="624840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6383866"/>
            <a:ext cx="9144000" cy="474134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7" descr="Nex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1664" y="6438332"/>
            <a:ext cx="396214" cy="396214"/>
          </a:xfrm>
          <a:prstGeom prst="rect">
            <a:avLst/>
          </a:prstGeom>
        </p:spPr>
      </p:pic>
      <p:sp>
        <p:nvSpPr>
          <p:cNvPr id="19" name="Footer Placeholder 12"/>
          <p:cNvSpPr txBox="1">
            <a:spLocks/>
          </p:cNvSpPr>
          <p:nvPr/>
        </p:nvSpPr>
        <p:spPr>
          <a:xfrm>
            <a:off x="2194560" y="6451602"/>
            <a:ext cx="5730240" cy="4063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 </a:t>
            </a:r>
            <a:r>
              <a:rPr lang="en-US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2015, 2017, </a:t>
            </a:r>
            <a:r>
              <a:rPr lang="en-US" sz="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2019, 2023 </a:t>
            </a:r>
            <a:r>
              <a:rPr lang="en-US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Jerry Sheppard. All rights reserved. May not be copied, scanned, or duplicated, in whole or in part, except   </a:t>
            </a:r>
          </a:p>
          <a:p>
            <a:pPr algn="just"/>
            <a:r>
              <a:rPr lang="en-US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    for use s permitted in a license distributed with a certain product or service or otherwise on a website for classroom use.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11507" y="6501384"/>
            <a:ext cx="1622893" cy="2174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pPr algn="r"/>
            <a:r>
              <a:rPr lang="en-US" sz="700" dirty="0">
                <a:latin typeface="Arial Narrow"/>
                <a:cs typeface="Arial Narrow"/>
              </a:rPr>
              <a:t>Presentation design by Jerry Sheppard.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657600" y="5638800"/>
            <a:ext cx="4572000" cy="338554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 0  Help with Strategy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720" y="76200"/>
            <a:ext cx="640080" cy="640080"/>
          </a:xfrm>
          <a:prstGeom prst="rect">
            <a:avLst/>
          </a:prstGeom>
          <a:effectLst>
            <a:glow rad="165100">
              <a:srgbClr val="FFFFCC">
                <a:alpha val="25000"/>
              </a:srgbClr>
            </a:glow>
          </a:effectLst>
        </p:spPr>
      </p:pic>
      <p:pic>
        <p:nvPicPr>
          <p:cNvPr id="3" name="Picture 2" descr="Untitled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900" y="838200"/>
            <a:ext cx="3238500" cy="4089400"/>
          </a:xfrm>
          <a:prstGeom prst="rect">
            <a:avLst/>
          </a:prstGeom>
          <a:effectLst>
            <a:reflection stA="30000" endPos="30000" dist="4953" dir="5400000" sy="-100000" algn="bl" rotWithShape="0"/>
          </a:effectLst>
          <a:scene3d>
            <a:camera prst="perspectiveFront" fov="1500000">
              <a:rot lat="618000" lon="19596000" rev="21594000"/>
            </a:camera>
            <a:lightRig rig="threePt" dir="t"/>
          </a:scene3d>
          <a:sp3d>
            <a:bevelT w="63500" h="63500"/>
            <a:bevelB w="0" h="0"/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76" b="95156" l="0" r="100000">
                        <a14:foregroundMark x1="71566" y1="50519" x2="71566" y2="50519"/>
                        <a14:foregroundMark x1="74940" y1="13149" x2="74940" y2="13149"/>
                        <a14:foregroundMark x1="86988" y1="10381" x2="86988" y2="10381"/>
                        <a14:foregroundMark x1="28675" y1="29758" x2="28675" y2="29758"/>
                        <a14:foregroundMark x1="47229" y1="46713" x2="47229" y2="46713"/>
                        <a14:foregroundMark x1="71084" y1="69896" x2="71084" y2="69896"/>
                        <a14:foregroundMark x1="30843" y1="84083" x2="30843" y2="84083"/>
                        <a14:foregroundMark x1="13012" y1="90311" x2="13012" y2="90311"/>
                        <a14:foregroundMark x1="13735" y1="76817" x2="13735" y2="76817"/>
                        <a14:foregroundMark x1="30843" y1="57093" x2="30843" y2="57093"/>
                        <a14:foregroundMark x1="54458" y1="67128" x2="54458" y2="67128"/>
                        <a14:foregroundMark x1="66024" y1="41522" x2="66024" y2="41522"/>
                        <a14:foregroundMark x1="64819" y1="42907" x2="64819" y2="42907"/>
                        <a14:foregroundMark x1="68434" y1="40138" x2="68434" y2="40138"/>
                        <a14:foregroundMark x1="42651" y1="23529" x2="42651" y2="235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66038">
            <a:off x="1066800" y="4876800"/>
            <a:ext cx="1866900" cy="1300082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0" y="6268285"/>
            <a:ext cx="9144000" cy="124048"/>
          </a:xfrm>
          <a:prstGeom prst="rect">
            <a:avLst/>
          </a:prstGeom>
          <a:gradFill>
            <a:gsLst>
              <a:gs pos="0">
                <a:srgbClr val="5C4F01"/>
              </a:gs>
              <a:gs pos="100000">
                <a:srgbClr val="A08102"/>
              </a:gs>
            </a:gsLst>
          </a:gra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772280" y="870534"/>
            <a:ext cx="5410200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1371600" indent="-1371600"/>
            <a:r>
              <a:rPr lang="en-US" sz="32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Slides:  </a:t>
            </a:r>
          </a:p>
          <a:p>
            <a:pPr marL="1371600" indent="-1371600"/>
            <a:endParaRPr lang="en-US" sz="3200" b="1" dirty="0">
              <a:solidFill>
                <a:srgbClr val="FFFF99"/>
              </a:solidFill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indent="-1371600"/>
            <a:r>
              <a:rPr lang="en-US" sz="32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Case Analysis /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72280" y="2322018"/>
            <a:ext cx="5029200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Preparing an Effective Case Analysis</a:t>
            </a:r>
          </a:p>
        </p:txBody>
      </p:sp>
      <p:pic>
        <p:nvPicPr>
          <p:cNvPr id="35" name="Picture 34" descr="Brand_New.png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38000"/>
                    </a14:imgEffect>
                    <a14:imgEffect>
                      <a14:colorTemperature colorTemp="9870"/>
                    </a14:imgEffect>
                    <a14:imgEffect>
                      <a14:saturation sat="287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3505200"/>
            <a:ext cx="1830019" cy="1828800"/>
          </a:xfrm>
          <a:prstGeom prst="rect">
            <a:avLst/>
          </a:prstGeom>
          <a:effectLst>
            <a:glow rad="101600">
              <a:schemeClr val="bg1">
                <a:lumMod val="75000"/>
                <a:alpha val="75000"/>
              </a:schemeClr>
            </a:glow>
          </a:effectLst>
        </p:spPr>
      </p:pic>
      <p:sp>
        <p:nvSpPr>
          <p:cNvPr id="36" name="Chevron 35"/>
          <p:cNvSpPr/>
          <p:nvPr/>
        </p:nvSpPr>
        <p:spPr bwMode="auto">
          <a:xfrm>
            <a:off x="0" y="6437376"/>
            <a:ext cx="2157984" cy="402336"/>
          </a:xfrm>
          <a:prstGeom prst="chevron">
            <a:avLst>
              <a:gd name="adj" fmla="val 22325"/>
            </a:avLst>
          </a:prstGeom>
          <a:noFill/>
          <a:ln w="25400" cap="flat" cmpd="sng" algn="ctr">
            <a:gradFill flip="none" rotWithShape="1">
              <a:gsLst>
                <a:gs pos="95000">
                  <a:srgbClr val="000000">
                    <a:alpha val="0"/>
                  </a:srgbClr>
                </a:gs>
                <a:gs pos="96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spc="100" dirty="0">
                <a:solidFill>
                  <a:schemeClr val="bg1"/>
                </a:solidFill>
                <a:latin typeface="Arial Narrow"/>
                <a:ea typeface="Zapf Dingbats"/>
                <a:cs typeface="Arial Narrow"/>
                <a:sym typeface="Zapf Dingbats"/>
              </a:rPr>
              <a:t>Essential Case Slides  </a:t>
            </a:r>
            <a:fld id="{E439D4CD-60C8-994F-92A1-51CA04DDFC47}" type="slidenum">
              <a:rPr lang="en-US" sz="1000" b="1" spc="100" smtClean="0">
                <a:solidFill>
                  <a:schemeClr val="bg1"/>
                </a:solidFill>
                <a:latin typeface="+mn-lt"/>
              </a:rPr>
              <a:pPr marL="0" marR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r>
              <a:rPr lang="en-US" sz="1000" b="1" spc="100" baseline="0" dirty="0">
                <a:solidFill>
                  <a:schemeClr val="bg1"/>
                </a:solidFill>
                <a:latin typeface="+mn-lt"/>
              </a:rPr>
              <a:t>/</a:t>
            </a:r>
            <a:r>
              <a:rPr lang="en-US" sz="1000" b="1" spc="100" baseline="0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1000" b="1" spc="100" dirty="0">
                <a:solidFill>
                  <a:schemeClr val="bg1"/>
                </a:solidFill>
              </a:rPr>
              <a:t>0</a:t>
            </a:r>
            <a:endParaRPr lang="en-US" sz="1000" b="1" spc="1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66C62B63-F005-4AA0-9116-229E3F14F496}"/>
              </a:ext>
            </a:extLst>
          </p:cNvPr>
          <p:cNvGrpSpPr/>
          <p:nvPr/>
        </p:nvGrpSpPr>
        <p:grpSpPr>
          <a:xfrm>
            <a:off x="8271935" y="8467"/>
            <a:ext cx="838200" cy="838200"/>
            <a:chOff x="-2133600" y="2074334"/>
            <a:chExt cx="838200" cy="838200"/>
          </a:xfrm>
        </p:grpSpPr>
        <p:sp>
          <p:nvSpPr>
            <p:cNvPr id="21" name="Rectangle 4">
              <a:extLst>
                <a:ext uri="{FF2B5EF4-FFF2-40B4-BE49-F238E27FC236}">
                  <a16:creationId xmlns="" xmlns:a16="http://schemas.microsoft.com/office/drawing/2014/main" id="{954901B7-2B31-4F79-A6D4-84E4ABEDB0C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-2133600" y="2074334"/>
              <a:ext cx="838200" cy="838200"/>
            </a:xfrm>
            <a:prstGeom prst="rect">
              <a:avLst/>
            </a:prstGeom>
            <a:blipFill rotWithShape="1">
              <a:blip r:embed="rId4"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lang="en-US" sz="36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</a:lstStyle>
            <a:p>
              <a:pPr>
                <a:defRPr/>
              </a:pPr>
              <a:endParaRPr lang="en-CA" sz="3400" spc="-70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endParaRPr>
            </a:p>
          </p:txBody>
        </p:sp>
        <p:sp>
          <p:nvSpPr>
            <p:cNvPr id="22" name="5-Point Star 30">
              <a:extLst>
                <a:ext uri="{FF2B5EF4-FFF2-40B4-BE49-F238E27FC236}">
                  <a16:creationId xmlns="" xmlns:a16="http://schemas.microsoft.com/office/drawing/2014/main" id="{7E2D9C7D-BD4D-4B19-9C5C-E340CCB36BEE}"/>
                </a:ext>
              </a:extLst>
            </p:cNvPr>
            <p:cNvSpPr/>
            <p:nvPr/>
          </p:nvSpPr>
          <p:spPr>
            <a:xfrm>
              <a:off x="-2048930" y="2133600"/>
              <a:ext cx="685800" cy="685800"/>
            </a:xfrm>
            <a:prstGeom prst="star5">
              <a:avLst>
                <a:gd name="adj" fmla="val 22448"/>
                <a:gd name="hf" fmla="val 105146"/>
                <a:gd name="vf" fmla="val 110557"/>
              </a:avLst>
            </a:prstGeom>
            <a:gradFill flip="none" rotWithShape="1">
              <a:gsLst>
                <a:gs pos="10000">
                  <a:srgbClr val="FFFF00"/>
                </a:gs>
                <a:gs pos="75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129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288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rge Thump Or Bump-SoundBible.com-39556049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3912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FFFFFF"/>
                </a:solidFill>
                <a:latin typeface="+mj-lt"/>
              </a:rPr>
              <a:t>Producing a Good Case Analysis</a:t>
            </a:r>
          </a:p>
        </p:txBody>
      </p:sp>
      <p:sp>
        <p:nvSpPr>
          <p:cNvPr id="5" name="Action Button: Custom 4">
            <a:hlinkClick r:id="rId3" action="ppaction://hlinksldjump" highlightClick="1">
              <a:snd r:embed="rId4" name="Whoosh"/>
            </a:hlinkClick>
          </p:cNvPr>
          <p:cNvSpPr/>
          <p:nvPr/>
        </p:nvSpPr>
        <p:spPr>
          <a:xfrm>
            <a:off x="685800" y="6454986"/>
            <a:ext cx="7848600" cy="4114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Nex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1664" y="6419088"/>
            <a:ext cx="396214" cy="396214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579120" y="4800600"/>
            <a:ext cx="841248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5029200"/>
            <a:ext cx="44958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514599" y="2438400"/>
            <a:ext cx="6197595" cy="218521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274320" indent="-274320" algn="l" eaLnBrk="0" hangingPunct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Arial"/>
              <a:buChar char="•"/>
              <a:defRPr/>
            </a:pP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Industry Environment:</a:t>
            </a:r>
          </a:p>
          <a:p>
            <a:pPr algn="l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66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	Porter</a:t>
            </a:r>
            <a:r>
              <a:rPr lang="ja-JP" altLang="en-US" sz="2000" b="1" dirty="0">
                <a:solidFill>
                  <a:srgbClr val="FF66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’</a:t>
            </a:r>
            <a:r>
              <a:rPr lang="en-US" sz="2000" b="1" dirty="0">
                <a:solidFill>
                  <a:srgbClr val="FF66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s 5 forces.</a:t>
            </a:r>
          </a:p>
          <a:p>
            <a:pPr indent="274320" algn="l" eaLnBrk="0" hangingPunct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Arial"/>
              <a:buChar char="•"/>
              <a:defRPr/>
            </a:pP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Competitors: </a:t>
            </a:r>
          </a:p>
          <a:p>
            <a:pPr algn="l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8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	</a:t>
            </a:r>
            <a:r>
              <a:rPr lang="en-CA" sz="2000" b="1" dirty="0">
                <a:solidFill>
                  <a:srgbClr val="FF66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Detail the top three</a:t>
            </a:r>
            <a:r>
              <a:rPr lang="en-US" sz="2000" b="1" dirty="0">
                <a:solidFill>
                  <a:srgbClr val="FF66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.</a:t>
            </a:r>
          </a:p>
          <a:p>
            <a:pPr marL="91440" indent="-274320" algn="l" eaLnBrk="0" hangingPunct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Arial"/>
              <a:buChar char="•"/>
              <a:defRPr/>
            </a:pP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Dynamics: </a:t>
            </a:r>
            <a:endParaRPr lang="en-US" sz="2000" b="1" dirty="0">
              <a:solidFill>
                <a:srgbClr val="000090"/>
              </a:solidFill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cs typeface="Times New Roman" charset="0"/>
            </a:endParaRPr>
          </a:p>
          <a:p>
            <a:pPr algn="l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8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	 </a:t>
            </a:r>
            <a:r>
              <a:rPr lang="en-CA" sz="2000" b="1" dirty="0">
                <a:solidFill>
                  <a:srgbClr val="FF66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Likelihood of attack &amp; response</a:t>
            </a:r>
            <a:r>
              <a:rPr lang="en-US" sz="2000" b="1" dirty="0">
                <a:solidFill>
                  <a:srgbClr val="FF66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.</a:t>
            </a:r>
          </a:p>
        </p:txBody>
      </p:sp>
      <p:sp>
        <p:nvSpPr>
          <p:cNvPr id="22" name="WordArt 4"/>
          <p:cNvSpPr>
            <a:spLocks noChangeArrowheads="1" noChangeShapeType="1" noTextEdit="1"/>
          </p:cNvSpPr>
          <p:nvPr/>
        </p:nvSpPr>
        <p:spPr bwMode="auto">
          <a:xfrm>
            <a:off x="808038" y="1837944"/>
            <a:ext cx="1371600" cy="10969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477"/>
              </a:avLst>
            </a:prstTxWarp>
          </a:bodyPr>
          <a:lstStyle/>
          <a:p>
            <a:r>
              <a:rPr lang="en-US" sz="3200" kern="10" dirty="0">
                <a:ln w="95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Impact"/>
                <a:ea typeface="Impact"/>
                <a:cs typeface="Impact"/>
              </a:rPr>
              <a:t>FORM</a:t>
            </a:r>
          </a:p>
        </p:txBody>
      </p:sp>
      <p:sp>
        <p:nvSpPr>
          <p:cNvPr id="24" name="WordArt 5"/>
          <p:cNvSpPr>
            <a:spLocks noChangeArrowheads="1" noChangeShapeType="1" noTextEdit="1"/>
          </p:cNvSpPr>
          <p:nvPr/>
        </p:nvSpPr>
        <p:spPr bwMode="auto">
          <a:xfrm>
            <a:off x="7620000" y="5121275"/>
            <a:ext cx="1371600" cy="109696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200" kern="10" dirty="0">
                <a:ln w="95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CC66"/>
                    </a:gs>
                  </a:gsLst>
                  <a:lin ang="5400000" scaled="1"/>
                </a:gra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Impact"/>
                <a:ea typeface="Impact"/>
                <a:cs typeface="Impact"/>
              </a:rPr>
              <a:t>CONTENT</a:t>
            </a: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2533650" y="1651000"/>
            <a:ext cx="619125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74320" indent="-274320" algn="l" eaLnBrk="0" hangingPunct="0">
              <a:spcBef>
                <a:spcPct val="20000"/>
              </a:spcBef>
              <a:buClr>
                <a:srgbClr val="000090"/>
              </a:buClr>
              <a:buFont typeface="Arial"/>
              <a:buChar char="•"/>
              <a:defRPr/>
            </a:pP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General (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Macro) Environment:</a:t>
            </a: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2489200" y="2051050"/>
            <a:ext cx="6191250" cy="430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         </a:t>
            </a:r>
            <a:r>
              <a:rPr lang="en-US" sz="2000" b="1" dirty="0">
                <a:solidFill>
                  <a:srgbClr val="FF66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 Demographics, Economy, etc.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55448" y="1106269"/>
            <a:ext cx="8997950" cy="5822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3600"/>
              </a:lnSpc>
              <a:defRPr/>
            </a:pPr>
            <a:r>
              <a:rPr lang="en-US" sz="2800" b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2. External </a:t>
            </a:r>
            <a:r>
              <a:rPr lang="en-US" sz="2800" b="1" spc="-10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Environment:</a:t>
            </a:r>
            <a:r>
              <a:rPr lang="en-US" sz="3600" b="1" spc="-10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600" b="1" spc="-10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General, Industry &amp; Competitive</a:t>
            </a:r>
            <a:endParaRPr lang="en-US" sz="2600" b="1" spc="-100" dirty="0"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5029200"/>
            <a:ext cx="6705600" cy="12311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defRPr/>
            </a:pPr>
            <a:endParaRPr lang="en-US" sz="1000" b="1" dirty="0">
              <a:solidFill>
                <a:srgbClr val="606060"/>
              </a:solidFill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cs typeface="Times New Roman" charset="0"/>
            </a:endParaRPr>
          </a:p>
          <a:p>
            <a:pPr marL="274320" indent="-274320">
              <a:spcAft>
                <a:spcPts val="1800"/>
              </a:spcAft>
              <a:buFont typeface="Arial"/>
              <a:buChar char="•"/>
              <a:defRPr/>
            </a:pPr>
            <a:r>
              <a:rPr lang="en-US" sz="2600" b="1" dirty="0">
                <a:solidFill>
                  <a:srgbClr val="606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Clearly detail the above elements.</a:t>
            </a:r>
          </a:p>
          <a:p>
            <a:pPr>
              <a:spcAft>
                <a:spcPts val="1800"/>
              </a:spcAft>
              <a:defRPr/>
            </a:pPr>
            <a:r>
              <a:rPr lang="en-US" sz="800" b="1" dirty="0">
                <a:solidFill>
                  <a:srgbClr val="606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553200" y="2590800"/>
            <a:ext cx="2438400" cy="13227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3175000"/>
            <a:ext cx="1347791" cy="13970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8271935" y="8467"/>
            <a:ext cx="838200" cy="838200"/>
            <a:chOff x="-2133600" y="2074334"/>
            <a:chExt cx="838200" cy="838200"/>
          </a:xfrm>
        </p:grpSpPr>
        <p:sp>
          <p:nvSpPr>
            <p:cNvPr id="25" name="Rectangle 4"/>
            <p:cNvSpPr txBox="1">
              <a:spLocks noChangeArrowheads="1"/>
            </p:cNvSpPr>
            <p:nvPr/>
          </p:nvSpPr>
          <p:spPr>
            <a:xfrm>
              <a:off x="-2133600" y="2074334"/>
              <a:ext cx="838200" cy="838200"/>
            </a:xfrm>
            <a:prstGeom prst="rect">
              <a:avLst/>
            </a:prstGeom>
            <a:blipFill rotWithShape="1">
              <a:blip r:embed="rId9"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lang="en-US" sz="36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</a:lstStyle>
            <a:p>
              <a:pPr>
                <a:defRPr/>
              </a:pPr>
              <a:endParaRPr lang="en-CA" sz="3400" spc="-70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endParaRPr>
            </a:p>
          </p:txBody>
        </p:sp>
        <p:sp>
          <p:nvSpPr>
            <p:cNvPr id="27" name="5-Point Star 26"/>
            <p:cNvSpPr/>
            <p:nvPr/>
          </p:nvSpPr>
          <p:spPr>
            <a:xfrm>
              <a:off x="-2048930" y="2133600"/>
              <a:ext cx="685800" cy="685800"/>
            </a:xfrm>
            <a:prstGeom prst="star5">
              <a:avLst>
                <a:gd name="adj" fmla="val 22448"/>
                <a:gd name="hf" fmla="val 105146"/>
                <a:gd name="vf" fmla="val 110557"/>
              </a:avLst>
            </a:prstGeom>
            <a:gradFill flip="none" rotWithShape="1">
              <a:gsLst>
                <a:gs pos="10000">
                  <a:srgbClr val="FFFF00"/>
                </a:gs>
                <a:gs pos="75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Chevron 28"/>
          <p:cNvSpPr/>
          <p:nvPr/>
        </p:nvSpPr>
        <p:spPr bwMode="auto">
          <a:xfrm>
            <a:off x="3733800" y="6441016"/>
            <a:ext cx="1188720" cy="402336"/>
          </a:xfrm>
          <a:prstGeom prst="chevron">
            <a:avLst>
              <a:gd name="adj" fmla="val 22325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200"/>
              </a:lnSpc>
              <a:defRPr/>
            </a:pPr>
            <a:endParaRPr lang="en-US" sz="900" b="1" spc="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ctr">
              <a:lnSpc>
                <a:spcPts val="1000"/>
              </a:lnSpc>
              <a:defRPr/>
            </a:pPr>
            <a:r>
              <a:rPr lang="en-US" sz="900" b="1" spc="0" dirty="0">
                <a:solidFill>
                  <a:srgbClr val="FFFFFF"/>
                </a:solidFill>
                <a:latin typeface="Arial Narrow"/>
                <a:cs typeface="Arial Narrow"/>
              </a:rPr>
              <a:t>Producing a Good Case Analysis</a:t>
            </a:r>
          </a:p>
        </p:txBody>
      </p:sp>
    </p:spTree>
    <p:extLst>
      <p:ext uri="{BB962C8B-B14F-4D97-AF65-F5344CB8AC3E}">
        <p14:creationId xmlns:p14="http://schemas.microsoft.com/office/powerpoint/2010/main" val="1810993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grpId="0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5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autoUpdateAnimBg="0"/>
      <p:bldP spid="22" grpId="0"/>
      <p:bldP spid="24" grpId="0" animBg="1"/>
      <p:bldP spid="26" grpId="0" build="p" autoUpdateAnimBg="0"/>
      <p:bldP spid="28" grpId="0" autoUpdateAnimBg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3912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FFFFFF"/>
                </a:solidFill>
                <a:latin typeface="+mj-lt"/>
              </a:rPr>
              <a:t>Producing a Good Case Analysis</a:t>
            </a:r>
          </a:p>
        </p:txBody>
      </p:sp>
      <p:sp>
        <p:nvSpPr>
          <p:cNvPr id="5" name="Action Button: Custom 4">
            <a:hlinkClick r:id="rId3" action="ppaction://hlinksldjump" highlightClick="1">
              <a:snd r:embed="rId4" name="Whoosh"/>
            </a:hlinkClick>
          </p:cNvPr>
          <p:cNvSpPr/>
          <p:nvPr/>
        </p:nvSpPr>
        <p:spPr>
          <a:xfrm>
            <a:off x="685800" y="6454986"/>
            <a:ext cx="7848600" cy="4114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Nex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1664" y="6419088"/>
            <a:ext cx="396214" cy="396214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579120" y="4109287"/>
            <a:ext cx="841248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495550" y="2761327"/>
            <a:ext cx="6419850" cy="127727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74320" indent="-274320" algn="l" eaLnBrk="0" hangingPunct="0">
              <a:spcBef>
                <a:spcPts val="0"/>
              </a:spcBef>
              <a:spcAft>
                <a:spcPts val="300"/>
              </a:spcAft>
              <a:buClr>
                <a:srgbClr val="000090"/>
              </a:buClr>
              <a:buFont typeface="Arial"/>
              <a:buChar char="•"/>
              <a:defRPr/>
            </a:pPr>
            <a:r>
              <a:rPr lang="en-US" sz="2400" b="1" dirty="0">
                <a:solidFill>
                  <a:srgbClr val="660066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Capabilities </a:t>
            </a:r>
            <a:r>
              <a:rPr lang="en-US" sz="2400" b="1" dirty="0">
                <a:solidFill>
                  <a:srgbClr val="660066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Times New Roman" charset="0"/>
              </a:rPr>
              <a:t>(by Functional Area).</a:t>
            </a:r>
          </a:p>
          <a:p>
            <a:pPr marL="274320" indent="-274320" algn="l" eaLnBrk="0" hangingPunct="0">
              <a:spcBef>
                <a:spcPts val="0"/>
              </a:spcBef>
              <a:spcAft>
                <a:spcPts val="300"/>
              </a:spcAft>
              <a:buClr>
                <a:srgbClr val="000090"/>
              </a:buClr>
              <a:buFont typeface="Arial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Core Competencies (VRIO). </a:t>
            </a:r>
          </a:p>
          <a:p>
            <a:pPr marL="274320" indent="-274320" algn="l" eaLnBrk="0" hangingPunct="0">
              <a:spcBef>
                <a:spcPts val="0"/>
              </a:spcBef>
              <a:spcAft>
                <a:spcPts val="300"/>
              </a:spcAft>
              <a:buClr>
                <a:srgbClr val="000090"/>
              </a:buClr>
              <a:buFont typeface="Arial"/>
              <a:buChar char="•"/>
              <a:defRPr/>
            </a:pPr>
            <a:r>
              <a:rPr lang="en-US" sz="2400" b="1" dirty="0">
                <a:solidFill>
                  <a:srgbClr val="008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Financial Performance results.</a:t>
            </a: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808038" y="1837944"/>
            <a:ext cx="1371600" cy="10969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477"/>
              </a:avLst>
            </a:prstTxWarp>
          </a:bodyPr>
          <a:lstStyle/>
          <a:p>
            <a:r>
              <a:rPr lang="en-US" sz="3200" kern="10" dirty="0">
                <a:ln w="95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Impact"/>
                <a:ea typeface="Impact"/>
                <a:cs typeface="Impact"/>
              </a:rPr>
              <a:t>FORM</a:t>
            </a:r>
          </a:p>
        </p:txBody>
      </p:sp>
      <p:sp>
        <p:nvSpPr>
          <p:cNvPr id="15" name="WordArt 5"/>
          <p:cNvSpPr>
            <a:spLocks noChangeArrowheads="1" noChangeShapeType="1" noTextEdit="1"/>
          </p:cNvSpPr>
          <p:nvPr/>
        </p:nvSpPr>
        <p:spPr bwMode="auto">
          <a:xfrm>
            <a:off x="7620000" y="5121275"/>
            <a:ext cx="1371600" cy="109696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200" kern="10" dirty="0">
                <a:ln w="95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CC66"/>
                    </a:gs>
                  </a:gsLst>
                  <a:lin ang="5400000" scaled="1"/>
                </a:gra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Impact"/>
                <a:ea typeface="Impact"/>
                <a:cs typeface="Impact"/>
              </a:rPr>
              <a:t>CONTENT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533400" y="4305380"/>
            <a:ext cx="5181600" cy="4591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274320" indent="-274320" algn="l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600" b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Details will be needed.</a:t>
            </a:r>
            <a:endParaRPr lang="en-US" sz="2200" b="1" dirty="0">
              <a:solidFill>
                <a:srgbClr val="FF0000"/>
              </a:solidFill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cs typeface="Times New Roman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495550" y="1940589"/>
            <a:ext cx="641985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74320" indent="-274320" algn="l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Resources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2133600" y="2370802"/>
            <a:ext cx="6705600" cy="40267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sz="2000" b="1" dirty="0">
                <a:solidFill>
                  <a:srgbClr val="CC00CC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                             </a:t>
            </a: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Tangible                     </a:t>
            </a:r>
            <a:r>
              <a:rPr lang="en-US" sz="2200" b="1" dirty="0">
                <a:solidFill>
                  <a:srgbClr val="000090"/>
                </a:solidFill>
                <a:effectLst>
                  <a:glow rad="12700">
                    <a:schemeClr val="tx2">
                      <a:lumMod val="60000"/>
                      <a:lumOff val="40000"/>
                      <a:alpha val="67000"/>
                    </a:schemeClr>
                  </a:glow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Intangible</a:t>
            </a: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812798" y="5377358"/>
            <a:ext cx="6883402" cy="7694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defRPr/>
            </a:pPr>
            <a:r>
              <a:rPr lang="en-US" sz="2200" b="1" dirty="0">
                <a:solidFill>
                  <a:schemeClr val="accent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                   </a:t>
            </a: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rather than just listing </a:t>
            </a:r>
            <a:r>
              <a:rPr lang="en-CA" sz="22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‘</a:t>
            </a: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Physical Plant</a:t>
            </a:r>
            <a:r>
              <a:rPr lang="en-CA" sz="22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’</a:t>
            </a: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 under tangible resources). 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212725" y="1076980"/>
            <a:ext cx="8931275" cy="923330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 algn="l"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3. Internal Analysis:                              </a:t>
            </a:r>
            <a:endParaRPr lang="en-US" sz="2600" b="1" dirty="0">
              <a:solidFill>
                <a:srgbClr val="000000"/>
              </a:solidFill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cs typeface="Arial" charset="0"/>
            </a:endParaRPr>
          </a:p>
          <a:p>
            <a:pPr algn="l">
              <a:defRPr/>
            </a:pPr>
            <a:r>
              <a:rPr lang="en-US" sz="2600" b="1" dirty="0">
                <a:solidFill>
                  <a:srgbClr val="00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                       </a:t>
            </a:r>
            <a:r>
              <a:rPr lang="en-US" sz="2550" b="1" dirty="0">
                <a:solidFill>
                  <a:srgbClr val="00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2550" b="1" spc="-100" dirty="0">
                <a:solidFill>
                  <a:srgbClr val="00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Resources, Capabilities, Core Competencies</a:t>
            </a:r>
            <a:endParaRPr lang="en-US" sz="2550" b="1" spc="-100" dirty="0">
              <a:solidFill>
                <a:srgbClr val="000000"/>
              </a:solidFill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821272" y="4725536"/>
            <a:ext cx="6781800" cy="110799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defRPr/>
            </a:pP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(You might say </a:t>
            </a:r>
            <a:r>
              <a:rPr lang="ja-JP" altLang="en-US" sz="22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“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Their physical plant is the most modern and efficient in the industry. It allows them to…</a:t>
            </a:r>
            <a:r>
              <a:rPr lang="ja-JP" altLang="en-US" sz="22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”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 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8271935" y="8467"/>
            <a:ext cx="838200" cy="838200"/>
            <a:chOff x="-2133600" y="2074334"/>
            <a:chExt cx="838200" cy="838200"/>
          </a:xfrm>
        </p:grpSpPr>
        <p:sp>
          <p:nvSpPr>
            <p:cNvPr id="30" name="Rectangle 4"/>
            <p:cNvSpPr txBox="1">
              <a:spLocks noChangeArrowheads="1"/>
            </p:cNvSpPr>
            <p:nvPr/>
          </p:nvSpPr>
          <p:spPr>
            <a:xfrm>
              <a:off x="-2133600" y="2074334"/>
              <a:ext cx="838200" cy="838200"/>
            </a:xfrm>
            <a:prstGeom prst="rect">
              <a:avLst/>
            </a:prstGeom>
            <a:blipFill rotWithShape="1">
              <a:blip r:embed="rId6"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lang="en-US" sz="36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</a:lstStyle>
            <a:p>
              <a:pPr>
                <a:defRPr/>
              </a:pPr>
              <a:endParaRPr lang="en-CA" sz="3400" spc="-70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endParaRPr>
            </a:p>
          </p:txBody>
        </p:sp>
        <p:sp>
          <p:nvSpPr>
            <p:cNvPr id="31" name="5-Point Star 30"/>
            <p:cNvSpPr/>
            <p:nvPr/>
          </p:nvSpPr>
          <p:spPr>
            <a:xfrm>
              <a:off x="-2048930" y="2133600"/>
              <a:ext cx="685800" cy="685800"/>
            </a:xfrm>
            <a:prstGeom prst="star5">
              <a:avLst>
                <a:gd name="adj" fmla="val 22448"/>
                <a:gd name="hf" fmla="val 105146"/>
                <a:gd name="vf" fmla="val 110557"/>
              </a:avLst>
            </a:prstGeom>
            <a:gradFill flip="none" rotWithShape="1">
              <a:gsLst>
                <a:gs pos="10000">
                  <a:srgbClr val="FFFF00"/>
                </a:gs>
                <a:gs pos="75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Chevron 23"/>
          <p:cNvSpPr/>
          <p:nvPr/>
        </p:nvSpPr>
        <p:spPr bwMode="auto">
          <a:xfrm>
            <a:off x="3733800" y="6441016"/>
            <a:ext cx="1188720" cy="402336"/>
          </a:xfrm>
          <a:prstGeom prst="chevron">
            <a:avLst>
              <a:gd name="adj" fmla="val 22325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200"/>
              </a:lnSpc>
              <a:defRPr/>
            </a:pPr>
            <a:endParaRPr lang="en-US" sz="900" b="1" spc="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ctr">
              <a:lnSpc>
                <a:spcPts val="1000"/>
              </a:lnSpc>
              <a:defRPr/>
            </a:pPr>
            <a:r>
              <a:rPr lang="en-US" sz="900" b="1" spc="0" dirty="0">
                <a:solidFill>
                  <a:srgbClr val="FFFFFF"/>
                </a:solidFill>
                <a:latin typeface="Arial Narrow"/>
                <a:cs typeface="Arial Narrow"/>
              </a:rPr>
              <a:t>Producing a Good Case Analysis</a:t>
            </a:r>
          </a:p>
        </p:txBody>
      </p:sp>
    </p:spTree>
    <p:extLst>
      <p:ext uri="{BB962C8B-B14F-4D97-AF65-F5344CB8AC3E}">
        <p14:creationId xmlns:p14="http://schemas.microsoft.com/office/powerpoint/2010/main" val="3335672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grpId="0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6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  <p:bldP spid="11" grpId="0"/>
      <p:bldP spid="15" grpId="0" animBg="1"/>
      <p:bldP spid="16" grpId="0" autoUpdateAnimBg="0"/>
      <p:bldP spid="19" grpId="0" autoUpdateAnimBg="0"/>
      <p:bldP spid="20" grpId="0" autoUpdateAnimBg="0"/>
      <p:bldP spid="21" grpId="0" autoUpdateAnimBg="0"/>
      <p:bldP spid="2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3912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FFFFFF"/>
                </a:solidFill>
                <a:latin typeface="+mj-lt"/>
              </a:rPr>
              <a:t>Producing a Good Case Analysis</a:t>
            </a:r>
          </a:p>
        </p:txBody>
      </p:sp>
      <p:sp>
        <p:nvSpPr>
          <p:cNvPr id="5" name="Action Button: Custom 4">
            <a:hlinkClick r:id="rId3" action="ppaction://hlinksldjump" highlightClick="1">
              <a:snd r:embed="rId4" name="Whoosh"/>
            </a:hlinkClick>
          </p:cNvPr>
          <p:cNvSpPr/>
          <p:nvPr/>
        </p:nvSpPr>
        <p:spPr>
          <a:xfrm>
            <a:off x="685800" y="6454986"/>
            <a:ext cx="7848600" cy="4114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Nex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1664" y="6419088"/>
            <a:ext cx="396214" cy="396214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579120" y="2836334"/>
            <a:ext cx="841248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048000" y="1143000"/>
            <a:ext cx="4572000" cy="161608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274320" indent="-274320" algn="l" eaLnBrk="0" hangingPunct="0">
              <a:lnSpc>
                <a:spcPct val="95000"/>
              </a:lnSpc>
              <a:buFont typeface="Arial"/>
              <a:buChar char="•"/>
              <a:defRPr/>
            </a:pPr>
            <a:r>
              <a:rPr lang="en-US" sz="2600" b="1" dirty="0">
                <a:solidFill>
                  <a:srgbClr val="008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Business </a:t>
            </a:r>
            <a:r>
              <a:rPr lang="en-US" sz="2600" b="1" dirty="0">
                <a:solidFill>
                  <a:srgbClr val="008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Level Strategy.</a:t>
            </a:r>
          </a:p>
          <a:p>
            <a:pPr marL="274320" indent="-274320" algn="l" eaLnBrk="0" hangingPunct="0">
              <a:lnSpc>
                <a:spcPct val="95000"/>
              </a:lnSpc>
              <a:buFont typeface="Arial"/>
              <a:buChar char="•"/>
              <a:defRPr/>
            </a:pPr>
            <a:r>
              <a:rPr lang="en-US" sz="2600" b="1" dirty="0">
                <a:solidFill>
                  <a:srgbClr val="FF66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Corporate Level Strategy.</a:t>
            </a:r>
          </a:p>
          <a:p>
            <a:pPr marL="274320" indent="-274320" algn="l" eaLnBrk="0" hangingPunct="0">
              <a:lnSpc>
                <a:spcPct val="95000"/>
              </a:lnSpc>
              <a:buFont typeface="Arial"/>
              <a:buChar char="•"/>
              <a:defRPr/>
            </a:pP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International Strategy.</a:t>
            </a:r>
          </a:p>
          <a:p>
            <a:pPr marL="274320" indent="-274320" algn="l" eaLnBrk="0" hangingPunct="0">
              <a:lnSpc>
                <a:spcPct val="95000"/>
              </a:lnSpc>
              <a:buFont typeface="Arial"/>
              <a:buChar char="•"/>
              <a:defRPr/>
            </a:pPr>
            <a:r>
              <a:rPr lang="en-US" sz="2600" b="1" dirty="0">
                <a:solidFill>
                  <a:srgbClr val="9966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Cooperative Strategy. </a:t>
            </a: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804672" y="1600200"/>
            <a:ext cx="1371600" cy="10969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477"/>
              </a:avLst>
            </a:prstTxWarp>
          </a:bodyPr>
          <a:lstStyle/>
          <a:p>
            <a:r>
              <a:rPr lang="en-US" sz="3200" kern="10" dirty="0">
                <a:ln w="95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Impact"/>
                <a:ea typeface="Impact"/>
                <a:cs typeface="Impact"/>
              </a:rPr>
              <a:t>FORM</a:t>
            </a:r>
          </a:p>
        </p:txBody>
      </p:sp>
      <p:sp>
        <p:nvSpPr>
          <p:cNvPr id="15" name="WordArt 5"/>
          <p:cNvSpPr>
            <a:spLocks noChangeArrowheads="1" noChangeShapeType="1" noTextEdit="1"/>
          </p:cNvSpPr>
          <p:nvPr/>
        </p:nvSpPr>
        <p:spPr bwMode="auto">
          <a:xfrm>
            <a:off x="7620000" y="5121275"/>
            <a:ext cx="1371600" cy="109696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200" kern="10" dirty="0">
                <a:ln w="95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CC66"/>
                    </a:gs>
                  </a:gsLst>
                  <a:lin ang="5400000" scaled="1"/>
                </a:gra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Impact"/>
                <a:ea typeface="Impact"/>
                <a:cs typeface="Impact"/>
              </a:rPr>
              <a:t>CONTENT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715963" y="3760257"/>
            <a:ext cx="6751637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274320" indent="-274320" algn="l">
              <a:buFont typeface="Arial"/>
              <a:buChar char="•"/>
              <a:defRPr/>
            </a:pPr>
            <a:r>
              <a:rPr lang="en-US" sz="2600" b="1" dirty="0">
                <a:solidFill>
                  <a:srgbClr val="FF66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State the firm</a:t>
            </a:r>
            <a:r>
              <a:rPr lang="ja-JP" altLang="en-US" sz="2600" b="1" dirty="0">
                <a:solidFill>
                  <a:srgbClr val="FF66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’</a:t>
            </a:r>
            <a:r>
              <a:rPr lang="en-US" sz="2600" b="1" dirty="0">
                <a:solidFill>
                  <a:srgbClr val="FF66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s Corp. level strategy </a:t>
            </a:r>
            <a:r>
              <a:rPr lang="en-US" sz="2200" b="1" dirty="0">
                <a:solidFill>
                  <a:srgbClr val="FF66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(Conglomerate, Vert. Integration, Single bus.)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735012" y="4623329"/>
            <a:ext cx="7258025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274320" indent="-274320" algn="l">
              <a:buFont typeface="Arial"/>
              <a:buChar char="•"/>
              <a:defRPr/>
            </a:pP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State the firm</a:t>
            </a:r>
            <a:r>
              <a:rPr lang="ja-JP" altLang="en-US" sz="26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’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s International Strategy                                            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(Global, Transnational,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Multidomestic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) 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735013" y="5418666"/>
            <a:ext cx="7390709" cy="89255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274320" indent="-274320" algn="l">
              <a:buFont typeface="Arial"/>
              <a:buChar char="•"/>
              <a:defRPr/>
            </a:pPr>
            <a:r>
              <a:rPr lang="en-US" sz="2600" b="1" dirty="0">
                <a:solidFill>
                  <a:srgbClr val="9966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Say with whom they have cooperative </a:t>
            </a:r>
            <a:r>
              <a:rPr lang="en-US" sz="2600" b="1" spc="-70" dirty="0">
                <a:solidFill>
                  <a:srgbClr val="9966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arrangements &amp; how they benefit the firm.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715963" y="2946398"/>
            <a:ext cx="7742237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274320" indent="-274320" algn="l">
              <a:buFont typeface="Arial"/>
              <a:buChar char="•"/>
              <a:defRPr/>
            </a:pPr>
            <a:r>
              <a:rPr lang="en-US" sz="2600" b="1" dirty="0">
                <a:solidFill>
                  <a:srgbClr val="008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State the firm</a:t>
            </a:r>
            <a:r>
              <a:rPr lang="ja-JP" altLang="en-US" sz="2600" b="1" dirty="0">
                <a:solidFill>
                  <a:srgbClr val="008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’</a:t>
            </a:r>
            <a:r>
              <a:rPr lang="en-US" sz="2600" b="1" dirty="0">
                <a:solidFill>
                  <a:srgbClr val="008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s Generic Bus. level strategy </a:t>
            </a:r>
            <a:r>
              <a:rPr lang="en-US" sz="2200" b="1" dirty="0">
                <a:solidFill>
                  <a:srgbClr val="008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(Cost Leadership, Differentiation, Focus) 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747712" y="1085447"/>
            <a:ext cx="1919288" cy="523220"/>
          </a:xfrm>
          <a:prstGeom prst="rect">
            <a:avLst/>
          </a:prstGeom>
          <a:solidFill>
            <a:schemeClr val="bg1"/>
          </a:solidFill>
        </p:spPr>
        <p:txBody>
          <a:bodyPr wrap="square" rIns="0">
            <a:spAutoFit/>
          </a:bodyPr>
          <a:lstStyle/>
          <a:p>
            <a:pPr algn="l">
              <a:defRPr/>
            </a:pPr>
            <a:r>
              <a:rPr lang="en-US" sz="2800" b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4. </a:t>
            </a:r>
            <a:r>
              <a:rPr lang="en-US" sz="2800" b="1" spc="-10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Strategy</a:t>
            </a:r>
            <a:endParaRPr lang="en-US" sz="3600" b="1" spc="-100" dirty="0"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8271935" y="8467"/>
            <a:ext cx="838200" cy="838200"/>
            <a:chOff x="-2133600" y="2074334"/>
            <a:chExt cx="838200" cy="838200"/>
          </a:xfrm>
        </p:grpSpPr>
        <p:sp>
          <p:nvSpPr>
            <p:cNvPr id="28" name="Rectangle 4"/>
            <p:cNvSpPr txBox="1">
              <a:spLocks noChangeArrowheads="1"/>
            </p:cNvSpPr>
            <p:nvPr/>
          </p:nvSpPr>
          <p:spPr>
            <a:xfrm>
              <a:off x="-2133600" y="2074334"/>
              <a:ext cx="838200" cy="838200"/>
            </a:xfrm>
            <a:prstGeom prst="rect">
              <a:avLst/>
            </a:prstGeom>
            <a:blipFill rotWithShape="1">
              <a:blip r:embed="rId6"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lang="en-US" sz="36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</a:lstStyle>
            <a:p>
              <a:pPr>
                <a:defRPr/>
              </a:pPr>
              <a:endParaRPr lang="en-CA" sz="3400" spc="-70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endParaRPr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-2048930" y="2133600"/>
              <a:ext cx="685800" cy="685800"/>
            </a:xfrm>
            <a:prstGeom prst="star5">
              <a:avLst>
                <a:gd name="adj" fmla="val 22448"/>
                <a:gd name="hf" fmla="val 105146"/>
                <a:gd name="vf" fmla="val 110557"/>
              </a:avLst>
            </a:prstGeom>
            <a:gradFill flip="none" rotWithShape="1">
              <a:gsLst>
                <a:gs pos="10000">
                  <a:srgbClr val="FFFF00"/>
                </a:gs>
                <a:gs pos="75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Chevron 23"/>
          <p:cNvSpPr/>
          <p:nvPr/>
        </p:nvSpPr>
        <p:spPr bwMode="auto">
          <a:xfrm>
            <a:off x="3733800" y="6441016"/>
            <a:ext cx="1188720" cy="402336"/>
          </a:xfrm>
          <a:prstGeom prst="chevron">
            <a:avLst>
              <a:gd name="adj" fmla="val 22325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200"/>
              </a:lnSpc>
              <a:defRPr/>
            </a:pPr>
            <a:endParaRPr lang="en-US" sz="900" b="1" spc="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ctr">
              <a:lnSpc>
                <a:spcPts val="1000"/>
              </a:lnSpc>
              <a:defRPr/>
            </a:pPr>
            <a:r>
              <a:rPr lang="en-US" sz="900" b="1" spc="0" dirty="0">
                <a:solidFill>
                  <a:srgbClr val="FFFFFF"/>
                </a:solidFill>
                <a:latin typeface="Arial Narrow"/>
                <a:cs typeface="Arial Narrow"/>
              </a:rPr>
              <a:t>Producing a Good Case Analysis</a:t>
            </a:r>
          </a:p>
        </p:txBody>
      </p:sp>
    </p:spTree>
    <p:extLst>
      <p:ext uri="{BB962C8B-B14F-4D97-AF65-F5344CB8AC3E}">
        <p14:creationId xmlns:p14="http://schemas.microsoft.com/office/powerpoint/2010/main" val="3335672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  <p:bldP spid="11" grpId="0"/>
      <p:bldP spid="15" grpId="0" animBg="1"/>
      <p:bldP spid="18" grpId="0" autoUpdateAnimBg="0"/>
      <p:bldP spid="19" grpId="0" autoUpdateAnimBg="0"/>
      <p:bldP spid="20" grpId="0" autoUpdateAnimBg="0"/>
      <p:bldP spid="21" grpId="0" autoUpdateAnimBg="0"/>
      <p:bldP spid="22" grpId="0" uiExpan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3912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FFFFFF"/>
                </a:solidFill>
                <a:latin typeface="+mj-lt"/>
              </a:rPr>
              <a:t>Producing a Good Case Analysis</a:t>
            </a:r>
            <a:endParaRPr lang="en-US" sz="3400" dirty="0"/>
          </a:p>
        </p:txBody>
      </p:sp>
      <p:sp>
        <p:nvSpPr>
          <p:cNvPr id="5" name="Action Button: Custom 4">
            <a:hlinkClick r:id="rId3" action="ppaction://hlinksldjump" highlightClick="1">
              <a:snd r:embed="rId4" name="Whoosh"/>
            </a:hlinkClick>
          </p:cNvPr>
          <p:cNvSpPr/>
          <p:nvPr/>
        </p:nvSpPr>
        <p:spPr>
          <a:xfrm>
            <a:off x="685800" y="6454986"/>
            <a:ext cx="7848600" cy="4114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Nex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1664" y="6419088"/>
            <a:ext cx="396214" cy="396214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876550" y="1676400"/>
            <a:ext cx="626745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800" b="1" spc="-50" dirty="0">
                <a:solidFill>
                  <a:srgbClr val="0000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ea typeface="+mn-ea"/>
                <a:cs typeface="Times New Roman" pitchFamily="18" charset="0"/>
              </a:rPr>
              <a:t>SWOT Synthesis </a:t>
            </a:r>
            <a:r>
              <a:rPr lang="en-US" sz="2800" b="1" spc="-50" dirty="0">
                <a:solidFill>
                  <a:srgbClr val="0000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n-ea"/>
                <a:cs typeface="Times New Roman" pitchFamily="18" charset="0"/>
              </a:rPr>
              <a:t>(with SWOT Matrix)</a:t>
            </a:r>
            <a:endParaRPr lang="en-US" sz="2800" b="1" i="1" spc="-50" dirty="0">
              <a:solidFill>
                <a:srgbClr val="0000FF"/>
              </a:solidFill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808038" y="1874838"/>
            <a:ext cx="1371600" cy="5476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477"/>
              </a:avLst>
            </a:prstTxWarp>
          </a:bodyPr>
          <a:lstStyle/>
          <a:p>
            <a:r>
              <a:rPr lang="en-US" sz="3600" kern="10" dirty="0">
                <a:ln w="95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B3A2C7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Impact"/>
                <a:ea typeface="Impact"/>
                <a:cs typeface="Impact"/>
              </a:rPr>
              <a:t>FORM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971800" y="2717800"/>
            <a:ext cx="6019800" cy="2997200"/>
            <a:chOff x="2895600" y="2971800"/>
            <a:chExt cx="6019800" cy="2895600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2895600" y="2971800"/>
              <a:ext cx="6019800" cy="2895600"/>
            </a:xfrm>
            <a:prstGeom prst="rect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 b="1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ea typeface="+mn-ea"/>
                <a:cs typeface="Arial" charset="0"/>
              </a:endParaRPr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>
              <a:off x="2895600" y="4392311"/>
              <a:ext cx="6019800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2000" b="1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ea typeface="+mn-ea"/>
                <a:cs typeface="Arial" charset="0"/>
              </a:endParaRPr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5900738" y="2971800"/>
              <a:ext cx="0" cy="289560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2000" b="1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ea typeface="+mn-ea"/>
                <a:cs typeface="Arial" charset="0"/>
              </a:endParaRPr>
            </a:p>
          </p:txBody>
        </p:sp>
      </p:grpSp>
      <p:grpSp>
        <p:nvGrpSpPr>
          <p:cNvPr id="20" name="Group 9"/>
          <p:cNvGrpSpPr>
            <a:grpSpLocks/>
          </p:cNvGrpSpPr>
          <p:nvPr/>
        </p:nvGrpSpPr>
        <p:grpSpPr bwMode="auto">
          <a:xfrm>
            <a:off x="3467100" y="2171700"/>
            <a:ext cx="4876800" cy="427038"/>
            <a:chOff x="2208" y="1584"/>
            <a:chExt cx="3072" cy="269"/>
          </a:xfrm>
        </p:grpSpPr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2208" y="1584"/>
              <a:ext cx="1240" cy="26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2200" b="1" dirty="0">
                  <a:solidFill>
                    <a:srgbClr val="008000"/>
                  </a:solidFill>
                  <a:effectLst>
                    <a:outerShdw blurRad="381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Strengths</a:t>
              </a:r>
            </a:p>
          </p:txBody>
        </p:sp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4080" y="1584"/>
              <a:ext cx="1200" cy="26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2200" b="1" dirty="0">
                  <a:solidFill>
                    <a:srgbClr val="FF0000"/>
                  </a:solidFill>
                  <a:effectLst>
                    <a:outerShdw blurRad="381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Weaknesses</a:t>
              </a:r>
            </a:p>
          </p:txBody>
        </p:sp>
      </p:grpSp>
      <p:grpSp>
        <p:nvGrpSpPr>
          <p:cNvPr id="23" name="Group 12"/>
          <p:cNvGrpSpPr>
            <a:grpSpLocks/>
          </p:cNvGrpSpPr>
          <p:nvPr/>
        </p:nvGrpSpPr>
        <p:grpSpPr bwMode="auto">
          <a:xfrm>
            <a:off x="381000" y="3441700"/>
            <a:ext cx="2387600" cy="1909763"/>
            <a:chOff x="432" y="2304"/>
            <a:chExt cx="1336" cy="1203"/>
          </a:xfrm>
        </p:grpSpPr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432" y="2304"/>
              <a:ext cx="1336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2400" b="1" dirty="0">
                  <a:solidFill>
                    <a:srgbClr val="008000"/>
                  </a:solidFill>
                  <a:effectLst>
                    <a:outerShdw blurRad="381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Opportunities</a:t>
              </a:r>
            </a:p>
          </p:txBody>
        </p: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624" y="3216"/>
              <a:ext cx="912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Threats</a:t>
              </a:r>
            </a:p>
          </p:txBody>
        </p:sp>
      </p:grp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2932113" y="2794000"/>
            <a:ext cx="3105150" cy="13234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8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What strengths allow the firm to uniquely take advantage of opportunities </a:t>
            </a: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5943600" y="2794000"/>
            <a:ext cx="3124200" cy="13234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66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What weaknesses prevent the firm from taking advantage of opportunities 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2933700" y="4394537"/>
            <a:ext cx="3105150" cy="10156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What strengths allow the firm to defend against threats.</a:t>
            </a: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6019800" y="4394537"/>
            <a:ext cx="2895600" cy="10156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What weaknesses exacerbate threats to the firm. </a:t>
            </a:r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601663" y="5802313"/>
            <a:ext cx="8077200" cy="4587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600" b="1" dirty="0">
                <a:solidFill>
                  <a:srgbClr val="0000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How does all that you </a:t>
            </a:r>
            <a:r>
              <a:rPr lang="en-CA" altLang="ja-JP" sz="2600" b="1" dirty="0">
                <a:solidFill>
                  <a:srgbClr val="0000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have</a:t>
            </a:r>
            <a:r>
              <a:rPr lang="en-US" sz="2600" b="1" dirty="0">
                <a:solidFill>
                  <a:srgbClr val="0000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 said so far fit together. </a:t>
            </a:r>
          </a:p>
        </p:txBody>
      </p:sp>
      <p:sp>
        <p:nvSpPr>
          <p:cNvPr id="32" name="WordArt 20"/>
          <p:cNvSpPr>
            <a:spLocks noChangeArrowheads="1" noChangeShapeType="1" noTextEdit="1"/>
          </p:cNvSpPr>
          <p:nvPr/>
        </p:nvSpPr>
        <p:spPr bwMode="auto">
          <a:xfrm>
            <a:off x="808038" y="2432050"/>
            <a:ext cx="1371600" cy="54927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b="1" kern="10">
                <a:ln w="95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CC66"/>
                    </a:gs>
                  </a:gsLst>
                  <a:lin ang="5400000" scaled="1"/>
                </a:gra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Impact"/>
                <a:ea typeface="Impact"/>
                <a:cs typeface="Impact"/>
              </a:rPr>
              <a:t>CONTENT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12725" y="1100667"/>
            <a:ext cx="5730875" cy="523220"/>
          </a:xfrm>
          <a:prstGeom prst="rect">
            <a:avLst/>
          </a:prstGeom>
          <a:solidFill>
            <a:schemeClr val="bg1"/>
          </a:solidFill>
        </p:spPr>
        <p:txBody>
          <a:bodyPr rIns="0">
            <a:spAutoFit/>
          </a:bodyPr>
          <a:lstStyle/>
          <a:p>
            <a:pPr algn="l">
              <a:defRPr/>
            </a:pPr>
            <a:r>
              <a:rPr lang="en-US" sz="2800" b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5. S</a:t>
            </a:r>
            <a:r>
              <a:rPr lang="en-US" sz="2800" b="1" spc="-10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WOT &amp; Synthesis</a:t>
            </a:r>
            <a:endParaRPr lang="en-US" sz="2800" b="1" spc="-100" dirty="0"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8271935" y="8467"/>
            <a:ext cx="838200" cy="838200"/>
            <a:chOff x="-2133600" y="2074334"/>
            <a:chExt cx="838200" cy="838200"/>
          </a:xfrm>
        </p:grpSpPr>
        <p:sp>
          <p:nvSpPr>
            <p:cNvPr id="37" name="Rectangle 4"/>
            <p:cNvSpPr txBox="1">
              <a:spLocks noChangeArrowheads="1"/>
            </p:cNvSpPr>
            <p:nvPr/>
          </p:nvSpPr>
          <p:spPr>
            <a:xfrm>
              <a:off x="-2133600" y="2074334"/>
              <a:ext cx="838200" cy="838200"/>
            </a:xfrm>
            <a:prstGeom prst="rect">
              <a:avLst/>
            </a:prstGeom>
            <a:blipFill rotWithShape="1">
              <a:blip r:embed="rId6"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lang="en-US" sz="36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</a:lstStyle>
            <a:p>
              <a:pPr>
                <a:defRPr/>
              </a:pPr>
              <a:endParaRPr lang="en-CA" sz="3400" spc="-70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endParaRPr>
            </a:p>
          </p:txBody>
        </p:sp>
        <p:sp>
          <p:nvSpPr>
            <p:cNvPr id="38" name="5-Point Star 37"/>
            <p:cNvSpPr/>
            <p:nvPr/>
          </p:nvSpPr>
          <p:spPr>
            <a:xfrm>
              <a:off x="-2048930" y="2133600"/>
              <a:ext cx="685800" cy="685800"/>
            </a:xfrm>
            <a:prstGeom prst="star5">
              <a:avLst>
                <a:gd name="adj" fmla="val 22448"/>
                <a:gd name="hf" fmla="val 105146"/>
                <a:gd name="vf" fmla="val 110557"/>
              </a:avLst>
            </a:prstGeom>
            <a:gradFill flip="none" rotWithShape="1">
              <a:gsLst>
                <a:gs pos="10000">
                  <a:srgbClr val="FFFF00"/>
                </a:gs>
                <a:gs pos="75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Chevron 33"/>
          <p:cNvSpPr/>
          <p:nvPr/>
        </p:nvSpPr>
        <p:spPr bwMode="auto">
          <a:xfrm>
            <a:off x="3733800" y="6441016"/>
            <a:ext cx="1188720" cy="402336"/>
          </a:xfrm>
          <a:prstGeom prst="chevron">
            <a:avLst>
              <a:gd name="adj" fmla="val 22325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200"/>
              </a:lnSpc>
              <a:defRPr/>
            </a:pPr>
            <a:endParaRPr lang="en-US" sz="900" b="1" spc="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ctr">
              <a:lnSpc>
                <a:spcPts val="1000"/>
              </a:lnSpc>
              <a:defRPr/>
            </a:pPr>
            <a:r>
              <a:rPr lang="en-US" sz="900" b="1" spc="0" dirty="0">
                <a:solidFill>
                  <a:srgbClr val="FFFFFF"/>
                </a:solidFill>
                <a:latin typeface="Arial Narrow"/>
                <a:cs typeface="Arial Narrow"/>
              </a:rPr>
              <a:t>Producing a Good Case Analysis</a:t>
            </a:r>
          </a:p>
        </p:txBody>
      </p:sp>
    </p:spTree>
    <p:extLst>
      <p:ext uri="{BB962C8B-B14F-4D97-AF65-F5344CB8AC3E}">
        <p14:creationId xmlns:p14="http://schemas.microsoft.com/office/powerpoint/2010/main" val="3335672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/>
      <p:bldP spid="26" grpId="0" autoUpdateAnimBg="0"/>
      <p:bldP spid="28" grpId="0" autoUpdateAnimBg="0"/>
      <p:bldP spid="29" grpId="0" autoUpdateAnimBg="0"/>
      <p:bldP spid="30" grpId="0" autoUpdateAnimBg="0"/>
      <p:bldP spid="31" grpId="0" autoUpdateAnimBg="0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3912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FFFFFF"/>
                </a:solidFill>
                <a:latin typeface="+mj-lt"/>
              </a:rPr>
              <a:t>Producing a Good Case Analysis</a:t>
            </a:r>
          </a:p>
        </p:txBody>
      </p:sp>
      <p:sp>
        <p:nvSpPr>
          <p:cNvPr id="5" name="Action Button: Custom 4">
            <a:hlinkClick r:id="rId3" action="ppaction://hlinksldjump" highlightClick="1">
              <a:snd r:embed="rId4" name="Whoosh"/>
            </a:hlinkClick>
          </p:cNvPr>
          <p:cNvSpPr/>
          <p:nvPr/>
        </p:nvSpPr>
        <p:spPr>
          <a:xfrm>
            <a:off x="685800" y="6454986"/>
            <a:ext cx="7848600" cy="4114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Nex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1664" y="6419088"/>
            <a:ext cx="396214" cy="396214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579120" y="3542016"/>
            <a:ext cx="841248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362200" y="2057400"/>
            <a:ext cx="6781800" cy="135421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274320" indent="-274320" eaLnBrk="0" hangingPunct="0">
              <a:spcBef>
                <a:spcPts val="60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Recommendation. </a:t>
            </a:r>
            <a:endParaRPr lang="en-US" sz="2400" b="1" dirty="0">
              <a:solidFill>
                <a:srgbClr val="9966FF"/>
              </a:solidFill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cs typeface="Times New Roman" charset="0"/>
            </a:endParaRPr>
          </a:p>
          <a:p>
            <a:pPr marL="274320" indent="-274320" eaLnBrk="0" hangingPunct="0">
              <a:spcBef>
                <a:spcPts val="60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08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Targets and Goals.</a:t>
            </a:r>
            <a:r>
              <a:rPr lang="en-US" sz="2400" b="1" dirty="0">
                <a:solidFill>
                  <a:srgbClr val="9966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 </a:t>
            </a:r>
          </a:p>
          <a:p>
            <a:pPr marL="274320" indent="-274320" eaLnBrk="0" hangingPunct="0">
              <a:spcBef>
                <a:spcPts val="60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9966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Evaluation of Recommendation.</a:t>
            </a:r>
            <a:endParaRPr lang="en-US" sz="2400" b="1" dirty="0">
              <a:solidFill>
                <a:srgbClr val="008000"/>
              </a:solidFill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cs typeface="Times New Roman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7620000" y="5121275"/>
            <a:ext cx="1371600" cy="109696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200" kern="10" dirty="0">
                <a:ln w="95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CC66"/>
                    </a:gs>
                  </a:gsLst>
                  <a:lin ang="5400000" scaled="1"/>
                </a:gra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Impact"/>
                <a:ea typeface="Impact"/>
                <a:cs typeface="Impact"/>
              </a:rPr>
              <a:t>CONTENT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85800" y="3760113"/>
            <a:ext cx="7696200" cy="430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74320" indent="-274320" algn="l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b="1" dirty="0">
                <a:solidFill>
                  <a:srgbClr val="595959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What are the criteria for a good recommendation.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85800" y="4207934"/>
            <a:ext cx="6934200" cy="430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74320" indent="-274320" algn="l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Recommend a course of action. 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362200" y="1693333"/>
            <a:ext cx="6781800" cy="430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274320" indent="-274320" eaLnBrk="0" hangingPunct="0">
              <a:lnSpc>
                <a:spcPct val="90000"/>
              </a:lnSpc>
              <a:spcBef>
                <a:spcPct val="1000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Criteria for Evaluation of Recommendation.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685800" y="5468180"/>
            <a:ext cx="5486400" cy="7632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274320" indent="-274320" algn="l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b="1" dirty="0">
                <a:solidFill>
                  <a:srgbClr val="9966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Evaluate your recommendation based on the criteria.</a:t>
            </a:r>
          </a:p>
        </p:txBody>
      </p:sp>
      <p:sp>
        <p:nvSpPr>
          <p:cNvPr id="21" name="WordArt 10"/>
          <p:cNvSpPr>
            <a:spLocks noChangeArrowheads="1" noChangeShapeType="1" noTextEdit="1"/>
          </p:cNvSpPr>
          <p:nvPr/>
        </p:nvSpPr>
        <p:spPr bwMode="auto">
          <a:xfrm>
            <a:off x="808038" y="1837944"/>
            <a:ext cx="1371600" cy="10969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477"/>
              </a:avLst>
            </a:prstTxWarp>
          </a:bodyPr>
          <a:lstStyle/>
          <a:p>
            <a:r>
              <a:rPr lang="en-US" sz="3200" kern="10" dirty="0">
                <a:ln w="95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Impact"/>
                <a:ea typeface="Impact"/>
                <a:cs typeface="Impact"/>
              </a:rPr>
              <a:t>FORM</a:t>
            </a: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685800" y="4690532"/>
            <a:ext cx="5410200" cy="7632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274320" indent="-274320" algn="l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b="1" dirty="0">
                <a:solidFill>
                  <a:srgbClr val="008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Tell me what you seek to achieve through your recommendations.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212725" y="1060046"/>
            <a:ext cx="8855075" cy="523220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 algn="l"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6. </a:t>
            </a:r>
            <a:r>
              <a:rPr lang="en-US" sz="2800" b="1" spc="-1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Criteria, Evaluations &amp; Recommendations</a:t>
            </a:r>
            <a:r>
              <a:rPr lang="en-US" sz="1100" b="1" spc="-1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</a:t>
            </a:r>
            <a:endParaRPr lang="en-US" sz="3600" b="1" spc="-100" baseline="30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271935" y="8467"/>
            <a:ext cx="838200" cy="838200"/>
            <a:chOff x="-2133600" y="2074334"/>
            <a:chExt cx="838200" cy="838200"/>
          </a:xfrm>
        </p:grpSpPr>
        <p:sp>
          <p:nvSpPr>
            <p:cNvPr id="27" name="Rectangle 4"/>
            <p:cNvSpPr txBox="1">
              <a:spLocks noChangeArrowheads="1"/>
            </p:cNvSpPr>
            <p:nvPr/>
          </p:nvSpPr>
          <p:spPr>
            <a:xfrm>
              <a:off x="-2133600" y="2074334"/>
              <a:ext cx="838200" cy="838200"/>
            </a:xfrm>
            <a:prstGeom prst="rect">
              <a:avLst/>
            </a:prstGeom>
            <a:blipFill rotWithShape="1">
              <a:blip r:embed="rId6"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lang="en-US" sz="36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</a:lstStyle>
            <a:p>
              <a:pPr>
                <a:defRPr/>
              </a:pPr>
              <a:endParaRPr lang="en-CA" sz="3400" spc="-70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endParaRPr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-2048930" y="2133600"/>
              <a:ext cx="685800" cy="685800"/>
            </a:xfrm>
            <a:prstGeom prst="star5">
              <a:avLst>
                <a:gd name="adj" fmla="val 22448"/>
                <a:gd name="hf" fmla="val 105146"/>
                <a:gd name="vf" fmla="val 110557"/>
              </a:avLst>
            </a:prstGeom>
            <a:gradFill flip="none" rotWithShape="1">
              <a:gsLst>
                <a:gs pos="10000">
                  <a:srgbClr val="FFFF00"/>
                </a:gs>
                <a:gs pos="75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Chevron 23"/>
          <p:cNvSpPr/>
          <p:nvPr/>
        </p:nvSpPr>
        <p:spPr bwMode="auto">
          <a:xfrm>
            <a:off x="3733800" y="6441016"/>
            <a:ext cx="1188720" cy="402336"/>
          </a:xfrm>
          <a:prstGeom prst="chevron">
            <a:avLst>
              <a:gd name="adj" fmla="val 22325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200"/>
              </a:lnSpc>
              <a:defRPr/>
            </a:pPr>
            <a:endParaRPr lang="en-US" sz="900" b="1" spc="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ctr">
              <a:lnSpc>
                <a:spcPts val="1000"/>
              </a:lnSpc>
              <a:defRPr/>
            </a:pPr>
            <a:r>
              <a:rPr lang="en-US" sz="900" b="1" spc="0" dirty="0">
                <a:solidFill>
                  <a:srgbClr val="FFFFFF"/>
                </a:solidFill>
                <a:latin typeface="Arial Narrow"/>
                <a:cs typeface="Arial Narrow"/>
              </a:rPr>
              <a:t>Producing a Good Case Analysis</a:t>
            </a:r>
          </a:p>
        </p:txBody>
      </p:sp>
    </p:spTree>
    <p:extLst>
      <p:ext uri="{BB962C8B-B14F-4D97-AF65-F5344CB8AC3E}">
        <p14:creationId xmlns:p14="http://schemas.microsoft.com/office/powerpoint/2010/main" val="3335672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  <p:bldP spid="11" grpId="0" animBg="1"/>
      <p:bldP spid="15" grpId="0" build="p" autoUpdateAnimBg="0" advAuto="0"/>
      <p:bldP spid="18" grpId="0" build="p" autoUpdateAnimBg="0"/>
      <p:bldP spid="19" grpId="0" autoUpdateAnimBg="0"/>
      <p:bldP spid="20" grpId="0" autoUpdateAnimBg="0"/>
      <p:bldP spid="21" grpId="0"/>
      <p:bldP spid="22" grpId="0" build="p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3912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FFFFFF"/>
                </a:solidFill>
                <a:latin typeface="+mj-lt"/>
              </a:rPr>
              <a:t>Producing a Good Case Analysis</a:t>
            </a:r>
          </a:p>
        </p:txBody>
      </p:sp>
      <p:sp>
        <p:nvSpPr>
          <p:cNvPr id="5" name="Action Button: Custom 4">
            <a:hlinkClick r:id="rId3" action="ppaction://hlinksldjump" highlightClick="1">
              <a:snd r:embed="rId4" name="Whoosh"/>
            </a:hlinkClick>
          </p:cNvPr>
          <p:cNvSpPr/>
          <p:nvPr/>
        </p:nvSpPr>
        <p:spPr>
          <a:xfrm>
            <a:off x="685800" y="6454986"/>
            <a:ext cx="7848600" cy="4114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Nex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1664" y="6419088"/>
            <a:ext cx="396214" cy="396214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579120" y="3431952"/>
            <a:ext cx="841248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495550" y="2050126"/>
            <a:ext cx="6191250" cy="127727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274320" indent="-274320" algn="l" eaLnBrk="0" hangingPunct="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b="1" dirty="0">
                <a:solidFill>
                  <a:srgbClr val="008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Are new </a:t>
            </a:r>
            <a:r>
              <a:rPr lang="en-US" sz="2400" b="1" dirty="0">
                <a:solidFill>
                  <a:srgbClr val="008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Times New Roman" charset="0"/>
              </a:rPr>
              <a:t>Organizational Structures &amp; Controls needed (If so, What types?). </a:t>
            </a:r>
          </a:p>
          <a:p>
            <a:pPr marL="274320" indent="-274320" algn="l" eaLnBrk="0" hangingPunct="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b="1" spc="-50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Criteria by which we Evaluate Changes.</a:t>
            </a: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7620000" y="5121275"/>
            <a:ext cx="1371600" cy="109696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200" kern="10">
                <a:ln w="95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CC66"/>
                    </a:gs>
                  </a:gsLst>
                  <a:lin ang="5400000" scaled="1"/>
                </a:gra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Impact"/>
                <a:ea typeface="Impact"/>
                <a:cs typeface="Impact"/>
              </a:rPr>
              <a:t>CONTENT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5600" y="3657600"/>
            <a:ext cx="3473843" cy="24765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438400" y="3581400"/>
            <a:ext cx="441960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28650" y="3652404"/>
            <a:ext cx="6381750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274320" indent="-274320" algn="l">
              <a:buFont typeface="Arial"/>
              <a:buChar char="•"/>
              <a:defRPr/>
            </a:pPr>
            <a:r>
              <a:rPr lang="en-US" sz="2400" b="1" dirty="0">
                <a:solidFill>
                  <a:srgbClr val="9966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Generate a list actions needed for change and explain your logic for them.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28650" y="5303103"/>
            <a:ext cx="6534150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74320" indent="-274320" algn="l">
              <a:buFont typeface="Arial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Discuss how we will know whether the change has been effective.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495550" y="1594514"/>
            <a:ext cx="6496050" cy="430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274320" indent="-274320" algn="l" eaLnBrk="0" hangingPunct="0">
              <a:lnSpc>
                <a:spcPct val="90000"/>
              </a:lnSpc>
              <a:spcBef>
                <a:spcPct val="10000"/>
              </a:spcBef>
              <a:buFont typeface="Arial"/>
              <a:buChar char="•"/>
              <a:defRPr/>
            </a:pPr>
            <a:r>
              <a:rPr lang="en-US" sz="2400" b="1" spc="-50" dirty="0">
                <a:solidFill>
                  <a:srgbClr val="9966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Plan of Action </a:t>
            </a:r>
            <a:r>
              <a:rPr lang="en-US" sz="2400" b="1" spc="-50" dirty="0">
                <a:solidFill>
                  <a:srgbClr val="9966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Times New Roman" charset="0"/>
              </a:rPr>
              <a:t>(What to do 1</a:t>
            </a:r>
            <a:r>
              <a:rPr lang="en-US" sz="2400" b="1" spc="-50" baseline="30000" dirty="0">
                <a:solidFill>
                  <a:srgbClr val="9966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Times New Roman" charset="0"/>
              </a:rPr>
              <a:t>st</a:t>
            </a:r>
            <a:r>
              <a:rPr lang="en-US" sz="2400" b="1" spc="-50" dirty="0">
                <a:solidFill>
                  <a:srgbClr val="9966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Times New Roman" charset="0"/>
              </a:rPr>
              <a:t>, 2</a:t>
            </a:r>
            <a:r>
              <a:rPr lang="en-US" sz="2400" b="1" spc="-50" baseline="30000" dirty="0">
                <a:solidFill>
                  <a:srgbClr val="9966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Times New Roman" charset="0"/>
              </a:rPr>
              <a:t>nd</a:t>
            </a:r>
            <a:r>
              <a:rPr lang="en-US" sz="2400" b="1" spc="-50" dirty="0">
                <a:solidFill>
                  <a:srgbClr val="9966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Times New Roman" charset="0"/>
              </a:rPr>
              <a:t>, etc.)?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628650" y="4477904"/>
            <a:ext cx="6457950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274320" indent="-274320" algn="l">
              <a:buFont typeface="Arial"/>
              <a:buChar char="•"/>
              <a:defRPr/>
            </a:pPr>
            <a:r>
              <a:rPr lang="en-US" sz="2400" b="1" dirty="0">
                <a:solidFill>
                  <a:srgbClr val="008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Evaluate whether new Organizational Controls are needed &amp; if so what types.</a:t>
            </a:r>
          </a:p>
        </p:txBody>
      </p:sp>
      <p:sp>
        <p:nvSpPr>
          <p:cNvPr id="21" name="WordArt 10"/>
          <p:cNvSpPr>
            <a:spLocks noChangeArrowheads="1" noChangeShapeType="1" noTextEdit="1"/>
          </p:cNvSpPr>
          <p:nvPr/>
        </p:nvSpPr>
        <p:spPr bwMode="auto">
          <a:xfrm>
            <a:off x="808038" y="1837944"/>
            <a:ext cx="1371600" cy="10969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477"/>
              </a:avLst>
            </a:prstTxWarp>
          </a:bodyPr>
          <a:lstStyle/>
          <a:p>
            <a:r>
              <a:rPr lang="en-US" sz="3200" kern="10" dirty="0">
                <a:ln w="95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B3A2C7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Impact"/>
                <a:ea typeface="Impact"/>
                <a:cs typeface="Impact"/>
              </a:rPr>
              <a:t>FORM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212725" y="1066800"/>
            <a:ext cx="3978275" cy="523220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 algn="l">
              <a:defRPr/>
            </a:pPr>
            <a:r>
              <a:rPr lang="en-US" sz="2800" b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7. </a:t>
            </a:r>
            <a:r>
              <a:rPr lang="en-US" sz="2800" b="1" spc="-10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Implementation</a:t>
            </a:r>
            <a:endParaRPr lang="en-US" sz="3600" b="1" spc="-100" dirty="0"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0" y="3733800"/>
            <a:ext cx="1447800" cy="690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3799" y="4533900"/>
            <a:ext cx="1444752" cy="438503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8271935" y="8467"/>
            <a:ext cx="838200" cy="838200"/>
            <a:chOff x="-2133600" y="2074334"/>
            <a:chExt cx="838200" cy="838200"/>
          </a:xfrm>
        </p:grpSpPr>
        <p:sp>
          <p:nvSpPr>
            <p:cNvPr id="26" name="Rectangle 4"/>
            <p:cNvSpPr txBox="1">
              <a:spLocks noChangeArrowheads="1"/>
            </p:cNvSpPr>
            <p:nvPr/>
          </p:nvSpPr>
          <p:spPr>
            <a:xfrm>
              <a:off x="-2133600" y="2074334"/>
              <a:ext cx="838200" cy="838200"/>
            </a:xfrm>
            <a:prstGeom prst="rect">
              <a:avLst/>
            </a:prstGeom>
            <a:blipFill rotWithShape="1">
              <a:blip r:embed="rId9"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lang="en-US" sz="36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</a:lstStyle>
            <a:p>
              <a:pPr>
                <a:defRPr/>
              </a:pPr>
              <a:endParaRPr lang="en-CA" sz="3400" spc="-70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endParaRPr>
            </a:p>
          </p:txBody>
        </p:sp>
        <p:sp>
          <p:nvSpPr>
            <p:cNvPr id="27" name="5-Point Star 26"/>
            <p:cNvSpPr/>
            <p:nvPr/>
          </p:nvSpPr>
          <p:spPr>
            <a:xfrm>
              <a:off x="-2048930" y="2133600"/>
              <a:ext cx="685800" cy="685800"/>
            </a:xfrm>
            <a:prstGeom prst="star5">
              <a:avLst>
                <a:gd name="adj" fmla="val 22448"/>
                <a:gd name="hf" fmla="val 105146"/>
                <a:gd name="vf" fmla="val 110557"/>
              </a:avLst>
            </a:prstGeom>
            <a:gradFill flip="none" rotWithShape="1">
              <a:gsLst>
                <a:gs pos="10000">
                  <a:srgbClr val="FFFF00"/>
                </a:gs>
                <a:gs pos="75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Chevron 22"/>
          <p:cNvSpPr/>
          <p:nvPr/>
        </p:nvSpPr>
        <p:spPr bwMode="auto">
          <a:xfrm>
            <a:off x="3733800" y="6441016"/>
            <a:ext cx="1188720" cy="402336"/>
          </a:xfrm>
          <a:prstGeom prst="chevron">
            <a:avLst>
              <a:gd name="adj" fmla="val 22325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200"/>
              </a:lnSpc>
              <a:defRPr/>
            </a:pPr>
            <a:endParaRPr lang="en-US" sz="900" b="1" spc="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ctr">
              <a:lnSpc>
                <a:spcPts val="1000"/>
              </a:lnSpc>
              <a:defRPr/>
            </a:pPr>
            <a:r>
              <a:rPr lang="en-US" sz="900" b="1" spc="0" dirty="0">
                <a:solidFill>
                  <a:srgbClr val="FFFFFF"/>
                </a:solidFill>
                <a:latin typeface="Arial Narrow"/>
                <a:cs typeface="Arial Narrow"/>
              </a:rPr>
              <a:t>Producing a Good Case Analysis</a:t>
            </a:r>
          </a:p>
        </p:txBody>
      </p:sp>
    </p:spTree>
    <p:extLst>
      <p:ext uri="{BB962C8B-B14F-4D97-AF65-F5344CB8AC3E}">
        <p14:creationId xmlns:p14="http://schemas.microsoft.com/office/powerpoint/2010/main" val="3335672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  <p:bldP spid="11" grpId="0" animBg="1"/>
      <p:bldP spid="7" grpId="0" animBg="1"/>
      <p:bldP spid="15" grpId="0" build="p" autoUpdateAnimBg="0" advAuto="0"/>
      <p:bldP spid="18" grpId="0" build="p" autoUpdateAnimBg="0"/>
      <p:bldP spid="19" grpId="0" autoUpdateAnimBg="0"/>
      <p:bldP spid="20" grpId="0" autoUpdateAnimBg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02831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100"/>
              </a:lnSpc>
            </a:pPr>
            <a:r>
              <a:rPr lang="en-US" sz="2800" b="1" dirty="0">
                <a:solidFill>
                  <a:srgbClr val="FFFFFF"/>
                </a:solidFill>
                <a:latin typeface="+mj-lt"/>
              </a:rPr>
              <a:t>Writing Good Formulation &amp; Integration- Recommendation-&amp;-Implementation Analyses</a:t>
            </a:r>
          </a:p>
        </p:txBody>
      </p:sp>
      <p:sp>
        <p:nvSpPr>
          <p:cNvPr id="5" name="Action Button: Custom 4">
            <a:hlinkClick r:id="rId3" action="ppaction://hlinksldjump" highlightClick="1">
              <a:snd r:embed="rId4" name="Whoosh"/>
            </a:hlinkClick>
          </p:cNvPr>
          <p:cNvSpPr/>
          <p:nvPr/>
        </p:nvSpPr>
        <p:spPr>
          <a:xfrm>
            <a:off x="685800" y="6454986"/>
            <a:ext cx="7848600" cy="4114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Nex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1664" y="6419088"/>
            <a:ext cx="396214" cy="396214"/>
          </a:xfrm>
          <a:prstGeom prst="rect">
            <a:avLst/>
          </a:prstGeom>
        </p:spPr>
      </p:pic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99532" y="1515536"/>
            <a:ext cx="8737600" cy="237757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74320" indent="-274320" algn="l">
              <a:spcAft>
                <a:spcPts val="300"/>
              </a:spcAft>
              <a:buFont typeface="Arial"/>
              <a:buChar char="•"/>
              <a:defRPr/>
            </a:pPr>
            <a:r>
              <a:rPr lang="en-US" sz="2600" b="1" dirty="0">
                <a:solidFill>
                  <a:srgbClr val="00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Formatting:</a:t>
            </a:r>
          </a:p>
          <a:p>
            <a:pPr marL="548640" lvl="1" indent="-274320">
              <a:spcAft>
                <a:spcPts val="300"/>
              </a:spcAft>
              <a:buFont typeface="Wingdings" charset="2"/>
              <a:buChar char="Ø"/>
              <a:defRPr/>
            </a:pP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One and 1/2 spaced </a:t>
            </a: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/>
              </a:rPr>
              <a:t>( I will check ). </a:t>
            </a:r>
          </a:p>
          <a:p>
            <a:pPr marL="548640" lvl="1" indent="-274320">
              <a:spcAft>
                <a:spcPts val="300"/>
              </a:spcAft>
              <a:buFont typeface="Wingdings" charset="2"/>
              <a:buChar char="Ø"/>
              <a:defRPr/>
            </a:pP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Page limit is eight pages, excluding cover and citations. </a:t>
            </a:r>
          </a:p>
          <a:p>
            <a:pPr marL="548640" lvl="1" indent="-274320">
              <a:spcAft>
                <a:spcPts val="300"/>
              </a:spcAft>
              <a:buFont typeface="Wingdings" charset="2"/>
              <a:buChar char="Ø"/>
              <a:defRPr/>
            </a:pP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NO Table of Contents needed.</a:t>
            </a:r>
          </a:p>
          <a:p>
            <a:pPr marL="548640" lvl="1" indent="-274320">
              <a:spcAft>
                <a:spcPts val="300"/>
              </a:spcAft>
              <a:buFont typeface="Wingdings" charset="2"/>
              <a:buChar char="Ø"/>
              <a:defRPr/>
            </a:pP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Times New Roman"/>
              </a:rPr>
              <a:t>Min. 12 point </a:t>
            </a: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Times New Roman</a:t>
            </a: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/>
              </a:rPr>
              <a:t> </a:t>
            </a: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Times New Roman"/>
              </a:rPr>
              <a:t>with max. .3 compression. </a:t>
            </a:r>
            <a:endParaRPr lang="en-US" sz="2200" b="1" dirty="0">
              <a:solidFill>
                <a:srgbClr val="000090"/>
              </a:solidFill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cs typeface="Times New Roman"/>
            </a:endParaRPr>
          </a:p>
          <a:p>
            <a:pPr marL="548640" lvl="1" indent="-274320">
              <a:spcAft>
                <a:spcPts val="300"/>
              </a:spcAft>
              <a:buFont typeface="Wingdings" charset="2"/>
              <a:buChar char="Ø"/>
              <a:defRPr/>
            </a:pP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/>
              </a:rPr>
              <a:t>Minimum margins of</a:t>
            </a: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Times New Roman"/>
              </a:rPr>
              <a:t> 1 inch or 2.54 centimeters</a:t>
            </a: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/>
              </a:rPr>
              <a:t>. 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latin typeface="+mj-lt"/>
              <a:cs typeface="Times New Roman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83657" y="1066800"/>
            <a:ext cx="6755343" cy="523220"/>
          </a:xfrm>
          <a:prstGeom prst="rect">
            <a:avLst/>
          </a:prstGeom>
          <a:solidFill>
            <a:schemeClr val="bg1"/>
          </a:solidFill>
        </p:spPr>
        <p:txBody>
          <a:bodyPr wrap="square" rIns="0">
            <a:spAutoFit/>
          </a:bodyPr>
          <a:lstStyle/>
          <a:p>
            <a:pPr algn="l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The Individual Analyses:</a:t>
            </a:r>
            <a:endParaRPr lang="en-US" sz="3600" b="1" spc="-100" dirty="0">
              <a:solidFill>
                <a:srgbClr val="FF0000"/>
              </a:solidFill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388100" y="4152900"/>
            <a:ext cx="2633472" cy="109728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spcAft>
                <a:spcPts val="400"/>
              </a:spcAft>
            </a:pP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remember the alphabet by putting it into 8 chunks </a:t>
            </a:r>
          </a:p>
          <a:p>
            <a:pPr algn="ctr"/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ABCD  EFG  HIJK  LMNOP  QRS   TUV   WX   YZ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355080" y="4114800"/>
            <a:ext cx="2679192" cy="11430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381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defRPr/>
            </a:pP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The Web Page has a </a:t>
            </a:r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blank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 analyses with very useful advice.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0" y="1311870"/>
            <a:ext cx="2489200" cy="923330"/>
          </a:xfrm>
          <a:prstGeom prst="rect">
            <a:avLst/>
          </a:prstGeom>
          <a:ln w="19050">
            <a:solidFill>
              <a:schemeClr val="tx1"/>
            </a:solidFill>
          </a:ln>
          <a:effectLst/>
        </p:spPr>
        <p:txBody>
          <a:bodyPr wrap="square" tIns="91440" bIns="9144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/>
              <a:t>Fudging (verb): Present so as to conceal the truth or mislead.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355080" y="1181100"/>
            <a:ext cx="2679192" cy="1143000"/>
          </a:xfrm>
          <a:prstGeom prst="roundRect">
            <a:avLst>
              <a:gd name="adj" fmla="val 18567"/>
            </a:avLst>
          </a:prstGeom>
          <a:solidFill>
            <a:srgbClr val="CCFFCC"/>
          </a:solidFill>
          <a:ln>
            <a:solidFill>
              <a:srgbClr val="FF0000"/>
            </a:solidFill>
          </a:ln>
          <a:effectLst>
            <a:outerShdw blurRad="381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course outline says what individual analyses are &amp; when they are due!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271935" y="8467"/>
            <a:ext cx="838200" cy="838200"/>
            <a:chOff x="-2133600" y="2074334"/>
            <a:chExt cx="838200" cy="838200"/>
          </a:xfrm>
        </p:grpSpPr>
        <p:sp>
          <p:nvSpPr>
            <p:cNvPr id="19" name="Rectangle 4"/>
            <p:cNvSpPr txBox="1">
              <a:spLocks noChangeArrowheads="1"/>
            </p:cNvSpPr>
            <p:nvPr/>
          </p:nvSpPr>
          <p:spPr>
            <a:xfrm>
              <a:off x="-2133600" y="2074334"/>
              <a:ext cx="838200" cy="838200"/>
            </a:xfrm>
            <a:prstGeom prst="rect">
              <a:avLst/>
            </a:prstGeom>
            <a:blipFill rotWithShape="1">
              <a:blip r:embed="rId6"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lang="en-US" sz="36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</a:lstStyle>
            <a:p>
              <a:pPr>
                <a:defRPr/>
              </a:pPr>
              <a:endParaRPr lang="en-CA" sz="3400" spc="-70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endParaRPr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-2048930" y="2133600"/>
              <a:ext cx="685800" cy="685800"/>
            </a:xfrm>
            <a:prstGeom prst="star5">
              <a:avLst>
                <a:gd name="adj" fmla="val 22448"/>
                <a:gd name="hf" fmla="val 105146"/>
                <a:gd name="vf" fmla="val 110557"/>
              </a:avLst>
            </a:prstGeom>
            <a:gradFill flip="none" rotWithShape="1">
              <a:gsLst>
                <a:gs pos="10000">
                  <a:srgbClr val="FFFF00"/>
                </a:gs>
                <a:gs pos="75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Chevron 16"/>
          <p:cNvSpPr/>
          <p:nvPr/>
        </p:nvSpPr>
        <p:spPr bwMode="auto">
          <a:xfrm>
            <a:off x="4800600" y="6441016"/>
            <a:ext cx="1143000" cy="402336"/>
          </a:xfrm>
          <a:prstGeom prst="chevron">
            <a:avLst>
              <a:gd name="adj" fmla="val 22325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200"/>
              </a:lnSpc>
              <a:defRPr/>
            </a:pPr>
            <a:endParaRPr lang="en-US" sz="900" b="1" spc="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ctr">
              <a:lnSpc>
                <a:spcPts val="1000"/>
              </a:lnSpc>
              <a:defRPr/>
            </a:pPr>
            <a:r>
              <a:rPr lang="en-US" sz="900" b="1" spc="0" dirty="0">
                <a:solidFill>
                  <a:srgbClr val="FFFFFF"/>
                </a:solidFill>
                <a:latin typeface="Arial Narrow"/>
                <a:cs typeface="Arial Narrow"/>
              </a:rPr>
              <a:t>Producing Good Analyses Papers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495300" y="3811216"/>
            <a:ext cx="8737600" cy="124649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74320" indent="-274320">
              <a:spcAft>
                <a:spcPts val="300"/>
              </a:spcAft>
              <a:buFont typeface="Arial"/>
              <a:buChar char="•"/>
              <a:defRPr/>
            </a:pPr>
            <a:r>
              <a:rPr lang="en-US" sz="2600" b="1" dirty="0">
                <a:solidFill>
                  <a:srgbClr val="00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/>
              </a:rPr>
              <a:t>Tables:      </a:t>
            </a:r>
          </a:p>
          <a:p>
            <a:pPr marL="548640" lvl="1" indent="-274320">
              <a:spcAft>
                <a:spcPts val="300"/>
              </a:spcAft>
              <a:buFont typeface="Wingdings" charset="2"/>
              <a:buChar char="Ø"/>
              <a:defRPr/>
            </a:pP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/>
              </a:rPr>
              <a:t>They save space (avoid cut &amp; paste). </a:t>
            </a:r>
          </a:p>
          <a:p>
            <a:pPr marL="548640" lvl="1" indent="-274320">
              <a:spcAft>
                <a:spcPts val="300"/>
              </a:spcAft>
              <a:buFont typeface="Wingdings" charset="2"/>
              <a:buChar char="Ø"/>
              <a:defRPr/>
            </a:pP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/>
              </a:rPr>
              <a:t>Short term memory rule: 7 ± 2 for lists.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latin typeface="+mj-lt"/>
              <a:cs typeface="Times New Roman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495300" y="4991100"/>
            <a:ext cx="8737600" cy="1308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74320" indent="-274320" algn="l">
              <a:spcAft>
                <a:spcPts val="300"/>
              </a:spcAft>
              <a:buFont typeface="Arial"/>
              <a:buChar char="•"/>
              <a:defRPr/>
            </a:pPr>
            <a:r>
              <a:rPr lang="en-US" sz="2600" b="1" dirty="0">
                <a:solidFill>
                  <a:srgbClr val="00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Times New Roman"/>
              </a:rPr>
              <a:t>Citations:</a:t>
            </a:r>
          </a:p>
          <a:p>
            <a:pPr marL="548640" lvl="1" indent="-274320">
              <a:spcAft>
                <a:spcPts val="300"/>
              </a:spcAft>
              <a:buFont typeface="Wingdings" charset="2"/>
              <a:buChar char="Ø"/>
              <a:defRPr/>
            </a:pP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Times New Roman"/>
              </a:rPr>
              <a:t>Cite in any consistent format; only for quotes &amp; odd facts.</a:t>
            </a:r>
          </a:p>
          <a:p>
            <a:pPr marL="274320" indent="-274320" algn="l">
              <a:spcAft>
                <a:spcPts val="300"/>
              </a:spcAft>
              <a:buFont typeface="Arial"/>
              <a:buChar char="•"/>
              <a:defRPr/>
            </a:pPr>
            <a:r>
              <a:rPr lang="en-US" sz="2600" b="1" dirty="0">
                <a:solidFill>
                  <a:srgbClr val="00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Times New Roman"/>
              </a:rPr>
              <a:t>Grammar: 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Times New Roman"/>
              </a:rPr>
              <a:t>No incompressible misspelled sentences.</a:t>
            </a:r>
          </a:p>
        </p:txBody>
      </p:sp>
    </p:spTree>
    <p:extLst>
      <p:ext uri="{BB962C8B-B14F-4D97-AF65-F5344CB8AC3E}">
        <p14:creationId xmlns:p14="http://schemas.microsoft.com/office/powerpoint/2010/main" val="2128663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autoUpdateAnimBg="0"/>
      <p:bldP spid="24" grpId="0" animBg="1"/>
      <p:bldP spid="26" grpId="0" animBg="1"/>
      <p:bldP spid="26" grpId="1" animBg="1"/>
      <p:bldP spid="2" grpId="0" animBg="1"/>
      <p:bldP spid="2" grpId="1" animBg="1"/>
      <p:bldP spid="6" grpId="0" animBg="1"/>
      <p:bldP spid="6" grpId="1" animBg="1"/>
      <p:bldP spid="4" grpId="0" animBg="1"/>
      <p:bldP spid="4" grpId="1" animBg="1"/>
      <p:bldP spid="21" grpId="0" uiExpand="1" autoUpdateAnimBg="0"/>
      <p:bldP spid="2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0" y="113912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3400" b="1" dirty="0">
                <a:solidFill>
                  <a:srgbClr val="FFFFFF"/>
                </a:solidFill>
                <a:latin typeface="+mj-lt"/>
              </a:rPr>
              <a:t>For a Good Executive Summary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>
          <a:xfrm>
            <a:off x="50799" y="1083734"/>
            <a:ext cx="5130801" cy="107526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20040" lvl="0" indent="-320040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Font typeface="Wingdings" charset="2"/>
              <a:buChar char="Ø"/>
            </a:pPr>
            <a:r>
              <a:rPr lang="x-none" sz="2300" b="1" cap="all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INTRODUCTION </a:t>
            </a:r>
            <a:r>
              <a:rPr lang="en-CA" sz="23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pPr marL="502920" indent="-182880">
              <a:lnSpc>
                <a:spcPct val="95000"/>
              </a:lnSpc>
              <a:spcBef>
                <a:spcPts val="0"/>
              </a:spcBef>
            </a:pPr>
            <a:r>
              <a:rPr lang="en-US" sz="2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Explain what the firm does.</a:t>
            </a:r>
            <a:endParaRPr lang="en-CA" sz="21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502920" lvl="0" indent="-182880">
              <a:lnSpc>
                <a:spcPct val="95000"/>
              </a:lnSpc>
              <a:spcBef>
                <a:spcPts val="0"/>
              </a:spcBef>
            </a:pPr>
            <a:r>
              <a:rPr lang="en-US" sz="2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Give a compelling interest to read.</a:t>
            </a:r>
            <a:endParaRPr lang="en-US" sz="2100" dirty="0">
              <a:solidFill>
                <a:srgbClr val="008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1151467"/>
            <a:ext cx="4428067" cy="1001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5000"/>
              </a:lnSpc>
              <a:spcBef>
                <a:spcPts val="0"/>
              </a:spcBef>
            </a:pPr>
            <a:endParaRPr lang="en-CA" sz="2000" b="1" cap="all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0" indent="-182880">
              <a:lnSpc>
                <a:spcPct val="95000"/>
              </a:lnSpc>
              <a:spcBef>
                <a:spcPts val="0"/>
              </a:spcBef>
              <a:buFont typeface="Arial"/>
              <a:buChar char="•"/>
            </a:pPr>
            <a:r>
              <a:rPr lang="en-US" sz="2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Does it note goals of the analysis?</a:t>
            </a:r>
            <a:endParaRPr lang="en-CA" sz="21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indent="-182880">
              <a:lnSpc>
                <a:spcPct val="95000"/>
              </a:lnSpc>
              <a:spcBef>
                <a:spcPts val="0"/>
              </a:spcBef>
              <a:buFont typeface="Arial"/>
              <a:buChar char="•"/>
            </a:pPr>
            <a:r>
              <a:rPr lang="x-none" sz="2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Include a recommended strategy</a:t>
            </a:r>
            <a:r>
              <a:rPr lang="en-CA" sz="2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r>
              <a:rPr lang="x-none" sz="2100" cap="all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endParaRPr lang="en-CA" sz="2100" cap="all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0800" y="2150534"/>
            <a:ext cx="8991600" cy="1066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spcBef>
                <a:spcPts val="500"/>
              </a:spcBef>
              <a:buFont typeface="Arial" pitchFamily="34" charset="0"/>
              <a:buChar char="–"/>
              <a:defRPr sz="2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22960" indent="-274320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>
              <a:lnSpc>
                <a:spcPct val="95000"/>
              </a:lnSpc>
              <a:spcBef>
                <a:spcPts val="1000"/>
              </a:spcBef>
              <a:spcAft>
                <a:spcPts val="100"/>
              </a:spcAft>
              <a:buFont typeface="Wingdings" charset="2"/>
              <a:buChar char="Ø"/>
            </a:pPr>
            <a:r>
              <a:rPr lang="x-none" sz="2300" b="1" cap="all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Problem / Challenge </a:t>
            </a:r>
            <a:r>
              <a:rPr lang="en-CA" sz="23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</a:t>
            </a:r>
          </a:p>
          <a:p>
            <a:pPr marL="457200" indent="-182880">
              <a:lnSpc>
                <a:spcPct val="95000"/>
              </a:lnSpc>
              <a:spcBef>
                <a:spcPts val="0"/>
              </a:spcBef>
            </a:pPr>
            <a:r>
              <a:rPr lang="en-US" sz="2100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Opportunities &amp; threats (competitor, industry and macro environment). </a:t>
            </a:r>
            <a:endParaRPr lang="en-CA" sz="2100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182880">
              <a:lnSpc>
                <a:spcPct val="95000"/>
              </a:lnSpc>
              <a:spcBef>
                <a:spcPts val="0"/>
              </a:spcBef>
            </a:pPr>
            <a:r>
              <a:rPr lang="en-US" sz="2100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Strengths &amp; limitations (resources, capabilities &amp; core competencies).</a:t>
            </a:r>
            <a:endParaRPr lang="en-US" sz="2100" dirty="0">
              <a:solidFill>
                <a:srgbClr val="008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50799" y="3191933"/>
            <a:ext cx="8991600" cy="17610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spcBef>
                <a:spcPts val="500"/>
              </a:spcBef>
              <a:buFont typeface="Arial" pitchFamily="34" charset="0"/>
              <a:buChar char="–"/>
              <a:defRPr sz="2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22960" indent="-274320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indent="-411480">
              <a:lnSpc>
                <a:spcPct val="95000"/>
              </a:lnSpc>
              <a:spcBef>
                <a:spcPts val="1000"/>
              </a:spcBef>
              <a:spcAft>
                <a:spcPts val="100"/>
              </a:spcAft>
              <a:buFont typeface="Wingdings" charset="2"/>
              <a:buChar char="Ø"/>
            </a:pPr>
            <a:r>
              <a:rPr lang="x-none" sz="2300" b="1" cap="all" dirty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Solution </a:t>
            </a:r>
            <a:endParaRPr lang="en-CA" sz="2300" b="1" cap="all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502920" indent="-182880">
              <a:lnSpc>
                <a:spcPct val="95000"/>
              </a:lnSpc>
              <a:spcBef>
                <a:spcPts val="0"/>
              </a:spcBef>
            </a:pPr>
            <a:r>
              <a:rPr lang="en-US" sz="2100" dirty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What do you want to the firm to do?</a:t>
            </a:r>
            <a:endParaRPr lang="en-CA" sz="2100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502920" indent="-182880">
              <a:lnSpc>
                <a:spcPct val="95000"/>
              </a:lnSpc>
              <a:spcBef>
                <a:spcPts val="0"/>
              </a:spcBef>
            </a:pPr>
            <a:r>
              <a:rPr lang="en-US" sz="2100" dirty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What steps need to be taken (logical &amp; appropriate action plan).</a:t>
            </a:r>
            <a:endParaRPr lang="en-CA" sz="2100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502920" indent="-182880">
              <a:lnSpc>
                <a:spcPct val="95000"/>
              </a:lnSpc>
              <a:spcBef>
                <a:spcPts val="0"/>
              </a:spcBef>
            </a:pPr>
            <a:r>
              <a:rPr lang="en-US" sz="2100" dirty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How soon do we start; with what steps?</a:t>
            </a:r>
            <a:endParaRPr lang="en-CA" sz="2100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502920" indent="-182880">
              <a:lnSpc>
                <a:spcPct val="95000"/>
              </a:lnSpc>
              <a:spcBef>
                <a:spcPts val="0"/>
              </a:spcBef>
            </a:pPr>
            <a:r>
              <a:rPr lang="x-none" sz="2100" dirty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How will we measure success (criteria by which you evaluate).</a:t>
            </a:r>
            <a:r>
              <a:rPr lang="x-none" sz="2100" cap="all" dirty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endParaRPr lang="en-US" sz="2100" dirty="0">
              <a:solidFill>
                <a:srgbClr val="008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2332" y="4842933"/>
            <a:ext cx="8991600" cy="14308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spcBef>
                <a:spcPts val="500"/>
              </a:spcBef>
              <a:buFont typeface="Arial" pitchFamily="34" charset="0"/>
              <a:buChar char="–"/>
              <a:defRPr sz="2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22960" indent="-274320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>
              <a:lnSpc>
                <a:spcPct val="95000"/>
              </a:lnSpc>
              <a:spcBef>
                <a:spcPts val="1000"/>
              </a:spcBef>
              <a:spcAft>
                <a:spcPts val="100"/>
              </a:spcAft>
              <a:buFont typeface="Wingdings" charset="2"/>
              <a:buChar char="Ø"/>
            </a:pPr>
            <a:r>
              <a:rPr lang="x-none" sz="2300" b="1" cap="all" dirty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Why Now </a:t>
            </a:r>
            <a:endParaRPr lang="en-CA" sz="2300" b="1" dirty="0">
              <a:solidFill>
                <a:srgbClr val="008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502920" indent="-182880">
              <a:lnSpc>
                <a:spcPct val="95000"/>
              </a:lnSpc>
              <a:spcBef>
                <a:spcPts val="0"/>
              </a:spcBef>
            </a:pPr>
            <a:r>
              <a:rPr lang="en-US" sz="2100" dirty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Explain external circumstances driving change.</a:t>
            </a:r>
            <a:endParaRPr lang="en-CA" sz="2100" dirty="0">
              <a:solidFill>
                <a:srgbClr val="008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502920" indent="-182880">
              <a:lnSpc>
                <a:spcPct val="95000"/>
              </a:lnSpc>
              <a:spcBef>
                <a:spcPts val="0"/>
              </a:spcBef>
            </a:pPr>
            <a:r>
              <a:rPr lang="en-US" sz="2100" dirty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Note internal resources for recommendation.</a:t>
            </a:r>
            <a:endParaRPr lang="en-CA" sz="2100" dirty="0">
              <a:solidFill>
                <a:srgbClr val="008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502920" indent="-182880">
              <a:lnSpc>
                <a:spcPct val="95000"/>
              </a:lnSpc>
              <a:spcBef>
                <a:spcPts val="0"/>
              </a:spcBef>
            </a:pPr>
            <a:r>
              <a:rPr lang="en-US" sz="2100" dirty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Detail the need for w</a:t>
            </a:r>
            <a:r>
              <a:rPr lang="x-none" sz="2100" dirty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hy change now</a:t>
            </a:r>
            <a:r>
              <a:rPr lang="en-CA" sz="2100" dirty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en-US" sz="2100" dirty="0">
              <a:solidFill>
                <a:srgbClr val="008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  <p:pic>
        <p:nvPicPr>
          <p:cNvPr id="14" name="Picture 13" descr="No Sou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8991" y="6442991"/>
            <a:ext cx="402309" cy="402309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</p:spPr>
      </p:pic>
      <p:grpSp>
        <p:nvGrpSpPr>
          <p:cNvPr id="16" name="Group 15"/>
          <p:cNvGrpSpPr/>
          <p:nvPr/>
        </p:nvGrpSpPr>
        <p:grpSpPr>
          <a:xfrm>
            <a:off x="8717108" y="6410621"/>
            <a:ext cx="418425" cy="438912"/>
            <a:chOff x="10515600" y="6419088"/>
            <a:chExt cx="418425" cy="438912"/>
          </a:xfrm>
          <a:blipFill rotWithShape="1">
            <a:blip r:embed="rId4"/>
            <a:tile tx="0" ty="0" sx="100000" sy="100000" flip="none" algn="tl"/>
          </a:blipFill>
        </p:grpSpPr>
        <p:pic>
          <p:nvPicPr>
            <p:cNvPr id="17" name="Picture 16"/>
            <p:cNvPicPr preferRelativeResize="0">
              <a:picLocks/>
            </p:cNvPicPr>
            <p:nvPr/>
          </p:nvPicPr>
          <p:blipFill rotWithShape="1"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15600" y="6419088"/>
              <a:ext cx="418425" cy="438912"/>
            </a:xfrm>
            <a:prstGeom prst="rect">
              <a:avLst/>
            </a:prstGeom>
            <a:grpFill/>
          </p:spPr>
        </p:pic>
        <p:pic>
          <p:nvPicPr>
            <p:cNvPr id="18" name="Picture 17" descr="Next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24067" y="6436385"/>
              <a:ext cx="396214" cy="396214"/>
            </a:xfrm>
            <a:prstGeom prst="rect">
              <a:avLst/>
            </a:prstGeom>
            <a:grpFill/>
          </p:spPr>
        </p:pic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E16751FE-CDAC-43FC-9044-C8CA453785CE}"/>
              </a:ext>
            </a:extLst>
          </p:cNvPr>
          <p:cNvGrpSpPr/>
          <p:nvPr/>
        </p:nvGrpSpPr>
        <p:grpSpPr>
          <a:xfrm>
            <a:off x="7766837" y="5204296"/>
            <a:ext cx="981237" cy="955029"/>
            <a:chOff x="7086600" y="4859866"/>
            <a:chExt cx="1371600" cy="1371600"/>
          </a:xfrm>
        </p:grpSpPr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8A546A3D-2A5B-4C9E-96BB-D718441BAC20}"/>
                </a:ext>
              </a:extLst>
            </p:cNvPr>
            <p:cNvSpPr/>
            <p:nvPr/>
          </p:nvSpPr>
          <p:spPr>
            <a:xfrm>
              <a:off x="7086600" y="4859866"/>
              <a:ext cx="1371600" cy="1371600"/>
            </a:xfrm>
            <a:prstGeom prst="ellipse">
              <a:avLst/>
            </a:prstGeom>
            <a:solidFill>
              <a:srgbClr val="008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951F1D78-DC2B-4E6A-8C6E-48D18E056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9085" y1="85256" x2="79085" y2="85256"/>
                          <a14:foregroundMark x1="75163" y1="89103" x2="75163" y2="89103"/>
                          <a14:foregroundMark x1="26144" y1="16667" x2="26144" y2="16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28933" y="4876798"/>
              <a:ext cx="1286934" cy="1312333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A60345C8-9958-4D02-9583-12FAF5A2C606}"/>
              </a:ext>
            </a:extLst>
          </p:cNvPr>
          <p:cNvGrpSpPr/>
          <p:nvPr/>
        </p:nvGrpSpPr>
        <p:grpSpPr>
          <a:xfrm>
            <a:off x="6654801" y="5216095"/>
            <a:ext cx="981237" cy="955031"/>
            <a:chOff x="7086600" y="4859866"/>
            <a:chExt cx="1371600" cy="1371600"/>
          </a:xfrm>
        </p:grpSpPr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CB611D7B-5D20-4994-B669-DBFA508349D6}"/>
                </a:ext>
              </a:extLst>
            </p:cNvPr>
            <p:cNvSpPr/>
            <p:nvPr/>
          </p:nvSpPr>
          <p:spPr>
            <a:xfrm>
              <a:off x="7086600" y="4859866"/>
              <a:ext cx="1371600" cy="1371600"/>
            </a:xfrm>
            <a:prstGeom prst="ellipse">
              <a:avLst/>
            </a:prstGeom>
            <a:solidFill>
              <a:srgbClr val="000066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D32EB506-C324-4433-87E4-30ED2AEDDD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9085" y1="85256" x2="79085" y2="85256"/>
                          <a14:foregroundMark x1="75163" y1="89103" x2="75163" y2="89103"/>
                          <a14:foregroundMark x1="26144" y1="16667" x2="26144" y2="16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28933" y="4878939"/>
              <a:ext cx="1286934" cy="1312332"/>
            </a:xfrm>
            <a:prstGeom prst="rect">
              <a:avLst/>
            </a:prstGeom>
          </p:spPr>
        </p:pic>
      </p:grpSp>
      <p:sp>
        <p:nvSpPr>
          <p:cNvPr id="26" name="Rectangle 5">
            <a:extLst>
              <a:ext uri="{FF2B5EF4-FFF2-40B4-BE49-F238E27FC236}">
                <a16:creationId xmlns="" xmlns:a16="http://schemas.microsoft.com/office/drawing/2014/main" id="{09EB36D2-5E19-4761-AA48-A4ED71DE7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5597" y="5166869"/>
            <a:ext cx="2717799" cy="1015663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ne page,11 pt., New Times Roman, ½-inch margins, 1.25 spacing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9" name="Chevron 16">
            <a:extLst>
              <a:ext uri="{FF2B5EF4-FFF2-40B4-BE49-F238E27FC236}">
                <a16:creationId xmlns="" xmlns:a16="http://schemas.microsoft.com/office/drawing/2014/main" id="{F91562D8-3E4E-4132-AA7F-E405047C408E}"/>
              </a:ext>
            </a:extLst>
          </p:cNvPr>
          <p:cNvSpPr/>
          <p:nvPr/>
        </p:nvSpPr>
        <p:spPr bwMode="auto">
          <a:xfrm>
            <a:off x="4800600" y="6441016"/>
            <a:ext cx="1143000" cy="402336"/>
          </a:xfrm>
          <a:prstGeom prst="chevron">
            <a:avLst>
              <a:gd name="adj" fmla="val 22325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200"/>
              </a:lnSpc>
              <a:defRPr/>
            </a:pPr>
            <a:endParaRPr lang="en-US" sz="900" b="1" spc="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ctr">
              <a:lnSpc>
                <a:spcPts val="1000"/>
              </a:lnSpc>
              <a:defRPr/>
            </a:pPr>
            <a:r>
              <a:rPr lang="en-US" sz="900" b="1" spc="0" dirty="0">
                <a:solidFill>
                  <a:srgbClr val="FFFFFF"/>
                </a:solidFill>
                <a:latin typeface="Arial Narrow"/>
                <a:cs typeface="Arial Narrow"/>
              </a:rPr>
              <a:t>Producing Good Analyses Papers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FA035C87-0B35-42F3-B78E-2A6A3C1C28E3}"/>
              </a:ext>
            </a:extLst>
          </p:cNvPr>
          <p:cNvGrpSpPr/>
          <p:nvPr/>
        </p:nvGrpSpPr>
        <p:grpSpPr>
          <a:xfrm>
            <a:off x="8271935" y="8467"/>
            <a:ext cx="838200" cy="838200"/>
            <a:chOff x="-2133600" y="2074334"/>
            <a:chExt cx="838200" cy="838200"/>
          </a:xfrm>
        </p:grpSpPr>
        <p:sp>
          <p:nvSpPr>
            <p:cNvPr id="27" name="Rectangle 4">
              <a:extLst>
                <a:ext uri="{FF2B5EF4-FFF2-40B4-BE49-F238E27FC236}">
                  <a16:creationId xmlns="" xmlns:a16="http://schemas.microsoft.com/office/drawing/2014/main" id="{8316A16D-6AFF-4D92-A27F-594205B79292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-2133600" y="2074334"/>
              <a:ext cx="838200" cy="838200"/>
            </a:xfrm>
            <a:prstGeom prst="rect">
              <a:avLst/>
            </a:prstGeom>
            <a:blipFill rotWithShape="1">
              <a:blip r:embed="rId4"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lang="en-US" sz="36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</a:lstStyle>
            <a:p>
              <a:pPr>
                <a:defRPr/>
              </a:pPr>
              <a:endParaRPr lang="en-CA" sz="3400" spc="-70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endParaRPr>
            </a:p>
          </p:txBody>
        </p:sp>
        <p:sp>
          <p:nvSpPr>
            <p:cNvPr id="28" name="5-Point Star 30">
              <a:extLst>
                <a:ext uri="{FF2B5EF4-FFF2-40B4-BE49-F238E27FC236}">
                  <a16:creationId xmlns="" xmlns:a16="http://schemas.microsoft.com/office/drawing/2014/main" id="{6E1E5883-C6CB-4E62-B330-FDFA9CB4D4AE}"/>
                </a:ext>
              </a:extLst>
            </p:cNvPr>
            <p:cNvSpPr/>
            <p:nvPr/>
          </p:nvSpPr>
          <p:spPr>
            <a:xfrm>
              <a:off x="-2048930" y="2133600"/>
              <a:ext cx="685800" cy="685800"/>
            </a:xfrm>
            <a:prstGeom prst="star5">
              <a:avLst>
                <a:gd name="adj" fmla="val 22448"/>
                <a:gd name="hf" fmla="val 105146"/>
                <a:gd name="vf" fmla="val 110557"/>
              </a:avLst>
            </a:prstGeom>
            <a:gradFill flip="none" rotWithShape="1">
              <a:gsLst>
                <a:gs pos="10000">
                  <a:srgbClr val="FFFF00"/>
                </a:gs>
                <a:gs pos="75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303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xit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xit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3912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FFFFFF"/>
                </a:solidFill>
                <a:latin typeface="+mj-lt"/>
              </a:rPr>
              <a:t>For a Good Company Synopsis</a:t>
            </a:r>
          </a:p>
        </p:txBody>
      </p:sp>
      <p:sp>
        <p:nvSpPr>
          <p:cNvPr id="5" name="Action Button: Custom 4">
            <a:hlinkClick r:id="rId3" action="ppaction://hlinksldjump" highlightClick="1">
              <a:snd r:embed="rId4" name="Whoosh"/>
            </a:hlinkClick>
          </p:cNvPr>
          <p:cNvSpPr/>
          <p:nvPr/>
        </p:nvSpPr>
        <p:spPr>
          <a:xfrm>
            <a:off x="685800" y="6454986"/>
            <a:ext cx="7848600" cy="4114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Nex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1664" y="6419088"/>
            <a:ext cx="396214" cy="396214"/>
          </a:xfrm>
          <a:prstGeom prst="rect">
            <a:avLst/>
          </a:prstGeom>
          <a:blipFill rotWithShape="1">
            <a:blip r:embed="rId6"/>
            <a:tile tx="0" ty="0" sx="100000" sy="100000" flip="none" algn="tl"/>
          </a:blipFill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65136" y="1591523"/>
            <a:ext cx="8602664" cy="1308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274320" indent="-274320" algn="l">
              <a:spcAft>
                <a:spcPts val="400"/>
              </a:spcAft>
              <a:buFont typeface="Arial"/>
              <a:buChar char="•"/>
              <a:defRPr/>
            </a:pPr>
            <a:r>
              <a:rPr lang="en-US" sz="2600" b="1" dirty="0">
                <a:solidFill>
                  <a:srgbClr val="00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This is a mini-case to familiarize the rest of the class with the firm your group will analyze.</a:t>
            </a:r>
          </a:p>
          <a:p>
            <a:pPr marL="548640" lvl="1" indent="-274320">
              <a:spcAft>
                <a:spcPts val="400"/>
              </a:spcAft>
              <a:buFont typeface="Wingdings" charset="2"/>
              <a:buChar char="Ø"/>
              <a:defRPr/>
            </a:pP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It will be posted on-line for everyone in class to read.</a:t>
            </a:r>
            <a:endParaRPr lang="en-US" sz="2600" b="1" dirty="0">
              <a:solidFill>
                <a:srgbClr val="000000"/>
              </a:solidFill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cs typeface="Times New Roman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12725" y="1076980"/>
            <a:ext cx="8778875" cy="523220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l"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Groups will write a 5-8 page company synopsis.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769937" y="3299887"/>
            <a:ext cx="3246438" cy="430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42900" indent="-342900" algn="l" eaLnBrk="0" hangingPunct="0"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Firm history.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3927475" y="3299887"/>
            <a:ext cx="4132262" cy="430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42900" indent="-342900" algn="l" eaLnBrk="0" hangingPunct="0"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Current situation.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769937" y="3663951"/>
            <a:ext cx="3246438" cy="430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42900" indent="-342900" algn="l" eaLnBrk="0" hangingPunct="0"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Environment.	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3927475" y="3663951"/>
            <a:ext cx="4427537" cy="430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42900" indent="-342900" algn="l" eaLnBrk="0" hangingPunct="0"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Main strategic challenges. 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457200" y="4078814"/>
            <a:ext cx="8466137" cy="133882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74320" indent="-274320" algn="l">
              <a:buFont typeface="Arial"/>
              <a:buChar char="•"/>
              <a:defRPr/>
            </a:pPr>
            <a:r>
              <a:rPr lang="en-CA" sz="2600" b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I will need a </a:t>
            </a:r>
            <a:r>
              <a:rPr lang="en-US" sz="2600" b="1" u="sng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Word</a:t>
            </a:r>
            <a:r>
              <a:rPr lang="en-US" sz="2600" b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™ AND a </a:t>
            </a:r>
            <a:r>
              <a:rPr lang="en-US" sz="2600" b="1" u="sng" dirty="0" err="1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pdf</a:t>
            </a:r>
            <a:r>
              <a:rPr lang="en-US" sz="2600" b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version of your groups’ synopsis e-mailed to me in good form.     </a:t>
            </a:r>
            <a:r>
              <a:rPr lang="en-US" sz="2600" b="1" dirty="0">
                <a:solidFill>
                  <a:srgbClr val="9966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                            </a:t>
            </a:r>
          </a:p>
          <a:p>
            <a:pPr marL="548640" lvl="1" indent="-274320">
              <a:spcBef>
                <a:spcPts val="600"/>
              </a:spcBef>
              <a:buFont typeface="Wingdings" charset="2"/>
              <a:buChar char="Ø"/>
              <a:defRPr/>
            </a:pP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Without student ID numbers on the cover. </a:t>
            </a:r>
            <a:endParaRPr lang="en-US" sz="2200" b="1" dirty="0">
              <a:solidFill>
                <a:srgbClr val="000090"/>
              </a:solidFill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cs typeface="Times New Roman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457200" y="5410200"/>
            <a:ext cx="8466137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74320" indent="-274320" algn="l">
              <a:buClr>
                <a:schemeClr val="tx1"/>
              </a:buClr>
              <a:buFont typeface="Arial"/>
              <a:buChar char="•"/>
              <a:defRPr/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There is a link to previous terms synopses on the Groups page of the Business 478 Webpage.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cs typeface="Times New Roman" charset="0"/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448739" y="2860357"/>
            <a:ext cx="6629400" cy="49244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274320" indent="-274320" algn="l">
              <a:spcAft>
                <a:spcPts val="900"/>
              </a:spcAft>
              <a:buFont typeface="Arial"/>
              <a:buChar char="•"/>
              <a:defRPr/>
            </a:pPr>
            <a:r>
              <a:rPr lang="en-GB" sz="2600" b="1" dirty="0">
                <a:solidFill>
                  <a:srgbClr val="00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Your synopsis should cover:</a:t>
            </a:r>
            <a:endParaRPr lang="en-US" sz="2600" b="1" dirty="0">
              <a:solidFill>
                <a:srgbClr val="000000"/>
              </a:solidFill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cs typeface="Times New Roman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271935" y="8467"/>
            <a:ext cx="838200" cy="838200"/>
            <a:chOff x="-2133600" y="2074334"/>
            <a:chExt cx="838200" cy="838200"/>
          </a:xfrm>
        </p:grpSpPr>
        <p:sp>
          <p:nvSpPr>
            <p:cNvPr id="24" name="Rectangle 4"/>
            <p:cNvSpPr txBox="1">
              <a:spLocks noChangeArrowheads="1"/>
            </p:cNvSpPr>
            <p:nvPr/>
          </p:nvSpPr>
          <p:spPr>
            <a:xfrm>
              <a:off x="-2133600" y="2074334"/>
              <a:ext cx="838200" cy="838200"/>
            </a:xfrm>
            <a:prstGeom prst="rect">
              <a:avLst/>
            </a:prstGeom>
            <a:blipFill rotWithShape="1">
              <a:blip r:embed="rId6"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lang="en-US" sz="36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</a:lstStyle>
            <a:p>
              <a:pPr>
                <a:defRPr/>
              </a:pPr>
              <a:endParaRPr lang="en-CA" sz="3400" spc="-70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endParaRPr>
            </a:p>
          </p:txBody>
        </p:sp>
        <p:sp>
          <p:nvSpPr>
            <p:cNvPr id="27" name="5-Point Star 26"/>
            <p:cNvSpPr/>
            <p:nvPr/>
          </p:nvSpPr>
          <p:spPr>
            <a:xfrm>
              <a:off x="-2048930" y="2133600"/>
              <a:ext cx="685800" cy="685800"/>
            </a:xfrm>
            <a:prstGeom prst="star5">
              <a:avLst>
                <a:gd name="adj" fmla="val 22448"/>
                <a:gd name="hf" fmla="val 105146"/>
                <a:gd name="vf" fmla="val 110557"/>
              </a:avLst>
            </a:prstGeom>
            <a:gradFill flip="none" rotWithShape="1">
              <a:gsLst>
                <a:gs pos="10000">
                  <a:srgbClr val="FFFF00"/>
                </a:gs>
                <a:gs pos="75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Chevron 35">
            <a:extLst>
              <a:ext uri="{FF2B5EF4-FFF2-40B4-BE49-F238E27FC236}">
                <a16:creationId xmlns="" xmlns:a16="http://schemas.microsoft.com/office/drawing/2014/main" id="{EA982927-0548-4D4C-85C9-EDF9FA78CC37}"/>
              </a:ext>
            </a:extLst>
          </p:cNvPr>
          <p:cNvSpPr/>
          <p:nvPr/>
        </p:nvSpPr>
        <p:spPr bwMode="auto">
          <a:xfrm>
            <a:off x="5791200" y="6437376"/>
            <a:ext cx="1188720" cy="402336"/>
          </a:xfrm>
          <a:prstGeom prst="chevron">
            <a:avLst>
              <a:gd name="adj" fmla="val 22325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200"/>
              </a:lnSpc>
              <a:defRPr/>
            </a:pPr>
            <a:endParaRPr lang="en-US" sz="900" b="1" spc="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ctr">
              <a:lnSpc>
                <a:spcPts val="1100"/>
              </a:lnSpc>
              <a:defRPr/>
            </a:pPr>
            <a:r>
              <a:rPr lang="en-US" sz="900" b="1" spc="0" dirty="0">
                <a:solidFill>
                  <a:srgbClr val="FFFFFF"/>
                </a:solidFill>
                <a:latin typeface="Arial Narrow"/>
                <a:cs typeface="Arial Narrow"/>
              </a:rPr>
              <a:t>Producing a Good Firm</a:t>
            </a:r>
            <a:r>
              <a:rPr lang="en-US" sz="900" b="1" spc="0" baseline="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900" b="1" spc="0" dirty="0">
                <a:solidFill>
                  <a:srgbClr val="FFFFFF"/>
                </a:solidFill>
                <a:latin typeface="Arial Narrow"/>
                <a:cs typeface="Arial Narrow"/>
              </a:rPr>
              <a:t>Synopsis</a:t>
            </a:r>
          </a:p>
        </p:txBody>
      </p:sp>
    </p:spTree>
    <p:extLst>
      <p:ext uri="{BB962C8B-B14F-4D97-AF65-F5344CB8AC3E}">
        <p14:creationId xmlns:p14="http://schemas.microsoft.com/office/powerpoint/2010/main" val="4097011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utoUpdateAnimBg="0" advAuto="0"/>
      <p:bldP spid="18" grpId="0" autoUpdateAnimBg="0"/>
      <p:bldP spid="19" grpId="0" autoUpdateAnimBg="0"/>
      <p:bldP spid="20" grpId="0" autoUpdateAnimBg="0"/>
      <p:bldP spid="21" grpId="0" autoUpdateAnimBg="0"/>
      <p:bldP spid="22" grpId="0" build="p" autoUpdateAnimBg="0" advAuto="0"/>
      <p:bldP spid="25" grpId="0" build="p" autoUpdateAnimBg="0" advAuto="0"/>
      <p:bldP spid="26" grpId="0" build="p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968240" y="1664208"/>
            <a:ext cx="4096512" cy="2039112"/>
          </a:xfrm>
          <a:prstGeom prst="rect">
            <a:avLst/>
          </a:prstGeom>
          <a:blipFill rotWithShape="1">
            <a:blip r:embed="rId6">
              <a:alphaModFix amt="25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3912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FFFFFF"/>
                </a:solidFill>
                <a:latin typeface="+mj-lt"/>
              </a:rPr>
              <a:t>For a Good Presentation</a:t>
            </a:r>
          </a:p>
        </p:txBody>
      </p:sp>
      <p:sp>
        <p:nvSpPr>
          <p:cNvPr id="5" name="Action Button: Custom 4">
            <a:hlinkClick r:id="rId7" action="ppaction://hlinksldjump" highlightClick="1">
              <a:snd r:embed="rId8" name="Whoosh"/>
            </a:hlinkClick>
          </p:cNvPr>
          <p:cNvSpPr/>
          <p:nvPr/>
        </p:nvSpPr>
        <p:spPr>
          <a:xfrm>
            <a:off x="685800" y="6454986"/>
            <a:ext cx="7848600" cy="4114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ircular Arrow 28"/>
          <p:cNvSpPr/>
          <p:nvPr/>
        </p:nvSpPr>
        <p:spPr>
          <a:xfrm rot="5400000" flipV="1">
            <a:off x="2107498" y="254702"/>
            <a:ext cx="5069094" cy="5626490"/>
          </a:xfrm>
          <a:prstGeom prst="circularArrow">
            <a:avLst>
              <a:gd name="adj1" fmla="val 10549"/>
              <a:gd name="adj2" fmla="val 1073079"/>
              <a:gd name="adj3" fmla="val 20521671"/>
              <a:gd name="adj4" fmla="val 16220252"/>
              <a:gd name="adj5" fmla="val 12842"/>
            </a:avLst>
          </a:prstGeom>
          <a:solidFill>
            <a:srgbClr val="008000"/>
          </a:solidFill>
          <a:ln w="38100"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 rot="2671497">
            <a:off x="2333346" y="3729508"/>
            <a:ext cx="1838834" cy="6980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694477"/>
              </a:avLst>
            </a:prstTxWarp>
            <a:spAutoFit/>
          </a:bodyPr>
          <a:lstStyle/>
          <a:p>
            <a:pPr algn="ctr"/>
            <a:r>
              <a:rPr lang="en-CA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Lik</a:t>
            </a:r>
            <a:r>
              <a:rPr lang="en-CA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 these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600199" y="2971800"/>
            <a:ext cx="3124200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Next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786" y="6461786"/>
            <a:ext cx="396214" cy="396214"/>
          </a:xfrm>
          <a:prstGeom prst="rect">
            <a:avLst/>
          </a:prstGeom>
          <a:blipFill rotWithShape="1">
            <a:blip r:embed="rId10"/>
            <a:tile tx="0" ty="0" sx="100000" sy="100000" flip="none" algn="tl"/>
          </a:blipFill>
        </p:spPr>
      </p:pic>
      <p:sp>
        <p:nvSpPr>
          <p:cNvPr id="23" name="Rectangle 22"/>
          <p:cNvSpPr/>
          <p:nvPr/>
        </p:nvSpPr>
        <p:spPr bwMode="auto">
          <a:xfrm>
            <a:off x="0" y="990600"/>
            <a:ext cx="6019800" cy="492443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l">
              <a:defRPr/>
            </a:pP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prstClr val="black">
                      <a:alpha val="43000"/>
                    </a:prstClr>
                  </a:outerShdw>
                </a:effectLst>
                <a:cs typeface="Arial" charset="0"/>
              </a:rPr>
              <a:t>Over the Last Three Classes</a:t>
            </a:r>
            <a:endParaRPr lang="en-US" sz="2600" b="1" spc="-100" dirty="0">
              <a:solidFill>
                <a:srgbClr val="FF0000"/>
              </a:solidFill>
              <a:effectLst>
                <a:outerShdw blurRad="38100" dist="38100" dir="2700000" algn="tl" rotWithShape="0">
                  <a:prstClr val="black">
                    <a:alpha val="43000"/>
                  </a:prst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0" y="1447800"/>
            <a:ext cx="4495799" cy="769441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marL="274320" indent="-274320" algn="l">
              <a:buFont typeface="Wingdings" charset="2"/>
              <a:buChar char="Ø"/>
              <a:defRPr/>
            </a:pPr>
            <a:r>
              <a:rPr lang="en-US" sz="2200" b="1" spc="-70" dirty="0">
                <a:solidFill>
                  <a:srgbClr val="008000"/>
                </a:solidFill>
                <a:effectLst>
                  <a:outerShdw blurRad="38100" dist="38100" dir="2700000" algn="tl" rotWithShape="0">
                    <a:prstClr val="black">
                      <a:alpha val="43000"/>
                    </a:prstClr>
                  </a:outerShdw>
                </a:effectLst>
                <a:cs typeface="Arial" charset="0"/>
              </a:rPr>
              <a:t>A presentation should include all parts of an exec. summary.</a:t>
            </a:r>
            <a:endParaRPr lang="en-US" sz="2200" b="1" spc="-70" dirty="0">
              <a:solidFill>
                <a:srgbClr val="008000"/>
              </a:solidFill>
              <a:effectLst>
                <a:outerShdw blurRad="38100" dist="38100" dir="2700000" algn="tl" rotWithShape="0">
                  <a:prstClr val="black">
                    <a:alpha val="43000"/>
                  </a:prst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74" name="Rectangle 273"/>
          <p:cNvSpPr/>
          <p:nvPr/>
        </p:nvSpPr>
        <p:spPr bwMode="auto">
          <a:xfrm>
            <a:off x="304800" y="2152696"/>
            <a:ext cx="4665136" cy="400110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marL="182880" indent="-182880">
              <a:buFont typeface="Arial"/>
              <a:buChar char="•"/>
              <a:defRPr/>
            </a:pPr>
            <a:r>
              <a:rPr lang="en-US" sz="2000" b="1" spc="-70" dirty="0">
                <a:solidFill>
                  <a:srgbClr val="008000"/>
                </a:solidFill>
                <a:cs typeface="Arial" charset="0"/>
              </a:rPr>
              <a:t>E</a:t>
            </a:r>
            <a:r>
              <a:rPr lang="en-US" sz="2000" b="1" spc="-70" dirty="0" smtClean="0">
                <a:solidFill>
                  <a:srgbClr val="008000"/>
                </a:solidFill>
                <a:cs typeface="Arial" charset="0"/>
              </a:rPr>
              <a:t>vidence all </a:t>
            </a:r>
            <a:r>
              <a:rPr lang="en-US" sz="2000" b="1" spc="-70" dirty="0">
                <a:solidFill>
                  <a:srgbClr val="008000"/>
                </a:solidFill>
                <a:cs typeface="Arial" charset="0"/>
              </a:rPr>
              <a:t>analysis</a:t>
            </a:r>
            <a:r>
              <a:rPr lang="en-US" sz="2000" b="1" spc="-70" dirty="0">
                <a:solidFill>
                  <a:srgbClr val="008000"/>
                </a:solidFill>
                <a:cs typeface="Times New Roman" pitchFamily="18" charset="0"/>
              </a:rPr>
              <a:t> p</a:t>
            </a:r>
            <a:r>
              <a:rPr lang="en-US" sz="2000" b="1" spc="-70" dirty="0">
                <a:solidFill>
                  <a:srgbClr val="008000"/>
                </a:solidFill>
                <a:cs typeface="Arial" charset="0"/>
              </a:rPr>
              <a:t>arts </a:t>
            </a:r>
            <a:r>
              <a:rPr lang="en-US" sz="2000" b="1" spc="-70" dirty="0">
                <a:solidFill>
                  <a:srgbClr val="008000"/>
                </a:solidFill>
                <a:cs typeface="Times New Roman" pitchFamily="18" charset="0"/>
              </a:rPr>
              <a:t>were</a:t>
            </a:r>
            <a:r>
              <a:rPr lang="en-US" sz="2000" b="1" spc="-70" dirty="0">
                <a:solidFill>
                  <a:srgbClr val="008000"/>
                </a:solidFill>
                <a:cs typeface="Arial" charset="0"/>
              </a:rPr>
              <a:t> </a:t>
            </a:r>
            <a:r>
              <a:rPr lang="en-US" sz="2000" b="1" spc="-70" dirty="0" smtClean="0">
                <a:solidFill>
                  <a:srgbClr val="008000"/>
                </a:solidFill>
                <a:cs typeface="Arial" charset="0"/>
              </a:rPr>
              <a:t>done.</a:t>
            </a:r>
            <a:endParaRPr lang="en-US" sz="2000" b="1" spc="-70" dirty="0">
              <a:solidFill>
                <a:srgbClr val="008000"/>
              </a:solidFill>
              <a:cs typeface="Times New Roman" pitchFamily="18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23812" y="2514600"/>
            <a:ext cx="4395787" cy="769441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marL="274320" indent="-274320" algn="l">
              <a:spcAft>
                <a:spcPts val="600"/>
              </a:spcAft>
              <a:buFont typeface="Wingdings" charset="2"/>
              <a:buChar char="Ø"/>
              <a:defRPr/>
            </a:pPr>
            <a:r>
              <a:rPr lang="en-US" sz="2200" b="1" spc="-100" dirty="0">
                <a:effectLst>
                  <a:outerShdw blurRad="38100" dist="38100" dir="2700000" algn="tl" rotWithShape="0">
                    <a:prstClr val="black">
                      <a:alpha val="43000"/>
                    </a:prstClr>
                  </a:outerShdw>
                </a:effectLst>
                <a:cs typeface="Arial" charset="0"/>
              </a:rPr>
              <a:t>Presentations should be about 30 minutes, &amp; 10 </a:t>
            </a:r>
            <a:r>
              <a:rPr lang="en-US" sz="2200" b="1" spc="-100" dirty="0" err="1">
                <a:effectLst>
                  <a:outerShdw blurRad="38100" dist="38100" dir="2700000" algn="tl" rotWithShape="0">
                    <a:prstClr val="black">
                      <a:alpha val="43000"/>
                    </a:prstClr>
                  </a:outerShdw>
                </a:effectLst>
                <a:cs typeface="Arial" charset="0"/>
              </a:rPr>
              <a:t>min.s</a:t>
            </a:r>
            <a:r>
              <a:rPr lang="en-US" sz="2200" b="1" spc="-100" dirty="0">
                <a:effectLst>
                  <a:outerShdw blurRad="38100" dist="38100" dir="2700000" algn="tl" rotWithShape="0">
                    <a:prstClr val="black">
                      <a:alpha val="43000"/>
                    </a:prstClr>
                  </a:outerShdw>
                </a:effectLst>
                <a:cs typeface="Arial" charset="0"/>
              </a:rPr>
              <a:t> for ?</a:t>
            </a:r>
            <a:r>
              <a:rPr lang="en-US" sz="2200" b="1" spc="-100" dirty="0" smtClean="0">
                <a:effectLst>
                  <a:outerShdw blurRad="38100" dist="38100" dir="2700000" algn="tl" rotWithShape="0">
                    <a:prstClr val="black">
                      <a:alpha val="43000"/>
                    </a:prstClr>
                  </a:outerShdw>
                </a:effectLst>
                <a:cs typeface="Arial" charset="0"/>
              </a:rPr>
              <a:t>s.</a:t>
            </a:r>
            <a:endParaRPr lang="en-US" sz="2200" b="1" spc="-100" dirty="0">
              <a:solidFill>
                <a:srgbClr val="0000FF"/>
              </a:solidFill>
              <a:effectLst>
                <a:outerShdw blurRad="38100" dist="38100" dir="2700000" algn="tl" rotWithShape="0">
                  <a:prstClr val="black">
                    <a:alpha val="43000"/>
                  </a:prstClr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8271935" y="8467"/>
            <a:ext cx="838200" cy="838200"/>
            <a:chOff x="-2133600" y="2074334"/>
            <a:chExt cx="838200" cy="838200"/>
          </a:xfrm>
        </p:grpSpPr>
        <p:sp>
          <p:nvSpPr>
            <p:cNvPr id="122" name="Rectangle 4"/>
            <p:cNvSpPr txBox="1">
              <a:spLocks noChangeArrowheads="1"/>
            </p:cNvSpPr>
            <p:nvPr/>
          </p:nvSpPr>
          <p:spPr>
            <a:xfrm>
              <a:off x="-2133600" y="2074334"/>
              <a:ext cx="838200" cy="838200"/>
            </a:xfrm>
            <a:prstGeom prst="rect">
              <a:avLst/>
            </a:prstGeom>
            <a:blipFill rotWithShape="1">
              <a:blip r:embed="rId10"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lang="en-US" sz="36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</a:lstStyle>
            <a:p>
              <a:pPr>
                <a:defRPr/>
              </a:pPr>
              <a:endParaRPr lang="en-CA" sz="3400" spc="-70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endParaRPr>
            </a:p>
          </p:txBody>
        </p:sp>
        <p:sp>
          <p:nvSpPr>
            <p:cNvPr id="123" name="5-Point Star 122"/>
            <p:cNvSpPr/>
            <p:nvPr/>
          </p:nvSpPr>
          <p:spPr>
            <a:xfrm>
              <a:off x="-2048930" y="2133600"/>
              <a:ext cx="685800" cy="685800"/>
            </a:xfrm>
            <a:prstGeom prst="star5">
              <a:avLst>
                <a:gd name="adj" fmla="val 22448"/>
                <a:gd name="hf" fmla="val 105146"/>
                <a:gd name="vf" fmla="val 110557"/>
              </a:avLst>
            </a:prstGeom>
            <a:gradFill flip="none" rotWithShape="1">
              <a:gsLst>
                <a:gs pos="10000">
                  <a:srgbClr val="FFFF00"/>
                </a:gs>
                <a:gs pos="75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4" name="Chevron 123"/>
          <p:cNvSpPr/>
          <p:nvPr/>
        </p:nvSpPr>
        <p:spPr bwMode="auto">
          <a:xfrm>
            <a:off x="7518043" y="6454986"/>
            <a:ext cx="1092557" cy="392400"/>
          </a:xfrm>
          <a:prstGeom prst="chevron">
            <a:avLst>
              <a:gd name="adj" fmla="val 19123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200"/>
              </a:lnSpc>
              <a:defRPr/>
            </a:pPr>
            <a:endParaRPr lang="en-US" sz="900" b="1" spc="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ctr">
              <a:lnSpc>
                <a:spcPts val="1000"/>
              </a:lnSpc>
              <a:defRPr/>
            </a:pPr>
            <a:r>
              <a:rPr lang="en-US" sz="900" b="1" spc="0" dirty="0">
                <a:solidFill>
                  <a:srgbClr val="FFFFFF"/>
                </a:solidFill>
                <a:latin typeface="Arial Narrow"/>
                <a:cs typeface="Arial Narrow"/>
              </a:rPr>
              <a:t>Producing</a:t>
            </a:r>
            <a:r>
              <a:rPr lang="en-US" sz="900" b="1" spc="0" baseline="0" dirty="0">
                <a:solidFill>
                  <a:srgbClr val="FFFFFF"/>
                </a:solidFill>
                <a:latin typeface="Arial Narrow"/>
                <a:cs typeface="Arial Narrow"/>
              </a:rPr>
              <a:t> a</a:t>
            </a:r>
            <a:r>
              <a:rPr lang="en-US" sz="900" b="1" spc="0" dirty="0">
                <a:solidFill>
                  <a:srgbClr val="FFFFFF"/>
                </a:solidFill>
                <a:latin typeface="Arial Narrow"/>
                <a:cs typeface="Arial Narrow"/>
              </a:rPr>
              <a:t> Good Presentation</a:t>
            </a:r>
          </a:p>
        </p:txBody>
      </p:sp>
      <p:grpSp>
        <p:nvGrpSpPr>
          <p:cNvPr id="121" name="Group 120"/>
          <p:cNvGrpSpPr/>
          <p:nvPr/>
        </p:nvGrpSpPr>
        <p:grpSpPr>
          <a:xfrm>
            <a:off x="4953000" y="1236131"/>
            <a:ext cx="4114800" cy="2477347"/>
            <a:chOff x="76200" y="1130300"/>
            <a:chExt cx="4267200" cy="3281306"/>
          </a:xfrm>
        </p:grpSpPr>
        <p:grpSp>
          <p:nvGrpSpPr>
            <p:cNvPr id="125" name="Group 124"/>
            <p:cNvGrpSpPr/>
            <p:nvPr/>
          </p:nvGrpSpPr>
          <p:grpSpPr>
            <a:xfrm>
              <a:off x="76200" y="1132946"/>
              <a:ext cx="2514600" cy="545017"/>
              <a:chOff x="-1371600" y="1132946"/>
              <a:chExt cx="2532888" cy="545017"/>
            </a:xfrm>
          </p:grpSpPr>
          <p:sp>
            <p:nvSpPr>
              <p:cNvPr id="156" name="Rectangle 7"/>
              <p:cNvSpPr>
                <a:spLocks noChangeArrowheads="1"/>
              </p:cNvSpPr>
              <p:nvPr/>
            </p:nvSpPr>
            <p:spPr bwMode="auto">
              <a:xfrm>
                <a:off x="-1371600" y="1132947"/>
                <a:ext cx="2532888" cy="545016"/>
              </a:xfrm>
              <a:prstGeom prst="rect">
                <a:avLst/>
              </a:prstGeom>
              <a:solidFill>
                <a:srgbClr val="CCCCCC"/>
              </a:solidFill>
              <a:ln w="254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>
                  <a:defRPr/>
                </a:pPr>
                <a:endParaRPr lang="en-CA" sz="1600">
                  <a:cs typeface="Arial" charset="0"/>
                </a:endParaRPr>
              </a:p>
            </p:txBody>
          </p:sp>
          <p:grpSp>
            <p:nvGrpSpPr>
              <p:cNvPr id="157" name="Group 8"/>
              <p:cNvGrpSpPr>
                <a:grpSpLocks/>
              </p:cNvGrpSpPr>
              <p:nvPr/>
            </p:nvGrpSpPr>
            <p:grpSpPr bwMode="auto">
              <a:xfrm>
                <a:off x="-1371600" y="1132946"/>
                <a:ext cx="2532888" cy="544987"/>
                <a:chOff x="0" y="0"/>
                <a:chExt cx="1008" cy="739"/>
              </a:xfrm>
            </p:grpSpPr>
            <p:sp>
              <p:nvSpPr>
                <p:cNvPr id="158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15"/>
                  <a:ext cx="923" cy="681"/>
                </a:xfrm>
                <a:prstGeom prst="rect">
                  <a:avLst/>
                </a:prstGeom>
                <a:solidFill>
                  <a:srgbClr val="CCCCCC"/>
                </a:solidFill>
                <a:ln w="254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tIns="0" bIns="0"/>
                <a:lstStyle/>
                <a:p>
                  <a:pPr>
                    <a:lnSpc>
                      <a:spcPct val="90000"/>
                    </a:lnSpc>
                    <a:defRPr/>
                  </a:pPr>
                  <a:r>
                    <a:rPr lang="en-US" sz="1400" b="1" dirty="0">
                      <a:latin typeface="Times New Roman" charset="0"/>
                      <a:cs typeface="Times New Roman" charset="0"/>
                    </a:rPr>
                    <a:t>Section of report</a:t>
                  </a:r>
                  <a:r>
                    <a:rPr lang="en-US" sz="1200" b="1" dirty="0">
                      <a:latin typeface="Times New Roman" charset="0"/>
                      <a:cs typeface="Times New Roman" charset="0"/>
                    </a:rPr>
                    <a:t>    </a:t>
                  </a:r>
                  <a:r>
                    <a:rPr lang="en-US" sz="1100" b="1" dirty="0">
                      <a:latin typeface="Times New Roman" charset="0"/>
                      <a:cs typeface="Times New Roman" charset="0"/>
                    </a:rPr>
                    <a:t>Grade range is 0.0 – 4.3</a:t>
                  </a:r>
                  <a:endParaRPr lang="en-US" sz="1100" b="1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59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08" cy="739"/>
                </a:xfrm>
                <a:prstGeom prst="rect">
                  <a:avLst/>
                </a:prstGeom>
                <a:noFill/>
                <a:ln w="254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CA" sz="1600">
                    <a:cs typeface="Arial" charset="0"/>
                  </a:endParaRPr>
                </a:p>
              </p:txBody>
            </p:sp>
          </p:grpSp>
        </p:grpSp>
        <p:grpSp>
          <p:nvGrpSpPr>
            <p:cNvPr id="126" name="Group 125"/>
            <p:cNvGrpSpPr/>
            <p:nvPr/>
          </p:nvGrpSpPr>
          <p:grpSpPr>
            <a:xfrm>
              <a:off x="76200" y="1679352"/>
              <a:ext cx="2514600" cy="561163"/>
              <a:chOff x="-1371600" y="1679352"/>
              <a:chExt cx="2532888" cy="561163"/>
            </a:xfrm>
          </p:grpSpPr>
          <p:sp>
            <p:nvSpPr>
              <p:cNvPr id="154" name="Rectangle 12"/>
              <p:cNvSpPr>
                <a:spLocks noChangeArrowheads="1"/>
              </p:cNvSpPr>
              <p:nvPr/>
            </p:nvSpPr>
            <p:spPr bwMode="auto">
              <a:xfrm>
                <a:off x="-1371600" y="1735872"/>
                <a:ext cx="2362200" cy="504643"/>
              </a:xfrm>
              <a:prstGeom prst="rect">
                <a:avLst/>
              </a:prstGeom>
              <a:noFill/>
              <a:ln w="25400" cap="sq">
                <a:noFill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sz="1600" b="1" dirty="0">
                    <a:latin typeface="Times New Roman" charset="0"/>
                    <a:cs typeface="Times New Roman" charset="0"/>
                  </a:rPr>
                  <a:t>Introduction</a:t>
                </a:r>
                <a:endParaRPr lang="en-US" sz="1600" b="1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55" name="Rectangle 13"/>
              <p:cNvSpPr>
                <a:spLocks noChangeArrowheads="1"/>
              </p:cNvSpPr>
              <p:nvPr/>
            </p:nvSpPr>
            <p:spPr bwMode="auto">
              <a:xfrm>
                <a:off x="-1371600" y="1679352"/>
                <a:ext cx="2532888" cy="545016"/>
              </a:xfrm>
              <a:prstGeom prst="rect">
                <a:avLst/>
              </a:prstGeom>
              <a:noFill/>
              <a:ln w="254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CA" sz="1600">
                  <a:cs typeface="Arial" charset="0"/>
                </a:endParaRP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76200" y="2778799"/>
              <a:ext cx="2514600" cy="645315"/>
              <a:chOff x="-1371600" y="2778799"/>
              <a:chExt cx="2532888" cy="645315"/>
            </a:xfrm>
          </p:grpSpPr>
          <p:sp>
            <p:nvSpPr>
              <p:cNvPr id="152" name="Rectangle 15"/>
              <p:cNvSpPr>
                <a:spLocks noChangeArrowheads="1"/>
              </p:cNvSpPr>
              <p:nvPr/>
            </p:nvSpPr>
            <p:spPr bwMode="auto">
              <a:xfrm>
                <a:off x="-1371600" y="2778799"/>
                <a:ext cx="2532888" cy="545016"/>
              </a:xfrm>
              <a:prstGeom prst="rect">
                <a:avLst/>
              </a:prstGeom>
              <a:noFill/>
              <a:ln w="254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r>
                  <a:rPr lang="en-US" sz="1600" b="1" spc="-50" dirty="0">
                    <a:latin typeface="Times New Roman" charset="0"/>
                    <a:cs typeface="Times New Roman" charset="0"/>
                  </a:rPr>
                  <a:t>The Solution</a:t>
                </a:r>
                <a:endParaRPr lang="en-US" sz="1600" b="1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53" name="Rectangle 16"/>
              <p:cNvSpPr>
                <a:spLocks noChangeArrowheads="1"/>
              </p:cNvSpPr>
              <p:nvPr/>
            </p:nvSpPr>
            <p:spPr bwMode="auto">
              <a:xfrm>
                <a:off x="-1371599" y="2807261"/>
                <a:ext cx="2362200" cy="616853"/>
              </a:xfrm>
              <a:prstGeom prst="rect">
                <a:avLst/>
              </a:prstGeom>
              <a:noFill/>
              <a:ln w="25400" cap="sq">
                <a:noFill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CA" sz="1600">
                  <a:cs typeface="Arial" charset="0"/>
                </a:endParaRPr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76200" y="2229301"/>
              <a:ext cx="2514600" cy="545015"/>
              <a:chOff x="-1371600" y="2229301"/>
              <a:chExt cx="2532888" cy="545015"/>
            </a:xfrm>
          </p:grpSpPr>
          <p:sp>
            <p:nvSpPr>
              <p:cNvPr id="150" name="Rectangle 18"/>
              <p:cNvSpPr>
                <a:spLocks noChangeArrowheads="1"/>
              </p:cNvSpPr>
              <p:nvPr/>
            </p:nvSpPr>
            <p:spPr bwMode="auto">
              <a:xfrm>
                <a:off x="-1371600" y="2240516"/>
                <a:ext cx="2286000" cy="504644"/>
              </a:xfrm>
              <a:prstGeom prst="rect">
                <a:avLst/>
              </a:prstGeom>
              <a:noFill/>
              <a:ln w="25400" cap="sq">
                <a:noFill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sz="1600" b="1" dirty="0">
                    <a:latin typeface="Times New Roman" charset="0"/>
                    <a:cs typeface="Times New Roman" charset="0"/>
                  </a:rPr>
                  <a:t>The Problem</a:t>
                </a:r>
                <a:endParaRPr lang="en-US" sz="1600" b="1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51" name="Rectangle 19"/>
              <p:cNvSpPr>
                <a:spLocks noChangeArrowheads="1"/>
              </p:cNvSpPr>
              <p:nvPr/>
            </p:nvSpPr>
            <p:spPr bwMode="auto">
              <a:xfrm>
                <a:off x="-1371600" y="2229301"/>
                <a:ext cx="2532888" cy="545015"/>
              </a:xfrm>
              <a:prstGeom prst="rect">
                <a:avLst/>
              </a:prstGeom>
              <a:noFill/>
              <a:ln w="254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CA" sz="1600">
                  <a:cs typeface="Arial" charset="0"/>
                </a:endParaRPr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76200" y="3328302"/>
              <a:ext cx="2514600" cy="706370"/>
              <a:chOff x="-1371600" y="3328302"/>
              <a:chExt cx="2532888" cy="706370"/>
            </a:xfrm>
          </p:grpSpPr>
          <p:sp>
            <p:nvSpPr>
              <p:cNvPr id="148" name="Rectangle 21"/>
              <p:cNvSpPr>
                <a:spLocks noChangeArrowheads="1"/>
              </p:cNvSpPr>
              <p:nvPr/>
            </p:nvSpPr>
            <p:spPr bwMode="auto">
              <a:xfrm>
                <a:off x="-1371600" y="3328302"/>
                <a:ext cx="2532888" cy="545015"/>
              </a:xfrm>
              <a:prstGeom prst="rect">
                <a:avLst/>
              </a:prstGeom>
              <a:noFill/>
              <a:ln w="254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sz="1600" b="1" dirty="0">
                    <a:latin typeface="Times New Roman" charset="0"/>
                    <a:cs typeface="Times New Roman" charset="0"/>
                  </a:rPr>
                  <a:t>Why now?</a:t>
                </a:r>
                <a:endParaRPr lang="en-US" sz="1600" b="1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49" name="Rectangle 22"/>
              <p:cNvSpPr>
                <a:spLocks noChangeArrowheads="1"/>
              </p:cNvSpPr>
              <p:nvPr/>
            </p:nvSpPr>
            <p:spPr bwMode="auto">
              <a:xfrm>
                <a:off x="-1371600" y="3417819"/>
                <a:ext cx="2375024" cy="616853"/>
              </a:xfrm>
              <a:prstGeom prst="rect">
                <a:avLst/>
              </a:prstGeom>
              <a:noFill/>
              <a:ln w="25400" cap="sq">
                <a:noFill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CA" sz="1600">
                  <a:cs typeface="Arial" charset="0"/>
                </a:endParaRPr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76200" y="3866590"/>
              <a:ext cx="2514600" cy="545015"/>
              <a:chOff x="-1371600" y="3875057"/>
              <a:chExt cx="2532888" cy="545015"/>
            </a:xfrm>
          </p:grpSpPr>
          <p:sp>
            <p:nvSpPr>
              <p:cNvPr id="146" name="Rectangle 30"/>
              <p:cNvSpPr>
                <a:spLocks noChangeArrowheads="1"/>
              </p:cNvSpPr>
              <p:nvPr/>
            </p:nvSpPr>
            <p:spPr bwMode="auto">
              <a:xfrm>
                <a:off x="-1371600" y="3964771"/>
                <a:ext cx="2319301" cy="391827"/>
              </a:xfrm>
              <a:prstGeom prst="rect">
                <a:avLst/>
              </a:prstGeom>
              <a:noFill/>
              <a:ln w="25400" cap="sq">
                <a:noFill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sz="1600" b="1" dirty="0">
                    <a:latin typeface="Times New Roman" charset="0"/>
                    <a:cs typeface="Times New Roman" charset="0"/>
                  </a:rPr>
                  <a:t>Average</a:t>
                </a:r>
                <a:endParaRPr lang="en-US" sz="1600" b="1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47" name="Rectangle 31"/>
              <p:cNvSpPr>
                <a:spLocks noChangeArrowheads="1"/>
              </p:cNvSpPr>
              <p:nvPr/>
            </p:nvSpPr>
            <p:spPr bwMode="auto">
              <a:xfrm>
                <a:off x="-1371600" y="3875057"/>
                <a:ext cx="2532888" cy="545015"/>
              </a:xfrm>
              <a:prstGeom prst="rect">
                <a:avLst/>
              </a:prstGeom>
              <a:noFill/>
              <a:ln w="254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CA" sz="1600">
                  <a:cs typeface="Arial" charset="0"/>
                </a:endParaRPr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2587910" y="1130300"/>
              <a:ext cx="824156" cy="3281306"/>
              <a:chOff x="-2973550" y="956421"/>
              <a:chExt cx="824156" cy="3281306"/>
            </a:xfrm>
          </p:grpSpPr>
          <p:sp>
            <p:nvSpPr>
              <p:cNvPr id="140" name="Rectangle 35"/>
              <p:cNvSpPr>
                <a:spLocks noChangeArrowheads="1"/>
              </p:cNvSpPr>
              <p:nvPr/>
            </p:nvSpPr>
            <p:spPr bwMode="auto">
              <a:xfrm>
                <a:off x="-2973550" y="956421"/>
                <a:ext cx="820900" cy="545015"/>
              </a:xfrm>
              <a:prstGeom prst="rect">
                <a:avLst/>
              </a:prstGeom>
              <a:solidFill>
                <a:srgbClr val="CCCCCC"/>
              </a:solidFill>
              <a:ln w="254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0" tIns="0" rIns="0" bIns="0" anchor="ctr"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sz="1600" b="1" dirty="0">
                    <a:latin typeface="Times New Roman" charset="0"/>
                    <a:cs typeface="Times New Roman" charset="0"/>
                  </a:rPr>
                  <a:t>  </a:t>
                </a:r>
                <a:r>
                  <a:rPr lang="en-US" sz="1400" b="1" dirty="0">
                    <a:latin typeface="Times New Roman" charset="0"/>
                    <a:cs typeface="Times New Roman" charset="0"/>
                  </a:rPr>
                  <a:t>Form</a:t>
                </a:r>
                <a:endParaRPr lang="en-US" sz="1400" b="1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41" name="Rectangle 38"/>
              <p:cNvSpPr>
                <a:spLocks noChangeArrowheads="1"/>
              </p:cNvSpPr>
              <p:nvPr/>
            </p:nvSpPr>
            <p:spPr bwMode="auto">
              <a:xfrm>
                <a:off x="-2973550" y="1505473"/>
                <a:ext cx="820900" cy="545015"/>
              </a:xfrm>
              <a:prstGeom prst="rect">
                <a:avLst/>
              </a:prstGeom>
              <a:noFill/>
              <a:ln w="254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sz="1400" b="1">
                    <a:latin typeface="Times New Roman" charset="0"/>
                    <a:cs typeface="Times New Roman" charset="0"/>
                  </a:rPr>
                  <a:t> </a:t>
                </a:r>
              </a:p>
              <a:p>
                <a:pPr eaLnBrk="0" hangingPunct="0">
                  <a:lnSpc>
                    <a:spcPct val="90000"/>
                  </a:lnSpc>
                  <a:defRPr/>
                </a:pPr>
                <a:endParaRPr lang="en-US" sz="1400" b="1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42" name="Rectangle 41"/>
              <p:cNvSpPr>
                <a:spLocks noChangeArrowheads="1"/>
              </p:cNvSpPr>
              <p:nvPr/>
            </p:nvSpPr>
            <p:spPr bwMode="auto">
              <a:xfrm>
                <a:off x="-2973550" y="2597091"/>
                <a:ext cx="820900" cy="545015"/>
              </a:xfrm>
              <a:prstGeom prst="rect">
                <a:avLst/>
              </a:prstGeom>
              <a:noFill/>
              <a:ln w="254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sz="1400" b="1">
                    <a:latin typeface="Times New Roman" charset="0"/>
                    <a:cs typeface="Times New Roman" charset="0"/>
                  </a:rPr>
                  <a:t> </a:t>
                </a:r>
              </a:p>
              <a:p>
                <a:pPr eaLnBrk="0" hangingPunct="0">
                  <a:lnSpc>
                    <a:spcPct val="90000"/>
                  </a:lnSpc>
                  <a:defRPr/>
                </a:pPr>
                <a:endParaRPr lang="en-US" sz="1400" b="1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43" name="Rectangle 44"/>
              <p:cNvSpPr>
                <a:spLocks noChangeArrowheads="1"/>
              </p:cNvSpPr>
              <p:nvPr/>
            </p:nvSpPr>
            <p:spPr bwMode="auto">
              <a:xfrm>
                <a:off x="-2973550" y="2055356"/>
                <a:ext cx="820900" cy="545015"/>
              </a:xfrm>
              <a:prstGeom prst="rect">
                <a:avLst/>
              </a:prstGeom>
              <a:noFill/>
              <a:ln w="254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sz="1400" b="1">
                    <a:latin typeface="Times New Roman" charset="0"/>
                    <a:cs typeface="Times New Roman" charset="0"/>
                  </a:rPr>
                  <a:t> </a:t>
                </a:r>
              </a:p>
              <a:p>
                <a:pPr eaLnBrk="0" hangingPunct="0">
                  <a:lnSpc>
                    <a:spcPct val="90000"/>
                  </a:lnSpc>
                  <a:defRPr/>
                </a:pPr>
                <a:endParaRPr lang="en-US" sz="1400" b="1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44" name="Rectangle 47"/>
              <p:cNvSpPr>
                <a:spLocks noChangeArrowheads="1"/>
              </p:cNvSpPr>
              <p:nvPr/>
            </p:nvSpPr>
            <p:spPr bwMode="auto">
              <a:xfrm>
                <a:off x="-2973550" y="3154423"/>
                <a:ext cx="820900" cy="541132"/>
              </a:xfrm>
              <a:prstGeom prst="rect">
                <a:avLst/>
              </a:prstGeom>
              <a:noFill/>
              <a:ln w="254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sz="1400" b="1">
                    <a:latin typeface="Times New Roman" charset="0"/>
                    <a:cs typeface="Times New Roman" charset="0"/>
                  </a:rPr>
                  <a:t> </a:t>
                </a:r>
              </a:p>
              <a:p>
                <a:pPr eaLnBrk="0" hangingPunct="0">
                  <a:lnSpc>
                    <a:spcPct val="90000"/>
                  </a:lnSpc>
                  <a:defRPr/>
                </a:pPr>
                <a:endParaRPr lang="en-US" sz="1400" b="1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45" name="Rectangle 58"/>
              <p:cNvSpPr>
                <a:spLocks noChangeArrowheads="1"/>
              </p:cNvSpPr>
              <p:nvPr/>
            </p:nvSpPr>
            <p:spPr bwMode="auto">
              <a:xfrm>
                <a:off x="-2970294" y="3692712"/>
                <a:ext cx="820900" cy="545015"/>
              </a:xfrm>
              <a:prstGeom prst="rect">
                <a:avLst/>
              </a:prstGeom>
              <a:solidFill>
                <a:srgbClr val="999999"/>
              </a:solidFill>
              <a:ln w="222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sz="1400" b="1">
                    <a:latin typeface="Times New Roman" charset="0"/>
                    <a:cs typeface="Times New Roman" charset="0"/>
                  </a:rPr>
                  <a:t> </a:t>
                </a:r>
              </a:p>
              <a:p>
                <a:pPr eaLnBrk="0" hangingPunct="0">
                  <a:lnSpc>
                    <a:spcPct val="90000"/>
                  </a:lnSpc>
                  <a:defRPr/>
                </a:pPr>
                <a:endParaRPr lang="en-US" sz="1400" b="1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3411294" y="1130300"/>
              <a:ext cx="932106" cy="3281305"/>
              <a:chOff x="-2973550" y="956421"/>
              <a:chExt cx="824156" cy="3281305"/>
            </a:xfrm>
          </p:grpSpPr>
          <p:sp>
            <p:nvSpPr>
              <p:cNvPr id="134" name="Rectangle 35"/>
              <p:cNvSpPr>
                <a:spLocks noChangeArrowheads="1"/>
              </p:cNvSpPr>
              <p:nvPr/>
            </p:nvSpPr>
            <p:spPr bwMode="auto">
              <a:xfrm>
                <a:off x="-2973550" y="956421"/>
                <a:ext cx="820900" cy="545015"/>
              </a:xfrm>
              <a:prstGeom prst="rect">
                <a:avLst/>
              </a:prstGeom>
              <a:solidFill>
                <a:srgbClr val="CCCCCC"/>
              </a:solidFill>
              <a:ln w="254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0" tIns="0" rIns="0" bIns="0" anchor="ctr"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sz="1600" b="1" dirty="0"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1400" b="1" dirty="0">
                    <a:latin typeface="Times New Roman" charset="0"/>
                    <a:cs typeface="Times New Roman" charset="0"/>
                  </a:rPr>
                  <a:t>Content</a:t>
                </a:r>
                <a:endParaRPr lang="en-US" sz="1400" b="1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35" name="Rectangle 38"/>
              <p:cNvSpPr>
                <a:spLocks noChangeArrowheads="1"/>
              </p:cNvSpPr>
              <p:nvPr/>
            </p:nvSpPr>
            <p:spPr bwMode="auto">
              <a:xfrm>
                <a:off x="-2973550" y="1505473"/>
                <a:ext cx="820900" cy="545015"/>
              </a:xfrm>
              <a:prstGeom prst="rect">
                <a:avLst/>
              </a:prstGeom>
              <a:noFill/>
              <a:ln w="254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sz="1400" b="1">
                    <a:latin typeface="Times New Roman" charset="0"/>
                    <a:cs typeface="Times New Roman" charset="0"/>
                  </a:rPr>
                  <a:t> </a:t>
                </a:r>
              </a:p>
              <a:p>
                <a:pPr eaLnBrk="0" hangingPunct="0">
                  <a:lnSpc>
                    <a:spcPct val="90000"/>
                  </a:lnSpc>
                  <a:defRPr/>
                </a:pPr>
                <a:endParaRPr lang="en-US" sz="1400" b="1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36" name="Rectangle 41"/>
              <p:cNvSpPr>
                <a:spLocks noChangeArrowheads="1"/>
              </p:cNvSpPr>
              <p:nvPr/>
            </p:nvSpPr>
            <p:spPr bwMode="auto">
              <a:xfrm>
                <a:off x="-2973550" y="2597091"/>
                <a:ext cx="820900" cy="545015"/>
              </a:xfrm>
              <a:prstGeom prst="rect">
                <a:avLst/>
              </a:prstGeom>
              <a:noFill/>
              <a:ln w="254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sz="1400" b="1">
                    <a:latin typeface="Times New Roman" charset="0"/>
                    <a:cs typeface="Times New Roman" charset="0"/>
                  </a:rPr>
                  <a:t> </a:t>
                </a:r>
              </a:p>
              <a:p>
                <a:pPr eaLnBrk="0" hangingPunct="0">
                  <a:lnSpc>
                    <a:spcPct val="90000"/>
                  </a:lnSpc>
                  <a:defRPr/>
                </a:pPr>
                <a:endParaRPr lang="en-US" sz="1400" b="1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37" name="Rectangle 44"/>
              <p:cNvSpPr>
                <a:spLocks noChangeArrowheads="1"/>
              </p:cNvSpPr>
              <p:nvPr/>
            </p:nvSpPr>
            <p:spPr bwMode="auto">
              <a:xfrm>
                <a:off x="-2973550" y="2055356"/>
                <a:ext cx="820900" cy="545015"/>
              </a:xfrm>
              <a:prstGeom prst="rect">
                <a:avLst/>
              </a:prstGeom>
              <a:noFill/>
              <a:ln w="254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sz="1400" b="1">
                    <a:latin typeface="Times New Roman" charset="0"/>
                    <a:cs typeface="Times New Roman" charset="0"/>
                  </a:rPr>
                  <a:t> </a:t>
                </a:r>
              </a:p>
              <a:p>
                <a:pPr eaLnBrk="0" hangingPunct="0">
                  <a:lnSpc>
                    <a:spcPct val="90000"/>
                  </a:lnSpc>
                  <a:defRPr/>
                </a:pPr>
                <a:endParaRPr lang="en-US" sz="1400" b="1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38" name="Rectangle 47"/>
              <p:cNvSpPr>
                <a:spLocks noChangeArrowheads="1"/>
              </p:cNvSpPr>
              <p:nvPr/>
            </p:nvSpPr>
            <p:spPr bwMode="auto">
              <a:xfrm>
                <a:off x="-2973550" y="3140365"/>
                <a:ext cx="820900" cy="541132"/>
              </a:xfrm>
              <a:prstGeom prst="rect">
                <a:avLst/>
              </a:prstGeom>
              <a:noFill/>
              <a:ln w="254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sz="1400" b="1">
                    <a:latin typeface="Times New Roman" charset="0"/>
                    <a:cs typeface="Times New Roman" charset="0"/>
                  </a:rPr>
                  <a:t> </a:t>
                </a:r>
              </a:p>
              <a:p>
                <a:pPr eaLnBrk="0" hangingPunct="0">
                  <a:lnSpc>
                    <a:spcPct val="90000"/>
                  </a:lnSpc>
                  <a:defRPr/>
                </a:pPr>
                <a:endParaRPr lang="en-US" sz="1400" b="1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39" name="Rectangle 58"/>
              <p:cNvSpPr>
                <a:spLocks noChangeArrowheads="1"/>
              </p:cNvSpPr>
              <p:nvPr/>
            </p:nvSpPr>
            <p:spPr bwMode="auto">
              <a:xfrm>
                <a:off x="-2970294" y="3692711"/>
                <a:ext cx="820900" cy="545015"/>
              </a:xfrm>
              <a:prstGeom prst="rect">
                <a:avLst/>
              </a:prstGeom>
              <a:noFill/>
              <a:ln w="222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sz="1400" b="1">
                    <a:latin typeface="Times New Roman" charset="0"/>
                    <a:cs typeface="Times New Roman" charset="0"/>
                  </a:rPr>
                  <a:t> </a:t>
                </a:r>
              </a:p>
              <a:p>
                <a:pPr eaLnBrk="0" hangingPunct="0">
                  <a:lnSpc>
                    <a:spcPct val="90000"/>
                  </a:lnSpc>
                  <a:defRPr/>
                </a:pPr>
                <a:endParaRPr lang="en-US" sz="1400" b="1">
                  <a:latin typeface="Times New Roman" charset="0"/>
                  <a:cs typeface="Arial" charset="0"/>
                </a:endParaRPr>
              </a:p>
            </p:txBody>
          </p:sp>
        </p:grpSp>
      </p:grpSp>
      <p:grpSp>
        <p:nvGrpSpPr>
          <p:cNvPr id="252928" name="Group 252927"/>
          <p:cNvGrpSpPr/>
          <p:nvPr/>
        </p:nvGrpSpPr>
        <p:grpSpPr>
          <a:xfrm>
            <a:off x="4959773" y="3886200"/>
            <a:ext cx="1981200" cy="2209800"/>
            <a:chOff x="4953000" y="3886200"/>
            <a:chExt cx="1905000" cy="1752600"/>
          </a:xfrm>
        </p:grpSpPr>
        <p:sp>
          <p:nvSpPr>
            <p:cNvPr id="271" name="Rectangle 270"/>
            <p:cNvSpPr/>
            <p:nvPr/>
          </p:nvSpPr>
          <p:spPr>
            <a:xfrm>
              <a:off x="4965192" y="4233332"/>
              <a:ext cx="1892808" cy="1405468"/>
            </a:xfrm>
            <a:prstGeom prst="rect">
              <a:avLst/>
            </a:prstGeom>
            <a:blipFill rotWithShape="1">
              <a:blip r:embed="rId6">
                <a:alphaModFix amt="25000"/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953000" y="3886200"/>
              <a:ext cx="1371600" cy="349662"/>
              <a:chOff x="5029200" y="3809829"/>
              <a:chExt cx="1185454" cy="349833"/>
            </a:xfrm>
          </p:grpSpPr>
          <p:sp>
            <p:nvSpPr>
              <p:cNvPr id="231" name="Rectangle 7"/>
              <p:cNvSpPr>
                <a:spLocks noChangeArrowheads="1"/>
              </p:cNvSpPr>
              <p:nvPr/>
            </p:nvSpPr>
            <p:spPr bwMode="auto">
              <a:xfrm>
                <a:off x="5029200" y="3810000"/>
                <a:ext cx="1185454" cy="332823"/>
              </a:xfrm>
              <a:prstGeom prst="rect">
                <a:avLst/>
              </a:prstGeom>
              <a:solidFill>
                <a:srgbClr val="CCCCCC"/>
              </a:solidFill>
              <a:ln w="63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>
                  <a:defRPr/>
                </a:pPr>
                <a:endParaRPr lang="en-CA" sz="1000">
                  <a:cs typeface="Arial" charset="0"/>
                </a:endParaRPr>
              </a:p>
            </p:txBody>
          </p:sp>
          <p:grpSp>
            <p:nvGrpSpPr>
              <p:cNvPr id="232" name="Group 8"/>
              <p:cNvGrpSpPr>
                <a:grpSpLocks/>
              </p:cNvGrpSpPr>
              <p:nvPr/>
            </p:nvGrpSpPr>
            <p:grpSpPr bwMode="auto">
              <a:xfrm>
                <a:off x="5029200" y="3809829"/>
                <a:ext cx="1185454" cy="349833"/>
                <a:chOff x="0" y="-185"/>
                <a:chExt cx="1008" cy="831"/>
              </a:xfrm>
            </p:grpSpPr>
            <p:sp>
              <p:nvSpPr>
                <p:cNvPr id="233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-185"/>
                  <a:ext cx="923" cy="831"/>
                </a:xfrm>
                <a:prstGeom prst="rect">
                  <a:avLst/>
                </a:prstGeom>
                <a:solidFill>
                  <a:srgbClr val="CCCCCC"/>
                </a:solidFill>
                <a:ln w="635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tIns="0" bIns="0" anchor="ctr" anchorCtr="0"/>
                <a:lstStyle/>
                <a:p>
                  <a:pPr>
                    <a:lnSpc>
                      <a:spcPct val="90000"/>
                    </a:lnSpc>
                    <a:defRPr/>
                  </a:pPr>
                  <a:r>
                    <a:rPr lang="en-US" sz="1000" b="1" dirty="0">
                      <a:latin typeface="Times New Roman" charset="0"/>
                      <a:cs typeface="Times New Roman" charset="0"/>
                    </a:rPr>
                    <a:t>Section of report</a:t>
                  </a:r>
                  <a:r>
                    <a:rPr lang="en-US" sz="900" b="1" dirty="0">
                      <a:latin typeface="Times New Roman" charset="0"/>
                      <a:cs typeface="Times New Roman" charset="0"/>
                    </a:rPr>
                    <a:t>    </a:t>
                  </a:r>
                  <a:r>
                    <a:rPr lang="en-US" sz="800" b="1" dirty="0">
                      <a:latin typeface="Times New Roman" charset="0"/>
                      <a:cs typeface="Times New Roman" charset="0"/>
                    </a:rPr>
                    <a:t>Grade range is 0.0 – 4.3</a:t>
                  </a:r>
                  <a:endParaRPr lang="en-US" sz="800" b="1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234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185"/>
                  <a:ext cx="1008" cy="791"/>
                </a:xfrm>
                <a:prstGeom prst="rect">
                  <a:avLst/>
                </a:prstGeom>
                <a:noFill/>
                <a:ln w="635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CA" sz="1000">
                    <a:cs typeface="Arial" charset="0"/>
                  </a:endParaRPr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4953000" y="4216328"/>
              <a:ext cx="1371600" cy="352127"/>
              <a:chOff x="5029200" y="4140128"/>
              <a:chExt cx="1185454" cy="352127"/>
            </a:xfrm>
          </p:grpSpPr>
          <p:sp>
            <p:nvSpPr>
              <p:cNvPr id="229" name="Rectangle 12"/>
              <p:cNvSpPr>
                <a:spLocks noChangeArrowheads="1"/>
              </p:cNvSpPr>
              <p:nvPr/>
            </p:nvSpPr>
            <p:spPr bwMode="auto">
              <a:xfrm>
                <a:off x="5029200" y="4140128"/>
                <a:ext cx="1105568" cy="352127"/>
              </a:xfrm>
              <a:prstGeom prst="rect">
                <a:avLst/>
              </a:prstGeom>
              <a:noFill/>
              <a:ln w="6350" cap="sq">
                <a:noFill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sz="1000" b="1" dirty="0">
                    <a:latin typeface="Times New Roman" charset="0"/>
                    <a:cs typeface="Times New Roman" charset="0"/>
                  </a:rPr>
                  <a:t>Mission, Objectives, Goals, Stakeholders</a:t>
                </a:r>
                <a:endParaRPr lang="en-US" sz="1000" b="1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30" name="Rectangle 13"/>
              <p:cNvSpPr>
                <a:spLocks noChangeArrowheads="1"/>
              </p:cNvSpPr>
              <p:nvPr/>
            </p:nvSpPr>
            <p:spPr bwMode="auto">
              <a:xfrm>
                <a:off x="5029200" y="4140128"/>
                <a:ext cx="1185454" cy="352127"/>
              </a:xfrm>
              <a:prstGeom prst="rect">
                <a:avLst/>
              </a:prstGeom>
              <a:noFill/>
              <a:ln w="63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CA" sz="1000">
                  <a:cs typeface="Arial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953000" y="4919684"/>
              <a:ext cx="1371600" cy="352127"/>
              <a:chOff x="5029200" y="4843484"/>
              <a:chExt cx="1185454" cy="352127"/>
            </a:xfrm>
          </p:grpSpPr>
          <p:sp>
            <p:nvSpPr>
              <p:cNvPr id="227" name="Rectangle 15"/>
              <p:cNvSpPr>
                <a:spLocks noChangeArrowheads="1"/>
              </p:cNvSpPr>
              <p:nvPr/>
            </p:nvSpPr>
            <p:spPr bwMode="auto">
              <a:xfrm>
                <a:off x="5029200" y="4843484"/>
                <a:ext cx="1185454" cy="352127"/>
              </a:xfrm>
              <a:prstGeom prst="rect">
                <a:avLst/>
              </a:prstGeom>
              <a:noFill/>
              <a:ln w="63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Ins="0" anchor="ctr"/>
              <a:lstStyle/>
              <a:p>
                <a:pPr>
                  <a:defRPr/>
                </a:pPr>
                <a:r>
                  <a:rPr lang="en-US" sz="1000" b="1" spc="-50" dirty="0">
                    <a:latin typeface="Times New Roman" charset="0"/>
                    <a:cs typeface="Times New Roman" charset="0"/>
                  </a:rPr>
                  <a:t>Resources,</a:t>
                </a:r>
                <a:r>
                  <a:rPr lang="en-US" sz="400" b="1" spc="-50" dirty="0">
                    <a:latin typeface="Times New Roman" charset="0"/>
                    <a:cs typeface="Times New Roman" charset="0"/>
                  </a:rPr>
                  <a:t>   </a:t>
                </a:r>
                <a:r>
                  <a:rPr lang="en-US" sz="1000" b="1" spc="-50" dirty="0">
                    <a:latin typeface="Times New Roman" charset="0"/>
                    <a:cs typeface="Times New Roman" charset="0"/>
                  </a:rPr>
                  <a:t>Capabilities  &amp; </a:t>
                </a:r>
                <a:r>
                  <a:rPr lang="en-US" sz="1000" b="1" dirty="0">
                    <a:latin typeface="Times New Roman" charset="0"/>
                    <a:cs typeface="Times New Roman" charset="0"/>
                  </a:rPr>
                  <a:t>Core Competencies</a:t>
                </a:r>
                <a:endParaRPr lang="en-US" sz="1000" b="1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28" name="Rectangle 16"/>
              <p:cNvSpPr>
                <a:spLocks noChangeArrowheads="1"/>
              </p:cNvSpPr>
              <p:nvPr/>
            </p:nvSpPr>
            <p:spPr bwMode="auto">
              <a:xfrm>
                <a:off x="5029200" y="4843484"/>
                <a:ext cx="1105568" cy="352127"/>
              </a:xfrm>
              <a:prstGeom prst="rect">
                <a:avLst/>
              </a:prstGeom>
              <a:noFill/>
              <a:ln w="6350" cap="sq">
                <a:noFill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CA" sz="1000">
                  <a:cs typeface="Arial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953000" y="4563964"/>
              <a:ext cx="1371600" cy="352127"/>
              <a:chOff x="5029200" y="4487764"/>
              <a:chExt cx="1185454" cy="352127"/>
            </a:xfrm>
          </p:grpSpPr>
          <p:sp>
            <p:nvSpPr>
              <p:cNvPr id="225" name="Rectangle 18"/>
              <p:cNvSpPr>
                <a:spLocks noChangeArrowheads="1"/>
              </p:cNvSpPr>
              <p:nvPr/>
            </p:nvSpPr>
            <p:spPr bwMode="auto">
              <a:xfrm>
                <a:off x="5029200" y="4487764"/>
                <a:ext cx="1069904" cy="352127"/>
              </a:xfrm>
              <a:prstGeom prst="rect">
                <a:avLst/>
              </a:prstGeom>
              <a:noFill/>
              <a:ln w="6350" cap="sq">
                <a:noFill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sz="1000" b="1" dirty="0">
                    <a:latin typeface="Times New Roman" charset="0"/>
                    <a:cs typeface="Times New Roman" charset="0"/>
                  </a:rPr>
                  <a:t>General &amp; Industry Environment</a:t>
                </a:r>
                <a:endParaRPr lang="en-US" sz="1000" b="1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26" name="Rectangle 19"/>
              <p:cNvSpPr>
                <a:spLocks noChangeArrowheads="1"/>
              </p:cNvSpPr>
              <p:nvPr/>
            </p:nvSpPr>
            <p:spPr bwMode="auto">
              <a:xfrm>
                <a:off x="5029200" y="4487764"/>
                <a:ext cx="1185454" cy="352127"/>
              </a:xfrm>
              <a:prstGeom prst="rect">
                <a:avLst/>
              </a:prstGeom>
              <a:noFill/>
              <a:ln w="63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CA" sz="1000">
                  <a:cs typeface="Arial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953000" y="5268218"/>
              <a:ext cx="1371600" cy="352127"/>
              <a:chOff x="5029200" y="5192018"/>
              <a:chExt cx="1188720" cy="352127"/>
            </a:xfrm>
          </p:grpSpPr>
          <p:sp>
            <p:nvSpPr>
              <p:cNvPr id="223" name="Rectangle 21"/>
              <p:cNvSpPr>
                <a:spLocks noChangeArrowheads="1"/>
              </p:cNvSpPr>
              <p:nvPr/>
            </p:nvSpPr>
            <p:spPr bwMode="auto">
              <a:xfrm>
                <a:off x="5029200" y="5192018"/>
                <a:ext cx="1188720" cy="352127"/>
              </a:xfrm>
              <a:prstGeom prst="rect">
                <a:avLst/>
              </a:prstGeom>
              <a:noFill/>
              <a:ln w="63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Ins="0" anchor="ctr"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sz="1000" b="1" dirty="0">
                    <a:latin typeface="Times New Roman" charset="0"/>
                    <a:cs typeface="Times New Roman" charset="0"/>
                  </a:rPr>
                  <a:t>Bus., Corp., Co-op. &amp; International</a:t>
                </a:r>
                <a:r>
                  <a:rPr lang="en-US" sz="800" b="1" dirty="0"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1000" b="1" dirty="0">
                    <a:latin typeface="Times New Roman" charset="0"/>
                    <a:cs typeface="Times New Roman" charset="0"/>
                  </a:rPr>
                  <a:t>Strategies</a:t>
                </a:r>
                <a:endParaRPr lang="en-US" sz="1000" b="1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24" name="Rectangle 22"/>
              <p:cNvSpPr>
                <a:spLocks noChangeArrowheads="1"/>
              </p:cNvSpPr>
              <p:nvPr/>
            </p:nvSpPr>
            <p:spPr bwMode="auto">
              <a:xfrm>
                <a:off x="5029200" y="5192018"/>
                <a:ext cx="1111570" cy="352127"/>
              </a:xfrm>
              <a:prstGeom prst="rect">
                <a:avLst/>
              </a:prstGeom>
              <a:noFill/>
              <a:ln w="6350" cap="sq">
                <a:noFill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CA" sz="1000">
                  <a:cs typeface="Arial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324599" y="3886200"/>
              <a:ext cx="531002" cy="1732635"/>
              <a:chOff x="6213292" y="3810000"/>
              <a:chExt cx="339908" cy="1732635"/>
            </a:xfrm>
          </p:grpSpPr>
          <p:sp>
            <p:nvSpPr>
              <p:cNvPr id="215" name="Rectangle 35"/>
              <p:cNvSpPr>
                <a:spLocks noChangeArrowheads="1"/>
              </p:cNvSpPr>
              <p:nvPr/>
            </p:nvSpPr>
            <p:spPr bwMode="auto">
              <a:xfrm>
                <a:off x="6213292" y="3810000"/>
                <a:ext cx="339908" cy="334906"/>
              </a:xfrm>
              <a:prstGeom prst="rect">
                <a:avLst/>
              </a:prstGeom>
              <a:solidFill>
                <a:srgbClr val="CCCCCC"/>
              </a:solidFill>
              <a:ln w="635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0" tIns="0" rIns="0" bIns="0" anchor="ctr"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sz="1000" b="1" dirty="0">
                    <a:latin typeface="Times New Roman" charset="0"/>
                    <a:cs typeface="Times New Roman" charset="0"/>
                  </a:rPr>
                  <a:t>  Covered</a:t>
                </a:r>
                <a:endParaRPr lang="en-US" sz="1000" b="1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16" name="Rectangle 38"/>
              <p:cNvSpPr>
                <a:spLocks noChangeArrowheads="1"/>
              </p:cNvSpPr>
              <p:nvPr/>
            </p:nvSpPr>
            <p:spPr bwMode="auto">
              <a:xfrm>
                <a:off x="6213292" y="4137719"/>
                <a:ext cx="339908" cy="352127"/>
              </a:xfrm>
              <a:prstGeom prst="rect">
                <a:avLst/>
              </a:prstGeom>
              <a:noFill/>
              <a:ln w="635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sz="900" b="1">
                    <a:latin typeface="Times New Roman" charset="0"/>
                    <a:cs typeface="Times New Roman" charset="0"/>
                  </a:rPr>
                  <a:t> </a:t>
                </a:r>
              </a:p>
              <a:p>
                <a:pPr eaLnBrk="0" hangingPunct="0">
                  <a:lnSpc>
                    <a:spcPct val="90000"/>
                  </a:lnSpc>
                  <a:defRPr/>
                </a:pPr>
                <a:endParaRPr lang="en-US" sz="900" b="1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17" name="Rectangle 41"/>
              <p:cNvSpPr>
                <a:spLocks noChangeArrowheads="1"/>
              </p:cNvSpPr>
              <p:nvPr/>
            </p:nvSpPr>
            <p:spPr bwMode="auto">
              <a:xfrm>
                <a:off x="6213292" y="4841974"/>
                <a:ext cx="339908" cy="352127"/>
              </a:xfrm>
              <a:prstGeom prst="rect">
                <a:avLst/>
              </a:prstGeom>
              <a:noFill/>
              <a:ln w="635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sz="900" b="1">
                    <a:latin typeface="Times New Roman" charset="0"/>
                    <a:cs typeface="Times New Roman" charset="0"/>
                  </a:rPr>
                  <a:t> </a:t>
                </a:r>
              </a:p>
              <a:p>
                <a:pPr eaLnBrk="0" hangingPunct="0">
                  <a:lnSpc>
                    <a:spcPct val="90000"/>
                  </a:lnSpc>
                  <a:defRPr/>
                </a:pPr>
                <a:endParaRPr lang="en-US" sz="900" b="1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18" name="Rectangle 44"/>
              <p:cNvSpPr>
                <a:spLocks noChangeArrowheads="1"/>
              </p:cNvSpPr>
              <p:nvPr/>
            </p:nvSpPr>
            <p:spPr bwMode="auto">
              <a:xfrm>
                <a:off x="6213292" y="4489847"/>
                <a:ext cx="339908" cy="352127"/>
              </a:xfrm>
              <a:prstGeom prst="rect">
                <a:avLst/>
              </a:prstGeom>
              <a:noFill/>
              <a:ln w="635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sz="900" b="1">
                    <a:latin typeface="Times New Roman" charset="0"/>
                    <a:cs typeface="Times New Roman" charset="0"/>
                  </a:rPr>
                  <a:t> </a:t>
                </a:r>
              </a:p>
              <a:p>
                <a:pPr eaLnBrk="0" hangingPunct="0">
                  <a:lnSpc>
                    <a:spcPct val="90000"/>
                  </a:lnSpc>
                  <a:defRPr/>
                </a:pPr>
                <a:endParaRPr lang="en-US" sz="900" b="1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19" name="Rectangle 47"/>
              <p:cNvSpPr>
                <a:spLocks noChangeArrowheads="1"/>
              </p:cNvSpPr>
              <p:nvPr/>
            </p:nvSpPr>
            <p:spPr bwMode="auto">
              <a:xfrm>
                <a:off x="6213292" y="5190508"/>
                <a:ext cx="339908" cy="352127"/>
              </a:xfrm>
              <a:prstGeom prst="rect">
                <a:avLst/>
              </a:prstGeom>
              <a:noFill/>
              <a:ln w="635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sz="900" b="1">
                    <a:latin typeface="Times New Roman" charset="0"/>
                    <a:cs typeface="Times New Roman" charset="0"/>
                  </a:rPr>
                  <a:t> </a:t>
                </a:r>
              </a:p>
              <a:p>
                <a:pPr eaLnBrk="0" hangingPunct="0">
                  <a:lnSpc>
                    <a:spcPct val="90000"/>
                  </a:lnSpc>
                  <a:defRPr/>
                </a:pPr>
                <a:endParaRPr lang="en-US" sz="900" b="1">
                  <a:latin typeface="Times New Roman" charset="0"/>
                  <a:cs typeface="Arial" charset="0"/>
                </a:endParaRPr>
              </a:p>
            </p:txBody>
          </p:sp>
        </p:grpSp>
      </p:grpSp>
      <p:grpSp>
        <p:nvGrpSpPr>
          <p:cNvPr id="278" name="Group 277"/>
          <p:cNvGrpSpPr/>
          <p:nvPr/>
        </p:nvGrpSpPr>
        <p:grpSpPr>
          <a:xfrm>
            <a:off x="7084905" y="3886200"/>
            <a:ext cx="1984248" cy="2209800"/>
            <a:chOff x="4953000" y="3886200"/>
            <a:chExt cx="1905000" cy="1752600"/>
          </a:xfrm>
        </p:grpSpPr>
        <p:sp>
          <p:nvSpPr>
            <p:cNvPr id="279" name="Rectangle 278"/>
            <p:cNvSpPr/>
            <p:nvPr/>
          </p:nvSpPr>
          <p:spPr>
            <a:xfrm>
              <a:off x="4965192" y="4233332"/>
              <a:ext cx="1892808" cy="1405468"/>
            </a:xfrm>
            <a:prstGeom prst="rect">
              <a:avLst/>
            </a:prstGeom>
            <a:blipFill rotWithShape="1">
              <a:blip r:embed="rId6">
                <a:alphaModFix amt="25000"/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80" name="Group 279"/>
            <p:cNvGrpSpPr/>
            <p:nvPr/>
          </p:nvGrpSpPr>
          <p:grpSpPr>
            <a:xfrm>
              <a:off x="4953000" y="3886200"/>
              <a:ext cx="1371600" cy="349662"/>
              <a:chOff x="5029200" y="3809829"/>
              <a:chExt cx="1185454" cy="349833"/>
            </a:xfrm>
          </p:grpSpPr>
          <p:sp>
            <p:nvSpPr>
              <p:cNvPr id="303" name="Rectangle 7"/>
              <p:cNvSpPr>
                <a:spLocks noChangeArrowheads="1"/>
              </p:cNvSpPr>
              <p:nvPr/>
            </p:nvSpPr>
            <p:spPr bwMode="auto">
              <a:xfrm>
                <a:off x="5029200" y="3810000"/>
                <a:ext cx="1185454" cy="332823"/>
              </a:xfrm>
              <a:prstGeom prst="rect">
                <a:avLst/>
              </a:prstGeom>
              <a:solidFill>
                <a:srgbClr val="CCCCCC"/>
              </a:solidFill>
              <a:ln w="63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>
                  <a:defRPr/>
                </a:pPr>
                <a:endParaRPr lang="en-CA" sz="1000">
                  <a:cs typeface="Arial" charset="0"/>
                </a:endParaRPr>
              </a:p>
            </p:txBody>
          </p:sp>
          <p:grpSp>
            <p:nvGrpSpPr>
              <p:cNvPr id="304" name="Group 8"/>
              <p:cNvGrpSpPr>
                <a:grpSpLocks/>
              </p:cNvGrpSpPr>
              <p:nvPr/>
            </p:nvGrpSpPr>
            <p:grpSpPr bwMode="auto">
              <a:xfrm>
                <a:off x="5029200" y="3809829"/>
                <a:ext cx="1185454" cy="349833"/>
                <a:chOff x="0" y="-185"/>
                <a:chExt cx="1008" cy="831"/>
              </a:xfrm>
            </p:grpSpPr>
            <p:sp>
              <p:nvSpPr>
                <p:cNvPr id="305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-185"/>
                  <a:ext cx="923" cy="831"/>
                </a:xfrm>
                <a:prstGeom prst="rect">
                  <a:avLst/>
                </a:prstGeom>
                <a:solidFill>
                  <a:srgbClr val="CCCCCC"/>
                </a:solidFill>
                <a:ln w="635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tIns="0" bIns="0" anchor="ctr" anchorCtr="0"/>
                <a:lstStyle/>
                <a:p>
                  <a:pPr>
                    <a:lnSpc>
                      <a:spcPct val="90000"/>
                    </a:lnSpc>
                    <a:defRPr/>
                  </a:pPr>
                  <a:r>
                    <a:rPr lang="en-US" sz="1000" b="1" dirty="0">
                      <a:latin typeface="Times New Roman" charset="0"/>
                      <a:cs typeface="Times New Roman" charset="0"/>
                    </a:rPr>
                    <a:t>Section of report</a:t>
                  </a:r>
                  <a:r>
                    <a:rPr lang="en-US" sz="900" b="1" dirty="0">
                      <a:latin typeface="Times New Roman" charset="0"/>
                      <a:cs typeface="Times New Roman" charset="0"/>
                    </a:rPr>
                    <a:t>    </a:t>
                  </a:r>
                  <a:r>
                    <a:rPr lang="en-US" sz="800" b="1" dirty="0">
                      <a:latin typeface="Times New Roman" charset="0"/>
                      <a:cs typeface="Times New Roman" charset="0"/>
                    </a:rPr>
                    <a:t>Grade range is 0.0 – 4.3</a:t>
                  </a:r>
                  <a:endParaRPr lang="en-US" sz="800" b="1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306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185"/>
                  <a:ext cx="1008" cy="791"/>
                </a:xfrm>
                <a:prstGeom prst="rect">
                  <a:avLst/>
                </a:prstGeom>
                <a:noFill/>
                <a:ln w="635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CA" sz="1000">
                    <a:cs typeface="Arial" charset="0"/>
                  </a:endParaRPr>
                </a:p>
              </p:txBody>
            </p:sp>
          </p:grpSp>
        </p:grpSp>
        <p:grpSp>
          <p:nvGrpSpPr>
            <p:cNvPr id="281" name="Group 280"/>
            <p:cNvGrpSpPr/>
            <p:nvPr/>
          </p:nvGrpSpPr>
          <p:grpSpPr>
            <a:xfrm>
              <a:off x="4953000" y="4216328"/>
              <a:ext cx="1371600" cy="352127"/>
              <a:chOff x="5029200" y="4140128"/>
              <a:chExt cx="1185454" cy="352127"/>
            </a:xfrm>
          </p:grpSpPr>
          <p:sp>
            <p:nvSpPr>
              <p:cNvPr id="301" name="Rectangle 12"/>
              <p:cNvSpPr>
                <a:spLocks noChangeArrowheads="1"/>
              </p:cNvSpPr>
              <p:nvPr/>
            </p:nvSpPr>
            <p:spPr bwMode="auto">
              <a:xfrm>
                <a:off x="5029200" y="4140128"/>
                <a:ext cx="1105568" cy="352127"/>
              </a:xfrm>
              <a:prstGeom prst="rect">
                <a:avLst/>
              </a:prstGeom>
              <a:noFill/>
              <a:ln w="6350" cap="sq">
                <a:noFill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sz="1000" b="1" dirty="0">
                    <a:latin typeface="Times New Roman" charset="0"/>
                    <a:cs typeface="Times New Roman" charset="0"/>
                  </a:rPr>
                  <a:t>SWOT &amp; Synthesis</a:t>
                </a:r>
                <a:endParaRPr lang="en-US" sz="1000" b="1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302" name="Rectangle 13"/>
              <p:cNvSpPr>
                <a:spLocks noChangeArrowheads="1"/>
              </p:cNvSpPr>
              <p:nvPr/>
            </p:nvSpPr>
            <p:spPr bwMode="auto">
              <a:xfrm>
                <a:off x="5029200" y="4140128"/>
                <a:ext cx="1185454" cy="352127"/>
              </a:xfrm>
              <a:prstGeom prst="rect">
                <a:avLst/>
              </a:prstGeom>
              <a:noFill/>
              <a:ln w="63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CA" sz="1000">
                  <a:cs typeface="Arial" charset="0"/>
                </a:endParaRPr>
              </a:p>
            </p:txBody>
          </p:sp>
        </p:grpSp>
        <p:grpSp>
          <p:nvGrpSpPr>
            <p:cNvPr id="282" name="Group 281"/>
            <p:cNvGrpSpPr/>
            <p:nvPr/>
          </p:nvGrpSpPr>
          <p:grpSpPr>
            <a:xfrm>
              <a:off x="4953000" y="4919684"/>
              <a:ext cx="1371600" cy="352127"/>
              <a:chOff x="5029200" y="4843484"/>
              <a:chExt cx="1185454" cy="352127"/>
            </a:xfrm>
          </p:grpSpPr>
          <p:sp>
            <p:nvSpPr>
              <p:cNvPr id="299" name="Rectangle 15"/>
              <p:cNvSpPr>
                <a:spLocks noChangeArrowheads="1"/>
              </p:cNvSpPr>
              <p:nvPr/>
            </p:nvSpPr>
            <p:spPr bwMode="auto">
              <a:xfrm>
                <a:off x="5029200" y="4843484"/>
                <a:ext cx="1185454" cy="352127"/>
              </a:xfrm>
              <a:prstGeom prst="rect">
                <a:avLst/>
              </a:prstGeom>
              <a:noFill/>
              <a:ln w="63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Ins="0" anchor="ctr"/>
              <a:lstStyle/>
              <a:p>
                <a:pPr>
                  <a:defRPr/>
                </a:pPr>
                <a:r>
                  <a:rPr lang="en-US" sz="1000" b="1" spc="-50" dirty="0">
                    <a:latin typeface="Times New Roman" charset="0"/>
                    <a:cs typeface="Times New Roman" charset="0"/>
                  </a:rPr>
                  <a:t>Implementation</a:t>
                </a:r>
                <a:endParaRPr lang="en-US" sz="1000" b="1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300" name="Rectangle 16"/>
              <p:cNvSpPr>
                <a:spLocks noChangeArrowheads="1"/>
              </p:cNvSpPr>
              <p:nvPr/>
            </p:nvSpPr>
            <p:spPr bwMode="auto">
              <a:xfrm>
                <a:off x="5029200" y="4843484"/>
                <a:ext cx="1105568" cy="352127"/>
              </a:xfrm>
              <a:prstGeom prst="rect">
                <a:avLst/>
              </a:prstGeom>
              <a:noFill/>
              <a:ln w="6350" cap="sq">
                <a:noFill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CA" sz="1000">
                  <a:cs typeface="Arial" charset="0"/>
                </a:endParaRPr>
              </a:p>
            </p:txBody>
          </p:sp>
        </p:grpSp>
        <p:grpSp>
          <p:nvGrpSpPr>
            <p:cNvPr id="283" name="Group 282"/>
            <p:cNvGrpSpPr/>
            <p:nvPr/>
          </p:nvGrpSpPr>
          <p:grpSpPr>
            <a:xfrm>
              <a:off x="4953000" y="4563964"/>
              <a:ext cx="1479392" cy="352127"/>
              <a:chOff x="5029200" y="4487764"/>
              <a:chExt cx="1278617" cy="352127"/>
            </a:xfrm>
          </p:grpSpPr>
          <p:sp>
            <p:nvSpPr>
              <p:cNvPr id="297" name="Rectangle 18"/>
              <p:cNvSpPr>
                <a:spLocks noChangeArrowheads="1"/>
              </p:cNvSpPr>
              <p:nvPr/>
            </p:nvSpPr>
            <p:spPr bwMode="auto">
              <a:xfrm>
                <a:off x="5029200" y="4487764"/>
                <a:ext cx="1278617" cy="352127"/>
              </a:xfrm>
              <a:prstGeom prst="rect">
                <a:avLst/>
              </a:prstGeom>
              <a:noFill/>
              <a:ln w="6350" cap="sq">
                <a:noFill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sz="1000" b="1" dirty="0">
                    <a:latin typeface="Times New Roman" charset="0"/>
                    <a:cs typeface="Times New Roman" charset="0"/>
                  </a:rPr>
                  <a:t>Criteria, Recommend. , Targets &amp; Evaluation</a:t>
                </a:r>
                <a:endParaRPr lang="en-US" sz="1000" b="1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98" name="Rectangle 19"/>
              <p:cNvSpPr>
                <a:spLocks noChangeArrowheads="1"/>
              </p:cNvSpPr>
              <p:nvPr/>
            </p:nvSpPr>
            <p:spPr bwMode="auto">
              <a:xfrm>
                <a:off x="5029200" y="4487764"/>
                <a:ext cx="1185454" cy="352127"/>
              </a:xfrm>
              <a:prstGeom prst="rect">
                <a:avLst/>
              </a:prstGeom>
              <a:noFill/>
              <a:ln w="63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CA" sz="1000">
                  <a:cs typeface="Arial" charset="0"/>
                </a:endParaRPr>
              </a:p>
            </p:txBody>
          </p:sp>
        </p:grpSp>
        <p:grpSp>
          <p:nvGrpSpPr>
            <p:cNvPr id="284" name="Group 283"/>
            <p:cNvGrpSpPr/>
            <p:nvPr/>
          </p:nvGrpSpPr>
          <p:grpSpPr>
            <a:xfrm>
              <a:off x="4953000" y="5268218"/>
              <a:ext cx="1371600" cy="352127"/>
              <a:chOff x="5029200" y="5192018"/>
              <a:chExt cx="1188720" cy="352127"/>
            </a:xfrm>
          </p:grpSpPr>
          <p:sp>
            <p:nvSpPr>
              <p:cNvPr id="295" name="Rectangle 21"/>
              <p:cNvSpPr>
                <a:spLocks noChangeArrowheads="1"/>
              </p:cNvSpPr>
              <p:nvPr/>
            </p:nvSpPr>
            <p:spPr bwMode="auto">
              <a:xfrm>
                <a:off x="5029200" y="5192018"/>
                <a:ext cx="1188720" cy="352127"/>
              </a:xfrm>
              <a:prstGeom prst="rect">
                <a:avLst/>
              </a:prstGeom>
              <a:noFill/>
              <a:ln w="63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Ins="0" anchor="ctr"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sz="1000" b="1" dirty="0">
                    <a:latin typeface="Times New Roman" charset="0"/>
                    <a:cs typeface="Times New Roman" charset="0"/>
                  </a:rPr>
                  <a:t>Remaining Considerations</a:t>
                </a:r>
                <a:endParaRPr lang="en-US" sz="1000" b="1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96" name="Rectangle 22"/>
              <p:cNvSpPr>
                <a:spLocks noChangeArrowheads="1"/>
              </p:cNvSpPr>
              <p:nvPr/>
            </p:nvSpPr>
            <p:spPr bwMode="auto">
              <a:xfrm>
                <a:off x="5029200" y="5192018"/>
                <a:ext cx="1111570" cy="352127"/>
              </a:xfrm>
              <a:prstGeom prst="rect">
                <a:avLst/>
              </a:prstGeom>
              <a:noFill/>
              <a:ln w="6350" cap="sq">
                <a:noFill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CA" sz="1000">
                  <a:cs typeface="Arial" charset="0"/>
                </a:endParaRPr>
              </a:p>
            </p:txBody>
          </p:sp>
        </p:grpSp>
        <p:grpSp>
          <p:nvGrpSpPr>
            <p:cNvPr id="286" name="Group 285"/>
            <p:cNvGrpSpPr/>
            <p:nvPr/>
          </p:nvGrpSpPr>
          <p:grpSpPr>
            <a:xfrm>
              <a:off x="6324599" y="3886200"/>
              <a:ext cx="531002" cy="1732635"/>
              <a:chOff x="6213292" y="3810000"/>
              <a:chExt cx="339908" cy="1732635"/>
            </a:xfrm>
          </p:grpSpPr>
          <p:sp>
            <p:nvSpPr>
              <p:cNvPr id="287" name="Rectangle 35"/>
              <p:cNvSpPr>
                <a:spLocks noChangeArrowheads="1"/>
              </p:cNvSpPr>
              <p:nvPr/>
            </p:nvSpPr>
            <p:spPr bwMode="auto">
              <a:xfrm>
                <a:off x="6213292" y="3810000"/>
                <a:ext cx="339908" cy="334906"/>
              </a:xfrm>
              <a:prstGeom prst="rect">
                <a:avLst/>
              </a:prstGeom>
              <a:solidFill>
                <a:srgbClr val="CCCCCC"/>
              </a:solidFill>
              <a:ln w="635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0" tIns="0" rIns="0" bIns="0" anchor="ctr"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sz="1000" b="1" dirty="0">
                    <a:latin typeface="Times New Roman" charset="0"/>
                    <a:cs typeface="Times New Roman" charset="0"/>
                  </a:rPr>
                  <a:t>  Covered</a:t>
                </a:r>
                <a:endParaRPr lang="en-US" sz="1000" b="1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88" name="Rectangle 38"/>
              <p:cNvSpPr>
                <a:spLocks noChangeArrowheads="1"/>
              </p:cNvSpPr>
              <p:nvPr/>
            </p:nvSpPr>
            <p:spPr bwMode="auto">
              <a:xfrm>
                <a:off x="6213292" y="4137719"/>
                <a:ext cx="339908" cy="352127"/>
              </a:xfrm>
              <a:prstGeom prst="rect">
                <a:avLst/>
              </a:prstGeom>
              <a:noFill/>
              <a:ln w="635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sz="900" b="1">
                    <a:latin typeface="Times New Roman" charset="0"/>
                    <a:cs typeface="Times New Roman" charset="0"/>
                  </a:rPr>
                  <a:t> </a:t>
                </a:r>
              </a:p>
              <a:p>
                <a:pPr eaLnBrk="0" hangingPunct="0">
                  <a:lnSpc>
                    <a:spcPct val="90000"/>
                  </a:lnSpc>
                  <a:defRPr/>
                </a:pPr>
                <a:endParaRPr lang="en-US" sz="900" b="1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89" name="Rectangle 41"/>
              <p:cNvSpPr>
                <a:spLocks noChangeArrowheads="1"/>
              </p:cNvSpPr>
              <p:nvPr/>
            </p:nvSpPr>
            <p:spPr bwMode="auto">
              <a:xfrm>
                <a:off x="6213292" y="4841974"/>
                <a:ext cx="339908" cy="352127"/>
              </a:xfrm>
              <a:prstGeom prst="rect">
                <a:avLst/>
              </a:prstGeom>
              <a:noFill/>
              <a:ln w="635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sz="900" b="1">
                    <a:latin typeface="Times New Roman" charset="0"/>
                    <a:cs typeface="Times New Roman" charset="0"/>
                  </a:rPr>
                  <a:t> </a:t>
                </a:r>
              </a:p>
              <a:p>
                <a:pPr eaLnBrk="0" hangingPunct="0">
                  <a:lnSpc>
                    <a:spcPct val="90000"/>
                  </a:lnSpc>
                  <a:defRPr/>
                </a:pPr>
                <a:endParaRPr lang="en-US" sz="900" b="1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90" name="Rectangle 44"/>
              <p:cNvSpPr>
                <a:spLocks noChangeArrowheads="1"/>
              </p:cNvSpPr>
              <p:nvPr/>
            </p:nvSpPr>
            <p:spPr bwMode="auto">
              <a:xfrm>
                <a:off x="6213292" y="4489847"/>
                <a:ext cx="339908" cy="352127"/>
              </a:xfrm>
              <a:prstGeom prst="rect">
                <a:avLst/>
              </a:prstGeom>
              <a:noFill/>
              <a:ln w="635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sz="900" b="1">
                    <a:latin typeface="Times New Roman" charset="0"/>
                    <a:cs typeface="Times New Roman" charset="0"/>
                  </a:rPr>
                  <a:t> </a:t>
                </a:r>
              </a:p>
              <a:p>
                <a:pPr eaLnBrk="0" hangingPunct="0">
                  <a:lnSpc>
                    <a:spcPct val="90000"/>
                  </a:lnSpc>
                  <a:defRPr/>
                </a:pPr>
                <a:endParaRPr lang="en-US" sz="900" b="1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91" name="Rectangle 47"/>
              <p:cNvSpPr>
                <a:spLocks noChangeArrowheads="1"/>
              </p:cNvSpPr>
              <p:nvPr/>
            </p:nvSpPr>
            <p:spPr bwMode="auto">
              <a:xfrm>
                <a:off x="6213292" y="5190508"/>
                <a:ext cx="339908" cy="352127"/>
              </a:xfrm>
              <a:prstGeom prst="rect">
                <a:avLst/>
              </a:prstGeom>
              <a:noFill/>
              <a:ln w="635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sz="900" b="1">
                    <a:latin typeface="Times New Roman" charset="0"/>
                    <a:cs typeface="Times New Roman" charset="0"/>
                  </a:rPr>
                  <a:t> </a:t>
                </a:r>
              </a:p>
              <a:p>
                <a:pPr eaLnBrk="0" hangingPunct="0">
                  <a:lnSpc>
                    <a:spcPct val="90000"/>
                  </a:lnSpc>
                  <a:defRPr/>
                </a:pPr>
                <a:endParaRPr lang="en-US" sz="900" b="1">
                  <a:latin typeface="Times New Roman" charset="0"/>
                  <a:cs typeface="Arial" charset="0"/>
                </a:endParaRPr>
              </a:p>
            </p:txBody>
          </p:sp>
        </p:grpSp>
      </p:grpSp>
      <p:sp>
        <p:nvSpPr>
          <p:cNvPr id="252930" name="TextBox 252929"/>
          <p:cNvSpPr txBox="1"/>
          <p:nvPr/>
        </p:nvSpPr>
        <p:spPr>
          <a:xfrm>
            <a:off x="6492240" y="4352564"/>
            <a:ext cx="304800" cy="16466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600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</a:p>
          <a:p>
            <a:pPr algn="ctr">
              <a:lnSpc>
                <a:spcPts val="1200"/>
              </a:lnSpc>
            </a:pPr>
            <a:r>
              <a:rPr lang="en-US" sz="1600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 ✔</a:t>
            </a:r>
            <a:r>
              <a:rPr lang="en-US" sz="16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ts val="1200"/>
              </a:lnSpc>
            </a:pPr>
            <a:endParaRPr lang="en-US" sz="1600" dirty="0">
              <a:solidFill>
                <a:srgbClr val="008000"/>
              </a:solidFill>
              <a:latin typeface="Arial" panose="020B0604020202020204" pitchFamily="34" charset="0"/>
              <a:ea typeface="Zapf Dingbats"/>
              <a:cs typeface="Arial" panose="020B0604020202020204" pitchFamily="34" charset="0"/>
              <a:sym typeface="Zapf Dingbats"/>
            </a:endParaRPr>
          </a:p>
          <a:p>
            <a:pPr algn="ctr">
              <a:lnSpc>
                <a:spcPts val="1200"/>
              </a:lnSpc>
            </a:pPr>
            <a:r>
              <a:rPr lang="en-US" sz="1600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sz="16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ts val="1200"/>
              </a:lnSpc>
            </a:pPr>
            <a:endParaRPr lang="en-US" sz="1600" dirty="0">
              <a:solidFill>
                <a:srgbClr val="008000"/>
              </a:solidFill>
              <a:latin typeface="Arial" panose="020B0604020202020204" pitchFamily="34" charset="0"/>
              <a:ea typeface="Zapf Dingbats"/>
              <a:cs typeface="Arial" panose="020B0604020202020204" pitchFamily="34" charset="0"/>
              <a:sym typeface="Zapf Dingbats"/>
            </a:endParaRPr>
          </a:p>
          <a:p>
            <a:pPr algn="ctr">
              <a:lnSpc>
                <a:spcPts val="1200"/>
              </a:lnSpc>
            </a:pPr>
            <a:r>
              <a:rPr lang="en-US" sz="1600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16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" name="TextBox 307"/>
          <p:cNvSpPr txBox="1"/>
          <p:nvPr/>
        </p:nvSpPr>
        <p:spPr>
          <a:xfrm>
            <a:off x="8625840" y="4357044"/>
            <a:ext cx="304800" cy="16466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600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</a:p>
          <a:p>
            <a:pPr algn="ctr">
              <a:lnSpc>
                <a:spcPts val="1200"/>
              </a:lnSpc>
            </a:pPr>
            <a:r>
              <a:rPr lang="en-US" sz="1600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 ✔</a:t>
            </a:r>
            <a:r>
              <a:rPr lang="en-US" sz="16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ts val="1200"/>
              </a:lnSpc>
            </a:pPr>
            <a:r>
              <a:rPr lang="en-US" sz="1600" dirty="0">
                <a:solidFill>
                  <a:srgbClr val="008000"/>
                </a:solidFill>
                <a:latin typeface="Arial" panose="020B0604020202020204" pitchFamily="34" charset="0"/>
                <a:ea typeface="Zapf Dingbats"/>
                <a:cs typeface="Arial" panose="020B0604020202020204" pitchFamily="34" charset="0"/>
                <a:sym typeface="Zapf Dingbats"/>
              </a:rPr>
              <a:t/>
            </a:r>
            <a:br>
              <a:rPr lang="en-US" sz="1600" dirty="0">
                <a:solidFill>
                  <a:srgbClr val="008000"/>
                </a:solidFill>
                <a:latin typeface="Arial" panose="020B0604020202020204" pitchFamily="34" charset="0"/>
                <a:ea typeface="Zapf Dingbats"/>
                <a:cs typeface="Arial" panose="020B0604020202020204" pitchFamily="34" charset="0"/>
                <a:sym typeface="Zapf Dingbats"/>
              </a:rPr>
            </a:br>
            <a:r>
              <a:rPr lang="en-US" sz="1600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sz="16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ts val="1200"/>
              </a:lnSpc>
            </a:pPr>
            <a:endParaRPr lang="en-US" sz="1600" dirty="0">
              <a:solidFill>
                <a:srgbClr val="008000"/>
              </a:solidFill>
              <a:latin typeface="Arial" panose="020B0604020202020204" pitchFamily="34" charset="0"/>
              <a:ea typeface="Zapf Dingbats"/>
              <a:cs typeface="Arial" panose="020B0604020202020204" pitchFamily="34" charset="0"/>
              <a:sym typeface="Zapf Dingbats"/>
            </a:endParaRPr>
          </a:p>
          <a:p>
            <a:pPr algn="ctr">
              <a:lnSpc>
                <a:spcPts val="1200"/>
              </a:lnSpc>
            </a:pPr>
            <a:r>
              <a:rPr lang="en-US" sz="1600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16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25400" y="5498055"/>
            <a:ext cx="4632350" cy="769441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marL="320040" indent="-320040" algn="l">
              <a:spcAft>
                <a:spcPts val="600"/>
              </a:spcAft>
              <a:buFont typeface="Wingdings" charset="2"/>
              <a:buChar char="Ø"/>
              <a:defRPr/>
            </a:pPr>
            <a:r>
              <a:rPr lang="en-US" sz="2200" b="1" spc="-100" dirty="0" smtClean="0">
                <a:solidFill>
                  <a:srgbClr val="0000FF"/>
                </a:solidFill>
                <a:effectLst>
                  <a:outerShdw blurRad="381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/>
                <a:cs typeface="Arial"/>
              </a:rPr>
              <a:t>The </a:t>
            </a:r>
            <a:r>
              <a:rPr lang="en-US" sz="2200" b="1" spc="-100" dirty="0">
                <a:solidFill>
                  <a:srgbClr val="0000FF"/>
                </a:solidFill>
                <a:effectLst>
                  <a:outerShdw blurRad="381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/>
                <a:cs typeface="Arial"/>
              </a:rPr>
              <a:t>Word™ Exec. Summary is due two days after presenting.</a:t>
            </a:r>
          </a:p>
        </p:txBody>
      </p:sp>
      <p:sp>
        <p:nvSpPr>
          <p:cNvPr id="105" name="Rectangle 104"/>
          <p:cNvSpPr/>
          <p:nvPr/>
        </p:nvSpPr>
        <p:spPr bwMode="auto">
          <a:xfrm>
            <a:off x="304800" y="3200400"/>
            <a:ext cx="4800600" cy="1092607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marL="182880" indent="-182880" algn="l">
              <a:spcAft>
                <a:spcPts val="400"/>
              </a:spcAft>
              <a:buFont typeface="Arial"/>
              <a:buChar char="•"/>
              <a:defRPr/>
            </a:pPr>
            <a:r>
              <a:rPr lang="en-US" sz="2000" b="1" spc="-100" dirty="0" smtClean="0">
                <a:cs typeface="Arial Narrow"/>
              </a:rPr>
              <a:t>You all present, </a:t>
            </a:r>
            <a:r>
              <a:rPr lang="en-US" sz="2000" b="1" spc="-100" dirty="0">
                <a:cs typeface="Arial Narrow"/>
              </a:rPr>
              <a:t>but </a:t>
            </a:r>
            <a:r>
              <a:rPr lang="en-US" sz="2000" b="1" spc="-100" dirty="0" smtClean="0">
                <a:cs typeface="Arial Narrow"/>
              </a:rPr>
              <a:t>its a group grade.</a:t>
            </a:r>
          </a:p>
          <a:p>
            <a:pPr marL="182880" indent="-182880" algn="l">
              <a:spcAft>
                <a:spcPts val="600"/>
              </a:spcAft>
              <a:buFont typeface="Arial"/>
              <a:buChar char="•"/>
              <a:defRPr/>
            </a:pPr>
            <a:r>
              <a:rPr lang="en-US" sz="2000" b="1" spc="-100" dirty="0" smtClean="0">
                <a:cs typeface="Arial Narrow"/>
              </a:rPr>
              <a:t>Consistent written look </a:t>
            </a:r>
            <a:r>
              <a:rPr lang="en-US" sz="2000" b="1" spc="-100" dirty="0">
                <a:cs typeface="Arial Narrow"/>
              </a:rPr>
              <a:t>s</a:t>
            </a:r>
            <a:r>
              <a:rPr lang="en-US" sz="2000" b="1" spc="-100" dirty="0" smtClean="0">
                <a:cs typeface="Arial Narrow"/>
              </a:rPr>
              <a:t>o it seems like the group coordinated what’s shown.</a:t>
            </a:r>
            <a:endParaRPr lang="en-US" sz="2000" b="1" spc="-100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4191000"/>
            <a:ext cx="43434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>
              <a:spcAft>
                <a:spcPts val="400"/>
              </a:spcAft>
              <a:buFont typeface="Lucida Grande"/>
              <a:buChar char="-"/>
              <a:defRPr/>
            </a:pPr>
            <a:r>
              <a:rPr lang="en-US" b="1" spc="-100" dirty="0">
                <a:cs typeface="Arial Narrow"/>
              </a:rPr>
              <a:t>This means the same typeface, same system of typeface sizes &amp; bullets, etc.</a:t>
            </a:r>
          </a:p>
          <a:p>
            <a:pPr marL="182880" indent="-182880">
              <a:spcAft>
                <a:spcPts val="400"/>
              </a:spcAft>
              <a:buFont typeface="Lucida Grande"/>
              <a:buChar char="-"/>
              <a:defRPr/>
            </a:pPr>
            <a:r>
              <a:rPr lang="en-US" b="1" spc="-100" dirty="0">
                <a:cs typeface="Arial Narrow"/>
              </a:rPr>
              <a:t>Minimum 18 point type.</a:t>
            </a:r>
          </a:p>
          <a:p>
            <a:pPr marL="182880" indent="-182880">
              <a:spcAft>
                <a:spcPts val="400"/>
              </a:spcAft>
              <a:buFont typeface="Lucida Grande"/>
              <a:buChar char="-"/>
              <a:defRPr/>
            </a:pPr>
            <a:r>
              <a:rPr lang="en-US" b="1" spc="-100" dirty="0">
                <a:cs typeface="Arial Narrow"/>
              </a:rPr>
              <a:t>Spelling &amp; Grammar </a:t>
            </a:r>
            <a:r>
              <a:rPr lang="en-US" b="1" spc="-100" dirty="0" smtClean="0">
                <a:cs typeface="Arial Narrow"/>
              </a:rPr>
              <a:t>count.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343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 I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5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529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ly Out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" presetClass="entr" presetSubtype="1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 animBg="1"/>
      <p:bldP spid="30" grpId="1" animBg="1"/>
      <p:bldP spid="118" grpId="0"/>
      <p:bldP spid="274" grpId="0"/>
      <p:bldP spid="119" grpId="0"/>
      <p:bldP spid="252930" grpId="0"/>
      <p:bldP spid="308" grpId="0"/>
      <p:bldP spid="130" grpId="0"/>
      <p:bldP spid="10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1" y="118532"/>
            <a:ext cx="7907866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34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0" y="6417734"/>
            <a:ext cx="9144000" cy="457200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2" name="Picture 11" descr="Noth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994" y="3581400"/>
            <a:ext cx="2964775" cy="250439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60700" y="3533596"/>
            <a:ext cx="3429000" cy="2562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sz="2400" b="1" dirty="0">
              <a:effectLst>
                <a:outerShdw blurRad="12700" dist="12700" dir="2700000" algn="tl" rotWithShape="0">
                  <a:srgbClr val="000000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720" y="114300"/>
            <a:ext cx="640080" cy="640080"/>
          </a:xfrm>
          <a:prstGeom prst="rect">
            <a:avLst/>
          </a:prstGeom>
          <a:effectLst>
            <a:glow rad="165100">
              <a:srgbClr val="FFFFCC">
                <a:alpha val="25000"/>
              </a:srgbClr>
            </a:glow>
          </a:effectLst>
        </p:spPr>
      </p:pic>
      <p:pic>
        <p:nvPicPr>
          <p:cNvPr id="34" name="Picture 33" descr="Nex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1664" y="6438332"/>
            <a:ext cx="396214" cy="396214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</p:spPr>
      </p:pic>
      <p:sp>
        <p:nvSpPr>
          <p:cNvPr id="33" name="Rectangle 32"/>
          <p:cNvSpPr/>
          <p:nvPr/>
        </p:nvSpPr>
        <p:spPr>
          <a:xfrm>
            <a:off x="0" y="6268285"/>
            <a:ext cx="9144000" cy="124048"/>
          </a:xfrm>
          <a:prstGeom prst="rect">
            <a:avLst/>
          </a:prstGeom>
          <a:gradFill>
            <a:gsLst>
              <a:gs pos="0">
                <a:srgbClr val="5C4F01"/>
              </a:gs>
              <a:gs pos="100000">
                <a:srgbClr val="A08102"/>
              </a:gs>
            </a:gsLst>
          </a:gra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Noth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994" y="3581400"/>
            <a:ext cx="2964775" cy="250439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060700" y="3533596"/>
            <a:ext cx="3429000" cy="2562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sz="2400" b="1" dirty="0">
              <a:effectLst>
                <a:outerShdw blurRad="12700" dist="12700" dir="2700000" algn="tl" rotWithShape="0">
                  <a:srgbClr val="000000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8600" y="1100303"/>
            <a:ext cx="8382000" cy="892552"/>
          </a:xfrm>
          <a:prstGeom prst="rect">
            <a:avLst/>
          </a:prstGeom>
          <a:effectLst/>
        </p:spPr>
        <p:txBody>
          <a:bodyPr wrap="square" rIns="0">
            <a:spAutoFit/>
          </a:bodyPr>
          <a:lstStyle/>
          <a:p>
            <a:r>
              <a:rPr lang="en-US" sz="2600" b="1" i="1" dirty="0">
                <a:solidFill>
                  <a:srgbClr val="000090"/>
                </a:solidFill>
                <a:effectLst>
                  <a:outerShdw blurRad="12700" dist="127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Studying this material should provide you with </a:t>
            </a:r>
            <a:br>
              <a:rPr lang="en-US" sz="2600" b="1" i="1" dirty="0">
                <a:solidFill>
                  <a:srgbClr val="000090"/>
                </a:solidFill>
                <a:effectLst>
                  <a:outerShdw blurRad="12700" dist="127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b="1" i="1" dirty="0">
                <a:solidFill>
                  <a:srgbClr val="000090"/>
                </a:solidFill>
                <a:effectLst>
                  <a:outerShdw blurRad="12700" dist="127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strategic management knowledge needed to: </a:t>
            </a:r>
            <a:endParaRPr lang="en-US" sz="2600" b="1" dirty="0">
              <a:solidFill>
                <a:srgbClr val="000090"/>
              </a:solidFill>
              <a:effectLst>
                <a:outerShdw blurRad="12700" dist="12700" dir="2700000" algn="tl" rotWithShape="0">
                  <a:srgbClr val="000000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0997" y="2057400"/>
            <a:ext cx="8198943" cy="2400657"/>
          </a:xfrm>
          <a:prstGeom prst="rect">
            <a:avLst/>
          </a:prstGeom>
          <a:noFill/>
        </p:spPr>
        <p:txBody>
          <a:bodyPr wrap="square" rIns="0" rtlCol="0" anchor="t">
            <a:spAutoFit/>
          </a:bodyPr>
          <a:lstStyle/>
          <a:p>
            <a:pPr marL="274320" indent="-274320">
              <a:spcBef>
                <a:spcPts val="90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Study the product of the analysis: the report.</a:t>
            </a:r>
          </a:p>
          <a:p>
            <a:pPr marL="274320" indent="-274320">
              <a:spcBef>
                <a:spcPts val="900"/>
              </a:spcBef>
              <a:buFont typeface="Arial"/>
              <a:buChar char="•"/>
              <a:defRPr/>
            </a:pPr>
            <a:r>
              <a:rPr lang="en-US" sz="2400" b="1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Discuss, generally, what’s involved with the synopsis.</a:t>
            </a:r>
          </a:p>
          <a:p>
            <a:pPr marL="274320" indent="-274320">
              <a:spcBef>
                <a:spcPts val="90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Note the requirements for the analysis paper.</a:t>
            </a:r>
          </a:p>
          <a:p>
            <a:pPr marL="274320" indent="-274320">
              <a:spcBef>
                <a:spcPts val="900"/>
              </a:spcBef>
              <a:buFont typeface="Arial"/>
              <a:buChar char="•"/>
              <a:defRPr/>
            </a:pPr>
            <a:r>
              <a:rPr lang="en-US" sz="2400" b="1" spc="-50" dirty="0">
                <a:solidFill>
                  <a:srgbClr val="000000"/>
                </a:solidFill>
                <a:latin typeface="Arial" charset="0"/>
                <a:cs typeface="Arial" charset="0"/>
              </a:rPr>
              <a:t>Note the analysis presentation requirements.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12700" dist="12700" dir="2700000" algn="tl" rotWithShape="0">
                  <a:srgbClr val="000000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>
              <a:spcBef>
                <a:spcPts val="900"/>
              </a:spcBef>
              <a:buFont typeface="Arial"/>
              <a:buChar char="•"/>
              <a:defRPr/>
            </a:pPr>
            <a:endParaRPr lang="en-US" sz="2400" b="1" spc="-3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4800600"/>
            <a:ext cx="2006319" cy="14525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559973" y="2082969"/>
            <a:ext cx="490779" cy="1915909"/>
          </a:xfrm>
          <a:prstGeom prst="rect">
            <a:avLst/>
          </a:prstGeom>
          <a:noFill/>
        </p:spPr>
        <p:txBody>
          <a:bodyPr wrap="square" rIns="0" rtlCol="0" anchor="t">
            <a:spAutoFit/>
          </a:bodyPr>
          <a:lstStyle/>
          <a:p>
            <a:pPr>
              <a:spcBef>
                <a:spcPts val="900"/>
              </a:spcBef>
              <a:defRPr/>
            </a:pPr>
            <a:r>
              <a:rPr lang="en-US" sz="2400" b="1" spc="-3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3.</a:t>
            </a:r>
          </a:p>
          <a:p>
            <a:pPr>
              <a:spcBef>
                <a:spcPts val="900"/>
              </a:spcBef>
              <a:defRPr/>
            </a:pPr>
            <a:r>
              <a:rPr lang="en-US" sz="2400" b="1" spc="-3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4.</a:t>
            </a:r>
          </a:p>
          <a:p>
            <a:pPr>
              <a:spcBef>
                <a:spcPts val="900"/>
              </a:spcBef>
              <a:defRPr/>
            </a:pPr>
            <a:r>
              <a:rPr lang="en-US" sz="2400" b="1" spc="-3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5.</a:t>
            </a:r>
          </a:p>
          <a:p>
            <a:pPr>
              <a:spcBef>
                <a:spcPts val="900"/>
              </a:spcBef>
              <a:defRPr/>
            </a:pPr>
            <a:r>
              <a:rPr lang="en-US" sz="2400" b="1" spc="-3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6.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9" y="4984570"/>
            <a:ext cx="5362957" cy="1078992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78422" y="4114800"/>
            <a:ext cx="8879082" cy="606042"/>
            <a:chOff x="23618" y="4114800"/>
            <a:chExt cx="8879082" cy="606042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618" y="4114800"/>
              <a:ext cx="4559300" cy="60604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12883" y1="23077" x2="12883" y2="2307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43400" y="4114800"/>
              <a:ext cx="4559300" cy="606042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8E381C47-1F18-43E1-A0D4-16E8BAEA1317}"/>
              </a:ext>
            </a:extLst>
          </p:cNvPr>
          <p:cNvGrpSpPr/>
          <p:nvPr/>
        </p:nvGrpSpPr>
        <p:grpSpPr>
          <a:xfrm>
            <a:off x="8271935" y="8467"/>
            <a:ext cx="838200" cy="838200"/>
            <a:chOff x="-2133600" y="2074334"/>
            <a:chExt cx="838200" cy="838200"/>
          </a:xfrm>
        </p:grpSpPr>
        <p:sp>
          <p:nvSpPr>
            <p:cNvPr id="28" name="Rectangle 4">
              <a:extLst>
                <a:ext uri="{FF2B5EF4-FFF2-40B4-BE49-F238E27FC236}">
                  <a16:creationId xmlns="" xmlns:a16="http://schemas.microsoft.com/office/drawing/2014/main" id="{8F10D746-3208-494D-84CB-D6B4C829B3F3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-2133600" y="2074334"/>
              <a:ext cx="838200" cy="838200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lang="en-US" sz="36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</a:lstStyle>
            <a:p>
              <a:pPr>
                <a:defRPr/>
              </a:pPr>
              <a:endParaRPr lang="en-CA" sz="3400" spc="-70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endParaRPr>
            </a:p>
          </p:txBody>
        </p:sp>
        <p:sp>
          <p:nvSpPr>
            <p:cNvPr id="31" name="5-Point Star 30">
              <a:extLst>
                <a:ext uri="{FF2B5EF4-FFF2-40B4-BE49-F238E27FC236}">
                  <a16:creationId xmlns="" xmlns:a16="http://schemas.microsoft.com/office/drawing/2014/main" id="{5A5D52FE-907C-4A25-8E5F-8936EE74A6A7}"/>
                </a:ext>
              </a:extLst>
            </p:cNvPr>
            <p:cNvSpPr/>
            <p:nvPr/>
          </p:nvSpPr>
          <p:spPr>
            <a:xfrm>
              <a:off x="-2048930" y="2133600"/>
              <a:ext cx="685800" cy="685800"/>
            </a:xfrm>
            <a:prstGeom prst="star5">
              <a:avLst>
                <a:gd name="adj" fmla="val 22448"/>
                <a:gd name="hf" fmla="val 105146"/>
                <a:gd name="vf" fmla="val 110557"/>
              </a:avLst>
            </a:prstGeom>
            <a:gradFill flip="none" rotWithShape="1">
              <a:gsLst>
                <a:gs pos="10000">
                  <a:srgbClr val="FFFF00"/>
                </a:gs>
                <a:gs pos="75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Footer Placeholder 12"/>
          <p:cNvSpPr txBox="1">
            <a:spLocks/>
          </p:cNvSpPr>
          <p:nvPr/>
        </p:nvSpPr>
        <p:spPr>
          <a:xfrm>
            <a:off x="2194560" y="6451602"/>
            <a:ext cx="5730240" cy="4063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 </a:t>
            </a:r>
            <a:r>
              <a:rPr lang="en-US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2015, 2017, </a:t>
            </a:r>
            <a:r>
              <a:rPr lang="en-US" sz="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2019, 2023 </a:t>
            </a:r>
            <a:r>
              <a:rPr lang="en-US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Jerry Sheppard. All rights reserved. May not be copied, scanned, or duplicated, in whole or in part, except   </a:t>
            </a:r>
          </a:p>
          <a:p>
            <a:pPr algn="just"/>
            <a:r>
              <a:rPr lang="en-US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    for use s permitted in a license distributed with a certain product or service or otherwise on a website for classroom use.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11507" y="6501384"/>
            <a:ext cx="1622893" cy="2174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pPr algn="r"/>
            <a:r>
              <a:rPr lang="en-US" sz="700" dirty="0">
                <a:latin typeface="Arial Narrow"/>
                <a:cs typeface="Arial Narrow"/>
              </a:rPr>
              <a:t>Presentation design by Jerry Sheppard.</a:t>
            </a:r>
          </a:p>
        </p:txBody>
      </p:sp>
      <p:sp>
        <p:nvSpPr>
          <p:cNvPr id="40" name="Chevron 39"/>
          <p:cNvSpPr/>
          <p:nvPr/>
        </p:nvSpPr>
        <p:spPr bwMode="auto">
          <a:xfrm>
            <a:off x="0" y="6437376"/>
            <a:ext cx="2157984" cy="402336"/>
          </a:xfrm>
          <a:prstGeom prst="chevron">
            <a:avLst>
              <a:gd name="adj" fmla="val 22325"/>
            </a:avLst>
          </a:prstGeom>
          <a:noFill/>
          <a:ln w="25400" cap="flat" cmpd="sng" algn="ctr">
            <a:gradFill flip="none" rotWithShape="1">
              <a:gsLst>
                <a:gs pos="95000">
                  <a:srgbClr val="000000">
                    <a:alpha val="0"/>
                  </a:srgbClr>
                </a:gs>
                <a:gs pos="96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spc="100" dirty="0">
                <a:solidFill>
                  <a:schemeClr val="bg1"/>
                </a:solidFill>
                <a:latin typeface="Arial Narrow"/>
                <a:ea typeface="Zapf Dingbats"/>
                <a:cs typeface="Arial Narrow"/>
                <a:sym typeface="Zapf Dingbats"/>
              </a:rPr>
              <a:t>Essential Case Slides  </a:t>
            </a:r>
            <a:fld id="{E439D4CD-60C8-994F-92A1-51CA04DDFC47}" type="slidenum">
              <a:rPr lang="en-US" sz="1000" b="1" spc="100" smtClean="0">
                <a:solidFill>
                  <a:schemeClr val="bg1"/>
                </a:solidFill>
                <a:latin typeface="+mn-lt"/>
              </a:rPr>
              <a:pPr marL="0" marR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lang="en-US" sz="1000" b="1" spc="100" baseline="0" dirty="0">
                <a:solidFill>
                  <a:schemeClr val="bg1"/>
                </a:solidFill>
                <a:latin typeface="+mn-lt"/>
              </a:rPr>
              <a:t>/</a:t>
            </a:r>
            <a:r>
              <a:rPr lang="en-US" sz="1000" b="1" spc="100" baseline="0" dirty="0" smtClean="0">
                <a:solidFill>
                  <a:schemeClr val="bg1"/>
                </a:solidFill>
                <a:latin typeface="+mn-lt"/>
              </a:rPr>
              <a:t>20</a:t>
            </a:r>
            <a:endParaRPr lang="en-US" sz="1000" b="1" spc="1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9466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9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1" grpId="0" animBg="1"/>
      <p:bldP spid="21" grpId="1" animBg="1"/>
      <p:bldP spid="23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That's all folks!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10600" y="6477000"/>
            <a:ext cx="381000" cy="381000"/>
          </a:xfrm>
          <a:prstGeom prst="rect">
            <a:avLst/>
          </a:prstGeom>
        </p:spPr>
      </p:pic>
      <p:sp>
        <p:nvSpPr>
          <p:cNvPr id="73" name="Title 1"/>
          <p:cNvSpPr txBox="1">
            <a:spLocks/>
          </p:cNvSpPr>
          <p:nvPr/>
        </p:nvSpPr>
        <p:spPr>
          <a:xfrm>
            <a:off x="0" y="6383866"/>
            <a:ext cx="9144000" cy="474134"/>
          </a:xfrm>
          <a:prstGeom prst="rect">
            <a:avLst/>
          </a:prstGeom>
          <a:blipFill rotWithShape="1">
            <a:blip r:embed="rId6"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-12700" y="8382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5bad3a232400003100548fab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8"/>
          <a:stretch/>
        </p:blipFill>
        <p:spPr>
          <a:xfrm>
            <a:off x="0" y="762000"/>
            <a:ext cx="9144000" cy="5486399"/>
          </a:xfrm>
          <a:prstGeom prst="rect">
            <a:avLst/>
          </a:prstGeom>
        </p:spPr>
      </p:pic>
      <p:sp>
        <p:nvSpPr>
          <p:cNvPr id="2529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FFFF6B"/>
                </a:solidFill>
                <a:latin typeface="+mj-lt"/>
              </a:rPr>
              <a:t>The Strategic Management Process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0900"/>
            <a:ext cx="9144000" cy="54435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2312941"/>
            <a:ext cx="2438400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b="1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838200"/>
            <a:ext cx="91440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720" y="76200"/>
            <a:ext cx="640080" cy="640080"/>
          </a:xfrm>
          <a:prstGeom prst="rect">
            <a:avLst/>
          </a:prstGeom>
          <a:effectLst>
            <a:glow rad="165100">
              <a:srgbClr val="FFFFCC">
                <a:alpha val="25000"/>
              </a:srgbClr>
            </a:glow>
          </a:effectLst>
        </p:spPr>
      </p:pic>
      <p:grpSp>
        <p:nvGrpSpPr>
          <p:cNvPr id="17" name="Group 16"/>
          <p:cNvGrpSpPr/>
          <p:nvPr/>
        </p:nvGrpSpPr>
        <p:grpSpPr>
          <a:xfrm>
            <a:off x="3601575" y="878416"/>
            <a:ext cx="5432357" cy="5488007"/>
            <a:chOff x="3593108" y="895350"/>
            <a:chExt cx="5432357" cy="5488007"/>
          </a:xfrm>
        </p:grpSpPr>
        <p:sp>
          <p:nvSpPr>
            <p:cNvPr id="18" name="Oval 17"/>
            <p:cNvSpPr>
              <a:spLocks/>
            </p:cNvSpPr>
            <p:nvPr/>
          </p:nvSpPr>
          <p:spPr>
            <a:xfrm>
              <a:off x="8017933" y="2334684"/>
              <a:ext cx="822960" cy="59436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/>
            <p:cNvSpPr>
              <a:spLocks/>
            </p:cNvSpPr>
            <p:nvPr/>
          </p:nvSpPr>
          <p:spPr>
            <a:xfrm>
              <a:off x="5689596" y="5604934"/>
              <a:ext cx="822960" cy="59436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/>
            <p:cNvSpPr>
              <a:spLocks/>
            </p:cNvSpPr>
            <p:nvPr/>
          </p:nvSpPr>
          <p:spPr>
            <a:xfrm>
              <a:off x="3969173" y="1937174"/>
              <a:ext cx="822960" cy="59436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642188" y="895350"/>
              <a:ext cx="5303520" cy="5303520"/>
              <a:chOff x="365761" y="1077217"/>
              <a:chExt cx="5303520" cy="5303520"/>
            </a:xfrm>
          </p:grpSpPr>
          <p:sp>
            <p:nvSpPr>
              <p:cNvPr id="53" name="Left Arrow 52"/>
              <p:cNvSpPr>
                <a:spLocks/>
              </p:cNvSpPr>
              <p:nvPr/>
            </p:nvSpPr>
            <p:spPr bwMode="auto">
              <a:xfrm rot="13500000">
                <a:off x="3959687" y="1576151"/>
                <a:ext cx="731520" cy="2450592"/>
              </a:xfrm>
              <a:prstGeom prst="leftArrow">
                <a:avLst>
                  <a:gd name="adj1" fmla="val 86719"/>
                  <a:gd name="adj2" fmla="val 85064"/>
                </a:avLst>
              </a:prstGeom>
              <a:solidFill>
                <a:srgbClr val="FFCCCC"/>
              </a:solidFill>
              <a:ln w="19050" cap="flat" cmpd="sng" algn="ctr">
                <a:gradFill flip="none" rotWithShape="1">
                  <a:gsLst>
                    <a:gs pos="94000">
                      <a:schemeClr val="tx1"/>
                    </a:gs>
                    <a:gs pos="97000">
                      <a:srgbClr val="FFFFFF">
                        <a:alpha val="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4" name="Block Arc 53"/>
              <p:cNvSpPr>
                <a:spLocks noChangeAspect="1"/>
              </p:cNvSpPr>
              <p:nvPr/>
            </p:nvSpPr>
            <p:spPr bwMode="auto">
              <a:xfrm rot="2700000">
                <a:off x="365761" y="1077217"/>
                <a:ext cx="5303520" cy="5303520"/>
              </a:xfrm>
              <a:prstGeom prst="blockArc">
                <a:avLst>
                  <a:gd name="adj1" fmla="val 10800000"/>
                  <a:gd name="adj2" fmla="val 16132544"/>
                  <a:gd name="adj3" fmla="val 39982"/>
                </a:avLst>
              </a:prstGeom>
              <a:gradFill flip="none" rotWithShape="1">
                <a:gsLst>
                  <a:gs pos="0">
                    <a:srgbClr val="FF6666">
                      <a:alpha val="70000"/>
                    </a:srgbClr>
                  </a:gs>
                  <a:gs pos="100000">
                    <a:srgbClr val="FFCCCC"/>
                  </a:gs>
                </a:gsLst>
                <a:lin ang="0" scaled="1"/>
                <a:tileRect/>
              </a:gradFill>
              <a:ln w="19050" cap="flat" cmpd="sng" algn="ctr">
                <a:gradFill flip="none" rotWithShape="1">
                  <a:gsLst>
                    <a:gs pos="96000">
                      <a:schemeClr val="tx1"/>
                    </a:gs>
                    <a:gs pos="98000">
                      <a:srgbClr val="FFFFFF">
                        <a:alpha val="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" name="Left Arrow 54"/>
              <p:cNvSpPr/>
              <p:nvPr/>
            </p:nvSpPr>
            <p:spPr bwMode="auto">
              <a:xfrm rot="8100000">
                <a:off x="1873639" y="1431682"/>
                <a:ext cx="182880" cy="2286000"/>
              </a:xfrm>
              <a:prstGeom prst="leftArrow">
                <a:avLst>
                  <a:gd name="adj1" fmla="val 100000"/>
                  <a:gd name="adj2" fmla="val 100000"/>
                </a:avLst>
              </a:prstGeom>
              <a:solidFill>
                <a:srgbClr val="FFFFFF"/>
              </a:solidFill>
              <a:ln w="19050" cap="flat" cmpd="sng" algn="ctr">
                <a:gradFill flip="none" rotWithShape="1">
                  <a:gsLst>
                    <a:gs pos="80000">
                      <a:schemeClr val="tx1"/>
                    </a:gs>
                    <a:gs pos="82000">
                      <a:srgbClr val="FFFFFF">
                        <a:alpha val="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6" name="Text Box 34"/>
              <p:cNvSpPr txBox="1">
                <a:spLocks noChangeArrowheads="1"/>
              </p:cNvSpPr>
              <p:nvPr/>
            </p:nvSpPr>
            <p:spPr bwMode="auto">
              <a:xfrm>
                <a:off x="2057400" y="1468119"/>
                <a:ext cx="914400" cy="62179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18288" rIns="0" bIns="18288"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CA" sz="1200" dirty="0">
                    <a:solidFill>
                      <a:srgbClr val="000000"/>
                    </a:solidFill>
                    <a:latin typeface="Arial Narrow" charset="0"/>
                  </a:rPr>
                  <a:t>Chapter 2:</a:t>
                </a:r>
              </a:p>
              <a:p>
                <a:pPr algn="ctr" eaLnBrk="1" hangingPunct="1"/>
                <a:r>
                  <a:rPr lang="en-CA" sz="1200" dirty="0">
                    <a:solidFill>
                      <a:srgbClr val="000000"/>
                    </a:solidFill>
                    <a:latin typeface="Arial Narrow" charset="0"/>
                  </a:rPr>
                  <a:t>The External Environment </a:t>
                </a:r>
              </a:p>
            </p:txBody>
          </p:sp>
          <p:sp>
            <p:nvSpPr>
              <p:cNvPr id="57" name="Text Box 25"/>
              <p:cNvSpPr txBox="1">
                <a:spLocks noChangeArrowheads="1"/>
              </p:cNvSpPr>
              <p:nvPr/>
            </p:nvSpPr>
            <p:spPr bwMode="auto">
              <a:xfrm>
                <a:off x="3115730" y="1468119"/>
                <a:ext cx="914400" cy="62179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18288" rIns="0" bIns="18288"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CA" sz="1200" dirty="0">
                    <a:solidFill>
                      <a:srgbClr val="000000"/>
                    </a:solidFill>
                    <a:latin typeface="Arial Narrow" charset="0"/>
                  </a:rPr>
                  <a:t>Chapter 3:</a:t>
                </a:r>
              </a:p>
              <a:p>
                <a:pPr algn="ctr" eaLnBrk="1" hangingPunct="1"/>
                <a:r>
                  <a:rPr lang="en-CA" sz="1200" dirty="0">
                    <a:solidFill>
                      <a:srgbClr val="000000"/>
                    </a:solidFill>
                    <a:latin typeface="Arial Narrow" charset="0"/>
                  </a:rPr>
                  <a:t>The Internal Organization</a:t>
                </a:r>
              </a:p>
              <a:p>
                <a:pPr eaLnBrk="1" hangingPunct="1"/>
                <a:endParaRPr lang="en-CA" sz="1200" dirty="0">
                  <a:solidFill>
                    <a:srgbClr val="000000"/>
                  </a:solidFill>
                  <a:latin typeface="Arial Narrow" charset="0"/>
                </a:endParaRPr>
              </a:p>
            </p:txBody>
          </p:sp>
          <p:sp>
            <p:nvSpPr>
              <p:cNvPr id="58" name="Text Box 11"/>
              <p:cNvSpPr txBox="1">
                <a:spLocks noChangeArrowheads="1"/>
              </p:cNvSpPr>
              <p:nvPr/>
            </p:nvSpPr>
            <p:spPr bwMode="auto">
              <a:xfrm rot="1920005">
                <a:off x="2658465" y="1138090"/>
                <a:ext cx="2362200" cy="2375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>
                <a:prstTxWarp prst="textArchUp">
                  <a:avLst>
                    <a:gd name="adj" fmla="val 11157059"/>
                  </a:avLst>
                </a:prstTxWarp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Aft>
                    <a:spcPts val="300"/>
                  </a:spcAft>
                </a:pPr>
                <a:r>
                  <a:rPr lang="en-CA" sz="1600" dirty="0">
                    <a:solidFill>
                      <a:srgbClr val="000000"/>
                    </a:solidFill>
                    <a:latin typeface="Arial Narrow" charset="0"/>
                  </a:rPr>
                  <a:t>Analysis</a:t>
                </a:r>
              </a:p>
            </p:txBody>
          </p:sp>
          <p:sp>
            <p:nvSpPr>
              <p:cNvPr id="59" name="Text Box 34"/>
              <p:cNvSpPr txBox="1">
                <a:spLocks noChangeArrowheads="1"/>
              </p:cNvSpPr>
              <p:nvPr/>
            </p:nvSpPr>
            <p:spPr bwMode="auto">
              <a:xfrm>
                <a:off x="3581400" y="2286000"/>
                <a:ext cx="914400" cy="62179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18288" rIns="0" bIns="18288"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CA" sz="1200" dirty="0">
                    <a:solidFill>
                      <a:srgbClr val="000000"/>
                    </a:solidFill>
                    <a:latin typeface="Arial Narrow" charset="0"/>
                  </a:rPr>
                  <a:t>Chapter X2:</a:t>
                </a:r>
              </a:p>
              <a:p>
                <a:pPr algn="ctr" eaLnBrk="1" hangingPunct="1"/>
                <a:r>
                  <a:rPr lang="en-CA" sz="1200" dirty="0">
                    <a:solidFill>
                      <a:srgbClr val="000000"/>
                    </a:solidFill>
                    <a:latin typeface="Arial Narrow" charset="0"/>
                  </a:rPr>
                  <a:t>Strategic Performance</a:t>
                </a:r>
              </a:p>
            </p:txBody>
          </p:sp>
          <p:sp>
            <p:nvSpPr>
              <p:cNvPr id="60" name="Text Box 34"/>
              <p:cNvSpPr txBox="1">
                <a:spLocks noChangeArrowheads="1"/>
              </p:cNvSpPr>
              <p:nvPr/>
            </p:nvSpPr>
            <p:spPr bwMode="auto">
              <a:xfrm>
                <a:off x="2514600" y="2286000"/>
                <a:ext cx="914400" cy="62179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>
                <a:glow rad="101600">
                  <a:srgbClr val="660066">
                    <a:alpha val="75000"/>
                  </a:srgbClr>
                </a:glow>
              </a:effectLst>
            </p:spPr>
            <p:txBody>
              <a:bodyPr lIns="36576" tIns="18288" rIns="0" bIns="18288"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CA" sz="1200" dirty="0">
                    <a:solidFill>
                      <a:srgbClr val="000000"/>
                    </a:solidFill>
                    <a:latin typeface="Arial Narrow" charset="0"/>
                  </a:rPr>
                  <a:t>Chapter X1:</a:t>
                </a:r>
              </a:p>
              <a:p>
                <a:pPr algn="ctr" eaLnBrk="1" hangingPunct="1"/>
                <a:r>
                  <a:rPr lang="en-CA" sz="1200" dirty="0">
                    <a:solidFill>
                      <a:srgbClr val="000000"/>
                    </a:solidFill>
                    <a:latin typeface="Arial Narrow" charset="0"/>
                  </a:rPr>
                  <a:t>Strategy       Case Analysis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642188" y="895350"/>
              <a:ext cx="5383277" cy="5488007"/>
              <a:chOff x="3568031" y="762000"/>
              <a:chExt cx="5383277" cy="5488007"/>
            </a:xfrm>
          </p:grpSpPr>
          <p:sp>
            <p:nvSpPr>
              <p:cNvPr id="42" name="Text Box 11"/>
              <p:cNvSpPr txBox="1">
                <a:spLocks noChangeArrowheads="1"/>
              </p:cNvSpPr>
              <p:nvPr/>
            </p:nvSpPr>
            <p:spPr bwMode="auto">
              <a:xfrm rot="19054415">
                <a:off x="6589108" y="4734811"/>
                <a:ext cx="23622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>
                <a:prstTxWarp prst="textArchDown">
                  <a:avLst/>
                </a:prstTxWarp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Aft>
                    <a:spcPts val="300"/>
                  </a:spcAft>
                </a:pPr>
                <a:r>
                  <a:rPr lang="en-CA" sz="1600" dirty="0">
                    <a:solidFill>
                      <a:srgbClr val="000000"/>
                    </a:solidFill>
                    <a:latin typeface="Arial Narrow" charset="0"/>
                  </a:rPr>
                  <a:t>Strategies</a:t>
                </a:r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3568031" y="762000"/>
                <a:ext cx="5365104" cy="5488007"/>
                <a:chOff x="9462851" y="2539127"/>
                <a:chExt cx="5365104" cy="5488007"/>
              </a:xfrm>
            </p:grpSpPr>
            <p:sp>
              <p:nvSpPr>
                <p:cNvPr id="50" name="Left Arrow 49"/>
                <p:cNvSpPr>
                  <a:spLocks/>
                </p:cNvSpPr>
                <p:nvPr/>
              </p:nvSpPr>
              <p:spPr bwMode="auto">
                <a:xfrm rot="20700000">
                  <a:off x="11881733" y="5576542"/>
                  <a:ext cx="731520" cy="2450592"/>
                </a:xfrm>
                <a:prstGeom prst="leftArrow">
                  <a:avLst>
                    <a:gd name="adj1" fmla="val 86719"/>
                    <a:gd name="adj2" fmla="val 8506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gradFill flip="none" rotWithShape="1">
                    <a:gsLst>
                      <a:gs pos="94000">
                        <a:schemeClr val="tx1"/>
                      </a:gs>
                      <a:gs pos="97000">
                        <a:srgbClr val="FFFFFF">
                          <a:alpha val="0"/>
                        </a:srgbClr>
                      </a:gs>
                    </a:gsLst>
                    <a:lin ang="0" scaled="1"/>
                    <a:tileRect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51" name="Block Arc 50"/>
                <p:cNvSpPr>
                  <a:spLocks noChangeAspect="1"/>
                </p:cNvSpPr>
                <p:nvPr/>
              </p:nvSpPr>
              <p:spPr bwMode="auto">
                <a:xfrm rot="9900000">
                  <a:off x="9462851" y="2539127"/>
                  <a:ext cx="5303520" cy="5303520"/>
                </a:xfrm>
                <a:prstGeom prst="blockArc">
                  <a:avLst>
                    <a:gd name="adj1" fmla="val 10800000"/>
                    <a:gd name="adj2" fmla="val 16132544"/>
                    <a:gd name="adj3" fmla="val 39982"/>
                  </a:avLst>
                </a:prstGeom>
                <a:gradFill flip="none" rotWithShape="1">
                  <a:gsLst>
                    <a:gs pos="30000">
                      <a:schemeClr val="accent3">
                        <a:lumMod val="60000"/>
                        <a:lumOff val="40000"/>
                        <a:alpha val="70000"/>
                      </a:schemeClr>
                    </a:gs>
                    <a:gs pos="70000">
                      <a:schemeClr val="accent3">
                        <a:lumMod val="40000"/>
                        <a:lumOff val="60000"/>
                      </a:schemeClr>
                    </a:gs>
                  </a:gsLst>
                  <a:lin ang="18900000" scaled="0"/>
                  <a:tileRect/>
                </a:gradFill>
                <a:ln w="19050" cap="flat" cmpd="sng" algn="ctr">
                  <a:gradFill flip="none" rotWithShape="1">
                    <a:gsLst>
                      <a:gs pos="96000">
                        <a:schemeClr val="tx1"/>
                      </a:gs>
                      <a:gs pos="98000">
                        <a:srgbClr val="FFFFFF">
                          <a:alpha val="0"/>
                        </a:srgbClr>
                      </a:gs>
                    </a:gsLst>
                    <a:lin ang="0" scaled="1"/>
                    <a:tileRect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52" name="Left Arrow 51"/>
                <p:cNvSpPr/>
                <p:nvPr/>
              </p:nvSpPr>
              <p:spPr bwMode="auto">
                <a:xfrm rot="15300000">
                  <a:off x="13584371" y="3702735"/>
                  <a:ext cx="201168" cy="2286000"/>
                </a:xfrm>
                <a:prstGeom prst="leftArrow">
                  <a:avLst>
                    <a:gd name="adj1" fmla="val 100000"/>
                    <a:gd name="adj2" fmla="val 100000"/>
                  </a:avLst>
                </a:prstGeom>
                <a:solidFill>
                  <a:srgbClr val="FFFFFF"/>
                </a:solidFill>
                <a:ln w="19050" cap="flat" cmpd="sng" algn="ctr">
                  <a:gradFill flip="none" rotWithShape="1">
                    <a:gsLst>
                      <a:gs pos="80000">
                        <a:schemeClr val="tx1"/>
                      </a:gs>
                      <a:gs pos="82000">
                        <a:srgbClr val="FFFFFF">
                          <a:alpha val="0"/>
                        </a:srgbClr>
                      </a:gs>
                    </a:gsLst>
                    <a:lin ang="0" scaled="1"/>
                    <a:tileRect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44" name="Text Box 5"/>
              <p:cNvSpPr txBox="1">
                <a:spLocks noChangeArrowheads="1"/>
              </p:cNvSpPr>
              <p:nvPr/>
            </p:nvSpPr>
            <p:spPr bwMode="auto">
              <a:xfrm>
                <a:off x="7884585" y="3183890"/>
                <a:ext cx="914400" cy="59436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18288" rIns="0" bIns="18288"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CA" sz="1200" dirty="0">
                    <a:latin typeface="Arial Narrow" charset="0"/>
                  </a:rPr>
                  <a:t>Chapter 4: </a:t>
                </a:r>
              </a:p>
              <a:p>
                <a:pPr algn="ctr" eaLnBrk="1" hangingPunct="1"/>
                <a:r>
                  <a:rPr lang="en-CA" sz="1200" dirty="0">
                    <a:latin typeface="Arial Narrow" charset="0"/>
                  </a:rPr>
                  <a:t>Bus.-Level Strategy</a:t>
                </a:r>
              </a:p>
            </p:txBody>
          </p:sp>
          <p:sp>
            <p:nvSpPr>
              <p:cNvPr id="45" name="Text Box 6"/>
              <p:cNvSpPr txBox="1">
                <a:spLocks noChangeArrowheads="1"/>
              </p:cNvSpPr>
              <p:nvPr/>
            </p:nvSpPr>
            <p:spPr bwMode="auto">
              <a:xfrm>
                <a:off x="6735489" y="3825240"/>
                <a:ext cx="914400" cy="59436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18288" rIns="0" bIns="18288"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CA" sz="1200" dirty="0">
                    <a:latin typeface="Arial Narrow" charset="0"/>
                  </a:rPr>
                  <a:t>Chapter 5:</a:t>
                </a:r>
              </a:p>
              <a:p>
                <a:pPr algn="ctr" eaLnBrk="1" hangingPunct="1"/>
                <a:r>
                  <a:rPr lang="en-CA" sz="1200" dirty="0">
                    <a:latin typeface="Arial Narrow" charset="0"/>
                  </a:rPr>
                  <a:t>Competitive Dynamics</a:t>
                </a:r>
              </a:p>
            </p:txBody>
          </p:sp>
          <p:sp>
            <p:nvSpPr>
              <p:cNvPr id="46" name="Text Box 7"/>
              <p:cNvSpPr txBox="1">
                <a:spLocks noChangeArrowheads="1"/>
              </p:cNvSpPr>
              <p:nvPr/>
            </p:nvSpPr>
            <p:spPr bwMode="auto">
              <a:xfrm>
                <a:off x="7727951" y="3825240"/>
                <a:ext cx="914400" cy="59436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18288" rIns="0" bIns="18288"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CA" sz="1200" dirty="0">
                    <a:latin typeface="Arial Narrow" charset="0"/>
                  </a:rPr>
                  <a:t>Chapter 6:</a:t>
                </a:r>
              </a:p>
              <a:p>
                <a:pPr algn="ctr" eaLnBrk="1" hangingPunct="1"/>
                <a:r>
                  <a:rPr lang="en-CA" sz="1200" dirty="0">
                    <a:latin typeface="Arial Narrow" charset="0"/>
                  </a:rPr>
                  <a:t>Corp.-Level Strategy</a:t>
                </a:r>
              </a:p>
            </p:txBody>
          </p:sp>
          <p:sp>
            <p:nvSpPr>
              <p:cNvPr id="47" name="Text Box 8"/>
              <p:cNvSpPr txBox="1">
                <a:spLocks noChangeArrowheads="1"/>
              </p:cNvSpPr>
              <p:nvPr/>
            </p:nvSpPr>
            <p:spPr bwMode="auto">
              <a:xfrm>
                <a:off x="6246284" y="4466590"/>
                <a:ext cx="914400" cy="59436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18288" rIns="0" bIns="18288"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CA" sz="1200" dirty="0">
                    <a:latin typeface="Arial Narrow" charset="0"/>
                  </a:rPr>
                  <a:t>Chapter 7:</a:t>
                </a:r>
              </a:p>
              <a:p>
                <a:pPr algn="ctr" eaLnBrk="1" hangingPunct="1"/>
                <a:r>
                  <a:rPr lang="en-CA" sz="1200" dirty="0">
                    <a:latin typeface="Arial Narrow" charset="0"/>
                  </a:rPr>
                  <a:t>Acquisition &amp; Restructuring</a:t>
                </a:r>
              </a:p>
            </p:txBody>
          </p:sp>
          <p:sp>
            <p:nvSpPr>
              <p:cNvPr id="48" name="Text Box 9"/>
              <p:cNvSpPr txBox="1">
                <a:spLocks noChangeArrowheads="1"/>
              </p:cNvSpPr>
              <p:nvPr/>
            </p:nvSpPr>
            <p:spPr bwMode="auto">
              <a:xfrm>
                <a:off x="7239000" y="4466590"/>
                <a:ext cx="914400" cy="59436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18288" rIns="0" bIns="18288"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CA" sz="1200" dirty="0">
                    <a:latin typeface="Arial Narrow" charset="0"/>
                  </a:rPr>
                  <a:t>Chapter 8:</a:t>
                </a:r>
              </a:p>
              <a:p>
                <a:pPr algn="ctr" eaLnBrk="1" hangingPunct="1"/>
                <a:r>
                  <a:rPr lang="en-CA" sz="1200" dirty="0">
                    <a:latin typeface="Arial Narrow" charset="0"/>
                  </a:rPr>
                  <a:t>International Strategy</a:t>
                </a:r>
              </a:p>
            </p:txBody>
          </p:sp>
          <p:sp>
            <p:nvSpPr>
              <p:cNvPr id="49" name="Text Box 10"/>
              <p:cNvSpPr txBox="1">
                <a:spLocks noChangeArrowheads="1"/>
              </p:cNvSpPr>
              <p:nvPr/>
            </p:nvSpPr>
            <p:spPr bwMode="auto">
              <a:xfrm>
                <a:off x="6578600" y="5112258"/>
                <a:ext cx="914400" cy="59436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18288" rIns="0" bIns="18288"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CA" sz="1200" dirty="0">
                    <a:latin typeface="Arial Narrow" charset="0"/>
                  </a:rPr>
                  <a:t>Chapter 9:</a:t>
                </a:r>
              </a:p>
              <a:p>
                <a:pPr algn="ctr" eaLnBrk="1" hangingPunct="1"/>
                <a:r>
                  <a:rPr lang="en-CA" sz="1200" dirty="0">
                    <a:latin typeface="Arial Narrow" charset="0"/>
                  </a:rPr>
                  <a:t>Cooperative Strategy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593108" y="895350"/>
              <a:ext cx="5366127" cy="5303520"/>
              <a:chOff x="-990638" y="975804"/>
              <a:chExt cx="5366127" cy="5303520"/>
            </a:xfrm>
          </p:grpSpPr>
          <p:sp>
            <p:nvSpPr>
              <p:cNvPr id="34" name="Left Arrow 33"/>
              <p:cNvSpPr>
                <a:spLocks/>
              </p:cNvSpPr>
              <p:nvPr/>
            </p:nvSpPr>
            <p:spPr bwMode="auto">
              <a:xfrm rot="6300000">
                <a:off x="-107726" y="1733336"/>
                <a:ext cx="731520" cy="2450592"/>
              </a:xfrm>
              <a:prstGeom prst="leftArrow">
                <a:avLst>
                  <a:gd name="adj1" fmla="val 86719"/>
                  <a:gd name="adj2" fmla="val 85064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9050" cap="flat" cmpd="sng" algn="ctr">
                <a:gradFill flip="none" rotWithShape="1">
                  <a:gsLst>
                    <a:gs pos="94000">
                      <a:schemeClr val="tx1"/>
                    </a:gs>
                    <a:gs pos="97000">
                      <a:srgbClr val="FFFFFF">
                        <a:alpha val="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5" name="Block Arc 34"/>
              <p:cNvSpPr>
                <a:spLocks noChangeAspect="1"/>
              </p:cNvSpPr>
              <p:nvPr/>
            </p:nvSpPr>
            <p:spPr bwMode="auto">
              <a:xfrm rot="17100000">
                <a:off x="-928031" y="975804"/>
                <a:ext cx="5303520" cy="5303520"/>
              </a:xfrm>
              <a:prstGeom prst="blockArc">
                <a:avLst>
                  <a:gd name="adj1" fmla="val 10800000"/>
                  <a:gd name="adj2" fmla="val 16132544"/>
                  <a:gd name="adj3" fmla="val 39982"/>
                </a:avLst>
              </a:prstGeom>
              <a:gradFill flip="none" rotWithShape="1">
                <a:gsLst>
                  <a:gs pos="30000">
                    <a:schemeClr val="tx2">
                      <a:lumMod val="60000"/>
                      <a:lumOff val="40000"/>
                    </a:schemeClr>
                  </a:gs>
                  <a:gs pos="70000">
                    <a:schemeClr val="accent1">
                      <a:lumMod val="40000"/>
                      <a:lumOff val="60000"/>
                    </a:schemeClr>
                  </a:gs>
                </a:gsLst>
                <a:lin ang="18900000" scaled="0"/>
                <a:tileRect/>
              </a:gradFill>
              <a:ln w="19050" cap="flat" cmpd="sng" algn="ctr">
                <a:gradFill flip="none" rotWithShape="1">
                  <a:gsLst>
                    <a:gs pos="96000">
                      <a:schemeClr val="tx1"/>
                    </a:gs>
                    <a:gs pos="98000">
                      <a:srgbClr val="FFFFFF">
                        <a:alpha val="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6" name="Left Arrow 35"/>
              <p:cNvSpPr/>
              <p:nvPr/>
            </p:nvSpPr>
            <p:spPr bwMode="auto">
              <a:xfrm rot="900000">
                <a:off x="1158861" y="3973153"/>
                <a:ext cx="182880" cy="2286000"/>
              </a:xfrm>
              <a:prstGeom prst="leftArrow">
                <a:avLst>
                  <a:gd name="adj1" fmla="val 100000"/>
                  <a:gd name="adj2" fmla="val 100000"/>
                </a:avLst>
              </a:prstGeom>
              <a:solidFill>
                <a:srgbClr val="FFFFFF"/>
              </a:solidFill>
              <a:ln w="19050" cap="flat" cmpd="sng" algn="ctr">
                <a:gradFill flip="none" rotWithShape="1">
                  <a:gsLst>
                    <a:gs pos="80000">
                      <a:schemeClr val="tx1"/>
                    </a:gs>
                    <a:gs pos="82000">
                      <a:srgbClr val="FFFFFF">
                        <a:alpha val="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7" name="Text Box 11"/>
              <p:cNvSpPr txBox="1">
                <a:spLocks noChangeArrowheads="1"/>
              </p:cNvSpPr>
              <p:nvPr/>
            </p:nvSpPr>
            <p:spPr bwMode="auto">
              <a:xfrm rot="4153760">
                <a:off x="-1925997" y="4013225"/>
                <a:ext cx="2876598" cy="1005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>
                <a:prstTxWarp prst="textArchDown">
                  <a:avLst>
                    <a:gd name="adj" fmla="val 604841"/>
                  </a:avLst>
                </a:prstTxWarp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Aft>
                    <a:spcPts val="300"/>
                  </a:spcAft>
                </a:pPr>
                <a:r>
                  <a:rPr lang="en-CA" sz="1600" dirty="0">
                    <a:solidFill>
                      <a:srgbClr val="000000"/>
                    </a:solidFill>
                    <a:latin typeface="Arial Narrow" charset="0"/>
                  </a:rPr>
                  <a:t>Implementing for Performance</a:t>
                </a:r>
              </a:p>
            </p:txBody>
          </p:sp>
          <p:sp>
            <p:nvSpPr>
              <p:cNvPr id="38" name="Text Box 13"/>
              <p:cNvSpPr txBox="1">
                <a:spLocks noChangeArrowheads="1"/>
              </p:cNvSpPr>
              <p:nvPr/>
            </p:nvSpPr>
            <p:spPr bwMode="auto">
              <a:xfrm>
                <a:off x="-389467" y="2853268"/>
                <a:ext cx="914400" cy="59436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18288" rIns="0" bIns="18288"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CA" sz="12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Chapter 10:</a:t>
                </a:r>
              </a:p>
              <a:p>
                <a:pPr algn="ctr" eaLnBrk="1" hangingPunct="1"/>
                <a:r>
                  <a:rPr lang="en-CA" sz="12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Corporate Governance</a:t>
                </a:r>
              </a:p>
            </p:txBody>
          </p:sp>
          <p:sp>
            <p:nvSpPr>
              <p:cNvPr id="39" name="Text Box 14"/>
              <p:cNvSpPr txBox="1">
                <a:spLocks noChangeArrowheads="1"/>
              </p:cNvSpPr>
              <p:nvPr/>
            </p:nvSpPr>
            <p:spPr bwMode="auto">
              <a:xfrm>
                <a:off x="-541870" y="3530601"/>
                <a:ext cx="914400" cy="59436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18288" rIns="0" bIns="18288"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CA" sz="12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Ch. 11: Org. Structure &amp; Controls </a:t>
                </a:r>
              </a:p>
            </p:txBody>
          </p:sp>
          <p:sp>
            <p:nvSpPr>
              <p:cNvPr id="40" name="Text Box 15"/>
              <p:cNvSpPr txBox="1">
                <a:spLocks noChangeArrowheads="1"/>
              </p:cNvSpPr>
              <p:nvPr/>
            </p:nvSpPr>
            <p:spPr bwMode="auto">
              <a:xfrm>
                <a:off x="-381000" y="4207934"/>
                <a:ext cx="914400" cy="59436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18288" rIns="0" bIns="18288"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CA" sz="12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Chapter 12:</a:t>
                </a:r>
              </a:p>
              <a:p>
                <a:pPr algn="ctr" eaLnBrk="1" hangingPunct="1"/>
                <a:r>
                  <a:rPr lang="en-CA" sz="12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Strategic Leadership</a:t>
                </a:r>
              </a:p>
            </p:txBody>
          </p:sp>
          <p:sp>
            <p:nvSpPr>
              <p:cNvPr id="41" name="Text Box 16"/>
              <p:cNvSpPr txBox="1">
                <a:spLocks noChangeArrowheads="1"/>
              </p:cNvSpPr>
              <p:nvPr/>
            </p:nvSpPr>
            <p:spPr bwMode="auto">
              <a:xfrm>
                <a:off x="-93134" y="4876800"/>
                <a:ext cx="1143000" cy="59436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18288" rIns="0" bIns="18288"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CA" sz="12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Chapter 13:</a:t>
                </a:r>
              </a:p>
              <a:p>
                <a:pPr algn="ctr" eaLnBrk="1" hangingPunct="1"/>
                <a:r>
                  <a:rPr lang="en-CA" sz="12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Strategic Entrepreneurship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649386" y="5596029"/>
              <a:ext cx="931332" cy="594358"/>
              <a:chOff x="5523749" y="1013736"/>
              <a:chExt cx="777964" cy="693418"/>
            </a:xfrm>
          </p:grpSpPr>
          <p:sp>
            <p:nvSpPr>
              <p:cNvPr id="32" name="Oval 31"/>
              <p:cNvSpPr>
                <a:spLocks/>
              </p:cNvSpPr>
              <p:nvPr/>
            </p:nvSpPr>
            <p:spPr>
              <a:xfrm>
                <a:off x="5563549" y="1013736"/>
                <a:ext cx="687439" cy="69341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algn="ctr"/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523749" y="1058676"/>
                <a:ext cx="777964" cy="646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en-US" sz="1200" b="1" dirty="0">
                    <a:latin typeface="Arial Narrow"/>
                    <a:cs typeface="Arial Narrow"/>
                  </a:rPr>
                  <a:t>Strategic Competitive-ness</a:t>
                </a:r>
                <a:r>
                  <a:rPr lang="en-US" sz="900" b="1" dirty="0">
                    <a:latin typeface="Arial Narrow"/>
                    <a:cs typeface="Arial Narrow"/>
                  </a:rPr>
                  <a:t>   </a:t>
                </a:r>
              </a:p>
            </p:txBody>
          </p:sp>
        </p:grpSp>
        <p:grpSp>
          <p:nvGrpSpPr>
            <p:cNvPr id="25" name="Group 24"/>
            <p:cNvGrpSpPr>
              <a:grpSpLocks/>
            </p:cNvGrpSpPr>
            <p:nvPr/>
          </p:nvGrpSpPr>
          <p:grpSpPr>
            <a:xfrm>
              <a:off x="3962822" y="1937175"/>
              <a:ext cx="829309" cy="600710"/>
              <a:chOff x="5835569" y="1049242"/>
              <a:chExt cx="819018" cy="708551"/>
            </a:xfrm>
          </p:grpSpPr>
          <p:sp>
            <p:nvSpPr>
              <p:cNvPr id="30" name="Oval 29"/>
              <p:cNvSpPr>
                <a:spLocks/>
              </p:cNvSpPr>
              <p:nvPr/>
            </p:nvSpPr>
            <p:spPr>
              <a:xfrm>
                <a:off x="5835569" y="1056732"/>
                <a:ext cx="812748" cy="70106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rgbClr val="000000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841839" y="1049242"/>
                <a:ext cx="812748" cy="70106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Above Average Returns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8024290" y="2337223"/>
              <a:ext cx="838197" cy="594359"/>
              <a:chOff x="5643658" y="1198767"/>
              <a:chExt cx="791446" cy="681862"/>
            </a:xfrm>
          </p:grpSpPr>
          <p:sp>
            <p:nvSpPr>
              <p:cNvPr id="28" name="Oval 27"/>
              <p:cNvSpPr>
                <a:spLocks/>
              </p:cNvSpPr>
              <p:nvPr/>
            </p:nvSpPr>
            <p:spPr>
              <a:xfrm>
                <a:off x="5643658" y="1198767"/>
                <a:ext cx="777060" cy="68186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655646" y="1261418"/>
                <a:ext cx="779458" cy="5296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200" b="1" dirty="0">
                    <a:latin typeface="Arial Narrow"/>
                    <a:cs typeface="Arial Narrow"/>
                  </a:rPr>
                  <a:t>Vision &amp; Mission</a:t>
                </a:r>
              </a:p>
            </p:txBody>
          </p:sp>
        </p:grpSp>
      </p:grpSp>
      <p:cxnSp>
        <p:nvCxnSpPr>
          <p:cNvPr id="70" name="Straight Connector 69"/>
          <p:cNvCxnSpPr/>
          <p:nvPr/>
        </p:nvCxnSpPr>
        <p:spPr>
          <a:xfrm>
            <a:off x="3111500" y="855134"/>
            <a:ext cx="0" cy="544068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 preferRelativeResize="0">
            <a:picLocks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699" y="833967"/>
            <a:ext cx="3108960" cy="5440680"/>
          </a:xfrm>
          <a:prstGeom prst="rect">
            <a:avLst/>
          </a:prstGeom>
        </p:spPr>
      </p:pic>
      <p:sp>
        <p:nvSpPr>
          <p:cNvPr id="63" name="Text Box 34"/>
          <p:cNvSpPr txBox="1">
            <a:spLocks noChangeArrowheads="1"/>
          </p:cNvSpPr>
          <p:nvPr/>
        </p:nvSpPr>
        <p:spPr bwMode="auto">
          <a:xfrm>
            <a:off x="5791200" y="2091268"/>
            <a:ext cx="914400" cy="621792"/>
          </a:xfrm>
          <a:prstGeom prst="rect">
            <a:avLst/>
          </a:prstGeom>
          <a:solidFill>
            <a:schemeClr val="bg1">
              <a:lumMod val="65000"/>
            </a:schemeClr>
          </a:solidFill>
          <a:ln w="15875">
            <a:solidFill>
              <a:srgbClr val="000000"/>
            </a:solidFill>
            <a:miter lim="800000"/>
            <a:headEnd/>
            <a:tailEnd/>
          </a:ln>
          <a:effectLst>
            <a:glow rad="101600">
              <a:srgbClr val="660066">
                <a:alpha val="90000"/>
              </a:srgbClr>
            </a:glow>
          </a:effectLst>
        </p:spPr>
        <p:txBody>
          <a:bodyPr lIns="36576" tIns="18288" rIns="0" bIns="18288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CA" sz="1200" dirty="0">
                <a:solidFill>
                  <a:srgbClr val="000000"/>
                </a:solidFill>
                <a:latin typeface="Arial Narrow" charset="0"/>
              </a:rPr>
              <a:t>Chapter X1:</a:t>
            </a:r>
          </a:p>
          <a:p>
            <a:pPr algn="ctr" eaLnBrk="1" hangingPunct="1"/>
            <a:r>
              <a:rPr lang="en-CA" sz="1200" dirty="0">
                <a:solidFill>
                  <a:srgbClr val="000000"/>
                </a:solidFill>
                <a:latin typeface="Arial Narrow" charset="0"/>
              </a:rPr>
              <a:t>Strategy       Case Analysis</a:t>
            </a:r>
          </a:p>
        </p:txBody>
      </p:sp>
      <p:sp>
        <p:nvSpPr>
          <p:cNvPr id="75" name="Rectangle 74"/>
          <p:cNvSpPr/>
          <p:nvPr/>
        </p:nvSpPr>
        <p:spPr>
          <a:xfrm>
            <a:off x="0" y="6276111"/>
            <a:ext cx="9144000" cy="124048"/>
          </a:xfrm>
          <a:prstGeom prst="rect">
            <a:avLst/>
          </a:prstGeom>
          <a:gradFill>
            <a:gsLst>
              <a:gs pos="0">
                <a:srgbClr val="5C4F01"/>
              </a:gs>
              <a:gs pos="100000">
                <a:srgbClr val="A08102"/>
              </a:gs>
            </a:gsLst>
          </a:gra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0" y="704268"/>
            <a:ext cx="9144000" cy="124048"/>
          </a:xfrm>
          <a:prstGeom prst="rect">
            <a:avLst/>
          </a:prstGeom>
          <a:gradFill>
            <a:gsLst>
              <a:gs pos="0">
                <a:srgbClr val="5C4F01"/>
              </a:gs>
              <a:gs pos="100000">
                <a:srgbClr val="A08102"/>
              </a:gs>
            </a:gsLst>
          </a:gra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43154" y1="36364" x2="43154" y2="36364"/>
                        <a14:foregroundMark x1="5809" y1="85167" x2="5809" y2="85167"/>
                        <a14:foregroundMark x1="89627" y1="86124" x2="89627" y2="86124"/>
                        <a14:foregroundMark x1="67220" y1="89474" x2="67220" y2="89474"/>
                        <a14:foregroundMark x1="53112" y1="34928" x2="53112" y2="349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666" y="3200400"/>
            <a:ext cx="790802" cy="685800"/>
          </a:xfrm>
          <a:prstGeom prst="rect">
            <a:avLst/>
          </a:prstGeom>
        </p:spPr>
      </p:pic>
      <p:grpSp>
        <p:nvGrpSpPr>
          <p:cNvPr id="77" name="Group 76"/>
          <p:cNvGrpSpPr/>
          <p:nvPr/>
        </p:nvGrpSpPr>
        <p:grpSpPr>
          <a:xfrm>
            <a:off x="5952064" y="3174999"/>
            <a:ext cx="685800" cy="711201"/>
            <a:chOff x="6172200" y="3174999"/>
            <a:chExt cx="685800" cy="711201"/>
          </a:xfrm>
        </p:grpSpPr>
        <p:sp>
          <p:nvSpPr>
            <p:cNvPr id="78" name="Oval 77"/>
            <p:cNvSpPr/>
            <p:nvPr/>
          </p:nvSpPr>
          <p:spPr>
            <a:xfrm>
              <a:off x="6172200" y="3174999"/>
              <a:ext cx="685800" cy="685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172200" y="3505200"/>
              <a:ext cx="6858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8" name="Footer Placeholder 12"/>
          <p:cNvSpPr txBox="1">
            <a:spLocks/>
          </p:cNvSpPr>
          <p:nvPr/>
        </p:nvSpPr>
        <p:spPr>
          <a:xfrm>
            <a:off x="2194560" y="6451602"/>
            <a:ext cx="5730240" cy="4063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 </a:t>
            </a:r>
            <a:r>
              <a:rPr lang="en-US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2015, 2017, </a:t>
            </a:r>
            <a:r>
              <a:rPr lang="en-US" sz="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2019, 2023 </a:t>
            </a:r>
            <a:r>
              <a:rPr lang="en-US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Jerry Sheppard. All rights reserved. May not be copied, scanned, or duplicated, in whole or in part, except   </a:t>
            </a:r>
          </a:p>
          <a:p>
            <a:pPr algn="just"/>
            <a:r>
              <a:rPr lang="en-US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    for use s permitted in a license distributed with a certain product or service or otherwise on a website for classroom use.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911507" y="6501384"/>
            <a:ext cx="1622893" cy="2174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pPr algn="r"/>
            <a:r>
              <a:rPr lang="en-US" sz="700" dirty="0">
                <a:latin typeface="Arial Narrow"/>
                <a:cs typeface="Arial Narrow"/>
              </a:rPr>
              <a:t>Presentation design by Jerry Sheppard.</a:t>
            </a:r>
          </a:p>
        </p:txBody>
      </p:sp>
      <p:sp>
        <p:nvSpPr>
          <p:cNvPr id="82" name="Chevron 81"/>
          <p:cNvSpPr/>
          <p:nvPr/>
        </p:nvSpPr>
        <p:spPr bwMode="auto">
          <a:xfrm>
            <a:off x="0" y="6437376"/>
            <a:ext cx="2157984" cy="402336"/>
          </a:xfrm>
          <a:prstGeom prst="chevron">
            <a:avLst>
              <a:gd name="adj" fmla="val 22325"/>
            </a:avLst>
          </a:prstGeom>
          <a:noFill/>
          <a:ln w="25400" cap="flat" cmpd="sng" algn="ctr">
            <a:gradFill flip="none" rotWithShape="1">
              <a:gsLst>
                <a:gs pos="95000">
                  <a:srgbClr val="000000">
                    <a:alpha val="0"/>
                  </a:srgbClr>
                </a:gs>
                <a:gs pos="96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spc="100" dirty="0">
                <a:solidFill>
                  <a:schemeClr val="bg1"/>
                </a:solidFill>
                <a:latin typeface="Arial Narrow"/>
                <a:ea typeface="Zapf Dingbats"/>
                <a:cs typeface="Arial Narrow"/>
                <a:sym typeface="Zapf Dingbats"/>
              </a:rPr>
              <a:t>Essential Case Slides  </a:t>
            </a:r>
            <a:fld id="{E439D4CD-60C8-994F-92A1-51CA04DDFC47}" type="slidenum">
              <a:rPr lang="en-US" sz="1000" b="1" spc="100" smtClean="0">
                <a:solidFill>
                  <a:schemeClr val="bg1"/>
                </a:solidFill>
                <a:latin typeface="+mn-lt"/>
              </a:rPr>
              <a:pPr marL="0" marR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r>
              <a:rPr lang="en-US" sz="1000" b="1" spc="100" baseline="0" dirty="0">
                <a:solidFill>
                  <a:schemeClr val="bg1"/>
                </a:solidFill>
                <a:latin typeface="+mn-lt"/>
              </a:rPr>
              <a:t>/</a:t>
            </a:r>
            <a:r>
              <a:rPr lang="en-US" sz="1000" b="1" spc="100" baseline="0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1000" b="1" spc="100" dirty="0">
                <a:solidFill>
                  <a:schemeClr val="bg1"/>
                </a:solidFill>
              </a:rPr>
              <a:t>0</a:t>
            </a:r>
            <a:endParaRPr lang="en-US" sz="1000" b="1" spc="1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4468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448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448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audio>
              <p:cMediaNode vol="39623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</p:childTnLst>
        </p:cTn>
      </p:par>
    </p:tnLst>
    <p:bldLst>
      <p:bldP spid="7" grpId="0"/>
      <p:bldP spid="12" grpId="0" animBg="1"/>
      <p:bldP spid="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400" dirty="0"/>
              <a:t>The Strategic Management Process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340" y="838200"/>
            <a:ext cx="9144000" cy="556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25401" y="6324600"/>
            <a:ext cx="9144000" cy="550334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0" y="6268285"/>
            <a:ext cx="9144000" cy="124048"/>
          </a:xfrm>
          <a:prstGeom prst="rect">
            <a:avLst/>
          </a:prstGeom>
          <a:gradFill>
            <a:gsLst>
              <a:gs pos="0">
                <a:srgbClr val="5C4F01"/>
              </a:gs>
              <a:gs pos="100000">
                <a:srgbClr val="A08102"/>
              </a:gs>
            </a:gsLst>
          </a:gra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" y="9624"/>
            <a:ext cx="8001000" cy="615553"/>
          </a:xfrm>
          <a:prstGeom prst="rect">
            <a:avLst/>
          </a:prstGeom>
          <a:noFill/>
          <a:effectLst>
            <a:outerShdw blurRad="50800" dist="38100" dir="2400000" algn="tl" rotWithShape="0">
              <a:schemeClr val="tx1">
                <a:alpha val="8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sz="3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Strategic Management Process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720" y="76200"/>
            <a:ext cx="640080" cy="640080"/>
          </a:xfrm>
          <a:prstGeom prst="rect">
            <a:avLst/>
          </a:prstGeom>
          <a:effectLst>
            <a:glow rad="165100">
              <a:srgbClr val="FFFFCC">
                <a:alpha val="25000"/>
              </a:srgbClr>
            </a:glow>
          </a:effectLst>
        </p:spPr>
      </p:pic>
      <p:grpSp>
        <p:nvGrpSpPr>
          <p:cNvPr id="17" name="Group 16"/>
          <p:cNvGrpSpPr/>
          <p:nvPr/>
        </p:nvGrpSpPr>
        <p:grpSpPr>
          <a:xfrm>
            <a:off x="3624951" y="878416"/>
            <a:ext cx="5408981" cy="5488007"/>
            <a:chOff x="3616484" y="895350"/>
            <a:chExt cx="5408981" cy="5488007"/>
          </a:xfrm>
        </p:grpSpPr>
        <p:sp>
          <p:nvSpPr>
            <p:cNvPr id="18" name="Oval 17"/>
            <p:cNvSpPr>
              <a:spLocks/>
            </p:cNvSpPr>
            <p:nvPr/>
          </p:nvSpPr>
          <p:spPr>
            <a:xfrm>
              <a:off x="8017933" y="2334684"/>
              <a:ext cx="822960" cy="59436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/>
            <p:cNvSpPr>
              <a:spLocks/>
            </p:cNvSpPr>
            <p:nvPr/>
          </p:nvSpPr>
          <p:spPr>
            <a:xfrm>
              <a:off x="5689596" y="5604934"/>
              <a:ext cx="822960" cy="59436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/>
            <p:cNvSpPr>
              <a:spLocks/>
            </p:cNvSpPr>
            <p:nvPr/>
          </p:nvSpPr>
          <p:spPr>
            <a:xfrm>
              <a:off x="3969173" y="1937174"/>
              <a:ext cx="822960" cy="59436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642188" y="895350"/>
              <a:ext cx="5303520" cy="5303520"/>
              <a:chOff x="365761" y="1077217"/>
              <a:chExt cx="5303520" cy="5303520"/>
            </a:xfrm>
          </p:grpSpPr>
          <p:sp>
            <p:nvSpPr>
              <p:cNvPr id="53" name="Left Arrow 52"/>
              <p:cNvSpPr>
                <a:spLocks/>
              </p:cNvSpPr>
              <p:nvPr/>
            </p:nvSpPr>
            <p:spPr bwMode="auto">
              <a:xfrm rot="13500000">
                <a:off x="3959687" y="1576151"/>
                <a:ext cx="731520" cy="2450592"/>
              </a:xfrm>
              <a:prstGeom prst="leftArrow">
                <a:avLst>
                  <a:gd name="adj1" fmla="val 86719"/>
                  <a:gd name="adj2" fmla="val 85064"/>
                </a:avLst>
              </a:prstGeom>
              <a:solidFill>
                <a:srgbClr val="FFCCCC"/>
              </a:solidFill>
              <a:ln w="19050" cap="flat" cmpd="sng" algn="ctr">
                <a:gradFill flip="none" rotWithShape="1">
                  <a:gsLst>
                    <a:gs pos="94000">
                      <a:schemeClr val="tx1"/>
                    </a:gs>
                    <a:gs pos="97000">
                      <a:srgbClr val="FFFFFF">
                        <a:alpha val="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4" name="Block Arc 53"/>
              <p:cNvSpPr>
                <a:spLocks noChangeAspect="1"/>
              </p:cNvSpPr>
              <p:nvPr/>
            </p:nvSpPr>
            <p:spPr bwMode="auto">
              <a:xfrm rot="2700000">
                <a:off x="365761" y="1077217"/>
                <a:ext cx="5303520" cy="5303520"/>
              </a:xfrm>
              <a:prstGeom prst="blockArc">
                <a:avLst>
                  <a:gd name="adj1" fmla="val 10800000"/>
                  <a:gd name="adj2" fmla="val 16132544"/>
                  <a:gd name="adj3" fmla="val 39982"/>
                </a:avLst>
              </a:prstGeom>
              <a:gradFill flip="none" rotWithShape="1">
                <a:gsLst>
                  <a:gs pos="0">
                    <a:srgbClr val="FF6666">
                      <a:alpha val="70000"/>
                    </a:srgbClr>
                  </a:gs>
                  <a:gs pos="100000">
                    <a:srgbClr val="FFCCCC"/>
                  </a:gs>
                </a:gsLst>
                <a:lin ang="0" scaled="1"/>
                <a:tileRect/>
              </a:gradFill>
              <a:ln w="19050" cap="flat" cmpd="sng" algn="ctr">
                <a:gradFill flip="none" rotWithShape="1">
                  <a:gsLst>
                    <a:gs pos="96000">
                      <a:schemeClr val="tx1"/>
                    </a:gs>
                    <a:gs pos="98000">
                      <a:srgbClr val="FFFFFF">
                        <a:alpha val="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" name="Left Arrow 54"/>
              <p:cNvSpPr/>
              <p:nvPr/>
            </p:nvSpPr>
            <p:spPr bwMode="auto">
              <a:xfrm rot="8100000">
                <a:off x="1873639" y="1431682"/>
                <a:ext cx="182880" cy="2286000"/>
              </a:xfrm>
              <a:prstGeom prst="leftArrow">
                <a:avLst>
                  <a:gd name="adj1" fmla="val 100000"/>
                  <a:gd name="adj2" fmla="val 100000"/>
                </a:avLst>
              </a:prstGeom>
              <a:solidFill>
                <a:srgbClr val="FFFFFF"/>
              </a:solidFill>
              <a:ln w="19050" cap="flat" cmpd="sng" algn="ctr">
                <a:gradFill flip="none" rotWithShape="1">
                  <a:gsLst>
                    <a:gs pos="80000">
                      <a:schemeClr val="tx1"/>
                    </a:gs>
                    <a:gs pos="82000">
                      <a:srgbClr val="FFFFFF">
                        <a:alpha val="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6" name="Text Box 34"/>
              <p:cNvSpPr txBox="1">
                <a:spLocks noChangeArrowheads="1"/>
              </p:cNvSpPr>
              <p:nvPr/>
            </p:nvSpPr>
            <p:spPr bwMode="auto">
              <a:xfrm>
                <a:off x="2057400" y="1468119"/>
                <a:ext cx="914400" cy="62179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18288" rIns="0" bIns="18288"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CA" sz="1200" dirty="0">
                    <a:solidFill>
                      <a:srgbClr val="000000"/>
                    </a:solidFill>
                    <a:latin typeface="Arial Narrow" charset="0"/>
                  </a:rPr>
                  <a:t>Chapter 2:</a:t>
                </a:r>
              </a:p>
              <a:p>
                <a:pPr algn="ctr" eaLnBrk="1" hangingPunct="1"/>
                <a:r>
                  <a:rPr lang="en-CA" sz="1200" dirty="0">
                    <a:solidFill>
                      <a:srgbClr val="000000"/>
                    </a:solidFill>
                    <a:latin typeface="Arial Narrow" charset="0"/>
                  </a:rPr>
                  <a:t>The External Environment </a:t>
                </a:r>
              </a:p>
            </p:txBody>
          </p:sp>
          <p:sp>
            <p:nvSpPr>
              <p:cNvPr id="57" name="Text Box 25"/>
              <p:cNvSpPr txBox="1">
                <a:spLocks noChangeArrowheads="1"/>
              </p:cNvSpPr>
              <p:nvPr/>
            </p:nvSpPr>
            <p:spPr bwMode="auto">
              <a:xfrm>
                <a:off x="3115730" y="1468119"/>
                <a:ext cx="914400" cy="62179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18288" rIns="0" bIns="18288"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CA" sz="1200" dirty="0">
                    <a:solidFill>
                      <a:srgbClr val="000000"/>
                    </a:solidFill>
                    <a:latin typeface="Arial Narrow" charset="0"/>
                  </a:rPr>
                  <a:t>Chapter 3:</a:t>
                </a:r>
              </a:p>
              <a:p>
                <a:pPr algn="ctr" eaLnBrk="1" hangingPunct="1"/>
                <a:r>
                  <a:rPr lang="en-CA" sz="1200" dirty="0">
                    <a:solidFill>
                      <a:srgbClr val="000000"/>
                    </a:solidFill>
                    <a:latin typeface="Arial Narrow" charset="0"/>
                  </a:rPr>
                  <a:t>The Internal Organization</a:t>
                </a:r>
              </a:p>
              <a:p>
                <a:pPr eaLnBrk="1" hangingPunct="1"/>
                <a:endParaRPr lang="en-CA" sz="1200" dirty="0">
                  <a:solidFill>
                    <a:srgbClr val="000000"/>
                  </a:solidFill>
                  <a:latin typeface="Arial Narrow" charset="0"/>
                </a:endParaRPr>
              </a:p>
            </p:txBody>
          </p:sp>
          <p:sp>
            <p:nvSpPr>
              <p:cNvPr id="58" name="Text Box 11"/>
              <p:cNvSpPr txBox="1">
                <a:spLocks noChangeArrowheads="1"/>
              </p:cNvSpPr>
              <p:nvPr/>
            </p:nvSpPr>
            <p:spPr bwMode="auto">
              <a:xfrm rot="1920005">
                <a:off x="2658465" y="1138090"/>
                <a:ext cx="2362200" cy="2375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>
                <a:prstTxWarp prst="textArchUp">
                  <a:avLst>
                    <a:gd name="adj" fmla="val 11157059"/>
                  </a:avLst>
                </a:prstTxWarp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Aft>
                    <a:spcPts val="300"/>
                  </a:spcAft>
                </a:pPr>
                <a:r>
                  <a:rPr lang="en-CA" sz="1600" dirty="0">
                    <a:solidFill>
                      <a:srgbClr val="000000"/>
                    </a:solidFill>
                    <a:latin typeface="Arial Narrow" charset="0"/>
                  </a:rPr>
                  <a:t>Analysis</a:t>
                </a:r>
              </a:p>
            </p:txBody>
          </p:sp>
          <p:sp>
            <p:nvSpPr>
              <p:cNvPr id="59" name="Text Box 34"/>
              <p:cNvSpPr txBox="1">
                <a:spLocks noChangeArrowheads="1"/>
              </p:cNvSpPr>
              <p:nvPr/>
            </p:nvSpPr>
            <p:spPr bwMode="auto">
              <a:xfrm>
                <a:off x="3581400" y="2286000"/>
                <a:ext cx="914400" cy="62179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18288" rIns="0" bIns="18288"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CA" sz="1200" dirty="0">
                    <a:solidFill>
                      <a:srgbClr val="000000"/>
                    </a:solidFill>
                    <a:latin typeface="Arial Narrow" charset="0"/>
                  </a:rPr>
                  <a:t>Chapter X2:</a:t>
                </a:r>
              </a:p>
              <a:p>
                <a:pPr algn="ctr" eaLnBrk="1" hangingPunct="1"/>
                <a:r>
                  <a:rPr lang="en-CA" sz="1200" dirty="0">
                    <a:solidFill>
                      <a:srgbClr val="000000"/>
                    </a:solidFill>
                    <a:latin typeface="Arial Narrow" charset="0"/>
                  </a:rPr>
                  <a:t>Strategic Performance</a:t>
                </a:r>
              </a:p>
            </p:txBody>
          </p:sp>
          <p:sp>
            <p:nvSpPr>
              <p:cNvPr id="60" name="Text Box 34"/>
              <p:cNvSpPr txBox="1">
                <a:spLocks noChangeArrowheads="1"/>
              </p:cNvSpPr>
              <p:nvPr/>
            </p:nvSpPr>
            <p:spPr bwMode="auto">
              <a:xfrm>
                <a:off x="2514600" y="2286000"/>
                <a:ext cx="914400" cy="62179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36576" tIns="18288" rIns="0" bIns="18288"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CA" sz="1200" dirty="0">
                    <a:solidFill>
                      <a:srgbClr val="000000"/>
                    </a:solidFill>
                    <a:latin typeface="Arial Narrow" charset="0"/>
                  </a:rPr>
                  <a:t>Chapter X1:</a:t>
                </a:r>
              </a:p>
              <a:p>
                <a:pPr algn="ctr" eaLnBrk="1" hangingPunct="1"/>
                <a:r>
                  <a:rPr lang="en-CA" sz="1200" dirty="0">
                    <a:solidFill>
                      <a:srgbClr val="000000"/>
                    </a:solidFill>
                    <a:latin typeface="Arial Narrow" charset="0"/>
                  </a:rPr>
                  <a:t>Strategy       Case Analysis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642188" y="895350"/>
              <a:ext cx="5383277" cy="5488007"/>
              <a:chOff x="3568031" y="762000"/>
              <a:chExt cx="5383277" cy="5488007"/>
            </a:xfrm>
          </p:grpSpPr>
          <p:sp>
            <p:nvSpPr>
              <p:cNvPr id="42" name="Text Box 11"/>
              <p:cNvSpPr txBox="1">
                <a:spLocks noChangeArrowheads="1"/>
              </p:cNvSpPr>
              <p:nvPr/>
            </p:nvSpPr>
            <p:spPr bwMode="auto">
              <a:xfrm rot="19054415">
                <a:off x="6589108" y="4734811"/>
                <a:ext cx="23622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>
                <a:prstTxWarp prst="textArchDown">
                  <a:avLst/>
                </a:prstTxWarp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Aft>
                    <a:spcPts val="300"/>
                  </a:spcAft>
                </a:pPr>
                <a:r>
                  <a:rPr lang="en-CA" sz="1600" dirty="0">
                    <a:solidFill>
                      <a:srgbClr val="000000"/>
                    </a:solidFill>
                    <a:latin typeface="Arial Narrow" charset="0"/>
                  </a:rPr>
                  <a:t>Strategies</a:t>
                </a:r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3568031" y="762000"/>
                <a:ext cx="5365104" cy="5488007"/>
                <a:chOff x="9462851" y="2539127"/>
                <a:chExt cx="5365104" cy="5488007"/>
              </a:xfrm>
            </p:grpSpPr>
            <p:sp>
              <p:nvSpPr>
                <p:cNvPr id="50" name="Left Arrow 49"/>
                <p:cNvSpPr>
                  <a:spLocks/>
                </p:cNvSpPr>
                <p:nvPr/>
              </p:nvSpPr>
              <p:spPr bwMode="auto">
                <a:xfrm rot="20700000">
                  <a:off x="11881733" y="5576542"/>
                  <a:ext cx="731520" cy="2450592"/>
                </a:xfrm>
                <a:prstGeom prst="leftArrow">
                  <a:avLst>
                    <a:gd name="adj1" fmla="val 86719"/>
                    <a:gd name="adj2" fmla="val 8506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gradFill flip="none" rotWithShape="1">
                    <a:gsLst>
                      <a:gs pos="94000">
                        <a:schemeClr val="tx1"/>
                      </a:gs>
                      <a:gs pos="97000">
                        <a:srgbClr val="FFFFFF">
                          <a:alpha val="0"/>
                        </a:srgbClr>
                      </a:gs>
                    </a:gsLst>
                    <a:lin ang="0" scaled="1"/>
                    <a:tileRect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51" name="Block Arc 50"/>
                <p:cNvSpPr>
                  <a:spLocks noChangeAspect="1"/>
                </p:cNvSpPr>
                <p:nvPr/>
              </p:nvSpPr>
              <p:spPr bwMode="auto">
                <a:xfrm rot="9900000">
                  <a:off x="9462851" y="2539127"/>
                  <a:ext cx="5303520" cy="5303520"/>
                </a:xfrm>
                <a:prstGeom prst="blockArc">
                  <a:avLst>
                    <a:gd name="adj1" fmla="val 10800000"/>
                    <a:gd name="adj2" fmla="val 16132544"/>
                    <a:gd name="adj3" fmla="val 39982"/>
                  </a:avLst>
                </a:prstGeom>
                <a:gradFill flip="none" rotWithShape="1">
                  <a:gsLst>
                    <a:gs pos="30000">
                      <a:schemeClr val="accent3">
                        <a:lumMod val="60000"/>
                        <a:lumOff val="40000"/>
                        <a:alpha val="70000"/>
                      </a:schemeClr>
                    </a:gs>
                    <a:gs pos="70000">
                      <a:schemeClr val="accent3">
                        <a:lumMod val="40000"/>
                        <a:lumOff val="60000"/>
                      </a:schemeClr>
                    </a:gs>
                  </a:gsLst>
                  <a:lin ang="18900000" scaled="0"/>
                  <a:tileRect/>
                </a:gradFill>
                <a:ln w="19050" cap="flat" cmpd="sng" algn="ctr">
                  <a:gradFill flip="none" rotWithShape="1">
                    <a:gsLst>
                      <a:gs pos="96000">
                        <a:schemeClr val="tx1"/>
                      </a:gs>
                      <a:gs pos="98000">
                        <a:srgbClr val="FFFFFF">
                          <a:alpha val="0"/>
                        </a:srgbClr>
                      </a:gs>
                    </a:gsLst>
                    <a:lin ang="0" scaled="1"/>
                    <a:tileRect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52" name="Left Arrow 51"/>
                <p:cNvSpPr/>
                <p:nvPr/>
              </p:nvSpPr>
              <p:spPr bwMode="auto">
                <a:xfrm rot="15300000">
                  <a:off x="13584371" y="3702735"/>
                  <a:ext cx="201168" cy="2286000"/>
                </a:xfrm>
                <a:prstGeom prst="leftArrow">
                  <a:avLst>
                    <a:gd name="adj1" fmla="val 100000"/>
                    <a:gd name="adj2" fmla="val 100000"/>
                  </a:avLst>
                </a:prstGeom>
                <a:solidFill>
                  <a:srgbClr val="FFFFFF"/>
                </a:solidFill>
                <a:ln w="19050" cap="flat" cmpd="sng" algn="ctr">
                  <a:gradFill flip="none" rotWithShape="1">
                    <a:gsLst>
                      <a:gs pos="80000">
                        <a:schemeClr val="tx1"/>
                      </a:gs>
                      <a:gs pos="82000">
                        <a:srgbClr val="FFFFFF">
                          <a:alpha val="0"/>
                        </a:srgbClr>
                      </a:gs>
                    </a:gsLst>
                    <a:lin ang="0" scaled="1"/>
                    <a:tileRect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44" name="Text Box 5"/>
              <p:cNvSpPr txBox="1">
                <a:spLocks noChangeArrowheads="1"/>
              </p:cNvSpPr>
              <p:nvPr/>
            </p:nvSpPr>
            <p:spPr bwMode="auto">
              <a:xfrm>
                <a:off x="7884585" y="3183890"/>
                <a:ext cx="914400" cy="59436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18288" rIns="0" bIns="18288"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CA" sz="1200" dirty="0">
                    <a:latin typeface="Arial Narrow" charset="0"/>
                  </a:rPr>
                  <a:t>Chapter 4: </a:t>
                </a:r>
              </a:p>
              <a:p>
                <a:pPr algn="ctr" eaLnBrk="1" hangingPunct="1"/>
                <a:r>
                  <a:rPr lang="en-CA" sz="1200" dirty="0">
                    <a:latin typeface="Arial Narrow" charset="0"/>
                  </a:rPr>
                  <a:t>Bus.-Level Strategy</a:t>
                </a:r>
              </a:p>
            </p:txBody>
          </p:sp>
          <p:sp>
            <p:nvSpPr>
              <p:cNvPr id="45" name="Text Box 6"/>
              <p:cNvSpPr txBox="1">
                <a:spLocks noChangeArrowheads="1"/>
              </p:cNvSpPr>
              <p:nvPr/>
            </p:nvSpPr>
            <p:spPr bwMode="auto">
              <a:xfrm>
                <a:off x="6735489" y="3825240"/>
                <a:ext cx="914400" cy="59436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18288" rIns="0" bIns="18288"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CA" sz="1200" dirty="0">
                    <a:latin typeface="Arial Narrow" charset="0"/>
                  </a:rPr>
                  <a:t>Chapter 5:</a:t>
                </a:r>
              </a:p>
              <a:p>
                <a:pPr algn="ctr" eaLnBrk="1" hangingPunct="1"/>
                <a:r>
                  <a:rPr lang="en-CA" sz="1200" dirty="0">
                    <a:latin typeface="Arial Narrow" charset="0"/>
                  </a:rPr>
                  <a:t>Competitive Dynamics</a:t>
                </a:r>
              </a:p>
            </p:txBody>
          </p:sp>
          <p:sp>
            <p:nvSpPr>
              <p:cNvPr id="46" name="Text Box 7"/>
              <p:cNvSpPr txBox="1">
                <a:spLocks noChangeArrowheads="1"/>
              </p:cNvSpPr>
              <p:nvPr/>
            </p:nvSpPr>
            <p:spPr bwMode="auto">
              <a:xfrm>
                <a:off x="7727951" y="3825240"/>
                <a:ext cx="914400" cy="59436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18288" rIns="0" bIns="18288"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CA" sz="1200" dirty="0">
                    <a:latin typeface="Arial Narrow" charset="0"/>
                  </a:rPr>
                  <a:t>Chapter 6:</a:t>
                </a:r>
              </a:p>
              <a:p>
                <a:pPr algn="ctr" eaLnBrk="1" hangingPunct="1"/>
                <a:r>
                  <a:rPr lang="en-CA" sz="1200" dirty="0">
                    <a:latin typeface="Arial Narrow" charset="0"/>
                  </a:rPr>
                  <a:t>Corp.-Level Strategy</a:t>
                </a:r>
              </a:p>
            </p:txBody>
          </p:sp>
          <p:sp>
            <p:nvSpPr>
              <p:cNvPr id="47" name="Text Box 8"/>
              <p:cNvSpPr txBox="1">
                <a:spLocks noChangeArrowheads="1"/>
              </p:cNvSpPr>
              <p:nvPr/>
            </p:nvSpPr>
            <p:spPr bwMode="auto">
              <a:xfrm>
                <a:off x="6246284" y="4466590"/>
                <a:ext cx="914400" cy="59436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18288" rIns="0" bIns="18288"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CA" sz="1200" dirty="0">
                    <a:latin typeface="Arial Narrow" charset="0"/>
                  </a:rPr>
                  <a:t>Chapter 7:</a:t>
                </a:r>
              </a:p>
              <a:p>
                <a:pPr algn="ctr" eaLnBrk="1" hangingPunct="1"/>
                <a:r>
                  <a:rPr lang="en-CA" sz="1200" dirty="0">
                    <a:latin typeface="Arial Narrow" charset="0"/>
                  </a:rPr>
                  <a:t>Acquisition &amp; Restructuring</a:t>
                </a:r>
              </a:p>
            </p:txBody>
          </p:sp>
          <p:sp>
            <p:nvSpPr>
              <p:cNvPr id="48" name="Text Box 9"/>
              <p:cNvSpPr txBox="1">
                <a:spLocks noChangeArrowheads="1"/>
              </p:cNvSpPr>
              <p:nvPr/>
            </p:nvSpPr>
            <p:spPr bwMode="auto">
              <a:xfrm>
                <a:off x="7239000" y="4466590"/>
                <a:ext cx="914400" cy="59436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18288" rIns="0" bIns="18288"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CA" sz="1200" dirty="0">
                    <a:latin typeface="Arial Narrow" charset="0"/>
                  </a:rPr>
                  <a:t>Chapter 8:</a:t>
                </a:r>
              </a:p>
              <a:p>
                <a:pPr algn="ctr" eaLnBrk="1" hangingPunct="1"/>
                <a:r>
                  <a:rPr lang="en-CA" sz="1200" dirty="0">
                    <a:latin typeface="Arial Narrow" charset="0"/>
                  </a:rPr>
                  <a:t>International Strategy</a:t>
                </a:r>
              </a:p>
            </p:txBody>
          </p:sp>
          <p:sp>
            <p:nvSpPr>
              <p:cNvPr id="49" name="Text Box 10"/>
              <p:cNvSpPr txBox="1">
                <a:spLocks noChangeArrowheads="1"/>
              </p:cNvSpPr>
              <p:nvPr/>
            </p:nvSpPr>
            <p:spPr bwMode="auto">
              <a:xfrm>
                <a:off x="6578600" y="5112258"/>
                <a:ext cx="914400" cy="59436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18288" rIns="0" bIns="18288"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CA" sz="1200" dirty="0">
                    <a:latin typeface="Arial Narrow" charset="0"/>
                  </a:rPr>
                  <a:t>Chapter 9:</a:t>
                </a:r>
              </a:p>
              <a:p>
                <a:pPr algn="ctr" eaLnBrk="1" hangingPunct="1"/>
                <a:r>
                  <a:rPr lang="en-CA" sz="1200" dirty="0">
                    <a:latin typeface="Arial Narrow" charset="0"/>
                  </a:rPr>
                  <a:t>Cooperative Strategy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616484" y="895350"/>
              <a:ext cx="5342751" cy="5303520"/>
              <a:chOff x="-967262" y="975804"/>
              <a:chExt cx="5342751" cy="5303520"/>
            </a:xfrm>
          </p:grpSpPr>
          <p:sp>
            <p:nvSpPr>
              <p:cNvPr id="34" name="Left Arrow 33"/>
              <p:cNvSpPr>
                <a:spLocks/>
              </p:cNvSpPr>
              <p:nvPr/>
            </p:nvSpPr>
            <p:spPr bwMode="auto">
              <a:xfrm rot="6300000">
                <a:off x="-107726" y="1733336"/>
                <a:ext cx="731520" cy="2450592"/>
              </a:xfrm>
              <a:prstGeom prst="leftArrow">
                <a:avLst>
                  <a:gd name="adj1" fmla="val 86719"/>
                  <a:gd name="adj2" fmla="val 85064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9050" cap="flat" cmpd="sng" algn="ctr">
                <a:gradFill flip="none" rotWithShape="1">
                  <a:gsLst>
                    <a:gs pos="94000">
                      <a:schemeClr val="tx1"/>
                    </a:gs>
                    <a:gs pos="97000">
                      <a:srgbClr val="FFFFFF">
                        <a:alpha val="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5" name="Block Arc 34"/>
              <p:cNvSpPr>
                <a:spLocks noChangeAspect="1"/>
              </p:cNvSpPr>
              <p:nvPr/>
            </p:nvSpPr>
            <p:spPr bwMode="auto">
              <a:xfrm rot="17100000">
                <a:off x="-928031" y="975804"/>
                <a:ext cx="5303520" cy="5303520"/>
              </a:xfrm>
              <a:prstGeom prst="blockArc">
                <a:avLst>
                  <a:gd name="adj1" fmla="val 10800000"/>
                  <a:gd name="adj2" fmla="val 16132544"/>
                  <a:gd name="adj3" fmla="val 39982"/>
                </a:avLst>
              </a:prstGeom>
              <a:gradFill flip="none" rotWithShape="1">
                <a:gsLst>
                  <a:gs pos="30000">
                    <a:schemeClr val="tx2">
                      <a:lumMod val="60000"/>
                      <a:lumOff val="40000"/>
                    </a:schemeClr>
                  </a:gs>
                  <a:gs pos="70000">
                    <a:schemeClr val="accent1">
                      <a:lumMod val="40000"/>
                      <a:lumOff val="60000"/>
                    </a:schemeClr>
                  </a:gs>
                </a:gsLst>
                <a:lin ang="18900000" scaled="0"/>
                <a:tileRect/>
              </a:gradFill>
              <a:ln w="19050" cap="flat" cmpd="sng" algn="ctr">
                <a:gradFill flip="none" rotWithShape="1">
                  <a:gsLst>
                    <a:gs pos="96000">
                      <a:schemeClr val="tx1"/>
                    </a:gs>
                    <a:gs pos="98000">
                      <a:srgbClr val="FFFFFF">
                        <a:alpha val="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6" name="Left Arrow 35"/>
              <p:cNvSpPr/>
              <p:nvPr/>
            </p:nvSpPr>
            <p:spPr bwMode="auto">
              <a:xfrm rot="900000">
                <a:off x="1158861" y="3973153"/>
                <a:ext cx="182880" cy="2286000"/>
              </a:xfrm>
              <a:prstGeom prst="leftArrow">
                <a:avLst>
                  <a:gd name="adj1" fmla="val 100000"/>
                  <a:gd name="adj2" fmla="val 100000"/>
                </a:avLst>
              </a:prstGeom>
              <a:solidFill>
                <a:srgbClr val="FFFFFF"/>
              </a:solidFill>
              <a:ln w="19050" cap="flat" cmpd="sng" algn="ctr">
                <a:gradFill flip="none" rotWithShape="1">
                  <a:gsLst>
                    <a:gs pos="80000">
                      <a:schemeClr val="tx1"/>
                    </a:gs>
                    <a:gs pos="82000">
                      <a:srgbClr val="FFFFFF">
                        <a:alpha val="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7" name="Text Box 11"/>
              <p:cNvSpPr txBox="1">
                <a:spLocks noChangeArrowheads="1"/>
              </p:cNvSpPr>
              <p:nvPr/>
            </p:nvSpPr>
            <p:spPr bwMode="auto">
              <a:xfrm rot="3762223">
                <a:off x="-1784075" y="4240779"/>
                <a:ext cx="2812545" cy="1068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>
                <a:prstTxWarp prst="textArchDown">
                  <a:avLst/>
                </a:prstTxWarp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Aft>
                    <a:spcPts val="300"/>
                  </a:spcAft>
                </a:pPr>
                <a:r>
                  <a:rPr lang="en-CA" sz="1600" dirty="0">
                    <a:solidFill>
                      <a:srgbClr val="000000"/>
                    </a:solidFill>
                    <a:latin typeface="Arial Narrow" charset="0"/>
                  </a:rPr>
                  <a:t>Implementing for Performance</a:t>
                </a:r>
              </a:p>
            </p:txBody>
          </p:sp>
          <p:sp>
            <p:nvSpPr>
              <p:cNvPr id="38" name="Text Box 13"/>
              <p:cNvSpPr txBox="1">
                <a:spLocks noChangeArrowheads="1"/>
              </p:cNvSpPr>
              <p:nvPr/>
            </p:nvSpPr>
            <p:spPr bwMode="auto">
              <a:xfrm>
                <a:off x="-389467" y="2853268"/>
                <a:ext cx="914400" cy="59436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18288" rIns="0" bIns="18288"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CA" sz="12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Chapter 10:</a:t>
                </a:r>
              </a:p>
              <a:p>
                <a:pPr algn="ctr" eaLnBrk="1" hangingPunct="1"/>
                <a:r>
                  <a:rPr lang="en-CA" sz="12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Corporate Governance</a:t>
                </a:r>
              </a:p>
            </p:txBody>
          </p:sp>
          <p:sp>
            <p:nvSpPr>
              <p:cNvPr id="39" name="Text Box 14"/>
              <p:cNvSpPr txBox="1">
                <a:spLocks noChangeArrowheads="1"/>
              </p:cNvSpPr>
              <p:nvPr/>
            </p:nvSpPr>
            <p:spPr bwMode="auto">
              <a:xfrm>
                <a:off x="-541870" y="3530601"/>
                <a:ext cx="914400" cy="59436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18288" rIns="0" bIns="18288"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CA" sz="12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Ch. 11: Org. Structure &amp; Controls </a:t>
                </a:r>
              </a:p>
            </p:txBody>
          </p:sp>
          <p:sp>
            <p:nvSpPr>
              <p:cNvPr id="40" name="Text Box 15"/>
              <p:cNvSpPr txBox="1">
                <a:spLocks noChangeArrowheads="1"/>
              </p:cNvSpPr>
              <p:nvPr/>
            </p:nvSpPr>
            <p:spPr bwMode="auto">
              <a:xfrm>
                <a:off x="-381000" y="4207934"/>
                <a:ext cx="914400" cy="59436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18288" rIns="0" bIns="18288"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CA" sz="12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Chapter 12:</a:t>
                </a:r>
              </a:p>
              <a:p>
                <a:pPr algn="ctr" eaLnBrk="1" hangingPunct="1"/>
                <a:r>
                  <a:rPr lang="en-CA" sz="12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Strategic Leadership</a:t>
                </a:r>
              </a:p>
            </p:txBody>
          </p:sp>
          <p:sp>
            <p:nvSpPr>
              <p:cNvPr id="41" name="Text Box 16"/>
              <p:cNvSpPr txBox="1">
                <a:spLocks noChangeArrowheads="1"/>
              </p:cNvSpPr>
              <p:nvPr/>
            </p:nvSpPr>
            <p:spPr bwMode="auto">
              <a:xfrm>
                <a:off x="-93134" y="4876800"/>
                <a:ext cx="1143000" cy="59436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18288" rIns="0" bIns="18288"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CA" sz="12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Chapter 13:</a:t>
                </a:r>
              </a:p>
              <a:p>
                <a:pPr algn="ctr" eaLnBrk="1" hangingPunct="1"/>
                <a:r>
                  <a:rPr lang="en-CA" sz="12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Strategic Entrepreneurship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649386" y="5596029"/>
              <a:ext cx="931332" cy="594358"/>
              <a:chOff x="5523749" y="1013736"/>
              <a:chExt cx="777964" cy="693418"/>
            </a:xfrm>
          </p:grpSpPr>
          <p:sp>
            <p:nvSpPr>
              <p:cNvPr id="32" name="Oval 31"/>
              <p:cNvSpPr>
                <a:spLocks/>
              </p:cNvSpPr>
              <p:nvPr/>
            </p:nvSpPr>
            <p:spPr>
              <a:xfrm>
                <a:off x="5563549" y="1013736"/>
                <a:ext cx="687439" cy="69341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algn="ctr"/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523749" y="1058676"/>
                <a:ext cx="777964" cy="646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en-US" sz="1200" b="1" dirty="0">
                    <a:latin typeface="Arial Narrow"/>
                    <a:cs typeface="Arial Narrow"/>
                  </a:rPr>
                  <a:t>Strategic Competitive-ness</a:t>
                </a:r>
                <a:r>
                  <a:rPr lang="en-US" sz="900" b="1" dirty="0">
                    <a:latin typeface="Arial Narrow"/>
                    <a:cs typeface="Arial Narrow"/>
                  </a:rPr>
                  <a:t>   </a:t>
                </a:r>
              </a:p>
            </p:txBody>
          </p:sp>
        </p:grpSp>
        <p:grpSp>
          <p:nvGrpSpPr>
            <p:cNvPr id="25" name="Group 24"/>
            <p:cNvGrpSpPr>
              <a:grpSpLocks/>
            </p:cNvGrpSpPr>
            <p:nvPr/>
          </p:nvGrpSpPr>
          <p:grpSpPr>
            <a:xfrm>
              <a:off x="3962822" y="1937175"/>
              <a:ext cx="829309" cy="600710"/>
              <a:chOff x="5835569" y="1049242"/>
              <a:chExt cx="819018" cy="708551"/>
            </a:xfrm>
          </p:grpSpPr>
          <p:sp>
            <p:nvSpPr>
              <p:cNvPr id="30" name="Oval 29"/>
              <p:cNvSpPr>
                <a:spLocks/>
              </p:cNvSpPr>
              <p:nvPr/>
            </p:nvSpPr>
            <p:spPr>
              <a:xfrm>
                <a:off x="5835569" y="1056732"/>
                <a:ext cx="812748" cy="70106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rgbClr val="000000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841839" y="1049242"/>
                <a:ext cx="812748" cy="70106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Above Average Returns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8024290" y="2337223"/>
              <a:ext cx="838197" cy="594359"/>
              <a:chOff x="5643658" y="1198767"/>
              <a:chExt cx="791446" cy="681862"/>
            </a:xfrm>
          </p:grpSpPr>
          <p:sp>
            <p:nvSpPr>
              <p:cNvPr id="28" name="Oval 27"/>
              <p:cNvSpPr>
                <a:spLocks/>
              </p:cNvSpPr>
              <p:nvPr/>
            </p:nvSpPr>
            <p:spPr>
              <a:xfrm>
                <a:off x="5643658" y="1198767"/>
                <a:ext cx="777060" cy="68186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655646" y="1261418"/>
                <a:ext cx="779458" cy="5296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200" b="1" dirty="0">
                    <a:latin typeface="Arial Narrow"/>
                    <a:cs typeface="Arial Narrow"/>
                  </a:rPr>
                  <a:t>Vision &amp; Mission</a:t>
                </a:r>
              </a:p>
            </p:txBody>
          </p:sp>
        </p:grpSp>
      </p:grpSp>
      <p:cxnSp>
        <p:nvCxnSpPr>
          <p:cNvPr id="70" name="Straight Connector 69"/>
          <p:cNvCxnSpPr/>
          <p:nvPr/>
        </p:nvCxnSpPr>
        <p:spPr>
          <a:xfrm>
            <a:off x="3124200" y="855134"/>
            <a:ext cx="0" cy="544068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0" name="Picture 79" descr="Nex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0987" y="6427918"/>
            <a:ext cx="396214" cy="396214"/>
          </a:xfrm>
          <a:prstGeom prst="rect">
            <a:avLst/>
          </a:prstGeom>
        </p:spPr>
      </p:pic>
      <p:pic>
        <p:nvPicPr>
          <p:cNvPr id="2" name="Picture 1"/>
          <p:cNvPicPr preferRelativeResize="0"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846667"/>
            <a:ext cx="3108960" cy="5440680"/>
          </a:xfrm>
          <a:prstGeom prst="rect">
            <a:avLst/>
          </a:prstGeom>
        </p:spPr>
      </p:pic>
      <p:sp>
        <p:nvSpPr>
          <p:cNvPr id="66" name="Text Box 34"/>
          <p:cNvSpPr txBox="1">
            <a:spLocks noChangeArrowheads="1"/>
          </p:cNvSpPr>
          <p:nvPr/>
        </p:nvSpPr>
        <p:spPr bwMode="auto">
          <a:xfrm>
            <a:off x="5799664" y="2091268"/>
            <a:ext cx="914400" cy="6217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660066">
                <a:alpha val="75000"/>
              </a:srgbClr>
            </a:glow>
          </a:effectLst>
        </p:spPr>
        <p:txBody>
          <a:bodyPr lIns="36576" tIns="18288" rIns="0" bIns="18288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CA" sz="1200" dirty="0">
                <a:solidFill>
                  <a:srgbClr val="000000"/>
                </a:solidFill>
                <a:latin typeface="Arial Narrow" charset="0"/>
              </a:rPr>
              <a:t>Chapter X1:</a:t>
            </a:r>
          </a:p>
          <a:p>
            <a:pPr algn="ctr" eaLnBrk="1" hangingPunct="1"/>
            <a:r>
              <a:rPr lang="en-CA" sz="1200" dirty="0">
                <a:solidFill>
                  <a:srgbClr val="000000"/>
                </a:solidFill>
                <a:latin typeface="Arial Narrow" charset="0"/>
              </a:rPr>
              <a:t>Strategy       Case Analysis</a:t>
            </a:r>
          </a:p>
        </p:txBody>
      </p:sp>
      <p:sp>
        <p:nvSpPr>
          <p:cNvPr id="63" name="Rectangle 62"/>
          <p:cNvSpPr/>
          <p:nvPr/>
        </p:nvSpPr>
        <p:spPr>
          <a:xfrm>
            <a:off x="0" y="704268"/>
            <a:ext cx="9144000" cy="124048"/>
          </a:xfrm>
          <a:prstGeom prst="rect">
            <a:avLst/>
          </a:prstGeom>
          <a:gradFill>
            <a:gsLst>
              <a:gs pos="0">
                <a:srgbClr val="5C4F01"/>
              </a:gs>
              <a:gs pos="100000">
                <a:srgbClr val="A08102"/>
              </a:gs>
            </a:gsLst>
          </a:gra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Footer Placeholder 12"/>
          <p:cNvSpPr txBox="1">
            <a:spLocks/>
          </p:cNvSpPr>
          <p:nvPr/>
        </p:nvSpPr>
        <p:spPr>
          <a:xfrm>
            <a:off x="2194560" y="6451602"/>
            <a:ext cx="5730240" cy="4063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 </a:t>
            </a:r>
            <a:r>
              <a:rPr lang="en-US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2015, 2017, </a:t>
            </a:r>
            <a:r>
              <a:rPr lang="en-US" sz="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2019, 2023 </a:t>
            </a:r>
            <a:r>
              <a:rPr lang="en-US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Jerry Sheppard. All rights reserved. May not be copied, scanned, or duplicated, in whole or in part, except   </a:t>
            </a:r>
          </a:p>
          <a:p>
            <a:pPr algn="just"/>
            <a:r>
              <a:rPr lang="en-US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    for use s permitted in a license distributed with a certain product or service or otherwise on a website for classroom use.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911507" y="6501384"/>
            <a:ext cx="1622893" cy="2174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pPr algn="r"/>
            <a:r>
              <a:rPr lang="en-US" sz="700" dirty="0">
                <a:latin typeface="Arial Narrow"/>
                <a:cs typeface="Arial Narrow"/>
              </a:rPr>
              <a:t>Presentation design by Jerry Sheppard.</a:t>
            </a:r>
          </a:p>
        </p:txBody>
      </p:sp>
      <p:sp>
        <p:nvSpPr>
          <p:cNvPr id="68" name="Chevron 67"/>
          <p:cNvSpPr/>
          <p:nvPr/>
        </p:nvSpPr>
        <p:spPr bwMode="auto">
          <a:xfrm>
            <a:off x="0" y="6437376"/>
            <a:ext cx="2157984" cy="402336"/>
          </a:xfrm>
          <a:prstGeom prst="chevron">
            <a:avLst>
              <a:gd name="adj" fmla="val 22325"/>
            </a:avLst>
          </a:prstGeom>
          <a:noFill/>
          <a:ln w="25400" cap="flat" cmpd="sng" algn="ctr">
            <a:gradFill flip="none" rotWithShape="1">
              <a:gsLst>
                <a:gs pos="95000">
                  <a:srgbClr val="000000">
                    <a:alpha val="0"/>
                  </a:srgbClr>
                </a:gs>
                <a:gs pos="96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spc="100" dirty="0">
                <a:solidFill>
                  <a:schemeClr val="bg1"/>
                </a:solidFill>
                <a:latin typeface="Arial Narrow"/>
                <a:ea typeface="Zapf Dingbats"/>
                <a:cs typeface="Arial Narrow"/>
                <a:sym typeface="Zapf Dingbats"/>
              </a:rPr>
              <a:t>Essential Case Slides  </a:t>
            </a:r>
            <a:fld id="{E439D4CD-60C8-994F-92A1-51CA04DDFC47}" type="slidenum">
              <a:rPr lang="en-US" sz="1000" b="1" spc="100" smtClean="0">
                <a:solidFill>
                  <a:schemeClr val="bg1"/>
                </a:solidFill>
                <a:latin typeface="+mn-lt"/>
              </a:rPr>
              <a:pPr marL="0" marR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lang="en-US" sz="1000" b="1" spc="100" baseline="0" dirty="0">
                <a:solidFill>
                  <a:schemeClr val="bg1"/>
                </a:solidFill>
                <a:latin typeface="+mn-lt"/>
              </a:rPr>
              <a:t>/</a:t>
            </a:r>
            <a:r>
              <a:rPr lang="en-US" sz="1000" b="1" spc="100" baseline="0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1000" b="1" spc="100" dirty="0">
                <a:solidFill>
                  <a:schemeClr val="bg1"/>
                </a:solidFill>
              </a:rPr>
              <a:t>0</a:t>
            </a:r>
            <a:endParaRPr lang="en-US" sz="1000" b="1" spc="1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5786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188073"/>
            <a:ext cx="1645007" cy="156633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137044" y="3048000"/>
            <a:ext cx="1905000" cy="1371600"/>
          </a:xfrm>
          <a:prstGeom prst="round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Try to read the case a day or two before discussing it. 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in on +It's all about Emojis✌.... emojis everywhere✌+">
            <a:extLst>
              <a:ext uri="{FF2B5EF4-FFF2-40B4-BE49-F238E27FC236}">
                <a16:creationId xmlns="" xmlns:a16="http://schemas.microsoft.com/office/drawing/2014/main" id="{0C691909-69CB-4CDA-A524-8D9C5C501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7600" y="4928974"/>
            <a:ext cx="1283054" cy="124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5B17E1B-10CB-4938-83E0-E11C5F88A5D9}"/>
              </a:ext>
            </a:extLst>
          </p:cNvPr>
          <p:cNvSpPr/>
          <p:nvPr/>
        </p:nvSpPr>
        <p:spPr>
          <a:xfrm>
            <a:off x="6400444" y="1117711"/>
            <a:ext cx="2641600" cy="5081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16933" y="126999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FFFFFF"/>
                </a:solidFill>
              </a:rPr>
              <a:t>Essentials in Preparing a Case</a:t>
            </a:r>
            <a:endParaRPr lang="en-US" sz="3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Action Button: Custom 4">
            <a:hlinkClick r:id="rId5" action="ppaction://hlinksldjump" highlightClick="1">
              <a:snd r:embed="rId6" name="Whoosh"/>
            </a:hlinkClick>
          </p:cNvPr>
          <p:cNvSpPr/>
          <p:nvPr/>
        </p:nvSpPr>
        <p:spPr>
          <a:xfrm>
            <a:off x="685800" y="6454986"/>
            <a:ext cx="7848600" cy="4114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3457582"/>
            <a:ext cx="3962400" cy="250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 bwMode="auto">
          <a:xfrm>
            <a:off x="2362200" y="3405633"/>
            <a:ext cx="4495800" cy="2743200"/>
          </a:xfrm>
          <a:prstGeom prst="rect">
            <a:avLst/>
          </a:prstGeom>
          <a:solidFill>
            <a:schemeClr val="bg1"/>
          </a:solidFill>
          <a:ln w="6350" cap="rnd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609600" y="1554162"/>
            <a:ext cx="6705600" cy="1251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42900" indent="-342900" algn="l" eaLnBrk="0" hangingPunct="0">
              <a:spcBef>
                <a:spcPts val="2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FF66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ea typeface="+mn-ea"/>
                <a:cs typeface="Arial" charset="0"/>
              </a:rPr>
              <a:t>The absence of needed information;</a:t>
            </a:r>
          </a:p>
          <a:p>
            <a:pPr marL="342900" indent="-342900" algn="l" eaLnBrk="0" hangingPunct="0">
              <a:spcBef>
                <a:spcPts val="2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FF66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ea typeface="+mn-ea"/>
                <a:cs typeface="Arial" charset="0"/>
              </a:rPr>
              <a:t>An imbalance among needs &amp; resources;</a:t>
            </a:r>
          </a:p>
          <a:p>
            <a:pPr marL="342900" indent="-342900" algn="l" eaLnBrk="0" hangingPunct="0">
              <a:spcBef>
                <a:spcPts val="2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FF66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ea typeface="+mn-ea"/>
                <a:cs typeface="Arial" charset="0"/>
              </a:rPr>
              <a:t>Conflicts among competing objectives.</a:t>
            </a:r>
            <a:endParaRPr lang="en-US" sz="2400" b="1" dirty="0">
              <a:solidFill>
                <a:srgbClr val="FF6600"/>
              </a:solidFill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ea typeface="+mn-ea"/>
              <a:cs typeface="Times New Roman" pitchFamily="18" charset="0"/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189966" y="4402485"/>
            <a:ext cx="8382000" cy="180049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300"/>
              </a:spcBef>
              <a:buSzPct val="85000"/>
              <a:defRPr/>
            </a:pPr>
            <a:r>
              <a:rPr lang="en-US" sz="2800" b="1" spc="-70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+  </a:t>
            </a:r>
            <a:r>
              <a:rPr lang="en-US" sz="2600" b="1" spc="-70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The primary responsibility for learning is yours.</a:t>
            </a:r>
            <a:endParaRPr lang="en-US" sz="2600" b="1" spc="-70" dirty="0">
              <a:solidFill>
                <a:srgbClr val="FF0000"/>
              </a:solidFill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cs typeface="Times New Roman" charset="0"/>
            </a:endParaRPr>
          </a:p>
          <a:p>
            <a:pPr marL="792000" indent="-411480" algn="l" eaLnBrk="0" hangingPunct="0">
              <a:spcBef>
                <a:spcPts val="300"/>
              </a:spcBef>
              <a:buSzPct val="85000"/>
              <a:buFont typeface="Wingdings" charset="2"/>
              <a:buChar char="Ø"/>
              <a:defRPr/>
            </a:pPr>
            <a:r>
              <a:rPr lang="en-US" sz="2600" b="1" spc="-70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The quality of discussion entails some              mastery of case facts &amp; some analysis.</a:t>
            </a:r>
          </a:p>
          <a:p>
            <a:pPr marL="792000" indent="-411480" algn="l" eaLnBrk="0" hangingPunct="0">
              <a:spcBef>
                <a:spcPts val="300"/>
              </a:spcBef>
              <a:buSzPct val="85000"/>
              <a:buFont typeface="Wingdings" charset="2"/>
              <a:buChar char="Ø"/>
              <a:defRPr/>
            </a:pPr>
            <a:r>
              <a:rPr lang="en-US" sz="26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Read &amp; think carefully about each case. </a:t>
            </a: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136525" y="1066800"/>
            <a:ext cx="717867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274320" indent="-274320" algn="l" eaLnBrk="1" hangingPunct="1">
              <a:defRPr/>
            </a:pPr>
            <a:r>
              <a:rPr lang="en-US" sz="2800" b="1" spc="-70" dirty="0">
                <a:solidFill>
                  <a:srgbClr val="00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+ </a:t>
            </a:r>
            <a:r>
              <a:rPr lang="en-US" sz="2800" b="1" spc="-7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spc="-10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pitchFamily="18" charset="0"/>
              </a:rPr>
              <a:t>Cases force you to confront reality:</a:t>
            </a:r>
            <a:r>
              <a:rPr lang="en-US" sz="1100" b="1" spc="-10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en-US" sz="2800" b="1" spc="-100" baseline="30000" dirty="0"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cs typeface="Times New Roman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8724730" y="6419088"/>
            <a:ext cx="418425" cy="438912"/>
            <a:chOff x="10515600" y="6419088"/>
            <a:chExt cx="418425" cy="438912"/>
          </a:xfrm>
          <a:blipFill rotWithShape="1">
            <a:blip r:embed="rId8"/>
            <a:tile tx="0" ty="0" sx="100000" sy="100000" flip="none" algn="tl"/>
          </a:blipFill>
        </p:grpSpPr>
        <p:pic>
          <p:nvPicPr>
            <p:cNvPr id="25" name="Picture 24"/>
            <p:cNvPicPr preferRelativeResize="0">
              <a:picLocks/>
            </p:cNvPicPr>
            <p:nvPr/>
          </p:nvPicPr>
          <p:blipFill rotWithShape="1">
            <a:blip r:embed="rId9" cstate="print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15600" y="6419088"/>
              <a:ext cx="418425" cy="438912"/>
            </a:xfrm>
            <a:prstGeom prst="rect">
              <a:avLst/>
            </a:prstGeom>
            <a:grpFill/>
          </p:spPr>
        </p:pic>
        <p:pic>
          <p:nvPicPr>
            <p:cNvPr id="26" name="Picture 25" descr="Next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24067" y="6436385"/>
              <a:ext cx="396214" cy="396214"/>
            </a:xfrm>
            <a:prstGeom prst="rect">
              <a:avLst/>
            </a:prstGeom>
            <a:grpFill/>
          </p:spPr>
        </p:pic>
      </p:grpSp>
      <p:grpSp>
        <p:nvGrpSpPr>
          <p:cNvPr id="8" name="Group 7"/>
          <p:cNvGrpSpPr/>
          <p:nvPr/>
        </p:nvGrpSpPr>
        <p:grpSpPr>
          <a:xfrm>
            <a:off x="7924800" y="59266"/>
            <a:ext cx="1219200" cy="838200"/>
            <a:chOff x="7924800" y="59266"/>
            <a:chExt cx="1219200" cy="838200"/>
          </a:xfrm>
        </p:grpSpPr>
        <p:sp>
          <p:nvSpPr>
            <p:cNvPr id="3" name="Rectangle 2"/>
            <p:cNvSpPr/>
            <p:nvPr/>
          </p:nvSpPr>
          <p:spPr>
            <a:xfrm>
              <a:off x="7924800" y="59266"/>
              <a:ext cx="1219200" cy="838200"/>
            </a:xfrm>
            <a:prstGeom prst="rect">
              <a:avLst/>
            </a:prstGeom>
            <a:blipFill rotWithShape="1">
              <a:blip r:embed="rId8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8382000" y="101599"/>
              <a:ext cx="685800" cy="685800"/>
            </a:xfrm>
            <a:prstGeom prst="star5">
              <a:avLst>
                <a:gd name="adj" fmla="val 22448"/>
                <a:gd name="hf" fmla="val 105146"/>
                <a:gd name="vf" fmla="val 110557"/>
              </a:avLst>
            </a:prstGeom>
            <a:gradFill flip="none" rotWithShape="1">
              <a:gsLst>
                <a:gs pos="10000">
                  <a:srgbClr val="FFFF00"/>
                </a:gs>
                <a:gs pos="75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Rectangle 4">
            <a:extLst>
              <a:ext uri="{FF2B5EF4-FFF2-40B4-BE49-F238E27FC236}">
                <a16:creationId xmlns="" xmlns:a16="http://schemas.microsoft.com/office/drawing/2014/main" id="{2A1CFA9E-54C1-4402-A111-F56C1F045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034" y="2819400"/>
            <a:ext cx="480060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buSzPct val="85000"/>
              <a:defRPr/>
            </a:pPr>
            <a:r>
              <a:rPr lang="en-US" sz="2800" b="1" spc="-70" dirty="0">
                <a:solidFill>
                  <a:srgbClr val="008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+  </a:t>
            </a:r>
            <a:r>
              <a:rPr lang="en-US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Cases require you to:</a:t>
            </a:r>
            <a:endParaRPr lang="en-US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7" name="Rectangle 9">
            <a:extLst>
              <a:ext uri="{FF2B5EF4-FFF2-40B4-BE49-F238E27FC236}">
                <a16:creationId xmlns="" xmlns:a16="http://schemas.microsoft.com/office/drawing/2014/main" id="{6681747F-DB0E-40A4-B34B-2790719B0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268135"/>
            <a:ext cx="49530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617220" indent="-342900" algn="l" eaLnBrk="0" hangingPunct="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Relate analysis and action.</a:t>
            </a:r>
          </a:p>
        </p:txBody>
      </p:sp>
      <p:sp>
        <p:nvSpPr>
          <p:cNvPr id="28" name="Rectangle 9">
            <a:extLst>
              <a:ext uri="{FF2B5EF4-FFF2-40B4-BE49-F238E27FC236}">
                <a16:creationId xmlns="" xmlns:a16="http://schemas.microsoft.com/office/drawing/2014/main" id="{F44EC2A2-7993-4D76-B690-27D2DF47B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733" y="3650159"/>
            <a:ext cx="6756400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617220" indent="-342900" algn="l" eaLnBrk="0" hangingPunct="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Develop realistic and concrete actions, despite complexity &amp; partial knowledge.</a:t>
            </a:r>
          </a:p>
        </p:txBody>
      </p:sp>
      <p:sp>
        <p:nvSpPr>
          <p:cNvPr id="9" name="Chevron 28">
            <a:extLst>
              <a:ext uri="{FF2B5EF4-FFF2-40B4-BE49-F238E27FC236}">
                <a16:creationId xmlns="" xmlns:a16="http://schemas.microsoft.com/office/drawing/2014/main" id="{582CB2DA-B4A5-4F22-A35F-7BA0563C473A}"/>
              </a:ext>
            </a:extLst>
          </p:cNvPr>
          <p:cNvSpPr/>
          <p:nvPr/>
        </p:nvSpPr>
        <p:spPr bwMode="auto">
          <a:xfrm>
            <a:off x="2057400" y="6437376"/>
            <a:ext cx="1088136" cy="402336"/>
          </a:xfrm>
          <a:prstGeom prst="chevron">
            <a:avLst>
              <a:gd name="adj" fmla="val 22325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200"/>
              </a:lnSpc>
              <a:defRPr/>
            </a:pPr>
            <a:endParaRPr lang="en-US" sz="900" b="1" spc="0" baseline="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ctr">
              <a:lnSpc>
                <a:spcPts val="1000"/>
              </a:lnSpc>
              <a:defRPr/>
            </a:pPr>
            <a:r>
              <a:rPr lang="en-US" sz="900" b="1" spc="0" baseline="0" dirty="0">
                <a:solidFill>
                  <a:srgbClr val="FFFFFF"/>
                </a:solidFill>
                <a:latin typeface="Arial Narrow"/>
                <a:cs typeface="Arial Narrow"/>
              </a:rPr>
              <a:t>Essentials of Preparing a Case</a:t>
            </a:r>
          </a:p>
        </p:txBody>
      </p:sp>
    </p:spTree>
    <p:extLst>
      <p:ext uri="{BB962C8B-B14F-4D97-AF65-F5344CB8AC3E}">
        <p14:creationId xmlns:p14="http://schemas.microsoft.com/office/powerpoint/2010/main" val="4132819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" presetClass="entr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1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31" grpId="0" animBg="1"/>
      <p:bldP spid="33" grpId="0" build="p" autoUpdateAnimBg="0"/>
      <p:bldP spid="34" grpId="0" uiExpand="1" build="p" autoUpdateAnimBg="0"/>
      <p:bldP spid="23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3912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FFFFFF"/>
                </a:solidFill>
                <a:latin typeface="+mj-lt"/>
              </a:rPr>
              <a:t>Essentials in Preparing a Case</a:t>
            </a:r>
          </a:p>
        </p:txBody>
      </p:sp>
      <p:sp>
        <p:nvSpPr>
          <p:cNvPr id="5" name="Action Button: Custom 4">
            <a:hlinkClick r:id="rId4" action="ppaction://hlinksldjump" highlightClick="1">
              <a:snd r:embed="rId5" name="Whoosh"/>
            </a:hlinkClick>
          </p:cNvPr>
          <p:cNvSpPr/>
          <p:nvPr/>
        </p:nvSpPr>
        <p:spPr>
          <a:xfrm>
            <a:off x="685800" y="6454986"/>
            <a:ext cx="7848600" cy="4114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Nex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1664" y="6419088"/>
            <a:ext cx="396214" cy="396214"/>
          </a:xfrm>
          <a:prstGeom prst="rect">
            <a:avLst/>
          </a:prstGeom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57200" y="1874305"/>
            <a:ext cx="5029200" cy="21441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274320" indent="-274320" algn="l" eaLnBrk="0" hangingPunct="0">
              <a:spcBef>
                <a:spcPts val="1400"/>
              </a:spcBef>
              <a:buFont typeface="Arial"/>
              <a:buChar char="•"/>
              <a:defRPr/>
            </a:pP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Careful reading and thinking about case facts, </a:t>
            </a:r>
          </a:p>
          <a:p>
            <a:pPr marL="274320" indent="-274320" algn="l" eaLnBrk="0" hangingPunct="0">
              <a:spcBef>
                <a:spcPts val="1400"/>
              </a:spcBef>
              <a:buFont typeface="Arial"/>
              <a:buChar char="•"/>
              <a:defRPr/>
            </a:pP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Reasoned analyses, </a:t>
            </a:r>
          </a:p>
          <a:p>
            <a:pPr marL="274320" indent="-274320" algn="l" eaLnBrk="0" hangingPunct="0">
              <a:spcBef>
                <a:spcPts val="1400"/>
              </a:spcBef>
              <a:buFont typeface="Arial"/>
              <a:buChar char="•"/>
              <a:defRPr/>
            </a:pP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Development of alternative solutions to case problems. 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209800" y="4379913"/>
            <a:ext cx="6629400" cy="163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ts val="4060"/>
              </a:lnSpc>
              <a:spcBef>
                <a:spcPts val="0"/>
              </a:spcBef>
              <a:defRPr/>
            </a:pP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Recommended alternatives should flow logically from core problems identified through study of the case.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4608513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63550" y="1219200"/>
            <a:ext cx="613447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b="1" spc="-7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Essential elements include</a:t>
            </a:r>
            <a:r>
              <a:rPr lang="en-US" sz="2600" b="1" spc="-7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600" b="1" spc="-7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pitchFamily="18" charset="0"/>
              </a:rPr>
              <a:t>preparation:</a:t>
            </a:r>
            <a:endParaRPr lang="en-US" sz="2600" dirty="0"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4458" y="2159000"/>
            <a:ext cx="2229706" cy="170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6800" y="2006600"/>
            <a:ext cx="2194560" cy="195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34100" y="2032000"/>
            <a:ext cx="2222500" cy="19194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49321" y1="37750" x2="49321" y2="37750"/>
                        <a14:foregroundMark x1="55656" y1="35500" x2="55656" y2="35500"/>
                        <a14:foregroundMark x1="54977" y1="37000" x2="54977" y2="37000"/>
                        <a14:foregroundMark x1="59276" y1="34250" x2="59276" y2="34250"/>
                        <a14:foregroundMark x1="58371" y1="26625" x2="58371" y2="26625"/>
                        <a14:foregroundMark x1="55204" y1="24500" x2="55204" y2="24500"/>
                        <a14:foregroundMark x1="46606" y1="25750" x2="46606" y2="25750"/>
                        <a14:foregroundMark x1="24434" y1="28125" x2="24434" y2="28125"/>
                        <a14:foregroundMark x1="26471" y1="36875" x2="26471" y2="36875"/>
                        <a14:foregroundMark x1="32805" y1="35375" x2="32805" y2="35375"/>
                        <a14:foregroundMark x1="62670" y1="95375" x2="62670" y2="95375"/>
                        <a14:foregroundMark x1="49548" y1="95500" x2="49548" y2="95500"/>
                        <a14:foregroundMark x1="36199" y1="97375" x2="36199" y2="97375"/>
                        <a14:foregroundMark x1="29864" y1="93500" x2="29864" y2="93500"/>
                        <a14:foregroundMark x1="26923" y1="90000" x2="26923" y2="90000"/>
                        <a14:foregroundMark x1="68326" y1="95500" x2="68326" y2="95500"/>
                        <a14:foregroundMark x1="71493" y1="92250" x2="71493" y2="92250"/>
                        <a14:foregroundMark x1="66290" y1="93125" x2="66290" y2="93125"/>
                        <a14:foregroundMark x1="71041" y1="90375" x2="71041" y2="90375"/>
                        <a14:foregroundMark x1="71493" y1="95000" x2="71493" y2="95000"/>
                        <a14:foregroundMark x1="23077" y1="35125" x2="23077" y2="35125"/>
                        <a14:foregroundMark x1="33258" y1="33000" x2="33258" y2="33000"/>
                        <a14:foregroundMark x1="41855" y1="33375" x2="41855" y2="33375"/>
                        <a14:foregroundMark x1="44570" y1="36250" x2="44570" y2="36250"/>
                        <a14:foregroundMark x1="47285" y1="26875" x2="47285" y2="2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1600" y="2044700"/>
            <a:ext cx="149087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81" b="-714"/>
          <a:stretch/>
        </p:blipFill>
        <p:spPr>
          <a:xfrm>
            <a:off x="6273800" y="2070100"/>
            <a:ext cx="1919591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4600" y="2057400"/>
            <a:ext cx="1905000" cy="18585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1015" y="1981200"/>
            <a:ext cx="2280985" cy="1999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5-Point Star 35"/>
          <p:cNvSpPr/>
          <p:nvPr/>
        </p:nvSpPr>
        <p:spPr>
          <a:xfrm>
            <a:off x="8305800" y="5334000"/>
            <a:ext cx="685800" cy="685800"/>
          </a:xfrm>
          <a:prstGeom prst="star5">
            <a:avLst>
              <a:gd name="adj" fmla="val 22448"/>
              <a:gd name="hf" fmla="val 105146"/>
              <a:gd name="vf" fmla="val 110557"/>
            </a:avLst>
          </a:prstGeom>
          <a:gradFill flip="none" rotWithShape="1">
            <a:gsLst>
              <a:gs pos="10000">
                <a:srgbClr val="FFFF00"/>
              </a:gs>
              <a:gs pos="75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effectLst>
                <a:outerShdw blurRad="12700" dist="12700" dir="2700000" algn="tl" rotWithShape="0">
                  <a:srgbClr val="000000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8271935" y="8467"/>
            <a:ext cx="838200" cy="838200"/>
          </a:xfrm>
          <a:prstGeom prst="rect">
            <a:avLst/>
          </a:prstGeom>
          <a:blipFill rotWithShape="1">
            <a:blip r:embed="rId16"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CA" sz="3400" spc="-7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cs typeface="Times New Roman" charset="0"/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8356605" y="67733"/>
            <a:ext cx="685800" cy="685800"/>
          </a:xfrm>
          <a:prstGeom prst="star5">
            <a:avLst>
              <a:gd name="adj" fmla="val 22448"/>
              <a:gd name="hf" fmla="val 105146"/>
              <a:gd name="vf" fmla="val 110557"/>
            </a:avLst>
          </a:prstGeom>
          <a:gradFill flip="none" rotWithShape="1">
            <a:gsLst>
              <a:gs pos="10000">
                <a:srgbClr val="FFFF00"/>
              </a:gs>
              <a:gs pos="75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hevron 28">
            <a:extLst>
              <a:ext uri="{FF2B5EF4-FFF2-40B4-BE49-F238E27FC236}">
                <a16:creationId xmlns="" xmlns:a16="http://schemas.microsoft.com/office/drawing/2014/main" id="{3CBDC075-3543-47FE-8587-816A1D99A8E3}"/>
              </a:ext>
            </a:extLst>
          </p:cNvPr>
          <p:cNvSpPr/>
          <p:nvPr/>
        </p:nvSpPr>
        <p:spPr bwMode="auto">
          <a:xfrm>
            <a:off x="2057400" y="6437376"/>
            <a:ext cx="1088136" cy="402336"/>
          </a:xfrm>
          <a:prstGeom prst="chevron">
            <a:avLst>
              <a:gd name="adj" fmla="val 22325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200"/>
              </a:lnSpc>
              <a:defRPr/>
            </a:pPr>
            <a:endParaRPr lang="en-US" sz="900" b="1" spc="0" baseline="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ctr">
              <a:lnSpc>
                <a:spcPts val="1000"/>
              </a:lnSpc>
              <a:defRPr/>
            </a:pPr>
            <a:r>
              <a:rPr lang="en-US" sz="900" b="1" spc="0" baseline="0" dirty="0">
                <a:solidFill>
                  <a:srgbClr val="FFFFFF"/>
                </a:solidFill>
                <a:latin typeface="Arial Narrow"/>
                <a:cs typeface="Arial Narrow"/>
              </a:rPr>
              <a:t>Essentials of Preparing a Case</a:t>
            </a:r>
          </a:p>
        </p:txBody>
      </p:sp>
    </p:spTree>
    <p:extLst>
      <p:ext uri="{BB962C8B-B14F-4D97-AF65-F5344CB8AC3E}">
        <p14:creationId xmlns:p14="http://schemas.microsoft.com/office/powerpoint/2010/main" val="3126930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od Bon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od Bon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od Bon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utoUpdateAnimBg="0"/>
      <p:bldP spid="36" grpId="0" animBg="1"/>
      <p:bldP spid="3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3912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FFFFFF"/>
                </a:solidFill>
                <a:latin typeface="+mj-lt"/>
              </a:rPr>
              <a:t>Preparing for a Case</a:t>
            </a:r>
          </a:p>
        </p:txBody>
      </p:sp>
      <p:sp>
        <p:nvSpPr>
          <p:cNvPr id="5" name="Action Button: Custom 4">
            <a:hlinkClick r:id="rId3" action="ppaction://hlinksldjump" highlightClick="1">
              <a:snd r:embed="rId4" name="Whoosh"/>
            </a:hlinkClick>
          </p:cNvPr>
          <p:cNvSpPr/>
          <p:nvPr/>
        </p:nvSpPr>
        <p:spPr>
          <a:xfrm>
            <a:off x="685800" y="6454986"/>
            <a:ext cx="7848600" cy="4114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9"/>
          <p:cNvGrpSpPr>
            <a:grpSpLocks/>
          </p:cNvGrpSpPr>
          <p:nvPr/>
        </p:nvGrpSpPr>
        <p:grpSpPr bwMode="auto">
          <a:xfrm>
            <a:off x="152400" y="1159931"/>
            <a:ext cx="7467601" cy="5075769"/>
            <a:chOff x="4387426" y="667220"/>
            <a:chExt cx="7467066" cy="5462646"/>
          </a:xfrm>
        </p:grpSpPr>
        <p:pic>
          <p:nvPicPr>
            <p:cNvPr id="21" name="Picture 5" descr="pe01561_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419600"/>
              <a:ext cx="3657600" cy="1710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3"/>
            <p:cNvSpPr>
              <a:spLocks noChangeArrowheads="1"/>
            </p:cNvSpPr>
            <p:nvPr/>
          </p:nvSpPr>
          <p:spPr bwMode="auto">
            <a:xfrm>
              <a:off x="4784273" y="1129296"/>
              <a:ext cx="7070219" cy="1722425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marL="320040" indent="-320040" algn="l" eaLnBrk="0" hangingPunct="0">
                <a:spcBef>
                  <a:spcPts val="0"/>
                </a:spcBef>
                <a:spcAft>
                  <a:spcPts val="400"/>
                </a:spcAft>
                <a:buSzPct val="85000"/>
                <a:buFont typeface="Wingdings" charset="2"/>
                <a:buChar char="Ø"/>
                <a:defRPr/>
              </a:pPr>
              <a:r>
                <a:rPr lang="en-US" sz="2200" b="1" dirty="0">
                  <a:solidFill>
                    <a:srgbClr val="000090"/>
                  </a:solidFill>
                  <a:effectLst>
                    <a:outerShdw blurRad="381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Arial" charset="0"/>
                </a:rPr>
                <a:t>In general, determine who, what, how,            where &amp; </a:t>
              </a:r>
              <a:r>
                <a:rPr lang="en-US" sz="2200" b="1" dirty="0">
                  <a:solidFill>
                    <a:srgbClr val="000090"/>
                  </a:solidFill>
                  <a:effectLst>
                    <a:outerShdw blurRad="381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j-lt"/>
                  <a:cs typeface="Arial" charset="0"/>
                </a:rPr>
                <a:t>when (the critical facts in a case).</a:t>
              </a:r>
            </a:p>
            <a:p>
              <a:pPr marL="320040" indent="-320040" algn="l" eaLnBrk="0" hangingPunct="0">
                <a:spcBef>
                  <a:spcPts val="0"/>
                </a:spcBef>
                <a:spcAft>
                  <a:spcPts val="400"/>
                </a:spcAft>
                <a:buSzPct val="85000"/>
                <a:buFont typeface="Wingdings" charset="2"/>
                <a:buChar char="Ø"/>
                <a:defRPr/>
              </a:pPr>
              <a:r>
                <a:rPr lang="en-US" sz="2200" b="1" spc="-100" dirty="0">
                  <a:solidFill>
                    <a:srgbClr val="000090"/>
                  </a:solidFill>
                  <a:effectLst>
                    <a:outerShdw blurRad="381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Times New Roman" charset="0"/>
                </a:rPr>
                <a:t>I.D. situation’s places, persons, activities, &amp; contexts. </a:t>
              </a:r>
            </a:p>
            <a:p>
              <a:pPr marL="320040" indent="-320040" algn="l" eaLnBrk="0" hangingPunct="0">
                <a:spcBef>
                  <a:spcPts val="0"/>
                </a:spcBef>
                <a:spcAft>
                  <a:spcPts val="400"/>
                </a:spcAft>
                <a:buSzPct val="85000"/>
                <a:buFont typeface="Wingdings" charset="2"/>
                <a:buChar char="Ø"/>
                <a:defRPr/>
              </a:pPr>
              <a:r>
                <a:rPr lang="en-US" sz="2200" b="1" spc="-70" dirty="0">
                  <a:solidFill>
                    <a:srgbClr val="000090"/>
                  </a:solidFill>
                  <a:effectLst>
                    <a:outerShdw blurRad="381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Arial" charset="0"/>
                </a:rPr>
                <a:t>Recognize informational certainties &amp; uncertainties. 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87426" y="667220"/>
              <a:ext cx="7284516" cy="529977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l">
                <a:spcAft>
                  <a:spcPts val="600"/>
                </a:spcAft>
                <a:defRPr/>
              </a:pPr>
              <a:r>
                <a:rPr lang="en-US" sz="2600" b="1" dirty="0">
                  <a:solidFill>
                    <a:srgbClr val="000000"/>
                  </a:solidFill>
                  <a:effectLst>
                    <a:outerShdw blurRad="381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Arial" charset="0"/>
                </a:rPr>
                <a:t>1. </a:t>
              </a:r>
              <a:r>
                <a:rPr lang="en-US" sz="2600" b="1" dirty="0">
                  <a:effectLst>
                    <a:outerShdw blurRad="381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Arial" charset="0"/>
                </a:rPr>
                <a:t>Gaining Familiarity</a:t>
              </a:r>
              <a:endParaRPr lang="en-US" sz="2600" b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endParaRPr>
            </a:p>
          </p:txBody>
        </p:sp>
      </p:grpSp>
      <p:sp>
        <p:nvSpPr>
          <p:cNvPr id="25" name="Rectangle 24"/>
          <p:cNvSpPr/>
          <p:nvPr/>
        </p:nvSpPr>
        <p:spPr bwMode="auto">
          <a:xfrm>
            <a:off x="500063" y="3530600"/>
            <a:ext cx="8610600" cy="838200"/>
          </a:xfrm>
          <a:prstGeom prst="rect">
            <a:avLst/>
          </a:prstGeom>
          <a:solidFill>
            <a:schemeClr val="bg1"/>
          </a:solidFill>
          <a:ln w="6350" cap="rnd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spcAft>
                <a:spcPts val="600"/>
              </a:spcAft>
              <a:defRPr/>
            </a:pPr>
            <a:endParaRPr lang="en-US" dirty="0"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520701" y="3573959"/>
            <a:ext cx="7404100" cy="7694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20040" indent="-320040" algn="l" eaLnBrk="0" hangingPunct="0">
              <a:spcBef>
                <a:spcPts val="0"/>
              </a:spcBef>
              <a:spcAft>
                <a:spcPts val="600"/>
              </a:spcAft>
              <a:buSzPct val="85000"/>
              <a:buFont typeface="Wingdings" charset="2"/>
              <a:buChar char="Ø"/>
              <a:defRPr/>
            </a:pPr>
            <a:r>
              <a:rPr lang="en-US" sz="2200" b="1" spc="-50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List all indicators </a:t>
            </a:r>
            <a:r>
              <a:rPr lang="en-US" sz="2200" b="1" spc="-70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(including stated “</a:t>
            </a:r>
            <a:r>
              <a:rPr lang="en-US" sz="2200" b="1" i="1" spc="-70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problems”)</a:t>
            </a:r>
            <a:r>
              <a:rPr lang="en-US" sz="2200" b="1" spc="-70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      </a:t>
            </a: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that something is not as expected or as desired.</a:t>
            </a: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530225" y="4297363"/>
            <a:ext cx="8613775" cy="1938992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11480" indent="-411480" algn="l" eaLnBrk="0" hangingPunct="0">
              <a:spcBef>
                <a:spcPts val="0"/>
              </a:spcBef>
              <a:spcAft>
                <a:spcPts val="400"/>
              </a:spcAft>
              <a:buClr>
                <a:srgbClr val="000090"/>
              </a:buClr>
              <a:buSzPct val="85000"/>
              <a:buFont typeface="Wingdings" charset="2"/>
              <a:buChar char="Ø"/>
              <a:defRPr/>
            </a:pP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Ensure symptoms are not assumed to be a problem 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Narrow" charset="0"/>
                <a:cs typeface="Times New Roman" charset="0"/>
              </a:rPr>
              <a:t>(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symptoms lead to identifying problems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Narrow" charset="0"/>
                <a:cs typeface="Times New Roman" charset="0"/>
              </a:rPr>
              <a:t>)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: </a:t>
            </a:r>
          </a:p>
          <a:p>
            <a:pPr marL="685800" lvl="1" indent="-228600" algn="l">
              <a:spcBef>
                <a:spcPts val="0"/>
              </a:spcBef>
              <a:spcAft>
                <a:spcPts val="400"/>
              </a:spcAft>
              <a:buFont typeface="Arial"/>
              <a:buChar char="•"/>
              <a:defRPr/>
            </a:pPr>
            <a:r>
              <a:rPr lang="en-US" sz="2200" b="1" spc="-70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You may want to correct symptoms, not true problems. </a:t>
            </a:r>
          </a:p>
          <a:p>
            <a:pPr marL="685800" lvl="1" indent="-228600" algn="l">
              <a:spcBef>
                <a:spcPts val="0"/>
              </a:spcBef>
              <a:spcAft>
                <a:spcPts val="400"/>
              </a:spcAft>
              <a:buFont typeface="Arial"/>
              <a:buChar char="•"/>
              <a:defRPr/>
            </a:pPr>
            <a:r>
              <a:rPr lang="en-US" sz="2200" b="1" spc="-70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True problems are states or situations requiring solution before firms’ or persons’ performance can improve. </a:t>
            </a:r>
            <a:r>
              <a:rPr lang="en-US" sz="2200" b="1" spc="-70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6525" y="3124200"/>
            <a:ext cx="433456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2600" b="1" dirty="0">
                <a:solidFill>
                  <a:srgbClr val="00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2. Recognizing Symptoms</a:t>
            </a:r>
            <a:endParaRPr lang="en-US" sz="2600" b="1" dirty="0">
              <a:solidFill>
                <a:srgbClr val="000000"/>
              </a:solidFill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50" b="93000" l="2250" r="97000">
                        <a14:foregroundMark x1="13250" y1="30000" x2="13250" y2="30000"/>
                        <a14:foregroundMark x1="12250" y1="31250" x2="12250" y2="31250"/>
                        <a14:foregroundMark x1="8000" y1="27250" x2="8000" y2="27250"/>
                        <a14:foregroundMark x1="6500" y1="28750" x2="6500" y2="28750"/>
                        <a14:foregroundMark x1="87500" y1="25750" x2="87500" y2="25750"/>
                        <a14:foregroundMark x1="88750" y1="27250" x2="88750" y2="27250"/>
                        <a14:foregroundMark x1="82000" y1="23500" x2="82000" y2="23500"/>
                        <a14:foregroundMark x1="13000" y1="25250" x2="13000" y2="25250"/>
                        <a14:foregroundMark x1="13250" y1="15500" x2="13250" y2="15500"/>
                        <a14:foregroundMark x1="14500" y1="17250" x2="14500" y2="17250"/>
                        <a14:foregroundMark x1="21000" y1="17000" x2="21000" y2="17000"/>
                        <a14:foregroundMark x1="26000" y1="17000" x2="26000" y2="17000"/>
                        <a14:foregroundMark x1="36500" y1="12250" x2="36500" y2="12250"/>
                        <a14:foregroundMark x1="17250" y1="30000" x2="17250" y2="30000"/>
                        <a14:foregroundMark x1="57500" y1="16500" x2="57500" y2="16500"/>
                        <a14:foregroundMark x1="66750" y1="16250" x2="66750" y2="16250"/>
                        <a14:foregroundMark x1="72000" y1="15750" x2="72000" y2="15750"/>
                        <a14:foregroundMark x1="82500" y1="13250" x2="82500" y2="13250"/>
                        <a14:backgroundMark x1="28750" y1="12750" x2="28750" y2="12750"/>
                        <a14:backgroundMark x1="39250" y1="10000" x2="39250" y2="10000"/>
                        <a14:backgroundMark x1="74000" y1="12750" x2="74000" y2="12750"/>
                        <a14:backgroundMark x1="85000" y1="9500" x2="85000" y2="9500"/>
                        <a14:backgroundMark x1="39250" y1="16250" x2="39250" y2="16250"/>
                        <a14:backgroundMark x1="28750" y1="11500" x2="28750" y2="1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1676400"/>
            <a:ext cx="1320800" cy="1320800"/>
          </a:xfrm>
          <a:prstGeom prst="rect">
            <a:avLst/>
          </a:prstGeom>
        </p:spPr>
      </p:pic>
      <p:pic>
        <p:nvPicPr>
          <p:cNvPr id="8" name="Picture 7" descr="Tacl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2700" y="1739900"/>
            <a:ext cx="1304516" cy="12573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1900" y="1709928"/>
            <a:ext cx="1409700" cy="12984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5-Point Star 34"/>
          <p:cNvSpPr/>
          <p:nvPr/>
        </p:nvSpPr>
        <p:spPr>
          <a:xfrm>
            <a:off x="8305800" y="4343400"/>
            <a:ext cx="685800" cy="685800"/>
          </a:xfrm>
          <a:prstGeom prst="star5">
            <a:avLst>
              <a:gd name="adj" fmla="val 22448"/>
              <a:gd name="hf" fmla="val 105146"/>
              <a:gd name="vf" fmla="val 110557"/>
            </a:avLst>
          </a:prstGeom>
          <a:gradFill flip="none" rotWithShape="1">
            <a:gsLst>
              <a:gs pos="10000">
                <a:srgbClr val="FFFF00"/>
              </a:gs>
              <a:gs pos="75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effectLst>
                <a:outerShdw blurRad="12700" dist="12700" dir="2700000" algn="tl" rotWithShape="0">
                  <a:srgbClr val="000000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8737599" y="6402154"/>
            <a:ext cx="418425" cy="438912"/>
            <a:chOff x="10515600" y="6419088"/>
            <a:chExt cx="418425" cy="438912"/>
          </a:xfrm>
          <a:blipFill rotWithShape="1">
            <a:blip r:embed="rId10"/>
            <a:tile tx="0" ty="0" sx="100000" sy="100000" flip="none" algn="tl"/>
          </a:blipFill>
        </p:grpSpPr>
        <p:pic>
          <p:nvPicPr>
            <p:cNvPr id="31" name="Picture 30"/>
            <p:cNvPicPr preferRelativeResize="0">
              <a:picLocks/>
            </p:cNvPicPr>
            <p:nvPr/>
          </p:nvPicPr>
          <p:blipFill rotWithShape="1">
            <a:blip r:embed="rId11" cstate="print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15600" y="6419088"/>
              <a:ext cx="418425" cy="438912"/>
            </a:xfrm>
            <a:prstGeom prst="rect">
              <a:avLst/>
            </a:prstGeom>
            <a:grpFill/>
          </p:spPr>
        </p:pic>
        <p:pic>
          <p:nvPicPr>
            <p:cNvPr id="33" name="Picture 32" descr="Next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24067" y="6436385"/>
              <a:ext cx="396214" cy="396214"/>
            </a:xfrm>
            <a:prstGeom prst="rect">
              <a:avLst/>
            </a:prstGeom>
            <a:grpFill/>
          </p:spPr>
        </p:pic>
      </p:grpSp>
      <p:sp>
        <p:nvSpPr>
          <p:cNvPr id="2" name="Chevron 31">
            <a:extLst>
              <a:ext uri="{FF2B5EF4-FFF2-40B4-BE49-F238E27FC236}">
                <a16:creationId xmlns="" xmlns:a16="http://schemas.microsoft.com/office/drawing/2014/main" id="{A2C42B79-49C8-459A-B303-00881E641B36}"/>
              </a:ext>
            </a:extLst>
          </p:cNvPr>
          <p:cNvSpPr/>
          <p:nvPr/>
        </p:nvSpPr>
        <p:spPr bwMode="auto">
          <a:xfrm>
            <a:off x="3069336" y="6437376"/>
            <a:ext cx="816864" cy="402336"/>
          </a:xfrm>
          <a:prstGeom prst="chevron">
            <a:avLst>
              <a:gd name="adj" fmla="val 14208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auto" latinLnBrk="0" hangingPunct="1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spc="0" baseline="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ctr">
              <a:lnSpc>
                <a:spcPts val="1100"/>
              </a:lnSpc>
              <a:defRPr/>
            </a:pPr>
            <a:r>
              <a:rPr lang="en-US" sz="900" b="1" spc="0" baseline="0" dirty="0">
                <a:solidFill>
                  <a:srgbClr val="FFFFFF"/>
                </a:solidFill>
                <a:latin typeface="Arial Narrow"/>
                <a:cs typeface="Arial Narrow"/>
              </a:rPr>
              <a:t>Preparing</a:t>
            </a:r>
          </a:p>
          <a:p>
            <a:pPr algn="ctr">
              <a:lnSpc>
                <a:spcPts val="1100"/>
              </a:lnSpc>
              <a:defRPr/>
            </a:pPr>
            <a:r>
              <a:rPr lang="en-US" sz="900" b="1" spc="0" baseline="0" dirty="0">
                <a:solidFill>
                  <a:srgbClr val="FFFFFF"/>
                </a:solidFill>
                <a:latin typeface="Arial Narrow"/>
                <a:cs typeface="Arial Narrow"/>
              </a:rPr>
              <a:t>for a Case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0CC4D508-DDAF-40CA-900C-4598616E1627}"/>
              </a:ext>
            </a:extLst>
          </p:cNvPr>
          <p:cNvGrpSpPr/>
          <p:nvPr/>
        </p:nvGrpSpPr>
        <p:grpSpPr>
          <a:xfrm>
            <a:off x="8271935" y="8467"/>
            <a:ext cx="838200" cy="838200"/>
            <a:chOff x="-2133600" y="2074334"/>
            <a:chExt cx="838200" cy="838200"/>
          </a:xfrm>
        </p:grpSpPr>
        <p:sp>
          <p:nvSpPr>
            <p:cNvPr id="32" name="Rectangle 4">
              <a:extLst>
                <a:ext uri="{FF2B5EF4-FFF2-40B4-BE49-F238E27FC236}">
                  <a16:creationId xmlns="" xmlns:a16="http://schemas.microsoft.com/office/drawing/2014/main" id="{D2A5D563-2EDF-42B5-ACE2-22084552880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-2133600" y="2074334"/>
              <a:ext cx="838200" cy="838200"/>
            </a:xfrm>
            <a:prstGeom prst="rect">
              <a:avLst/>
            </a:prstGeom>
            <a:blipFill rotWithShape="1">
              <a:blip r:embed="rId10"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lang="en-US" sz="36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</a:lstStyle>
            <a:p>
              <a:pPr>
                <a:defRPr/>
              </a:pPr>
              <a:endParaRPr lang="en-CA" sz="3400" spc="-70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endParaRPr>
            </a:p>
          </p:txBody>
        </p:sp>
        <p:sp>
          <p:nvSpPr>
            <p:cNvPr id="34" name="5-Point Star 30">
              <a:extLst>
                <a:ext uri="{FF2B5EF4-FFF2-40B4-BE49-F238E27FC236}">
                  <a16:creationId xmlns="" xmlns:a16="http://schemas.microsoft.com/office/drawing/2014/main" id="{BBDEF7DF-4E6F-47CE-952A-BDAEAC8D49BF}"/>
                </a:ext>
              </a:extLst>
            </p:cNvPr>
            <p:cNvSpPr/>
            <p:nvPr/>
          </p:nvSpPr>
          <p:spPr>
            <a:xfrm>
              <a:off x="-2048930" y="2133600"/>
              <a:ext cx="685800" cy="685800"/>
            </a:xfrm>
            <a:prstGeom prst="star5">
              <a:avLst>
                <a:gd name="adj" fmla="val 22448"/>
                <a:gd name="hf" fmla="val 105146"/>
                <a:gd name="vf" fmla="val 110557"/>
              </a:avLst>
            </a:prstGeom>
            <a:gradFill flip="none" rotWithShape="1">
              <a:gsLst>
                <a:gs pos="10000">
                  <a:srgbClr val="FFFF00"/>
                </a:gs>
                <a:gs pos="75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2695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 animBg="1"/>
      <p:bldP spid="24" grpId="0"/>
      <p:bldP spid="35" grpId="0" animBg="1"/>
      <p:bldP spid="3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3912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FFFFFF"/>
                </a:solidFill>
                <a:latin typeface="+mj-lt"/>
              </a:rPr>
              <a:t>Preparing for a Case</a:t>
            </a:r>
          </a:p>
        </p:txBody>
      </p:sp>
      <p:sp>
        <p:nvSpPr>
          <p:cNvPr id="5" name="Action Button: Custom 4">
            <a:hlinkClick r:id="rId5" action="ppaction://hlinksldjump" highlightClick="1">
              <a:snd r:embed="rId6" name="Whoosh"/>
            </a:hlinkClick>
          </p:cNvPr>
          <p:cNvSpPr/>
          <p:nvPr/>
        </p:nvSpPr>
        <p:spPr>
          <a:xfrm>
            <a:off x="685800" y="6454986"/>
            <a:ext cx="7848600" cy="4114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Nex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1664" y="6419088"/>
            <a:ext cx="396214" cy="396214"/>
          </a:xfrm>
          <a:prstGeom prst="rect">
            <a:avLst/>
          </a:prstGeom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58800" y="1752600"/>
            <a:ext cx="6527800" cy="118494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11480" indent="-411480" algn="l" eaLnBrk="0" hangingPunct="0">
              <a:spcBef>
                <a:spcPts val="0"/>
              </a:spcBef>
              <a:spcAft>
                <a:spcPts val="600"/>
              </a:spcAft>
              <a:buSzPct val="85000"/>
              <a:buFont typeface="Wingdings" charset="2"/>
              <a:buChar char="Ø"/>
              <a:defRPr/>
            </a:pP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Identify critical statements by major parties.</a:t>
            </a:r>
          </a:p>
          <a:p>
            <a:pPr marL="411480" indent="-411480" algn="l" eaLnBrk="0" hangingPunct="0">
              <a:spcBef>
                <a:spcPts val="0"/>
              </a:spcBef>
              <a:spcAft>
                <a:spcPts val="600"/>
              </a:spcAft>
              <a:buSzPct val="85000"/>
              <a:buFont typeface="Wingdings" charset="2"/>
              <a:buChar char="Ø"/>
              <a:defRPr/>
            </a:pP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List all goals of the major parties that     exist or can be reasonably inferred.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09600" y="3437612"/>
            <a:ext cx="8382000" cy="12105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11480" indent="-411480" algn="l" eaLnBrk="0" hangingPunct="0">
              <a:spcBef>
                <a:spcPts val="0"/>
              </a:spcBef>
              <a:spcAft>
                <a:spcPts val="400"/>
              </a:spcAft>
              <a:buFont typeface="+mj-lt"/>
              <a:buAutoNum type="alphaLcPeriod"/>
              <a:defRPr/>
            </a:pP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Decide what ideas, models, theories are useful.</a:t>
            </a: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</a:t>
            </a:r>
          </a:p>
          <a:p>
            <a:pPr marL="411480" indent="-411480" algn="l" eaLnBrk="0" hangingPunct="0">
              <a:spcBef>
                <a:spcPts val="0"/>
              </a:spcBef>
              <a:spcAft>
                <a:spcPts val="400"/>
              </a:spcAft>
              <a:buFont typeface="+mj-lt"/>
              <a:buAutoNum type="alphaLcPeriod"/>
              <a:defRPr/>
            </a:pP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Apply these conceptual tools to the situation.</a:t>
            </a:r>
          </a:p>
          <a:p>
            <a:pPr marL="411480" indent="-411480" algn="l" eaLnBrk="0" hangingPunct="0">
              <a:spcBef>
                <a:spcPts val="0"/>
              </a:spcBef>
              <a:spcAft>
                <a:spcPts val="400"/>
              </a:spcAft>
              <a:buFont typeface="+mj-lt"/>
              <a:buAutoNum type="alphaLcPeriod"/>
              <a:defRPr/>
            </a:pP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As new info. is revealed, go recycle back to ‘a.’</a:t>
            </a:r>
            <a:endParaRPr lang="en-US" sz="2200" b="1" dirty="0">
              <a:solidFill>
                <a:srgbClr val="000090"/>
              </a:solidFill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136525" y="2971800"/>
            <a:ext cx="5486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600" b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4. Conducting the Analysis</a:t>
            </a:r>
            <a:endParaRPr lang="en-US" sz="2600" b="1" dirty="0"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5448" y="1161288"/>
            <a:ext cx="326005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600" b="1" dirty="0">
                <a:solidFill>
                  <a:srgbClr val="00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3. Identifying Goals</a:t>
            </a:r>
            <a:endParaRPr lang="en-US" sz="2600" b="1" dirty="0">
              <a:solidFill>
                <a:srgbClr val="000000"/>
              </a:solidFill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4801592"/>
            <a:ext cx="2528887" cy="141664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4800600"/>
            <a:ext cx="2528887" cy="140493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1900" y="1709928"/>
            <a:ext cx="1409700" cy="129844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7" name="Group 6"/>
          <p:cNvGrpSpPr/>
          <p:nvPr/>
        </p:nvGrpSpPr>
        <p:grpSpPr>
          <a:xfrm rot="10800000">
            <a:off x="6629400" y="3505200"/>
            <a:ext cx="1600200" cy="990600"/>
            <a:chOff x="10439400" y="3505200"/>
            <a:chExt cx="1600200" cy="990600"/>
          </a:xfrm>
        </p:grpSpPr>
        <p:sp>
          <p:nvSpPr>
            <p:cNvPr id="3" name="Curved Right Arrow 2"/>
            <p:cNvSpPr/>
            <p:nvPr/>
          </p:nvSpPr>
          <p:spPr>
            <a:xfrm>
              <a:off x="10439400" y="3505200"/>
              <a:ext cx="762000" cy="990600"/>
            </a:xfrm>
            <a:prstGeom prst="curved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 rot="10800000">
              <a:off x="11201400" y="3581400"/>
              <a:ext cx="838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</a:t>
              </a:r>
            </a:p>
          </p:txBody>
        </p:sp>
      </p:grpSp>
      <p:sp>
        <p:nvSpPr>
          <p:cNvPr id="2" name="Chevron 31">
            <a:extLst>
              <a:ext uri="{FF2B5EF4-FFF2-40B4-BE49-F238E27FC236}">
                <a16:creationId xmlns="" xmlns:a16="http://schemas.microsoft.com/office/drawing/2014/main" id="{DE189089-CD8B-4B19-A253-1C1C1DF1B1EF}"/>
              </a:ext>
            </a:extLst>
          </p:cNvPr>
          <p:cNvSpPr/>
          <p:nvPr/>
        </p:nvSpPr>
        <p:spPr bwMode="auto">
          <a:xfrm>
            <a:off x="3069336" y="6437376"/>
            <a:ext cx="816864" cy="402336"/>
          </a:xfrm>
          <a:prstGeom prst="chevron">
            <a:avLst>
              <a:gd name="adj" fmla="val 14208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auto" latinLnBrk="0" hangingPunct="1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spc="0" baseline="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ctr">
              <a:lnSpc>
                <a:spcPts val="1100"/>
              </a:lnSpc>
              <a:defRPr/>
            </a:pPr>
            <a:r>
              <a:rPr lang="en-US" sz="900" b="1" spc="0" baseline="0" dirty="0">
                <a:solidFill>
                  <a:srgbClr val="FFFFFF"/>
                </a:solidFill>
                <a:latin typeface="Arial Narrow"/>
                <a:cs typeface="Arial Narrow"/>
              </a:rPr>
              <a:t>Preparing</a:t>
            </a:r>
          </a:p>
          <a:p>
            <a:pPr algn="ctr">
              <a:lnSpc>
                <a:spcPts val="1100"/>
              </a:lnSpc>
              <a:defRPr/>
            </a:pPr>
            <a:r>
              <a:rPr lang="en-US" sz="900" b="1" spc="0" baseline="0" dirty="0">
                <a:solidFill>
                  <a:srgbClr val="FFFFFF"/>
                </a:solidFill>
                <a:latin typeface="Arial Narrow"/>
                <a:cs typeface="Arial Narrow"/>
              </a:rPr>
              <a:t>for a Case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1ACDF6E0-B0C0-4991-94A0-6175E701C457}"/>
              </a:ext>
            </a:extLst>
          </p:cNvPr>
          <p:cNvGrpSpPr/>
          <p:nvPr/>
        </p:nvGrpSpPr>
        <p:grpSpPr>
          <a:xfrm>
            <a:off x="8271935" y="8467"/>
            <a:ext cx="838200" cy="838200"/>
            <a:chOff x="-2133600" y="2074334"/>
            <a:chExt cx="838200" cy="838200"/>
          </a:xfrm>
        </p:grpSpPr>
        <p:sp>
          <p:nvSpPr>
            <p:cNvPr id="21" name="Rectangle 4">
              <a:extLst>
                <a:ext uri="{FF2B5EF4-FFF2-40B4-BE49-F238E27FC236}">
                  <a16:creationId xmlns="" xmlns:a16="http://schemas.microsoft.com/office/drawing/2014/main" id="{69EE93B3-6DE5-4102-B3D8-E2980D73693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-2133600" y="2074334"/>
              <a:ext cx="838200" cy="838200"/>
            </a:xfrm>
            <a:prstGeom prst="rect">
              <a:avLst/>
            </a:prstGeom>
            <a:blipFill rotWithShape="1">
              <a:blip r:embed="rId11"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lang="en-US" sz="36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</a:lstStyle>
            <a:p>
              <a:pPr>
                <a:defRPr/>
              </a:pPr>
              <a:endParaRPr lang="en-CA" sz="3400" spc="-70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endParaRPr>
            </a:p>
          </p:txBody>
        </p:sp>
        <p:sp>
          <p:nvSpPr>
            <p:cNvPr id="22" name="5-Point Star 30">
              <a:extLst>
                <a:ext uri="{FF2B5EF4-FFF2-40B4-BE49-F238E27FC236}">
                  <a16:creationId xmlns="" xmlns:a16="http://schemas.microsoft.com/office/drawing/2014/main" id="{E8825D7F-ADA3-42A0-872C-26EE8971DF7E}"/>
                </a:ext>
              </a:extLst>
            </p:cNvPr>
            <p:cNvSpPr/>
            <p:nvPr/>
          </p:nvSpPr>
          <p:spPr>
            <a:xfrm>
              <a:off x="-2048930" y="2133600"/>
              <a:ext cx="685800" cy="685800"/>
            </a:xfrm>
            <a:prstGeom prst="star5">
              <a:avLst>
                <a:gd name="adj" fmla="val 22448"/>
                <a:gd name="hf" fmla="val 105146"/>
                <a:gd name="vf" fmla="val 110557"/>
              </a:avLst>
            </a:prstGeom>
            <a:gradFill flip="none" rotWithShape="1">
              <a:gsLst>
                <a:gs pos="10000">
                  <a:srgbClr val="FFFF00"/>
                </a:gs>
                <a:gs pos="75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7963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 Roll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3912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FFFFFF"/>
                </a:solidFill>
                <a:latin typeface="+mj-lt"/>
              </a:rPr>
              <a:t>Preparing for a Case</a:t>
            </a:r>
          </a:p>
        </p:txBody>
      </p:sp>
      <p:sp>
        <p:nvSpPr>
          <p:cNvPr id="5" name="Action Button: Custom 4">
            <a:hlinkClick r:id="rId3" action="ppaction://hlinksldjump" highlightClick="1">
              <a:snd r:embed="rId4" name="Whoosh"/>
            </a:hlinkClick>
          </p:cNvPr>
          <p:cNvSpPr/>
          <p:nvPr/>
        </p:nvSpPr>
        <p:spPr>
          <a:xfrm>
            <a:off x="685800" y="6454986"/>
            <a:ext cx="7848600" cy="4114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Nex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1664" y="6419088"/>
            <a:ext cx="396214" cy="3962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295400"/>
            <a:ext cx="1409700" cy="12984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838200" y="4572000"/>
            <a:ext cx="6629400" cy="1371600"/>
          </a:xfrm>
          <a:prstGeom prst="round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Most items I’m talking about deal with writing-up the analysis for the few cases where you have to hand in a written analysis.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3733800"/>
            <a:ext cx="4165600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0" y="3581400"/>
            <a:ext cx="6934200" cy="25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467600" y="4065542"/>
            <a:ext cx="1676400" cy="2151507"/>
            <a:chOff x="6178550" y="3543758"/>
            <a:chExt cx="1746250" cy="22776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6" b="100000" l="0" r="100000">
                          <a14:backgroundMark x1="51613" y1="77936" x2="51613" y2="779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78550" y="4693756"/>
              <a:ext cx="1746250" cy="112764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257925" y="3543758"/>
              <a:ext cx="1666875" cy="10100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1400" b="1" dirty="0">
                  <a:effectLst>
                    <a:outerShdw blurRad="381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No “straw-dog”  something set-up so you can knock it down.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943600" y="4114800"/>
            <a:ext cx="32004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609600" y="3657600"/>
            <a:ext cx="7543800" cy="256480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274320" indent="-274320" algn="l" eaLnBrk="0" hangingPunct="0">
              <a:spcBef>
                <a:spcPts val="0"/>
              </a:spcBef>
              <a:spcAft>
                <a:spcPts val="400"/>
              </a:spcAft>
              <a:buFont typeface="Arial"/>
              <a:buChar char="•"/>
              <a:defRPr/>
            </a:pPr>
            <a:r>
              <a:rPr lang="en-US" sz="2400" b="1" spc="-20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Specify &amp; prioritize criteria used for alternatives.</a:t>
            </a:r>
          </a:p>
          <a:p>
            <a:pPr marL="274320" indent="-274320" algn="l" eaLnBrk="0" hangingPunct="0">
              <a:spcBef>
                <a:spcPts val="0"/>
              </a:spcBef>
              <a:spcAft>
                <a:spcPts val="400"/>
              </a:spcAft>
              <a:buFont typeface="Arial"/>
              <a:buChar char="•"/>
              <a:defRPr/>
            </a:pP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Discover or invent feasible action alternatives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.</a:t>
            </a:r>
          </a:p>
          <a:p>
            <a:pPr marL="274320" indent="-274320" algn="l" eaLnBrk="0" hangingPunct="0">
              <a:spcBef>
                <a:spcPts val="0"/>
              </a:spcBef>
              <a:spcAft>
                <a:spcPts val="400"/>
              </a:spcAft>
              <a:buFont typeface="Arial"/>
              <a:buChar char="•"/>
              <a:defRPr/>
            </a:pP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Examine likely consequences of alternatives.</a:t>
            </a:r>
          </a:p>
          <a:p>
            <a:pPr marL="274320" indent="-274320" algn="l" eaLnBrk="0" hangingPunct="0">
              <a:spcBef>
                <a:spcPts val="0"/>
              </a:spcBef>
              <a:spcAft>
                <a:spcPts val="400"/>
              </a:spcAft>
              <a:buClr>
                <a:srgbClr val="000090"/>
              </a:buClr>
              <a:buFont typeface="Arial"/>
              <a:buChar char="•"/>
              <a:defRPr/>
            </a:pP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Recommend a course of action.</a:t>
            </a:r>
          </a:p>
          <a:p>
            <a:pPr marL="274320" indent="-274320" algn="l" eaLnBrk="0" hangingPunct="0">
              <a:spcBef>
                <a:spcPts val="0"/>
              </a:spcBef>
              <a:spcAft>
                <a:spcPts val="400"/>
              </a:spcAft>
              <a:buFont typeface="Arial"/>
              <a:buChar char="•"/>
              <a:defRPr/>
            </a:pP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Design an implementation plan / schedule.</a:t>
            </a:r>
          </a:p>
          <a:p>
            <a:pPr marL="274320" indent="-274320" algn="l" eaLnBrk="0" hangingPunct="0">
              <a:spcBef>
                <a:spcPts val="0"/>
              </a:spcBef>
              <a:spcAft>
                <a:spcPts val="400"/>
              </a:spcAft>
              <a:buFont typeface="Arial"/>
              <a:buChar char="•"/>
              <a:defRPr/>
            </a:pP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pitchFamily="18" charset="0"/>
              </a:rPr>
              <a:t>Create a plan to assess implemented actions.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6525" y="3078757"/>
            <a:ext cx="47104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600" b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6. Doing the Action Planning</a:t>
            </a:r>
            <a:endParaRPr lang="en-US" sz="2600" b="1" dirty="0"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155448" y="1161287"/>
            <a:ext cx="5160684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600" b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5. Making the Diagnosis</a:t>
            </a:r>
          </a:p>
          <a:p>
            <a:pPr algn="l">
              <a:defRPr/>
            </a:pPr>
            <a:endParaRPr lang="en-US" sz="3600" b="1" dirty="0">
              <a:solidFill>
                <a:srgbClr val="008000"/>
              </a:solidFill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502217" y="1651451"/>
            <a:ext cx="7041583" cy="1354217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74320" indent="-274320" algn="l" eaLnBrk="0" hangingPunct="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b="1" spc="-50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Identify predicaments (goal inconsistencies).</a:t>
            </a:r>
          </a:p>
          <a:p>
            <a:pPr marL="274320" indent="-274320" algn="l" eaLnBrk="0" hangingPunct="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b="1" spc="-100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Identify problems (goal performance divergence).</a:t>
            </a:r>
          </a:p>
          <a:p>
            <a:pPr marL="274320" indent="-274320" algn="l" eaLnBrk="0" hangingPunct="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b="1" spc="-70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Prioritize problems by timing, importance, etc.</a:t>
            </a:r>
            <a:r>
              <a:rPr lang="en-US" sz="2400" b="1" spc="-70" dirty="0">
                <a:solidFill>
                  <a:srgbClr val="00009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2819400"/>
            <a:ext cx="1247327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2971800"/>
            <a:ext cx="1194619" cy="6858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Chevron 31">
            <a:extLst>
              <a:ext uri="{FF2B5EF4-FFF2-40B4-BE49-F238E27FC236}">
                <a16:creationId xmlns="" xmlns:a16="http://schemas.microsoft.com/office/drawing/2014/main" id="{A5C458F6-40C0-4F3A-B6BB-632D9965223D}"/>
              </a:ext>
            </a:extLst>
          </p:cNvPr>
          <p:cNvSpPr/>
          <p:nvPr/>
        </p:nvSpPr>
        <p:spPr bwMode="auto">
          <a:xfrm>
            <a:off x="3069336" y="6437376"/>
            <a:ext cx="816864" cy="402336"/>
          </a:xfrm>
          <a:prstGeom prst="chevron">
            <a:avLst>
              <a:gd name="adj" fmla="val 14208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auto" latinLnBrk="0" hangingPunct="1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spc="0" baseline="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ctr">
              <a:lnSpc>
                <a:spcPts val="1100"/>
              </a:lnSpc>
              <a:defRPr/>
            </a:pPr>
            <a:r>
              <a:rPr lang="en-US" sz="900" b="1" spc="0" baseline="0" dirty="0">
                <a:solidFill>
                  <a:srgbClr val="FFFFFF"/>
                </a:solidFill>
                <a:latin typeface="Arial Narrow"/>
                <a:cs typeface="Arial Narrow"/>
              </a:rPr>
              <a:t>Preparing</a:t>
            </a:r>
          </a:p>
          <a:p>
            <a:pPr algn="ctr">
              <a:lnSpc>
                <a:spcPts val="1100"/>
              </a:lnSpc>
              <a:defRPr/>
            </a:pPr>
            <a:r>
              <a:rPr lang="en-US" sz="900" b="1" spc="0" baseline="0" dirty="0">
                <a:solidFill>
                  <a:srgbClr val="FFFFFF"/>
                </a:solidFill>
                <a:latin typeface="Arial Narrow"/>
                <a:cs typeface="Arial Narrow"/>
              </a:rPr>
              <a:t>for a Case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24E4643D-1AD5-4AF1-B30F-89621B74CB91}"/>
              </a:ext>
            </a:extLst>
          </p:cNvPr>
          <p:cNvGrpSpPr/>
          <p:nvPr/>
        </p:nvGrpSpPr>
        <p:grpSpPr>
          <a:xfrm>
            <a:off x="8271935" y="8467"/>
            <a:ext cx="838200" cy="838200"/>
            <a:chOff x="-2133600" y="2074334"/>
            <a:chExt cx="838200" cy="838200"/>
          </a:xfrm>
        </p:grpSpPr>
        <p:sp>
          <p:nvSpPr>
            <p:cNvPr id="25" name="Rectangle 4">
              <a:extLst>
                <a:ext uri="{FF2B5EF4-FFF2-40B4-BE49-F238E27FC236}">
                  <a16:creationId xmlns="" xmlns:a16="http://schemas.microsoft.com/office/drawing/2014/main" id="{ADC0279F-3AE0-4AC7-9F4B-92AA050D9C55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-2133600" y="2074334"/>
              <a:ext cx="838200" cy="838200"/>
            </a:xfrm>
            <a:prstGeom prst="rect">
              <a:avLst/>
            </a:prstGeom>
            <a:blipFill rotWithShape="1">
              <a:blip r:embed="rId12"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lang="en-US" sz="36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</a:lstStyle>
            <a:p>
              <a:pPr>
                <a:defRPr/>
              </a:pPr>
              <a:endParaRPr lang="en-CA" sz="3400" spc="-70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endParaRPr>
            </a:p>
          </p:txBody>
        </p:sp>
        <p:sp>
          <p:nvSpPr>
            <p:cNvPr id="27" name="5-Point Star 30">
              <a:extLst>
                <a:ext uri="{FF2B5EF4-FFF2-40B4-BE49-F238E27FC236}">
                  <a16:creationId xmlns="" xmlns:a16="http://schemas.microsoft.com/office/drawing/2014/main" id="{839DC2B0-CE9F-4341-A39A-4CCD7E8BF1E5}"/>
                </a:ext>
              </a:extLst>
            </p:cNvPr>
            <p:cNvSpPr/>
            <p:nvPr/>
          </p:nvSpPr>
          <p:spPr>
            <a:xfrm>
              <a:off x="-2048930" y="2133600"/>
              <a:ext cx="685800" cy="685800"/>
            </a:xfrm>
            <a:prstGeom prst="star5">
              <a:avLst>
                <a:gd name="adj" fmla="val 22448"/>
                <a:gd name="hf" fmla="val 105146"/>
                <a:gd name="vf" fmla="val 110557"/>
              </a:avLst>
            </a:prstGeom>
            <a:gradFill flip="none" rotWithShape="1">
              <a:gsLst>
                <a:gs pos="10000">
                  <a:srgbClr val="FFFF00"/>
                </a:gs>
                <a:gs pos="75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3546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6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1" animBg="1"/>
      <p:bldP spid="6" grpId="2" animBg="1"/>
      <p:bldP spid="11" grpId="0" animBg="1"/>
      <p:bldP spid="22" grpId="0" build="p"/>
      <p:bldP spid="24" grpId="0"/>
      <p:bldP spid="26" grpId="0" animBg="1"/>
      <p:bldP spid="2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3912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FFFFFF"/>
                </a:solidFill>
                <a:latin typeface="+mj-lt"/>
              </a:rPr>
              <a:t>Producing a Good Case Analysis</a:t>
            </a:r>
          </a:p>
        </p:txBody>
      </p:sp>
      <p:sp>
        <p:nvSpPr>
          <p:cNvPr id="5" name="Action Button: Custom 4">
            <a:hlinkClick r:id="rId3" action="ppaction://hlinksldjump" highlightClick="1">
              <a:snd r:embed="rId4" name="Whoosh"/>
            </a:hlinkClick>
          </p:cNvPr>
          <p:cNvSpPr/>
          <p:nvPr/>
        </p:nvSpPr>
        <p:spPr>
          <a:xfrm>
            <a:off x="685800" y="6454986"/>
            <a:ext cx="7848600" cy="4114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Nex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1664" y="6419088"/>
            <a:ext cx="396214" cy="396214"/>
          </a:xfrm>
          <a:prstGeom prst="rect">
            <a:avLst/>
          </a:prstGeom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495550" y="1636712"/>
            <a:ext cx="6572250" cy="13952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74320" indent="-274320" algn="l" eaLnBrk="0" hangingPunct="0">
              <a:spcBef>
                <a:spcPts val="400"/>
              </a:spcBef>
              <a:buFont typeface="Arial"/>
              <a:buChar char="•"/>
              <a:defRPr/>
            </a:pP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ea typeface="+mn-ea"/>
                <a:cs typeface="Times New Roman" pitchFamily="18" charset="0"/>
              </a:rPr>
              <a:t>Updated Information </a:t>
            </a:r>
          </a:p>
          <a:p>
            <a:pPr marL="274320" indent="-274320" algn="l" eaLnBrk="0" hangingPunct="0">
              <a:spcBef>
                <a:spcPts val="400"/>
              </a:spcBef>
              <a:buFont typeface="Arial"/>
              <a:buChar char="•"/>
              <a:defRPr/>
            </a:pPr>
            <a:r>
              <a:rPr lang="en-US" sz="2600" b="1" dirty="0">
                <a:solidFill>
                  <a:srgbClr val="9966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ea typeface="+mn-ea"/>
                <a:cs typeface="Times New Roman" pitchFamily="18" charset="0"/>
              </a:rPr>
              <a:t>Current Mission / Goals &amp; Objectives</a:t>
            </a:r>
          </a:p>
          <a:p>
            <a:pPr marL="274320" indent="-274320" algn="l" eaLnBrk="0" hangingPunct="0">
              <a:spcBef>
                <a:spcPts val="400"/>
              </a:spcBef>
              <a:buFont typeface="Arial"/>
              <a:buChar char="•"/>
              <a:defRPr/>
            </a:pPr>
            <a:r>
              <a:rPr lang="en-US" sz="2600" b="1" dirty="0">
                <a:solidFill>
                  <a:srgbClr val="008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ea typeface="+mn-ea"/>
                <a:cs typeface="Times New Roman" pitchFamily="18" charset="0"/>
              </a:rPr>
              <a:t>Stakeholders &amp; what they want</a:t>
            </a:r>
            <a:endParaRPr lang="en-US" sz="2600" b="1" dirty="0">
              <a:solidFill>
                <a:srgbClr val="008000"/>
              </a:solidFill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ea typeface="+mn-ea"/>
              <a:cs typeface="Arial" charset="0"/>
            </a:endParaRPr>
          </a:p>
        </p:txBody>
      </p:sp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808038" y="1835150"/>
            <a:ext cx="1371600" cy="10969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477"/>
              </a:avLst>
            </a:prstTxWarp>
          </a:bodyPr>
          <a:lstStyle/>
          <a:p>
            <a:r>
              <a:rPr lang="en-US" sz="3600" kern="10" dirty="0">
                <a:ln w="95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Impact"/>
                <a:ea typeface="Impact"/>
                <a:cs typeface="Impact"/>
              </a:rPr>
              <a:t>FORM</a:t>
            </a:r>
          </a:p>
        </p:txBody>
      </p:sp>
      <p:sp>
        <p:nvSpPr>
          <p:cNvPr id="23" name="WordArt 5"/>
          <p:cNvSpPr>
            <a:spLocks noChangeArrowheads="1" noChangeShapeType="1" noTextEdit="1"/>
          </p:cNvSpPr>
          <p:nvPr/>
        </p:nvSpPr>
        <p:spPr bwMode="auto">
          <a:xfrm>
            <a:off x="7620000" y="4932362"/>
            <a:ext cx="1371600" cy="109696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2600" kern="10" dirty="0">
                <a:ln w="95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CC66"/>
                    </a:gs>
                  </a:gsLst>
                  <a:lin ang="5400000" scaled="1"/>
                </a:gra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Impact"/>
                <a:ea typeface="Impact"/>
                <a:cs typeface="Impact"/>
              </a:rPr>
              <a:t>CONTENT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609600" y="3443287"/>
            <a:ext cx="7848600" cy="8191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274320" indent="-274320" algn="l">
              <a:lnSpc>
                <a:spcPct val="90000"/>
              </a:lnSpc>
              <a:buFont typeface="Arial"/>
              <a:buChar char="•"/>
              <a:defRPr/>
            </a:pP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If the case info. needs updating, you should update it &amp; bring the audience up to speed.</a:t>
            </a: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609600" y="4332287"/>
            <a:ext cx="6934200" cy="8191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74320" indent="-274320" algn="l" eaLnBrk="0" hangingPunct="0">
              <a:lnSpc>
                <a:spcPct val="90000"/>
              </a:lnSpc>
              <a:buFont typeface="Arial"/>
              <a:buChar char="•"/>
              <a:defRPr/>
            </a:pPr>
            <a:r>
              <a:rPr lang="en-US" sz="2600" b="1" dirty="0">
                <a:solidFill>
                  <a:srgbClr val="9966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Provide what you think are the firm</a:t>
            </a:r>
            <a:r>
              <a:rPr lang="ja-JP" altLang="en-US" sz="2600" b="1" dirty="0">
                <a:solidFill>
                  <a:srgbClr val="9966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’</a:t>
            </a:r>
            <a:r>
              <a:rPr lang="en-US" sz="2600" b="1" dirty="0">
                <a:solidFill>
                  <a:srgbClr val="9966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s current Mission &amp; some goals.</a:t>
            </a:r>
            <a:r>
              <a:rPr lang="en-US" sz="2600" b="1" dirty="0">
                <a:solidFill>
                  <a:srgbClr val="9966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</a:t>
            </a: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609600" y="5221287"/>
            <a:ext cx="6610350" cy="8191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274320" indent="-274320" algn="l" eaLnBrk="0" hangingPunct="0">
              <a:lnSpc>
                <a:spcPct val="90000"/>
              </a:lnSpc>
              <a:buFont typeface="Arial"/>
              <a:buChar char="•"/>
              <a:defRPr/>
            </a:pPr>
            <a:r>
              <a:rPr lang="en-US" sz="2600" b="1" dirty="0">
                <a:solidFill>
                  <a:srgbClr val="008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ea typeface="+mn-ea"/>
                <a:cs typeface="Times New Roman" pitchFamily="18" charset="0"/>
              </a:rPr>
              <a:t>Provide a list of stakeholders &amp; what </a:t>
            </a:r>
            <a:r>
              <a:rPr lang="en-US" sz="2600" b="1" spc="-50" dirty="0">
                <a:solidFill>
                  <a:srgbClr val="008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ea typeface="+mn-ea"/>
                <a:cs typeface="Times New Roman" pitchFamily="18" charset="0"/>
              </a:rPr>
              <a:t>you think they each desire from the firm. </a:t>
            </a:r>
            <a:endParaRPr lang="en-US" sz="2600" b="1" spc="-50" dirty="0">
              <a:solidFill>
                <a:srgbClr val="008000"/>
              </a:solidFill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ea typeface="+mn-ea"/>
              <a:cs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55448" y="1161288"/>
            <a:ext cx="825182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1. </a:t>
            </a:r>
            <a:r>
              <a:rPr lang="en-US" sz="2800" b="1" spc="-10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Mission, Objective, Goals &amp; Stakeholders</a:t>
            </a:r>
            <a:endParaRPr lang="en-US" sz="2800" b="1" spc="-100" dirty="0"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79120" y="3217334"/>
            <a:ext cx="841248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271935" y="8467"/>
            <a:ext cx="838200" cy="838200"/>
            <a:chOff x="-2133600" y="2074334"/>
            <a:chExt cx="838200" cy="838200"/>
          </a:xfrm>
        </p:grpSpPr>
        <p:sp>
          <p:nvSpPr>
            <p:cNvPr id="21" name="Rectangle 4"/>
            <p:cNvSpPr txBox="1">
              <a:spLocks noChangeArrowheads="1"/>
            </p:cNvSpPr>
            <p:nvPr/>
          </p:nvSpPr>
          <p:spPr>
            <a:xfrm>
              <a:off x="-2133600" y="2074334"/>
              <a:ext cx="838200" cy="838200"/>
            </a:xfrm>
            <a:prstGeom prst="rect">
              <a:avLst/>
            </a:prstGeom>
            <a:blipFill rotWithShape="1">
              <a:blip r:embed="rId6"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lang="en-US" sz="36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</a:lstStyle>
            <a:p>
              <a:pPr>
                <a:defRPr/>
              </a:pPr>
              <a:endParaRPr lang="en-CA" sz="3400" spc="-70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endParaRPr>
            </a:p>
          </p:txBody>
        </p:sp>
        <p:sp>
          <p:nvSpPr>
            <p:cNvPr id="22" name="5-Point Star 21"/>
            <p:cNvSpPr/>
            <p:nvPr/>
          </p:nvSpPr>
          <p:spPr>
            <a:xfrm>
              <a:off x="-2048930" y="2133600"/>
              <a:ext cx="685800" cy="685800"/>
            </a:xfrm>
            <a:prstGeom prst="star5">
              <a:avLst>
                <a:gd name="adj" fmla="val 22448"/>
                <a:gd name="hf" fmla="val 105146"/>
                <a:gd name="vf" fmla="val 110557"/>
              </a:avLst>
            </a:prstGeom>
            <a:gradFill flip="none" rotWithShape="1">
              <a:gsLst>
                <a:gs pos="10000">
                  <a:srgbClr val="FFFF00"/>
                </a:gs>
                <a:gs pos="75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Chevron 16"/>
          <p:cNvSpPr/>
          <p:nvPr/>
        </p:nvSpPr>
        <p:spPr bwMode="auto">
          <a:xfrm>
            <a:off x="3733800" y="6441016"/>
            <a:ext cx="1188720" cy="402336"/>
          </a:xfrm>
          <a:prstGeom prst="chevron">
            <a:avLst>
              <a:gd name="adj" fmla="val 22325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200"/>
              </a:lnSpc>
              <a:defRPr/>
            </a:pPr>
            <a:endParaRPr lang="en-US" sz="900" b="1" spc="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ctr">
              <a:lnSpc>
                <a:spcPts val="1000"/>
              </a:lnSpc>
              <a:defRPr/>
            </a:pPr>
            <a:r>
              <a:rPr lang="en-US" sz="900" b="1" spc="0" dirty="0">
                <a:solidFill>
                  <a:srgbClr val="FFFFFF"/>
                </a:solidFill>
                <a:latin typeface="Arial Narrow"/>
                <a:cs typeface="Arial Narrow"/>
              </a:rPr>
              <a:t>Producing a Good Case Analysis</a:t>
            </a:r>
          </a:p>
        </p:txBody>
      </p:sp>
    </p:spTree>
    <p:extLst>
      <p:ext uri="{BB962C8B-B14F-4D97-AF65-F5344CB8AC3E}">
        <p14:creationId xmlns:p14="http://schemas.microsoft.com/office/powerpoint/2010/main" val="2206802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5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utoUpdateAnimBg="0"/>
      <p:bldP spid="19" grpId="0"/>
      <p:bldP spid="23" grpId="0" animBg="1"/>
      <p:bldP spid="29" grpId="0" build="p" autoUpdateAnimBg="0" advAuto="0"/>
      <p:bldP spid="32" grpId="0" build="p" autoUpdateAnimBg="0"/>
      <p:bldP spid="34" grpId="0" build="p" autoUpdateAnimBg="0"/>
      <p:bldP spid="35" grpId="0"/>
    </p:bldLst>
  </p:timing>
</p:sld>
</file>

<file path=ppt/theme/theme1.xml><?xml version="1.0" encoding="utf-8"?>
<a:theme xmlns:a="http://schemas.openxmlformats.org/drawingml/2006/main" name="1_Strategic Management 11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200" dirty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>
        <a:spAutoFit/>
      </a:bodyPr>
      <a:lstStyle>
        <a:defPPr algn="ctr">
          <a:defRPr sz="16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Cengage" id="{C93A6DC9-A839-4E6F-A781-2492FF749418}" vid="{EC27E1FB-6AC7-42AE-A3E4-0A79E4A7B9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62290</TotalTime>
  <Words>2193</Words>
  <Application>Microsoft Macintosh PowerPoint</Application>
  <PresentationFormat>On-screen Show (4:3)</PresentationFormat>
  <Paragraphs>396</Paragraphs>
  <Slides>20</Slides>
  <Notes>19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1_Strategic Management 11e</vt:lpstr>
      <vt:lpstr>Cases Title Slide</vt:lpstr>
      <vt:lpstr>Learning Objectives</vt:lpstr>
      <vt:lpstr>The Strategic Management Process</vt:lpstr>
      <vt:lpstr>Essentials in Preparing a Case</vt:lpstr>
      <vt:lpstr>Essentials in Preparing a Case</vt:lpstr>
      <vt:lpstr>Preparing for a Case</vt:lpstr>
      <vt:lpstr>Preparing for a Case</vt:lpstr>
      <vt:lpstr>Preparing for a Case</vt:lpstr>
      <vt:lpstr>Producing a Good Case Analysis</vt:lpstr>
      <vt:lpstr>Producing a Good Case Analysis</vt:lpstr>
      <vt:lpstr>Producing a Good Case Analysis</vt:lpstr>
      <vt:lpstr>Producing a Good Case Analysis</vt:lpstr>
      <vt:lpstr>Producing a Good Case Analysis</vt:lpstr>
      <vt:lpstr>Producing a Good Case Analysis</vt:lpstr>
      <vt:lpstr>Producing a Good Case Analysis</vt:lpstr>
      <vt:lpstr>Writing Good Formulation &amp; Integration- Recommendation-&amp;-Implementation Analyses</vt:lpstr>
      <vt:lpstr>PowerPoint Presentation</vt:lpstr>
      <vt:lpstr>For a Good Company Synopsis</vt:lpstr>
      <vt:lpstr>For a Good Presentation</vt:lpstr>
      <vt:lpstr>The Strategic Management Process</vt:lpstr>
    </vt:vector>
  </TitlesOfParts>
  <Manager/>
  <Company>Simon Fraser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Management</dc:title>
  <dc:subject>Cases</dc:subject>
  <dc:creator>Jerry Sheppard</dc:creator>
  <cp:keywords/>
  <dc:description/>
  <cp:lastModifiedBy>Jerry Sheppard</cp:lastModifiedBy>
  <cp:revision>1168</cp:revision>
  <cp:lastPrinted>2015-12-03T06:00:43Z</cp:lastPrinted>
  <dcterms:created xsi:type="dcterms:W3CDTF">2013-05-29T18:31:50Z</dcterms:created>
  <dcterms:modified xsi:type="dcterms:W3CDTF">2023-07-01T14:22:07Z</dcterms:modified>
  <cp:category/>
</cp:coreProperties>
</file>