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78" r:id="rId5"/>
    <p:sldId id="275" r:id="rId6"/>
    <p:sldId id="277" r:id="rId7"/>
    <p:sldId id="27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120"/>
    <a:srgbClr val="FB0011"/>
    <a:srgbClr val="FC0016"/>
    <a:srgbClr val="17B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4024" y="-1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8B91-1582-2E42-8ECD-90661AE9D5A8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6EB3-A2E6-0448-85B3-CDD49A397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5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3A7A-13EA-1D4A-9F81-FD3AF9E246CF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FACE-D3DE-964F-B957-6649BE503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8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2428-DB26-0840-BE16-558A5C8B4B73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4930-8102-3243-AF97-1059A1891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6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1ED3-51BD-8948-B7ED-5A1C05FE6116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C2D6-CEE7-344C-BA2A-4B9F0F9F6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0862-A4F6-4C4B-B0C3-87C00DBED335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9D93-B48D-6D43-8D26-1D949D3B7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8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2F25-2580-5049-924D-75F1C5CF9CAA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F5C7-4C8A-0A43-B3FC-3C14E6F85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44ED-3879-CA44-AB2F-F80CCD833F10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F41-E106-1B4E-8A32-7E67AA61E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7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894A-4C9A-5444-8DC7-415B2D214421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A0C5-1D61-294A-AEFB-D7AFE1DC3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6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B542-92BF-B443-B8CD-38131BBFC3E7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87E0-D2F7-0E47-9C62-E56BF4607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7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12B3-A0DE-AA4C-812E-168811296986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0CF9-0A6E-3B45-9909-442D00F77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9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3853-A358-8547-B9E4-0F2855C7C3DA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6311-BBF1-294E-8A7E-D4D15BEAD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1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reen Shot 2020-11-06 at 3.51.34 P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FD9EA4-A135-8240-BB84-91840B7243A6}" type="datetimeFigureOut">
              <a:rPr lang="en-US"/>
              <a:pPr>
                <a:defRPr/>
              </a:pPr>
              <a:t>20-11-08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B93FEF-1291-A241-93FB-3CC0A4CA0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marriott.com/marriott/aboutmarriott.mi" TargetMode="External"/><Relationship Id="rId20" Type="http://schemas.openxmlformats.org/officeDocument/2006/relationships/image" Target="../media/image14.png"/><Relationship Id="rId21" Type="http://schemas.openxmlformats.org/officeDocument/2006/relationships/hyperlink" Target="https://www.wework.com/" TargetMode="External"/><Relationship Id="rId22" Type="http://schemas.openxmlformats.org/officeDocument/2006/relationships/image" Target="../media/image15.png"/><Relationship Id="rId23" Type="http://schemas.openxmlformats.org/officeDocument/2006/relationships/hyperlink" Target="https://neuralink.com/" TargetMode="External"/><Relationship Id="rId24" Type="http://schemas.openxmlformats.org/officeDocument/2006/relationships/image" Target="../media/image16.png"/><Relationship Id="rId25" Type="http://schemas.openxmlformats.org/officeDocument/2006/relationships/hyperlink" Target="http://about.telus.com/community/english/investor_relations" TargetMode="External"/><Relationship Id="rId26" Type="http://schemas.openxmlformats.org/officeDocument/2006/relationships/image" Target="../media/image17.png"/><Relationship Id="rId27" Type="http://schemas.openxmlformats.org/officeDocument/2006/relationships/hyperlink" Target="https://news.airbnb.com/about-us/" TargetMode="External"/><Relationship Id="rId28" Type="http://schemas.openxmlformats.org/officeDocument/2006/relationships/image" Target="../media/image18.png"/><Relationship Id="rId10" Type="http://schemas.openxmlformats.org/officeDocument/2006/relationships/image" Target="../media/image9.png"/><Relationship Id="rId11" Type="http://schemas.openxmlformats.org/officeDocument/2006/relationships/hyperlink" Target="https://corporate.walmart.com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www.amd.com/en/corporate/about-amd" TargetMode="External"/><Relationship Id="rId14" Type="http://schemas.openxmlformats.org/officeDocument/2006/relationships/image" Target="../media/image11.jpeg"/><Relationship Id="rId15" Type="http://schemas.openxmlformats.org/officeDocument/2006/relationships/hyperlink" Target="http://www.muji.eu/pages/about.asp" TargetMode="External"/><Relationship Id="rId16" Type="http://schemas.openxmlformats.org/officeDocument/2006/relationships/image" Target="../media/image12.png"/><Relationship Id="rId17" Type="http://schemas.openxmlformats.org/officeDocument/2006/relationships/hyperlink" Target="http://www.aboutmcdonalds.com/mcd.html" TargetMode="External"/><Relationship Id="rId18" Type="http://schemas.openxmlformats.org/officeDocument/2006/relationships/image" Target="../media/image13.png"/><Relationship Id="rId19" Type="http://schemas.openxmlformats.org/officeDocument/2006/relationships/hyperlink" Target="https://www.canadagoose.com/ca/en/home-page" TargetMode="External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hyperlink" Target="https://www.ripplefoods.com/" TargetMode="External"/><Relationship Id="rId6" Type="http://schemas.openxmlformats.org/officeDocument/2006/relationships/image" Target="../media/image7.jpeg"/><Relationship Id="rId7" Type="http://schemas.openxmlformats.org/officeDocument/2006/relationships/hyperlink" Target="http://disney.com/" TargetMode="External"/><Relationship Id="rId8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hyperlink" Target="https://www.wework.com/" TargetMode="External"/><Relationship Id="rId21" Type="http://schemas.openxmlformats.org/officeDocument/2006/relationships/image" Target="../media/image15.png"/><Relationship Id="rId22" Type="http://schemas.openxmlformats.org/officeDocument/2006/relationships/hyperlink" Target="https://neuralink.com/" TargetMode="External"/><Relationship Id="rId23" Type="http://schemas.openxmlformats.org/officeDocument/2006/relationships/image" Target="../media/image16.png"/><Relationship Id="rId24" Type="http://schemas.openxmlformats.org/officeDocument/2006/relationships/hyperlink" Target="http://about.telus.com/community/english/investor_relations" TargetMode="External"/><Relationship Id="rId25" Type="http://schemas.openxmlformats.org/officeDocument/2006/relationships/image" Target="../media/image17.png"/><Relationship Id="rId26" Type="http://schemas.openxmlformats.org/officeDocument/2006/relationships/hyperlink" Target="https://news.airbnb.com/about-us/" TargetMode="External"/><Relationship Id="rId27" Type="http://schemas.openxmlformats.org/officeDocument/2006/relationships/image" Target="../media/image18.png"/><Relationship Id="rId28" Type="http://schemas.openxmlformats.org/officeDocument/2006/relationships/image" Target="../media/image2.png"/><Relationship Id="rId10" Type="http://schemas.openxmlformats.org/officeDocument/2006/relationships/hyperlink" Target="https://corporate.walmart.com/" TargetMode="External"/><Relationship Id="rId11" Type="http://schemas.openxmlformats.org/officeDocument/2006/relationships/image" Target="../media/image10.png"/><Relationship Id="rId12" Type="http://schemas.openxmlformats.org/officeDocument/2006/relationships/hyperlink" Target="https://www.amd.com/en/corporate/about-amd" TargetMode="External"/><Relationship Id="rId13" Type="http://schemas.openxmlformats.org/officeDocument/2006/relationships/image" Target="../media/image11.jpeg"/><Relationship Id="rId14" Type="http://schemas.openxmlformats.org/officeDocument/2006/relationships/hyperlink" Target="http://www.muji.eu/pages/about.asp" TargetMode="External"/><Relationship Id="rId15" Type="http://schemas.openxmlformats.org/officeDocument/2006/relationships/image" Target="../media/image12.png"/><Relationship Id="rId16" Type="http://schemas.openxmlformats.org/officeDocument/2006/relationships/hyperlink" Target="http://www.aboutmcdonalds.com/mcd.html" TargetMode="External"/><Relationship Id="rId17" Type="http://schemas.openxmlformats.org/officeDocument/2006/relationships/image" Target="../media/image13.png"/><Relationship Id="rId18" Type="http://schemas.openxmlformats.org/officeDocument/2006/relationships/hyperlink" Target="https://www.canadagoose.com/ca/en/home-page" TargetMode="External"/><Relationship Id="rId1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6.png"/><Relationship Id="rId4" Type="http://schemas.openxmlformats.org/officeDocument/2006/relationships/hyperlink" Target="https://www.ripplefoods.com/" TargetMode="External"/><Relationship Id="rId5" Type="http://schemas.openxmlformats.org/officeDocument/2006/relationships/image" Target="../media/image7.jpeg"/><Relationship Id="rId6" Type="http://schemas.openxmlformats.org/officeDocument/2006/relationships/hyperlink" Target="http://disney.com/" TargetMode="External"/><Relationship Id="rId7" Type="http://schemas.openxmlformats.org/officeDocument/2006/relationships/image" Target="../media/image8.jpeg"/><Relationship Id="rId8" Type="http://schemas.openxmlformats.org/officeDocument/2006/relationships/hyperlink" Target="https://www.marriott.com/marriott/aboutmarriott.m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39763" y="711200"/>
            <a:ext cx="7772400" cy="2889250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Bus 478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/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Sheppard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4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 smtClean="0">
                <a:ea typeface="+mn-ea"/>
                <a:cs typeface="+mn-cs"/>
              </a:rPr>
              <a:t>Grading your Presentations</a:t>
            </a:r>
          </a:p>
        </p:txBody>
      </p:sp>
      <p:pic>
        <p:nvPicPr>
          <p:cNvPr id="13315" name="Sound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2075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8458200" y="92075"/>
            <a:ext cx="639763" cy="457200"/>
          </a:xfrm>
          <a:prstGeom prst="rightArrow">
            <a:avLst>
              <a:gd name="adj1" fmla="val 65384"/>
              <a:gd name="adj2" fmla="val 50000"/>
            </a:avLst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Next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911225"/>
          </a:xfrm>
        </p:spPr>
        <p:txBody>
          <a:bodyPr/>
          <a:lstStyle/>
          <a:p>
            <a:pPr eaLnBrk="1" hangingPunct="1"/>
            <a:r>
              <a:rPr lang="en-US" sz="4000" b="1">
                <a:latin typeface="Calibri" charset="0"/>
              </a:rPr>
              <a:t>What I said I’d Grade</a:t>
            </a:r>
          </a:p>
        </p:txBody>
      </p:sp>
      <p:pic>
        <p:nvPicPr>
          <p:cNvPr id="4" name="Picture 3" descr="Screen Shot 2020-11-07 at 10.56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r="2625"/>
          <a:stretch>
            <a:fillRect/>
          </a:stretch>
        </p:blipFill>
        <p:spPr bwMode="auto">
          <a:xfrm>
            <a:off x="677863" y="890588"/>
            <a:ext cx="7620000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Sound 18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2075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8458200" y="92075"/>
            <a:ext cx="639763" cy="457200"/>
          </a:xfrm>
          <a:prstGeom prst="rightArrow">
            <a:avLst>
              <a:gd name="adj1" fmla="val 65384"/>
              <a:gd name="adj2" fmla="val 50000"/>
            </a:avLst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Next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1225"/>
          </a:xfrm>
        </p:spPr>
        <p:txBody>
          <a:bodyPr/>
          <a:lstStyle/>
          <a:p>
            <a:pPr eaLnBrk="1" hangingPunct="1"/>
            <a:r>
              <a:rPr lang="en-US" sz="4000" b="1">
                <a:latin typeface="Calibri" charset="0"/>
              </a:rPr>
              <a:t>Good Form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418" y="911025"/>
          <a:ext cx="8805508" cy="575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27"/>
                <a:gridCol w="6509621"/>
                <a:gridCol w="704730"/>
                <a:gridCol w="1037930"/>
              </a:tblGrid>
              <a:tr h="42941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Form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00414">
                <a:tc rowSpan="4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</a:tr>
              <a:tr h="688044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baseline="0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68804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</a:tr>
              <a:tr h="548017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</a:tr>
              <a:tr h="633078">
                <a:tc rowSpan="5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49837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551780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688044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429414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8458200" y="92075"/>
            <a:ext cx="639763" cy="457200"/>
          </a:xfrm>
          <a:prstGeom prst="rightArrow">
            <a:avLst>
              <a:gd name="adj1" fmla="val 65384"/>
              <a:gd name="adj2" fmla="val 50000"/>
            </a:avLst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Next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663" y="1404938"/>
            <a:ext cx="6604000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latin typeface="+mn-lt"/>
                <a:ea typeface="+mn-ea"/>
                <a:cs typeface="+mn-cs"/>
              </a:rPr>
              <a:t>Form </a:t>
            </a:r>
            <a:endParaRPr lang="en-US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This will deal with the slides and their ability to communicate your points. 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5365" name="Sound 8">
            <a:hlinkClick r:id="" action="ppaction://media"/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2075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5663" y="2751138"/>
            <a:ext cx="660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2000"/>
              <a:t>Try not to make them too busy (as I am about to do). </a:t>
            </a:r>
            <a:endParaRPr 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5663" y="3284538"/>
            <a:ext cx="660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500"/>
              </a:spcAft>
              <a:buFont typeface="Arial" charset="0"/>
              <a:buChar char="•"/>
            </a:pPr>
            <a:r>
              <a:rPr lang="en-US" sz="2000"/>
              <a:t>Do not use anything less than 18 point font here.</a:t>
            </a:r>
            <a:endParaRPr lang="en-US" sz="1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5663" y="3767138"/>
            <a:ext cx="660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55880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/>
              <a:t>Maintain a consistent appearance so it looks like your group coordinated what you all wrote. </a:t>
            </a:r>
          </a:p>
          <a:p>
            <a:pPr lvl="1" eaLnBrk="1" hangingPunct="1">
              <a:spcAft>
                <a:spcPts val="800"/>
              </a:spcAft>
              <a:buSzPct val="80000"/>
              <a:buFont typeface="Wingdings" charset="0"/>
              <a:buChar char="Ø"/>
            </a:pPr>
            <a:r>
              <a:rPr lang="en-US" sz="1800"/>
              <a:t>Have the same typeface, the same system of type sizes and bullets, etc. under each heading.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55663" y="5037138"/>
            <a:ext cx="660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557213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000"/>
              <a:t>Do not uncover all your points all at once. </a:t>
            </a:r>
          </a:p>
          <a:p>
            <a:pPr lvl="1" eaLnBrk="1" hangingPunct="1">
              <a:spcAft>
                <a:spcPts val="1500"/>
              </a:spcAft>
              <a:buSzPct val="80000"/>
              <a:buFont typeface="Wingdings" charset="0"/>
              <a:buChar char="Ø"/>
            </a:pPr>
            <a:r>
              <a:rPr lang="en-US" sz="1800"/>
              <a:t>I allowed this in the weekly material since it would have been too much to ask for a short assignment, but not here.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5663" y="6203950"/>
            <a:ext cx="660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2000"/>
              <a:t>Sure spelling, grammar and no typos count.</a:t>
            </a:r>
            <a:endParaRPr lang="en-US" sz="18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9366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8509000" cy="911225"/>
          </a:xfrm>
        </p:spPr>
        <p:txBody>
          <a:bodyPr/>
          <a:lstStyle/>
          <a:p>
            <a:pPr algn="l" eaLnBrk="1" hangingPunct="1"/>
            <a:r>
              <a:rPr lang="en-US" sz="4000" b="1">
                <a:latin typeface="Calibri" charset="0"/>
              </a:rPr>
              <a:t>Summary of the grading content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418" y="911025"/>
          <a:ext cx="8805508" cy="543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27"/>
                <a:gridCol w="6509621"/>
                <a:gridCol w="704730"/>
                <a:gridCol w="1037930"/>
              </a:tblGrid>
              <a:tr h="42941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/>
                        <a:t>Sections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/>
                        <a:t>Form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Content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00414">
                <a:tc rowSpan="4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Introduction &amp;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Problem</a:t>
                      </a:r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 smtClean="0"/>
                        <a:t>1. Describe </a:t>
                      </a:r>
                      <a:r>
                        <a:rPr lang="en-US" sz="1800" b="0" baseline="0" dirty="0" smtClean="0"/>
                        <a:t>the main challenges / problems for the organization.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</a:tr>
              <a:tr h="688044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baseline="0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 smtClean="0"/>
                        <a:t>2. Show me an</a:t>
                      </a:r>
                      <a:r>
                        <a:rPr lang="en-US" sz="1800" b="0" baseline="0" dirty="0" smtClean="0"/>
                        <a:t> analysis </a:t>
                      </a:r>
                      <a:r>
                        <a:rPr lang="en-US" sz="1800" b="0" dirty="0" smtClean="0"/>
                        <a:t>backing how you arrived at the conclusion as to what the main challenges are to the organization.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68804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3. Tell</a:t>
                      </a:r>
                      <a:r>
                        <a:rPr lang="en-US" sz="1800" b="0" baseline="0" dirty="0" smtClean="0"/>
                        <a:t> me w</a:t>
                      </a:r>
                      <a:r>
                        <a:rPr lang="en-US" sz="1800" b="0" dirty="0" smtClean="0"/>
                        <a:t>hat resources &amp; capabilities</a:t>
                      </a:r>
                      <a:r>
                        <a:rPr lang="en-US" sz="1800" b="0" baseline="0" dirty="0" smtClean="0"/>
                        <a:t> the organization has that help address the challenges/problems for the organization.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</a:tr>
              <a:tr h="548017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 smtClean="0"/>
                        <a:t>4. Tell me</a:t>
                      </a:r>
                      <a:r>
                        <a:rPr lang="en-US" sz="1800" b="0" baseline="0" dirty="0" smtClean="0"/>
                        <a:t> what restraints the organization has to limit its actions.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</a:tr>
              <a:tr h="486909">
                <a:tc rowSpan="5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Solutions,  how &amp; when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 smtClean="0"/>
                        <a:t>5. Sum-up</a:t>
                      </a:r>
                      <a:r>
                        <a:rPr lang="en-US" sz="1800" b="0" baseline="0" dirty="0" smtClean="0"/>
                        <a:t> the above by telling what a good recommendation does.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39793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6. Make a recommendation</a:t>
                      </a:r>
                      <a:r>
                        <a:rPr lang="en-US" sz="1800" b="0" baseline="0" dirty="0" smtClean="0"/>
                        <a:t> that is clear and achievable.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475293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 smtClean="0"/>
                        <a:t>7. Explain an implementation schedule, showing a sense of urgency.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688044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 smtClean="0"/>
                        <a:t>8. Show</a:t>
                      </a:r>
                      <a:r>
                        <a:rPr lang="en-US" sz="1800" b="0" baseline="0" dirty="0" smtClean="0"/>
                        <a:t> me what things will look like when you are done                                 (i.e. how will you measure success).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429414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 smtClean="0"/>
                        <a:t>9. Be able to address the questions raised.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8458200" y="92075"/>
            <a:ext cx="639763" cy="457200"/>
          </a:xfrm>
          <a:prstGeom prst="rightArrow">
            <a:avLst>
              <a:gd name="adj1" fmla="val 65384"/>
              <a:gd name="adj2" fmla="val 50000"/>
            </a:avLst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Next</a:t>
            </a:r>
          </a:p>
        </p:txBody>
      </p:sp>
      <p:pic>
        <p:nvPicPr>
          <p:cNvPr id="16388" name="Sound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2075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1225"/>
          </a:xfrm>
        </p:spPr>
        <p:txBody>
          <a:bodyPr/>
          <a:lstStyle/>
          <a:p>
            <a:pPr eaLnBrk="1" hangingPunct="1"/>
            <a:r>
              <a:rPr lang="en-US" sz="4000" b="1">
                <a:latin typeface="Calibri" charset="0"/>
              </a:rPr>
              <a:t>Introduction &amp; Problems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418" y="911025"/>
          <a:ext cx="8805508" cy="295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27"/>
                <a:gridCol w="6509621"/>
                <a:gridCol w="704730"/>
                <a:gridCol w="1037930"/>
              </a:tblGrid>
              <a:tr h="42941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/>
                        <a:t>Sections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/>
                        <a:t>Form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/>
                        <a:t>Content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00414">
                <a:tc rowSpan="4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Introduction &amp;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Problem</a:t>
                      </a:r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dirty="0" smtClean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</a:tr>
              <a:tr h="688044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baseline="0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i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68804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/>
                    </a:p>
                  </a:txBody>
                  <a:tcPr anchor="ctr"/>
                </a:tc>
              </a:tr>
              <a:tr h="548017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i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86200" y="4114800"/>
            <a:ext cx="2422525" cy="2647950"/>
            <a:chOff x="4953000" y="3886200"/>
            <a:chExt cx="1905000" cy="1752600"/>
          </a:xfrm>
        </p:grpSpPr>
        <p:sp>
          <p:nvSpPr>
            <p:cNvPr id="6" name="Rectangle 5"/>
            <p:cNvSpPr/>
            <p:nvPr/>
          </p:nvSpPr>
          <p:spPr>
            <a:xfrm>
              <a:off x="4965484" y="4232937"/>
              <a:ext cx="1892516" cy="1405863"/>
            </a:xfrm>
            <a:prstGeom prst="rect">
              <a:avLst/>
            </a:prstGeom>
            <a:blipFill rotWithShape="1">
              <a:blip r:embed="rId3">
                <a:alphaModFix amt="25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62" name="Group 6"/>
            <p:cNvGrpSpPr>
              <a:grpSpLocks/>
            </p:cNvGrpSpPr>
            <p:nvPr/>
          </p:nvGrpSpPr>
          <p:grpSpPr bwMode="auto">
            <a:xfrm>
              <a:off x="4953000" y="3886200"/>
              <a:ext cx="1371600" cy="349662"/>
              <a:chOff x="5029200" y="3809829"/>
              <a:chExt cx="1185454" cy="349833"/>
            </a:xfrm>
          </p:grpSpPr>
          <p:sp>
            <p:nvSpPr>
              <p:cNvPr id="17481" name="Rectangle 7"/>
              <p:cNvSpPr>
                <a:spLocks noChangeArrowheads="1"/>
              </p:cNvSpPr>
              <p:nvPr/>
            </p:nvSpPr>
            <p:spPr bwMode="auto">
              <a:xfrm>
                <a:off x="5029200" y="3810000"/>
                <a:ext cx="1185454" cy="332823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  <p:grpSp>
            <p:nvGrpSpPr>
              <p:cNvPr id="17482" name="Group 8"/>
              <p:cNvGrpSpPr>
                <a:grpSpLocks/>
              </p:cNvGrpSpPr>
              <p:nvPr/>
            </p:nvGrpSpPr>
            <p:grpSpPr bwMode="auto">
              <a:xfrm>
                <a:off x="5029200" y="3809829"/>
                <a:ext cx="1185454" cy="349833"/>
                <a:chOff x="0" y="-185"/>
                <a:chExt cx="1008" cy="831"/>
              </a:xfrm>
            </p:grpSpPr>
            <p:sp>
              <p:nvSpPr>
                <p:cNvPr id="17483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923" cy="831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000" b="1">
                      <a:latin typeface="Times New Roman" charset="0"/>
                      <a:cs typeface="Times New Roman" charset="0"/>
                    </a:rPr>
                    <a:t>Section of report</a:t>
                  </a:r>
                  <a:r>
                    <a:rPr lang="en-US" sz="900" b="1">
                      <a:latin typeface="Times New Roman" charset="0"/>
                      <a:cs typeface="Times New Roman" charset="0"/>
                    </a:rPr>
                    <a:t>    </a:t>
                  </a:r>
                  <a:r>
                    <a:rPr lang="en-US" sz="800" b="1">
                      <a:latin typeface="Times New Roman" charset="0"/>
                      <a:cs typeface="Times New Roman" charset="0"/>
                    </a:rPr>
                    <a:t>Grade range is 0.0 – 4.3</a:t>
                  </a:r>
                  <a:endParaRPr lang="en-US" sz="800" b="1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748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1008" cy="791"/>
                </a:xfrm>
                <a:prstGeom prst="rect">
                  <a:avLst/>
                </a:prstGeom>
                <a:noFill/>
                <a:ln w="635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CA" sz="1000">
                    <a:cs typeface="Arial" charset="0"/>
                  </a:endParaRPr>
                </a:p>
              </p:txBody>
            </p:sp>
          </p:grpSp>
        </p:grpSp>
        <p:grpSp>
          <p:nvGrpSpPr>
            <p:cNvPr id="17463" name="Group 7"/>
            <p:cNvGrpSpPr>
              <a:grpSpLocks/>
            </p:cNvGrpSpPr>
            <p:nvPr/>
          </p:nvGrpSpPr>
          <p:grpSpPr bwMode="auto">
            <a:xfrm>
              <a:off x="4953000" y="4216328"/>
              <a:ext cx="1371600" cy="352127"/>
              <a:chOff x="5029200" y="4140128"/>
              <a:chExt cx="1185454" cy="352127"/>
            </a:xfrm>
          </p:grpSpPr>
          <p:sp>
            <p:nvSpPr>
              <p:cNvPr id="17479" name="Rectangle 12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05568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Mission, Objectives, Goals, Stakeholders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80" name="Rectangle 13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7464" name="Group 8"/>
            <p:cNvGrpSpPr>
              <a:grpSpLocks/>
            </p:cNvGrpSpPr>
            <p:nvPr/>
          </p:nvGrpSpPr>
          <p:grpSpPr bwMode="auto">
            <a:xfrm>
              <a:off x="4953000" y="4919684"/>
              <a:ext cx="1371600" cy="352127"/>
              <a:chOff x="5029200" y="4843484"/>
              <a:chExt cx="1185454" cy="352127"/>
            </a:xfrm>
          </p:grpSpPr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5029200" y="4843908"/>
                <a:ext cx="1185756" cy="351991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spc="-50" dirty="0">
                    <a:latin typeface="Times New Roman" charset="0"/>
                    <a:ea typeface="+mn-ea"/>
                    <a:cs typeface="Times New Roman" charset="0"/>
                  </a:rPr>
                  <a:t>Resources,</a:t>
                </a:r>
                <a:r>
                  <a:rPr lang="en-US" sz="400" b="1" spc="-50" dirty="0">
                    <a:latin typeface="Times New Roman" charset="0"/>
                    <a:ea typeface="+mn-ea"/>
                    <a:cs typeface="Times New Roman" charset="0"/>
                  </a:rPr>
                  <a:t>   </a:t>
                </a:r>
                <a:r>
                  <a:rPr lang="en-US" sz="1000" b="1" spc="-50" dirty="0">
                    <a:latin typeface="Times New Roman" charset="0"/>
                    <a:ea typeface="+mn-ea"/>
                    <a:cs typeface="Times New Roman" charset="0"/>
                  </a:rPr>
                  <a:t>Capabilities  &amp; </a:t>
                </a:r>
                <a:r>
                  <a:rPr lang="en-US" sz="1000" b="1" dirty="0">
                    <a:latin typeface="Times New Roman" charset="0"/>
                    <a:ea typeface="+mn-ea"/>
                    <a:cs typeface="Times New Roman" charset="0"/>
                  </a:rPr>
                  <a:t>Core Competencies</a:t>
                </a:r>
                <a:endParaRPr lang="en-US" sz="1000" b="1" dirty="0">
                  <a:latin typeface="Times New Roman" charset="0"/>
                  <a:ea typeface="+mn-ea"/>
                  <a:cs typeface="Arial" charset="0"/>
                </a:endParaRPr>
              </a:p>
            </p:txBody>
          </p:sp>
          <p:sp>
            <p:nvSpPr>
              <p:cNvPr id="17478" name="Rectangle 16"/>
              <p:cNvSpPr>
                <a:spLocks noChangeArrowheads="1"/>
              </p:cNvSpPr>
              <p:nvPr/>
            </p:nvSpPr>
            <p:spPr bwMode="auto">
              <a:xfrm>
                <a:off x="5029200" y="4843484"/>
                <a:ext cx="1105568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7465" name="Group 9"/>
            <p:cNvGrpSpPr>
              <a:grpSpLocks/>
            </p:cNvGrpSpPr>
            <p:nvPr/>
          </p:nvGrpSpPr>
          <p:grpSpPr bwMode="auto">
            <a:xfrm>
              <a:off x="4953000" y="4563964"/>
              <a:ext cx="1371600" cy="352127"/>
              <a:chOff x="5029200" y="4487764"/>
              <a:chExt cx="1185454" cy="352127"/>
            </a:xfrm>
          </p:grpSpPr>
          <p:sp>
            <p:nvSpPr>
              <p:cNvPr id="17475" name="Rectangle 18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069904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General &amp; Industry Environment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76" name="Rectangle 19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7466" name="Group 10"/>
            <p:cNvGrpSpPr>
              <a:grpSpLocks/>
            </p:cNvGrpSpPr>
            <p:nvPr/>
          </p:nvGrpSpPr>
          <p:grpSpPr bwMode="auto">
            <a:xfrm>
              <a:off x="4953000" y="5268218"/>
              <a:ext cx="1371600" cy="352127"/>
              <a:chOff x="5029200" y="5192018"/>
              <a:chExt cx="1188720" cy="352127"/>
            </a:xfrm>
          </p:grpSpPr>
          <p:sp>
            <p:nvSpPr>
              <p:cNvPr id="17473" name="Rectangle 21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88720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Bus., Corp., Co-op. &amp; International</a:t>
                </a:r>
                <a:r>
                  <a:rPr lang="en-US" sz="800" b="1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1000" b="1">
                    <a:latin typeface="Times New Roman" charset="0"/>
                    <a:cs typeface="Times New Roman" charset="0"/>
                  </a:rPr>
                  <a:t>Strategies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74" name="Rectangle 22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11570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7467" name="Group 11"/>
            <p:cNvGrpSpPr>
              <a:grpSpLocks/>
            </p:cNvGrpSpPr>
            <p:nvPr/>
          </p:nvGrpSpPr>
          <p:grpSpPr bwMode="auto">
            <a:xfrm>
              <a:off x="6324599" y="3886200"/>
              <a:ext cx="531002" cy="1732635"/>
              <a:chOff x="6213292" y="3810000"/>
              <a:chExt cx="339908" cy="1732635"/>
            </a:xfrm>
          </p:grpSpPr>
          <p:sp>
            <p:nvSpPr>
              <p:cNvPr id="17468" name="Rectangle 35"/>
              <p:cNvSpPr>
                <a:spLocks noChangeArrowheads="1"/>
              </p:cNvSpPr>
              <p:nvPr/>
            </p:nvSpPr>
            <p:spPr bwMode="auto">
              <a:xfrm>
                <a:off x="6213292" y="3810000"/>
                <a:ext cx="339908" cy="334906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  Covered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69" name="Rectangle 38"/>
              <p:cNvSpPr>
                <a:spLocks noChangeArrowheads="1"/>
              </p:cNvSpPr>
              <p:nvPr/>
            </p:nvSpPr>
            <p:spPr bwMode="auto">
              <a:xfrm>
                <a:off x="6213292" y="4137719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70" name="Rectangle 41"/>
              <p:cNvSpPr>
                <a:spLocks noChangeArrowheads="1"/>
              </p:cNvSpPr>
              <p:nvPr/>
            </p:nvSpPr>
            <p:spPr bwMode="auto">
              <a:xfrm>
                <a:off x="6213292" y="4841974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71" name="Rectangle 44"/>
              <p:cNvSpPr>
                <a:spLocks noChangeArrowheads="1"/>
              </p:cNvSpPr>
              <p:nvPr/>
            </p:nvSpPr>
            <p:spPr bwMode="auto">
              <a:xfrm>
                <a:off x="6213292" y="4489847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72" name="Rectangle 47"/>
              <p:cNvSpPr>
                <a:spLocks noChangeArrowheads="1"/>
              </p:cNvSpPr>
              <p:nvPr/>
            </p:nvSpPr>
            <p:spPr bwMode="auto">
              <a:xfrm>
                <a:off x="6213292" y="5190508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537325" y="4114800"/>
            <a:ext cx="2424113" cy="2651125"/>
            <a:chOff x="4953000" y="3886200"/>
            <a:chExt cx="1905000" cy="1752600"/>
          </a:xfrm>
        </p:grpSpPr>
        <p:sp>
          <p:nvSpPr>
            <p:cNvPr id="31" name="Rectangle 30"/>
            <p:cNvSpPr/>
            <p:nvPr/>
          </p:nvSpPr>
          <p:spPr>
            <a:xfrm>
              <a:off x="4965475" y="4233572"/>
              <a:ext cx="1892525" cy="1405228"/>
            </a:xfrm>
            <a:prstGeom prst="rect">
              <a:avLst/>
            </a:prstGeom>
            <a:blipFill rotWithShape="1">
              <a:blip r:embed="rId3">
                <a:alphaModFix amt="25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38" name="Group 31"/>
            <p:cNvGrpSpPr>
              <a:grpSpLocks/>
            </p:cNvGrpSpPr>
            <p:nvPr/>
          </p:nvGrpSpPr>
          <p:grpSpPr bwMode="auto">
            <a:xfrm>
              <a:off x="4953000" y="3886200"/>
              <a:ext cx="1371600" cy="349662"/>
              <a:chOff x="5029200" y="3809829"/>
              <a:chExt cx="1185454" cy="349833"/>
            </a:xfrm>
          </p:grpSpPr>
          <p:sp>
            <p:nvSpPr>
              <p:cNvPr id="17457" name="Rectangle 7"/>
              <p:cNvSpPr>
                <a:spLocks noChangeArrowheads="1"/>
              </p:cNvSpPr>
              <p:nvPr/>
            </p:nvSpPr>
            <p:spPr bwMode="auto">
              <a:xfrm>
                <a:off x="5029200" y="3810000"/>
                <a:ext cx="1185454" cy="332823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  <p:grpSp>
            <p:nvGrpSpPr>
              <p:cNvPr id="17458" name="Group 8"/>
              <p:cNvGrpSpPr>
                <a:grpSpLocks/>
              </p:cNvGrpSpPr>
              <p:nvPr/>
            </p:nvGrpSpPr>
            <p:grpSpPr bwMode="auto">
              <a:xfrm>
                <a:off x="5029200" y="3809829"/>
                <a:ext cx="1185454" cy="349833"/>
                <a:chOff x="0" y="-185"/>
                <a:chExt cx="1008" cy="831"/>
              </a:xfrm>
            </p:grpSpPr>
            <p:sp>
              <p:nvSpPr>
                <p:cNvPr id="17459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923" cy="831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000" b="1">
                      <a:latin typeface="Times New Roman" charset="0"/>
                      <a:cs typeface="Times New Roman" charset="0"/>
                    </a:rPr>
                    <a:t>Section of report</a:t>
                  </a:r>
                  <a:r>
                    <a:rPr lang="en-US" sz="900" b="1">
                      <a:latin typeface="Times New Roman" charset="0"/>
                      <a:cs typeface="Times New Roman" charset="0"/>
                    </a:rPr>
                    <a:t>    </a:t>
                  </a:r>
                  <a:r>
                    <a:rPr lang="en-US" sz="800" b="1">
                      <a:latin typeface="Times New Roman" charset="0"/>
                      <a:cs typeface="Times New Roman" charset="0"/>
                    </a:rPr>
                    <a:t>Grade range is 0.0 – 4.3</a:t>
                  </a:r>
                  <a:endParaRPr lang="en-US" sz="800" b="1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746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1008" cy="791"/>
                </a:xfrm>
                <a:prstGeom prst="rect">
                  <a:avLst/>
                </a:prstGeom>
                <a:noFill/>
                <a:ln w="635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CA" sz="1000">
                    <a:cs typeface="Arial" charset="0"/>
                  </a:endParaRPr>
                </a:p>
              </p:txBody>
            </p:sp>
          </p:grpSp>
        </p:grpSp>
        <p:grpSp>
          <p:nvGrpSpPr>
            <p:cNvPr id="17439" name="Group 32"/>
            <p:cNvGrpSpPr>
              <a:grpSpLocks/>
            </p:cNvGrpSpPr>
            <p:nvPr/>
          </p:nvGrpSpPr>
          <p:grpSpPr bwMode="auto">
            <a:xfrm>
              <a:off x="4953000" y="4216328"/>
              <a:ext cx="1371600" cy="352127"/>
              <a:chOff x="5029200" y="4140128"/>
              <a:chExt cx="1185454" cy="352127"/>
            </a:xfrm>
          </p:grpSpPr>
          <p:sp>
            <p:nvSpPr>
              <p:cNvPr id="17455" name="Rectangle 12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05568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SWOT &amp; Synthesis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56" name="Rectangle 13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7440" name="Group 33"/>
            <p:cNvGrpSpPr>
              <a:grpSpLocks/>
            </p:cNvGrpSpPr>
            <p:nvPr/>
          </p:nvGrpSpPr>
          <p:grpSpPr bwMode="auto">
            <a:xfrm>
              <a:off x="4953000" y="4919684"/>
              <a:ext cx="1371600" cy="352127"/>
              <a:chOff x="5029200" y="4843484"/>
              <a:chExt cx="1185454" cy="352127"/>
            </a:xfrm>
          </p:grpSpPr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5029200" y="4843719"/>
                <a:ext cx="1184980" cy="351569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spc="-50" dirty="0">
                    <a:latin typeface="Times New Roman" charset="0"/>
                    <a:ea typeface="+mn-ea"/>
                    <a:cs typeface="Times New Roman" charset="0"/>
                  </a:rPr>
                  <a:t>Implementation</a:t>
                </a:r>
                <a:endParaRPr lang="en-US" sz="1000" b="1" dirty="0">
                  <a:latin typeface="Times New Roman" charset="0"/>
                  <a:ea typeface="+mn-ea"/>
                  <a:cs typeface="Arial" charset="0"/>
                </a:endParaRPr>
              </a:p>
            </p:txBody>
          </p:sp>
          <p:sp>
            <p:nvSpPr>
              <p:cNvPr id="17454" name="Rectangle 16"/>
              <p:cNvSpPr>
                <a:spLocks noChangeArrowheads="1"/>
              </p:cNvSpPr>
              <p:nvPr/>
            </p:nvSpPr>
            <p:spPr bwMode="auto">
              <a:xfrm>
                <a:off x="5029200" y="4843484"/>
                <a:ext cx="1105568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7441" name="Group 34"/>
            <p:cNvGrpSpPr>
              <a:grpSpLocks/>
            </p:cNvGrpSpPr>
            <p:nvPr/>
          </p:nvGrpSpPr>
          <p:grpSpPr bwMode="auto">
            <a:xfrm>
              <a:off x="4953000" y="4563964"/>
              <a:ext cx="1479392" cy="352127"/>
              <a:chOff x="5029200" y="4487764"/>
              <a:chExt cx="1278617" cy="352127"/>
            </a:xfrm>
          </p:grpSpPr>
          <p:sp>
            <p:nvSpPr>
              <p:cNvPr id="17451" name="Rectangle 18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278617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Criteria, Recommend. , Targets &amp; Evaluation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52" name="Rectangle 19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7442" name="Group 35"/>
            <p:cNvGrpSpPr>
              <a:grpSpLocks/>
            </p:cNvGrpSpPr>
            <p:nvPr/>
          </p:nvGrpSpPr>
          <p:grpSpPr bwMode="auto">
            <a:xfrm>
              <a:off x="4953000" y="5268218"/>
              <a:ext cx="1371600" cy="352127"/>
              <a:chOff x="5029200" y="5192018"/>
              <a:chExt cx="1188720" cy="352127"/>
            </a:xfrm>
          </p:grpSpPr>
          <p:sp>
            <p:nvSpPr>
              <p:cNvPr id="17449" name="Rectangle 21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88720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Remaining Considerations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50" name="Rectangle 22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11570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7443" name="Group 36"/>
            <p:cNvGrpSpPr>
              <a:grpSpLocks/>
            </p:cNvGrpSpPr>
            <p:nvPr/>
          </p:nvGrpSpPr>
          <p:grpSpPr bwMode="auto">
            <a:xfrm>
              <a:off x="6324599" y="3886200"/>
              <a:ext cx="531002" cy="1732635"/>
              <a:chOff x="6213292" y="3810000"/>
              <a:chExt cx="339908" cy="1732635"/>
            </a:xfrm>
          </p:grpSpPr>
          <p:sp>
            <p:nvSpPr>
              <p:cNvPr id="17444" name="Rectangle 35"/>
              <p:cNvSpPr>
                <a:spLocks noChangeArrowheads="1"/>
              </p:cNvSpPr>
              <p:nvPr/>
            </p:nvSpPr>
            <p:spPr bwMode="auto">
              <a:xfrm>
                <a:off x="6213292" y="3810000"/>
                <a:ext cx="339908" cy="334906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  Covered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45" name="Rectangle 38"/>
              <p:cNvSpPr>
                <a:spLocks noChangeArrowheads="1"/>
              </p:cNvSpPr>
              <p:nvPr/>
            </p:nvSpPr>
            <p:spPr bwMode="auto">
              <a:xfrm>
                <a:off x="6213292" y="4137719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46" name="Rectangle 41"/>
              <p:cNvSpPr>
                <a:spLocks noChangeArrowheads="1"/>
              </p:cNvSpPr>
              <p:nvPr/>
            </p:nvSpPr>
            <p:spPr bwMode="auto">
              <a:xfrm>
                <a:off x="6213292" y="4841974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47" name="Rectangle 44"/>
              <p:cNvSpPr>
                <a:spLocks noChangeArrowheads="1"/>
              </p:cNvSpPr>
              <p:nvPr/>
            </p:nvSpPr>
            <p:spPr bwMode="auto">
              <a:xfrm>
                <a:off x="6213292" y="4489847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48" name="Rectangle 47"/>
              <p:cNvSpPr>
                <a:spLocks noChangeArrowheads="1"/>
              </p:cNvSpPr>
              <p:nvPr/>
            </p:nvSpPr>
            <p:spPr bwMode="auto">
              <a:xfrm>
                <a:off x="6213292" y="5190508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374063" y="4849813"/>
            <a:ext cx="304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</a:p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 </a:t>
            </a:r>
            <a:endParaRPr lang="en-US" sz="320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719763" y="4826000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3200">
              <a:solidFill>
                <a:srgbClr val="77933C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713413" y="5360988"/>
            <a:ext cx="304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3200">
              <a:solidFill>
                <a:srgbClr val="77933C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713413" y="5911850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3200">
              <a:solidFill>
                <a:srgbClr val="77933C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707063" y="6426200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17B506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3200">
              <a:solidFill>
                <a:srgbClr val="17B506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Right Arrow 76"/>
          <p:cNvSpPr/>
          <p:nvPr/>
        </p:nvSpPr>
        <p:spPr>
          <a:xfrm>
            <a:off x="8458200" y="92075"/>
            <a:ext cx="639763" cy="457200"/>
          </a:xfrm>
          <a:prstGeom prst="rightArrow">
            <a:avLst>
              <a:gd name="adj1" fmla="val 65384"/>
              <a:gd name="adj2" fmla="val 50000"/>
            </a:avLst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Next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768350" y="1341438"/>
            <a:ext cx="6481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</a:pPr>
            <a:r>
              <a:rPr lang="en-US"/>
              <a:t>1. Describe the main challenges / problems for the organization.    </a:t>
            </a:r>
            <a:r>
              <a:rPr lang="en-US" i="1">
                <a:solidFill>
                  <a:srgbClr val="008000"/>
                </a:solidFill>
              </a:rPr>
              <a:t>Clear understanding of what the organization is trying to achieve.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762000" y="2005013"/>
            <a:ext cx="8189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</a:pPr>
            <a:r>
              <a:rPr lang="en-US"/>
              <a:t>2. Show an analysis as to how you arrived what the main challenges are to the firm. </a:t>
            </a:r>
            <a:r>
              <a:rPr lang="en-US" i="1">
                <a:solidFill>
                  <a:srgbClr val="008000"/>
                </a:solidFill>
              </a:rPr>
              <a:t>This is an analysis of the gen., ind. &amp; competitive environment.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763588" y="2611438"/>
            <a:ext cx="8053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defTabSz="914400">
              <a:spcBef>
                <a:spcPts val="1200"/>
              </a:spcBef>
              <a:spcAft>
                <a:spcPts val="1200"/>
              </a:spcAft>
            </a:pPr>
            <a:r>
              <a:rPr lang="en-US"/>
              <a:t>3. Tell me what resources / capabilities they have to help address their challenges.</a:t>
            </a:r>
            <a:r>
              <a:rPr lang="en-CA"/>
              <a:t>       </a:t>
            </a:r>
            <a:r>
              <a:rPr lang="en-CA" i="1">
                <a:solidFill>
                  <a:srgbClr val="008000"/>
                </a:solidFill>
              </a:rPr>
              <a:t>This shows me some evidence of an internal analysis</a:t>
            </a:r>
            <a:r>
              <a:rPr lang="en-US" i="1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768350" y="3249613"/>
            <a:ext cx="647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</a:pPr>
            <a:r>
              <a:rPr lang="en-US"/>
              <a:t>4. Tell me what restraints the organization has to limit its actions. </a:t>
            </a:r>
            <a:r>
              <a:rPr lang="en-US" i="1">
                <a:solidFill>
                  <a:srgbClr val="008000"/>
                </a:solidFill>
              </a:rPr>
              <a:t>Basically some SWOT that is likely to emphasize weaknesses.</a:t>
            </a:r>
          </a:p>
        </p:txBody>
      </p:sp>
      <p:pic>
        <p:nvPicPr>
          <p:cNvPr id="17423" name="Sound 82">
            <a:hlinkClick r:id="" action="ppaction://media"/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2075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182563" y="4178300"/>
            <a:ext cx="3402012" cy="2511425"/>
            <a:chOff x="182880" y="4178776"/>
            <a:chExt cx="3401911" cy="2510315"/>
          </a:xfrm>
        </p:grpSpPr>
        <p:pic>
          <p:nvPicPr>
            <p:cNvPr id="17425" name="Picture 84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" y="417877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85" descr="Description: Can You Guess The Disney Princess Movie From The Sidekick?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28" y="417877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86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976" y="417877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87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2" t="8002" r="7259" b="7852"/>
            <a:stretch>
              <a:fillRect/>
            </a:stretch>
          </p:blipFill>
          <p:spPr bwMode="auto">
            <a:xfrm>
              <a:off x="182880" y="6001388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88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28" y="6001388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89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976" y="6001388"/>
              <a:ext cx="685800" cy="685800"/>
            </a:xfrm>
            <a:prstGeom prst="rect">
              <a:avLst/>
            </a:prstGeom>
            <a:noFill/>
            <a:ln w="31750">
              <a:solidFill>
                <a:srgbClr val="FFB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1" name="Picture 90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1" r="18024"/>
            <a:stretch>
              <a:fillRect/>
            </a:stretch>
          </p:blipFill>
          <p:spPr bwMode="auto">
            <a:xfrm>
              <a:off x="2898991" y="417877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91">
              <a:hlinkClick r:id="rId19"/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5063111"/>
              <a:ext cx="685800" cy="685800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93" name="Picture 92">
              <a:hlinkClick r:id="rId21"/>
            </p:cNvPr>
            <p:cNvPicPr/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5428" y="5063111"/>
              <a:ext cx="685800" cy="685800"/>
            </a:xfrm>
            <a:prstGeom prst="rect">
              <a:avLst/>
            </a:prstGeom>
            <a:ln>
              <a:noFill/>
            </a:ln>
            <a:effectLst>
              <a:glow rad="25400">
                <a:schemeClr val="tx1"/>
              </a:glow>
              <a:softEdge rad="254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434" name="Picture 93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32" t="22237" r="33981" b="17403"/>
            <a:stretch>
              <a:fillRect/>
            </a:stretch>
          </p:blipFill>
          <p:spPr bwMode="auto">
            <a:xfrm>
              <a:off x="2898991" y="6003291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94">
              <a:hlinkClick r:id="rId25"/>
            </p:cNvPr>
            <p:cNvPicPr/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7976" y="5082126"/>
              <a:ext cx="685800" cy="685800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17436" name="Picture 95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991" y="508212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77" grpId="0" animBg="1"/>
      <p:bldP spid="79" grpId="0"/>
      <p:bldP spid="80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1225"/>
          </a:xfrm>
        </p:spPr>
        <p:txBody>
          <a:bodyPr/>
          <a:lstStyle/>
          <a:p>
            <a:pPr eaLnBrk="1" hangingPunct="1"/>
            <a:r>
              <a:rPr lang="en-US" sz="4000" b="1">
                <a:latin typeface="Calibri" charset="0"/>
              </a:rPr>
              <a:t>Solutions, How and When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418" y="911025"/>
          <a:ext cx="8805508" cy="290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27"/>
                <a:gridCol w="6509621"/>
                <a:gridCol w="704730"/>
                <a:gridCol w="1037930"/>
              </a:tblGrid>
              <a:tr h="42941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/>
                        <a:t>Sections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/>
                        <a:t>Form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/>
                        <a:t>Content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33078">
                <a:tc rowSpan="5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Solutions,  how &amp; when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i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49837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551780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i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295321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i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429414"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2" name="Right Arrow 121"/>
          <p:cNvSpPr/>
          <p:nvPr/>
        </p:nvSpPr>
        <p:spPr>
          <a:xfrm>
            <a:off x="8458200" y="92075"/>
            <a:ext cx="639763" cy="457200"/>
          </a:xfrm>
          <a:prstGeom prst="rightArrow">
            <a:avLst>
              <a:gd name="adj1" fmla="val 65384"/>
              <a:gd name="adj2" fmla="val 50000"/>
            </a:avLst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Next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8663" y="3013075"/>
            <a:ext cx="825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</a:pPr>
            <a:r>
              <a:rPr lang="en-US"/>
              <a:t>8. Show me what things will look like (success measures).  </a:t>
            </a:r>
            <a:r>
              <a:rPr lang="en-US" i="1">
                <a:solidFill>
                  <a:srgbClr val="008000"/>
                </a:solidFill>
              </a:rPr>
              <a:t>Remaining considerations.</a:t>
            </a:r>
          </a:p>
        </p:txBody>
      </p:sp>
      <p:grpSp>
        <p:nvGrpSpPr>
          <p:cNvPr id="18437" name="Group 122"/>
          <p:cNvGrpSpPr>
            <a:grpSpLocks/>
          </p:cNvGrpSpPr>
          <p:nvPr/>
        </p:nvGrpSpPr>
        <p:grpSpPr bwMode="auto">
          <a:xfrm>
            <a:off x="3886200" y="4114800"/>
            <a:ext cx="2422525" cy="2647950"/>
            <a:chOff x="4953000" y="3886200"/>
            <a:chExt cx="1905000" cy="1752600"/>
          </a:xfrm>
        </p:grpSpPr>
        <p:sp>
          <p:nvSpPr>
            <p:cNvPr id="124" name="Rectangle 123"/>
            <p:cNvSpPr/>
            <p:nvPr/>
          </p:nvSpPr>
          <p:spPr>
            <a:xfrm>
              <a:off x="4965484" y="4232937"/>
              <a:ext cx="1892516" cy="1405863"/>
            </a:xfrm>
            <a:prstGeom prst="rect">
              <a:avLst/>
            </a:prstGeom>
            <a:blipFill rotWithShape="1">
              <a:blip r:embed="rId3">
                <a:alphaModFix amt="25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490" name="Group 124"/>
            <p:cNvGrpSpPr>
              <a:grpSpLocks/>
            </p:cNvGrpSpPr>
            <p:nvPr/>
          </p:nvGrpSpPr>
          <p:grpSpPr bwMode="auto">
            <a:xfrm>
              <a:off x="4953000" y="3886200"/>
              <a:ext cx="1371600" cy="349662"/>
              <a:chOff x="5029200" y="3809829"/>
              <a:chExt cx="1185454" cy="349833"/>
            </a:xfrm>
          </p:grpSpPr>
          <p:sp>
            <p:nvSpPr>
              <p:cNvPr id="18509" name="Rectangle 7"/>
              <p:cNvSpPr>
                <a:spLocks noChangeArrowheads="1"/>
              </p:cNvSpPr>
              <p:nvPr/>
            </p:nvSpPr>
            <p:spPr bwMode="auto">
              <a:xfrm>
                <a:off x="5029200" y="3810000"/>
                <a:ext cx="1185454" cy="332823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  <p:grpSp>
            <p:nvGrpSpPr>
              <p:cNvPr id="18510" name="Group 8"/>
              <p:cNvGrpSpPr>
                <a:grpSpLocks/>
              </p:cNvGrpSpPr>
              <p:nvPr/>
            </p:nvGrpSpPr>
            <p:grpSpPr bwMode="auto">
              <a:xfrm>
                <a:off x="5029200" y="3809829"/>
                <a:ext cx="1185454" cy="349833"/>
                <a:chOff x="0" y="-185"/>
                <a:chExt cx="1008" cy="831"/>
              </a:xfrm>
            </p:grpSpPr>
            <p:sp>
              <p:nvSpPr>
                <p:cNvPr id="18511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923" cy="831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000" b="1">
                      <a:latin typeface="Times New Roman" charset="0"/>
                      <a:cs typeface="Times New Roman" charset="0"/>
                    </a:rPr>
                    <a:t>Section of report</a:t>
                  </a:r>
                  <a:r>
                    <a:rPr lang="en-US" sz="900" b="1">
                      <a:latin typeface="Times New Roman" charset="0"/>
                      <a:cs typeface="Times New Roman" charset="0"/>
                    </a:rPr>
                    <a:t>    </a:t>
                  </a:r>
                  <a:r>
                    <a:rPr lang="en-US" sz="800" b="1">
                      <a:latin typeface="Times New Roman" charset="0"/>
                      <a:cs typeface="Times New Roman" charset="0"/>
                    </a:rPr>
                    <a:t>Grade range is 0.0 – 4.3</a:t>
                  </a:r>
                  <a:endParaRPr lang="en-US" sz="800" b="1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8512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1008" cy="791"/>
                </a:xfrm>
                <a:prstGeom prst="rect">
                  <a:avLst/>
                </a:prstGeom>
                <a:noFill/>
                <a:ln w="635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CA" sz="1000">
                    <a:cs typeface="Arial" charset="0"/>
                  </a:endParaRPr>
                </a:p>
              </p:txBody>
            </p:sp>
          </p:grpSp>
        </p:grpSp>
        <p:grpSp>
          <p:nvGrpSpPr>
            <p:cNvPr id="18491" name="Group 125"/>
            <p:cNvGrpSpPr>
              <a:grpSpLocks/>
            </p:cNvGrpSpPr>
            <p:nvPr/>
          </p:nvGrpSpPr>
          <p:grpSpPr bwMode="auto">
            <a:xfrm>
              <a:off x="4953000" y="4216328"/>
              <a:ext cx="1371600" cy="352127"/>
              <a:chOff x="5029200" y="4140128"/>
              <a:chExt cx="1185454" cy="352127"/>
            </a:xfrm>
          </p:grpSpPr>
          <p:sp>
            <p:nvSpPr>
              <p:cNvPr id="18507" name="Rectangle 12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05568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Mission, Objectives, Goals, Stakeholders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508" name="Rectangle 13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8492" name="Group 126"/>
            <p:cNvGrpSpPr>
              <a:grpSpLocks/>
            </p:cNvGrpSpPr>
            <p:nvPr/>
          </p:nvGrpSpPr>
          <p:grpSpPr bwMode="auto">
            <a:xfrm>
              <a:off x="4953000" y="4919684"/>
              <a:ext cx="1371600" cy="352127"/>
              <a:chOff x="5029200" y="4843484"/>
              <a:chExt cx="1185454" cy="352127"/>
            </a:xfrm>
          </p:grpSpPr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5029200" y="4843908"/>
                <a:ext cx="1185756" cy="351991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spc="-50" dirty="0">
                    <a:latin typeface="Times New Roman" charset="0"/>
                    <a:ea typeface="+mn-ea"/>
                    <a:cs typeface="Times New Roman" charset="0"/>
                  </a:rPr>
                  <a:t>Resources,</a:t>
                </a:r>
                <a:r>
                  <a:rPr lang="en-US" sz="400" b="1" spc="-50" dirty="0">
                    <a:latin typeface="Times New Roman" charset="0"/>
                    <a:ea typeface="+mn-ea"/>
                    <a:cs typeface="Times New Roman" charset="0"/>
                  </a:rPr>
                  <a:t>   </a:t>
                </a:r>
                <a:r>
                  <a:rPr lang="en-US" sz="1000" b="1" spc="-50" dirty="0">
                    <a:latin typeface="Times New Roman" charset="0"/>
                    <a:ea typeface="+mn-ea"/>
                    <a:cs typeface="Times New Roman" charset="0"/>
                  </a:rPr>
                  <a:t>Capabilities  &amp; </a:t>
                </a:r>
                <a:r>
                  <a:rPr lang="en-US" sz="1000" b="1" dirty="0">
                    <a:latin typeface="Times New Roman" charset="0"/>
                    <a:ea typeface="+mn-ea"/>
                    <a:cs typeface="Times New Roman" charset="0"/>
                  </a:rPr>
                  <a:t>Core Competencies</a:t>
                </a:r>
                <a:endParaRPr lang="en-US" sz="1000" b="1" dirty="0">
                  <a:latin typeface="Times New Roman" charset="0"/>
                  <a:ea typeface="+mn-ea"/>
                  <a:cs typeface="Arial" charset="0"/>
                </a:endParaRPr>
              </a:p>
            </p:txBody>
          </p:sp>
          <p:sp>
            <p:nvSpPr>
              <p:cNvPr id="18506" name="Rectangle 16"/>
              <p:cNvSpPr>
                <a:spLocks noChangeArrowheads="1"/>
              </p:cNvSpPr>
              <p:nvPr/>
            </p:nvSpPr>
            <p:spPr bwMode="auto">
              <a:xfrm>
                <a:off x="5029200" y="4843484"/>
                <a:ext cx="1105568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8493" name="Group 127"/>
            <p:cNvGrpSpPr>
              <a:grpSpLocks/>
            </p:cNvGrpSpPr>
            <p:nvPr/>
          </p:nvGrpSpPr>
          <p:grpSpPr bwMode="auto">
            <a:xfrm>
              <a:off x="4953000" y="4563964"/>
              <a:ext cx="1371600" cy="352127"/>
              <a:chOff x="5029200" y="4487764"/>
              <a:chExt cx="1185454" cy="352127"/>
            </a:xfrm>
          </p:grpSpPr>
          <p:sp>
            <p:nvSpPr>
              <p:cNvPr id="18503" name="Rectangle 18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069904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General &amp; Industry Environment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504" name="Rectangle 19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8494" name="Group 128"/>
            <p:cNvGrpSpPr>
              <a:grpSpLocks/>
            </p:cNvGrpSpPr>
            <p:nvPr/>
          </p:nvGrpSpPr>
          <p:grpSpPr bwMode="auto">
            <a:xfrm>
              <a:off x="4953000" y="5268218"/>
              <a:ext cx="1371600" cy="352127"/>
              <a:chOff x="5029200" y="5192018"/>
              <a:chExt cx="1188720" cy="352127"/>
            </a:xfrm>
          </p:grpSpPr>
          <p:sp>
            <p:nvSpPr>
              <p:cNvPr id="18501" name="Rectangle 21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88720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Bus., Corp., Co-op. &amp; International</a:t>
                </a:r>
                <a:r>
                  <a:rPr lang="en-US" sz="800" b="1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1000" b="1">
                    <a:latin typeface="Times New Roman" charset="0"/>
                    <a:cs typeface="Times New Roman" charset="0"/>
                  </a:rPr>
                  <a:t>Strategies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502" name="Rectangle 22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11570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8495" name="Group 129"/>
            <p:cNvGrpSpPr>
              <a:grpSpLocks/>
            </p:cNvGrpSpPr>
            <p:nvPr/>
          </p:nvGrpSpPr>
          <p:grpSpPr bwMode="auto">
            <a:xfrm>
              <a:off x="6324599" y="3886200"/>
              <a:ext cx="531002" cy="1732635"/>
              <a:chOff x="6213292" y="3810000"/>
              <a:chExt cx="339908" cy="1732635"/>
            </a:xfrm>
          </p:grpSpPr>
          <p:sp>
            <p:nvSpPr>
              <p:cNvPr id="18496" name="Rectangle 35"/>
              <p:cNvSpPr>
                <a:spLocks noChangeArrowheads="1"/>
              </p:cNvSpPr>
              <p:nvPr/>
            </p:nvSpPr>
            <p:spPr bwMode="auto">
              <a:xfrm>
                <a:off x="6213292" y="3810000"/>
                <a:ext cx="339908" cy="334906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  Covered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97" name="Rectangle 38"/>
              <p:cNvSpPr>
                <a:spLocks noChangeArrowheads="1"/>
              </p:cNvSpPr>
              <p:nvPr/>
            </p:nvSpPr>
            <p:spPr bwMode="auto">
              <a:xfrm>
                <a:off x="6213292" y="4137719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98" name="Rectangle 41"/>
              <p:cNvSpPr>
                <a:spLocks noChangeArrowheads="1"/>
              </p:cNvSpPr>
              <p:nvPr/>
            </p:nvSpPr>
            <p:spPr bwMode="auto">
              <a:xfrm>
                <a:off x="6213292" y="4841974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99" name="Rectangle 44"/>
              <p:cNvSpPr>
                <a:spLocks noChangeArrowheads="1"/>
              </p:cNvSpPr>
              <p:nvPr/>
            </p:nvSpPr>
            <p:spPr bwMode="auto">
              <a:xfrm>
                <a:off x="6213292" y="4489847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500" name="Rectangle 47"/>
              <p:cNvSpPr>
                <a:spLocks noChangeArrowheads="1"/>
              </p:cNvSpPr>
              <p:nvPr/>
            </p:nvSpPr>
            <p:spPr bwMode="auto">
              <a:xfrm>
                <a:off x="6213292" y="5190508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18438" name="Group 147"/>
          <p:cNvGrpSpPr>
            <a:grpSpLocks/>
          </p:cNvGrpSpPr>
          <p:nvPr/>
        </p:nvGrpSpPr>
        <p:grpSpPr bwMode="auto">
          <a:xfrm>
            <a:off x="6537325" y="4114800"/>
            <a:ext cx="2424113" cy="2651125"/>
            <a:chOff x="4953000" y="3886200"/>
            <a:chExt cx="1905000" cy="1752600"/>
          </a:xfrm>
        </p:grpSpPr>
        <p:sp>
          <p:nvSpPr>
            <p:cNvPr id="149" name="Rectangle 148"/>
            <p:cNvSpPr/>
            <p:nvPr/>
          </p:nvSpPr>
          <p:spPr>
            <a:xfrm>
              <a:off x="4965475" y="4233572"/>
              <a:ext cx="1892525" cy="1405228"/>
            </a:xfrm>
            <a:prstGeom prst="rect">
              <a:avLst/>
            </a:prstGeom>
            <a:blipFill rotWithShape="1">
              <a:blip r:embed="rId3">
                <a:alphaModFix amt="25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466" name="Group 149"/>
            <p:cNvGrpSpPr>
              <a:grpSpLocks/>
            </p:cNvGrpSpPr>
            <p:nvPr/>
          </p:nvGrpSpPr>
          <p:grpSpPr bwMode="auto">
            <a:xfrm>
              <a:off x="4953000" y="3886200"/>
              <a:ext cx="1371600" cy="349662"/>
              <a:chOff x="5029200" y="3809829"/>
              <a:chExt cx="1185454" cy="349833"/>
            </a:xfrm>
          </p:grpSpPr>
          <p:sp>
            <p:nvSpPr>
              <p:cNvPr id="18485" name="Rectangle 7"/>
              <p:cNvSpPr>
                <a:spLocks noChangeArrowheads="1"/>
              </p:cNvSpPr>
              <p:nvPr/>
            </p:nvSpPr>
            <p:spPr bwMode="auto">
              <a:xfrm>
                <a:off x="5029200" y="3810000"/>
                <a:ext cx="1185454" cy="332823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  <p:grpSp>
            <p:nvGrpSpPr>
              <p:cNvPr id="18486" name="Group 8"/>
              <p:cNvGrpSpPr>
                <a:grpSpLocks/>
              </p:cNvGrpSpPr>
              <p:nvPr/>
            </p:nvGrpSpPr>
            <p:grpSpPr bwMode="auto">
              <a:xfrm>
                <a:off x="5029200" y="3809829"/>
                <a:ext cx="1185454" cy="349833"/>
                <a:chOff x="0" y="-185"/>
                <a:chExt cx="1008" cy="831"/>
              </a:xfrm>
            </p:grpSpPr>
            <p:sp>
              <p:nvSpPr>
                <p:cNvPr id="18487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923" cy="831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000" b="1">
                      <a:latin typeface="Times New Roman" charset="0"/>
                      <a:cs typeface="Times New Roman" charset="0"/>
                    </a:rPr>
                    <a:t>Section of report</a:t>
                  </a:r>
                  <a:r>
                    <a:rPr lang="en-US" sz="900" b="1">
                      <a:latin typeface="Times New Roman" charset="0"/>
                      <a:cs typeface="Times New Roman" charset="0"/>
                    </a:rPr>
                    <a:t>    </a:t>
                  </a:r>
                  <a:r>
                    <a:rPr lang="en-US" sz="800" b="1">
                      <a:latin typeface="Times New Roman" charset="0"/>
                      <a:cs typeface="Times New Roman" charset="0"/>
                    </a:rPr>
                    <a:t>Grade range is 0.0 – 4.3</a:t>
                  </a:r>
                  <a:endParaRPr lang="en-US" sz="800" b="1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848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185"/>
                  <a:ext cx="1008" cy="791"/>
                </a:xfrm>
                <a:prstGeom prst="rect">
                  <a:avLst/>
                </a:prstGeom>
                <a:noFill/>
                <a:ln w="635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CA" sz="1000">
                    <a:cs typeface="Arial" charset="0"/>
                  </a:endParaRPr>
                </a:p>
              </p:txBody>
            </p:sp>
          </p:grpSp>
        </p:grpSp>
        <p:grpSp>
          <p:nvGrpSpPr>
            <p:cNvPr id="18467" name="Group 150"/>
            <p:cNvGrpSpPr>
              <a:grpSpLocks/>
            </p:cNvGrpSpPr>
            <p:nvPr/>
          </p:nvGrpSpPr>
          <p:grpSpPr bwMode="auto">
            <a:xfrm>
              <a:off x="4953000" y="4216328"/>
              <a:ext cx="1371600" cy="352127"/>
              <a:chOff x="5029200" y="4140128"/>
              <a:chExt cx="1185454" cy="352127"/>
            </a:xfrm>
          </p:grpSpPr>
          <p:sp>
            <p:nvSpPr>
              <p:cNvPr id="18483" name="Rectangle 12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05568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SWOT &amp; Synthesis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84" name="Rectangle 13"/>
              <p:cNvSpPr>
                <a:spLocks noChangeArrowheads="1"/>
              </p:cNvSpPr>
              <p:nvPr/>
            </p:nvSpPr>
            <p:spPr bwMode="auto">
              <a:xfrm>
                <a:off x="5029200" y="4140128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8468" name="Group 151"/>
            <p:cNvGrpSpPr>
              <a:grpSpLocks/>
            </p:cNvGrpSpPr>
            <p:nvPr/>
          </p:nvGrpSpPr>
          <p:grpSpPr bwMode="auto">
            <a:xfrm>
              <a:off x="4953000" y="4919684"/>
              <a:ext cx="1371600" cy="352127"/>
              <a:chOff x="5029200" y="4843484"/>
              <a:chExt cx="1185454" cy="352127"/>
            </a:xfrm>
          </p:grpSpPr>
          <p:sp>
            <p:nvSpPr>
              <p:cNvPr id="165" name="Rectangle 15"/>
              <p:cNvSpPr>
                <a:spLocks noChangeArrowheads="1"/>
              </p:cNvSpPr>
              <p:nvPr/>
            </p:nvSpPr>
            <p:spPr bwMode="auto">
              <a:xfrm>
                <a:off x="5029200" y="4843719"/>
                <a:ext cx="1184980" cy="351569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spc="-50" dirty="0">
                    <a:latin typeface="Times New Roman" charset="0"/>
                    <a:ea typeface="+mn-ea"/>
                    <a:cs typeface="Times New Roman" charset="0"/>
                  </a:rPr>
                  <a:t>Implementation</a:t>
                </a:r>
                <a:endParaRPr lang="en-US" sz="1000" b="1" dirty="0">
                  <a:latin typeface="Times New Roman" charset="0"/>
                  <a:ea typeface="+mn-ea"/>
                  <a:cs typeface="Arial" charset="0"/>
                </a:endParaRPr>
              </a:p>
            </p:txBody>
          </p:sp>
          <p:sp>
            <p:nvSpPr>
              <p:cNvPr id="18482" name="Rectangle 16"/>
              <p:cNvSpPr>
                <a:spLocks noChangeArrowheads="1"/>
              </p:cNvSpPr>
              <p:nvPr/>
            </p:nvSpPr>
            <p:spPr bwMode="auto">
              <a:xfrm>
                <a:off x="5029200" y="4843484"/>
                <a:ext cx="1105568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8469" name="Group 152"/>
            <p:cNvGrpSpPr>
              <a:grpSpLocks/>
            </p:cNvGrpSpPr>
            <p:nvPr/>
          </p:nvGrpSpPr>
          <p:grpSpPr bwMode="auto">
            <a:xfrm>
              <a:off x="4953000" y="4563964"/>
              <a:ext cx="1479392" cy="352127"/>
              <a:chOff x="5029200" y="4487764"/>
              <a:chExt cx="1278617" cy="352127"/>
            </a:xfrm>
          </p:grpSpPr>
          <p:sp>
            <p:nvSpPr>
              <p:cNvPr id="18479" name="Rectangle 18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278617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Criteria, Recommend. , Targets &amp; Evaluation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80" name="Rectangle 19"/>
              <p:cNvSpPr>
                <a:spLocks noChangeArrowheads="1"/>
              </p:cNvSpPr>
              <p:nvPr/>
            </p:nvSpPr>
            <p:spPr bwMode="auto">
              <a:xfrm>
                <a:off x="5029200" y="4487764"/>
                <a:ext cx="1185454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8470" name="Group 153"/>
            <p:cNvGrpSpPr>
              <a:grpSpLocks/>
            </p:cNvGrpSpPr>
            <p:nvPr/>
          </p:nvGrpSpPr>
          <p:grpSpPr bwMode="auto">
            <a:xfrm>
              <a:off x="4953000" y="5268218"/>
              <a:ext cx="1371600" cy="352127"/>
              <a:chOff x="5029200" y="5192018"/>
              <a:chExt cx="1188720" cy="352127"/>
            </a:xfrm>
          </p:grpSpPr>
          <p:sp>
            <p:nvSpPr>
              <p:cNvPr id="18477" name="Rectangle 21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88720" cy="352127"/>
              </a:xfrm>
              <a:prstGeom prst="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Remaining Considerations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78" name="Rectangle 22"/>
              <p:cNvSpPr>
                <a:spLocks noChangeArrowheads="1"/>
              </p:cNvSpPr>
              <p:nvPr/>
            </p:nvSpPr>
            <p:spPr bwMode="auto">
              <a:xfrm>
                <a:off x="5029200" y="5192018"/>
                <a:ext cx="1111570" cy="35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endParaRPr lang="en-CA" sz="1000">
                  <a:cs typeface="Arial" charset="0"/>
                </a:endParaRPr>
              </a:p>
            </p:txBody>
          </p:sp>
        </p:grpSp>
        <p:grpSp>
          <p:nvGrpSpPr>
            <p:cNvPr id="18471" name="Group 154"/>
            <p:cNvGrpSpPr>
              <a:grpSpLocks/>
            </p:cNvGrpSpPr>
            <p:nvPr/>
          </p:nvGrpSpPr>
          <p:grpSpPr bwMode="auto">
            <a:xfrm>
              <a:off x="6324599" y="3886200"/>
              <a:ext cx="531002" cy="1732635"/>
              <a:chOff x="6213292" y="3810000"/>
              <a:chExt cx="339908" cy="1732635"/>
            </a:xfrm>
          </p:grpSpPr>
          <p:sp>
            <p:nvSpPr>
              <p:cNvPr id="18472" name="Rectangle 35"/>
              <p:cNvSpPr>
                <a:spLocks noChangeArrowheads="1"/>
              </p:cNvSpPr>
              <p:nvPr/>
            </p:nvSpPr>
            <p:spPr bwMode="auto">
              <a:xfrm>
                <a:off x="6213292" y="3810000"/>
                <a:ext cx="339908" cy="334906"/>
              </a:xfrm>
              <a:prstGeom prst="rect">
                <a:avLst/>
              </a:prstGeom>
              <a:solidFill>
                <a:srgbClr val="CCCCCC"/>
              </a:solidFill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000" b="1">
                    <a:latin typeface="Times New Roman" charset="0"/>
                    <a:cs typeface="Times New Roman" charset="0"/>
                  </a:rPr>
                  <a:t>  Covered</a:t>
                </a:r>
                <a:endParaRPr lang="en-US" sz="10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73" name="Rectangle 156"/>
              <p:cNvSpPr>
                <a:spLocks noChangeArrowheads="1"/>
              </p:cNvSpPr>
              <p:nvPr/>
            </p:nvSpPr>
            <p:spPr bwMode="auto">
              <a:xfrm>
                <a:off x="6213292" y="4137719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74" name="Rectangle 41"/>
              <p:cNvSpPr>
                <a:spLocks noChangeArrowheads="1"/>
              </p:cNvSpPr>
              <p:nvPr/>
            </p:nvSpPr>
            <p:spPr bwMode="auto">
              <a:xfrm>
                <a:off x="6213292" y="4841974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75" name="Rectangle 44"/>
              <p:cNvSpPr>
                <a:spLocks noChangeArrowheads="1"/>
              </p:cNvSpPr>
              <p:nvPr/>
            </p:nvSpPr>
            <p:spPr bwMode="auto">
              <a:xfrm>
                <a:off x="6213292" y="4489847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476" name="Rectangle 47"/>
              <p:cNvSpPr>
                <a:spLocks noChangeArrowheads="1"/>
              </p:cNvSpPr>
              <p:nvPr/>
            </p:nvSpPr>
            <p:spPr bwMode="auto">
              <a:xfrm>
                <a:off x="6213292" y="5190508"/>
                <a:ext cx="339908" cy="352127"/>
              </a:xfrm>
              <a:prstGeom prst="rect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900" b="1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en-US" sz="900" b="1"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18439" name="TextBox 172"/>
          <p:cNvSpPr txBox="1">
            <a:spLocks noChangeArrowheads="1"/>
          </p:cNvSpPr>
          <p:nvPr/>
        </p:nvSpPr>
        <p:spPr bwMode="auto">
          <a:xfrm>
            <a:off x="8374063" y="48482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95B3D7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</a:p>
        </p:txBody>
      </p:sp>
      <p:sp>
        <p:nvSpPr>
          <p:cNvPr id="18440" name="TextBox 173"/>
          <p:cNvSpPr txBox="1">
            <a:spLocks noChangeArrowheads="1"/>
          </p:cNvSpPr>
          <p:nvPr/>
        </p:nvSpPr>
        <p:spPr bwMode="auto">
          <a:xfrm>
            <a:off x="5719763" y="4826000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95B3D7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3200">
              <a:solidFill>
                <a:srgbClr val="95B3D7"/>
              </a:solidFill>
              <a:latin typeface="Arial" charset="0"/>
              <a:cs typeface="Arial" charset="0"/>
            </a:endParaRPr>
          </a:p>
        </p:txBody>
      </p:sp>
      <p:sp>
        <p:nvSpPr>
          <p:cNvPr id="18441" name="TextBox 174"/>
          <p:cNvSpPr txBox="1">
            <a:spLocks noChangeArrowheads="1"/>
          </p:cNvSpPr>
          <p:nvPr/>
        </p:nvSpPr>
        <p:spPr bwMode="auto">
          <a:xfrm>
            <a:off x="5713413" y="5360988"/>
            <a:ext cx="304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95B3D7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3200">
              <a:solidFill>
                <a:srgbClr val="95B3D7"/>
              </a:solidFill>
              <a:latin typeface="Arial" charset="0"/>
              <a:cs typeface="Arial" charset="0"/>
            </a:endParaRPr>
          </a:p>
        </p:txBody>
      </p:sp>
      <p:sp>
        <p:nvSpPr>
          <p:cNvPr id="18442" name="TextBox 175"/>
          <p:cNvSpPr txBox="1">
            <a:spLocks noChangeArrowheads="1"/>
          </p:cNvSpPr>
          <p:nvPr/>
        </p:nvSpPr>
        <p:spPr bwMode="auto">
          <a:xfrm>
            <a:off x="5713413" y="5911850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95B3D7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3200">
              <a:solidFill>
                <a:srgbClr val="95B3D7"/>
              </a:solidFill>
              <a:latin typeface="Arial" charset="0"/>
              <a:cs typeface="Arial" charset="0"/>
            </a:endParaRPr>
          </a:p>
        </p:txBody>
      </p:sp>
      <p:sp>
        <p:nvSpPr>
          <p:cNvPr id="18443" name="TextBox 176"/>
          <p:cNvSpPr txBox="1">
            <a:spLocks noChangeArrowheads="1"/>
          </p:cNvSpPr>
          <p:nvPr/>
        </p:nvSpPr>
        <p:spPr bwMode="auto">
          <a:xfrm>
            <a:off x="5707063" y="6426200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95B3D7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sz="3200">
              <a:solidFill>
                <a:srgbClr val="95B3D7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444" name="Group 177"/>
          <p:cNvGrpSpPr>
            <a:grpSpLocks/>
          </p:cNvGrpSpPr>
          <p:nvPr/>
        </p:nvGrpSpPr>
        <p:grpSpPr bwMode="auto">
          <a:xfrm>
            <a:off x="182563" y="4178300"/>
            <a:ext cx="3402012" cy="2511425"/>
            <a:chOff x="182880" y="4178776"/>
            <a:chExt cx="3401911" cy="2510315"/>
          </a:xfrm>
        </p:grpSpPr>
        <p:pic>
          <p:nvPicPr>
            <p:cNvPr id="18453" name="Picture 17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" y="417877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179" descr="Description: Can You Guess The Disney Princess Movie From The Sidekick?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28" y="417877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18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976" y="417877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181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2" t="8002" r="7259" b="7852"/>
            <a:stretch>
              <a:fillRect/>
            </a:stretch>
          </p:blipFill>
          <p:spPr bwMode="auto">
            <a:xfrm>
              <a:off x="182880" y="6001388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182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28" y="6001388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183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976" y="6001388"/>
              <a:ext cx="685800" cy="685800"/>
            </a:xfrm>
            <a:prstGeom prst="rect">
              <a:avLst/>
            </a:prstGeom>
            <a:noFill/>
            <a:ln w="31750">
              <a:solidFill>
                <a:srgbClr val="FFB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9" name="Picture 184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1" r="18024"/>
            <a:stretch>
              <a:fillRect/>
            </a:stretch>
          </p:blipFill>
          <p:spPr bwMode="auto">
            <a:xfrm>
              <a:off x="2898991" y="417877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185">
              <a:hlinkClick r:id="rId18"/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5063111"/>
              <a:ext cx="685800" cy="685800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187" name="Picture 186">
              <a:hlinkClick r:id="rId20"/>
            </p:cNvPr>
            <p:cNvPicPr/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5428" y="5063111"/>
              <a:ext cx="685800" cy="685800"/>
            </a:xfrm>
            <a:prstGeom prst="rect">
              <a:avLst/>
            </a:prstGeom>
            <a:ln>
              <a:noFill/>
            </a:ln>
            <a:effectLst>
              <a:glow rad="25400">
                <a:schemeClr val="tx1"/>
              </a:glow>
              <a:softEdge rad="254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62" name="Picture 187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32" t="22237" r="33981" b="17403"/>
            <a:stretch>
              <a:fillRect/>
            </a:stretch>
          </p:blipFill>
          <p:spPr bwMode="auto">
            <a:xfrm>
              <a:off x="2898991" y="6003291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188">
              <a:hlinkClick r:id="rId24"/>
            </p:cNvPr>
            <p:cNvPicPr/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7976" y="5082126"/>
              <a:ext cx="685800" cy="685800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18464" name="Picture 189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991" y="508212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735013" y="3367088"/>
            <a:ext cx="795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</a:pPr>
            <a:r>
              <a:rPr lang="en-US"/>
              <a:t>9. Be able to address the questions raised. </a:t>
            </a:r>
            <a:r>
              <a:rPr lang="en-US" i="1">
                <a:solidFill>
                  <a:srgbClr val="008000"/>
                </a:solidFill>
              </a:rPr>
              <a:t>Remaining considerations.</a:t>
            </a: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728663" y="2408238"/>
            <a:ext cx="660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</a:pPr>
            <a:r>
              <a:rPr lang="en-US"/>
              <a:t>7. Explain an implementation schedule, showing a sense of urgency.        </a:t>
            </a:r>
            <a:r>
              <a:rPr lang="en-US" i="1">
                <a:solidFill>
                  <a:srgbClr val="008000"/>
                </a:solidFill>
              </a:rPr>
              <a:t>This is your implementation and timeline.</a:t>
            </a: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728663" y="1870075"/>
            <a:ext cx="637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defTabSz="914400">
              <a:spcBef>
                <a:spcPts val="1200"/>
              </a:spcBef>
              <a:spcAft>
                <a:spcPts val="1200"/>
              </a:spcAft>
            </a:pPr>
            <a:r>
              <a:rPr lang="en-US"/>
              <a:t>6. Make a recommendation that is clear and achievable.                    </a:t>
            </a:r>
            <a:r>
              <a:rPr lang="en-US" i="1">
                <a:solidFill>
                  <a:srgbClr val="008000"/>
                </a:solidFill>
              </a:rPr>
              <a:t>Here we see your recommendation and possibly some targets.</a:t>
            </a: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754063" y="1316038"/>
            <a:ext cx="657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</a:pPr>
            <a:r>
              <a:rPr lang="en-US"/>
              <a:t>5. Sum-up the above by telling what a good recommendation does. </a:t>
            </a:r>
            <a:r>
              <a:rPr lang="en-US" i="1">
                <a:solidFill>
                  <a:srgbClr val="008000"/>
                </a:solidFill>
              </a:rPr>
              <a:t>This is the criteria of what a good recommendation should do.</a:t>
            </a:r>
          </a:p>
        </p:txBody>
      </p:sp>
      <p:sp>
        <p:nvSpPr>
          <p:cNvPr id="195" name="TextBox 194"/>
          <p:cNvSpPr txBox="1">
            <a:spLocks noChangeArrowheads="1"/>
          </p:cNvSpPr>
          <p:nvPr/>
        </p:nvSpPr>
        <p:spPr bwMode="auto">
          <a:xfrm>
            <a:off x="8374063" y="5364163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</a:p>
        </p:txBody>
      </p: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8351838" y="5911850"/>
            <a:ext cx="304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</a:p>
        </p:txBody>
      </p:sp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8359775" y="6437313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3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</a:p>
        </p:txBody>
      </p:sp>
      <p:pic>
        <p:nvPicPr>
          <p:cNvPr id="18452" name="Sound 197">
            <a:hlinkClick r:id="" action="ppaction://media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2075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2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2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3" grpId="0"/>
      <p:bldP spid="191" grpId="0"/>
      <p:bldP spid="192" grpId="0"/>
      <p:bldP spid="193" grpId="0"/>
      <p:bldP spid="194" grpId="0"/>
      <p:bldP spid="195" grpId="0"/>
      <p:bldP spid="195" grpId="1"/>
      <p:bldP spid="195" grpId="2"/>
      <p:bldP spid="196" grpId="0"/>
      <p:bldP spid="196" grpId="1"/>
      <p:bldP spid="196" grpId="2"/>
      <p:bldP spid="197" grpId="0"/>
      <p:bldP spid="197" grpId="1"/>
      <p:bldP spid="19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thats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Picture 5" descr="DC011118.jpg"/>
          <p:cNvSpPr>
            <a:spLocks noChangeAspect="1"/>
          </p:cNvSpPr>
          <p:nvPr/>
        </p:nvSpPr>
        <p:spPr bwMode="auto">
          <a:xfrm>
            <a:off x="3937000" y="27940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3875088" y="3878263"/>
            <a:ext cx="1944687" cy="1793875"/>
            <a:chOff x="3874655" y="3877733"/>
            <a:chExt cx="1944994" cy="1794933"/>
          </a:xfrm>
        </p:grpSpPr>
        <p:pic>
          <p:nvPicPr>
            <p:cNvPr id="19460" name="Picture 1" descr="Screen Shot 2020-11-08 at 12.44.1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655" y="3877733"/>
              <a:ext cx="1944994" cy="178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530396" y="4351087"/>
              <a:ext cx="44457" cy="476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884464" y="4355852"/>
              <a:ext cx="46044" cy="460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" name="Picture 9" descr="Screen Shot 2020-11-08 at 12.44.13 AM.pn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C112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7033" y="4834454"/>
              <a:ext cx="338667" cy="8382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682</Words>
  <Application>Microsoft Macintosh PowerPoint</Application>
  <PresentationFormat>On-screen Show (4:3)</PresentationFormat>
  <Paragraphs>110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ＭＳ Ｐゴシック</vt:lpstr>
      <vt:lpstr>Arial</vt:lpstr>
      <vt:lpstr>Wingdings</vt:lpstr>
      <vt:lpstr>Times New Roman</vt:lpstr>
      <vt:lpstr>Zapf Dingbats</vt:lpstr>
      <vt:lpstr>Office Theme</vt:lpstr>
      <vt:lpstr>Bus 478  Sheppard</vt:lpstr>
      <vt:lpstr>What I said I’d Grade</vt:lpstr>
      <vt:lpstr>Good Form</vt:lpstr>
      <vt:lpstr>Summary of the grading content</vt:lpstr>
      <vt:lpstr>Introduction &amp; Problems</vt:lpstr>
      <vt:lpstr>Solutions, How and When</vt:lpstr>
      <vt:lpstr>PowerPoint Presentation</vt:lpstr>
    </vt:vector>
  </TitlesOfParts>
  <Company>Simon Sraser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Sheppard</dc:creator>
  <cp:lastModifiedBy>Jerry Sheppard</cp:lastModifiedBy>
  <cp:revision>33</cp:revision>
  <dcterms:created xsi:type="dcterms:W3CDTF">2020-11-06T23:49:09Z</dcterms:created>
  <dcterms:modified xsi:type="dcterms:W3CDTF">2020-11-08T08:58:29Z</dcterms:modified>
</cp:coreProperties>
</file>