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417" r:id="rId2"/>
    <p:sldId id="508" r:id="rId3"/>
    <p:sldId id="473" r:id="rId4"/>
    <p:sldId id="504" r:id="rId5"/>
    <p:sldId id="474" r:id="rId6"/>
    <p:sldId id="475" r:id="rId7"/>
    <p:sldId id="476" r:id="rId8"/>
    <p:sldId id="478" r:id="rId9"/>
    <p:sldId id="477" r:id="rId10"/>
    <p:sldId id="479" r:id="rId11"/>
    <p:sldId id="480" r:id="rId12"/>
    <p:sldId id="505" r:id="rId13"/>
    <p:sldId id="506" r:id="rId14"/>
    <p:sldId id="507" r:id="rId15"/>
    <p:sldId id="484" r:id="rId16"/>
    <p:sldId id="509" r:id="rId17"/>
    <p:sldId id="481" r:id="rId18"/>
    <p:sldId id="482" r:id="rId19"/>
    <p:sldId id="483" r:id="rId20"/>
    <p:sldId id="499" r:id="rId21"/>
    <p:sldId id="485" r:id="rId22"/>
    <p:sldId id="486" r:id="rId23"/>
    <p:sldId id="487" r:id="rId24"/>
    <p:sldId id="488" r:id="rId25"/>
    <p:sldId id="489" r:id="rId26"/>
    <p:sldId id="490" r:id="rId27"/>
    <p:sldId id="510" r:id="rId28"/>
    <p:sldId id="491" r:id="rId29"/>
    <p:sldId id="492" r:id="rId30"/>
    <p:sldId id="500" r:id="rId31"/>
    <p:sldId id="511" r:id="rId32"/>
    <p:sldId id="501" r:id="rId33"/>
    <p:sldId id="493" r:id="rId34"/>
    <p:sldId id="512" r:id="rId35"/>
    <p:sldId id="494" r:id="rId36"/>
    <p:sldId id="495" r:id="rId37"/>
    <p:sldId id="496" r:id="rId38"/>
    <p:sldId id="502" r:id="rId39"/>
    <p:sldId id="503" r:id="rId40"/>
    <p:sldId id="497" r:id="rId41"/>
    <p:sldId id="498" r:id="rId42"/>
  </p:sldIdLst>
  <p:sldSz cx="10080625" cy="7559675"/>
  <p:notesSz cx="7556500" cy="10693400"/>
  <p:custDataLst>
    <p:tags r:id="rId44"/>
  </p:custDataLst>
  <p:defaultTextStyle>
    <a:defPPr>
      <a:defRPr lang="en-GB"/>
    </a:defPPr>
    <a:lvl1pPr algn="l" defTabSz="4569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31576" indent="-215790" algn="l" defTabSz="4569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647364" indent="-215790" algn="l" defTabSz="4569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863153" indent="-215790" algn="l" defTabSz="4569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078940" indent="-215790" algn="l" defTabSz="4569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4815" algn="l" defTabSz="913926" rtl="0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1778" algn="l" defTabSz="913926" rtl="0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198741" algn="l" defTabSz="913926" rtl="0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5704" algn="l" defTabSz="913926" rtl="0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453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8000"/>
    <a:srgbClr val="663300"/>
    <a:srgbClr val="CCECFF"/>
    <a:srgbClr val="33CC33"/>
    <a:srgbClr val="FFCC00"/>
    <a:srgbClr val="FF9900"/>
    <a:srgbClr val="CC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1" autoAdjust="0"/>
    <p:restoredTop sz="92607" autoAdjust="0"/>
  </p:normalViewPr>
  <p:slideViewPr>
    <p:cSldViewPr snapToGrid="0">
      <p:cViewPr varScale="1">
        <p:scale>
          <a:sx n="62" d="100"/>
          <a:sy n="62" d="100"/>
        </p:scale>
        <p:origin x="1164" y="56"/>
      </p:cViewPr>
      <p:guideLst>
        <p:guide orient="horz" pos="2453"/>
        <p:guide pos="288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80000"/>
            <a:ext cx="6043613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75B1211D-509F-47AB-829F-B2BA9432870F}" type="slidenum">
              <a:rPr lang="he-IL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25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9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565" indent="-285603" algn="l" defTabSz="4569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406" indent="-228483" algn="l" defTabSz="4569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99371" indent="-228483" algn="l" defTabSz="4569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6334" indent="-228483" algn="l" defTabSz="4569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4815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41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B810ED-1978-475A-82EE-E4722F120621}" type="slidenum">
              <a:rPr lang="he-IL"/>
              <a:pPr/>
              <a:t>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28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1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MS: Deterministic</a:t>
            </a:r>
            <a:r>
              <a:rPr lang="en-US" baseline="0" dirty="0" smtClean="0"/>
              <a:t> branching algorithm</a:t>
            </a:r>
          </a:p>
          <a:p>
            <a:r>
              <a:rPr lang="en-US" baseline="0" dirty="0" err="1" smtClean="0"/>
              <a:t>Schoening</a:t>
            </a:r>
            <a:r>
              <a:rPr lang="en-US" baseline="0" dirty="0" smtClean="0"/>
              <a:t>: Random Walk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5B1211D-509F-47AB-829F-B2BA9432870F}" type="slidenum">
              <a:rPr lang="he-IL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2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6963" indent="0" algn="ctr">
              <a:buNone/>
              <a:defRPr/>
            </a:lvl2pPr>
            <a:lvl3pPr marL="913926" indent="0" algn="ctr">
              <a:buNone/>
              <a:defRPr/>
            </a:lvl3pPr>
            <a:lvl4pPr marL="1370889" indent="0" algn="ctr">
              <a:buNone/>
              <a:defRPr/>
            </a:lvl4pPr>
            <a:lvl5pPr marL="1827851" indent="0" algn="ctr">
              <a:buNone/>
              <a:defRPr/>
            </a:lvl5pPr>
            <a:lvl6pPr marL="2284815" indent="0" algn="ctr">
              <a:buNone/>
              <a:defRPr/>
            </a:lvl6pPr>
            <a:lvl7pPr marL="2741778" indent="0" algn="ctr">
              <a:buNone/>
              <a:defRPr/>
            </a:lvl7pPr>
            <a:lvl8pPr marL="3198741" indent="0" algn="ctr">
              <a:buNone/>
              <a:defRPr/>
            </a:lvl8pPr>
            <a:lvl9pPr marL="36557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924698-36BE-46A9-8BFC-8E4AEFA26BB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B76CBD-22B5-414D-8D49-D13898CC9269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30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30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EF7316-4D1C-4FDE-A7BC-AFFF955568C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93" y="6886575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fld id="{C8ADD7D5-CC77-4A8A-8FAA-BFD0A3912E7A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31C02B-B389-4D14-9140-30E898E9E1C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5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3" indent="0">
              <a:buNone/>
              <a:defRPr sz="1800"/>
            </a:lvl2pPr>
            <a:lvl3pPr marL="913926" indent="0">
              <a:buNone/>
              <a:defRPr sz="1700"/>
            </a:lvl3pPr>
            <a:lvl4pPr marL="1370889" indent="0">
              <a:buNone/>
              <a:defRPr sz="1400"/>
            </a:lvl4pPr>
            <a:lvl5pPr marL="1827851" indent="0">
              <a:buNone/>
              <a:defRPr sz="1400"/>
            </a:lvl5pPr>
            <a:lvl6pPr marL="2284815" indent="0">
              <a:buNone/>
              <a:defRPr sz="1400"/>
            </a:lvl6pPr>
            <a:lvl7pPr marL="2741778" indent="0">
              <a:buNone/>
              <a:defRPr sz="1400"/>
            </a:lvl7pPr>
            <a:lvl8pPr marL="3198741" indent="0">
              <a:buNone/>
              <a:defRPr sz="1400"/>
            </a:lvl8pPr>
            <a:lvl9pPr marL="36557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5A37FB-DD70-4464-93B0-E11B2E69FDC1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81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81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DC5755-718B-4B42-87E1-5EFB4CC7421E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7" y="303218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89" indent="0">
              <a:buNone/>
              <a:defRPr sz="1700" b="1"/>
            </a:lvl4pPr>
            <a:lvl5pPr marL="1827851" indent="0">
              <a:buNone/>
              <a:defRPr sz="1700" b="1"/>
            </a:lvl5pPr>
            <a:lvl6pPr marL="2284815" indent="0">
              <a:buNone/>
              <a:defRPr sz="1700" b="1"/>
            </a:lvl6pPr>
            <a:lvl7pPr marL="2741778" indent="0">
              <a:buNone/>
              <a:defRPr sz="1700" b="1"/>
            </a:lvl7pPr>
            <a:lvl8pPr marL="3198741" indent="0">
              <a:buNone/>
              <a:defRPr sz="1700" b="1"/>
            </a:lvl8pPr>
            <a:lvl9pPr marL="365570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89" indent="0">
              <a:buNone/>
              <a:defRPr sz="1700" b="1"/>
            </a:lvl4pPr>
            <a:lvl5pPr marL="1827851" indent="0">
              <a:buNone/>
              <a:defRPr sz="1700" b="1"/>
            </a:lvl5pPr>
            <a:lvl6pPr marL="2284815" indent="0">
              <a:buNone/>
              <a:defRPr sz="1700" b="1"/>
            </a:lvl6pPr>
            <a:lvl7pPr marL="2741778" indent="0">
              <a:buNone/>
              <a:defRPr sz="1700" b="1"/>
            </a:lvl7pPr>
            <a:lvl8pPr marL="3198741" indent="0">
              <a:buNone/>
              <a:defRPr sz="1700" b="1"/>
            </a:lvl8pPr>
            <a:lvl9pPr marL="365570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B4E0DD-E54D-440A-B394-8CA72AF5B8E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345844-8158-47E0-AC47-06ABC4DC22C9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F8C4F8-5531-481B-824F-0117474A7530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8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6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89" indent="0">
              <a:buNone/>
              <a:defRPr sz="900"/>
            </a:lvl4pPr>
            <a:lvl5pPr marL="1827851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1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B1D3B0-C096-438B-99BC-241C4B1A0668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3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3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89" indent="0">
              <a:buNone/>
              <a:defRPr sz="2000"/>
            </a:lvl4pPr>
            <a:lvl5pPr marL="1827851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1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3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89" indent="0">
              <a:buNone/>
              <a:defRPr sz="900"/>
            </a:lvl4pPr>
            <a:lvl5pPr marL="1827851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1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60D759-82FB-4D78-8435-C61310545E2D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81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525" algn="l"/>
                <a:tab pos="1447045" algn="l"/>
                <a:tab pos="2170575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525" algn="l"/>
                <a:tab pos="1447045" algn="l"/>
                <a:tab pos="2170575" algn="l"/>
                <a:tab pos="2894099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93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525" algn="l"/>
                <a:tab pos="1447045" algn="l"/>
                <a:tab pos="2170575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5FAF7F21-159A-45A6-871F-17D0CDDD3A84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69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576" indent="-215790" algn="l" defTabSz="4569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marL="647364" indent="-215790" algn="l" defTabSz="4569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marL="861566" indent="-214201" algn="l" defTabSz="4569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marL="1078940" indent="-217377" algn="l" defTabSz="4569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1535903" indent="-217377" algn="l" defTabSz="4569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1992867" indent="-217377" algn="l" defTabSz="4569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2449829" indent="-217377" algn="l" defTabSz="4569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2906795" indent="-217377" algn="l" defTabSz="4569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431576" indent="-323683" algn="l" defTabSz="4569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1566" indent="-285603" algn="l" defTabSz="4569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4727" indent="-215790" algn="l" defTabSz="4569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6305" indent="-215790" algn="l" defTabSz="4569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881" indent="-215790" algn="l" defTabSz="4569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844" indent="-215790" algn="l" defTabSz="4569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07" indent="-215790" algn="l" defTabSz="4569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8770" indent="-215790" algn="l" defTabSz="4569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5733" indent="-215790" algn="l" defTabSz="4569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9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1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1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3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89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10" Type="http://schemas.openxmlformats.org/officeDocument/2006/relationships/image" Target="../media/image102.png"/><Relationship Id="rId4" Type="http://schemas.openxmlformats.org/officeDocument/2006/relationships/image" Target="../media/image8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41.png"/><Relationship Id="rId7" Type="http://schemas.openxmlformats.org/officeDocument/2006/relationships/image" Target="../media/image58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10" Type="http://schemas.openxmlformats.org/officeDocument/2006/relationships/image" Target="../media/image611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3.png"/><Relationship Id="rId12" Type="http://schemas.openxmlformats.org/officeDocument/2006/relationships/image" Target="../media/image15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1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8.png"/><Relationship Id="rId21" Type="http://schemas.openxmlformats.org/officeDocument/2006/relationships/image" Target="../media/image103.png"/><Relationship Id="rId25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06.png"/><Relationship Id="rId23" Type="http://schemas.openxmlformats.org/officeDocument/2006/relationships/image" Target="../media/image105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00.png"/><Relationship Id="rId7" Type="http://schemas.openxmlformats.org/officeDocument/2006/relationships/image" Target="../media/image114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0.png"/><Relationship Id="rId5" Type="http://schemas.openxmlformats.org/officeDocument/2006/relationships/image" Target="../media/image1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74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png"/><Relationship Id="rId5" Type="http://schemas.openxmlformats.org/officeDocument/2006/relationships/image" Target="../media/image720.png"/><Relationship Id="rId4" Type="http://schemas.openxmlformats.org/officeDocument/2006/relationships/image" Target="../media/image7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4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1.png"/><Relationship Id="rId5" Type="http://schemas.openxmlformats.org/officeDocument/2006/relationships/image" Target="../media/image701.png"/><Relationship Id="rId4" Type="http://schemas.openxmlformats.org/officeDocument/2006/relationships/image" Target="../media/image69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1.png"/><Relationship Id="rId10" Type="http://schemas.openxmlformats.org/officeDocument/2006/relationships/image" Target="../media/image160.png"/><Relationship Id="rId9" Type="http://schemas.openxmlformats.org/officeDocument/2006/relationships/image" Target="../media/image1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10.png"/><Relationship Id="rId4" Type="http://schemas.openxmlformats.org/officeDocument/2006/relationships/image" Target="../media/image1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76622"/>
            <a:ext cx="10080625" cy="1030410"/>
          </a:xfrm>
          <a:ln/>
        </p:spPr>
        <p:txBody>
          <a:bodyPr>
            <a:spAutoFit/>
          </a:bodyPr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39563" algn="l"/>
                <a:tab pos="5063088" algn="l"/>
                <a:tab pos="5788199" algn="l"/>
                <a:tab pos="6503790" algn="l"/>
                <a:tab pos="7232076" algn="l"/>
              </a:tabLst>
            </a:pPr>
            <a:r>
              <a:rPr lang="en-GB" sz="3600" dirty="0" smtClean="0">
                <a:solidFill>
                  <a:srgbClr val="009900"/>
                </a:solidFill>
              </a:rPr>
              <a:t>Thomas D. Hansen</a:t>
            </a:r>
            <a:r>
              <a:rPr lang="he-IL" sz="3600" dirty="0" smtClean="0">
                <a:solidFill>
                  <a:srgbClr val="009900"/>
                </a:solidFill>
              </a:rPr>
              <a:t> </a:t>
            </a:r>
            <a:r>
              <a:rPr lang="en-US" sz="3600" dirty="0" smtClean="0">
                <a:solidFill>
                  <a:srgbClr val="009900"/>
                </a:solidFill>
              </a:rPr>
              <a:t> </a:t>
            </a:r>
            <a:r>
              <a:rPr lang="en-GB" sz="3600" dirty="0" smtClean="0">
                <a:solidFill>
                  <a:srgbClr val="009900"/>
                </a:solidFill>
              </a:rPr>
              <a:t> Haim Kaplan</a:t>
            </a:r>
            <a:br>
              <a:rPr lang="en-GB" sz="3600" dirty="0" smtClean="0">
                <a:solidFill>
                  <a:srgbClr val="009900"/>
                </a:solidFill>
              </a:rPr>
            </a:br>
            <a:r>
              <a:rPr lang="en-GB" sz="3600" dirty="0" smtClean="0">
                <a:solidFill>
                  <a:srgbClr val="009900"/>
                </a:solidFill>
              </a:rPr>
              <a:t>    Or </a:t>
            </a:r>
            <a:r>
              <a:rPr lang="en-GB" sz="3600" dirty="0" err="1" smtClean="0">
                <a:solidFill>
                  <a:srgbClr val="009900"/>
                </a:solidFill>
              </a:rPr>
              <a:t>Zamir</a:t>
            </a:r>
            <a:r>
              <a:rPr lang="en-GB" sz="3600" dirty="0" smtClean="0">
                <a:solidFill>
                  <a:srgbClr val="009900"/>
                </a:solidFill>
              </a:rPr>
              <a:t>              Uri Zwick</a:t>
            </a:r>
            <a:endParaRPr lang="zh-CN" altLang="en-GB" sz="36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843" name="Text Box 3"/>
              <p:cNvSpPr txBox="1">
                <a:spLocks noChangeArrowheads="1"/>
              </p:cNvSpPr>
              <p:nvPr/>
            </p:nvSpPr>
            <p:spPr bwMode="auto">
              <a:xfrm>
                <a:off x="1" y="727342"/>
                <a:ext cx="10080624" cy="1259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tabLst>
                    <a:tab pos="723525" algn="l"/>
                    <a:tab pos="1447045" algn="l"/>
                    <a:tab pos="2170575" algn="l"/>
                    <a:tab pos="2894099" algn="l"/>
                    <a:tab pos="3617623" algn="l"/>
                    <a:tab pos="4341150" algn="l"/>
                    <a:tab pos="5063088" algn="l"/>
                    <a:tab pos="5788199" algn="l"/>
                    <a:tab pos="6511723" algn="l"/>
                    <a:tab pos="7232076" algn="l"/>
                    <a:tab pos="7952428" algn="l"/>
                    <a:tab pos="8682298" algn="l"/>
                  </a:tabLst>
                </a:pPr>
                <a:r>
                  <a:rPr lang="en-US" sz="4400" dirty="0" smtClean="0">
                    <a:solidFill>
                      <a:srgbClr val="0000FF"/>
                    </a:solidFill>
                  </a:rPr>
                  <a:t>Improved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4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GB" sz="4400" dirty="0" smtClean="0">
                    <a:solidFill>
                      <a:srgbClr val="FF0000"/>
                    </a:solidFill>
                  </a:rPr>
                  <a:t>SAT</a:t>
                </a:r>
                <a:r>
                  <a:rPr lang="en-GB" sz="4400" dirty="0" smtClean="0">
                    <a:solidFill>
                      <a:srgbClr val="0000FF"/>
                    </a:solidFill>
                  </a:rPr>
                  <a:t> algorithms</a:t>
                </a:r>
                <a:br>
                  <a:rPr lang="en-GB" sz="4400" dirty="0" smtClean="0">
                    <a:solidFill>
                      <a:srgbClr val="0000FF"/>
                    </a:solidFill>
                  </a:rPr>
                </a:br>
                <a:r>
                  <a:rPr lang="en-GB" sz="4400" dirty="0" smtClean="0">
                    <a:solidFill>
                      <a:srgbClr val="0000FF"/>
                    </a:solidFill>
                  </a:rPr>
                  <a:t>using </a:t>
                </a:r>
                <a:r>
                  <a:rPr lang="en-GB" sz="4400" i="1" dirty="0" smtClean="0"/>
                  <a:t>biased</a:t>
                </a:r>
                <a:r>
                  <a:rPr lang="en-GB" sz="4400" dirty="0" smtClean="0"/>
                  <a:t>-</a:t>
                </a:r>
                <a:r>
                  <a:rPr lang="en-GB" sz="4400" dirty="0" smtClean="0">
                    <a:solidFill>
                      <a:srgbClr val="C00000"/>
                    </a:solidFill>
                  </a:rPr>
                  <a:t>PPSZ</a:t>
                </a:r>
                <a:endParaRPr lang="en-GB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18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727342"/>
                <a:ext cx="10080624" cy="1259447"/>
              </a:xfrm>
              <a:prstGeom prst="rect">
                <a:avLst/>
              </a:prstGeom>
              <a:blipFill>
                <a:blip r:embed="rId3"/>
                <a:stretch>
                  <a:fillRect t="-17391" b="-2608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 bwMode="auto">
          <a:xfrm>
            <a:off x="3272010" y="2119403"/>
            <a:ext cx="4957590" cy="1092579"/>
          </a:xfrm>
          <a:prstGeom prst="wedgeRoundRectCallout">
            <a:avLst>
              <a:gd name="adj1" fmla="val 17903"/>
              <a:gd name="adj2" fmla="val -69962"/>
              <a:gd name="adj3" fmla="val 16667"/>
            </a:avLst>
          </a:prstGeom>
          <a:solidFill>
            <a:srgbClr val="00B8FF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</a:rPr>
              <a:t>The algorithm of </a:t>
            </a:r>
            <a:b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</a:rPr>
            </a:br>
            <a:r>
              <a:rPr lang="en-US" sz="3200" dirty="0" err="1" smtClean="0">
                <a:solidFill>
                  <a:srgbClr val="663300"/>
                </a:solidFill>
              </a:rPr>
              <a:t>Paturi</a:t>
            </a:r>
            <a:r>
              <a:rPr lang="en-US" sz="3200" dirty="0" smtClean="0">
                <a:solidFill>
                  <a:srgbClr val="663300"/>
                </a:solidFill>
              </a:rPr>
              <a:t>-</a:t>
            </a:r>
            <a:r>
              <a:rPr lang="en-US" sz="3200" dirty="0" err="1" smtClean="0">
                <a:solidFill>
                  <a:srgbClr val="663300"/>
                </a:solidFill>
              </a:rPr>
              <a:t>Pudlak</a:t>
            </a:r>
            <a:r>
              <a:rPr lang="en-US" sz="3200" dirty="0" smtClean="0">
                <a:solidFill>
                  <a:srgbClr val="663300"/>
                </a:solidFill>
              </a:rPr>
              <a:t>-Saks-Zane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6288390"/>
            <a:ext cx="10080625" cy="515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69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576" indent="-215790" algn="l" defTabSz="4569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364" indent="-215790" algn="l" defTabSz="4569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1566" indent="-214201" algn="l" defTabSz="4569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8940" indent="-217377" algn="l" defTabSz="4569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5903" indent="-217377" algn="l" defTabSz="4569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2867" indent="-217377" algn="l" defTabSz="4569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49829" indent="-217377" algn="l" defTabSz="4569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6795" indent="-217377" algn="l" defTabSz="456963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SFU, </a:t>
            </a:r>
            <a:r>
              <a:rPr lang="en-US" sz="3600" smtClean="0">
                <a:solidFill>
                  <a:schemeClr val="tx1"/>
                </a:solidFill>
              </a:rPr>
              <a:t>September 30, </a:t>
            </a:r>
            <a:r>
              <a:rPr lang="en-US" sz="3600" dirty="0" smtClean="0">
                <a:solidFill>
                  <a:schemeClr val="tx1"/>
                </a:solidFill>
              </a:rPr>
              <a:t>2019 </a:t>
            </a:r>
            <a:r>
              <a:rPr lang="en-GB" sz="2000" kern="0" dirty="0" smtClean="0">
                <a:solidFill>
                  <a:schemeClr val="accent2"/>
                </a:solidFill>
              </a:rPr>
              <a:t> </a:t>
            </a:r>
            <a:endParaRPr lang="zh-CN" altLang="en-GB" kern="0" dirty="0">
              <a:solidFill>
                <a:srgbClr val="66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 bwMode="auto">
              <a:xfrm>
                <a:off x="0" y="4951334"/>
                <a:ext cx="10080625" cy="105496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defTabSz="456963" rtl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44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</a:defRPr>
                </a:lvl1pPr>
                <a:lvl2pPr marL="431576" indent="-215790" algn="l" defTabSz="456963" rtl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44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647364" indent="-215790" algn="l" defTabSz="456963" rtl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44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861566" indent="-214201" algn="l" defTabSz="456963" rtl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44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1078940" indent="-217377" algn="l" defTabSz="456963" rtl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44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1535903" indent="-217377" algn="l" defTabSz="456963" rtl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44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1992867" indent="-217377" algn="l" defTabSz="456963" rtl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44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2449829" indent="-217377" algn="l" defTabSz="456963" rtl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44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2906795" indent="-217377" algn="l" defTabSz="456963" rtl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defRPr sz="440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tabLst>
                    <a:tab pos="723525" algn="l"/>
                    <a:tab pos="1447045" algn="l"/>
                    <a:tab pos="2170575" algn="l"/>
                    <a:tab pos="2894099" algn="l"/>
                    <a:tab pos="3617623" algn="l"/>
                    <a:tab pos="4339563" algn="l"/>
                    <a:tab pos="5063088" algn="l"/>
                    <a:tab pos="5788199" algn="l"/>
                    <a:tab pos="6503790" algn="l"/>
                    <a:tab pos="7232076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3200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kern="0" dirty="0" smtClean="0">
                    <a:solidFill>
                      <a:srgbClr val="C00000"/>
                    </a:solidFill>
                  </a:rPr>
                  <a:t> University of Copenhagen</a:t>
                </a:r>
                <a:br>
                  <a:rPr lang="en-US" sz="3200" kern="0" dirty="0" smtClean="0">
                    <a:solidFill>
                      <a:srgbClr val="C00000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kern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3200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kern="0" dirty="0" smtClean="0">
                    <a:solidFill>
                      <a:srgbClr val="C00000"/>
                    </a:solidFill>
                  </a:rPr>
                  <a:t> Tel Aviv University</a:t>
                </a:r>
                <a:endParaRPr lang="zh-CN" altLang="en-GB" sz="3200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51334"/>
                <a:ext cx="10080625" cy="1054969"/>
              </a:xfrm>
              <a:prstGeom prst="rect">
                <a:avLst/>
              </a:prstGeom>
              <a:blipFill>
                <a:blip r:embed="rId4"/>
                <a:stretch>
                  <a:fillRect t="-7514" b="-2312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63193" y="3697818"/>
                <a:ext cx="942566" cy="685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kern="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i="1" kern="0" dirty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93" y="3697818"/>
                <a:ext cx="942566" cy="685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935911" y="3657423"/>
                <a:ext cx="952440" cy="68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kern="0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b="0" i="1" kern="0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911" y="3657423"/>
                <a:ext cx="952440" cy="686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00863" y="4199494"/>
                <a:ext cx="952440" cy="68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kern="0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b="0" i="1" kern="0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863" y="4199494"/>
                <a:ext cx="952440" cy="6863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14776" y="4187496"/>
                <a:ext cx="952440" cy="68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kern="0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b="0" i="1" kern="0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76" y="4187496"/>
                <a:ext cx="952440" cy="686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22329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The </a:t>
            </a:r>
            <a:r>
              <a:rPr lang="en-US" sz="4800" dirty="0" smtClean="0">
                <a:solidFill>
                  <a:srgbClr val="663300"/>
                </a:solidFill>
              </a:rPr>
              <a:t>PPZ</a:t>
            </a:r>
            <a:r>
              <a:rPr lang="en-US" sz="4800" dirty="0" smtClean="0">
                <a:solidFill>
                  <a:schemeClr val="accent2"/>
                </a:solidFill>
              </a:rPr>
              <a:t> algorithm - Analysis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68" y="1113987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number of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guessed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variables</a:t>
                </a:r>
                <a:b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</a:t>
                </a:r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successful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run of the algorithm </a:t>
                </a:r>
                <a:r>
                  <a:rPr lang="en-US" sz="30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" y="1113987"/>
                <a:ext cx="10080625" cy="951030"/>
              </a:xfrm>
              <a:prstGeom prst="rect">
                <a:avLst/>
              </a:prstGeom>
              <a:blipFill>
                <a:blip r:embed="rId2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347" y="2789061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variable has a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88" y="3284784"/>
                <a:ext cx="10080625" cy="71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 is the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last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 in this clause.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8" y="3284784"/>
                <a:ext cx="10080625" cy="712439"/>
              </a:xfrm>
              <a:prstGeom prst="rect">
                <a:avLst/>
              </a:prstGeom>
              <a:blipFill>
                <a:blip r:embed="rId3"/>
                <a:stretch>
                  <a:fillRect t="-341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688" y="4002087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previous values were set correctly, the variable is </a:t>
            </a:r>
            <a:r>
              <a:rPr lang="en-US" sz="3000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forced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347" y="4538905"/>
                <a:ext cx="10080625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" y="4538905"/>
                <a:ext cx="10080625" cy="746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509" y="5827522"/>
                <a:ext cx="10080625" cy="74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≥ 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≥ 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" y="5827522"/>
                <a:ext cx="10080625" cy="746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6509" y="5383170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probability (of one iteration):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327094" y="6793936"/>
            <a:ext cx="3415229" cy="545539"/>
          </a:xfrm>
          <a:prstGeom prst="wedgeRoundRectCallout">
            <a:avLst>
              <a:gd name="adj1" fmla="val -26923"/>
              <a:gd name="adj2" fmla="val -100881"/>
              <a:gd name="adj3" fmla="val 16667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Jensen’s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732" y="2067766"/>
                <a:ext cx="100806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(Note: For a given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this is </a:t>
                </a:r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random variable.)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2" y="2067766"/>
                <a:ext cx="10080625" cy="553998"/>
              </a:xfrm>
              <a:prstGeom prst="rect">
                <a:avLst/>
              </a:prstGeom>
              <a:blipFill>
                <a:blip r:embed="rId6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1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13" grpId="0"/>
      <p:bldP spid="14" grpId="0"/>
      <p:bldP spid="22" grpId="0"/>
      <p:bldP spid="23" grpId="0"/>
      <p:bldP spid="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256349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The </a:t>
            </a:r>
            <a:r>
              <a:rPr lang="en-US" sz="4800" dirty="0" smtClean="0">
                <a:solidFill>
                  <a:srgbClr val="663300"/>
                </a:solidFill>
              </a:rPr>
              <a:t>PPSZ</a:t>
            </a:r>
            <a:r>
              <a:rPr lang="en-US" sz="4800" dirty="0" smtClean="0">
                <a:solidFill>
                  <a:schemeClr val="accent2"/>
                </a:solidFill>
              </a:rPr>
              <a:t> algorithm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68" y="1291617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 whether a variable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collection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at most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clauses: </a:t>
                </a:r>
                <a:endParaRPr lang="en-US" sz="3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" y="1291617"/>
                <a:ext cx="10080625" cy="951030"/>
              </a:xfrm>
              <a:prstGeom prst="rect">
                <a:avLst/>
              </a:prstGeom>
              <a:blipFill>
                <a:blip r:embed="rId2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30" y="2413501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Enumerate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over all collections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clauses.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" y="2413501"/>
                <a:ext cx="10080625" cy="521681"/>
              </a:xfrm>
              <a:prstGeom prst="rect">
                <a:avLst/>
              </a:prstGeom>
              <a:blipFill>
                <a:blip r:embed="rId3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6509" y="3061664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all satisfying assignments of each collection. 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688" y="3742877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the same value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all satisfying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assignments of some collection, 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forced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8" y="3742877"/>
                <a:ext cx="10080625" cy="951030"/>
              </a:xfrm>
              <a:prstGeom prst="rect">
                <a:avLst/>
              </a:prstGeom>
              <a:blipFill>
                <a:blip r:embed="rId4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33" y="4875780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this is exactly </a:t>
                </a:r>
                <a:r>
                  <a:rPr lang="en-US" sz="300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PPZ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" y="4875780"/>
                <a:ext cx="10080625" cy="521681"/>
              </a:xfrm>
              <a:prstGeom prst="rect">
                <a:avLst/>
              </a:prstGeom>
              <a:blipFill>
                <a:blip r:embed="rId5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012" y="5358683"/>
                <a:ext cx="10080625" cy="865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3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𝑘𝐷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3000" i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2" y="5358683"/>
                <a:ext cx="10080625" cy="865878"/>
              </a:xfrm>
              <a:prstGeom prst="rect">
                <a:avLst/>
              </a:prstGeom>
              <a:blipFill>
                <a:blip r:embed="rId6"/>
                <a:stretch>
                  <a:fillRect b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5688" y="6298793"/>
            <a:ext cx="1008062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version is due to </a:t>
            </a:r>
            <a:r>
              <a:rPr lang="en-US" sz="30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Hertli</a:t>
            </a:r>
            <a:r>
              <a:rPr lang="en-US" sz="3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(2014)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</a:t>
            </a:r>
            <a:r>
              <a:rPr lang="en-US" sz="3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PPSZ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uses </a:t>
            </a:r>
            <a:r>
              <a:rPr lang="en-US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bounded resolution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5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1737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The </a:t>
            </a:r>
            <a:r>
              <a:rPr lang="en-US" sz="4800" dirty="0" smtClean="0">
                <a:solidFill>
                  <a:srgbClr val="663300"/>
                </a:solidFill>
              </a:rPr>
              <a:t>PPSZ</a:t>
            </a:r>
            <a:r>
              <a:rPr lang="en-US" sz="4800" dirty="0" smtClean="0">
                <a:solidFill>
                  <a:schemeClr val="accent2"/>
                </a:solidFill>
              </a:rPr>
              <a:t> algorithm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68" y="1518772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</a:t>
                </a:r>
                <a:r>
                  <a:rPr lang="en-US" sz="3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permutation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variables.</a:t>
                </a:r>
                <a:endParaRPr lang="en-US" sz="3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" y="1518772"/>
                <a:ext cx="10080625" cy="521681"/>
              </a:xfrm>
              <a:prstGeom prst="rect">
                <a:avLst/>
              </a:prstGeom>
              <a:blipFill>
                <a:blip r:embed="rId2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347" y="2094019"/>
                <a:ext cx="100806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the variables, one by one,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their order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" y="2094019"/>
                <a:ext cx="10080625" cy="1015663"/>
              </a:xfrm>
              <a:prstGeom prst="rect">
                <a:avLst/>
              </a:prstGeom>
              <a:blipFill>
                <a:blip r:embed="rId3"/>
                <a:stretch>
                  <a:fillRect t="-7831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526" y="3163248"/>
                <a:ext cx="100806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implied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en-US" sz="3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subset </a:t>
                </a:r>
                <a:b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clauses,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accordingly.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" y="3163248"/>
                <a:ext cx="10080625" cy="1015663"/>
              </a:xfrm>
              <a:prstGeom prst="rect">
                <a:avLst/>
              </a:prstGeom>
              <a:blipFill>
                <a:blip r:embed="rId4"/>
                <a:stretch>
                  <a:fillRect t="-7784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71" y="4232477"/>
                <a:ext cx="100806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randomly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(Independently and uniformly.)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" y="4232477"/>
                <a:ext cx="10080625" cy="1015663"/>
              </a:xfrm>
              <a:prstGeom prst="rect">
                <a:avLst/>
              </a:prstGeom>
              <a:blipFill>
                <a:blip r:embed="rId5"/>
                <a:stretch>
                  <a:fillRect t="-7784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5688" y="6232191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satisfying assignment not found, repeat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16096" y="1305318"/>
            <a:ext cx="8747393" cy="4680298"/>
          </a:xfrm>
          <a:prstGeom prst="rect">
            <a:avLst/>
          </a:prstGeom>
          <a:noFill/>
          <a:ln w="3175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95" y="6732085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up after a certain number of iterations.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F8C4F8-5531-481B-824F-0117474A7530}" type="slidenum">
              <a:rPr lang="he-IL" smtClean="0"/>
              <a:pPr/>
              <a:t>12</a:t>
            </a:fld>
            <a:endParaRPr lang="en-GB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61" y="5301705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the formula by eliminating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1" y="5301705"/>
                <a:ext cx="10080625" cy="521681"/>
              </a:xfrm>
              <a:prstGeom prst="rect">
                <a:avLst/>
              </a:prstGeom>
              <a:blipFill>
                <a:blip r:embed="rId6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9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3" grpId="0" animBg="1"/>
      <p:bldP spid="2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1737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The </a:t>
            </a:r>
            <a:r>
              <a:rPr lang="en-US" sz="4800" dirty="0" smtClean="0">
                <a:solidFill>
                  <a:srgbClr val="FF0000"/>
                </a:solidFill>
              </a:rPr>
              <a:t>biased</a:t>
            </a:r>
            <a:r>
              <a:rPr lang="en-US" sz="4800" dirty="0" smtClean="0">
                <a:solidFill>
                  <a:schemeClr val="accent2"/>
                </a:solidFill>
              </a:rPr>
              <a:t>-</a:t>
            </a:r>
            <a:r>
              <a:rPr lang="en-US" sz="4800" dirty="0" smtClean="0">
                <a:solidFill>
                  <a:srgbClr val="663300"/>
                </a:solidFill>
              </a:rPr>
              <a:t>PPSZ</a:t>
            </a:r>
            <a:r>
              <a:rPr lang="en-US" sz="4800" dirty="0" smtClean="0">
                <a:solidFill>
                  <a:schemeClr val="accent2"/>
                </a:solidFill>
              </a:rPr>
              <a:t> algorithm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68" y="1652334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</a:t>
                </a:r>
                <a:r>
                  <a:rPr lang="en-US" sz="3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permutation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variables.</a:t>
                </a:r>
                <a:endParaRPr lang="en-US" sz="3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" y="1652334"/>
                <a:ext cx="10080625" cy="521681"/>
              </a:xfrm>
              <a:prstGeom prst="rect">
                <a:avLst/>
              </a:prstGeom>
              <a:blipFill>
                <a:blip r:embed="rId2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347" y="2248149"/>
                <a:ext cx="100806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the variables, one by one,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their order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" y="2248149"/>
                <a:ext cx="10080625" cy="1015663"/>
              </a:xfrm>
              <a:prstGeom prst="rect">
                <a:avLst/>
              </a:prstGeom>
              <a:blipFill>
                <a:blip r:embed="rId3"/>
                <a:stretch>
                  <a:fillRect t="-7831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526" y="3337946"/>
                <a:ext cx="100806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implied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en-US" sz="3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</a:t>
                </a:r>
                <a:b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subset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clauses,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accordingly.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" y="3337946"/>
                <a:ext cx="10080625" cy="1015663"/>
              </a:xfrm>
              <a:prstGeom prst="rect">
                <a:avLst/>
              </a:prstGeom>
              <a:blipFill>
                <a:blip r:embed="rId4"/>
                <a:stretch>
                  <a:fillRect t="-7831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71" y="5023558"/>
                <a:ext cx="100806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w.p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to </a:t>
                </a:r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w.p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(Independent of all previous choices.)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" y="5023558"/>
                <a:ext cx="10080625" cy="1015663"/>
              </a:xfrm>
              <a:prstGeom prst="rect">
                <a:avLst/>
              </a:prstGeom>
              <a:blipFill>
                <a:blip r:embed="rId5"/>
                <a:stretch>
                  <a:fillRect t="-7784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716096" y="1438879"/>
            <a:ext cx="8747393" cy="5496175"/>
          </a:xfrm>
          <a:prstGeom prst="rect">
            <a:avLst/>
          </a:prstGeom>
          <a:noFill/>
          <a:ln w="3175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F8C4F8-5531-481B-824F-0117474A7530}" type="slidenum">
              <a:rPr lang="he-IL" smtClean="0"/>
              <a:pPr/>
              <a:t>13</a:t>
            </a:fld>
            <a:endParaRPr lang="en-GB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61" y="6113356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the formula by eliminating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1" y="6113356"/>
                <a:ext cx="10080625" cy="521681"/>
              </a:xfrm>
              <a:prstGeom prst="rect">
                <a:avLst/>
              </a:prstGeom>
              <a:blipFill>
                <a:blip r:embed="rId6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68" y="4427743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Otherwise, compute a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" y="4427743"/>
                <a:ext cx="10080625" cy="521681"/>
              </a:xfrm>
              <a:prstGeom prst="rect">
                <a:avLst/>
              </a:prstGeom>
              <a:blipFill>
                <a:blip r:embed="rId7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3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295216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High-level Analysis of </a:t>
            </a:r>
            <a:r>
              <a:rPr lang="en-US" sz="4800" dirty="0" smtClean="0">
                <a:solidFill>
                  <a:srgbClr val="663300"/>
                </a:solidFill>
              </a:rPr>
              <a:t>PPSZ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68" y="1381111"/>
                <a:ext cx="100806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number of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guessed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variables</a:t>
                </a:r>
                <a:b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</a:t>
                </a:r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successful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run of the algorithm </a:t>
                </a:r>
                <a:r>
                  <a:rPr lang="en-US" sz="30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" y="1381111"/>
                <a:ext cx="10080625" cy="1015663"/>
              </a:xfrm>
              <a:prstGeom prst="rect">
                <a:avLst/>
              </a:prstGeom>
              <a:blipFill>
                <a:blip r:embed="rId2"/>
                <a:stretch>
                  <a:fillRect t="-7831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347" y="3236786"/>
                <a:ext cx="10080625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Assume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" y="3236786"/>
                <a:ext cx="10080625" cy="550279"/>
              </a:xfrm>
              <a:prstGeom prst="rect">
                <a:avLst/>
              </a:prstGeom>
              <a:blipFill>
                <a:blip r:embed="rId3"/>
                <a:stretch>
                  <a:fillRect t="-2111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509" y="4594622"/>
                <a:ext cx="10080625" cy="618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≥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≥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" y="4594622"/>
                <a:ext cx="10080625" cy="6188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6509" y="4012922"/>
            <a:ext cx="1008062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probability (of one iteration):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234628" y="5550762"/>
            <a:ext cx="3415229" cy="608819"/>
          </a:xfrm>
          <a:prstGeom prst="wedgeRoundRectCallout">
            <a:avLst>
              <a:gd name="adj1" fmla="val -26923"/>
              <a:gd name="adj2" fmla="val -100881"/>
              <a:gd name="adj3" fmla="val 16667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Jensen’s inequality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F8C4F8-5531-481B-824F-0117474A7530}" type="slidenum">
              <a:rPr lang="he-IL" smtClean="0"/>
              <a:pPr/>
              <a:t>14</a:t>
            </a:fld>
            <a:endParaRPr lang="en-GB"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73" y="6394818"/>
            <a:ext cx="1008062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variable that is not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said to be </a:t>
            </a:r>
            <a:r>
              <a:rPr lang="en-US" sz="3200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732" y="2427360"/>
                <a:ext cx="100806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(Note: For a given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this is </a:t>
                </a:r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random variable.)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2" y="2427360"/>
                <a:ext cx="10080625" cy="553998"/>
              </a:xfrm>
              <a:prstGeom prst="rect">
                <a:avLst/>
              </a:prstGeom>
              <a:blipFill>
                <a:blip r:embed="rId5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6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2" grpId="0"/>
      <p:bldP spid="23" grpId="0"/>
      <p:bldP spid="4" grpId="0" animBg="1"/>
      <p:bldP spid="1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74109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“</a:t>
            </a:r>
            <a:r>
              <a:rPr lang="en-US" sz="4800" dirty="0" smtClean="0">
                <a:solidFill>
                  <a:srgbClr val="009900"/>
                </a:solidFill>
              </a:rPr>
              <a:t>Continuous</a:t>
            </a:r>
            <a:r>
              <a:rPr lang="en-US" sz="4800" dirty="0" smtClean="0">
                <a:solidFill>
                  <a:schemeClr val="accent2"/>
                </a:solidFill>
              </a:rPr>
              <a:t>” permutations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68" y="2084833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variable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</a:t>
                </a:r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uniformly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random </a:t>
                </a:r>
                <a:b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all other choices.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" y="2084833"/>
                <a:ext cx="10080625" cy="951030"/>
              </a:xfrm>
              <a:prstGeom prst="rect">
                <a:avLst/>
              </a:prstGeom>
              <a:blipFill>
                <a:blip r:embed="rId2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347" y="3371970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a random permutation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by </a:t>
                </a:r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sorting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" y="3371970"/>
                <a:ext cx="10080625" cy="521681"/>
              </a:xfrm>
              <a:prstGeom prst="rect">
                <a:avLst/>
              </a:prstGeom>
              <a:blipFill>
                <a:blip r:embed="rId3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526" y="4317584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Simplifies the analysis, as all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are independent.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" y="4317584"/>
                <a:ext cx="10080625" cy="521681"/>
              </a:xfrm>
              <a:prstGeom prst="rect">
                <a:avLst/>
              </a:prstGeom>
              <a:blipFill>
                <a:blip r:embed="rId4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2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5088" y="2049348"/>
                <a:ext cx="10080625" cy="623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8" y="2049348"/>
                <a:ext cx="10080625" cy="623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088" y="2833518"/>
                <a:ext cx="10080625" cy="168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, 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8" y="2833518"/>
                <a:ext cx="10080625" cy="1683410"/>
              </a:xfrm>
              <a:prstGeom prst="rect">
                <a:avLst/>
              </a:prstGeom>
              <a:blipFill>
                <a:blip r:embed="rId3"/>
                <a:stretch>
                  <a:fillRect t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338" y="4618365"/>
            <a:ext cx="4789949" cy="2860846"/>
          </a:xfrm>
          <a:prstGeom prst="rect">
            <a:avLst/>
          </a:prstGeom>
        </p:spPr>
      </p:pic>
      <p:sp>
        <p:nvSpPr>
          <p:cNvPr id="10" name="Rectangle 109"/>
          <p:cNvSpPr>
            <a:spLocks noChangeArrowheads="1"/>
          </p:cNvSpPr>
          <p:nvPr/>
        </p:nvSpPr>
        <p:spPr bwMode="auto">
          <a:xfrm>
            <a:off x="0" y="117714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Forcing probabilities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F8C4F8-5531-481B-824F-0117474A7530}" type="slidenum">
              <a:rPr lang="he-IL" smtClean="0"/>
              <a:pPr/>
              <a:t>16</a:t>
            </a:fld>
            <a:endParaRPr lang="en-GB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" y="1027302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lower bound on the probability that </a:t>
                </a:r>
                <a:b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variable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forced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027302"/>
                <a:ext cx="10080625" cy="951030"/>
              </a:xfrm>
              <a:prstGeom prst="rect">
                <a:avLst/>
              </a:prstGeom>
              <a:blipFill>
                <a:blip r:embed="rId5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9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68" y="2087426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variable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construct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0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ary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" y="2087426"/>
                <a:ext cx="10080625" cy="521681"/>
              </a:xfrm>
              <a:prstGeom prst="rect">
                <a:avLst/>
              </a:prstGeom>
              <a:blipFill>
                <a:blip r:embed="rId2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30" y="3502542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variable assigned to the root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" y="3502542"/>
                <a:ext cx="10080625" cy="521681"/>
              </a:xfrm>
              <a:prstGeom prst="rect">
                <a:avLst/>
              </a:prstGeom>
              <a:blipFill>
                <a:blip r:embed="rId3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509" y="2794984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assigned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" y="2794984"/>
                <a:ext cx="10080625" cy="521681"/>
              </a:xfrm>
              <a:prstGeom prst="rect">
                <a:avLst/>
              </a:prstGeom>
              <a:blipFill>
                <a:blip r:embed="rId4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96" y="1379868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unique satisfying assignment.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" y="1379868"/>
                <a:ext cx="10080625" cy="521681"/>
              </a:xfrm>
              <a:prstGeom prst="rect">
                <a:avLst/>
              </a:prstGeom>
              <a:blipFill>
                <a:blip r:embed="rId5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509" y="4210100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assignment obtained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flipping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</a:t>
                </a:r>
                <a:b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of all the variables on the path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root.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" y="4210100"/>
                <a:ext cx="10080625" cy="951030"/>
              </a:xfrm>
              <a:prstGeom prst="rect">
                <a:avLst/>
              </a:prstGeom>
              <a:blipFill>
                <a:blip r:embed="rId6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671" y="5347007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node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satisfied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" y="5347007"/>
                <a:ext cx="10080625" cy="521681"/>
              </a:xfrm>
              <a:prstGeom prst="rect">
                <a:avLst/>
              </a:prstGeom>
              <a:blipFill>
                <a:blip r:embed="rId7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16" y="6054562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children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variables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appearing on the path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root.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" y="6054562"/>
                <a:ext cx="10080625" cy="951030"/>
              </a:xfrm>
              <a:prstGeom prst="rect">
                <a:avLst/>
              </a:prstGeom>
              <a:blipFill>
                <a:blip r:embed="rId8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0" y="355502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“Critical Clause” Trees (CCTs)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6" grpId="0"/>
      <p:bldP spid="11" grpId="0"/>
      <p:bldP spid="12" grpId="0"/>
      <p:bldP spid="1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55502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“Critical Clause” Trees (CCTs)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>
                <a:spLocks noChangeAspect="1"/>
              </p:cNvSpPr>
              <p:nvPr/>
            </p:nvSpPr>
            <p:spPr bwMode="auto">
              <a:xfrm>
                <a:off x="4437091" y="2291507"/>
                <a:ext cx="549242" cy="550845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743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7091" y="2291507"/>
                <a:ext cx="549242" cy="55084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019219" y="3451358"/>
                <a:ext cx="549242" cy="550845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743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3</m:t>
                          </m:r>
                        </m:sub>
                      </m:sSub>
                      <m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219" y="3451358"/>
                <a:ext cx="549242" cy="55084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>
                <a:spLocks noChangeAspect="1"/>
              </p:cNvSpPr>
              <p:nvPr/>
            </p:nvSpPr>
            <p:spPr bwMode="auto">
              <a:xfrm>
                <a:off x="3560047" y="3451358"/>
                <a:ext cx="549242" cy="550845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743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047" y="3451358"/>
                <a:ext cx="549242" cy="55084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>
                <a:spLocks noChangeAspect="1"/>
              </p:cNvSpPr>
              <p:nvPr/>
            </p:nvSpPr>
            <p:spPr bwMode="auto">
              <a:xfrm>
                <a:off x="4177553" y="4787152"/>
                <a:ext cx="549242" cy="550845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743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5</m:t>
                          </m:r>
                        </m:sub>
                      </m:sSub>
                      <m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7553" y="4787152"/>
                <a:ext cx="549242" cy="55084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>
                <a:spLocks noChangeAspect="1"/>
              </p:cNvSpPr>
              <p:nvPr/>
            </p:nvSpPr>
            <p:spPr bwMode="auto">
              <a:xfrm>
                <a:off x="2952280" y="4787152"/>
                <a:ext cx="549242" cy="550845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743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4</m:t>
                          </m:r>
                        </m:sub>
                      </m:sSub>
                      <m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2280" y="4787152"/>
                <a:ext cx="549242" cy="55084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7084177" y="4787152"/>
                <a:ext cx="549242" cy="550845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743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6</m:t>
                          </m:r>
                        </m:sub>
                      </m:sSub>
                      <m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4177" y="4787152"/>
                <a:ext cx="549242" cy="55084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17" idx="0"/>
            <a:endCxn id="3" idx="3"/>
          </p:cNvCxnSpPr>
          <p:nvPr/>
        </p:nvCxnSpPr>
        <p:spPr bwMode="auto">
          <a:xfrm flipV="1">
            <a:off x="3834668" y="2761683"/>
            <a:ext cx="682858" cy="68967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4" idx="1"/>
            <a:endCxn id="3" idx="5"/>
          </p:cNvCxnSpPr>
          <p:nvPr/>
        </p:nvCxnSpPr>
        <p:spPr bwMode="auto">
          <a:xfrm flipH="1" flipV="1">
            <a:off x="4905898" y="2761683"/>
            <a:ext cx="1193756" cy="77034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9" idx="0"/>
            <a:endCxn id="17" idx="3"/>
          </p:cNvCxnSpPr>
          <p:nvPr/>
        </p:nvCxnSpPr>
        <p:spPr bwMode="auto">
          <a:xfrm flipV="1">
            <a:off x="3226901" y="3921534"/>
            <a:ext cx="413581" cy="86561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8" idx="0"/>
            <a:endCxn id="17" idx="5"/>
          </p:cNvCxnSpPr>
          <p:nvPr/>
        </p:nvCxnSpPr>
        <p:spPr bwMode="auto">
          <a:xfrm flipH="1" flipV="1">
            <a:off x="4028854" y="3921534"/>
            <a:ext cx="423320" cy="86561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0" idx="0"/>
            <a:endCxn id="14" idx="5"/>
          </p:cNvCxnSpPr>
          <p:nvPr/>
        </p:nvCxnSpPr>
        <p:spPr bwMode="auto">
          <a:xfrm flipH="1" flipV="1">
            <a:off x="6488026" y="3921534"/>
            <a:ext cx="870772" cy="86561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29528" y="2263159"/>
                <a:ext cx="2721166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528" y="2263159"/>
                <a:ext cx="2721166" cy="493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30" y="1267747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unique satisfying assignment, is all-</a:t>
                </a:r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" y="1267747"/>
                <a:ext cx="10080625" cy="521681"/>
              </a:xfrm>
              <a:prstGeom prst="rect">
                <a:avLst/>
              </a:prstGeom>
              <a:blipFill>
                <a:blip r:embed="rId9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01167" y="3437357"/>
                <a:ext cx="2721166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67" y="3437357"/>
                <a:ext cx="2721166" cy="4930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81172" y="3437356"/>
                <a:ext cx="2721166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172" y="3437356"/>
                <a:ext cx="2721166" cy="4930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9612" y="4782834"/>
                <a:ext cx="2721166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12" y="4782834"/>
                <a:ext cx="2721166" cy="4930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ular Callout 36"/>
          <p:cNvSpPr/>
          <p:nvPr/>
        </p:nvSpPr>
        <p:spPr bwMode="auto">
          <a:xfrm>
            <a:off x="2423469" y="5701667"/>
            <a:ext cx="1125080" cy="545539"/>
          </a:xfrm>
          <a:prstGeom prst="wedgeRoundRectCallout">
            <a:avLst>
              <a:gd name="adj1" fmla="val -484"/>
              <a:gd name="adj2" fmla="val -117037"/>
              <a:gd name="adj3" fmla="val 16667"/>
            </a:avLst>
          </a:prstGeom>
          <a:solidFill>
            <a:srgbClr val="FFCC00">
              <a:alpha val="8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75312" y="4774616"/>
                <a:ext cx="2721166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312" y="4774616"/>
                <a:ext cx="2721166" cy="4930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4850706" y="6123563"/>
                <a:ext cx="549242" cy="550845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7432" tIns="0" rIns="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3</m:t>
                          </m:r>
                        </m:sub>
                      </m:sSub>
                      <m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0706" y="6123563"/>
                <a:ext cx="549242" cy="55084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222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>
            <a:stCxn id="45" idx="0"/>
            <a:endCxn id="18" idx="5"/>
          </p:cNvCxnSpPr>
          <p:nvPr/>
        </p:nvCxnSpPr>
        <p:spPr bwMode="auto">
          <a:xfrm flipH="1" flipV="1">
            <a:off x="4646360" y="5257328"/>
            <a:ext cx="478967" cy="86623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20" idx="3"/>
          </p:cNvCxnSpPr>
          <p:nvPr/>
        </p:nvCxnSpPr>
        <p:spPr bwMode="auto">
          <a:xfrm flipV="1">
            <a:off x="6923412" y="5257328"/>
            <a:ext cx="241200" cy="38653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endCxn id="20" idx="5"/>
          </p:cNvCxnSpPr>
          <p:nvPr/>
        </p:nvCxnSpPr>
        <p:spPr bwMode="auto">
          <a:xfrm flipH="1" flipV="1">
            <a:off x="7552984" y="5257328"/>
            <a:ext cx="241200" cy="38653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endCxn id="45" idx="3"/>
          </p:cNvCxnSpPr>
          <p:nvPr/>
        </p:nvCxnSpPr>
        <p:spPr bwMode="auto">
          <a:xfrm flipV="1">
            <a:off x="4718200" y="6593739"/>
            <a:ext cx="212941" cy="42539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endCxn id="45" idx="5"/>
          </p:cNvCxnSpPr>
          <p:nvPr/>
        </p:nvCxnSpPr>
        <p:spPr bwMode="auto">
          <a:xfrm flipH="1" flipV="1">
            <a:off x="5319513" y="6593739"/>
            <a:ext cx="269459" cy="42539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ounded Rectangular Callout 60"/>
          <p:cNvSpPr/>
          <p:nvPr/>
        </p:nvSpPr>
        <p:spPr bwMode="auto">
          <a:xfrm>
            <a:off x="6767327" y="2824030"/>
            <a:ext cx="2332608" cy="545539"/>
          </a:xfrm>
          <a:prstGeom prst="wedgeRoundRectCallout">
            <a:avLst>
              <a:gd name="adj1" fmla="val -64570"/>
              <a:gd name="adj2" fmla="val 50577"/>
              <a:gd name="adj3" fmla="val 16667"/>
            </a:avLst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Unary  node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/>
              <p:cNvSpPr/>
              <p:nvPr/>
            </p:nvSpPr>
            <p:spPr bwMode="auto">
              <a:xfrm>
                <a:off x="489612" y="1971518"/>
                <a:ext cx="3133054" cy="988923"/>
              </a:xfrm>
              <a:prstGeom prst="wedgeRoundRectCallout">
                <a:avLst>
                  <a:gd name="adj1" fmla="val 9273"/>
                  <a:gd name="adj2" fmla="val 91796"/>
                  <a:gd name="adj3" fmla="val 16667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satisfied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flipped</a:t>
                </a:r>
              </a:p>
            </p:txBody>
          </p:sp>
        </mc:Choice>
        <mc:Fallback xmlns=""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612" y="1971518"/>
                <a:ext cx="3133054" cy="988923"/>
              </a:xfrm>
              <a:prstGeom prst="wedgeRoundRectCallout">
                <a:avLst>
                  <a:gd name="adj1" fmla="val 9273"/>
                  <a:gd name="adj2" fmla="val 91796"/>
                  <a:gd name="adj3" fmla="val 16667"/>
                </a:avLst>
              </a:prstGeom>
              <a:blipFill>
                <a:blip r:embed="rId15"/>
                <a:stretch>
                  <a:fillRect t="-2564" r="-2326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70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30" grpId="0"/>
      <p:bldP spid="32" grpId="0"/>
      <p:bldP spid="33" grpId="0"/>
      <p:bldP spid="34" grpId="0"/>
      <p:bldP spid="37" grpId="0" animBg="1"/>
      <p:bldP spid="38" grpId="0"/>
      <p:bldP spid="45" grpId="0" animBg="1"/>
      <p:bldP spid="61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49872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“Critical Clause” Trees (CCTs)</a:t>
            </a:r>
            <a:endParaRPr lang="en-US" sz="4800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92995" y="1947891"/>
            <a:ext cx="6847622" cy="3476634"/>
            <a:chOff x="489612" y="2263159"/>
            <a:chExt cx="8612726" cy="47559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>
                  <a:spLocks noChangeAspect="1"/>
                </p:cNvSpPr>
                <p:nvPr/>
              </p:nvSpPr>
              <p:spPr bwMode="auto">
                <a:xfrm>
                  <a:off x="4437091" y="2291507"/>
                  <a:ext cx="549242" cy="550845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27432" tIns="0" rIns="0" bIns="914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effectLst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7091" y="2291507"/>
                  <a:ext cx="549242" cy="550845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>
                  <a:spLocks noChangeAspect="1"/>
                </p:cNvSpPr>
                <p:nvPr/>
              </p:nvSpPr>
              <p:spPr bwMode="auto">
                <a:xfrm>
                  <a:off x="6019219" y="3451358"/>
                  <a:ext cx="549242" cy="550845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27432" tIns="0" rIns="0" bIns="914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effectLst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19219" y="3451358"/>
                  <a:ext cx="549242" cy="550845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>
                  <a:spLocks noChangeAspect="1"/>
                </p:cNvSpPr>
                <p:nvPr/>
              </p:nvSpPr>
              <p:spPr bwMode="auto">
                <a:xfrm>
                  <a:off x="3560047" y="3451358"/>
                  <a:ext cx="549242" cy="550845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27432" tIns="0" rIns="0" bIns="914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effectLst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0047" y="3451358"/>
                  <a:ext cx="549242" cy="55084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>
                  <a:spLocks noChangeAspect="1"/>
                </p:cNvSpPr>
                <p:nvPr/>
              </p:nvSpPr>
              <p:spPr bwMode="auto">
                <a:xfrm>
                  <a:off x="4177553" y="4787152"/>
                  <a:ext cx="549242" cy="550845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27432" tIns="0" rIns="0" bIns="914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5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effectLst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7553" y="4787152"/>
                  <a:ext cx="549242" cy="55084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>
                  <a:spLocks noChangeAspect="1"/>
                </p:cNvSpPr>
                <p:nvPr/>
              </p:nvSpPr>
              <p:spPr bwMode="auto">
                <a:xfrm>
                  <a:off x="2952280" y="4787152"/>
                  <a:ext cx="549242" cy="550845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27432" tIns="0" rIns="0" bIns="914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dirty="0" smtClean="0">
                                <a:ln>
                                  <a:noFill/>
                                </a:ln>
                                <a:effectLst/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 </m:t>
                        </m:r>
                      </m:oMath>
                    </m:oMathPara>
                  </a14:m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effectLst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2280" y="4787152"/>
                  <a:ext cx="549242" cy="55084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>
                  <a:spLocks noChangeAspect="1"/>
                </p:cNvSpPr>
                <p:nvPr/>
              </p:nvSpPr>
              <p:spPr bwMode="auto">
                <a:xfrm>
                  <a:off x="7084177" y="4787152"/>
                  <a:ext cx="549242" cy="550845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27432" tIns="0" rIns="0" bIns="914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84177" y="4787152"/>
                  <a:ext cx="549242" cy="550845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/>
            <p:cNvCxnSpPr>
              <a:stCxn id="17" idx="0"/>
              <a:endCxn id="3" idx="3"/>
            </p:cNvCxnSpPr>
            <p:nvPr/>
          </p:nvCxnSpPr>
          <p:spPr bwMode="auto">
            <a:xfrm flipV="1">
              <a:off x="3834668" y="2761683"/>
              <a:ext cx="682858" cy="68967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4" idx="1"/>
              <a:endCxn id="3" idx="5"/>
            </p:cNvCxnSpPr>
            <p:nvPr/>
          </p:nvCxnSpPr>
          <p:spPr bwMode="auto">
            <a:xfrm flipH="1" flipV="1">
              <a:off x="4905898" y="2761683"/>
              <a:ext cx="1193756" cy="770344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9" idx="0"/>
              <a:endCxn id="17" idx="3"/>
            </p:cNvCxnSpPr>
            <p:nvPr/>
          </p:nvCxnSpPr>
          <p:spPr bwMode="auto">
            <a:xfrm flipV="1">
              <a:off x="3226901" y="3921534"/>
              <a:ext cx="413581" cy="865618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8" idx="0"/>
              <a:endCxn id="17" idx="5"/>
            </p:cNvCxnSpPr>
            <p:nvPr/>
          </p:nvCxnSpPr>
          <p:spPr bwMode="auto">
            <a:xfrm flipH="1" flipV="1">
              <a:off x="4028854" y="3921534"/>
              <a:ext cx="423320" cy="865618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20" idx="0"/>
              <a:endCxn id="14" idx="5"/>
            </p:cNvCxnSpPr>
            <p:nvPr/>
          </p:nvCxnSpPr>
          <p:spPr bwMode="auto">
            <a:xfrm flipH="1" flipV="1">
              <a:off x="6488026" y="3921534"/>
              <a:ext cx="870772" cy="865618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729528" y="2263159"/>
                  <a:ext cx="2721166" cy="629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9528" y="2263159"/>
                  <a:ext cx="2721166" cy="6295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101167" y="3437357"/>
                  <a:ext cx="2721166" cy="629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167" y="3437357"/>
                  <a:ext cx="2721166" cy="629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381172" y="3437357"/>
                  <a:ext cx="2721166" cy="629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1172" y="3437357"/>
                  <a:ext cx="2721166" cy="629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89612" y="4782834"/>
                  <a:ext cx="2721166" cy="629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12" y="4782834"/>
                  <a:ext cx="2721166" cy="6295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475312" y="4774616"/>
                  <a:ext cx="2721166" cy="629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312" y="4774616"/>
                  <a:ext cx="2721166" cy="62959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/>
                <p:cNvSpPr>
                  <a:spLocks noChangeAspect="1"/>
                </p:cNvSpPr>
                <p:nvPr/>
              </p:nvSpPr>
              <p:spPr bwMode="auto">
                <a:xfrm>
                  <a:off x="4850706" y="6123563"/>
                  <a:ext cx="549242" cy="550845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27432" tIns="0" rIns="0" bIns="914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Oval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0706" y="6123563"/>
                  <a:ext cx="549242" cy="550845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22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>
              <a:stCxn id="45" idx="0"/>
              <a:endCxn id="18" idx="5"/>
            </p:cNvCxnSpPr>
            <p:nvPr/>
          </p:nvCxnSpPr>
          <p:spPr bwMode="auto">
            <a:xfrm flipH="1" flipV="1">
              <a:off x="4646360" y="5257328"/>
              <a:ext cx="478967" cy="866235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endCxn id="20" idx="3"/>
            </p:cNvCxnSpPr>
            <p:nvPr/>
          </p:nvCxnSpPr>
          <p:spPr bwMode="auto">
            <a:xfrm flipV="1">
              <a:off x="6923412" y="5257328"/>
              <a:ext cx="241200" cy="38653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endCxn id="20" idx="5"/>
            </p:cNvCxnSpPr>
            <p:nvPr/>
          </p:nvCxnSpPr>
          <p:spPr bwMode="auto">
            <a:xfrm flipH="1" flipV="1">
              <a:off x="7552984" y="5257328"/>
              <a:ext cx="241200" cy="38653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endCxn id="45" idx="3"/>
            </p:cNvCxnSpPr>
            <p:nvPr/>
          </p:nvCxnSpPr>
          <p:spPr bwMode="auto">
            <a:xfrm flipV="1">
              <a:off x="4718200" y="6593739"/>
              <a:ext cx="212941" cy="425398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endCxn id="45" idx="5"/>
            </p:cNvCxnSpPr>
            <p:nvPr/>
          </p:nvCxnSpPr>
          <p:spPr bwMode="auto">
            <a:xfrm flipH="1" flipV="1">
              <a:off x="5319513" y="6593739"/>
              <a:ext cx="269459" cy="425398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5014" y="5858839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the variables on a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frontier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set correctly,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clauses on and above the frontier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4" y="5858839"/>
                <a:ext cx="10080625" cy="951030"/>
              </a:xfrm>
              <a:prstGeom prst="rect">
                <a:avLst/>
              </a:prstGeom>
              <a:blipFill>
                <a:blip r:embed="rId14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90541" y="3784898"/>
                <a:ext cx="2163486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541" y="3784898"/>
                <a:ext cx="2163486" cy="378565"/>
              </a:xfrm>
              <a:prstGeom prst="rect">
                <a:avLst/>
              </a:prstGeom>
              <a:blipFill>
                <a:blip r:embed="rId1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6853" y="4763562"/>
                <a:ext cx="2163486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853" y="4763562"/>
                <a:ext cx="2163486" cy="378565"/>
              </a:xfrm>
              <a:prstGeom prst="rect">
                <a:avLst/>
              </a:prstGeom>
              <a:blipFill>
                <a:blip r:embed="rId1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91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77539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The </a:t>
            </a:r>
            <a:r>
              <a:rPr lang="en-US" sz="4400" dirty="0" smtClean="0">
                <a:solidFill>
                  <a:srgbClr val="009900"/>
                </a:solidFill>
              </a:rPr>
              <a:t>3</a:t>
            </a:r>
            <a:r>
              <a:rPr lang="en-US" sz="4400" dirty="0" smtClean="0">
                <a:solidFill>
                  <a:schemeClr val="accent2"/>
                </a:solidFill>
              </a:rPr>
              <a:t>-SAT problem</a:t>
            </a:r>
            <a:endParaRPr lang="en-US" sz="4400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7307" y="1529504"/>
            <a:ext cx="8565621" cy="609378"/>
            <a:chOff x="760162" y="1661708"/>
            <a:chExt cx="8565621" cy="609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60162" y="1663547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162" y="1663547"/>
                  <a:ext cx="2721166" cy="6075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682390" y="1663546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390" y="1663546"/>
                  <a:ext cx="2721166" cy="6075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604617" y="1661708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617" y="1661708"/>
                  <a:ext cx="2721166" cy="6075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747307" y="2320881"/>
            <a:ext cx="8565621" cy="609378"/>
            <a:chOff x="760162" y="1661708"/>
            <a:chExt cx="8565621" cy="609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0162" y="1663547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162" y="1663547"/>
                  <a:ext cx="2721166" cy="6075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682390" y="1663546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390" y="1663546"/>
                  <a:ext cx="2721166" cy="60753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604617" y="1661708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617" y="1661708"/>
                  <a:ext cx="2721166" cy="6075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5400000">
                <a:off x="4594036" y="3238957"/>
                <a:ext cx="644582" cy="60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594036" y="3238957"/>
                <a:ext cx="644582" cy="6075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4336191"/>
            <a:ext cx="10080625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satisfying assignment?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" y="5139268"/>
            <a:ext cx="10080625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“The”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NP-complete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problem.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41" y="5942345"/>
                <a:ext cx="10080625" cy="60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Naïve algorithm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" y="5942345"/>
                <a:ext cx="10080625" cy="607539"/>
              </a:xfrm>
              <a:prstGeom prst="rect">
                <a:avLst/>
              </a:prstGeom>
              <a:blipFill>
                <a:blip r:embed="rId9"/>
                <a:stretch>
                  <a:fillRect t="-23232" b="-37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56095" y="2917512"/>
            <a:ext cx="2503590" cy="900939"/>
            <a:chOff x="856095" y="2917512"/>
            <a:chExt cx="2503590" cy="900939"/>
          </a:xfrm>
        </p:grpSpPr>
        <p:sp>
          <p:nvSpPr>
            <p:cNvPr id="8" name="Rounded Rectangular Callout 7"/>
            <p:cNvSpPr/>
            <p:nvPr/>
          </p:nvSpPr>
          <p:spPr bwMode="auto">
            <a:xfrm>
              <a:off x="1099459" y="3234557"/>
              <a:ext cx="1992213" cy="583894"/>
            </a:xfrm>
            <a:prstGeom prst="wedgeRoundRectCallout">
              <a:avLst>
                <a:gd name="adj1" fmla="val 15112"/>
                <a:gd name="adj2" fmla="val -48821"/>
                <a:gd name="adj3" fmla="val 16667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clause</a:t>
              </a:r>
            </a:p>
          </p:txBody>
        </p:sp>
        <p:sp>
          <p:nvSpPr>
            <p:cNvPr id="9" name="Left Brace 8"/>
            <p:cNvSpPr/>
            <p:nvPr/>
          </p:nvSpPr>
          <p:spPr bwMode="auto">
            <a:xfrm rot="16200000">
              <a:off x="1952676" y="1820931"/>
              <a:ext cx="310428" cy="2503590"/>
            </a:xfrm>
            <a:prstGeom prst="leftBrace">
              <a:avLst/>
            </a:prstGeom>
            <a:noFill/>
            <a:ln w="254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35690" y="2928420"/>
            <a:ext cx="1992213" cy="905953"/>
            <a:chOff x="6894729" y="3076530"/>
            <a:chExt cx="1992213" cy="905953"/>
          </a:xfrm>
        </p:grpSpPr>
        <p:sp>
          <p:nvSpPr>
            <p:cNvPr id="48" name="Rounded Rectangular Callout 47"/>
            <p:cNvSpPr/>
            <p:nvPr/>
          </p:nvSpPr>
          <p:spPr bwMode="auto">
            <a:xfrm>
              <a:off x="6894729" y="3398589"/>
              <a:ext cx="1992213" cy="583894"/>
            </a:xfrm>
            <a:prstGeom prst="wedgeRoundRectCallout">
              <a:avLst>
                <a:gd name="adj1" fmla="val 15112"/>
                <a:gd name="adj2" fmla="val -48821"/>
                <a:gd name="adj3" fmla="val 16667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literals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H="1" flipV="1">
              <a:off x="7087167" y="3135168"/>
              <a:ext cx="387222" cy="263422"/>
            </a:xfrm>
            <a:prstGeom prst="straightConnector1">
              <a:avLst/>
            </a:prstGeom>
            <a:solidFill>
              <a:srgbClr val="00B8FF"/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>
              <a:stCxn id="48" idx="0"/>
              <a:endCxn id="40" idx="2"/>
            </p:cNvCxnSpPr>
            <p:nvPr/>
          </p:nvCxnSpPr>
          <p:spPr bwMode="auto">
            <a:xfrm flipV="1">
              <a:off x="7890836" y="3076530"/>
              <a:ext cx="0" cy="322059"/>
            </a:xfrm>
            <a:prstGeom prst="straightConnector1">
              <a:avLst/>
            </a:prstGeom>
            <a:solidFill>
              <a:srgbClr val="00B8FF"/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8350234" y="3106718"/>
              <a:ext cx="331566" cy="310428"/>
            </a:xfrm>
            <a:prstGeom prst="straightConnector1">
              <a:avLst/>
            </a:prstGeom>
            <a:solidFill>
              <a:srgbClr val="00B8FF"/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F8C4F8-5531-481B-824F-0117474A7530}" type="slidenum">
              <a:rPr lang="he-IL" smtClean="0"/>
              <a:pPr/>
              <a:t>2</a:t>
            </a:fld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3346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A percolation problem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496" y="1324783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an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infinite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binary tree, each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node, except the root,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blocked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" y="1324783"/>
                <a:ext cx="10080625" cy="951030"/>
              </a:xfrm>
              <a:prstGeom prst="rect">
                <a:avLst/>
              </a:prstGeom>
              <a:blipFill>
                <a:blip r:embed="rId2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774695" y="4058491"/>
            <a:ext cx="4258037" cy="3263298"/>
            <a:chOff x="2774695" y="4058491"/>
            <a:chExt cx="4258037" cy="3263298"/>
          </a:xfrm>
        </p:grpSpPr>
        <p:sp>
          <p:nvSpPr>
            <p:cNvPr id="26" name="Oval 30"/>
            <p:cNvSpPr>
              <a:spLocks noChangeAspect="1" noChangeArrowheads="1"/>
            </p:cNvSpPr>
            <p:nvPr/>
          </p:nvSpPr>
          <p:spPr bwMode="auto">
            <a:xfrm>
              <a:off x="3594655" y="4786328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hangingPunct="1"/>
              <a:endParaRPr lang="he-IL" altLang="en-US" sz="1400" dirty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Oval 30"/>
            <p:cNvSpPr>
              <a:spLocks noChangeAspect="1" noChangeArrowheads="1"/>
            </p:cNvSpPr>
            <p:nvPr/>
          </p:nvSpPr>
          <p:spPr bwMode="auto">
            <a:xfrm>
              <a:off x="5781215" y="4786328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29" name="Oval 30"/>
            <p:cNvSpPr>
              <a:spLocks noChangeAspect="1" noChangeArrowheads="1"/>
            </p:cNvSpPr>
            <p:nvPr/>
          </p:nvSpPr>
          <p:spPr bwMode="auto">
            <a:xfrm>
              <a:off x="4687935" y="405849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cxnSp>
          <p:nvCxnSpPr>
            <p:cNvPr id="35" name="AutoShape 15"/>
            <p:cNvCxnSpPr>
              <a:cxnSpLocks noChangeShapeType="1"/>
              <a:stCxn id="29" idx="3"/>
              <a:endCxn id="26" idx="7"/>
            </p:cNvCxnSpPr>
            <p:nvPr/>
          </p:nvCxnSpPr>
          <p:spPr bwMode="auto">
            <a:xfrm flipH="1">
              <a:off x="3963013" y="4393169"/>
              <a:ext cx="788122" cy="45058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5"/>
            <p:cNvCxnSpPr>
              <a:cxnSpLocks noChangeShapeType="1"/>
              <a:stCxn id="29" idx="5"/>
              <a:endCxn id="28" idx="1"/>
            </p:cNvCxnSpPr>
            <p:nvPr/>
          </p:nvCxnSpPr>
          <p:spPr bwMode="auto">
            <a:xfrm>
              <a:off x="5056293" y="4393169"/>
              <a:ext cx="788122" cy="45058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5"/>
            <p:cNvCxnSpPr>
              <a:cxnSpLocks noChangeShapeType="1"/>
              <a:stCxn id="26" idx="3"/>
              <a:endCxn id="44" idx="0"/>
            </p:cNvCxnSpPr>
            <p:nvPr/>
          </p:nvCxnSpPr>
          <p:spPr bwMode="auto">
            <a:xfrm flipH="1">
              <a:off x="3263794" y="5121006"/>
              <a:ext cx="394061" cy="383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5"/>
            <p:cNvCxnSpPr>
              <a:cxnSpLocks noChangeShapeType="1"/>
              <a:stCxn id="26" idx="5"/>
              <a:endCxn id="52" idx="0"/>
            </p:cNvCxnSpPr>
            <p:nvPr/>
          </p:nvCxnSpPr>
          <p:spPr bwMode="auto">
            <a:xfrm>
              <a:off x="3963013" y="5121006"/>
              <a:ext cx="394061" cy="383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5"/>
            <p:cNvCxnSpPr>
              <a:cxnSpLocks noChangeShapeType="1"/>
              <a:stCxn id="28" idx="5"/>
              <a:endCxn id="65" idx="0"/>
            </p:cNvCxnSpPr>
            <p:nvPr/>
          </p:nvCxnSpPr>
          <p:spPr bwMode="auto">
            <a:xfrm>
              <a:off x="6149573" y="5121006"/>
              <a:ext cx="394061" cy="383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5"/>
            <p:cNvCxnSpPr>
              <a:cxnSpLocks noChangeShapeType="1"/>
              <a:stCxn id="28" idx="3"/>
              <a:endCxn id="60" idx="0"/>
            </p:cNvCxnSpPr>
            <p:nvPr/>
          </p:nvCxnSpPr>
          <p:spPr bwMode="auto">
            <a:xfrm flipH="1">
              <a:off x="5450354" y="5121006"/>
              <a:ext cx="394061" cy="383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30"/>
            <p:cNvSpPr>
              <a:spLocks noChangeAspect="1" noChangeArrowheads="1"/>
            </p:cNvSpPr>
            <p:nvPr/>
          </p:nvSpPr>
          <p:spPr bwMode="auto">
            <a:xfrm>
              <a:off x="2774695" y="623276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hangingPunct="1"/>
              <a:endParaRPr lang="he-IL" altLang="en-US" sz="1400" dirty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3" name="Oval 30"/>
            <p:cNvSpPr>
              <a:spLocks noChangeAspect="1" noChangeArrowheads="1"/>
            </p:cNvSpPr>
            <p:nvPr/>
          </p:nvSpPr>
          <p:spPr bwMode="auto">
            <a:xfrm>
              <a:off x="3321335" y="623276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hangingPunct="1"/>
              <a:endParaRPr lang="he-IL" altLang="en-US" sz="1400" dirty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4" name="Oval 30"/>
            <p:cNvSpPr>
              <a:spLocks noChangeAspect="1" noChangeArrowheads="1"/>
            </p:cNvSpPr>
            <p:nvPr/>
          </p:nvSpPr>
          <p:spPr bwMode="auto">
            <a:xfrm>
              <a:off x="3048015" y="5504924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cxnSp>
          <p:nvCxnSpPr>
            <p:cNvPr id="47" name="AutoShape 15"/>
            <p:cNvCxnSpPr>
              <a:cxnSpLocks noChangeShapeType="1"/>
              <a:stCxn id="44" idx="3"/>
              <a:endCxn id="42" idx="0"/>
            </p:cNvCxnSpPr>
            <p:nvPr/>
          </p:nvCxnSpPr>
          <p:spPr bwMode="auto">
            <a:xfrm flipH="1">
              <a:off x="2990474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5"/>
            <p:cNvCxnSpPr>
              <a:cxnSpLocks noChangeShapeType="1"/>
              <a:stCxn id="44" idx="5"/>
              <a:endCxn id="43" idx="0"/>
            </p:cNvCxnSpPr>
            <p:nvPr/>
          </p:nvCxnSpPr>
          <p:spPr bwMode="auto">
            <a:xfrm>
              <a:off x="3416373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Oval 30"/>
            <p:cNvSpPr>
              <a:spLocks noChangeAspect="1" noChangeArrowheads="1"/>
            </p:cNvSpPr>
            <p:nvPr/>
          </p:nvSpPr>
          <p:spPr bwMode="auto">
            <a:xfrm>
              <a:off x="3867975" y="623276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51" name="Oval 30"/>
            <p:cNvSpPr>
              <a:spLocks noChangeAspect="1" noChangeArrowheads="1"/>
            </p:cNvSpPr>
            <p:nvPr/>
          </p:nvSpPr>
          <p:spPr bwMode="auto">
            <a:xfrm>
              <a:off x="4414615" y="623276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hangingPunct="1"/>
              <a:endParaRPr lang="he-IL" altLang="en-US" sz="1400" dirty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52" name="Oval 30"/>
            <p:cNvSpPr>
              <a:spLocks noChangeAspect="1" noChangeArrowheads="1"/>
            </p:cNvSpPr>
            <p:nvPr/>
          </p:nvSpPr>
          <p:spPr bwMode="auto">
            <a:xfrm>
              <a:off x="4141295" y="5504924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cxnSp>
          <p:nvCxnSpPr>
            <p:cNvPr id="54" name="AutoShape 15"/>
            <p:cNvCxnSpPr>
              <a:cxnSpLocks noChangeShapeType="1"/>
              <a:stCxn id="52" idx="3"/>
              <a:endCxn id="49" idx="0"/>
            </p:cNvCxnSpPr>
            <p:nvPr/>
          </p:nvCxnSpPr>
          <p:spPr bwMode="auto">
            <a:xfrm flipH="1">
              <a:off x="4083754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5"/>
            <p:cNvCxnSpPr>
              <a:cxnSpLocks noChangeShapeType="1"/>
              <a:stCxn id="52" idx="5"/>
              <a:endCxn id="51" idx="0"/>
            </p:cNvCxnSpPr>
            <p:nvPr/>
          </p:nvCxnSpPr>
          <p:spPr bwMode="auto">
            <a:xfrm>
              <a:off x="4509653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30"/>
            <p:cNvSpPr>
              <a:spLocks noChangeAspect="1" noChangeArrowheads="1"/>
            </p:cNvSpPr>
            <p:nvPr/>
          </p:nvSpPr>
          <p:spPr bwMode="auto">
            <a:xfrm>
              <a:off x="4961255" y="623276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59" name="Oval 30"/>
            <p:cNvSpPr>
              <a:spLocks noChangeAspect="1" noChangeArrowheads="1"/>
            </p:cNvSpPr>
            <p:nvPr/>
          </p:nvSpPr>
          <p:spPr bwMode="auto">
            <a:xfrm>
              <a:off x="5507895" y="623276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hangingPunct="1"/>
              <a:endParaRPr lang="he-IL" altLang="en-US" sz="1400" dirty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0" name="Oval 30"/>
            <p:cNvSpPr>
              <a:spLocks noChangeAspect="1" noChangeArrowheads="1"/>
            </p:cNvSpPr>
            <p:nvPr/>
          </p:nvSpPr>
          <p:spPr bwMode="auto">
            <a:xfrm>
              <a:off x="5234575" y="5504924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hangingPunct="1"/>
              <a:endParaRPr lang="he-IL" altLang="en-US" sz="1400" dirty="0">
                <a:latin typeface="Times New Roman" pitchFamily="18" charset="0"/>
                <a:ea typeface="ＭＳ Ｐゴシック" charset="-128"/>
              </a:endParaRPr>
            </a:p>
          </p:txBody>
        </p:sp>
        <p:cxnSp>
          <p:nvCxnSpPr>
            <p:cNvPr id="61" name="AutoShape 15"/>
            <p:cNvCxnSpPr>
              <a:cxnSpLocks noChangeShapeType="1"/>
              <a:stCxn id="60" idx="3"/>
              <a:endCxn id="56" idx="0"/>
            </p:cNvCxnSpPr>
            <p:nvPr/>
          </p:nvCxnSpPr>
          <p:spPr bwMode="auto">
            <a:xfrm flipH="1">
              <a:off x="5177034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5"/>
            <p:cNvCxnSpPr>
              <a:cxnSpLocks noChangeShapeType="1"/>
              <a:stCxn id="60" idx="5"/>
              <a:endCxn id="59" idx="0"/>
            </p:cNvCxnSpPr>
            <p:nvPr/>
          </p:nvCxnSpPr>
          <p:spPr bwMode="auto">
            <a:xfrm>
              <a:off x="5602933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30"/>
            <p:cNvSpPr>
              <a:spLocks noChangeAspect="1" noChangeArrowheads="1"/>
            </p:cNvSpPr>
            <p:nvPr/>
          </p:nvSpPr>
          <p:spPr bwMode="auto">
            <a:xfrm>
              <a:off x="6054535" y="623276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hangingPunct="1"/>
              <a:endParaRPr lang="he-IL" altLang="en-US" sz="1400" dirty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4" name="Oval 30"/>
            <p:cNvSpPr>
              <a:spLocks noChangeAspect="1" noChangeArrowheads="1"/>
            </p:cNvSpPr>
            <p:nvPr/>
          </p:nvSpPr>
          <p:spPr bwMode="auto">
            <a:xfrm>
              <a:off x="6601174" y="623276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hangingPunct="1"/>
              <a:endParaRPr lang="he-IL" altLang="en-US" sz="1400" dirty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65" name="Oval 30"/>
            <p:cNvSpPr>
              <a:spLocks noChangeAspect="1" noChangeArrowheads="1"/>
            </p:cNvSpPr>
            <p:nvPr/>
          </p:nvSpPr>
          <p:spPr bwMode="auto">
            <a:xfrm>
              <a:off x="6327855" y="5504924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cxnSp>
          <p:nvCxnSpPr>
            <p:cNvPr id="66" name="AutoShape 15"/>
            <p:cNvCxnSpPr>
              <a:cxnSpLocks noChangeShapeType="1"/>
              <a:stCxn id="65" idx="3"/>
              <a:endCxn id="63" idx="0"/>
            </p:cNvCxnSpPr>
            <p:nvPr/>
          </p:nvCxnSpPr>
          <p:spPr bwMode="auto">
            <a:xfrm flipH="1">
              <a:off x="6270314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5"/>
            <p:cNvCxnSpPr>
              <a:cxnSpLocks noChangeShapeType="1"/>
              <a:stCxn id="65" idx="5"/>
              <a:endCxn id="64" idx="0"/>
            </p:cNvCxnSpPr>
            <p:nvPr/>
          </p:nvCxnSpPr>
          <p:spPr bwMode="auto">
            <a:xfrm>
              <a:off x="6696213" y="5839602"/>
              <a:ext cx="120740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581423" y="6714250"/>
                  <a:ext cx="644582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423" y="6714250"/>
                  <a:ext cx="644582" cy="6075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491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3346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A percolation problem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496" y="1324783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an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infinite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binary tree, each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node, except the root,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blocked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" y="1324783"/>
                <a:ext cx="10080625" cy="951030"/>
              </a:xfrm>
              <a:prstGeom prst="rect">
                <a:avLst/>
              </a:prstGeom>
              <a:blipFill>
                <a:blip r:embed="rId2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4675" y="2347519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probability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having a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 frontier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5" y="2347519"/>
                <a:ext cx="10080625" cy="521681"/>
              </a:xfrm>
              <a:prstGeom prst="rect">
                <a:avLst/>
              </a:prstGeom>
              <a:blipFill>
                <a:blip r:embed="rId3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774695" y="4058491"/>
            <a:ext cx="4258037" cy="3263298"/>
            <a:chOff x="2774695" y="4058491"/>
            <a:chExt cx="4258037" cy="3263298"/>
          </a:xfrm>
        </p:grpSpPr>
        <p:sp>
          <p:nvSpPr>
            <p:cNvPr id="26" name="Oval 30"/>
            <p:cNvSpPr>
              <a:spLocks noChangeAspect="1" noChangeArrowheads="1"/>
            </p:cNvSpPr>
            <p:nvPr/>
          </p:nvSpPr>
          <p:spPr bwMode="auto">
            <a:xfrm>
              <a:off x="3594655" y="4786328"/>
              <a:ext cx="431558" cy="3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28" name="Oval 30"/>
            <p:cNvSpPr>
              <a:spLocks noChangeAspect="1" noChangeArrowheads="1"/>
            </p:cNvSpPr>
            <p:nvPr/>
          </p:nvSpPr>
          <p:spPr bwMode="auto">
            <a:xfrm>
              <a:off x="5781215" y="4786328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29" name="Oval 30"/>
            <p:cNvSpPr>
              <a:spLocks noChangeAspect="1" noChangeArrowheads="1"/>
            </p:cNvSpPr>
            <p:nvPr/>
          </p:nvSpPr>
          <p:spPr bwMode="auto">
            <a:xfrm>
              <a:off x="4687935" y="405849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cxnSp>
          <p:nvCxnSpPr>
            <p:cNvPr id="35" name="AutoShape 15"/>
            <p:cNvCxnSpPr>
              <a:cxnSpLocks noChangeShapeType="1"/>
              <a:stCxn id="29" idx="3"/>
              <a:endCxn id="26" idx="7"/>
            </p:cNvCxnSpPr>
            <p:nvPr/>
          </p:nvCxnSpPr>
          <p:spPr bwMode="auto">
            <a:xfrm flipH="1">
              <a:off x="3963013" y="4393169"/>
              <a:ext cx="788122" cy="45058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5"/>
            <p:cNvCxnSpPr>
              <a:cxnSpLocks noChangeShapeType="1"/>
              <a:stCxn id="29" idx="5"/>
              <a:endCxn id="28" idx="1"/>
            </p:cNvCxnSpPr>
            <p:nvPr/>
          </p:nvCxnSpPr>
          <p:spPr bwMode="auto">
            <a:xfrm>
              <a:off x="5056293" y="4393169"/>
              <a:ext cx="788122" cy="45058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5"/>
            <p:cNvCxnSpPr>
              <a:cxnSpLocks noChangeShapeType="1"/>
              <a:stCxn id="26" idx="3"/>
              <a:endCxn id="44" idx="0"/>
            </p:cNvCxnSpPr>
            <p:nvPr/>
          </p:nvCxnSpPr>
          <p:spPr bwMode="auto">
            <a:xfrm flipH="1">
              <a:off x="3263794" y="5121006"/>
              <a:ext cx="394061" cy="383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5"/>
            <p:cNvCxnSpPr>
              <a:cxnSpLocks noChangeShapeType="1"/>
              <a:stCxn id="26" idx="5"/>
              <a:endCxn id="52" idx="0"/>
            </p:cNvCxnSpPr>
            <p:nvPr/>
          </p:nvCxnSpPr>
          <p:spPr bwMode="auto">
            <a:xfrm>
              <a:off x="3963013" y="5121006"/>
              <a:ext cx="394061" cy="383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5"/>
            <p:cNvCxnSpPr>
              <a:cxnSpLocks noChangeShapeType="1"/>
              <a:stCxn id="28" idx="5"/>
              <a:endCxn id="65" idx="0"/>
            </p:cNvCxnSpPr>
            <p:nvPr/>
          </p:nvCxnSpPr>
          <p:spPr bwMode="auto">
            <a:xfrm>
              <a:off x="6149573" y="5121006"/>
              <a:ext cx="394061" cy="383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5"/>
            <p:cNvCxnSpPr>
              <a:cxnSpLocks noChangeShapeType="1"/>
              <a:stCxn id="28" idx="3"/>
              <a:endCxn id="60" idx="0"/>
            </p:cNvCxnSpPr>
            <p:nvPr/>
          </p:nvCxnSpPr>
          <p:spPr bwMode="auto">
            <a:xfrm flipH="1">
              <a:off x="5450354" y="5121006"/>
              <a:ext cx="394061" cy="383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30"/>
            <p:cNvSpPr>
              <a:spLocks noChangeAspect="1" noChangeArrowheads="1"/>
            </p:cNvSpPr>
            <p:nvPr/>
          </p:nvSpPr>
          <p:spPr bwMode="auto">
            <a:xfrm>
              <a:off x="2774695" y="6232761"/>
              <a:ext cx="431558" cy="3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43" name="Oval 30"/>
            <p:cNvSpPr>
              <a:spLocks noChangeAspect="1" noChangeArrowheads="1"/>
            </p:cNvSpPr>
            <p:nvPr/>
          </p:nvSpPr>
          <p:spPr bwMode="auto">
            <a:xfrm>
              <a:off x="3321335" y="6232761"/>
              <a:ext cx="431558" cy="3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44" name="Oval 30"/>
            <p:cNvSpPr>
              <a:spLocks noChangeAspect="1" noChangeArrowheads="1"/>
            </p:cNvSpPr>
            <p:nvPr/>
          </p:nvSpPr>
          <p:spPr bwMode="auto">
            <a:xfrm>
              <a:off x="3048015" y="5504924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cxnSp>
          <p:nvCxnSpPr>
            <p:cNvPr id="47" name="AutoShape 15"/>
            <p:cNvCxnSpPr>
              <a:cxnSpLocks noChangeShapeType="1"/>
              <a:stCxn id="44" idx="3"/>
              <a:endCxn id="42" idx="0"/>
            </p:cNvCxnSpPr>
            <p:nvPr/>
          </p:nvCxnSpPr>
          <p:spPr bwMode="auto">
            <a:xfrm flipH="1">
              <a:off x="2990474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5"/>
            <p:cNvCxnSpPr>
              <a:cxnSpLocks noChangeShapeType="1"/>
              <a:stCxn id="44" idx="5"/>
              <a:endCxn id="43" idx="0"/>
            </p:cNvCxnSpPr>
            <p:nvPr/>
          </p:nvCxnSpPr>
          <p:spPr bwMode="auto">
            <a:xfrm>
              <a:off x="3416373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Oval 30"/>
            <p:cNvSpPr>
              <a:spLocks noChangeAspect="1" noChangeArrowheads="1"/>
            </p:cNvSpPr>
            <p:nvPr/>
          </p:nvSpPr>
          <p:spPr bwMode="auto">
            <a:xfrm>
              <a:off x="3867975" y="623276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51" name="Oval 30"/>
            <p:cNvSpPr>
              <a:spLocks noChangeAspect="1" noChangeArrowheads="1"/>
            </p:cNvSpPr>
            <p:nvPr/>
          </p:nvSpPr>
          <p:spPr bwMode="auto">
            <a:xfrm>
              <a:off x="4414615" y="6232761"/>
              <a:ext cx="431558" cy="3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52" name="Oval 30"/>
            <p:cNvSpPr>
              <a:spLocks noChangeAspect="1" noChangeArrowheads="1"/>
            </p:cNvSpPr>
            <p:nvPr/>
          </p:nvSpPr>
          <p:spPr bwMode="auto">
            <a:xfrm>
              <a:off x="4141295" y="5504924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cxnSp>
          <p:nvCxnSpPr>
            <p:cNvPr id="54" name="AutoShape 15"/>
            <p:cNvCxnSpPr>
              <a:cxnSpLocks noChangeShapeType="1"/>
              <a:stCxn id="52" idx="3"/>
              <a:endCxn id="49" idx="0"/>
            </p:cNvCxnSpPr>
            <p:nvPr/>
          </p:nvCxnSpPr>
          <p:spPr bwMode="auto">
            <a:xfrm flipH="1">
              <a:off x="4083754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5"/>
            <p:cNvCxnSpPr>
              <a:cxnSpLocks noChangeShapeType="1"/>
              <a:stCxn id="52" idx="5"/>
              <a:endCxn id="51" idx="0"/>
            </p:cNvCxnSpPr>
            <p:nvPr/>
          </p:nvCxnSpPr>
          <p:spPr bwMode="auto">
            <a:xfrm>
              <a:off x="4509653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30"/>
            <p:cNvSpPr>
              <a:spLocks noChangeAspect="1" noChangeArrowheads="1"/>
            </p:cNvSpPr>
            <p:nvPr/>
          </p:nvSpPr>
          <p:spPr bwMode="auto">
            <a:xfrm>
              <a:off x="4961255" y="6232761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59" name="Oval 30"/>
            <p:cNvSpPr>
              <a:spLocks noChangeAspect="1" noChangeArrowheads="1"/>
            </p:cNvSpPr>
            <p:nvPr/>
          </p:nvSpPr>
          <p:spPr bwMode="auto">
            <a:xfrm>
              <a:off x="5507895" y="6232761"/>
              <a:ext cx="431558" cy="3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60" name="Oval 30"/>
            <p:cNvSpPr>
              <a:spLocks noChangeAspect="1" noChangeArrowheads="1"/>
            </p:cNvSpPr>
            <p:nvPr/>
          </p:nvSpPr>
          <p:spPr bwMode="auto">
            <a:xfrm>
              <a:off x="5234575" y="5504924"/>
              <a:ext cx="431558" cy="3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cxnSp>
          <p:nvCxnSpPr>
            <p:cNvPr id="61" name="AutoShape 15"/>
            <p:cNvCxnSpPr>
              <a:cxnSpLocks noChangeShapeType="1"/>
              <a:stCxn id="60" idx="3"/>
              <a:endCxn id="56" idx="0"/>
            </p:cNvCxnSpPr>
            <p:nvPr/>
          </p:nvCxnSpPr>
          <p:spPr bwMode="auto">
            <a:xfrm flipH="1">
              <a:off x="5177034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5"/>
            <p:cNvCxnSpPr>
              <a:cxnSpLocks noChangeShapeType="1"/>
              <a:stCxn id="60" idx="5"/>
              <a:endCxn id="59" idx="0"/>
            </p:cNvCxnSpPr>
            <p:nvPr/>
          </p:nvCxnSpPr>
          <p:spPr bwMode="auto">
            <a:xfrm>
              <a:off x="5602933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30"/>
            <p:cNvSpPr>
              <a:spLocks noChangeAspect="1" noChangeArrowheads="1"/>
            </p:cNvSpPr>
            <p:nvPr/>
          </p:nvSpPr>
          <p:spPr bwMode="auto">
            <a:xfrm>
              <a:off x="6054535" y="6232761"/>
              <a:ext cx="431558" cy="3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64" name="Oval 30"/>
            <p:cNvSpPr>
              <a:spLocks noChangeAspect="1" noChangeArrowheads="1"/>
            </p:cNvSpPr>
            <p:nvPr/>
          </p:nvSpPr>
          <p:spPr bwMode="auto">
            <a:xfrm>
              <a:off x="6601174" y="6232761"/>
              <a:ext cx="431558" cy="392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sp>
          <p:nvSpPr>
            <p:cNvPr id="65" name="Oval 30"/>
            <p:cNvSpPr>
              <a:spLocks noChangeAspect="1" noChangeArrowheads="1"/>
            </p:cNvSpPr>
            <p:nvPr/>
          </p:nvSpPr>
          <p:spPr bwMode="auto">
            <a:xfrm>
              <a:off x="6327855" y="5504924"/>
              <a:ext cx="431558" cy="3921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he-IL" altLang="en-US" sz="1400" dirty="0">
                <a:latin typeface="Times New Roman" pitchFamily="18" charset="0"/>
              </a:endParaRPr>
            </a:p>
          </p:txBody>
        </p:sp>
        <p:cxnSp>
          <p:nvCxnSpPr>
            <p:cNvPr id="66" name="AutoShape 15"/>
            <p:cNvCxnSpPr>
              <a:cxnSpLocks noChangeShapeType="1"/>
              <a:stCxn id="65" idx="3"/>
              <a:endCxn id="63" idx="0"/>
            </p:cNvCxnSpPr>
            <p:nvPr/>
          </p:nvCxnSpPr>
          <p:spPr bwMode="auto">
            <a:xfrm flipH="1">
              <a:off x="6270314" y="5839602"/>
              <a:ext cx="120741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5"/>
            <p:cNvCxnSpPr>
              <a:cxnSpLocks noChangeShapeType="1"/>
              <a:stCxn id="65" idx="5"/>
              <a:endCxn id="64" idx="0"/>
            </p:cNvCxnSpPr>
            <p:nvPr/>
          </p:nvCxnSpPr>
          <p:spPr bwMode="auto">
            <a:xfrm>
              <a:off x="6696213" y="5839602"/>
              <a:ext cx="120740" cy="3931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581423" y="6714250"/>
                  <a:ext cx="644582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423" y="6714250"/>
                  <a:ext cx="644582" cy="6075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3854" y="3160931"/>
                <a:ext cx="10080625" cy="661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" y="3160931"/>
                <a:ext cx="10080625" cy="661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0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3346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A percolation problem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3854" y="3392288"/>
                <a:ext cx="10080625" cy="661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" y="3392288"/>
                <a:ext cx="10080625" cy="6617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088" y="4785624"/>
                <a:ext cx="10080625" cy="2081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0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0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num>
                                        <m:den>
                                          <m:r>
                                            <a:rPr lang="en-US" sz="30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sz="3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3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3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3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,  </m:t>
                              </m:r>
                              <m:f>
                                <m:fPr>
                                  <m:ctrlP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8" y="4785624"/>
                <a:ext cx="10080625" cy="2081211"/>
              </a:xfrm>
              <a:prstGeom prst="rect">
                <a:avLst/>
              </a:prstGeom>
              <a:blipFill>
                <a:blip r:embed="rId3"/>
                <a:stretch>
                  <a:fillRect t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96" y="1556140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an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infinite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binary tree, each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node, except the root,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blocked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" y="1556140"/>
                <a:ext cx="10080625" cy="951030"/>
              </a:xfrm>
              <a:prstGeom prst="rect">
                <a:avLst/>
              </a:prstGeom>
              <a:blipFill>
                <a:blip r:embed="rId4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675" y="2578876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probability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having a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 frontier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5" y="2578876"/>
                <a:ext cx="10080625" cy="521681"/>
              </a:xfrm>
              <a:prstGeom prst="rect">
                <a:avLst/>
              </a:prstGeom>
              <a:blipFill>
                <a:blip r:embed="rId5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167" y="1525850"/>
            <a:ext cx="4789949" cy="28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4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41058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CCTs vs. Percolation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675" y="2088620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have unary nodes.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96" y="1501055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finite.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54" y="2676185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nodes may be labeled by the same variable.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999" y="4965859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want a </a:t>
                </a:r>
                <a:r>
                  <a:rPr lang="en-US" sz="3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frontier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size at most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" y="4965859"/>
                <a:ext cx="10080625" cy="521681"/>
              </a:xfrm>
              <a:prstGeom prst="rect">
                <a:avLst/>
              </a:prstGeom>
              <a:blipFill>
                <a:blip r:embed="rId2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999" y="3489597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work in our favor.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8" y="4049626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help due to the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FKG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inequality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61" y="5586476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probability of a </a:t>
                </a:r>
                <a:r>
                  <a:rPr lang="en-US" sz="3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frontier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" y="5586476"/>
                <a:ext cx="10080625" cy="521681"/>
              </a:xfrm>
              <a:prstGeom prst="rect">
                <a:avLst/>
              </a:prstGeom>
              <a:blipFill>
                <a:blip r:embed="rId3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178" y="6207094"/>
                <a:ext cx="10080625" cy="65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0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having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enough.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8" y="6207094"/>
                <a:ext cx="10080625" cy="659411"/>
              </a:xfrm>
              <a:prstGeom prst="rect">
                <a:avLst/>
              </a:prstGeom>
              <a:blipFill>
                <a:blip r:embed="rId4"/>
                <a:stretch>
                  <a:fillRect t="-1666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42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38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11434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The </a:t>
            </a:r>
            <a:r>
              <a:rPr lang="en-US" sz="4800" dirty="0" smtClean="0">
                <a:solidFill>
                  <a:srgbClr val="663300"/>
                </a:solidFill>
              </a:rPr>
              <a:t>PPSZ</a:t>
            </a:r>
            <a:r>
              <a:rPr lang="en-US" sz="4800" dirty="0" smtClean="0">
                <a:solidFill>
                  <a:schemeClr val="accent2"/>
                </a:solidFill>
              </a:rPr>
              <a:t> algorithm - Analysis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68" y="1688229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forced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probability </a:t>
                </a:r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" y="1688229"/>
                <a:ext cx="10080625" cy="521681"/>
              </a:xfrm>
              <a:prstGeom prst="rect">
                <a:avLst/>
              </a:prstGeom>
              <a:blipFill>
                <a:blip r:embed="rId2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1" y="6247528"/>
                <a:ext cx="10080625" cy="585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≥ 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≥ 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308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" y="6247528"/>
                <a:ext cx="10080625" cy="585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6509" y="5496401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probability (of one iteration):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5605" y="2264131"/>
                <a:ext cx="10080625" cy="8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forced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w.p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05" y="2264131"/>
                <a:ext cx="10080625" cy="870559"/>
              </a:xfrm>
              <a:prstGeom prst="rect">
                <a:avLst/>
              </a:prstGeom>
              <a:blipFill>
                <a:blip r:embed="rId4"/>
                <a:stretch>
                  <a:fillRect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591" y="3253812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forced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" y="3253812"/>
                <a:ext cx="10080625" cy="521681"/>
              </a:xfrm>
              <a:prstGeom prst="rect">
                <a:avLst/>
              </a:prstGeom>
              <a:blipFill>
                <a:blip r:embed="rId5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526" y="3887935"/>
                <a:ext cx="10080625" cy="12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sz="3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3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𝑑𝑝</m:t>
                          </m:r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61370</m:t>
                      </m:r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US" sz="3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" y="3887935"/>
                <a:ext cx="10080625" cy="12225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9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476689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Biased</a:t>
            </a:r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r>
              <a:rPr lang="en-US" sz="4800" dirty="0" smtClean="0">
                <a:solidFill>
                  <a:srgbClr val="663300"/>
                </a:solidFill>
              </a:rPr>
              <a:t>PPSZ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68" y="1600093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forced.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" y="1600093"/>
                <a:ext cx="10080625" cy="521681"/>
              </a:xfrm>
              <a:prstGeom prst="rect">
                <a:avLst/>
              </a:prstGeom>
              <a:blipFill>
                <a:blip r:embed="rId2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-5605" y="2206617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just ‘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blindly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guess it?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1" y="2813141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Maybe we should use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certain cases?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53" y="3736718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 bias, in certain cases, provably helps.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2" y="4379368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is challenging.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94" y="5022018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still understand fairly little.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" y="5923565"/>
            <a:ext cx="1008062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“Toy” problem:  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NAE-3-SAT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(Not-All-Equal-3-SAT)</a:t>
            </a: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22454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The </a:t>
            </a:r>
            <a:r>
              <a:rPr lang="en-US" sz="4000" dirty="0" smtClean="0">
                <a:solidFill>
                  <a:srgbClr val="009900"/>
                </a:solidFill>
              </a:rPr>
              <a:t>NAE-3-SAT</a:t>
            </a:r>
            <a:r>
              <a:rPr lang="en-US" sz="4000" dirty="0" smtClean="0">
                <a:solidFill>
                  <a:schemeClr val="accent2"/>
                </a:solidFill>
              </a:rPr>
              <a:t> problem</a:t>
            </a:r>
            <a:endParaRPr lang="en-US" sz="4000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7307" y="1419334"/>
            <a:ext cx="8565621" cy="609378"/>
            <a:chOff x="760162" y="1661708"/>
            <a:chExt cx="8565621" cy="609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60162" y="1663547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162" y="1663547"/>
                  <a:ext cx="2721166" cy="6075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682390" y="1663546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390" y="1663546"/>
                  <a:ext cx="2721166" cy="6075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604617" y="1661708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617" y="1661708"/>
                  <a:ext cx="2721166" cy="6075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747307" y="2210711"/>
            <a:ext cx="8565621" cy="609378"/>
            <a:chOff x="760162" y="1661708"/>
            <a:chExt cx="8565621" cy="609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0162" y="1663547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162" y="1663547"/>
                  <a:ext cx="2721166" cy="6075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682390" y="1663546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390" y="1663546"/>
                  <a:ext cx="2721166" cy="60753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604617" y="1661708"/>
                  <a:ext cx="2721166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617" y="1661708"/>
                  <a:ext cx="2721166" cy="6075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0" y="3668612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0-1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satisfying assignment?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" y="4338809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 an NP-complete problem.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79" y="3071869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clause should have both a 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80" y="5692036"/>
                <a:ext cx="10080624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≡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" y="5692036"/>
                <a:ext cx="10080624" cy="5502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8358" y="5108159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sub-problem of </a:t>
            </a:r>
            <a:r>
              <a:rPr lang="en-US" sz="3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3-SAT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3" y="6505465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faster algorithms were known for </a:t>
            </a:r>
            <a:r>
              <a:rPr lang="en-US" sz="3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NAE-3-SAT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/>
      <p:bldP spid="21" grpId="0"/>
      <p:bldP spid="22" grpId="0"/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18358" y="108421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Bias</a:t>
            </a:r>
            <a:r>
              <a:rPr lang="en-US" sz="4400" dirty="0" smtClean="0">
                <a:solidFill>
                  <a:schemeClr val="accent2"/>
                </a:solidFill>
              </a:rPr>
              <a:t> in NAE-3-SAT</a:t>
            </a:r>
            <a:endParaRPr lang="en-US" sz="4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4083" y="995481"/>
                <a:ext cx="2721166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3" y="995481"/>
                <a:ext cx="2721166" cy="5502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333499"/>
                <a:ext cx="10080625" cy="571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forced.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33499"/>
                <a:ext cx="10080625" cy="571823"/>
              </a:xfrm>
              <a:prstGeom prst="rect">
                <a:avLst/>
              </a:prstGeom>
              <a:blipFill>
                <a:blip r:embed="rId3"/>
                <a:stretch>
                  <a:fillRect t="-19149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79" y="3974761"/>
                <a:ext cx="10080625" cy="571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“Clearly”,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be guessed with a </a:t>
                </a:r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" y="3974761"/>
                <a:ext cx="10080625" cy="571823"/>
              </a:xfrm>
              <a:prstGeom prst="rect">
                <a:avLst/>
              </a:prstGeom>
              <a:blipFill>
                <a:blip r:embed="rId4"/>
                <a:stretch>
                  <a:fillRect t="-19149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79" y="2692237"/>
                <a:ext cx="10080625" cy="571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order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arrive.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" y="2692237"/>
                <a:ext cx="10080625" cy="571823"/>
              </a:xfrm>
              <a:prstGeom prst="rect">
                <a:avLst/>
              </a:prstGeom>
              <a:blipFill>
                <a:blip r:embed="rId5"/>
                <a:stretch>
                  <a:fillRect t="-19355" b="-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41" y="5257285"/>
                <a:ext cx="10080625" cy="571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 difficulty: 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several clauses?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" y="5257285"/>
                <a:ext cx="10080625" cy="571823"/>
              </a:xfrm>
              <a:prstGeom prst="rect">
                <a:avLst/>
              </a:prstGeom>
              <a:blipFill>
                <a:blip r:embed="rId6"/>
                <a:stretch>
                  <a:fillRect t="-19149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03" y="4616023"/>
                <a:ext cx="10080625" cy="571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difficulty: need to condition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being forced.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" y="4616023"/>
                <a:ext cx="10080625" cy="571823"/>
              </a:xfrm>
              <a:prstGeom prst="rect">
                <a:avLst/>
              </a:prstGeom>
              <a:blipFill>
                <a:blip r:embed="rId7"/>
                <a:stretch>
                  <a:fillRect t="-19149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3920" y="1004660"/>
                <a:ext cx="4851095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b="0" dirty="0" smtClean="0">
                    <a:solidFill>
                      <a:srgbClr val="0000FF"/>
                    </a:solidFill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20" y="1004660"/>
                <a:ext cx="4851095" cy="550279"/>
              </a:xfrm>
              <a:prstGeom prst="rect">
                <a:avLst/>
              </a:prstGeom>
              <a:blipFill>
                <a:blip r:embed="rId8"/>
                <a:stretch>
                  <a:fillRect t="-2111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1789" y="1781570"/>
                <a:ext cx="9215920" cy="713144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any NAE clause, two random literals </a:t>
                </a:r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w.p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89" y="1781570"/>
                <a:ext cx="9215920" cy="713144"/>
              </a:xfrm>
              <a:prstGeom prst="rect">
                <a:avLst/>
              </a:prstGeom>
              <a:blipFill>
                <a:blip r:embed="rId9"/>
                <a:stretch>
                  <a:fillRect t="-1639" b="-8197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905" y="5898547"/>
                <a:ext cx="10080625" cy="1509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 solution to Main: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appears </a:t>
                </a:r>
                <a:r>
                  <a:rPr lang="en-US" sz="3000" i="1" dirty="0" smtClean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early enough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that it is forced is very small,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conditioning does not matter much.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5" y="5898547"/>
                <a:ext cx="10080625" cy="1509644"/>
              </a:xfrm>
              <a:prstGeom prst="rect">
                <a:avLst/>
              </a:prstGeom>
              <a:blipFill>
                <a:blip r:embed="rId10"/>
                <a:stretch>
                  <a:fillRect t="-5263" b="-1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F8C4F8-5531-481B-824F-0117474A7530}" type="slidenum">
              <a:rPr lang="he-IL" smtClean="0"/>
              <a:pPr/>
              <a:t>27</a:t>
            </a:fld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1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/>
      <p:bldP spid="21" grpId="0"/>
      <p:bldP spid="17" grpId="0"/>
      <p:bldP spid="18" grpId="0"/>
      <p:bldP spid="10" grpId="0"/>
      <p:bldP spid="23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22454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Bias</a:t>
            </a:r>
            <a:r>
              <a:rPr lang="en-US" sz="4000" dirty="0" smtClean="0">
                <a:solidFill>
                  <a:schemeClr val="accent2"/>
                </a:solidFill>
              </a:rPr>
              <a:t> in NAE-3-SAT</a:t>
            </a:r>
            <a:endParaRPr lang="en-US" sz="4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4083" y="1355071"/>
                <a:ext cx="2721166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083" y="1355071"/>
                <a:ext cx="2721166" cy="5502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4173261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forced.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73261"/>
                <a:ext cx="10080625" cy="521681"/>
              </a:xfrm>
              <a:prstGeom prst="rect">
                <a:avLst/>
              </a:prstGeom>
              <a:blipFill>
                <a:blip r:embed="rId10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79" y="4896188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“Clearly”,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be guessed with a </a:t>
                </a:r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" y="4896188"/>
                <a:ext cx="10080625" cy="521681"/>
              </a:xfrm>
              <a:prstGeom prst="rect">
                <a:avLst/>
              </a:prstGeom>
              <a:blipFill>
                <a:blip r:embed="rId11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79" y="2106596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arrive in this order.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" y="2106596"/>
                <a:ext cx="10080625" cy="521681"/>
              </a:xfrm>
              <a:prstGeom prst="rect">
                <a:avLst/>
              </a:prstGeom>
              <a:blipFill>
                <a:blip r:embed="rId12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358" y="2829523"/>
                <a:ext cx="10080625" cy="1142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any NAE clause, the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literal to arrive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differs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first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8" y="2829523"/>
                <a:ext cx="10080625" cy="1142492"/>
              </a:xfrm>
              <a:prstGeom prst="rect">
                <a:avLst/>
              </a:prstGeom>
              <a:blipFill>
                <a:blip r:embed="rId13"/>
                <a:stretch>
                  <a:fillRect t="-957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41" y="6342043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arrive in several clauses?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" y="6342043"/>
                <a:ext cx="10080625" cy="521681"/>
              </a:xfrm>
              <a:prstGeom prst="rect">
                <a:avLst/>
              </a:prstGeom>
              <a:blipFill>
                <a:blip r:embed="rId14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03" y="5619115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difficulty: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conditioning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being forced.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" y="5619115"/>
                <a:ext cx="10080625" cy="521681"/>
              </a:xfrm>
              <a:prstGeom prst="rect">
                <a:avLst/>
              </a:prstGeom>
              <a:blipFill>
                <a:blip r:embed="rId15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3920" y="1364250"/>
                <a:ext cx="4851095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b="0" dirty="0" smtClean="0">
                    <a:solidFill>
                      <a:srgbClr val="0000FF"/>
                    </a:solidFill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20" y="1364250"/>
                <a:ext cx="4851095" cy="550279"/>
              </a:xfrm>
              <a:prstGeom prst="rect">
                <a:avLst/>
              </a:prstGeom>
              <a:blipFill>
                <a:blip r:embed="rId16"/>
                <a:stretch>
                  <a:fillRect t="-2111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1006867" y="2750087"/>
            <a:ext cx="8003569" cy="1221927"/>
          </a:xfrm>
          <a:prstGeom prst="rect">
            <a:avLst/>
          </a:prstGeom>
          <a:noFill/>
          <a:ln w="34925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/>
      <p:bldP spid="21" grpId="0"/>
      <p:bldP spid="23" grpId="0"/>
      <p:bldP spid="17" grpId="0"/>
      <p:bldP spid="18" grpId="0"/>
      <p:bldP spid="10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32122" y="212284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Maximal set of disjoint clauses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22" y="1186131"/>
            <a:ext cx="1008062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as a </a:t>
            </a:r>
            <a:r>
              <a:rPr lang="en-US" sz="2800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scaffolding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(Hopefully there would be a better solution.)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23833" y="3325845"/>
                <a:ext cx="2170323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33" y="3325845"/>
                <a:ext cx="2170323" cy="52168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23833" y="4043778"/>
                <a:ext cx="2170323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33" y="4043778"/>
                <a:ext cx="2170323" cy="52168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23833" y="4873711"/>
                <a:ext cx="2170323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833" y="4873711"/>
                <a:ext cx="2170323" cy="52168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52490" y="3312990"/>
                <a:ext cx="260364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90" y="3312990"/>
                <a:ext cx="2603644" cy="52168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20288" y="3998184"/>
                <a:ext cx="2735846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88" y="3998184"/>
                <a:ext cx="2735846" cy="52168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69151" y="5466788"/>
                <a:ext cx="2170323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3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151" y="5466788"/>
                <a:ext cx="2170323" cy="52168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52490" y="4748856"/>
                <a:ext cx="260364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∨</m:t>
                          </m:r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90" y="4748856"/>
                <a:ext cx="2603644" cy="52168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 bwMode="auto">
          <a:xfrm>
            <a:off x="6256857" y="3236292"/>
            <a:ext cx="594910" cy="7946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119157" y="4640941"/>
            <a:ext cx="594910" cy="7946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043644" y="3900267"/>
            <a:ext cx="620612" cy="7946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018862" y="4653683"/>
            <a:ext cx="620612" cy="7946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0497" y="2252320"/>
            <a:ext cx="3738494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collection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disjoint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7610" y="2456091"/>
            <a:ext cx="373849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other clauses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64" y="6259858"/>
            <a:ext cx="1008062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may assume,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w.l.o.g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that all literals in the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disjoint collection of clauses are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unnegated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09"/>
              <p:cNvSpPr>
                <a:spLocks noChangeArrowheads="1"/>
              </p:cNvSpPr>
              <p:nvPr/>
            </p:nvSpPr>
            <p:spPr bwMode="auto">
              <a:xfrm>
                <a:off x="0" y="212284"/>
                <a:ext cx="10080625" cy="8826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>
                    <a:solidFill>
                      <a:schemeClr val="accent2"/>
                    </a:solidFill>
                  </a:rPr>
                  <a:t>-SAT algorithms</a:t>
                </a:r>
                <a:endParaRPr lang="en-US" sz="4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2284"/>
                <a:ext cx="10080625" cy="882650"/>
              </a:xfrm>
              <a:prstGeom prst="rect">
                <a:avLst/>
              </a:prstGeom>
              <a:blipFill>
                <a:blip r:embed="rId2"/>
                <a:stretch>
                  <a:fillRect t="-4828" b="-1655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947440"/>
                <a:ext cx="10080625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 of known algorithm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7440"/>
                <a:ext cx="10080625" cy="550279"/>
              </a:xfrm>
              <a:prstGeom prst="rect">
                <a:avLst/>
              </a:prstGeom>
              <a:blipFill>
                <a:blip r:embed="rId3"/>
                <a:stretch>
                  <a:fillRect t="-20879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33911"/>
                  </p:ext>
                </p:extLst>
              </p:nvPr>
            </p:nvGraphicFramePr>
            <p:xfrm>
              <a:off x="1057616" y="1863139"/>
              <a:ext cx="7910111" cy="51929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6131">
                      <a:extLst>
                        <a:ext uri="{9D8B030D-6E8A-4147-A177-3AD203B41FA5}">
                          <a16:colId xmlns:a16="http://schemas.microsoft.com/office/drawing/2014/main" val="444159486"/>
                        </a:ext>
                      </a:extLst>
                    </a:gridCol>
                    <a:gridCol w="3161299">
                      <a:extLst>
                        <a:ext uri="{9D8B030D-6E8A-4147-A177-3AD203B41FA5}">
                          <a16:colId xmlns:a16="http://schemas.microsoft.com/office/drawing/2014/main" val="180044297"/>
                        </a:ext>
                      </a:extLst>
                    </a:gridCol>
                    <a:gridCol w="2412681">
                      <a:extLst>
                        <a:ext uri="{9D8B030D-6E8A-4147-A177-3AD203B41FA5}">
                          <a16:colId xmlns:a16="http://schemas.microsoft.com/office/drawing/2014/main" val="4291883361"/>
                        </a:ext>
                      </a:extLst>
                    </a:gridCol>
                  </a:tblGrid>
                  <a:tr h="3926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1813998"/>
                      </a:ext>
                    </a:extLst>
                  </a:tr>
                  <a:tr h="1083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619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err="1" smtClean="0">
                              <a:solidFill>
                                <a:srgbClr val="C00000"/>
                              </a:solidFill>
                            </a:rPr>
                            <a:t>Monien</a:t>
                          </a:r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- </a:t>
                          </a:r>
                          <a:b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2400" dirty="0" err="1" smtClean="0">
                              <a:solidFill>
                                <a:srgbClr val="C00000"/>
                              </a:solidFill>
                            </a:rPr>
                            <a:t>Speckenmeyer</a:t>
                          </a:r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 (1985)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1454205"/>
                      </a:ext>
                    </a:extLst>
                  </a:tr>
                  <a:tr h="11237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334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C00000"/>
                              </a:solidFill>
                            </a:rPr>
                            <a:t>Schöning</a:t>
                          </a:r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 (1999)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0928195"/>
                      </a:ext>
                    </a:extLst>
                  </a:tr>
                  <a:tr h="11127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588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 err="1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Paturi-Pudlak</a:t>
                          </a:r>
                          <a: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b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Zane (1997)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0704125"/>
                      </a:ext>
                    </a:extLst>
                  </a:tr>
                  <a:tr h="677697"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308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  <m:d>
                                          <m:dPr>
                                            <m:ctrlP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32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 err="1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Paturi-Pudlak</a:t>
                          </a:r>
                          <a: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b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Saks-Zane (1998)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53332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33911"/>
                  </p:ext>
                </p:extLst>
              </p:nvPr>
            </p:nvGraphicFramePr>
            <p:xfrm>
              <a:off x="1057616" y="1863139"/>
              <a:ext cx="7910111" cy="51929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6131">
                      <a:extLst>
                        <a:ext uri="{9D8B030D-6E8A-4147-A177-3AD203B41FA5}">
                          <a16:colId xmlns:a16="http://schemas.microsoft.com/office/drawing/2014/main" val="444159486"/>
                        </a:ext>
                      </a:extLst>
                    </a:gridCol>
                    <a:gridCol w="3161299">
                      <a:extLst>
                        <a:ext uri="{9D8B030D-6E8A-4147-A177-3AD203B41FA5}">
                          <a16:colId xmlns:a16="http://schemas.microsoft.com/office/drawing/2014/main" val="180044297"/>
                        </a:ext>
                      </a:extLst>
                    </a:gridCol>
                    <a:gridCol w="2412681">
                      <a:extLst>
                        <a:ext uri="{9D8B030D-6E8A-4147-A177-3AD203B41FA5}">
                          <a16:colId xmlns:a16="http://schemas.microsoft.com/office/drawing/2014/main" val="429188336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0" t="-1053" r="-239323" b="-82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4181" t="-1053" r="-77071" b="-82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181399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0" t="-49231" r="-239323" b="-30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4181" t="-49231" r="-77071" b="-30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err="1" smtClean="0">
                              <a:solidFill>
                                <a:srgbClr val="C00000"/>
                              </a:solidFill>
                            </a:rPr>
                            <a:t>Monien</a:t>
                          </a:r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- </a:t>
                          </a:r>
                          <a:b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2400" dirty="0" err="1" smtClean="0">
                              <a:solidFill>
                                <a:srgbClr val="C00000"/>
                              </a:solidFill>
                            </a:rPr>
                            <a:t>Speckenmeyer</a:t>
                          </a:r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 (1985)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21454205"/>
                      </a:ext>
                    </a:extLst>
                  </a:tr>
                  <a:tr h="11237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0" t="-157297" r="-239323" b="-21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4181" t="-157297" r="-77071" b="-21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C00000"/>
                              </a:solidFill>
                            </a:rPr>
                            <a:t>Schöning</a:t>
                          </a:r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 (1999)</a:t>
                          </a:r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0928195"/>
                      </a:ext>
                    </a:extLst>
                  </a:tr>
                  <a:tr h="11127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0" t="-260109" r="-239323" b="-119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4181" t="-260109" r="-77071" b="-119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 err="1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Paturi-Pudlak</a:t>
                          </a:r>
                          <a: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b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Zane (1997)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0704125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0" t="-337949" r="-239323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4181" t="-337949" r="-77071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 err="1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Paturi-Pudlak</a:t>
                          </a:r>
                          <a: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b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Saks-Zane (1998)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53332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06779" y="6202497"/>
            <a:ext cx="672029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*</a:t>
            </a:r>
            <a:endParaRPr lang="en-US" sz="60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6779" y="3635566"/>
            <a:ext cx="8813491" cy="11017"/>
          </a:xfrm>
          <a:prstGeom prst="line">
            <a:avLst/>
          </a:prstGeom>
          <a:solidFill>
            <a:srgbClr val="00B8FF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37992" y="4746441"/>
            <a:ext cx="8813491" cy="11017"/>
          </a:xfrm>
          <a:prstGeom prst="line">
            <a:avLst/>
          </a:prstGeom>
          <a:solidFill>
            <a:srgbClr val="00B8FF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6334702" y="2610997"/>
            <a:ext cx="2787264" cy="88134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branchi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algo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343881" y="3754916"/>
            <a:ext cx="2787264" cy="881349"/>
          </a:xfrm>
          <a:prstGeom prst="round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Walk</a:t>
            </a:r>
            <a:endParaRPr kumimoji="0" lang="en-US" sz="3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32122" y="212284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Maximal set of disjoint clauses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22" y="1186131"/>
            <a:ext cx="1008062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as a </a:t>
            </a:r>
            <a:r>
              <a:rPr lang="en-US" sz="2800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scaffolding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reduce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(Hopefully there would be a better solution.)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122" y="2180402"/>
                <a:ext cx="10080625" cy="8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collection of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disjoint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clauses.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(Can be found greedily.)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" y="2180402"/>
                <a:ext cx="10080625" cy="893834"/>
              </a:xfrm>
              <a:prstGeom prst="rect">
                <a:avLst/>
              </a:prstGeom>
              <a:blipFill>
                <a:blip r:embed="rId2"/>
                <a:stretch>
                  <a:fillRect t="-1095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22" y="3174673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number of variables in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" y="3174673"/>
                <a:ext cx="10080625" cy="493084"/>
              </a:xfrm>
              <a:prstGeom prst="rect">
                <a:avLst/>
              </a:prstGeom>
              <a:blipFill>
                <a:blip r:embed="rId3"/>
                <a:stretch>
                  <a:fillRect t="-19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122" y="3739595"/>
                <a:ext cx="10080625" cy="8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308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≃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387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can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307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enumerate over the values of all variables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" y="3739595"/>
                <a:ext cx="10080625" cy="893834"/>
              </a:xfrm>
              <a:prstGeom prst="rect">
                <a:avLst/>
              </a:prstGeom>
              <a:blipFill>
                <a:blip r:embed="rId8"/>
                <a:stretch>
                  <a:fillRect t="-10204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122" y="4733866"/>
                <a:ext cx="10080625" cy="8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maximal, every clause not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intersect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are thus left with a </a:t>
                </a:r>
                <a:r>
                  <a:rPr lang="en-US" sz="2800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2-SAT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instance, solvable in poly. time.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" y="4733866"/>
                <a:ext cx="10080625" cy="893834"/>
              </a:xfrm>
              <a:prstGeom prst="rect">
                <a:avLst/>
              </a:prstGeom>
              <a:blipFill>
                <a:blip r:embed="rId5"/>
                <a:stretch>
                  <a:fillRect t="-1095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122" y="5709472"/>
                <a:ext cx="10080625" cy="8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may thus 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387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substantial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fraction of the variables are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" y="5709472"/>
                <a:ext cx="10080625" cy="893834"/>
              </a:xfrm>
              <a:prstGeom prst="rect">
                <a:avLst/>
              </a:prstGeom>
              <a:blipFill>
                <a:blip r:embed="rId6"/>
                <a:stretch>
                  <a:fillRect t="-1095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122" y="6714760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guess with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only variables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" y="6714760"/>
                <a:ext cx="10080625" cy="493084"/>
              </a:xfrm>
              <a:prstGeom prst="rect">
                <a:avLst/>
              </a:prstGeom>
              <a:blipFill>
                <a:blip r:embed="rId7"/>
                <a:stretch>
                  <a:fillRect t="-20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9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2" grpId="0"/>
      <p:bldP spid="14" grpId="0"/>
      <p:bldP spid="16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169702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Biased-</a:t>
            </a:r>
            <a:r>
              <a:rPr lang="en-US" sz="4800" dirty="0" smtClean="0">
                <a:solidFill>
                  <a:srgbClr val="663300"/>
                </a:solidFill>
              </a:rPr>
              <a:t>PPSZ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0000FF"/>
                </a:solidFill>
              </a:rPr>
              <a:t>for</a:t>
            </a:r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r>
              <a:rPr lang="en-US" sz="4800" dirty="0" smtClean="0">
                <a:solidFill>
                  <a:srgbClr val="009900"/>
                </a:solidFill>
              </a:rPr>
              <a:t>NAE-3-SAT</a:t>
            </a:r>
            <a:endParaRPr lang="en-US" sz="4800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439" y="1719364"/>
                <a:ext cx="10080625" cy="969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𝒟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387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enumerate on the variables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solve the resulting </a:t>
                </a:r>
                <a:r>
                  <a:rPr lang="en-US" sz="3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2-SAT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instance.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1719364"/>
                <a:ext cx="10080625" cy="969111"/>
              </a:xfrm>
              <a:prstGeom prst="rect">
                <a:avLst/>
              </a:prstGeom>
              <a:blipFill>
                <a:blip r:embed="rId2"/>
                <a:stretch>
                  <a:fillRect t="-9434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439" y="1079294"/>
                <a:ext cx="10080625" cy="539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 a maximal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disjoint clauses. 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1079294"/>
                <a:ext cx="10080625" cy="539763"/>
              </a:xfrm>
              <a:prstGeom prst="rect">
                <a:avLst/>
              </a:prstGeom>
              <a:blipFill>
                <a:blip r:embed="rId3"/>
                <a:stretch>
                  <a:fillRect t="-16854" b="-3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39" y="2788782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 (small) parameter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2788782"/>
                <a:ext cx="10080625" cy="521681"/>
              </a:xfrm>
              <a:prstGeom prst="rect">
                <a:avLst/>
              </a:prstGeom>
              <a:blipFill>
                <a:blip r:embed="rId4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439" y="3410770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sz="3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PPSZ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following modification: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439" y="4032758"/>
                <a:ext cx="10080625" cy="139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 variable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be guessed is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contained in a clause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(2) appears before 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and is the </a:t>
                </a:r>
                <a:r>
                  <a:rPr lang="en-US" sz="3000" i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 to appear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4032758"/>
                <a:ext cx="10080625" cy="1398460"/>
              </a:xfrm>
              <a:prstGeom prst="rect">
                <a:avLst/>
              </a:prstGeom>
              <a:blipFill>
                <a:blip r:embed="rId5"/>
                <a:stretch>
                  <a:fillRect t="-7860" b="-1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439" y="5428785"/>
                <a:ext cx="10080625" cy="1131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guess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towards the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i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opposite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of the first variable to appear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5428785"/>
                <a:ext cx="10080625" cy="1131079"/>
              </a:xfrm>
              <a:prstGeom prst="rect">
                <a:avLst/>
              </a:prstGeom>
              <a:blipFill>
                <a:blip r:embed="rId6"/>
                <a:stretch>
                  <a:fillRect t="-2162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F8C4F8-5531-481B-824F-0117474A7530}" type="slidenum">
              <a:rPr lang="he-IL" smtClean="0"/>
              <a:pPr/>
              <a:t>31</a:t>
            </a:fld>
            <a:endParaRPr lang="en-GB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55" y="6721814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Improvement: guess with a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depends 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" y="6721814"/>
                <a:ext cx="10080625" cy="521681"/>
              </a:xfrm>
              <a:prstGeom prst="rect">
                <a:avLst/>
              </a:prstGeom>
              <a:blipFill>
                <a:blip r:embed="rId7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4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1" grpId="0"/>
      <p:bldP spid="12" grpId="0"/>
      <p:bldP spid="13" grpId="0"/>
      <p:bldP spid="14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03264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Biased-</a:t>
            </a:r>
            <a:r>
              <a:rPr lang="en-US" sz="4000" dirty="0" smtClean="0">
                <a:solidFill>
                  <a:srgbClr val="663300"/>
                </a:solidFill>
              </a:rPr>
              <a:t>PPSZ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for</a:t>
            </a:r>
            <a:r>
              <a:rPr lang="en-US" sz="4000" dirty="0" smtClean="0">
                <a:solidFill>
                  <a:schemeClr val="accent2"/>
                </a:solidFill>
              </a:rPr>
              <a:t> NAE-3-SAT</a:t>
            </a:r>
            <a:endParaRPr lang="en-US" sz="4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439" y="2038653"/>
                <a:ext cx="10080625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387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Otherwise, …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2038653"/>
                <a:ext cx="10080625" cy="550279"/>
              </a:xfrm>
              <a:prstGeom prst="rect">
                <a:avLst/>
              </a:prstGeom>
              <a:blipFill>
                <a:blip r:embed="rId2"/>
                <a:stretch>
                  <a:fillRect t="-1648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439" y="1377240"/>
                <a:ext cx="10080625" cy="539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 a maximal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disjoint clauses. 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1377240"/>
                <a:ext cx="10080625" cy="539763"/>
              </a:xfrm>
              <a:prstGeom prst="rect">
                <a:avLst/>
              </a:prstGeom>
              <a:blipFill>
                <a:blip r:embed="rId3"/>
                <a:stretch>
                  <a:fillRect t="-17045" b="-3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39" y="2733049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 (small) parameter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2733049"/>
                <a:ext cx="10080625" cy="521681"/>
              </a:xfrm>
              <a:prstGeom prst="rect">
                <a:avLst/>
              </a:prstGeom>
              <a:blipFill>
                <a:blip r:embed="rId4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439" y="3458267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PPSZ with the following modification: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439" y="4211050"/>
                <a:ext cx="10080625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 variable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be guessed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contained in a clause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appears before 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is the </a:t>
                </a:r>
                <a:r>
                  <a:rPr lang="en-US" sz="3000" i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 to appear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4211050"/>
                <a:ext cx="10080625" cy="1380378"/>
              </a:xfrm>
              <a:prstGeom prst="rect">
                <a:avLst/>
              </a:prstGeom>
              <a:blipFill>
                <a:blip r:embed="rId6"/>
                <a:stretch>
                  <a:fillRect t="-7965" b="-1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439" y="5675566"/>
                <a:ext cx="10080625" cy="1131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guess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sz="30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towards the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i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opposite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of the first variable to appear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5675566"/>
                <a:ext cx="10080625" cy="1131079"/>
              </a:xfrm>
              <a:prstGeom prst="rect">
                <a:avLst/>
              </a:prstGeom>
              <a:blipFill>
                <a:blip r:embed="rId7"/>
                <a:stretch>
                  <a:fillRect t="-2151" b="-15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6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439" y="2131119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Yes, at least 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small enough.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2131119"/>
                <a:ext cx="10080625" cy="521681"/>
              </a:xfrm>
              <a:prstGeom prst="rect">
                <a:avLst/>
              </a:prstGeom>
              <a:blipFill>
                <a:blip r:embed="rId2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439" y="1099840"/>
            <a:ext cx="1008062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we get a chance to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30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to arrive from a clause?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39" y="4285787"/>
                <a:ext cx="10080625" cy="9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30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0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is</m:t>
                                  </m:r>
                                  <m:r>
                                    <a:rPr lang="en-US" sz="30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000" smtClean="0">
                                      <a:solidFill>
                                        <a:srgbClr val="663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second</m:t>
                                  </m:r>
                                  <m:r>
                                    <a:rPr lang="en-US" sz="30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0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30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  <m:r>
                                    <a:rPr lang="en-US" sz="30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guessed</m:t>
                                  </m:r>
                                  <m:r>
                                    <a:rPr lang="en-US" sz="3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3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3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≃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sz="3000" b="0" i="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4285787"/>
                <a:ext cx="10080625" cy="9135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39" y="2733049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300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≃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2733049"/>
                <a:ext cx="10080625" cy="521681"/>
              </a:xfrm>
              <a:prstGeom prst="rect">
                <a:avLst/>
              </a:prstGeom>
              <a:blipFill>
                <a:blip r:embed="rId4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39" y="3334979"/>
                <a:ext cx="10080625" cy="8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≃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3334979"/>
                <a:ext cx="10080625" cy="870559"/>
              </a:xfrm>
              <a:prstGeom prst="rect">
                <a:avLst/>
              </a:prstGeom>
              <a:blipFill>
                <a:blip r:embed="rId5"/>
                <a:stretch>
                  <a:fillRect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439" y="5279556"/>
                <a:ext cx="10080625" cy="8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Wait,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only a </a:t>
                </a:r>
                <a:r>
                  <a:rPr lang="en-US" sz="3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bound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" y="5279556"/>
                <a:ext cx="10080625" cy="870559"/>
              </a:xfrm>
              <a:prstGeom prst="rect">
                <a:avLst/>
              </a:prstGeom>
              <a:blipFill>
                <a:blip r:embed="rId6"/>
                <a:stretch>
                  <a:fillRect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7439" y="6230364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3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forcing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probability is higher, we also gain.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39" y="6832293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made formal.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09"/>
          <p:cNvSpPr>
            <a:spLocks noChangeArrowheads="1"/>
          </p:cNvSpPr>
          <p:nvPr/>
        </p:nvSpPr>
        <p:spPr bwMode="auto">
          <a:xfrm>
            <a:off x="0" y="303264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Biased-</a:t>
            </a:r>
            <a:r>
              <a:rPr lang="en-US" sz="4000" dirty="0" smtClean="0">
                <a:solidFill>
                  <a:srgbClr val="663300"/>
                </a:solidFill>
              </a:rPr>
              <a:t>PPSZ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for</a:t>
            </a:r>
            <a:r>
              <a:rPr lang="en-US" sz="4000" dirty="0" smtClean="0">
                <a:solidFill>
                  <a:schemeClr val="accent2"/>
                </a:solidFill>
              </a:rPr>
              <a:t> NAE-3-SAT - analysis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9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32122" y="10595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Bias</a:t>
            </a:r>
            <a:r>
              <a:rPr lang="en-US" sz="4800" dirty="0" smtClean="0">
                <a:solidFill>
                  <a:srgbClr val="0000FF"/>
                </a:solidFill>
              </a:rPr>
              <a:t> in 3-SAT</a:t>
            </a:r>
            <a:endParaRPr lang="en-US" sz="4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122" y="981297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before, 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collection of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disjoint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clauses.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" y="981297"/>
                <a:ext cx="10080625" cy="493084"/>
              </a:xfrm>
              <a:prstGeom prst="rect">
                <a:avLst/>
              </a:prstGeom>
              <a:blipFill>
                <a:blip r:embed="rId2"/>
                <a:stretch>
                  <a:fillRect t="-19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122" y="1544841"/>
            <a:ext cx="1008062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clause is the number of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 in it,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unique satisfying assignment.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0" y="2509135"/>
                <a:ext cx="10080625" cy="8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fraction of clauses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weight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1,2,3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(For NAE-3-SAT,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" y="2509135"/>
                <a:ext cx="10080625" cy="893834"/>
              </a:xfrm>
              <a:prstGeom prst="rect">
                <a:avLst/>
              </a:prstGeom>
              <a:blipFill>
                <a:blip r:embed="rId3"/>
                <a:stretch>
                  <a:fillRect t="-1095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4605" y="4036973"/>
                <a:ext cx="10080625" cy="109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is </a:t>
                </a:r>
                <a:r>
                  <a:rPr lang="en-US" sz="2800" b="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first or second </a:t>
                </a:r>
                <a:b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variable, and the situation is very similar to NAE-3-SAT.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05" y="4036973"/>
                <a:ext cx="10080625" cy="1092800"/>
              </a:xfrm>
              <a:prstGeom prst="rect">
                <a:avLst/>
              </a:prstGeom>
              <a:blipFill>
                <a:blip r:embed="rId4"/>
                <a:stretch>
                  <a:fillRect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591" y="3473429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may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8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us.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" y="3473429"/>
                <a:ext cx="10080625" cy="493084"/>
              </a:xfrm>
              <a:prstGeom prst="rect">
                <a:avLst/>
              </a:prstGeom>
              <a:blipFill>
                <a:blip r:embed="rId5"/>
                <a:stretch>
                  <a:fillRect t="-19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F8C4F8-5531-481B-824F-0117474A7530}" type="slidenum">
              <a:rPr lang="he-IL" smtClean="0"/>
              <a:pPr/>
              <a:t>34</a:t>
            </a:fld>
            <a:endParaRPr lang="en-GB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233" y="5200233"/>
                <a:ext cx="10080625" cy="109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is </a:t>
                </a:r>
                <a:b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almost maximal </a:t>
                </a:r>
                <a:r>
                  <a:rPr lang="en-US" sz="2800" b="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third variable.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3" y="5200233"/>
                <a:ext cx="10080625" cy="1092800"/>
              </a:xfrm>
              <a:prstGeom prst="rect">
                <a:avLst/>
              </a:prstGeom>
              <a:blipFill>
                <a:blip r:embed="rId6"/>
                <a:stretch>
                  <a:fillRect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49" y="6363491"/>
            <a:ext cx="1008062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show that either the third variable has a higher forcing probability, or we can sometimes guess it with bias and win.</a:t>
            </a:r>
            <a:endParaRPr lang="en-US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8" grpId="0"/>
      <p:bldP spid="19" grpId="0"/>
      <p:bldP spid="12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32122" y="31143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Bias</a:t>
            </a:r>
            <a:r>
              <a:rPr lang="en-US" sz="4000" dirty="0" smtClean="0">
                <a:solidFill>
                  <a:srgbClr val="0000FF"/>
                </a:solidFill>
              </a:rPr>
              <a:t> in 3-SAT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122" y="1310065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before, 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collection of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disjoint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clauses.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" y="1310065"/>
                <a:ext cx="10080625" cy="493084"/>
              </a:xfrm>
              <a:prstGeom prst="rect">
                <a:avLst/>
              </a:prstGeom>
              <a:blipFill>
                <a:blip r:embed="rId2"/>
                <a:stretch>
                  <a:fillRect t="-19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122" y="1955664"/>
            <a:ext cx="1008062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clause is the number of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 in it,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unique satisfying assignment.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0" y="3002013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fraction of clauses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weight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1,2,3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" y="3002013"/>
                <a:ext cx="10080625" cy="493084"/>
              </a:xfrm>
              <a:prstGeom prst="rect">
                <a:avLst/>
              </a:prstGeom>
              <a:blipFill>
                <a:blip r:embed="rId3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29" y="3647612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(For NAE-3-SAT,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" y="3647612"/>
                <a:ext cx="10080625" cy="493084"/>
              </a:xfrm>
              <a:prstGeom prst="rect">
                <a:avLst/>
              </a:prstGeom>
              <a:blipFill>
                <a:blip r:embed="rId4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4605" y="4938810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 random clause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random order of its variables.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05" y="4938810"/>
                <a:ext cx="10080625" cy="493084"/>
              </a:xfrm>
              <a:prstGeom prst="rect">
                <a:avLst/>
              </a:prstGeom>
              <a:blipFill>
                <a:blip r:embed="rId5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591" y="4293211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may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known to us.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" y="4293211"/>
                <a:ext cx="10080625" cy="493084"/>
              </a:xfrm>
              <a:prstGeom prst="rect">
                <a:avLst/>
              </a:prstGeom>
              <a:blipFill>
                <a:blip r:embed="rId6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608" y="5584409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probability that the value of first variable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8" y="5584409"/>
                <a:ext cx="10080625" cy="493084"/>
              </a:xfrm>
              <a:prstGeom prst="rect">
                <a:avLst/>
              </a:prstGeom>
              <a:blipFill>
                <a:blip r:embed="rId7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770" y="6230010"/>
                <a:ext cx="10080625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probability that the value of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variable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value of the second variable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0" y="6230010"/>
                <a:ext cx="10080625" cy="926087"/>
              </a:xfrm>
              <a:prstGeom prst="rect">
                <a:avLst/>
              </a:prstGeom>
              <a:blipFill>
                <a:blip r:embed="rId8"/>
                <a:stretch>
                  <a:fillRect t="-9868" b="-17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7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8" grpId="0"/>
      <p:bldP spid="19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123" y="1269516"/>
                <a:ext cx="10048502" cy="67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3" y="1269516"/>
                <a:ext cx="10048502" cy="671659"/>
              </a:xfrm>
              <a:prstGeom prst="rect">
                <a:avLst/>
              </a:prstGeom>
              <a:blipFill>
                <a:blip r:embed="rId2"/>
                <a:stretch>
                  <a:fillRect t="-18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" y="1990715"/>
                <a:ext cx="10080624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990715"/>
                <a:ext cx="10080624" cy="670761"/>
              </a:xfrm>
              <a:prstGeom prst="rect">
                <a:avLst/>
              </a:prstGeom>
              <a:blipFill>
                <a:blip r:embed="rId3"/>
                <a:stretch>
                  <a:fillRect t="-27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589" y="2852218"/>
                <a:ext cx="10080625" cy="703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get some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9" y="2852218"/>
                <a:ext cx="10080625" cy="703334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768" y="3643594"/>
                <a:ext cx="10080625" cy="109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get some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</a:t>
                </a:r>
                <a:r>
                  <a:rPr lang="en-US" sz="280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8" y="3643594"/>
                <a:ext cx="10080625" cy="1092800"/>
              </a:xfrm>
              <a:prstGeom prst="rect">
                <a:avLst/>
              </a:prstGeom>
              <a:blipFill>
                <a:blip r:embed="rId5"/>
                <a:stretch>
                  <a:fillRect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109"/>
          <p:cNvSpPr>
            <a:spLocks noChangeArrowheads="1"/>
          </p:cNvSpPr>
          <p:nvPr/>
        </p:nvSpPr>
        <p:spPr bwMode="auto">
          <a:xfrm>
            <a:off x="32122" y="267369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Bias </a:t>
            </a:r>
            <a:r>
              <a:rPr lang="en-US" sz="4000" dirty="0" smtClean="0">
                <a:solidFill>
                  <a:srgbClr val="0000FF"/>
                </a:solidFill>
              </a:rPr>
              <a:t>on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009900"/>
                </a:solidFill>
              </a:rPr>
              <a:t>first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or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663300"/>
                </a:solidFill>
              </a:rPr>
              <a:t>second</a:t>
            </a:r>
            <a:r>
              <a:rPr lang="en-US" sz="4000" dirty="0" smtClean="0">
                <a:solidFill>
                  <a:srgbClr val="0000FF"/>
                </a:solidFill>
              </a:rPr>
              <a:t> in 3-SAT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51" y="4943590"/>
            <a:ext cx="1008062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variable,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modification of the analysis of NAE-3-SAT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930" y="6032423"/>
                <a:ext cx="1008062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bias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sz="280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" y="6032423"/>
                <a:ext cx="10080625" cy="1070358"/>
              </a:xfrm>
              <a:prstGeom prst="rect">
                <a:avLst/>
              </a:prstGeom>
              <a:blipFill>
                <a:blip r:embed="rId6"/>
                <a:stretch>
                  <a:fillRect t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1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5" grpId="0"/>
      <p:bldP spid="26" grpId="0"/>
      <p:bldP spid="28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9"/>
          <p:cNvSpPr>
            <a:spLocks noChangeArrowheads="1"/>
          </p:cNvSpPr>
          <p:nvPr/>
        </p:nvSpPr>
        <p:spPr bwMode="auto">
          <a:xfrm>
            <a:off x="32122" y="28940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Bias </a:t>
            </a:r>
            <a:r>
              <a:rPr lang="en-US" sz="4000" dirty="0" smtClean="0">
                <a:solidFill>
                  <a:srgbClr val="0000FF"/>
                </a:solidFill>
              </a:rPr>
              <a:t>on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009900"/>
                </a:solidFill>
              </a:rPr>
              <a:t>third </a:t>
            </a:r>
            <a:r>
              <a:rPr lang="en-US" sz="4000" dirty="0" smtClean="0"/>
              <a:t>variable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in 3-SAT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930" y="1405328"/>
                <a:ext cx="10080625" cy="703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:r>
                  <a:rPr lang="en-US" sz="2800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" y="1405328"/>
                <a:ext cx="10080625" cy="703334"/>
              </a:xfrm>
              <a:prstGeom prst="rect">
                <a:avLst/>
              </a:prstGeom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51" y="2299536"/>
                <a:ext cx="10080625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clause is almost a </a:t>
                </a:r>
                <a:r>
                  <a:rPr lang="en-US" sz="28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" y="2299536"/>
                <a:ext cx="10080625" cy="493084"/>
              </a:xfrm>
              <a:prstGeom prst="rect">
                <a:avLst/>
              </a:prstGeom>
              <a:blipFill>
                <a:blip r:embed="rId3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3947" y="3024814"/>
            <a:ext cx="10080625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an almost maximal bias on the 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92" y="4895847"/>
            <a:ext cx="10080625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the 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 is almost never guessed?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092" y="3783142"/>
                <a:ext cx="10080625" cy="8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almost each clause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two variables determine the third.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" y="3783142"/>
                <a:ext cx="10080625" cy="893834"/>
              </a:xfrm>
              <a:prstGeom prst="rect">
                <a:avLst/>
              </a:prstGeom>
              <a:blipFill>
                <a:blip r:embed="rId4"/>
                <a:stretch>
                  <a:fillRect t="-1095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237" y="5566040"/>
            <a:ext cx="1008062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that case, the forcing probabilities of many variables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be higher than what promised by the </a:t>
            </a:r>
            <a:r>
              <a:rPr lang="en-US" sz="28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analysis.</a:t>
            </a:r>
          </a:p>
        </p:txBody>
      </p:sp>
    </p:spTree>
    <p:extLst>
      <p:ext uri="{BB962C8B-B14F-4D97-AF65-F5344CB8AC3E}">
        <p14:creationId xmlns:p14="http://schemas.microsoft.com/office/powerpoint/2010/main" val="27628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  <p:bldP spid="10" grpId="0"/>
      <p:bldP spid="11" grpId="0"/>
      <p:bldP spid="1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9"/>
          <p:cNvSpPr>
            <a:spLocks noChangeArrowheads="1"/>
          </p:cNvSpPr>
          <p:nvPr/>
        </p:nvSpPr>
        <p:spPr bwMode="auto">
          <a:xfrm>
            <a:off x="32122" y="525705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Related </a:t>
            </a:r>
            <a:r>
              <a:rPr lang="en-US" sz="4400" dirty="0" smtClean="0">
                <a:solidFill>
                  <a:srgbClr val="0000FF"/>
                </a:solidFill>
              </a:rPr>
              <a:t>critical clauses</a:t>
            </a:r>
            <a:endParaRPr lang="en-US" sz="4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930" y="3291953"/>
                <a:ext cx="100806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a critical clause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</m:acc>
                      </m:e>
                      <m:sub>
                        <m: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a critical clause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" y="3291953"/>
                <a:ext cx="10080625" cy="954107"/>
              </a:xfrm>
              <a:prstGeom prst="rect">
                <a:avLst/>
              </a:prstGeom>
              <a:blipFill>
                <a:blip r:embed="rId8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47" y="4497492"/>
                <a:ext cx="10080625" cy="8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a forcing probability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0035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" y="4497492"/>
                <a:ext cx="10080625" cy="893834"/>
              </a:xfrm>
              <a:prstGeom prst="rect">
                <a:avLst/>
              </a:prstGeom>
              <a:blipFill>
                <a:blip r:embed="rId9"/>
                <a:stretch>
                  <a:fillRect t="-1095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092" y="5642756"/>
                <a:ext cx="100806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en-US" sz="2800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61370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forcing probability promised by the standard analysis of PPSZ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" y="5642756"/>
                <a:ext cx="10080625" cy="954107"/>
              </a:xfrm>
              <a:prstGeom prst="rect">
                <a:avLst/>
              </a:prstGeom>
              <a:blipFill>
                <a:blip r:embed="rId10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122" y="1711827"/>
                <a:ext cx="10080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simplicity, 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" y="1711827"/>
                <a:ext cx="10080625" cy="523220"/>
              </a:xfrm>
              <a:prstGeom prst="rect">
                <a:avLst/>
              </a:prstGeom>
              <a:blipFill>
                <a:blip r:embed="rId11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9510" y="2517301"/>
            <a:ext cx="1008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Lemma 1:</a:t>
            </a:r>
            <a:endParaRPr lang="en-US" sz="2800" b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  <p:bldP spid="12" grpId="0"/>
      <p:bldP spid="13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9"/>
          <p:cNvSpPr>
            <a:spLocks noChangeArrowheads="1"/>
          </p:cNvSpPr>
          <p:nvPr/>
        </p:nvSpPr>
        <p:spPr bwMode="auto">
          <a:xfrm>
            <a:off x="32122" y="525705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Non-</a:t>
            </a:r>
            <a:r>
              <a:rPr lang="en-US" sz="4400" dirty="0" smtClean="0">
                <a:solidFill>
                  <a:srgbClr val="0000FF"/>
                </a:solidFill>
              </a:rPr>
              <a:t>clauses</a:t>
            </a:r>
            <a:endParaRPr lang="en-US" sz="4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930" y="3291953"/>
                <a:ext cx="10080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the clause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8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input formula.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" y="3291953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47" y="4096806"/>
                <a:ext cx="10080625" cy="1294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probability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forced,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that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guessed and appears after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" y="4096806"/>
                <a:ext cx="10080625" cy="1294585"/>
              </a:xfrm>
              <a:prstGeom prst="rect">
                <a:avLst/>
              </a:prstGeom>
              <a:blipFill>
                <a:blip r:embed="rId3"/>
                <a:stretch>
                  <a:fillRect t="-7075" b="-1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092" y="5704398"/>
                <a:ext cx="100806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en-US" sz="2800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61370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forcing probability promised by the standard analysis of PPSZ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" y="5704398"/>
                <a:ext cx="10080625" cy="954107"/>
              </a:xfrm>
              <a:prstGeom prst="rect">
                <a:avLst/>
              </a:prstGeom>
              <a:blipFill>
                <a:blip r:embed="rId4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946" y="1742649"/>
                <a:ext cx="10080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simplicity, 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" y="1742649"/>
                <a:ext cx="1008062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9510" y="2517301"/>
            <a:ext cx="1008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Lemma 2:</a:t>
            </a:r>
            <a:endParaRPr lang="en-US" sz="2800" b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09"/>
              <p:cNvSpPr>
                <a:spLocks noChangeArrowheads="1"/>
              </p:cNvSpPr>
              <p:nvPr/>
            </p:nvSpPr>
            <p:spPr bwMode="auto">
              <a:xfrm>
                <a:off x="0" y="171188"/>
                <a:ext cx="10080625" cy="8826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>
                    <a:solidFill>
                      <a:schemeClr val="accent2"/>
                    </a:solidFill>
                  </a:rPr>
                  <a:t>-SAT algorithms</a:t>
                </a:r>
                <a:endParaRPr lang="en-US" sz="4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1188"/>
                <a:ext cx="10080625" cy="882650"/>
              </a:xfrm>
              <a:prstGeom prst="rect">
                <a:avLst/>
              </a:prstGeom>
              <a:blipFill>
                <a:blip r:embed="rId3"/>
                <a:stretch>
                  <a:fillRect t="-4828" b="-1655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937166"/>
                <a:ext cx="10080625" cy="61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 of known algorithms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99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7166"/>
                <a:ext cx="10080625" cy="610745"/>
              </a:xfrm>
              <a:prstGeom prst="rect">
                <a:avLst/>
              </a:prstGeom>
              <a:blipFill>
                <a:blip r:embed="rId4"/>
                <a:stretch>
                  <a:fillRect t="-15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82011" y="1678207"/>
              <a:ext cx="8516602" cy="46310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6977">
                      <a:extLst>
                        <a:ext uri="{9D8B030D-6E8A-4147-A177-3AD203B41FA5}">
                          <a16:colId xmlns:a16="http://schemas.microsoft.com/office/drawing/2014/main" val="444159486"/>
                        </a:ext>
                      </a:extLst>
                    </a:gridCol>
                    <a:gridCol w="2879352">
                      <a:extLst>
                        <a:ext uri="{9D8B030D-6E8A-4147-A177-3AD203B41FA5}">
                          <a16:colId xmlns:a16="http://schemas.microsoft.com/office/drawing/2014/main" val="180044297"/>
                        </a:ext>
                      </a:extLst>
                    </a:gridCol>
                    <a:gridCol w="3430273">
                      <a:extLst>
                        <a:ext uri="{9D8B030D-6E8A-4147-A177-3AD203B41FA5}">
                          <a16:colId xmlns:a16="http://schemas.microsoft.com/office/drawing/2014/main" val="4291883361"/>
                        </a:ext>
                      </a:extLst>
                    </a:gridCol>
                  </a:tblGrid>
                  <a:tr h="3926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1813998"/>
                      </a:ext>
                    </a:extLst>
                  </a:tr>
                  <a:tr h="11237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334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rgbClr val="C00000"/>
                              </a:solidFill>
                            </a:rPr>
                            <a:t>Schöning</a:t>
                          </a:r>
                          <a:r>
                            <a:rPr lang="en-US" sz="2800" dirty="0" smtClean="0">
                              <a:solidFill>
                                <a:srgbClr val="C00000"/>
                              </a:solidFill>
                            </a:rPr>
                            <a:t> (1999)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0928195"/>
                      </a:ext>
                    </a:extLst>
                  </a:tr>
                  <a:tr h="11127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588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kern="1200" dirty="0" err="1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Paturi-Pudlak</a:t>
                          </a:r>
                          <a: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b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Zane (1997)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0704125"/>
                      </a:ext>
                    </a:extLst>
                  </a:tr>
                  <a:tr h="677697"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308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  <m:d>
                                          <m:dPr>
                                            <m:ctrlP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32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kern="1200" dirty="0" err="1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Paturi-Pudlak</a:t>
                          </a:r>
                          <a: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b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Saks-Zane (1998)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5333209"/>
                      </a:ext>
                    </a:extLst>
                  </a:tr>
                  <a:tr h="677697"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307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  <m:d>
                                          <m:dPr>
                                            <m:ctrlP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32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***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8167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108191"/>
                  </p:ext>
                </p:extLst>
              </p:nvPr>
            </p:nvGraphicFramePr>
            <p:xfrm>
              <a:off x="782011" y="1678207"/>
              <a:ext cx="8516602" cy="46310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6977">
                      <a:extLst>
                        <a:ext uri="{9D8B030D-6E8A-4147-A177-3AD203B41FA5}">
                          <a16:colId xmlns:a16="http://schemas.microsoft.com/office/drawing/2014/main" val="444159486"/>
                        </a:ext>
                      </a:extLst>
                    </a:gridCol>
                    <a:gridCol w="2879352">
                      <a:extLst>
                        <a:ext uri="{9D8B030D-6E8A-4147-A177-3AD203B41FA5}">
                          <a16:colId xmlns:a16="http://schemas.microsoft.com/office/drawing/2014/main" val="180044297"/>
                        </a:ext>
                      </a:extLst>
                    </a:gridCol>
                    <a:gridCol w="3430273">
                      <a:extLst>
                        <a:ext uri="{9D8B030D-6E8A-4147-A177-3AD203B41FA5}">
                          <a16:colId xmlns:a16="http://schemas.microsoft.com/office/drawing/2014/main" val="429188336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6" t="-1053" r="-287293" b="-7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6744" t="-1053" r="-119873" b="-7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1813998"/>
                      </a:ext>
                    </a:extLst>
                  </a:tr>
                  <a:tr h="11237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6" t="-52174" r="-287293" b="-26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6744" t="-52174" r="-119873" b="-26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rgbClr val="C00000"/>
                              </a:solidFill>
                            </a:rPr>
                            <a:t>Schöning</a:t>
                          </a:r>
                          <a:r>
                            <a:rPr lang="en-US" sz="2800" dirty="0" smtClean="0">
                              <a:solidFill>
                                <a:srgbClr val="C00000"/>
                              </a:solidFill>
                            </a:rPr>
                            <a:t> (1999)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0928195"/>
                      </a:ext>
                    </a:extLst>
                  </a:tr>
                  <a:tr h="11127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6" t="-153005" r="-287293" b="-164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6744" t="-153005" r="-119873" b="-164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kern="1200" dirty="0" err="1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Paturi-Pudlak</a:t>
                          </a:r>
                          <a: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b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Zane (1997)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3070412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6" t="-298710" r="-287293" b="-9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6744" t="-298710" r="-119873" b="-9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kern="1200" dirty="0" err="1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Paturi-Pudlak</a:t>
                          </a:r>
                          <a: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b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28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Saks-Zane (1998)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5333209"/>
                      </a:ext>
                    </a:extLst>
                  </a:tr>
                  <a:tr h="8706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6" t="-432168" r="-287293" b="-2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6744" t="-432168" r="-119873" b="-2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39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 smtClean="0">
                              <a:solidFill>
                                <a:srgbClr val="C0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***</a:t>
                          </a:r>
                          <a:endParaRPr lang="en-US" sz="2400" kern="1200" dirty="0" smtClean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8167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F8C4F8-5531-481B-824F-0117474A7530}" type="slidenum">
              <a:rPr lang="he-IL" smtClean="0"/>
              <a:pPr/>
              <a:t>4</a:t>
            </a:fld>
            <a:endParaRPr lang="en-GB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7504" y="6512714"/>
                <a:ext cx="3812808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>
                    <a:solidFill>
                      <a:srgbClr val="FF0000"/>
                    </a:solidFill>
                  </a:rPr>
                  <a:t>ETH: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04" y="6512714"/>
                <a:ext cx="3812808" cy="550279"/>
              </a:xfrm>
              <a:prstGeom prst="rect">
                <a:avLst/>
              </a:prstGeom>
              <a:blipFill>
                <a:blip r:embed="rId6"/>
                <a:stretch>
                  <a:fillRect t="-20879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5477" y="6546013"/>
                <a:ext cx="3812808" cy="699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>
                    <a:solidFill>
                      <a:srgbClr val="FF0000"/>
                    </a:solidFill>
                  </a:rPr>
                  <a:t>SETH: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sSub>
                      <m:sSub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477" y="6546013"/>
                <a:ext cx="3812808" cy="699679"/>
              </a:xfrm>
              <a:prstGeom prst="rect">
                <a:avLst/>
              </a:prstGeom>
              <a:blipFill>
                <a:blip r:embed="rId7"/>
                <a:stretch>
                  <a:fillRect t="-17391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8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9"/>
          <p:cNvSpPr>
            <a:spLocks noChangeArrowheads="1"/>
          </p:cNvSpPr>
          <p:nvPr/>
        </p:nvSpPr>
        <p:spPr bwMode="auto">
          <a:xfrm>
            <a:off x="32122" y="28940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Bias </a:t>
            </a:r>
            <a:r>
              <a:rPr lang="en-US" sz="4000" dirty="0" smtClean="0">
                <a:solidFill>
                  <a:srgbClr val="0000FF"/>
                </a:solidFill>
              </a:rPr>
              <a:t>on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009900"/>
                </a:solidFill>
              </a:rPr>
              <a:t>third </a:t>
            </a:r>
            <a:r>
              <a:rPr lang="en-US" sz="4000" dirty="0" smtClean="0"/>
              <a:t>variable</a:t>
            </a:r>
            <a:r>
              <a:rPr lang="en-US" sz="4000" dirty="0" smtClean="0">
                <a:solidFill>
                  <a:srgbClr val="009900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</a:rPr>
              <a:t>in 3-SAT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092" y="3243313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“good” clause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" y="3243313"/>
                <a:ext cx="10080625" cy="521681"/>
              </a:xfrm>
              <a:prstGeom prst="rect">
                <a:avLst/>
              </a:prstGeom>
              <a:blipFill>
                <a:blip r:embed="rId2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092" y="2064505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almost each clause of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𝒞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two variables determine the third.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" y="2064505"/>
                <a:ext cx="10080625" cy="951030"/>
              </a:xfrm>
              <a:prstGeom prst="rect">
                <a:avLst/>
              </a:prstGeom>
              <a:blipFill>
                <a:blip r:embed="rId3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237" y="4772826"/>
            <a:ext cx="1008062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1:  The input formula explicitly contains the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clauses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0" y="1267747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unique satisfying assignment, is all-</a:t>
                </a:r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" y="1267747"/>
                <a:ext cx="10080625" cy="521681"/>
              </a:xfrm>
              <a:prstGeom prst="rect">
                <a:avLst/>
              </a:prstGeom>
              <a:blipFill>
                <a:blip r:embed="rId4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271" y="3913504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 of the clause is 1.</a:t>
            </a:r>
          </a:p>
        </p:txBody>
      </p:sp>
    </p:spTree>
    <p:extLst>
      <p:ext uri="{BB962C8B-B14F-4D97-AF65-F5344CB8AC3E}">
        <p14:creationId xmlns:p14="http://schemas.microsoft.com/office/powerpoint/2010/main" val="16598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9"/>
          <p:cNvSpPr>
            <a:spLocks noChangeArrowheads="1"/>
          </p:cNvSpPr>
          <p:nvPr/>
        </p:nvSpPr>
        <p:spPr bwMode="auto">
          <a:xfrm>
            <a:off x="32122" y="476692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Concluding remarks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930" y="1614651"/>
            <a:ext cx="1008062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Biased-</a:t>
            </a:r>
            <a:r>
              <a:rPr lang="en-US" sz="32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PPSZ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natural extension of </a:t>
            </a:r>
            <a:r>
              <a:rPr lang="en-US" sz="32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109" y="2261248"/>
                <a:ext cx="10080625" cy="1008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improvement over </a:t>
                </a:r>
                <a:r>
                  <a:rPr lang="en-US" sz="3200" dirty="0">
                    <a:solidFill>
                      <a:srgbClr val="A50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PPSZ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-SAT, for every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9" y="2261248"/>
                <a:ext cx="10080625" cy="1008225"/>
              </a:xfrm>
              <a:prstGeom prst="rect">
                <a:avLst/>
              </a:prstGeom>
              <a:blipFill>
                <a:blip r:embed="rId2"/>
                <a:stretch>
                  <a:fillRect t="-11515" b="-1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9254" y="3365791"/>
            <a:ext cx="1008062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noticeable improvement for 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-SAT.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16" y="4298827"/>
            <a:ext cx="1008062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Non-trivial analysis.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1" y="5286948"/>
            <a:ext cx="1008062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for much larger improvement.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669466"/>
            <a:ext cx="10080625" cy="120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ETH and SETH</a:t>
            </a:r>
            <a:br>
              <a:rPr lang="en-US" sz="4800" dirty="0" smtClean="0">
                <a:solidFill>
                  <a:schemeClr val="accent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[ </a:t>
            </a:r>
            <a:r>
              <a:rPr lang="en-US" dirty="0" err="1">
                <a:solidFill>
                  <a:srgbClr val="C00000"/>
                </a:solidFill>
              </a:rPr>
              <a:t>Impagliazzo</a:t>
            </a:r>
            <a:r>
              <a:rPr lang="en-US" dirty="0">
                <a:solidFill>
                  <a:srgbClr val="C00000"/>
                </a:solidFill>
              </a:rPr>
              <a:t> &amp; </a:t>
            </a:r>
            <a:r>
              <a:rPr lang="en-US" dirty="0" err="1">
                <a:solidFill>
                  <a:srgbClr val="C00000"/>
                </a:solidFill>
              </a:rPr>
              <a:t>Paturi</a:t>
            </a:r>
            <a:r>
              <a:rPr lang="en-US" dirty="0">
                <a:solidFill>
                  <a:srgbClr val="C00000"/>
                </a:solidFill>
              </a:rPr>
              <a:t> (1999) 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79" y="3093896"/>
                <a:ext cx="10080625" cy="66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" y="3093896"/>
                <a:ext cx="10080625" cy="6647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8358" y="2402513"/>
            <a:ext cx="1008062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Exponential Time Hypothesis</a:t>
            </a:r>
            <a:endParaRPr lang="en-US" sz="32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41" y="5008995"/>
                <a:ext cx="10080625" cy="83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" y="5008995"/>
                <a:ext cx="10080625" cy="8376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6520" y="4262523"/>
            <a:ext cx="10080625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Strong</a:t>
            </a:r>
            <a:r>
              <a:rPr lang="en-US" sz="3200" u="sng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Exponential Time Hypothesis</a:t>
            </a:r>
            <a:endParaRPr lang="en-US" sz="32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99" y="6177619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Stronger conjectures than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" y="6177619"/>
                <a:ext cx="10080625" cy="521681"/>
              </a:xfrm>
              <a:prstGeom prst="rect">
                <a:avLst/>
              </a:prstGeom>
              <a:blipFill>
                <a:blip r:embed="rId4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8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3347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PPZ</a:t>
            </a:r>
            <a:r>
              <a:rPr lang="en-US" sz="4800" dirty="0" smtClean="0">
                <a:solidFill>
                  <a:schemeClr val="accent2"/>
                </a:solidFill>
              </a:rPr>
              <a:t>, </a:t>
            </a:r>
            <a:r>
              <a:rPr lang="en-US" sz="4800" dirty="0" smtClean="0">
                <a:solidFill>
                  <a:srgbClr val="C00000"/>
                </a:solidFill>
              </a:rPr>
              <a:t>PPSZ</a:t>
            </a:r>
            <a:r>
              <a:rPr lang="en-US" sz="4800" dirty="0" smtClean="0">
                <a:solidFill>
                  <a:schemeClr val="accent2"/>
                </a:solidFill>
              </a:rPr>
              <a:t> (and </a:t>
            </a:r>
            <a:r>
              <a:rPr lang="en-US" sz="4800" dirty="0" err="1" smtClean="0">
                <a:solidFill>
                  <a:srgbClr val="C00000"/>
                </a:solidFill>
              </a:rPr>
              <a:t>Hertli</a:t>
            </a:r>
            <a:r>
              <a:rPr lang="en-US" sz="4800" dirty="0" smtClean="0">
                <a:solidFill>
                  <a:schemeClr val="accent2"/>
                </a:solidFill>
              </a:rPr>
              <a:t>)</a:t>
            </a:r>
            <a:endParaRPr lang="en-US" sz="4800" dirty="0">
              <a:solidFill>
                <a:schemeClr val="accent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23" y="1401049"/>
            <a:ext cx="10100821" cy="1081705"/>
            <a:chOff x="22023" y="1621389"/>
            <a:chExt cx="10100821" cy="1081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023" y="1621389"/>
                  <a:ext cx="10080625" cy="521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u="sng" dirty="0" smtClean="0">
                      <a:solidFill>
                        <a:srgbClr val="FF0000"/>
                      </a:solidFill>
                      <a:latin typeface="+mj-lt"/>
                      <a:cs typeface="Times New Roman" panose="02020603050405020304" pitchFamily="18" charset="0"/>
                    </a:rPr>
                    <a:t>Unique</a:t>
                  </a:r>
                  <a:r>
                    <a:rPr lang="en-US" sz="3000" u="sng" dirty="0" smtClean="0">
                      <a:solidFill>
                        <a:srgbClr val="0000FF"/>
                      </a:solidFill>
                      <a:latin typeface="+mj-lt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0" i="1" u="sng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sz="3000" u="sng" dirty="0" smtClean="0">
                      <a:solidFill>
                        <a:srgbClr val="663300"/>
                      </a:solidFill>
                    </a:rPr>
                    <a:t>-</a:t>
                  </a:r>
                  <a:r>
                    <a:rPr lang="en-US" sz="3000" u="sng" dirty="0" smtClean="0">
                      <a:solidFill>
                        <a:srgbClr val="0000FF"/>
                      </a:solidFill>
                    </a:rPr>
                    <a:t>SAT</a:t>
                  </a:r>
                  <a:endParaRPr lang="en-US" sz="3000" u="sng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3" y="1621389"/>
                  <a:ext cx="10080625" cy="521681"/>
                </a:xfrm>
                <a:prstGeom prst="rect">
                  <a:avLst/>
                </a:prstGeom>
                <a:blipFill>
                  <a:blip r:embed="rId2"/>
                  <a:stretch>
                    <a:fillRect t="-20930" b="-34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42219" y="2181413"/>
              <a:ext cx="10080625" cy="5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formula has a </a:t>
              </a:r>
              <a:r>
                <a:rPr lang="en-US" sz="3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unique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satisfying assignment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699" y="2751364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The 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PPSZ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bounds in the table are for Unique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-SAT *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" y="2751364"/>
                <a:ext cx="10080625" cy="521681"/>
              </a:xfrm>
              <a:prstGeom prst="rect">
                <a:avLst/>
              </a:prstGeom>
              <a:blipFill>
                <a:blip r:embed="rId3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861" y="3509689"/>
            <a:ext cx="1008062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Hertli</a:t>
            </a:r>
            <a:r>
              <a:rPr lang="en-US" sz="3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(2014)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showed that the 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bounds hold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uniqueness.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23" y="4675643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sz="300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00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Hertli </a:t>
                </a:r>
                <a:r>
                  <a:rPr lang="en-US" sz="300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(2014)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 a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 improvement,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over 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PPSZ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" y="4675643"/>
                <a:ext cx="10080625" cy="951030"/>
              </a:xfrm>
              <a:prstGeom prst="rect">
                <a:avLst/>
              </a:prstGeom>
              <a:blipFill>
                <a:blip r:embed="rId4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85" y="5819566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Scheder</a:t>
                </a:r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-Steinberger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(2017</a:t>
                </a:r>
                <a:r>
                  <a:rPr lang="en-US" sz="300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improvement over 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PPSZ</a:t>
                </a:r>
                <a:br>
                  <a:rPr lang="en-US" sz="3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Unique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-SAT implies an improvement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-SAT.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" y="5819566"/>
                <a:ext cx="10080625" cy="951030"/>
              </a:xfrm>
              <a:prstGeom prst="rect">
                <a:avLst/>
              </a:prstGeom>
              <a:blipFill>
                <a:blip r:embed="rId5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0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41058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Our results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604" y="1746985"/>
            <a:ext cx="10080625" cy="5216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biased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version of the </a:t>
            </a:r>
            <a:r>
              <a:rPr lang="en-US" sz="3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PPSZ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algorithm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23" y="2477163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Improves over </a:t>
                </a:r>
                <a:r>
                  <a:rPr lang="en-US" sz="300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PPSZ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3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" y="2477163"/>
                <a:ext cx="10080625" cy="521681"/>
              </a:xfrm>
              <a:prstGeom prst="rect">
                <a:avLst/>
              </a:prstGeom>
              <a:blipFill>
                <a:blip r:embed="rId2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0185" y="6128041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hopefully lead to further improvements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185" y="3207338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307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Unique </a:t>
                </a:r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-SAT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" y="3207338"/>
                <a:ext cx="10080625" cy="521681"/>
              </a:xfrm>
              <a:prstGeom prst="rect">
                <a:avLst/>
              </a:prstGeom>
              <a:blipFill>
                <a:blip r:embed="rId3"/>
                <a:stretch>
                  <a:fillRect t="-2093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30" y="3937513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305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Unique NAE-</a:t>
                </a:r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-SAT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" y="3937513"/>
                <a:ext cx="10080625" cy="521681"/>
              </a:xfrm>
              <a:prstGeom prst="rect">
                <a:avLst/>
              </a:prstGeom>
              <a:blipFill>
                <a:blip r:embed="rId4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43" y="4667688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(Improving on the existing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308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algorithms)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3" y="4667688"/>
                <a:ext cx="10080625" cy="521681"/>
              </a:xfrm>
              <a:prstGeom prst="rect">
                <a:avLst/>
              </a:prstGeom>
              <a:blipFill>
                <a:blip r:embed="rId5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347" y="5397863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very natural approach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1" grpId="0"/>
      <p:bldP spid="12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29385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Uniqueness</a:t>
            </a:r>
            <a:r>
              <a:rPr lang="en-US" sz="4800" dirty="0" smtClean="0">
                <a:solidFill>
                  <a:schemeClr val="accent2"/>
                </a:solidFill>
              </a:rPr>
              <a:t> and </a:t>
            </a:r>
            <a:r>
              <a:rPr lang="en-US" sz="4800" dirty="0" smtClean="0">
                <a:solidFill>
                  <a:srgbClr val="009900"/>
                </a:solidFill>
              </a:rPr>
              <a:t>Critical Clauses</a:t>
            </a:r>
            <a:endParaRPr lang="en-US" sz="48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61" y="1363623"/>
            <a:ext cx="1008062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Assume, at first, that the input formula</a:t>
            </a:r>
            <a:b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satisfying assignment.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23" y="2456299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variable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 clause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clause in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the literal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literal that evaluates to 1.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" y="2456299"/>
                <a:ext cx="10080625" cy="951030"/>
              </a:xfrm>
              <a:prstGeom prst="rect">
                <a:avLst/>
              </a:prstGeom>
              <a:blipFill>
                <a:blip r:embed="rId2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99851" y="3831573"/>
                <a:ext cx="2721166" cy="60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51" y="3831573"/>
                <a:ext cx="2721166" cy="607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6976" y="3807701"/>
                <a:ext cx="5765672" cy="60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 smtClean="0">
                    <a:solidFill>
                      <a:srgbClr val="0000FF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 smtClean="0">
                    <a:solidFill>
                      <a:srgbClr val="0000FF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 smtClean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976" y="3807701"/>
                <a:ext cx="5765672" cy="607539"/>
              </a:xfrm>
              <a:prstGeom prst="rect">
                <a:avLst/>
              </a:prstGeom>
              <a:blipFill>
                <a:blip r:embed="rId4"/>
                <a:stretch>
                  <a:fillRect t="-22222" b="-38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1849" y="4779897"/>
                <a:ext cx="10080625" cy="997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forced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49" y="4779897"/>
                <a:ext cx="10080625" cy="997709"/>
              </a:xfrm>
              <a:prstGeom prst="rect">
                <a:avLst/>
              </a:prstGeom>
              <a:blipFill>
                <a:blip r:embed="rId5"/>
                <a:stretch>
                  <a:fillRect t="-11585" b="-17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 bwMode="auto">
          <a:xfrm>
            <a:off x="3040656" y="3763633"/>
            <a:ext cx="594910" cy="7946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77" y="6005843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Equivalently,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forced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 appears in a </a:t>
                </a:r>
                <a:r>
                  <a:rPr lang="en-US" sz="30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 clause</a:t>
                </a: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simplifying the formula.</a:t>
                </a:r>
                <a:endParaRPr lang="en-US" sz="3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" y="6005843"/>
                <a:ext cx="10080625" cy="951030"/>
              </a:xfrm>
              <a:prstGeom prst="rect">
                <a:avLst/>
              </a:prstGeom>
              <a:blipFill>
                <a:blip r:embed="rId6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2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4" grpId="0"/>
      <p:bldP spid="11" grpId="0"/>
      <p:bldP spid="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"/>
          <p:cNvSpPr>
            <a:spLocks noChangeArrowheads="1"/>
          </p:cNvSpPr>
          <p:nvPr/>
        </p:nvSpPr>
        <p:spPr bwMode="auto">
          <a:xfrm>
            <a:off x="0" y="327652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The </a:t>
            </a:r>
            <a:r>
              <a:rPr lang="en-US" sz="4800" dirty="0" smtClean="0">
                <a:solidFill>
                  <a:srgbClr val="663300"/>
                </a:solidFill>
              </a:rPr>
              <a:t>PPZ</a:t>
            </a:r>
            <a:r>
              <a:rPr lang="en-US" sz="4800" dirty="0" smtClean="0">
                <a:solidFill>
                  <a:schemeClr val="accent2"/>
                </a:solidFill>
              </a:rPr>
              <a:t> algorithm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68" y="1693430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</a:t>
                </a:r>
                <a:r>
                  <a:rPr lang="en-US" sz="3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permutation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variables.</a:t>
                </a:r>
                <a:endParaRPr lang="en-US" sz="3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" y="1693430"/>
                <a:ext cx="10080625" cy="521681"/>
              </a:xfrm>
              <a:prstGeom prst="rect">
                <a:avLst/>
              </a:prstGeom>
              <a:blipFill>
                <a:blip r:embed="rId2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347" y="2356377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the variables, one by one,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their order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" y="2356377"/>
                <a:ext cx="10080625" cy="951030"/>
              </a:xfrm>
              <a:prstGeom prst="rect">
                <a:avLst/>
              </a:prstGeom>
              <a:blipFill>
                <a:blip r:embed="rId3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526" y="3448673"/>
                <a:ext cx="100806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i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forced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set it accordingly.</a:t>
                </a:r>
                <a:endPara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" y="3448673"/>
                <a:ext cx="10080625" cy="521681"/>
              </a:xfrm>
              <a:prstGeom prst="rect">
                <a:avLst/>
              </a:prstGeom>
              <a:blipFill>
                <a:blip r:embed="rId4"/>
                <a:stretch>
                  <a:fillRect t="-21176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71" y="4111619"/>
                <a:ext cx="10080625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Otherwise,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value.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(Independently and uniformly.)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" y="4111619"/>
                <a:ext cx="10080625" cy="951030"/>
              </a:xfrm>
              <a:prstGeom prst="rect">
                <a:avLst/>
              </a:prstGeom>
              <a:blipFill>
                <a:blip r:embed="rId5"/>
                <a:stretch>
                  <a:fillRect t="-115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5688" y="5595203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satisfying assignment found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great.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33" y="6070805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repeat.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16096" y="1459428"/>
            <a:ext cx="8747393" cy="3866920"/>
          </a:xfrm>
          <a:prstGeom prst="rect">
            <a:avLst/>
          </a:prstGeom>
          <a:noFill/>
          <a:ln w="3175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95" y="6557427"/>
            <a:ext cx="1008062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up after a certain number of iterations.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3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00"/>
  <p:tag name="FIRSTZWICK@YFUIJMMFUVWXY5LK" val="3286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sz="3200" b="0" i="0" u="none" strike="noStrike" cap="none" normalizeH="0" baseline="0" dirty="0" smtClean="0">
            <a:ln>
              <a:noFill/>
            </a:ln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30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51409</TotalTime>
  <Words>1630</Words>
  <Application>Microsoft Office PowerPoint</Application>
  <PresentationFormat>Custom</PresentationFormat>
  <Paragraphs>368</Paragraphs>
  <Slides>41</Slides>
  <Notes>2</Notes>
  <HiddenSlides>16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 Unicode MS</vt:lpstr>
      <vt:lpstr>ＭＳ Ｐゴシック</vt:lpstr>
      <vt:lpstr>StarSymbol</vt:lpstr>
      <vt:lpstr>Arial</vt:lpstr>
      <vt:lpstr>Cambria Math</vt:lpstr>
      <vt:lpstr>Times New Roman</vt:lpstr>
      <vt:lpstr>Wingdings</vt:lpstr>
      <vt:lpstr>Default Design</vt:lpstr>
      <vt:lpstr>Thomas D. Hansen   Haim Kaplan     Or Zamir              Uri Zwick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Biased-PPSZ</dc:title>
  <dc:creator>zwick</dc:creator>
  <cp:lastModifiedBy>Uri Zwick</cp:lastModifiedBy>
  <cp:revision>950</cp:revision>
  <dcterms:modified xsi:type="dcterms:W3CDTF">2019-09-30T19:43:48Z</dcterms:modified>
</cp:coreProperties>
</file>