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489" r:id="rId2"/>
    <p:sldId id="490" r:id="rId3"/>
    <p:sldId id="491" r:id="rId4"/>
    <p:sldId id="492" r:id="rId5"/>
    <p:sldId id="494" r:id="rId6"/>
    <p:sldId id="496" r:id="rId7"/>
    <p:sldId id="408" r:id="rId8"/>
    <p:sldId id="500" r:id="rId9"/>
    <p:sldId id="495" r:id="rId10"/>
    <p:sldId id="497" r:id="rId11"/>
    <p:sldId id="498" r:id="rId12"/>
    <p:sldId id="499" r:id="rId13"/>
    <p:sldId id="342" r:id="rId14"/>
    <p:sldId id="485" r:id="rId15"/>
    <p:sldId id="486" r:id="rId16"/>
    <p:sldId id="493" r:id="rId17"/>
    <p:sldId id="310" r:id="rId18"/>
  </p:sldIdLst>
  <p:sldSz cx="12192000" cy="6858000"/>
  <p:notesSz cx="6954838" cy="9240838"/>
  <p:defaultTextStyle>
    <a:defPPr>
      <a:defRPr lang="en-US"/>
    </a:defPPr>
    <a:lvl1pPr algn="ct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744" userDrawn="1">
          <p15:clr>
            <a:srgbClr val="A4A3A4"/>
          </p15:clr>
        </p15:guide>
        <p15:guide id="2" orient="horz" pos="816" userDrawn="1">
          <p15:clr>
            <a:srgbClr val="A4A3A4"/>
          </p15:clr>
        </p15:guide>
        <p15:guide id="3" pos="704" userDrawn="1">
          <p15:clr>
            <a:srgbClr val="A4A3A4"/>
          </p15:clr>
        </p15:guide>
        <p15:guide id="4"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00FF99"/>
    <a:srgbClr val="0A00FF"/>
    <a:srgbClr val="2020D2"/>
    <a:srgbClr val="6666FF"/>
    <a:srgbClr val="FF0066"/>
    <a:srgbClr val="66FF33"/>
    <a:srgbClr val="00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401"/>
    <p:restoredTop sz="87415"/>
  </p:normalViewPr>
  <p:slideViewPr>
    <p:cSldViewPr showGuides="1">
      <p:cViewPr>
        <p:scale>
          <a:sx n="65" d="100"/>
          <a:sy n="65" d="100"/>
        </p:scale>
        <p:origin x="624" y="1192"/>
      </p:cViewPr>
      <p:guideLst>
        <p:guide orient="horz" pos="3744"/>
        <p:guide orient="horz" pos="816"/>
        <p:guide pos="7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6" d="100"/>
        <a:sy n="206" d="100"/>
      </p:scale>
      <p:origin x="0" y="15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l" defTabSz="925513">
              <a:defRPr sz="1200">
                <a:latin typeface="Arial" pitchFamily="-110" charset="0"/>
                <a:ea typeface="+mn-ea"/>
                <a:cs typeface="+mn-cs"/>
              </a:defRPr>
            </a:lvl1pPr>
          </a:lstStyle>
          <a:p>
            <a:pPr>
              <a:defRPr/>
            </a:pPr>
            <a:endParaRPr lang="en-US"/>
          </a:p>
        </p:txBody>
      </p:sp>
      <p:sp>
        <p:nvSpPr>
          <p:cNvPr id="92163"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a:defRPr sz="1200">
                <a:latin typeface="Arial" pitchFamily="-110" charset="0"/>
                <a:ea typeface="+mn-ea"/>
                <a:cs typeface="+mn-cs"/>
              </a:defRPr>
            </a:lvl1pPr>
          </a:lstStyle>
          <a:p>
            <a:pPr>
              <a:defRPr/>
            </a:pPr>
            <a:endParaRPr lang="en-US"/>
          </a:p>
        </p:txBody>
      </p:sp>
      <p:sp>
        <p:nvSpPr>
          <p:cNvPr id="92164"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l" defTabSz="925513">
              <a:defRPr sz="1200">
                <a:latin typeface="Arial" pitchFamily="-110" charset="0"/>
                <a:ea typeface="+mn-ea"/>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vl1pPr>
          </a:lstStyle>
          <a:p>
            <a:pPr>
              <a:defRPr/>
            </a:pPr>
            <a:fld id="{F37CD46E-2E63-4646-8619-FB27D4E3B7C4}" type="slidenum">
              <a:rPr lang="en-US"/>
              <a:pPr>
                <a:defRPr/>
              </a:pPr>
              <a:t>‹#›</a:t>
            </a:fld>
            <a:endParaRPr lang="en-US"/>
          </a:p>
        </p:txBody>
      </p:sp>
    </p:spTree>
    <p:extLst>
      <p:ext uri="{BB962C8B-B14F-4D97-AF65-F5344CB8AC3E}">
        <p14:creationId xmlns:p14="http://schemas.microsoft.com/office/powerpoint/2010/main" val="2257884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Arial" pitchFamily="-110" charset="0"/>
                <a:ea typeface="+mn-ea"/>
                <a:cs typeface="+mn-cs"/>
              </a:defRPr>
            </a:lvl1pPr>
          </a:lstStyle>
          <a:p>
            <a:pPr>
              <a:defRPr/>
            </a:pPr>
            <a:endParaRPr lang="en-US"/>
          </a:p>
        </p:txBody>
      </p:sp>
      <p:sp>
        <p:nvSpPr>
          <p:cNvPr id="100355"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atin typeface="Arial" pitchFamily="-110"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352425" y="685800"/>
            <a:ext cx="6229350" cy="35052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00357" name="Rectangle 5"/>
          <p:cNvSpPr>
            <a:spLocks noGrp="1" noChangeArrowheads="1"/>
          </p:cNvSpPr>
          <p:nvPr>
            <p:ph type="body" sz="quarter" idx="3"/>
          </p:nvPr>
        </p:nvSpPr>
        <p:spPr bwMode="auto">
          <a:xfrm>
            <a:off x="914400" y="4419600"/>
            <a:ext cx="51054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8763000"/>
            <a:ext cx="3048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Arial" pitchFamily="-110" charset="0"/>
                <a:ea typeface="+mn-ea"/>
                <a:cs typeface="+mn-cs"/>
              </a:defRPr>
            </a:lvl1pPr>
          </a:lstStyle>
          <a:p>
            <a:pPr>
              <a:defRPr/>
            </a:pPr>
            <a:endParaRPr lang="en-US"/>
          </a:p>
        </p:txBody>
      </p:sp>
      <p:sp>
        <p:nvSpPr>
          <p:cNvPr id="100359" name="Rectangle 7"/>
          <p:cNvSpPr>
            <a:spLocks noGrp="1" noChangeArrowheads="1"/>
          </p:cNvSpPr>
          <p:nvPr>
            <p:ph type="sldNum" sz="quarter" idx="5"/>
          </p:nvPr>
        </p:nvSpPr>
        <p:spPr bwMode="auto">
          <a:xfrm>
            <a:off x="3962400" y="87630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A4599AA2-4758-EA49-8AEE-E45F5A0FB2DF}" type="slidenum">
              <a:rPr lang="en-US"/>
              <a:pPr>
                <a:defRPr/>
              </a:pPr>
              <a:t>‹#›</a:t>
            </a:fld>
            <a:endParaRPr lang="en-US"/>
          </a:p>
        </p:txBody>
      </p:sp>
    </p:spTree>
    <p:extLst>
      <p:ext uri="{BB962C8B-B14F-4D97-AF65-F5344CB8AC3E}">
        <p14:creationId xmlns:p14="http://schemas.microsoft.com/office/powerpoint/2010/main" val="1893404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5</a:t>
            </a:fld>
            <a:endParaRPr lang="en-US"/>
          </a:p>
        </p:txBody>
      </p:sp>
    </p:spTree>
    <p:extLst>
      <p:ext uri="{BB962C8B-B14F-4D97-AF65-F5344CB8AC3E}">
        <p14:creationId xmlns:p14="http://schemas.microsoft.com/office/powerpoint/2010/main" val="410965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16</a:t>
            </a:fld>
            <a:endParaRPr lang="en-US"/>
          </a:p>
        </p:txBody>
      </p:sp>
    </p:spTree>
    <p:extLst>
      <p:ext uri="{BB962C8B-B14F-4D97-AF65-F5344CB8AC3E}">
        <p14:creationId xmlns:p14="http://schemas.microsoft.com/office/powerpoint/2010/main" val="188132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6</a:t>
            </a:fld>
            <a:endParaRPr lang="en-US"/>
          </a:p>
        </p:txBody>
      </p:sp>
    </p:spTree>
    <p:extLst>
      <p:ext uri="{BB962C8B-B14F-4D97-AF65-F5344CB8AC3E}">
        <p14:creationId xmlns:p14="http://schemas.microsoft.com/office/powerpoint/2010/main" val="396970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7</a:t>
            </a:fld>
            <a:endParaRPr lang="en-US"/>
          </a:p>
        </p:txBody>
      </p:sp>
    </p:spTree>
    <p:extLst>
      <p:ext uri="{BB962C8B-B14F-4D97-AF65-F5344CB8AC3E}">
        <p14:creationId xmlns:p14="http://schemas.microsoft.com/office/powerpoint/2010/main" val="34660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8</a:t>
            </a:fld>
            <a:endParaRPr lang="en-US"/>
          </a:p>
        </p:txBody>
      </p:sp>
    </p:spTree>
    <p:extLst>
      <p:ext uri="{BB962C8B-B14F-4D97-AF65-F5344CB8AC3E}">
        <p14:creationId xmlns:p14="http://schemas.microsoft.com/office/powerpoint/2010/main" val="418919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9</a:t>
            </a:fld>
            <a:endParaRPr lang="en-US"/>
          </a:p>
        </p:txBody>
      </p:sp>
    </p:spTree>
    <p:extLst>
      <p:ext uri="{BB962C8B-B14F-4D97-AF65-F5344CB8AC3E}">
        <p14:creationId xmlns:p14="http://schemas.microsoft.com/office/powerpoint/2010/main" val="226695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10</a:t>
            </a:fld>
            <a:endParaRPr lang="en-US"/>
          </a:p>
        </p:txBody>
      </p:sp>
    </p:spTree>
    <p:extLst>
      <p:ext uri="{BB962C8B-B14F-4D97-AF65-F5344CB8AC3E}">
        <p14:creationId xmlns:p14="http://schemas.microsoft.com/office/powerpoint/2010/main" val="110442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11</a:t>
            </a:fld>
            <a:endParaRPr lang="en-US"/>
          </a:p>
        </p:txBody>
      </p:sp>
    </p:spTree>
    <p:extLst>
      <p:ext uri="{BB962C8B-B14F-4D97-AF65-F5344CB8AC3E}">
        <p14:creationId xmlns:p14="http://schemas.microsoft.com/office/powerpoint/2010/main" val="65222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12</a:t>
            </a:fld>
            <a:endParaRPr lang="en-US"/>
          </a:p>
        </p:txBody>
      </p:sp>
    </p:spTree>
    <p:extLst>
      <p:ext uri="{BB962C8B-B14F-4D97-AF65-F5344CB8AC3E}">
        <p14:creationId xmlns:p14="http://schemas.microsoft.com/office/powerpoint/2010/main" val="94957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Arial" pitchFamily="-110" charset="0"/>
                <a:ea typeface="ＭＳ Ｐゴシック" pitchFamily="-110" charset="-128"/>
                <a:cs typeface="ＭＳ Ｐゴシック" pitchFamily="-110" charset="-128"/>
              </a:rPr>
              <a:t>a mechanism, typically consisting of rings pivoted at right angles, for keeping an instrument such as a compass or chronometer horizontal in a moving vessel or aircraft.</a:t>
            </a:r>
            <a:endParaRPr lang="en-US" dirty="0"/>
          </a:p>
        </p:txBody>
      </p:sp>
      <p:sp>
        <p:nvSpPr>
          <p:cNvPr id="4" name="Slide Number Placeholder 3"/>
          <p:cNvSpPr>
            <a:spLocks noGrp="1"/>
          </p:cNvSpPr>
          <p:nvPr>
            <p:ph type="sldNum" sz="quarter" idx="5"/>
          </p:nvPr>
        </p:nvSpPr>
        <p:spPr/>
        <p:txBody>
          <a:bodyPr/>
          <a:lstStyle/>
          <a:p>
            <a:pPr>
              <a:defRPr/>
            </a:pPr>
            <a:fld id="{A4599AA2-4758-EA49-8AEE-E45F5A0FB2DF}" type="slidenum">
              <a:rPr lang="en-US" smtClean="0"/>
              <a:pPr>
                <a:defRPr/>
              </a:pPr>
              <a:t>14</a:t>
            </a:fld>
            <a:endParaRPr lang="en-US"/>
          </a:p>
        </p:txBody>
      </p:sp>
    </p:spTree>
    <p:extLst>
      <p:ext uri="{BB962C8B-B14F-4D97-AF65-F5344CB8AC3E}">
        <p14:creationId xmlns:p14="http://schemas.microsoft.com/office/powerpoint/2010/main" val="1438044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594784" y="4445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ctr"/>
          <a:lstStyle/>
          <a:p>
            <a:endParaRPr lang="en-US" sz="3200">
              <a:solidFill>
                <a:srgbClr val="DDDDDD"/>
              </a:solidFill>
              <a:latin typeface="Trebuchet MS" charset="0"/>
            </a:endParaRPr>
          </a:p>
        </p:txBody>
      </p:sp>
      <p:sp>
        <p:nvSpPr>
          <p:cNvPr id="3" name="Rectangle 6"/>
          <p:cNvSpPr>
            <a:spLocks noChangeArrowheads="1"/>
          </p:cNvSpPr>
          <p:nvPr/>
        </p:nvSpPr>
        <p:spPr bwMode="auto">
          <a:xfrm>
            <a:off x="624418" y="260351"/>
            <a:ext cx="10943167"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cap="rnd">
                <a:solidFill>
                  <a:srgbClr val="000000"/>
                </a:solidFill>
                <a:prstDash val="sysDot"/>
                <a:miter lim="800000"/>
                <a:headEnd/>
                <a:tailEnd/>
              </a14:hiddenLine>
            </a:ext>
          </a:extLst>
        </p:spPr>
        <p:txBody>
          <a:bodyPr wrap="none" lIns="91435" tIns="45718" rIns="91435" bIns="45718" anchor="ctr"/>
          <a:lstStyle/>
          <a:p>
            <a:endParaRPr lang="en-US">
              <a:solidFill>
                <a:schemeClr val="tx2"/>
              </a:solidFill>
            </a:endParaRPr>
          </a:p>
        </p:txBody>
      </p:sp>
      <p:pic>
        <p:nvPicPr>
          <p:cNvPr id="4" name="Picture 13" descr="SFU_cmyk_wht_ex_SURREY_low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0452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Spaces and Places 0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1" y="-11113"/>
            <a:ext cx="1888067" cy="1063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descr="buildingcro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8618" y="0"/>
            <a:ext cx="2112433"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descr="SFUoutsid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23500" y="-11113"/>
            <a:ext cx="1981200" cy="1063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2"/>
          <p:cNvSpPr>
            <a:spLocks noChangeArrowheads="1"/>
          </p:cNvSpPr>
          <p:nvPr/>
        </p:nvSpPr>
        <p:spPr bwMode="auto">
          <a:xfrm>
            <a:off x="1016000" y="2133600"/>
            <a:ext cx="10363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ctr"/>
          <a:lstStyle/>
          <a:p>
            <a:r>
              <a:rPr lang="en-US" sz="3200">
                <a:solidFill>
                  <a:srgbClr val="002060"/>
                </a:solidFill>
                <a:latin typeface="Trebuchet MS" charset="0"/>
              </a:rPr>
              <a:t>IAT 106</a:t>
            </a:r>
            <a:br>
              <a:rPr lang="en-US" sz="3200">
                <a:solidFill>
                  <a:srgbClr val="002060"/>
                </a:solidFill>
                <a:latin typeface="Trebuchet MS" charset="0"/>
              </a:rPr>
            </a:br>
            <a:r>
              <a:rPr lang="en-US" sz="3200">
                <a:solidFill>
                  <a:srgbClr val="002060"/>
                </a:solidFill>
                <a:latin typeface="Trebuchet MS" charset="0"/>
              </a:rPr>
              <a:t>Spatial Thinking and Communicating</a:t>
            </a:r>
            <a:br>
              <a:rPr lang="en-US" sz="3200">
                <a:solidFill>
                  <a:srgbClr val="002060"/>
                </a:solidFill>
                <a:latin typeface="Trebuchet MS" charset="0"/>
              </a:rPr>
            </a:br>
            <a:r>
              <a:rPr lang="en-US" sz="3200">
                <a:solidFill>
                  <a:srgbClr val="002060"/>
                </a:solidFill>
                <a:latin typeface="Trebuchet MS" charset="0"/>
              </a:rPr>
              <a:t>Fall 2012</a:t>
            </a:r>
          </a:p>
        </p:txBody>
      </p:sp>
    </p:spTree>
    <p:extLst>
      <p:ext uri="{BB962C8B-B14F-4D97-AF65-F5344CB8AC3E}">
        <p14:creationId xmlns:p14="http://schemas.microsoft.com/office/powerpoint/2010/main" val="136880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93225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228600"/>
            <a:ext cx="2946400" cy="62484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203200" y="228600"/>
            <a:ext cx="8636000" cy="62484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38801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1"/>
            <a:ext cx="11785600" cy="854075"/>
          </a:xfrm>
        </p:spPr>
        <p:txBody>
          <a:bodyPr/>
          <a:lstStyle/>
          <a:p>
            <a:r>
              <a:rPr lang="en-US"/>
              <a:t>Click to edit Master title style</a:t>
            </a:r>
          </a:p>
        </p:txBody>
      </p:sp>
      <p:sp>
        <p:nvSpPr>
          <p:cNvPr id="3" name="Text Placeholder 2"/>
          <p:cNvSpPr>
            <a:spLocks noGrp="1"/>
          </p:cNvSpPr>
          <p:nvPr>
            <p:ph type="body" sz="half" idx="1"/>
          </p:nvPr>
        </p:nvSpPr>
        <p:spPr>
          <a:xfrm>
            <a:off x="203200" y="1295400"/>
            <a:ext cx="5791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791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100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45" name="Title Text"/>
          <p:cNvSpPr txBox="1">
            <a:spLocks noGrp="1"/>
          </p:cNvSpPr>
          <p:nvPr>
            <p:ph type="title"/>
          </p:nvPr>
        </p:nvSpPr>
        <p:spPr>
          <a:xfrm>
            <a:off x="203200" y="228601"/>
            <a:ext cx="11785600" cy="854075"/>
          </a:xfrm>
          <a:prstGeom prst="rect">
            <a:avLst/>
          </a:prstGeom>
        </p:spPr>
        <p:txBody>
          <a:bodyPr>
            <a:normAutofit/>
          </a:bodyPr>
          <a:lstStyle/>
          <a:p>
            <a:r>
              <a:t>Title Text</a:t>
            </a:r>
          </a:p>
        </p:txBody>
      </p:sp>
      <p:sp>
        <p:nvSpPr>
          <p:cNvPr id="46" name="Body Level One…"/>
          <p:cNvSpPr txBox="1">
            <a:spLocks noGrp="1"/>
          </p:cNvSpPr>
          <p:nvPr>
            <p:ph type="body" idx="1"/>
          </p:nvPr>
        </p:nvSpPr>
        <p:spPr>
          <a:xfrm>
            <a:off x="203200" y="1295400"/>
            <a:ext cx="11785600" cy="51816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xfrm>
            <a:off x="5892800" y="6172201"/>
            <a:ext cx="2844800" cy="368301"/>
          </a:xfrm>
          <a:prstGeom prst="rect">
            <a:avLst/>
          </a:prstGeom>
        </p:spPr>
        <p:txBody>
          <a:bodyPr lIns="45719" tIns="45719" rIns="45719" bIns="45719" anchor="ctr"/>
          <a:lstStyle>
            <a:lvl1pPr marL="0" indent="0" algn="r">
              <a:defRPr sz="1200"/>
            </a:lvl1pPr>
          </a:lstStyle>
          <a:p>
            <a:fld id="{86CB4B4D-7CA3-9044-876B-883B54F8677D}" type="slidenum">
              <a:t>‹#›</a:t>
            </a:fld>
            <a:endParaRPr/>
          </a:p>
        </p:txBody>
      </p:sp>
    </p:spTree>
    <p:extLst>
      <p:ext uri="{BB962C8B-B14F-4D97-AF65-F5344CB8AC3E}">
        <p14:creationId xmlns:p14="http://schemas.microsoft.com/office/powerpoint/2010/main" val="19418146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93068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ext uri="{BB962C8B-B14F-4D97-AF65-F5344CB8AC3E}">
        <p14:creationId xmlns:p14="http://schemas.microsoft.com/office/powerpoint/2010/main" val="378501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203200" y="1295400"/>
            <a:ext cx="5791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295400"/>
            <a:ext cx="5791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22500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42022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94430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9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330757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68240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228601"/>
            <a:ext cx="11785600" cy="85407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t>&lt;Module-Name&gt;</a:t>
            </a:r>
          </a:p>
        </p:txBody>
      </p:sp>
      <p:sp>
        <p:nvSpPr>
          <p:cNvPr id="1027" name="Rectangle 3"/>
          <p:cNvSpPr>
            <a:spLocks noGrp="1" noChangeArrowheads="1"/>
          </p:cNvSpPr>
          <p:nvPr>
            <p:ph type="body" idx="1"/>
          </p:nvPr>
        </p:nvSpPr>
        <p:spPr bwMode="auto">
          <a:xfrm>
            <a:off x="203200" y="1295400"/>
            <a:ext cx="11785600" cy="51816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t>Lecture Outline</a:t>
            </a:r>
          </a:p>
          <a:p>
            <a:pPr lvl="1"/>
            <a:r>
              <a:rPr lang="en-US"/>
              <a:t>Second level</a:t>
            </a:r>
          </a:p>
          <a:p>
            <a:pPr lvl="2"/>
            <a:r>
              <a:rPr lang="en-US"/>
              <a:t>Third level</a:t>
            </a:r>
          </a:p>
          <a:p>
            <a:pPr lvl="3"/>
            <a:r>
              <a:rPr lang="en-US"/>
              <a:t>Fourth level</a:t>
            </a:r>
          </a:p>
          <a:p>
            <a:pPr lvl="4"/>
            <a:r>
              <a:rPr lang="en-US"/>
              <a:t>Fifth level</a:t>
            </a:r>
          </a:p>
        </p:txBody>
      </p:sp>
      <p:sp>
        <p:nvSpPr>
          <p:cNvPr id="1028" name="Line 13"/>
          <p:cNvSpPr>
            <a:spLocks noChangeShapeType="1"/>
          </p:cNvSpPr>
          <p:nvPr/>
        </p:nvSpPr>
        <p:spPr bwMode="auto">
          <a:xfrm>
            <a:off x="25400" y="1143000"/>
            <a:ext cx="12192000" cy="0"/>
          </a:xfrm>
          <a:prstGeom prst="line">
            <a:avLst/>
          </a:prstGeom>
          <a:noFill/>
          <a:ln w="57150" cap="rnd">
            <a:solidFill>
              <a:srgbClr val="9B242E"/>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3" name="Text Box 22"/>
          <p:cNvSpPr txBox="1">
            <a:spLocks noChangeArrowheads="1"/>
          </p:cNvSpPr>
          <p:nvPr/>
        </p:nvSpPr>
        <p:spPr bwMode="auto">
          <a:xfrm>
            <a:off x="10922001" y="6577013"/>
            <a:ext cx="93556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defRPr/>
            </a:pPr>
            <a:r>
              <a:rPr lang="en-US" sz="1000">
                <a:solidFill>
                  <a:srgbClr val="002060"/>
                </a:solidFill>
                <a:latin typeface="Trebuchet MS" charset="0"/>
              </a:rPr>
              <a:t>M1.</a:t>
            </a:r>
            <a:fld id="{0CA03C28-DA5B-EF45-B60A-4215968688BD}" type="slidenum">
              <a:rPr lang="en-US" sz="1000" smtClean="0">
                <a:solidFill>
                  <a:srgbClr val="002060"/>
                </a:solidFill>
                <a:latin typeface="Trebuchet MS" charset="0"/>
              </a:rPr>
              <a:pPr algn="l" eaLnBrk="1" hangingPunct="1">
                <a:spcBef>
                  <a:spcPct val="50000"/>
                </a:spcBef>
                <a:defRPr/>
              </a:pPr>
              <a:t>‹#›</a:t>
            </a:fld>
            <a:endParaRPr lang="en-US" sz="1000">
              <a:solidFill>
                <a:srgbClr val="002060"/>
              </a:solidFill>
              <a:latin typeface="Trebuchet MS" charset="0"/>
            </a:endParaRPr>
          </a:p>
        </p:txBody>
      </p:sp>
      <p:sp>
        <p:nvSpPr>
          <p:cNvPr id="2054" name="Text Box 27"/>
          <p:cNvSpPr txBox="1">
            <a:spLocks noChangeArrowheads="1"/>
          </p:cNvSpPr>
          <p:nvPr/>
        </p:nvSpPr>
        <p:spPr bwMode="auto">
          <a:xfrm>
            <a:off x="203200" y="6553200"/>
            <a:ext cx="9448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lvl1pPr marL="342900" indent="-342900"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105" charset="-128"/>
              </a:defRPr>
            </a:lvl9pPr>
          </a:lstStyle>
          <a:p>
            <a:pPr algn="l" eaLnBrk="1" hangingPunct="1">
              <a:spcBef>
                <a:spcPct val="50000"/>
              </a:spcBef>
              <a:defRPr/>
            </a:pPr>
            <a:r>
              <a:rPr lang="en-US" sz="1000">
                <a:solidFill>
                  <a:srgbClr val="1F1FD3"/>
                </a:solidFill>
                <a:latin typeface="Trebuchet MS" pitchFamily="-105" charset="0"/>
                <a:cs typeface="+mn-cs"/>
              </a:rPr>
              <a:t>IAT 106</a:t>
            </a:r>
          </a:p>
        </p:txBody>
      </p:sp>
      <p:sp>
        <p:nvSpPr>
          <p:cNvPr id="1031" name="Line 28"/>
          <p:cNvSpPr>
            <a:spLocks noChangeShapeType="1"/>
          </p:cNvSpPr>
          <p:nvPr userDrawn="1"/>
        </p:nvSpPr>
        <p:spPr bwMode="auto">
          <a:xfrm>
            <a:off x="25400" y="6553200"/>
            <a:ext cx="12192000" cy="0"/>
          </a:xfrm>
          <a:prstGeom prst="line">
            <a:avLst/>
          </a:prstGeom>
          <a:noFill/>
          <a:ln w="57150" cap="rnd">
            <a:solidFill>
              <a:srgbClr val="9B242E"/>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18"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9" r:id="rId13"/>
  </p:sldLayoutIdLst>
  <p:txStyles>
    <p:titleStyle>
      <a:lvl1pPr algn="ctr" rtl="0" eaLnBrk="0" fontAlgn="base" hangingPunct="0">
        <a:spcBef>
          <a:spcPct val="0"/>
        </a:spcBef>
        <a:spcAft>
          <a:spcPct val="0"/>
        </a:spcAft>
        <a:defRPr sz="2800">
          <a:solidFill>
            <a:srgbClr val="002060"/>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5pPr>
      <a:lvl6pPr marL="457200" algn="ctr" rtl="0" fontAlgn="base">
        <a:spcBef>
          <a:spcPct val="0"/>
        </a:spcBef>
        <a:spcAft>
          <a:spcPct val="0"/>
        </a:spcAft>
        <a:defRPr sz="2800">
          <a:solidFill>
            <a:srgbClr val="DDDDDD"/>
          </a:solidFill>
          <a:latin typeface="Trebuchet MS" pitchFamily="-110" charset="0"/>
        </a:defRPr>
      </a:lvl6pPr>
      <a:lvl7pPr marL="914400" algn="ctr" rtl="0" fontAlgn="base">
        <a:spcBef>
          <a:spcPct val="0"/>
        </a:spcBef>
        <a:spcAft>
          <a:spcPct val="0"/>
        </a:spcAft>
        <a:defRPr sz="2800">
          <a:solidFill>
            <a:srgbClr val="DDDDDD"/>
          </a:solidFill>
          <a:latin typeface="Trebuchet MS" pitchFamily="-110" charset="0"/>
        </a:defRPr>
      </a:lvl7pPr>
      <a:lvl8pPr marL="1371600" algn="ctr" rtl="0" fontAlgn="base">
        <a:spcBef>
          <a:spcPct val="0"/>
        </a:spcBef>
        <a:spcAft>
          <a:spcPct val="0"/>
        </a:spcAft>
        <a:defRPr sz="2800">
          <a:solidFill>
            <a:srgbClr val="DDDDDD"/>
          </a:solidFill>
          <a:latin typeface="Trebuchet MS" pitchFamily="-110" charset="0"/>
        </a:defRPr>
      </a:lvl8pPr>
      <a:lvl9pPr marL="1828800" algn="ctr" rtl="0" fontAlgn="base">
        <a:spcBef>
          <a:spcPct val="0"/>
        </a:spcBef>
        <a:spcAft>
          <a:spcPct val="0"/>
        </a:spcAft>
        <a:defRPr sz="2800">
          <a:solidFill>
            <a:srgbClr val="DDDDDD"/>
          </a:solidFill>
          <a:latin typeface="Trebuchet MS" pitchFamily="-110" charset="0"/>
        </a:defRPr>
      </a:lvl9pPr>
    </p:titleStyle>
    <p:bodyStyle>
      <a:lvl1pPr marL="342900" indent="-342900" algn="l" rtl="0" eaLnBrk="0" fontAlgn="base" hangingPunct="0">
        <a:spcBef>
          <a:spcPct val="50000"/>
        </a:spcBef>
        <a:spcAft>
          <a:spcPct val="0"/>
        </a:spcAft>
        <a:buChar char="•"/>
        <a:defRPr sz="2400">
          <a:solidFill>
            <a:srgbClr val="002060"/>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200">
          <a:solidFill>
            <a:srgbClr val="002060"/>
          </a:solidFill>
          <a:latin typeface="+mn-lt"/>
          <a:ea typeface="ＭＳ Ｐゴシック" pitchFamily="-110" charset="-128"/>
        </a:defRPr>
      </a:lvl2pPr>
      <a:lvl3pPr marL="1143000" indent="-228600" algn="l" rtl="0" eaLnBrk="0" fontAlgn="base" hangingPunct="0">
        <a:spcBef>
          <a:spcPct val="20000"/>
        </a:spcBef>
        <a:spcAft>
          <a:spcPct val="0"/>
        </a:spcAft>
        <a:buChar char="•"/>
        <a:defRPr sz="2000">
          <a:solidFill>
            <a:srgbClr val="002060"/>
          </a:solidFill>
          <a:latin typeface="Arial" pitchFamily="-110" charset="0"/>
          <a:ea typeface="ＭＳ Ｐゴシック" pitchFamily="-110" charset="-128"/>
        </a:defRPr>
      </a:lvl3pPr>
      <a:lvl4pPr marL="1600200" indent="-228600" algn="l" rtl="0" eaLnBrk="0" fontAlgn="base" hangingPunct="0">
        <a:spcBef>
          <a:spcPct val="20000"/>
        </a:spcBef>
        <a:spcAft>
          <a:spcPct val="0"/>
        </a:spcAft>
        <a:buChar char="–"/>
        <a:defRPr sz="2000">
          <a:solidFill>
            <a:srgbClr val="002060"/>
          </a:solidFill>
          <a:latin typeface="Arial" pitchFamily="-110" charset="0"/>
          <a:ea typeface="ＭＳ Ｐゴシック" pitchFamily="-110" charset="-128"/>
        </a:defRPr>
      </a:lvl4pPr>
      <a:lvl5pPr marL="2057400" indent="-228600" algn="l" rtl="0" eaLnBrk="0" fontAlgn="base" hangingPunct="0">
        <a:spcBef>
          <a:spcPct val="20000"/>
        </a:spcBef>
        <a:spcAft>
          <a:spcPct val="0"/>
        </a:spcAft>
        <a:buChar char="»"/>
        <a:defRPr sz="2000">
          <a:solidFill>
            <a:srgbClr val="002060"/>
          </a:solidFill>
          <a:latin typeface="Arial" pitchFamily="-110" charset="0"/>
          <a:ea typeface="ＭＳ Ｐゴシック" pitchFamily="-110" charset="-128"/>
        </a:defRPr>
      </a:lvl5pPr>
      <a:lvl6pPr marL="25146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6pPr>
      <a:lvl7pPr marL="29718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7pPr>
      <a:lvl8pPr marL="34290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8pPr>
      <a:lvl9pPr marL="38862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ucidchart.com/pages/concept-ma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3" descr="SFU_cmyk_wht_ex_SURREY_low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34"/>
            <a:ext cx="4648200" cy="1067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1" name="Content Placeholder 2"/>
          <p:cNvSpPr>
            <a:spLocks noGrp="1"/>
          </p:cNvSpPr>
          <p:nvPr>
            <p:ph idx="1"/>
          </p:nvPr>
        </p:nvSpPr>
        <p:spPr>
          <a:xfrm>
            <a:off x="1676400" y="1981200"/>
            <a:ext cx="8839200" cy="2133600"/>
          </a:xfrm>
        </p:spPr>
        <p:txBody>
          <a:bodyPr/>
          <a:lstStyle/>
          <a:p>
            <a:pPr algn="ctr" eaLnBrk="1" hangingPunct="1">
              <a:spcBef>
                <a:spcPts val="0"/>
              </a:spcBef>
              <a:buNone/>
            </a:pPr>
            <a:r>
              <a:rPr lang="en-US" sz="4000" b="1" dirty="0">
                <a:solidFill>
                  <a:schemeClr val="tx1"/>
                </a:solidFill>
                <a:latin typeface="Century Gothic" charset="0"/>
                <a:ea typeface="Century Gothic" charset="0"/>
                <a:cs typeface="Century Gothic" charset="0"/>
              </a:rPr>
              <a:t>IAT 106 </a:t>
            </a:r>
          </a:p>
          <a:p>
            <a:pPr algn="ctr" eaLnBrk="1" hangingPunct="1">
              <a:spcBef>
                <a:spcPts val="0"/>
              </a:spcBef>
              <a:buNone/>
            </a:pPr>
            <a:r>
              <a:rPr lang="en-US" sz="3800" dirty="0">
                <a:solidFill>
                  <a:schemeClr val="tx1"/>
                </a:solidFill>
                <a:latin typeface="Century Gothic" charset="0"/>
                <a:ea typeface="Century Gothic" charset="0"/>
                <a:cs typeface="Century Gothic" charset="0"/>
              </a:rPr>
              <a:t>Spatial Thinking and Communicating</a:t>
            </a:r>
          </a:p>
          <a:p>
            <a:pPr algn="ctr" eaLnBrk="1" hangingPunct="1">
              <a:buFontTx/>
              <a:buNone/>
            </a:pPr>
            <a:r>
              <a:rPr lang="en-CA" sz="3200" b="1" dirty="0">
                <a:solidFill>
                  <a:schemeClr val="tx1"/>
                </a:solidFill>
                <a:latin typeface="Century Gothic" charset="0"/>
                <a:ea typeface="Century Gothic" charset="0"/>
                <a:cs typeface="Century Gothic" charset="0"/>
              </a:rPr>
              <a:t>Spring 2021</a:t>
            </a:r>
            <a:endParaRPr lang="en-US" sz="3200" b="1" dirty="0">
              <a:solidFill>
                <a:schemeClr val="tx1"/>
              </a:solidFill>
              <a:latin typeface="Century Gothic" charset="0"/>
              <a:ea typeface="Century Gothic" charset="0"/>
              <a:cs typeface="Century Gothic" charset="0"/>
            </a:endParaRPr>
          </a:p>
        </p:txBody>
      </p:sp>
      <p:pic>
        <p:nvPicPr>
          <p:cNvPr id="5123" name="Picture 14" descr="Spaces and Places 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57" y="4724400"/>
            <a:ext cx="2875121" cy="2159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15" descr="buildingc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724400"/>
            <a:ext cx="3245856" cy="2159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5" name="Picture 16" descr="SFUout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77" y="4724400"/>
            <a:ext cx="3016944" cy="2159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1"/>
            <a:ext cx="5462588" cy="1051719"/>
          </a:xfrm>
          <a:prstGeom prst="rect">
            <a:avLst/>
          </a:prstGeom>
        </p:spPr>
      </p:pic>
    </p:spTree>
    <p:extLst>
      <p:ext uri="{BB962C8B-B14F-4D97-AF65-F5344CB8AC3E}">
        <p14:creationId xmlns:p14="http://schemas.microsoft.com/office/powerpoint/2010/main" val="44397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8BCFF7-65D1-1B42-87EA-C5177F4785D6}"/>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427627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59F0E3A-CE47-FF41-ACA1-17437EC32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0615" y="309299"/>
            <a:ext cx="6570769" cy="6239402"/>
          </a:xfrm>
          <a:prstGeom prst="rect">
            <a:avLst/>
          </a:prstGeom>
        </p:spPr>
      </p:pic>
    </p:spTree>
    <p:extLst>
      <p:ext uri="{BB962C8B-B14F-4D97-AF65-F5344CB8AC3E}">
        <p14:creationId xmlns:p14="http://schemas.microsoft.com/office/powerpoint/2010/main" val="174152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2362200"/>
            <a:ext cx="9144000" cy="2209800"/>
          </a:xfrm>
        </p:spPr>
        <p:txBody>
          <a:bodyPr/>
          <a:lstStyle/>
          <a:p>
            <a:r>
              <a:rPr lang="en-CA" sz="4400" b="1" dirty="0">
                <a:solidFill>
                  <a:schemeClr val="tx1"/>
                </a:solidFill>
                <a:latin typeface="Century Gothic" charset="0"/>
                <a:ea typeface="Century Gothic" charset="0"/>
                <a:cs typeface="Century Gothic" charset="0"/>
              </a:rPr>
              <a:t>Concept Maps of a HOUSE</a:t>
            </a:r>
            <a:br>
              <a:rPr lang="en-CA" sz="4400" b="1" dirty="0">
                <a:solidFill>
                  <a:schemeClr val="tx1"/>
                </a:solidFill>
                <a:latin typeface="Century Gothic" charset="0"/>
                <a:ea typeface="Century Gothic" charset="0"/>
                <a:cs typeface="Century Gothic" charset="0"/>
              </a:rPr>
            </a:br>
            <a:br>
              <a:rPr lang="en-CA" sz="4400" b="1" dirty="0">
                <a:solidFill>
                  <a:schemeClr val="tx1"/>
                </a:solidFill>
                <a:latin typeface="Century Gothic" charset="0"/>
                <a:ea typeface="Century Gothic" charset="0"/>
                <a:cs typeface="Century Gothic" charset="0"/>
              </a:rPr>
            </a:br>
            <a:r>
              <a:rPr lang="en-CA" sz="3200" dirty="0">
                <a:solidFill>
                  <a:schemeClr val="tx1"/>
                </a:solidFill>
                <a:latin typeface="Century Gothic" charset="0"/>
                <a:ea typeface="Century Gothic" charset="0"/>
                <a:cs typeface="Century Gothic" charset="0"/>
              </a:rPr>
              <a:t>After you are done, upload it on Canvas under Discussions</a:t>
            </a:r>
            <a:endParaRPr lang="en-US" sz="4400"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43541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b="1">
                <a:solidFill>
                  <a:schemeClr val="tx1"/>
                </a:solidFill>
                <a:latin typeface="Century Gothic" charset="0"/>
                <a:ea typeface="Century Gothic" charset="0"/>
                <a:cs typeface="Century Gothic" charset="0"/>
              </a:rPr>
              <a:t>Gimbal Example</a:t>
            </a:r>
          </a:p>
        </p:txBody>
      </p:sp>
      <p:sp>
        <p:nvSpPr>
          <p:cNvPr id="59394" name="Rectangle 4"/>
          <p:cNvSpPr>
            <a:spLocks noGrp="1" noChangeArrowheads="1"/>
          </p:cNvSpPr>
          <p:nvPr>
            <p:ph type="body" sz="half" idx="1"/>
          </p:nvPr>
        </p:nvSpPr>
        <p:spPr>
          <a:xfrm>
            <a:off x="1676400" y="1219200"/>
            <a:ext cx="6248400" cy="5410200"/>
          </a:xfrm>
        </p:spPr>
        <p:txBody>
          <a:bodyPr/>
          <a:lstStyle/>
          <a:p>
            <a:pPr eaLnBrk="1" hangingPunct="1">
              <a:lnSpc>
                <a:spcPct val="90000"/>
              </a:lnSpc>
            </a:pPr>
            <a:r>
              <a:rPr lang="en-US" sz="2000" dirty="0">
                <a:solidFill>
                  <a:schemeClr val="tx1"/>
                </a:solidFill>
                <a:latin typeface="Century Gothic" charset="0"/>
                <a:ea typeface="Century Gothic" charset="0"/>
                <a:cs typeface="Century Gothic" charset="0"/>
              </a:rPr>
              <a:t>Objects: Pivot, Ring, Base, Support</a:t>
            </a:r>
          </a:p>
          <a:p>
            <a:pPr lvl="1" eaLnBrk="1" hangingPunct="1">
              <a:lnSpc>
                <a:spcPct val="90000"/>
              </a:lnSpc>
            </a:pPr>
            <a:r>
              <a:rPr lang="en-US" sz="1800" dirty="0">
                <a:solidFill>
                  <a:schemeClr val="tx1"/>
                </a:solidFill>
                <a:latin typeface="Century Gothic" charset="0"/>
                <a:ea typeface="Century Gothic" charset="0"/>
                <a:cs typeface="Century Gothic" charset="0"/>
              </a:rPr>
              <a:t>Pivot: a support that enables an object attached to rotate about an axis</a:t>
            </a:r>
          </a:p>
          <a:p>
            <a:pPr lvl="1" eaLnBrk="1" hangingPunct="1">
              <a:lnSpc>
                <a:spcPct val="90000"/>
              </a:lnSpc>
            </a:pPr>
            <a:r>
              <a:rPr lang="en-US" sz="1800" dirty="0">
                <a:solidFill>
                  <a:schemeClr val="tx1"/>
                </a:solidFill>
                <a:latin typeface="Century Gothic" charset="0"/>
                <a:ea typeface="Century Gothic" charset="0"/>
                <a:cs typeface="Century Gothic" charset="0"/>
              </a:rPr>
              <a:t>Ring: A circular structure that is supported by one or two pivots to either another ring or to the base.</a:t>
            </a:r>
          </a:p>
          <a:p>
            <a:pPr eaLnBrk="1" hangingPunct="1">
              <a:lnSpc>
                <a:spcPct val="90000"/>
              </a:lnSpc>
            </a:pPr>
            <a:r>
              <a:rPr lang="en-US" sz="2000" dirty="0">
                <a:solidFill>
                  <a:schemeClr val="tx1"/>
                </a:solidFill>
                <a:latin typeface="Century Gothic" charset="0"/>
                <a:ea typeface="Century Gothic" charset="0"/>
                <a:cs typeface="Century Gothic" charset="0"/>
              </a:rPr>
              <a:t>Space:</a:t>
            </a:r>
          </a:p>
          <a:p>
            <a:pPr lvl="1" eaLnBrk="1" hangingPunct="1">
              <a:lnSpc>
                <a:spcPct val="90000"/>
              </a:lnSpc>
            </a:pPr>
            <a:r>
              <a:rPr lang="en-US" sz="1800" dirty="0">
                <a:solidFill>
                  <a:schemeClr val="tx1"/>
                </a:solidFill>
                <a:latin typeface="Century Gothic" charset="0"/>
                <a:ea typeface="Century Gothic" charset="0"/>
                <a:cs typeface="Century Gothic" charset="0"/>
              </a:rPr>
              <a:t>Inner rings are smaller than the outer ring supporting them.</a:t>
            </a:r>
          </a:p>
          <a:p>
            <a:pPr lvl="1" eaLnBrk="1" hangingPunct="1">
              <a:lnSpc>
                <a:spcPct val="90000"/>
              </a:lnSpc>
            </a:pPr>
            <a:r>
              <a:rPr lang="en-US" sz="1800" dirty="0">
                <a:solidFill>
                  <a:schemeClr val="tx1"/>
                </a:solidFill>
                <a:latin typeface="Century Gothic" charset="0"/>
                <a:ea typeface="Century Gothic" charset="0"/>
                <a:cs typeface="Century Gothic" charset="0"/>
              </a:rPr>
              <a:t>Rotations occur about axes in space.</a:t>
            </a:r>
          </a:p>
          <a:p>
            <a:pPr lvl="1" eaLnBrk="1" hangingPunct="1">
              <a:lnSpc>
                <a:spcPct val="90000"/>
              </a:lnSpc>
            </a:pPr>
            <a:r>
              <a:rPr lang="en-US" sz="1800" dirty="0">
                <a:solidFill>
                  <a:schemeClr val="tx1"/>
                </a:solidFill>
                <a:latin typeface="Century Gothic" charset="0"/>
                <a:ea typeface="Century Gothic" charset="0"/>
                <a:cs typeface="Century Gothic" charset="0"/>
              </a:rPr>
              <a:t>The base sits on the XY plane.</a:t>
            </a:r>
          </a:p>
          <a:p>
            <a:pPr lvl="1" eaLnBrk="1" hangingPunct="1">
              <a:lnSpc>
                <a:spcPct val="90000"/>
              </a:lnSpc>
            </a:pPr>
            <a:r>
              <a:rPr lang="en-US" sz="1800" dirty="0">
                <a:solidFill>
                  <a:schemeClr val="tx1"/>
                </a:solidFill>
                <a:latin typeface="Century Gothic" charset="0"/>
                <a:ea typeface="Century Gothic" charset="0"/>
                <a:cs typeface="Century Gothic" charset="0"/>
              </a:rPr>
              <a:t>Each object has a local coordinate system.</a:t>
            </a:r>
          </a:p>
          <a:p>
            <a:pPr eaLnBrk="1" hangingPunct="1">
              <a:lnSpc>
                <a:spcPct val="90000"/>
              </a:lnSpc>
            </a:pPr>
            <a:r>
              <a:rPr lang="en-US" sz="2000" dirty="0">
                <a:solidFill>
                  <a:schemeClr val="tx1"/>
                </a:solidFill>
                <a:latin typeface="Century Gothic" charset="0"/>
                <a:ea typeface="Century Gothic" charset="0"/>
                <a:cs typeface="Century Gothic" charset="0"/>
              </a:rPr>
              <a:t>Operations change and move space and objects</a:t>
            </a:r>
          </a:p>
          <a:p>
            <a:pPr lvl="1" eaLnBrk="1" hangingPunct="1">
              <a:lnSpc>
                <a:spcPct val="90000"/>
              </a:lnSpc>
            </a:pPr>
            <a:r>
              <a:rPr lang="en-US" sz="1800" dirty="0">
                <a:solidFill>
                  <a:schemeClr val="tx1"/>
                </a:solidFill>
                <a:latin typeface="Century Gothic" charset="0"/>
                <a:ea typeface="Century Gothic" charset="0"/>
                <a:cs typeface="Century Gothic" charset="0"/>
              </a:rPr>
              <a:t>If the outer ring rotates about X-axis, the inner ring rotates with it; and if the inner ring rotates about </a:t>
            </a:r>
            <a:r>
              <a:rPr lang="en-US" sz="1800" i="1" dirty="0">
                <a:solidFill>
                  <a:schemeClr val="tx1"/>
                </a:solidFill>
                <a:latin typeface="Century Gothic" charset="0"/>
                <a:ea typeface="Century Gothic" charset="0"/>
                <a:cs typeface="Century Gothic" charset="0"/>
              </a:rPr>
              <a:t>its</a:t>
            </a:r>
            <a:r>
              <a:rPr lang="en-US" sz="1800" dirty="0">
                <a:solidFill>
                  <a:schemeClr val="tx1"/>
                </a:solidFill>
                <a:latin typeface="Century Gothic" charset="0"/>
                <a:ea typeface="Century Gothic" charset="0"/>
                <a:cs typeface="Century Gothic" charset="0"/>
              </a:rPr>
              <a:t> Y-axis, the object on the inner ring can be rotated about X and Y axes </a:t>
            </a:r>
            <a:r>
              <a:rPr lang="en-US" sz="1800" i="1" dirty="0">
                <a:solidFill>
                  <a:schemeClr val="tx1"/>
                </a:solidFill>
                <a:latin typeface="Century Gothic" charset="0"/>
                <a:ea typeface="Century Gothic" charset="0"/>
                <a:cs typeface="Century Gothic" charset="0"/>
              </a:rPr>
              <a:t>simultaneously</a:t>
            </a:r>
            <a:r>
              <a:rPr lang="en-US" sz="1800" dirty="0">
                <a:solidFill>
                  <a:schemeClr val="tx1"/>
                </a:solidFill>
                <a:latin typeface="Century Gothic" charset="0"/>
                <a:ea typeface="Century Gothic" charset="0"/>
                <a:cs typeface="Century Gothic" charset="0"/>
              </a:rPr>
              <a:t>.</a:t>
            </a:r>
          </a:p>
        </p:txBody>
      </p:sp>
      <p:pic>
        <p:nvPicPr>
          <p:cNvPr id="59395"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48601" y="1295401"/>
            <a:ext cx="2536825" cy="2265363"/>
          </a:xfrm>
          <a:noFill/>
        </p:spPr>
      </p:pic>
      <p:sp>
        <p:nvSpPr>
          <p:cNvPr id="59396" name="Text Box 7"/>
          <p:cNvSpPr txBox="1">
            <a:spLocks noChangeArrowheads="1"/>
          </p:cNvSpPr>
          <p:nvPr/>
        </p:nvSpPr>
        <p:spPr bwMode="auto">
          <a:xfrm>
            <a:off x="7772400" y="3657601"/>
            <a:ext cx="27106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entury Gothic" charset="0"/>
                <a:ea typeface="Century Gothic" charset="0"/>
                <a:cs typeface="Century Gothic" charset="0"/>
              </a:rPr>
              <a:t>Two-Gimbal Mechanism</a:t>
            </a:r>
          </a:p>
        </p:txBody>
      </p:sp>
      <p:pic>
        <p:nvPicPr>
          <p:cNvPr id="59397" name="Picture 6" descr="Rotating_gimbal-xyz"/>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886200"/>
            <a:ext cx="2590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person holding a camera&#10;&#10;Description automatically generated">
            <a:extLst>
              <a:ext uri="{FF2B5EF4-FFF2-40B4-BE49-F238E27FC236}">
                <a16:creationId xmlns:a16="http://schemas.microsoft.com/office/drawing/2014/main" id="{E9C393C9-FE30-3B40-8B5C-11065A571AB2}"/>
              </a:ext>
            </a:extLst>
          </p:cNvPr>
          <p:cNvPicPr>
            <a:picLocks noChangeAspect="1"/>
          </p:cNvPicPr>
          <p:nvPr/>
        </p:nvPicPr>
        <p:blipFill>
          <a:blip r:embed="rId3"/>
          <a:stretch>
            <a:fillRect/>
          </a:stretch>
        </p:blipFill>
        <p:spPr>
          <a:xfrm>
            <a:off x="1524000" y="328613"/>
            <a:ext cx="9144000" cy="6200775"/>
          </a:xfrm>
          <a:prstGeom prst="rect">
            <a:avLst/>
          </a:prstGeom>
        </p:spPr>
      </p:pic>
    </p:spTree>
    <p:extLst>
      <p:ext uri="{BB962C8B-B14F-4D97-AF65-F5344CB8AC3E}">
        <p14:creationId xmlns:p14="http://schemas.microsoft.com/office/powerpoint/2010/main" val="225108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picture containing person, indoor, person, person&#10;&#10;Description automatically generated">
            <a:extLst>
              <a:ext uri="{FF2B5EF4-FFF2-40B4-BE49-F238E27FC236}">
                <a16:creationId xmlns:a16="http://schemas.microsoft.com/office/drawing/2014/main" id="{69A7EB77-5A47-744C-853E-DDE5AE756DB8}"/>
              </a:ext>
            </a:extLst>
          </p:cNvPr>
          <p:cNvPicPr>
            <a:picLocks noChangeAspect="1"/>
          </p:cNvPicPr>
          <p:nvPr/>
        </p:nvPicPr>
        <p:blipFill>
          <a:blip r:embed="rId2"/>
          <a:stretch>
            <a:fillRect/>
          </a:stretch>
        </p:blipFill>
        <p:spPr>
          <a:xfrm>
            <a:off x="1524001" y="404486"/>
            <a:ext cx="9147311" cy="6049028"/>
          </a:xfrm>
          <a:prstGeom prst="rect">
            <a:avLst/>
          </a:prstGeom>
        </p:spPr>
      </p:pic>
    </p:spTree>
    <p:extLst>
      <p:ext uri="{BB962C8B-B14F-4D97-AF65-F5344CB8AC3E}">
        <p14:creationId xmlns:p14="http://schemas.microsoft.com/office/powerpoint/2010/main" val="213317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2392363"/>
            <a:ext cx="9144000" cy="2073275"/>
          </a:xfrm>
        </p:spPr>
        <p:txBody>
          <a:bodyPr/>
          <a:lstStyle/>
          <a:p>
            <a:r>
              <a:rPr lang="en-CA" sz="4400" b="1" dirty="0">
                <a:solidFill>
                  <a:schemeClr val="tx1"/>
                </a:solidFill>
                <a:latin typeface="Century Gothic" charset="0"/>
                <a:ea typeface="Century Gothic" charset="0"/>
                <a:cs typeface="Century Gothic" charset="0"/>
              </a:rPr>
              <a:t>Digital Modeling using Legos</a:t>
            </a:r>
            <a:br>
              <a:rPr lang="en-CA" sz="4400" b="1" dirty="0">
                <a:solidFill>
                  <a:schemeClr val="tx1"/>
                </a:solidFill>
                <a:latin typeface="Century Gothic" charset="0"/>
                <a:ea typeface="Century Gothic" charset="0"/>
                <a:cs typeface="Century Gothic" charset="0"/>
              </a:rPr>
            </a:br>
            <a:r>
              <a:rPr lang="en-CA" sz="4400" b="1" dirty="0" err="1">
                <a:solidFill>
                  <a:schemeClr val="tx1"/>
                </a:solidFill>
                <a:latin typeface="Century Gothic" charset="0"/>
                <a:ea typeface="Century Gothic" charset="0"/>
                <a:cs typeface="Century Gothic" charset="0"/>
              </a:rPr>
              <a:t>Mecabricks</a:t>
            </a:r>
            <a:r>
              <a:rPr lang="en-CA" sz="4400" b="1" dirty="0">
                <a:solidFill>
                  <a:schemeClr val="tx1"/>
                </a:solidFill>
                <a:latin typeface="Century Gothic" charset="0"/>
                <a:ea typeface="Century Gothic" charset="0"/>
                <a:cs typeface="Century Gothic" charset="0"/>
              </a:rPr>
              <a:t> Demo</a:t>
            </a:r>
            <a:br>
              <a:rPr lang="en-CA" sz="4400" b="1" dirty="0">
                <a:solidFill>
                  <a:schemeClr val="tx1"/>
                </a:solidFill>
                <a:latin typeface="Century Gothic" charset="0"/>
                <a:ea typeface="Century Gothic" charset="0"/>
                <a:cs typeface="Century Gothic" charset="0"/>
              </a:rPr>
            </a:br>
            <a:r>
              <a:rPr lang="en-CA" sz="3200" b="1" dirty="0">
                <a:solidFill>
                  <a:schemeClr val="tx1"/>
                </a:solidFill>
                <a:latin typeface="Century Gothic" charset="0"/>
                <a:ea typeface="Century Gothic" charset="0"/>
                <a:cs typeface="Century Gothic" charset="0"/>
              </a:rPr>
              <a:t>(https://</a:t>
            </a:r>
            <a:r>
              <a:rPr lang="en-CA" sz="3200" b="1" dirty="0" err="1">
                <a:solidFill>
                  <a:schemeClr val="tx1"/>
                </a:solidFill>
                <a:latin typeface="Century Gothic" charset="0"/>
                <a:ea typeface="Century Gothic" charset="0"/>
                <a:cs typeface="Century Gothic" charset="0"/>
              </a:rPr>
              <a:t>www.mecabricks.com</a:t>
            </a:r>
            <a:r>
              <a:rPr lang="en-CA" sz="3200" b="1" dirty="0">
                <a:solidFill>
                  <a:schemeClr val="tx1"/>
                </a:solidFill>
                <a:latin typeface="Century Gothic" charset="0"/>
                <a:ea typeface="Century Gothic" charset="0"/>
                <a:cs typeface="Century Gothic" charset="0"/>
              </a:rPr>
              <a:t>)</a:t>
            </a:r>
            <a:endParaRPr lang="en-US" sz="4400" b="1"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6309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Box 3"/>
          <p:cNvSpPr txBox="1"/>
          <p:nvPr/>
        </p:nvSpPr>
        <p:spPr>
          <a:xfrm>
            <a:off x="1524000" y="2751892"/>
            <a:ext cx="9144000" cy="1354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solidFill>
                  <a:srgbClr val="262673"/>
                </a:solidFill>
                <a:latin typeface="Century Gothic"/>
                <a:ea typeface="Century Gothic"/>
                <a:cs typeface="Century Gothic"/>
                <a:sym typeface="Century Gothic"/>
              </a:defRPr>
            </a:pPr>
            <a:r>
              <a:rPr sz="2800" dirty="0"/>
              <a:t>See you </a:t>
            </a:r>
            <a:r>
              <a:rPr lang="en-CA" sz="2800" dirty="0"/>
              <a:t>on Monday! Thank you! </a:t>
            </a:r>
          </a:p>
          <a:p>
            <a:pPr>
              <a:defRPr sz="2800" b="1">
                <a:solidFill>
                  <a:srgbClr val="262673"/>
                </a:solidFill>
                <a:latin typeface="Century Gothic"/>
                <a:ea typeface="Century Gothic"/>
                <a:cs typeface="Century Gothic"/>
                <a:sym typeface="Century Gothic"/>
              </a:defRPr>
            </a:pPr>
            <a:r>
              <a:rPr lang="en-CA" sz="5400" dirty="0">
                <a:latin typeface="Wingdings"/>
                <a:ea typeface="Wingdings"/>
                <a:cs typeface="Wingdings"/>
                <a:sym typeface="Wingdings" pitchFamily="2" charset="2"/>
              </a:rPr>
              <a:t></a:t>
            </a:r>
            <a:r>
              <a:rPr lang="en-CA" sz="2800" dirty="0">
                <a:latin typeface="Wingdings"/>
                <a:ea typeface="Wingdings"/>
                <a:cs typeface="Wingdings"/>
                <a:sym typeface="Wingdings" pitchFamily="2" charset="2"/>
              </a:rPr>
              <a:t> </a:t>
            </a:r>
            <a:endParaRPr sz="2800" dirty="0">
              <a:latin typeface="Wingdings"/>
              <a:ea typeface="Wingdings"/>
              <a:cs typeface="Wingdings"/>
              <a:sym typeface="Wingdings"/>
            </a:endParaRPr>
          </a:p>
        </p:txBody>
      </p:sp>
    </p:spTree>
    <p:extLst>
      <p:ext uri="{BB962C8B-B14F-4D97-AF65-F5344CB8AC3E}">
        <p14:creationId xmlns:p14="http://schemas.microsoft.com/office/powerpoint/2010/main" val="12834563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746BC1-CEF3-EB47-9B26-24ED0EB6A5B9}"/>
              </a:ext>
            </a:extLst>
          </p:cNvPr>
          <p:cNvSpPr>
            <a:spLocks noGrp="1"/>
          </p:cNvSpPr>
          <p:nvPr>
            <p:ph type="title"/>
          </p:nvPr>
        </p:nvSpPr>
        <p:spPr>
          <a:xfrm>
            <a:off x="304800" y="2438400"/>
            <a:ext cx="5511800" cy="1464733"/>
          </a:xfrm>
          <a:noFill/>
          <a:ln>
            <a:noFill/>
          </a:ln>
        </p:spPr>
        <p:txBody>
          <a:bodyPr vert="horz" wrap="square" lIns="91435" tIns="45718" rIns="91435" bIns="45718" numCol="1" anchor="ctr" anchorCtr="0" compatLnSpc="1">
            <a:prstTxWarp prst="textNoShape">
              <a:avLst/>
            </a:prstTxWarp>
          </a:bodyPr>
          <a:lstStyle/>
          <a:p>
            <a:pPr algn="l" eaLnBrk="1" hangingPunct="1"/>
            <a:r>
              <a:rPr lang="en-US" sz="4000" b="1" dirty="0">
                <a:solidFill>
                  <a:schemeClr val="tx1"/>
                </a:solidFill>
                <a:latin typeface="Century Gothic" charset="0"/>
              </a:rPr>
              <a:t>IAT106 </a:t>
            </a:r>
            <a:br>
              <a:rPr lang="en-US" sz="4000" b="1" dirty="0">
                <a:solidFill>
                  <a:schemeClr val="tx1"/>
                </a:solidFill>
                <a:latin typeface="Century Gothic" charset="0"/>
              </a:rPr>
            </a:br>
            <a:r>
              <a:rPr lang="en-US" sz="4000" b="1" dirty="0">
                <a:solidFill>
                  <a:schemeClr val="tx1"/>
                </a:solidFill>
                <a:latin typeface="Century Gothic" charset="0"/>
              </a:rPr>
              <a:t>Concept </a:t>
            </a:r>
            <a:br>
              <a:rPr lang="en-US" sz="4000" b="1" dirty="0">
                <a:solidFill>
                  <a:schemeClr val="tx1"/>
                </a:solidFill>
                <a:latin typeface="Century Gothic" charset="0"/>
              </a:rPr>
            </a:br>
            <a:r>
              <a:rPr lang="en-US" sz="4000" b="1" dirty="0">
                <a:solidFill>
                  <a:schemeClr val="tx1"/>
                </a:solidFill>
                <a:latin typeface="Century Gothic" charset="0"/>
              </a:rPr>
              <a:t>Map</a:t>
            </a:r>
          </a:p>
        </p:txBody>
      </p:sp>
      <p:pic>
        <p:nvPicPr>
          <p:cNvPr id="11" name="Picture 10" descr="A picture containing clock, control&#10;&#10;Description automatically generated">
            <a:extLst>
              <a:ext uri="{FF2B5EF4-FFF2-40B4-BE49-F238E27FC236}">
                <a16:creationId xmlns:a16="http://schemas.microsoft.com/office/drawing/2014/main" id="{5CD2B181-21D4-414F-AB07-95012DE7FB3F}"/>
              </a:ext>
            </a:extLst>
          </p:cNvPr>
          <p:cNvPicPr>
            <a:picLocks noChangeAspect="1"/>
          </p:cNvPicPr>
          <p:nvPr/>
        </p:nvPicPr>
        <p:blipFill rotWithShape="1">
          <a:blip r:embed="rId2"/>
          <a:srcRect l="23171" t="13333" r="28820" b="13333"/>
          <a:stretch/>
        </p:blipFill>
        <p:spPr>
          <a:xfrm>
            <a:off x="4925290" y="134720"/>
            <a:ext cx="6961910" cy="6757147"/>
          </a:xfrm>
          <a:prstGeom prst="rect">
            <a:avLst/>
          </a:prstGeom>
        </p:spPr>
      </p:pic>
    </p:spTree>
    <p:extLst>
      <p:ext uri="{BB962C8B-B14F-4D97-AF65-F5344CB8AC3E}">
        <p14:creationId xmlns:p14="http://schemas.microsoft.com/office/powerpoint/2010/main" val="316478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746BC1-CEF3-EB47-9B26-24ED0EB6A5B9}"/>
              </a:ext>
            </a:extLst>
          </p:cNvPr>
          <p:cNvSpPr>
            <a:spLocks noGrp="1"/>
          </p:cNvSpPr>
          <p:nvPr>
            <p:ph type="title"/>
          </p:nvPr>
        </p:nvSpPr>
        <p:spPr>
          <a:xfrm>
            <a:off x="203200" y="2591858"/>
            <a:ext cx="11785600" cy="854075"/>
          </a:xfrm>
          <a:noFill/>
          <a:ln>
            <a:noFill/>
          </a:ln>
        </p:spPr>
        <p:txBody>
          <a:bodyPr vert="horz" wrap="square" lIns="91435" tIns="45718" rIns="91435" bIns="45718" numCol="1" anchor="ctr" anchorCtr="0" compatLnSpc="1">
            <a:prstTxWarp prst="textNoShape">
              <a:avLst/>
            </a:prstTxWarp>
          </a:bodyPr>
          <a:lstStyle/>
          <a:p>
            <a:pPr eaLnBrk="1" hangingPunct="1"/>
            <a:r>
              <a:rPr lang="en-US" sz="4000" b="1" dirty="0">
                <a:solidFill>
                  <a:schemeClr val="tx1"/>
                </a:solidFill>
                <a:latin typeface="Century Gothic" charset="0"/>
              </a:rPr>
              <a:t>Course Website Overview</a:t>
            </a:r>
            <a:br>
              <a:rPr lang="en-US" sz="4000" b="1" dirty="0">
                <a:solidFill>
                  <a:schemeClr val="tx1"/>
                </a:solidFill>
                <a:latin typeface="Century Gothic" charset="0"/>
              </a:rPr>
            </a:br>
            <a:r>
              <a:rPr lang="en-US" sz="4000" b="1" dirty="0">
                <a:solidFill>
                  <a:schemeClr val="tx1"/>
                </a:solidFill>
                <a:latin typeface="Century Gothic" charset="0"/>
              </a:rPr>
              <a:t>(</a:t>
            </a:r>
            <a:r>
              <a:rPr lang="en-US" sz="4000" b="1" dirty="0" err="1">
                <a:solidFill>
                  <a:schemeClr val="tx1"/>
                </a:solidFill>
                <a:latin typeface="Century Gothic" charset="0"/>
              </a:rPr>
              <a:t>www.sfu.ca</a:t>
            </a:r>
            <a:r>
              <a:rPr lang="en-US" sz="4000" b="1" dirty="0">
                <a:solidFill>
                  <a:schemeClr val="tx1"/>
                </a:solidFill>
                <a:latin typeface="Century Gothic" charset="0"/>
              </a:rPr>
              <a:t>/~t106)</a:t>
            </a:r>
          </a:p>
        </p:txBody>
      </p:sp>
    </p:spTree>
    <p:extLst>
      <p:ext uri="{BB962C8B-B14F-4D97-AF65-F5344CB8AC3E}">
        <p14:creationId xmlns:p14="http://schemas.microsoft.com/office/powerpoint/2010/main" val="817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746BC1-CEF3-EB47-9B26-24ED0EB6A5B9}"/>
              </a:ext>
            </a:extLst>
          </p:cNvPr>
          <p:cNvSpPr>
            <a:spLocks noGrp="1"/>
          </p:cNvSpPr>
          <p:nvPr>
            <p:ph type="title"/>
          </p:nvPr>
        </p:nvSpPr>
        <p:spPr>
          <a:xfrm>
            <a:off x="1143000" y="1676400"/>
            <a:ext cx="10845800" cy="3505200"/>
          </a:xfrm>
          <a:noFill/>
          <a:ln>
            <a:noFill/>
          </a:ln>
        </p:spPr>
        <p:txBody>
          <a:bodyPr vert="horz" wrap="square" lIns="91435" tIns="45718" rIns="91435" bIns="45718" numCol="1" anchor="ctr" anchorCtr="0" compatLnSpc="1">
            <a:prstTxWarp prst="textNoShape">
              <a:avLst/>
            </a:prstTxWarp>
          </a:bodyPr>
          <a:lstStyle/>
          <a:p>
            <a:pPr algn="l" eaLnBrk="1" hangingPunct="1"/>
            <a:r>
              <a:rPr lang="en-US" sz="4000" b="1" dirty="0">
                <a:solidFill>
                  <a:schemeClr val="tx1"/>
                </a:solidFill>
                <a:latin typeface="Century Gothic" charset="0"/>
              </a:rPr>
              <a:t>Course Schedule</a:t>
            </a:r>
            <a:br>
              <a:rPr lang="en-US" sz="4000" b="1" dirty="0">
                <a:solidFill>
                  <a:schemeClr val="tx1"/>
                </a:solidFill>
                <a:latin typeface="Century Gothic" charset="0"/>
              </a:rPr>
            </a:br>
            <a:r>
              <a:rPr lang="en-US" sz="4000" dirty="0">
                <a:solidFill>
                  <a:schemeClr val="tx1"/>
                </a:solidFill>
                <a:latin typeface="Century Gothic" charset="0"/>
              </a:rPr>
              <a:t>Online Lecture (1 hr.)</a:t>
            </a:r>
            <a:br>
              <a:rPr lang="en-US" sz="4000" dirty="0">
                <a:solidFill>
                  <a:schemeClr val="tx1"/>
                </a:solidFill>
                <a:latin typeface="Century Gothic" charset="0"/>
              </a:rPr>
            </a:br>
            <a:r>
              <a:rPr lang="en-US" sz="4000" dirty="0">
                <a:solidFill>
                  <a:schemeClr val="tx1"/>
                </a:solidFill>
                <a:latin typeface="Century Gothic" charset="0"/>
              </a:rPr>
              <a:t>LIVE Session – every Fri @12:30 (1 hr.)</a:t>
            </a:r>
            <a:br>
              <a:rPr lang="en-US" sz="4000" dirty="0">
                <a:solidFill>
                  <a:schemeClr val="tx1"/>
                </a:solidFill>
                <a:latin typeface="Century Gothic" charset="0"/>
              </a:rPr>
            </a:br>
            <a:r>
              <a:rPr lang="en-US" sz="4000" dirty="0">
                <a:solidFill>
                  <a:schemeClr val="tx1"/>
                </a:solidFill>
                <a:latin typeface="Century Gothic" charset="0"/>
              </a:rPr>
              <a:t>LIVE Labs – every Monday </a:t>
            </a:r>
            <a:br>
              <a:rPr lang="en-US" sz="4000" dirty="0">
                <a:solidFill>
                  <a:schemeClr val="tx1"/>
                </a:solidFill>
                <a:latin typeface="Century Gothic" charset="0"/>
              </a:rPr>
            </a:br>
            <a:r>
              <a:rPr lang="en-US" sz="4000" dirty="0">
                <a:solidFill>
                  <a:schemeClr val="tx1"/>
                </a:solidFill>
                <a:latin typeface="Century Gothic" charset="0"/>
              </a:rPr>
              <a:t>@9:30AM, or @2:30PM (3 hrs.)</a:t>
            </a:r>
          </a:p>
        </p:txBody>
      </p:sp>
    </p:spTree>
    <p:extLst>
      <p:ext uri="{BB962C8B-B14F-4D97-AF65-F5344CB8AC3E}">
        <p14:creationId xmlns:p14="http://schemas.microsoft.com/office/powerpoint/2010/main" val="3967861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1447800"/>
            <a:ext cx="9144000" cy="3932238"/>
          </a:xfrm>
        </p:spPr>
        <p:txBody>
          <a:bodyPr/>
          <a:lstStyle/>
          <a:p>
            <a:r>
              <a:rPr lang="en-CA" sz="4400" b="1" dirty="0">
                <a:solidFill>
                  <a:schemeClr val="tx1"/>
                </a:solidFill>
                <a:latin typeface="Century Gothic" charset="0"/>
                <a:ea typeface="Century Gothic" charset="0"/>
                <a:cs typeface="Century Gothic" charset="0"/>
              </a:rPr>
              <a:t>Polling Time</a:t>
            </a:r>
            <a:br>
              <a:rPr lang="en-CA" sz="4400" b="1" dirty="0">
                <a:solidFill>
                  <a:schemeClr val="tx1"/>
                </a:solidFill>
                <a:latin typeface="Century Gothic" charset="0"/>
                <a:ea typeface="Century Gothic" charset="0"/>
                <a:cs typeface="Century Gothic" charset="0"/>
              </a:rPr>
            </a:br>
            <a:br>
              <a:rPr lang="en-CA" sz="4400" b="1" dirty="0">
                <a:solidFill>
                  <a:schemeClr val="tx1"/>
                </a:solidFill>
                <a:latin typeface="Century Gothic" charset="0"/>
                <a:ea typeface="Century Gothic" charset="0"/>
                <a:cs typeface="Century Gothic" charset="0"/>
              </a:rPr>
            </a:br>
            <a:r>
              <a:rPr lang="en-CA" sz="3600" dirty="0">
                <a:solidFill>
                  <a:schemeClr val="tx1"/>
                </a:solidFill>
                <a:latin typeface="Century Gothic" charset="0"/>
                <a:ea typeface="Century Gothic" charset="0"/>
                <a:cs typeface="Century Gothic" charset="0"/>
              </a:rPr>
              <a:t>What is your Major? </a:t>
            </a:r>
            <a:br>
              <a:rPr lang="en-CA" sz="3600" dirty="0">
                <a:solidFill>
                  <a:schemeClr val="tx1"/>
                </a:solidFill>
                <a:latin typeface="Century Gothic" charset="0"/>
                <a:ea typeface="Century Gothic" charset="0"/>
                <a:cs typeface="Century Gothic" charset="0"/>
              </a:rPr>
            </a:br>
            <a:r>
              <a:rPr lang="en-CA" sz="3600" dirty="0">
                <a:solidFill>
                  <a:schemeClr val="tx1"/>
                </a:solidFill>
                <a:latin typeface="Century Gothic" charset="0"/>
                <a:ea typeface="Century Gothic" charset="0"/>
                <a:cs typeface="Century Gothic" charset="0"/>
              </a:rPr>
              <a:t>Which year are you? </a:t>
            </a:r>
            <a:br>
              <a:rPr lang="en-CA" sz="4400" b="1" dirty="0">
                <a:solidFill>
                  <a:schemeClr val="tx1"/>
                </a:solidFill>
                <a:latin typeface="Century Gothic" charset="0"/>
                <a:ea typeface="Century Gothic" charset="0"/>
                <a:cs typeface="Century Gothic" charset="0"/>
              </a:rPr>
            </a:br>
            <a:endParaRPr lang="en-US" sz="4400" b="1"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2926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2392363"/>
            <a:ext cx="9144000" cy="2073275"/>
          </a:xfrm>
        </p:spPr>
        <p:txBody>
          <a:bodyPr/>
          <a:lstStyle/>
          <a:p>
            <a:r>
              <a:rPr lang="en-CA" sz="4400" b="1" dirty="0">
                <a:solidFill>
                  <a:schemeClr val="tx1"/>
                </a:solidFill>
                <a:latin typeface="Century Gothic" charset="0"/>
                <a:ea typeface="Century Gothic" charset="0"/>
                <a:cs typeface="Century Gothic" charset="0"/>
              </a:rPr>
              <a:t>Lab this week</a:t>
            </a:r>
            <a:br>
              <a:rPr lang="en-CA" sz="4400" b="1" dirty="0">
                <a:solidFill>
                  <a:schemeClr val="tx1"/>
                </a:solidFill>
                <a:latin typeface="Century Gothic" charset="0"/>
                <a:ea typeface="Century Gothic" charset="0"/>
                <a:cs typeface="Century Gothic" charset="0"/>
              </a:rPr>
            </a:br>
            <a:br>
              <a:rPr lang="en-CA" sz="4400" b="1" dirty="0">
                <a:solidFill>
                  <a:schemeClr val="tx1"/>
                </a:solidFill>
                <a:latin typeface="Century Gothic" charset="0"/>
                <a:ea typeface="Century Gothic" charset="0"/>
                <a:cs typeface="Century Gothic" charset="0"/>
              </a:rPr>
            </a:br>
            <a:r>
              <a:rPr lang="en-CA" sz="3600" dirty="0">
                <a:solidFill>
                  <a:schemeClr val="tx1"/>
                </a:solidFill>
                <a:latin typeface="Century Gothic" charset="0"/>
                <a:ea typeface="Century Gothic" charset="0"/>
                <a:cs typeface="Century Gothic" charset="0"/>
              </a:rPr>
              <a:t>- Concept Map </a:t>
            </a:r>
            <a:br>
              <a:rPr lang="en-CA" sz="3600" dirty="0">
                <a:solidFill>
                  <a:schemeClr val="tx1"/>
                </a:solidFill>
                <a:latin typeface="Century Gothic" charset="0"/>
                <a:ea typeface="Century Gothic" charset="0"/>
                <a:cs typeface="Century Gothic" charset="0"/>
              </a:rPr>
            </a:br>
            <a:r>
              <a:rPr lang="en-CA" sz="3600" dirty="0">
                <a:solidFill>
                  <a:schemeClr val="tx1"/>
                </a:solidFill>
                <a:latin typeface="Century Gothic" charset="0"/>
                <a:ea typeface="Century Gothic" charset="0"/>
                <a:cs typeface="Century Gothic" charset="0"/>
              </a:rPr>
              <a:t>- Digital Modelling using Lego</a:t>
            </a:r>
            <a:br>
              <a:rPr lang="en-CA" sz="4400" b="1" dirty="0">
                <a:solidFill>
                  <a:schemeClr val="tx1"/>
                </a:solidFill>
                <a:latin typeface="Century Gothic" charset="0"/>
                <a:ea typeface="Century Gothic" charset="0"/>
                <a:cs typeface="Century Gothic" charset="0"/>
              </a:rPr>
            </a:br>
            <a:endParaRPr lang="en-US" sz="4400" b="1"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0173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762000"/>
            <a:ext cx="9144000" cy="1066800"/>
          </a:xfrm>
        </p:spPr>
        <p:txBody>
          <a:bodyPr/>
          <a:lstStyle/>
          <a:p>
            <a:r>
              <a:rPr lang="en-CA" sz="4400" b="1" dirty="0">
                <a:solidFill>
                  <a:schemeClr val="tx1"/>
                </a:solidFill>
                <a:latin typeface="Century Gothic" charset="0"/>
                <a:ea typeface="Century Gothic" charset="0"/>
                <a:cs typeface="Century Gothic" charset="0"/>
              </a:rPr>
              <a:t>Concept Maps</a:t>
            </a:r>
            <a:endParaRPr lang="en-US" sz="4400" b="1" dirty="0">
              <a:solidFill>
                <a:schemeClr val="tx1"/>
              </a:solidFill>
              <a:latin typeface="Century Gothic" charset="0"/>
              <a:ea typeface="Century Gothic" charset="0"/>
              <a:cs typeface="Century Gothic" charset="0"/>
            </a:endParaRPr>
          </a:p>
        </p:txBody>
      </p:sp>
      <p:sp>
        <p:nvSpPr>
          <p:cNvPr id="2" name="Rectangle 1">
            <a:extLst>
              <a:ext uri="{FF2B5EF4-FFF2-40B4-BE49-F238E27FC236}">
                <a16:creationId xmlns:a16="http://schemas.microsoft.com/office/drawing/2014/main" id="{2A5E0BCA-0762-0C47-92D2-BFF2812BE76A}"/>
              </a:ext>
            </a:extLst>
          </p:cNvPr>
          <p:cNvSpPr/>
          <p:nvPr/>
        </p:nvSpPr>
        <p:spPr>
          <a:xfrm>
            <a:off x="914400" y="2702263"/>
            <a:ext cx="10820400" cy="1200329"/>
          </a:xfrm>
          <a:prstGeom prst="rect">
            <a:avLst/>
          </a:prstGeom>
        </p:spPr>
        <p:txBody>
          <a:bodyPr wrap="square">
            <a:spAutoFit/>
          </a:bodyPr>
          <a:lstStyle/>
          <a:p>
            <a:pPr algn="l"/>
            <a:r>
              <a:rPr lang="en-CA" dirty="0">
                <a:solidFill>
                  <a:srgbClr val="3C4043"/>
                </a:solidFill>
                <a:latin typeface="Helvetica Neue" panose="02000503000000020004" pitchFamily="2" charset="0"/>
                <a:ea typeface="Helvetica Neue" panose="02000503000000020004" pitchFamily="2" charset="0"/>
                <a:cs typeface="Helvetica Neue" panose="02000503000000020004" pitchFamily="2" charset="0"/>
              </a:rPr>
              <a:t>A </a:t>
            </a:r>
            <a:r>
              <a:rPr lang="en-CA" b="1" dirty="0">
                <a:solidFill>
                  <a:srgbClr val="52565A"/>
                </a:solidFill>
                <a:latin typeface="Helvetica Neue" panose="02000503000000020004" pitchFamily="2" charset="0"/>
                <a:ea typeface="Helvetica Neue" panose="02000503000000020004" pitchFamily="2" charset="0"/>
                <a:cs typeface="Helvetica Neue" panose="02000503000000020004" pitchFamily="2" charset="0"/>
              </a:rPr>
              <a:t>concept map</a:t>
            </a:r>
            <a:r>
              <a:rPr lang="en-CA" dirty="0">
                <a:solidFill>
                  <a:srgbClr val="3C4043"/>
                </a:solidFill>
                <a:latin typeface="Helvetica Neue" panose="02000503000000020004" pitchFamily="2" charset="0"/>
                <a:ea typeface="Helvetica Neue" panose="02000503000000020004" pitchFamily="2" charset="0"/>
                <a:cs typeface="Helvetica Neue" panose="02000503000000020004" pitchFamily="2" charset="0"/>
              </a:rPr>
              <a:t> is a diagram or graphical tool that visually represents relationships between concepts and ideas. </a:t>
            </a:r>
            <a:r>
              <a:rPr lang="en-CA" dirty="0">
                <a:latin typeface="Helvetica Neue" panose="02000503000000020004" pitchFamily="2" charset="0"/>
                <a:ea typeface="Helvetica Neue" panose="02000503000000020004" pitchFamily="2" charset="0"/>
                <a:cs typeface="Helvetica Neue" panose="02000503000000020004" pitchFamily="2" charset="0"/>
              </a:rPr>
              <a:t>Most concept maps depict ideas as boxes or circles (also called nodes), which are structured hierarchically and connected with lines or arrows (also called arcs). These lines are labeled with linking words and phrases to help explain the connections between concepts.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Rectangle 2">
            <a:extLst>
              <a:ext uri="{FF2B5EF4-FFF2-40B4-BE49-F238E27FC236}">
                <a16:creationId xmlns:a16="http://schemas.microsoft.com/office/drawing/2014/main" id="{AE59F9B0-D1AE-5345-B588-9C6E659335BB}"/>
              </a:ext>
            </a:extLst>
          </p:cNvPr>
          <p:cNvSpPr/>
          <p:nvPr/>
        </p:nvSpPr>
        <p:spPr>
          <a:xfrm>
            <a:off x="1722142" y="4237446"/>
            <a:ext cx="8747716" cy="1077218"/>
          </a:xfrm>
          <a:prstGeom prst="rect">
            <a:avLst/>
          </a:prstGeom>
        </p:spPr>
        <p:txBody>
          <a:bodyPr wrap="none">
            <a:spAutoFit/>
          </a:bodyPr>
          <a:lstStyle/>
          <a:p>
            <a:r>
              <a:rPr lang="en-US" sz="3200" dirty="0">
                <a:hlinkClick r:id="rId3"/>
              </a:rPr>
              <a:t>https://www.lucidchart.com/pages/concept-map</a:t>
            </a:r>
            <a:endParaRPr lang="en-US" sz="3200" dirty="0"/>
          </a:p>
          <a:p>
            <a:endParaRPr lang="en-US" sz="3200" dirty="0"/>
          </a:p>
        </p:txBody>
      </p:sp>
    </p:spTree>
    <p:extLst>
      <p:ext uri="{BB962C8B-B14F-4D97-AF65-F5344CB8AC3E}">
        <p14:creationId xmlns:p14="http://schemas.microsoft.com/office/powerpoint/2010/main" val="2642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2846A68E-8381-CC43-8C21-B41384F8F995}"/>
              </a:ext>
            </a:extLst>
          </p:cNvPr>
          <p:cNvPicPr>
            <a:picLocks noChangeAspect="1"/>
          </p:cNvPicPr>
          <p:nvPr/>
        </p:nvPicPr>
        <p:blipFill>
          <a:blip r:embed="rId3"/>
          <a:stretch>
            <a:fillRect/>
          </a:stretch>
        </p:blipFill>
        <p:spPr>
          <a:xfrm>
            <a:off x="2968450" y="0"/>
            <a:ext cx="6255099" cy="6858000"/>
          </a:xfrm>
          <a:prstGeom prst="rect">
            <a:avLst/>
          </a:prstGeom>
        </p:spPr>
      </p:pic>
    </p:spTree>
    <p:extLst>
      <p:ext uri="{BB962C8B-B14F-4D97-AF65-F5344CB8AC3E}">
        <p14:creationId xmlns:p14="http://schemas.microsoft.com/office/powerpoint/2010/main" val="129797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AC81F1E7-D7AA-8F4A-965A-D5E2EC4B0C3B}"/>
              </a:ext>
            </a:extLst>
          </p:cNvPr>
          <p:cNvPicPr>
            <a:picLocks noChangeAspect="1"/>
          </p:cNvPicPr>
          <p:nvPr/>
        </p:nvPicPr>
        <p:blipFill>
          <a:blip r:embed="rId3"/>
          <a:stretch>
            <a:fillRect/>
          </a:stretch>
        </p:blipFill>
        <p:spPr>
          <a:xfrm>
            <a:off x="301636" y="876300"/>
            <a:ext cx="11588728" cy="5105400"/>
          </a:xfrm>
          <a:prstGeom prst="rect">
            <a:avLst/>
          </a:prstGeom>
        </p:spPr>
      </p:pic>
    </p:spTree>
    <p:extLst>
      <p:ext uri="{BB962C8B-B14F-4D97-AF65-F5344CB8AC3E}">
        <p14:creationId xmlns:p14="http://schemas.microsoft.com/office/powerpoint/2010/main" val="335841056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0"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17856</TotalTime>
  <Words>389</Words>
  <Application>Microsoft Macintosh PowerPoint</Application>
  <PresentationFormat>Widescreen</PresentationFormat>
  <Paragraphs>38</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Helvetica Neue</vt:lpstr>
      <vt:lpstr>Trebuchet MS</vt:lpstr>
      <vt:lpstr>Wingdings</vt:lpstr>
      <vt:lpstr>Default Design</vt:lpstr>
      <vt:lpstr>PowerPoint Presentation</vt:lpstr>
      <vt:lpstr>IAT106  Concept  Map</vt:lpstr>
      <vt:lpstr>Course Website Overview (www.sfu.ca/~t106)</vt:lpstr>
      <vt:lpstr>Course Schedule Online Lecture (1 hr.) LIVE Session – every Fri @12:30 (1 hr.) LIVE Labs – every Monday  @9:30AM, or @2:30PM (3 hrs.)</vt:lpstr>
      <vt:lpstr>Polling Time  What is your Major?  Which year are you?  </vt:lpstr>
      <vt:lpstr>Lab this week  - Concept Map  - Digital Modelling using Lego </vt:lpstr>
      <vt:lpstr>Concept Maps</vt:lpstr>
      <vt:lpstr>PowerPoint Presentation</vt:lpstr>
      <vt:lpstr>PowerPoint Presentation</vt:lpstr>
      <vt:lpstr>PowerPoint Presentation</vt:lpstr>
      <vt:lpstr>PowerPoint Presentation</vt:lpstr>
      <vt:lpstr>Concept Maps of a HOUSE  After you are done, upload it on Canvas under Discussions</vt:lpstr>
      <vt:lpstr>Gimbal Example</vt:lpstr>
      <vt:lpstr>PowerPoint Presentation</vt:lpstr>
      <vt:lpstr>PowerPoint Presentation</vt:lpstr>
      <vt:lpstr>Digital Modeling using Legos Mecabricks Demo (https://www.mecabricks.com)</vt:lpstr>
      <vt:lpstr>PowerPoint Presentation</vt:lpstr>
    </vt:vector>
  </TitlesOfParts>
  <Company>Simon Fraser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Year Cohort programs at SFU Surrey</dc:title>
  <dc:creator>techone</dc:creator>
  <cp:lastModifiedBy>Naghmi Shireen</cp:lastModifiedBy>
  <cp:revision>403</cp:revision>
  <dcterms:created xsi:type="dcterms:W3CDTF">2010-09-13T19:40:10Z</dcterms:created>
  <dcterms:modified xsi:type="dcterms:W3CDTF">2021-01-07T07:52:51Z</dcterms:modified>
</cp:coreProperties>
</file>