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489" r:id="rId2"/>
    <p:sldId id="496" r:id="rId3"/>
    <p:sldId id="502" r:id="rId4"/>
    <p:sldId id="342" r:id="rId5"/>
    <p:sldId id="485" r:id="rId6"/>
    <p:sldId id="408" r:id="rId7"/>
    <p:sldId id="495" r:id="rId8"/>
    <p:sldId id="497" r:id="rId9"/>
    <p:sldId id="498" r:id="rId10"/>
    <p:sldId id="499" r:id="rId11"/>
    <p:sldId id="493" r:id="rId12"/>
    <p:sldId id="503" r:id="rId13"/>
    <p:sldId id="504" r:id="rId14"/>
    <p:sldId id="310" r:id="rId15"/>
  </p:sldIdLst>
  <p:sldSz cx="12192000" cy="6858000"/>
  <p:notesSz cx="6954838" cy="9240838"/>
  <p:defaultTextStyle>
    <a:defPPr>
      <a:defRPr lang="en-US"/>
    </a:defPPr>
    <a:lvl1pPr algn="ctr"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ctr"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ctr"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ctr"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ctr"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744" userDrawn="1">
          <p15:clr>
            <a:srgbClr val="A4A3A4"/>
          </p15:clr>
        </p15:guide>
        <p15:guide id="2" orient="horz" pos="816" userDrawn="1">
          <p15:clr>
            <a:srgbClr val="A4A3A4"/>
          </p15:clr>
        </p15:guide>
        <p15:guide id="3" pos="704" userDrawn="1">
          <p15:clr>
            <a:srgbClr val="A4A3A4"/>
          </p15:clr>
        </p15:guide>
        <p15:guide id="4"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00"/>
    <a:srgbClr val="00FF99"/>
    <a:srgbClr val="0A00FF"/>
    <a:srgbClr val="2020D2"/>
    <a:srgbClr val="6666FF"/>
    <a:srgbClr val="FF0066"/>
    <a:srgbClr val="66FF33"/>
    <a:srgbClr val="0099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7415"/>
  </p:normalViewPr>
  <p:slideViewPr>
    <p:cSldViewPr showGuides="1">
      <p:cViewPr varScale="1">
        <p:scale>
          <a:sx n="109" d="100"/>
          <a:sy n="109" d="100"/>
        </p:scale>
        <p:origin x="216" y="232"/>
      </p:cViewPr>
      <p:guideLst>
        <p:guide orient="horz" pos="3744"/>
        <p:guide orient="horz" pos="816"/>
        <p:guide pos="7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6" d="100"/>
        <a:sy n="206" d="100"/>
      </p:scale>
      <p:origin x="0" y="15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l" defTabSz="925513">
              <a:defRPr sz="1200">
                <a:latin typeface="Arial" pitchFamily="-110" charset="0"/>
                <a:ea typeface="+mn-ea"/>
                <a:cs typeface="+mn-cs"/>
              </a:defRPr>
            </a:lvl1pPr>
          </a:lstStyle>
          <a:p>
            <a:pPr>
              <a:defRPr/>
            </a:pPr>
            <a:endParaRPr lang="en-US"/>
          </a:p>
        </p:txBody>
      </p:sp>
      <p:sp>
        <p:nvSpPr>
          <p:cNvPr id="92163" name="Rectangle 3"/>
          <p:cNvSpPr>
            <a:spLocks noGrp="1" noChangeArrowheads="1"/>
          </p:cNvSpPr>
          <p:nvPr>
            <p:ph type="dt" sz="quarter" idx="1"/>
          </p:nvPr>
        </p:nvSpPr>
        <p:spPr bwMode="auto">
          <a:xfrm>
            <a:off x="3940175"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a:defRPr sz="1200">
                <a:latin typeface="Arial" pitchFamily="-110" charset="0"/>
                <a:ea typeface="+mn-ea"/>
                <a:cs typeface="+mn-cs"/>
              </a:defRPr>
            </a:lvl1pPr>
          </a:lstStyle>
          <a:p>
            <a:pPr>
              <a:defRPr/>
            </a:pPr>
            <a:endParaRPr lang="en-US"/>
          </a:p>
        </p:txBody>
      </p:sp>
      <p:sp>
        <p:nvSpPr>
          <p:cNvPr id="92164" name="Rectangle 4"/>
          <p:cNvSpPr>
            <a:spLocks noGrp="1" noChangeArrowheads="1"/>
          </p:cNvSpPr>
          <p:nvPr>
            <p:ph type="ftr" sz="quarter" idx="2"/>
          </p:nvPr>
        </p:nvSpPr>
        <p:spPr bwMode="auto">
          <a:xfrm>
            <a:off x="0"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l" defTabSz="925513">
              <a:defRPr sz="1200">
                <a:latin typeface="Arial" pitchFamily="-110" charset="0"/>
                <a:ea typeface="+mn-ea"/>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40175"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a:defRPr sz="1200"/>
            </a:lvl1pPr>
          </a:lstStyle>
          <a:p>
            <a:pPr>
              <a:defRPr/>
            </a:pPr>
            <a:fld id="{F37CD46E-2E63-4646-8619-FB27D4E3B7C4}" type="slidenum">
              <a:rPr lang="en-US"/>
              <a:pPr>
                <a:defRPr/>
              </a:pPr>
              <a:t>‹#›</a:t>
            </a:fld>
            <a:endParaRPr lang="en-US"/>
          </a:p>
        </p:txBody>
      </p:sp>
    </p:spTree>
    <p:extLst>
      <p:ext uri="{BB962C8B-B14F-4D97-AF65-F5344CB8AC3E}">
        <p14:creationId xmlns:p14="http://schemas.microsoft.com/office/powerpoint/2010/main" val="2257884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Arial" pitchFamily="-110" charset="0"/>
                <a:ea typeface="+mn-ea"/>
                <a:cs typeface="+mn-cs"/>
              </a:defRPr>
            </a:lvl1pPr>
          </a:lstStyle>
          <a:p>
            <a:pPr>
              <a:defRPr/>
            </a:pPr>
            <a:endParaRPr lang="en-US"/>
          </a:p>
        </p:txBody>
      </p:sp>
      <p:sp>
        <p:nvSpPr>
          <p:cNvPr id="100355" name="Rectangle 3"/>
          <p:cNvSpPr>
            <a:spLocks noGrp="1" noChangeArrowheads="1"/>
          </p:cNvSpPr>
          <p:nvPr>
            <p:ph type="dt" idx="1"/>
          </p:nvPr>
        </p:nvSpPr>
        <p:spPr bwMode="auto">
          <a:xfrm>
            <a:off x="39624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atin typeface="Arial" pitchFamily="-110" charset="0"/>
                <a:ea typeface="+mn-ea"/>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352425" y="685800"/>
            <a:ext cx="6229350" cy="35052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00357" name="Rectangle 5"/>
          <p:cNvSpPr>
            <a:spLocks noGrp="1" noChangeArrowheads="1"/>
          </p:cNvSpPr>
          <p:nvPr>
            <p:ph type="body" sz="quarter" idx="3"/>
          </p:nvPr>
        </p:nvSpPr>
        <p:spPr bwMode="auto">
          <a:xfrm>
            <a:off x="914400" y="4419600"/>
            <a:ext cx="5105400" cy="41148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p:cNvSpPr>
            <a:spLocks noGrp="1" noChangeArrowheads="1"/>
          </p:cNvSpPr>
          <p:nvPr>
            <p:ph type="ftr" sz="quarter" idx="4"/>
          </p:nvPr>
        </p:nvSpPr>
        <p:spPr bwMode="auto">
          <a:xfrm>
            <a:off x="0" y="8763000"/>
            <a:ext cx="3048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Arial" pitchFamily="-110" charset="0"/>
                <a:ea typeface="+mn-ea"/>
                <a:cs typeface="+mn-cs"/>
              </a:defRPr>
            </a:lvl1pPr>
          </a:lstStyle>
          <a:p>
            <a:pPr>
              <a:defRPr/>
            </a:pPr>
            <a:endParaRPr lang="en-US"/>
          </a:p>
        </p:txBody>
      </p:sp>
      <p:sp>
        <p:nvSpPr>
          <p:cNvPr id="100359" name="Rectangle 7"/>
          <p:cNvSpPr>
            <a:spLocks noGrp="1" noChangeArrowheads="1"/>
          </p:cNvSpPr>
          <p:nvPr>
            <p:ph type="sldNum" sz="quarter" idx="5"/>
          </p:nvPr>
        </p:nvSpPr>
        <p:spPr bwMode="auto">
          <a:xfrm>
            <a:off x="3962400" y="87630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pPr>
              <a:defRPr/>
            </a:pPr>
            <a:fld id="{A4599AA2-4758-EA49-8AEE-E45F5A0FB2DF}" type="slidenum">
              <a:rPr lang="en-US"/>
              <a:pPr>
                <a:defRPr/>
              </a:pPr>
              <a:t>‹#›</a:t>
            </a:fld>
            <a:endParaRPr lang="en-US"/>
          </a:p>
        </p:txBody>
      </p:sp>
    </p:spTree>
    <p:extLst>
      <p:ext uri="{BB962C8B-B14F-4D97-AF65-F5344CB8AC3E}">
        <p14:creationId xmlns:p14="http://schemas.microsoft.com/office/powerpoint/2010/main" val="1893404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2</a:t>
            </a:fld>
            <a:endParaRPr lang="en-US"/>
          </a:p>
        </p:txBody>
      </p:sp>
    </p:spTree>
    <p:extLst>
      <p:ext uri="{BB962C8B-B14F-4D97-AF65-F5344CB8AC3E}">
        <p14:creationId xmlns:p14="http://schemas.microsoft.com/office/powerpoint/2010/main" val="3969706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12</a:t>
            </a:fld>
            <a:endParaRPr lang="en-US"/>
          </a:p>
        </p:txBody>
      </p:sp>
    </p:spTree>
    <p:extLst>
      <p:ext uri="{BB962C8B-B14F-4D97-AF65-F5344CB8AC3E}">
        <p14:creationId xmlns:p14="http://schemas.microsoft.com/office/powerpoint/2010/main" val="287118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13</a:t>
            </a:fld>
            <a:endParaRPr lang="en-US"/>
          </a:p>
        </p:txBody>
      </p:sp>
    </p:spTree>
    <p:extLst>
      <p:ext uri="{BB962C8B-B14F-4D97-AF65-F5344CB8AC3E}">
        <p14:creationId xmlns:p14="http://schemas.microsoft.com/office/powerpoint/2010/main" val="278004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3</a:t>
            </a:fld>
            <a:endParaRPr lang="en-US"/>
          </a:p>
        </p:txBody>
      </p:sp>
    </p:spTree>
    <p:extLst>
      <p:ext uri="{BB962C8B-B14F-4D97-AF65-F5344CB8AC3E}">
        <p14:creationId xmlns:p14="http://schemas.microsoft.com/office/powerpoint/2010/main" val="2791040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Arial" pitchFamily="-110" charset="0"/>
                <a:ea typeface="ＭＳ Ｐゴシック" pitchFamily="-110" charset="-128"/>
                <a:cs typeface="ＭＳ Ｐゴシック" pitchFamily="-110" charset="-128"/>
              </a:rPr>
              <a:t>a mechanism, typically consisting of rings pivoted at right angles, for keeping an instrument such as a compass or chronometer horizontal in a moving vessel or aircraft.</a:t>
            </a:r>
            <a:endParaRPr lang="en-US" dirty="0"/>
          </a:p>
        </p:txBody>
      </p:sp>
      <p:sp>
        <p:nvSpPr>
          <p:cNvPr id="4" name="Slide Number Placeholder 3"/>
          <p:cNvSpPr>
            <a:spLocks noGrp="1"/>
          </p:cNvSpPr>
          <p:nvPr>
            <p:ph type="sldNum" sz="quarter" idx="5"/>
          </p:nvPr>
        </p:nvSpPr>
        <p:spPr/>
        <p:txBody>
          <a:bodyPr/>
          <a:lstStyle/>
          <a:p>
            <a:pPr>
              <a:defRPr/>
            </a:pPr>
            <a:fld id="{A4599AA2-4758-EA49-8AEE-E45F5A0FB2DF}" type="slidenum">
              <a:rPr lang="en-US" smtClean="0"/>
              <a:pPr>
                <a:defRPr/>
              </a:pPr>
              <a:t>5</a:t>
            </a:fld>
            <a:endParaRPr lang="en-US"/>
          </a:p>
        </p:txBody>
      </p:sp>
    </p:spTree>
    <p:extLst>
      <p:ext uri="{BB962C8B-B14F-4D97-AF65-F5344CB8AC3E}">
        <p14:creationId xmlns:p14="http://schemas.microsoft.com/office/powerpoint/2010/main" val="143804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6</a:t>
            </a:fld>
            <a:endParaRPr lang="en-US"/>
          </a:p>
        </p:txBody>
      </p:sp>
    </p:spTree>
    <p:extLst>
      <p:ext uri="{BB962C8B-B14F-4D97-AF65-F5344CB8AC3E}">
        <p14:creationId xmlns:p14="http://schemas.microsoft.com/office/powerpoint/2010/main" val="346601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7</a:t>
            </a:fld>
            <a:endParaRPr lang="en-US"/>
          </a:p>
        </p:txBody>
      </p:sp>
    </p:spTree>
    <p:extLst>
      <p:ext uri="{BB962C8B-B14F-4D97-AF65-F5344CB8AC3E}">
        <p14:creationId xmlns:p14="http://schemas.microsoft.com/office/powerpoint/2010/main" val="226695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8</a:t>
            </a:fld>
            <a:endParaRPr lang="en-US"/>
          </a:p>
        </p:txBody>
      </p:sp>
    </p:spTree>
    <p:extLst>
      <p:ext uri="{BB962C8B-B14F-4D97-AF65-F5344CB8AC3E}">
        <p14:creationId xmlns:p14="http://schemas.microsoft.com/office/powerpoint/2010/main" val="1104428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9</a:t>
            </a:fld>
            <a:endParaRPr lang="en-US"/>
          </a:p>
        </p:txBody>
      </p:sp>
    </p:spTree>
    <p:extLst>
      <p:ext uri="{BB962C8B-B14F-4D97-AF65-F5344CB8AC3E}">
        <p14:creationId xmlns:p14="http://schemas.microsoft.com/office/powerpoint/2010/main" val="652222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10</a:t>
            </a:fld>
            <a:endParaRPr lang="en-US"/>
          </a:p>
        </p:txBody>
      </p:sp>
    </p:spTree>
    <p:extLst>
      <p:ext uri="{BB962C8B-B14F-4D97-AF65-F5344CB8AC3E}">
        <p14:creationId xmlns:p14="http://schemas.microsoft.com/office/powerpoint/2010/main" val="949573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2425" y="685800"/>
            <a:ext cx="6229350" cy="3505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599AA2-4758-EA49-8AEE-E45F5A0FB2DF}" type="slidenum">
              <a:rPr lang="en-US" smtClean="0"/>
              <a:pPr>
                <a:defRPr/>
              </a:pPr>
              <a:t>11</a:t>
            </a:fld>
            <a:endParaRPr lang="en-US"/>
          </a:p>
        </p:txBody>
      </p:sp>
    </p:spTree>
    <p:extLst>
      <p:ext uri="{BB962C8B-B14F-4D97-AF65-F5344CB8AC3E}">
        <p14:creationId xmlns:p14="http://schemas.microsoft.com/office/powerpoint/2010/main" val="1881326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4"/>
          <p:cNvSpPr>
            <a:spLocks noChangeArrowheads="1"/>
          </p:cNvSpPr>
          <p:nvPr/>
        </p:nvSpPr>
        <p:spPr bwMode="auto">
          <a:xfrm>
            <a:off x="594784" y="4445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ctr"/>
          <a:lstStyle/>
          <a:p>
            <a:endParaRPr lang="en-US" sz="3200">
              <a:solidFill>
                <a:srgbClr val="DDDDDD"/>
              </a:solidFill>
              <a:latin typeface="Trebuchet MS" charset="0"/>
            </a:endParaRPr>
          </a:p>
        </p:txBody>
      </p:sp>
      <p:sp>
        <p:nvSpPr>
          <p:cNvPr id="3" name="Rectangle 6"/>
          <p:cNvSpPr>
            <a:spLocks noChangeArrowheads="1"/>
          </p:cNvSpPr>
          <p:nvPr/>
        </p:nvSpPr>
        <p:spPr bwMode="auto">
          <a:xfrm>
            <a:off x="624418" y="260351"/>
            <a:ext cx="10943167"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cap="rnd">
                <a:solidFill>
                  <a:srgbClr val="000000"/>
                </a:solidFill>
                <a:prstDash val="sysDot"/>
                <a:miter lim="800000"/>
                <a:headEnd/>
                <a:tailEnd/>
              </a14:hiddenLine>
            </a:ext>
          </a:extLst>
        </p:spPr>
        <p:txBody>
          <a:bodyPr wrap="none" lIns="91435" tIns="45718" rIns="91435" bIns="45718" anchor="ctr"/>
          <a:lstStyle/>
          <a:p>
            <a:endParaRPr lang="en-US">
              <a:solidFill>
                <a:schemeClr val="tx2"/>
              </a:solidFill>
            </a:endParaRPr>
          </a:p>
        </p:txBody>
      </p:sp>
      <p:pic>
        <p:nvPicPr>
          <p:cNvPr id="4" name="Picture 13" descr="SFU_cmyk_wht_ex_SURREY_low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6045200" cy="104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14" descr="Spaces and Places 0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01051" y="-11113"/>
            <a:ext cx="1888067" cy="1063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5" descr="buildingcro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8618" y="0"/>
            <a:ext cx="2112433" cy="105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6" descr="SFUoutsid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223500" y="-11113"/>
            <a:ext cx="1981200" cy="10636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22"/>
          <p:cNvSpPr>
            <a:spLocks noChangeArrowheads="1"/>
          </p:cNvSpPr>
          <p:nvPr/>
        </p:nvSpPr>
        <p:spPr bwMode="auto">
          <a:xfrm>
            <a:off x="1016000" y="2133600"/>
            <a:ext cx="10363200"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ctr"/>
          <a:lstStyle/>
          <a:p>
            <a:r>
              <a:rPr lang="en-US" sz="3200">
                <a:solidFill>
                  <a:srgbClr val="002060"/>
                </a:solidFill>
                <a:latin typeface="Trebuchet MS" charset="0"/>
              </a:rPr>
              <a:t>IAT 106</a:t>
            </a:r>
            <a:br>
              <a:rPr lang="en-US" sz="3200">
                <a:solidFill>
                  <a:srgbClr val="002060"/>
                </a:solidFill>
                <a:latin typeface="Trebuchet MS" charset="0"/>
              </a:rPr>
            </a:br>
            <a:r>
              <a:rPr lang="en-US" sz="3200">
                <a:solidFill>
                  <a:srgbClr val="002060"/>
                </a:solidFill>
                <a:latin typeface="Trebuchet MS" charset="0"/>
              </a:rPr>
              <a:t>Spatial Thinking and Communicating</a:t>
            </a:r>
            <a:br>
              <a:rPr lang="en-US" sz="3200">
                <a:solidFill>
                  <a:srgbClr val="002060"/>
                </a:solidFill>
                <a:latin typeface="Trebuchet MS" charset="0"/>
              </a:rPr>
            </a:br>
            <a:r>
              <a:rPr lang="en-US" sz="3200">
                <a:solidFill>
                  <a:srgbClr val="002060"/>
                </a:solidFill>
                <a:latin typeface="Trebuchet MS" charset="0"/>
              </a:rPr>
              <a:t>Fall 2012</a:t>
            </a:r>
          </a:p>
        </p:txBody>
      </p:sp>
    </p:spTree>
    <p:extLst>
      <p:ext uri="{BB962C8B-B14F-4D97-AF65-F5344CB8AC3E}">
        <p14:creationId xmlns:p14="http://schemas.microsoft.com/office/powerpoint/2010/main" val="136880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93225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228600"/>
            <a:ext cx="2946400" cy="62484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203200" y="228600"/>
            <a:ext cx="8636000" cy="62484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388010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1"/>
            <a:ext cx="11785600" cy="854075"/>
          </a:xfrm>
        </p:spPr>
        <p:txBody>
          <a:bodyPr/>
          <a:lstStyle/>
          <a:p>
            <a:r>
              <a:rPr lang="en-US"/>
              <a:t>Click to edit Master title style</a:t>
            </a:r>
          </a:p>
        </p:txBody>
      </p:sp>
      <p:sp>
        <p:nvSpPr>
          <p:cNvPr id="3" name="Text Placeholder 2"/>
          <p:cNvSpPr>
            <a:spLocks noGrp="1"/>
          </p:cNvSpPr>
          <p:nvPr>
            <p:ph type="body" sz="half" idx="1"/>
          </p:nvPr>
        </p:nvSpPr>
        <p:spPr>
          <a:xfrm>
            <a:off x="203200" y="1295400"/>
            <a:ext cx="5791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791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5100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45" name="Title Text"/>
          <p:cNvSpPr txBox="1">
            <a:spLocks noGrp="1"/>
          </p:cNvSpPr>
          <p:nvPr>
            <p:ph type="title"/>
          </p:nvPr>
        </p:nvSpPr>
        <p:spPr>
          <a:xfrm>
            <a:off x="203200" y="228601"/>
            <a:ext cx="11785600" cy="854075"/>
          </a:xfrm>
          <a:prstGeom prst="rect">
            <a:avLst/>
          </a:prstGeom>
        </p:spPr>
        <p:txBody>
          <a:bodyPr>
            <a:normAutofit/>
          </a:bodyPr>
          <a:lstStyle/>
          <a:p>
            <a:r>
              <a:t>Title Text</a:t>
            </a:r>
          </a:p>
        </p:txBody>
      </p:sp>
      <p:sp>
        <p:nvSpPr>
          <p:cNvPr id="46" name="Body Level One…"/>
          <p:cNvSpPr txBox="1">
            <a:spLocks noGrp="1"/>
          </p:cNvSpPr>
          <p:nvPr>
            <p:ph type="body" idx="1"/>
          </p:nvPr>
        </p:nvSpPr>
        <p:spPr>
          <a:xfrm>
            <a:off x="203200" y="1295400"/>
            <a:ext cx="11785600" cy="51816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xfrm>
            <a:off x="5892800" y="6172201"/>
            <a:ext cx="2844800" cy="368301"/>
          </a:xfrm>
          <a:prstGeom prst="rect">
            <a:avLst/>
          </a:prstGeom>
        </p:spPr>
        <p:txBody>
          <a:bodyPr lIns="45719" tIns="45719" rIns="45719" bIns="45719" anchor="ctr"/>
          <a:lstStyle>
            <a:lvl1pPr marL="0" indent="0" algn="r">
              <a:defRPr sz="1200"/>
            </a:lvl1pPr>
          </a:lstStyle>
          <a:p>
            <a:fld id="{86CB4B4D-7CA3-9044-876B-883B54F8677D}" type="slidenum">
              <a:t>‹#›</a:t>
            </a:fld>
            <a:endParaRPr/>
          </a:p>
        </p:txBody>
      </p:sp>
    </p:spTree>
    <p:extLst>
      <p:ext uri="{BB962C8B-B14F-4D97-AF65-F5344CB8AC3E}">
        <p14:creationId xmlns:p14="http://schemas.microsoft.com/office/powerpoint/2010/main" val="19418146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93068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Tree>
    <p:extLst>
      <p:ext uri="{BB962C8B-B14F-4D97-AF65-F5344CB8AC3E}">
        <p14:creationId xmlns:p14="http://schemas.microsoft.com/office/powerpoint/2010/main" val="378501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203200" y="1295400"/>
            <a:ext cx="5791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295400"/>
            <a:ext cx="5791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4225004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42022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394430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9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3307570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2682408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200" y="228601"/>
            <a:ext cx="11785600" cy="854075"/>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en-US"/>
              <a:t>&lt;Module-Name&gt;</a:t>
            </a:r>
          </a:p>
        </p:txBody>
      </p:sp>
      <p:sp>
        <p:nvSpPr>
          <p:cNvPr id="1027" name="Rectangle 3"/>
          <p:cNvSpPr>
            <a:spLocks noGrp="1" noChangeArrowheads="1"/>
          </p:cNvSpPr>
          <p:nvPr>
            <p:ph type="body" idx="1"/>
          </p:nvPr>
        </p:nvSpPr>
        <p:spPr bwMode="auto">
          <a:xfrm>
            <a:off x="203200" y="1295400"/>
            <a:ext cx="11785600" cy="51816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t>Lecture Outline</a:t>
            </a:r>
          </a:p>
          <a:p>
            <a:pPr lvl="1"/>
            <a:r>
              <a:rPr lang="en-US"/>
              <a:t>Second level</a:t>
            </a:r>
          </a:p>
          <a:p>
            <a:pPr lvl="2"/>
            <a:r>
              <a:rPr lang="en-US"/>
              <a:t>Third level</a:t>
            </a:r>
          </a:p>
          <a:p>
            <a:pPr lvl="3"/>
            <a:r>
              <a:rPr lang="en-US"/>
              <a:t>Fourth level</a:t>
            </a:r>
          </a:p>
          <a:p>
            <a:pPr lvl="4"/>
            <a:r>
              <a:rPr lang="en-US"/>
              <a:t>Fifth level</a:t>
            </a:r>
          </a:p>
        </p:txBody>
      </p:sp>
      <p:sp>
        <p:nvSpPr>
          <p:cNvPr id="1028" name="Line 13"/>
          <p:cNvSpPr>
            <a:spLocks noChangeShapeType="1"/>
          </p:cNvSpPr>
          <p:nvPr/>
        </p:nvSpPr>
        <p:spPr bwMode="auto">
          <a:xfrm>
            <a:off x="25400" y="1143000"/>
            <a:ext cx="12192000" cy="0"/>
          </a:xfrm>
          <a:prstGeom prst="line">
            <a:avLst/>
          </a:prstGeom>
          <a:noFill/>
          <a:ln w="57150" cap="rnd">
            <a:solidFill>
              <a:srgbClr val="9B242E"/>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53" name="Text Box 22"/>
          <p:cNvSpPr txBox="1">
            <a:spLocks noChangeArrowheads="1"/>
          </p:cNvSpPr>
          <p:nvPr/>
        </p:nvSpPr>
        <p:spPr bwMode="auto">
          <a:xfrm>
            <a:off x="10922001" y="6577013"/>
            <a:ext cx="935567"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algn="l" eaLnBrk="1" hangingPunct="1">
              <a:spcBef>
                <a:spcPct val="50000"/>
              </a:spcBef>
              <a:defRPr/>
            </a:pPr>
            <a:r>
              <a:rPr lang="en-US" sz="1000">
                <a:solidFill>
                  <a:srgbClr val="002060"/>
                </a:solidFill>
                <a:latin typeface="Trebuchet MS" charset="0"/>
              </a:rPr>
              <a:t>M1.</a:t>
            </a:r>
            <a:fld id="{0CA03C28-DA5B-EF45-B60A-4215968688BD}" type="slidenum">
              <a:rPr lang="en-US" sz="1000" smtClean="0">
                <a:solidFill>
                  <a:srgbClr val="002060"/>
                </a:solidFill>
                <a:latin typeface="Trebuchet MS" charset="0"/>
              </a:rPr>
              <a:pPr algn="l" eaLnBrk="1" hangingPunct="1">
                <a:spcBef>
                  <a:spcPct val="50000"/>
                </a:spcBef>
                <a:defRPr/>
              </a:pPr>
              <a:t>‹#›</a:t>
            </a:fld>
            <a:endParaRPr lang="en-US" sz="1000">
              <a:solidFill>
                <a:srgbClr val="002060"/>
              </a:solidFill>
              <a:latin typeface="Trebuchet MS" charset="0"/>
            </a:endParaRPr>
          </a:p>
        </p:txBody>
      </p:sp>
      <p:sp>
        <p:nvSpPr>
          <p:cNvPr id="2054" name="Text Box 27"/>
          <p:cNvSpPr txBox="1">
            <a:spLocks noChangeArrowheads="1"/>
          </p:cNvSpPr>
          <p:nvPr/>
        </p:nvSpPr>
        <p:spPr bwMode="auto">
          <a:xfrm>
            <a:off x="203200" y="6553200"/>
            <a:ext cx="94488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lvl1pPr marL="342900" indent="-342900" eaLnBrk="0" hangingPunct="0">
              <a:defRPr>
                <a:solidFill>
                  <a:schemeClr val="tx1"/>
                </a:solidFill>
                <a:latin typeface="Arial" charset="0"/>
                <a:ea typeface="ＭＳ Ｐゴシック" pitchFamily="-105" charset="-128"/>
              </a:defRPr>
            </a:lvl1pPr>
            <a:lvl2pPr marL="742950" indent="-285750" eaLnBrk="0" hangingPunct="0">
              <a:defRPr>
                <a:solidFill>
                  <a:schemeClr val="tx1"/>
                </a:solidFill>
                <a:latin typeface="Arial" charset="0"/>
                <a:ea typeface="ＭＳ Ｐゴシック" pitchFamily="-105" charset="-128"/>
              </a:defRPr>
            </a:lvl2pPr>
            <a:lvl3pPr marL="1143000" indent="-228600" eaLnBrk="0" hangingPunct="0">
              <a:defRPr>
                <a:solidFill>
                  <a:schemeClr val="tx1"/>
                </a:solidFill>
                <a:latin typeface="Arial" charset="0"/>
                <a:ea typeface="ＭＳ Ｐゴシック" pitchFamily="-105" charset="-128"/>
              </a:defRPr>
            </a:lvl3pPr>
            <a:lvl4pPr marL="1600200" indent="-228600" eaLnBrk="0" hangingPunct="0">
              <a:defRPr>
                <a:solidFill>
                  <a:schemeClr val="tx1"/>
                </a:solidFill>
                <a:latin typeface="Arial" charset="0"/>
                <a:ea typeface="ＭＳ Ｐゴシック" pitchFamily="-105" charset="-128"/>
              </a:defRPr>
            </a:lvl4pPr>
            <a:lvl5pPr marL="2057400" indent="-228600" eaLnBrk="0" hangingPunct="0">
              <a:defRPr>
                <a:solidFill>
                  <a:schemeClr val="tx1"/>
                </a:solidFill>
                <a:latin typeface="Arial" charset="0"/>
                <a:ea typeface="ＭＳ Ｐゴシック" pitchFamily="-105"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105"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105"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105"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105" charset="-128"/>
              </a:defRPr>
            </a:lvl9pPr>
          </a:lstStyle>
          <a:p>
            <a:pPr algn="l" eaLnBrk="1" hangingPunct="1">
              <a:spcBef>
                <a:spcPct val="50000"/>
              </a:spcBef>
              <a:defRPr/>
            </a:pPr>
            <a:r>
              <a:rPr lang="en-US" sz="1000">
                <a:solidFill>
                  <a:srgbClr val="1F1FD3"/>
                </a:solidFill>
                <a:latin typeface="Trebuchet MS" pitchFamily="-105" charset="0"/>
                <a:cs typeface="+mn-cs"/>
              </a:rPr>
              <a:t>IAT 106</a:t>
            </a:r>
          </a:p>
        </p:txBody>
      </p:sp>
      <p:sp>
        <p:nvSpPr>
          <p:cNvPr id="1031" name="Line 28"/>
          <p:cNvSpPr>
            <a:spLocks noChangeShapeType="1"/>
          </p:cNvSpPr>
          <p:nvPr userDrawn="1"/>
        </p:nvSpPr>
        <p:spPr bwMode="auto">
          <a:xfrm>
            <a:off x="25400" y="6553200"/>
            <a:ext cx="12192000" cy="0"/>
          </a:xfrm>
          <a:prstGeom prst="line">
            <a:avLst/>
          </a:prstGeom>
          <a:noFill/>
          <a:ln w="57150" cap="rnd">
            <a:solidFill>
              <a:srgbClr val="9B242E"/>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118"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9" r:id="rId13"/>
  </p:sldLayoutIdLst>
  <p:txStyles>
    <p:titleStyle>
      <a:lvl1pPr algn="ctr" rtl="0" eaLnBrk="0" fontAlgn="base" hangingPunct="0">
        <a:spcBef>
          <a:spcPct val="0"/>
        </a:spcBef>
        <a:spcAft>
          <a:spcPct val="0"/>
        </a:spcAft>
        <a:defRPr sz="2800">
          <a:solidFill>
            <a:srgbClr val="002060"/>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2800">
          <a:solidFill>
            <a:srgbClr val="002060"/>
          </a:solidFill>
          <a:latin typeface="Trebuchet MS"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2800">
          <a:solidFill>
            <a:srgbClr val="002060"/>
          </a:solidFill>
          <a:latin typeface="Trebuchet MS"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2800">
          <a:solidFill>
            <a:srgbClr val="002060"/>
          </a:solidFill>
          <a:latin typeface="Trebuchet MS"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2800">
          <a:solidFill>
            <a:srgbClr val="002060"/>
          </a:solidFill>
          <a:latin typeface="Trebuchet MS" pitchFamily="-110" charset="0"/>
          <a:ea typeface="ＭＳ Ｐゴシック" pitchFamily="-110" charset="-128"/>
          <a:cs typeface="ＭＳ Ｐゴシック" pitchFamily="-110" charset="-128"/>
        </a:defRPr>
      </a:lvl5pPr>
      <a:lvl6pPr marL="457200" algn="ctr" rtl="0" fontAlgn="base">
        <a:spcBef>
          <a:spcPct val="0"/>
        </a:spcBef>
        <a:spcAft>
          <a:spcPct val="0"/>
        </a:spcAft>
        <a:defRPr sz="2800">
          <a:solidFill>
            <a:srgbClr val="DDDDDD"/>
          </a:solidFill>
          <a:latin typeface="Trebuchet MS" pitchFamily="-110" charset="0"/>
        </a:defRPr>
      </a:lvl6pPr>
      <a:lvl7pPr marL="914400" algn="ctr" rtl="0" fontAlgn="base">
        <a:spcBef>
          <a:spcPct val="0"/>
        </a:spcBef>
        <a:spcAft>
          <a:spcPct val="0"/>
        </a:spcAft>
        <a:defRPr sz="2800">
          <a:solidFill>
            <a:srgbClr val="DDDDDD"/>
          </a:solidFill>
          <a:latin typeface="Trebuchet MS" pitchFamily="-110" charset="0"/>
        </a:defRPr>
      </a:lvl7pPr>
      <a:lvl8pPr marL="1371600" algn="ctr" rtl="0" fontAlgn="base">
        <a:spcBef>
          <a:spcPct val="0"/>
        </a:spcBef>
        <a:spcAft>
          <a:spcPct val="0"/>
        </a:spcAft>
        <a:defRPr sz="2800">
          <a:solidFill>
            <a:srgbClr val="DDDDDD"/>
          </a:solidFill>
          <a:latin typeface="Trebuchet MS" pitchFamily="-110" charset="0"/>
        </a:defRPr>
      </a:lvl8pPr>
      <a:lvl9pPr marL="1828800" algn="ctr" rtl="0" fontAlgn="base">
        <a:spcBef>
          <a:spcPct val="0"/>
        </a:spcBef>
        <a:spcAft>
          <a:spcPct val="0"/>
        </a:spcAft>
        <a:defRPr sz="2800">
          <a:solidFill>
            <a:srgbClr val="DDDDDD"/>
          </a:solidFill>
          <a:latin typeface="Trebuchet MS" pitchFamily="-110" charset="0"/>
        </a:defRPr>
      </a:lvl9pPr>
    </p:titleStyle>
    <p:bodyStyle>
      <a:lvl1pPr marL="342900" indent="-342900" algn="l" rtl="0" eaLnBrk="0" fontAlgn="base" hangingPunct="0">
        <a:spcBef>
          <a:spcPct val="50000"/>
        </a:spcBef>
        <a:spcAft>
          <a:spcPct val="0"/>
        </a:spcAft>
        <a:buChar char="•"/>
        <a:defRPr sz="2400">
          <a:solidFill>
            <a:srgbClr val="002060"/>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2200">
          <a:solidFill>
            <a:srgbClr val="002060"/>
          </a:solidFill>
          <a:latin typeface="+mn-lt"/>
          <a:ea typeface="ＭＳ Ｐゴシック" pitchFamily="-110" charset="-128"/>
        </a:defRPr>
      </a:lvl2pPr>
      <a:lvl3pPr marL="1143000" indent="-228600" algn="l" rtl="0" eaLnBrk="0" fontAlgn="base" hangingPunct="0">
        <a:spcBef>
          <a:spcPct val="20000"/>
        </a:spcBef>
        <a:spcAft>
          <a:spcPct val="0"/>
        </a:spcAft>
        <a:buChar char="•"/>
        <a:defRPr sz="2000">
          <a:solidFill>
            <a:srgbClr val="002060"/>
          </a:solidFill>
          <a:latin typeface="Arial" pitchFamily="-110" charset="0"/>
          <a:ea typeface="ＭＳ Ｐゴシック" pitchFamily="-110" charset="-128"/>
        </a:defRPr>
      </a:lvl3pPr>
      <a:lvl4pPr marL="1600200" indent="-228600" algn="l" rtl="0" eaLnBrk="0" fontAlgn="base" hangingPunct="0">
        <a:spcBef>
          <a:spcPct val="20000"/>
        </a:spcBef>
        <a:spcAft>
          <a:spcPct val="0"/>
        </a:spcAft>
        <a:buChar char="–"/>
        <a:defRPr sz="2000">
          <a:solidFill>
            <a:srgbClr val="002060"/>
          </a:solidFill>
          <a:latin typeface="Arial" pitchFamily="-110" charset="0"/>
          <a:ea typeface="ＭＳ Ｐゴシック" pitchFamily="-110" charset="-128"/>
        </a:defRPr>
      </a:lvl4pPr>
      <a:lvl5pPr marL="2057400" indent="-228600" algn="l" rtl="0" eaLnBrk="0" fontAlgn="base" hangingPunct="0">
        <a:spcBef>
          <a:spcPct val="20000"/>
        </a:spcBef>
        <a:spcAft>
          <a:spcPct val="0"/>
        </a:spcAft>
        <a:buChar char="»"/>
        <a:defRPr sz="2000">
          <a:solidFill>
            <a:srgbClr val="002060"/>
          </a:solidFill>
          <a:latin typeface="Arial" pitchFamily="-110" charset="0"/>
          <a:ea typeface="ＭＳ Ｐゴシック" pitchFamily="-110" charset="-128"/>
        </a:defRPr>
      </a:lvl5pPr>
      <a:lvl6pPr marL="2514600" indent="-228600" algn="l" rtl="0" fontAlgn="base">
        <a:spcBef>
          <a:spcPct val="20000"/>
        </a:spcBef>
        <a:spcAft>
          <a:spcPct val="0"/>
        </a:spcAft>
        <a:buChar char="»"/>
        <a:defRPr sz="2000">
          <a:solidFill>
            <a:srgbClr val="DDDDDD"/>
          </a:solidFill>
          <a:latin typeface="Arial" pitchFamily="-110" charset="0"/>
          <a:ea typeface="ＭＳ Ｐゴシック" pitchFamily="-110" charset="-128"/>
        </a:defRPr>
      </a:lvl6pPr>
      <a:lvl7pPr marL="2971800" indent="-228600" algn="l" rtl="0" fontAlgn="base">
        <a:spcBef>
          <a:spcPct val="20000"/>
        </a:spcBef>
        <a:spcAft>
          <a:spcPct val="0"/>
        </a:spcAft>
        <a:buChar char="»"/>
        <a:defRPr sz="2000">
          <a:solidFill>
            <a:srgbClr val="DDDDDD"/>
          </a:solidFill>
          <a:latin typeface="Arial" pitchFamily="-110" charset="0"/>
          <a:ea typeface="ＭＳ Ｐゴシック" pitchFamily="-110" charset="-128"/>
        </a:defRPr>
      </a:lvl7pPr>
      <a:lvl8pPr marL="3429000" indent="-228600" algn="l" rtl="0" fontAlgn="base">
        <a:spcBef>
          <a:spcPct val="20000"/>
        </a:spcBef>
        <a:spcAft>
          <a:spcPct val="0"/>
        </a:spcAft>
        <a:buChar char="»"/>
        <a:defRPr sz="2000">
          <a:solidFill>
            <a:srgbClr val="DDDDDD"/>
          </a:solidFill>
          <a:latin typeface="Arial" pitchFamily="-110" charset="0"/>
          <a:ea typeface="ＭＳ Ｐゴシック" pitchFamily="-110" charset="-128"/>
        </a:defRPr>
      </a:lvl8pPr>
      <a:lvl9pPr marL="3886200" indent="-228600" algn="l" rtl="0" fontAlgn="base">
        <a:spcBef>
          <a:spcPct val="20000"/>
        </a:spcBef>
        <a:spcAft>
          <a:spcPct val="0"/>
        </a:spcAft>
        <a:buChar char="»"/>
        <a:defRPr sz="2000">
          <a:solidFill>
            <a:srgbClr val="DDDDDD"/>
          </a:solidFill>
          <a:latin typeface="Arial" pitchFamily="-110" charset="0"/>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s://www.lucidchart.com/pages/concept-ma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13" descr="SFU_cmyk_wht_ex_SURREY_low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934"/>
            <a:ext cx="4648200" cy="1067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1" name="Content Placeholder 2"/>
          <p:cNvSpPr>
            <a:spLocks noGrp="1"/>
          </p:cNvSpPr>
          <p:nvPr>
            <p:ph idx="1"/>
          </p:nvPr>
        </p:nvSpPr>
        <p:spPr>
          <a:xfrm>
            <a:off x="1676400" y="1981200"/>
            <a:ext cx="8839200" cy="2133600"/>
          </a:xfrm>
        </p:spPr>
        <p:txBody>
          <a:bodyPr/>
          <a:lstStyle/>
          <a:p>
            <a:pPr algn="ctr" eaLnBrk="1" hangingPunct="1">
              <a:spcBef>
                <a:spcPts val="0"/>
              </a:spcBef>
              <a:buNone/>
            </a:pPr>
            <a:r>
              <a:rPr lang="en-US" sz="4000" b="1" dirty="0">
                <a:solidFill>
                  <a:schemeClr val="tx1"/>
                </a:solidFill>
                <a:latin typeface="Century Gothic" charset="0"/>
                <a:ea typeface="Century Gothic" charset="0"/>
                <a:cs typeface="Century Gothic" charset="0"/>
              </a:rPr>
              <a:t>IAT 106 </a:t>
            </a:r>
          </a:p>
          <a:p>
            <a:pPr algn="ctr" eaLnBrk="1" hangingPunct="1">
              <a:spcBef>
                <a:spcPts val="0"/>
              </a:spcBef>
              <a:buNone/>
            </a:pPr>
            <a:r>
              <a:rPr lang="en-US" sz="3800" dirty="0">
                <a:solidFill>
                  <a:schemeClr val="tx1"/>
                </a:solidFill>
                <a:latin typeface="Century Gothic" charset="0"/>
                <a:ea typeface="Century Gothic" charset="0"/>
                <a:cs typeface="Century Gothic" charset="0"/>
              </a:rPr>
              <a:t>Spatial Thinking and Communicating</a:t>
            </a:r>
          </a:p>
          <a:p>
            <a:pPr algn="ctr" eaLnBrk="1" hangingPunct="1">
              <a:buFontTx/>
              <a:buNone/>
            </a:pPr>
            <a:r>
              <a:rPr lang="en-CA" sz="3200" b="1" dirty="0">
                <a:solidFill>
                  <a:schemeClr val="tx1"/>
                </a:solidFill>
                <a:latin typeface="Century Gothic" charset="0"/>
                <a:ea typeface="Century Gothic" charset="0"/>
                <a:cs typeface="Century Gothic" charset="0"/>
              </a:rPr>
              <a:t>Spring 2021</a:t>
            </a:r>
            <a:endParaRPr lang="en-US" sz="3200" b="1" dirty="0">
              <a:solidFill>
                <a:schemeClr val="tx1"/>
              </a:solidFill>
              <a:latin typeface="Century Gothic" charset="0"/>
              <a:ea typeface="Century Gothic" charset="0"/>
              <a:cs typeface="Century Gothic" charset="0"/>
            </a:endParaRPr>
          </a:p>
        </p:txBody>
      </p:sp>
      <p:pic>
        <p:nvPicPr>
          <p:cNvPr id="5123" name="Picture 14" descr="Spaces and Places 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857" y="4724400"/>
            <a:ext cx="2875121" cy="2159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4" name="Picture 15" descr="buildingcr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724400"/>
            <a:ext cx="3245856" cy="2159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16" descr="SFUouts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977" y="4724400"/>
            <a:ext cx="3016944" cy="2159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6400" y="1"/>
            <a:ext cx="5462588" cy="1051719"/>
          </a:xfrm>
          <a:prstGeom prst="rect">
            <a:avLst/>
          </a:prstGeom>
        </p:spPr>
      </p:pic>
    </p:spTree>
    <p:extLst>
      <p:ext uri="{BB962C8B-B14F-4D97-AF65-F5344CB8AC3E}">
        <p14:creationId xmlns:p14="http://schemas.microsoft.com/office/powerpoint/2010/main" val="443976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0" y="1676400"/>
            <a:ext cx="9144000" cy="3505200"/>
          </a:xfrm>
        </p:spPr>
        <p:txBody>
          <a:bodyPr/>
          <a:lstStyle/>
          <a:p>
            <a:r>
              <a:rPr lang="en-CA" sz="4400" b="1" dirty="0">
                <a:solidFill>
                  <a:schemeClr val="tx1"/>
                </a:solidFill>
                <a:latin typeface="Century Gothic" charset="0"/>
                <a:ea typeface="Century Gothic" charset="0"/>
                <a:cs typeface="Century Gothic" charset="0"/>
              </a:rPr>
              <a:t>Concept Maps of a GIMBAL</a:t>
            </a:r>
            <a:br>
              <a:rPr lang="en-CA" sz="4400" b="1" dirty="0">
                <a:solidFill>
                  <a:schemeClr val="tx1"/>
                </a:solidFill>
                <a:latin typeface="Century Gothic" charset="0"/>
                <a:ea typeface="Century Gothic" charset="0"/>
                <a:cs typeface="Century Gothic" charset="0"/>
              </a:rPr>
            </a:br>
            <a:br>
              <a:rPr lang="en-CA" sz="4400" b="1" dirty="0">
                <a:solidFill>
                  <a:schemeClr val="tx1"/>
                </a:solidFill>
                <a:latin typeface="Century Gothic" charset="0"/>
                <a:ea typeface="Century Gothic" charset="0"/>
                <a:cs typeface="Century Gothic" charset="0"/>
              </a:rPr>
            </a:br>
            <a:r>
              <a:rPr lang="en-CA" sz="2000" dirty="0">
                <a:solidFill>
                  <a:schemeClr val="tx1"/>
                </a:solidFill>
                <a:latin typeface="Century Gothic" charset="0"/>
                <a:ea typeface="Century Gothic" charset="0"/>
                <a:cs typeface="Century Gothic" charset="0"/>
              </a:rPr>
              <a:t>Let’s start BREAK OUT rooms in groups of 4. You will be randomly assigned into a group. You are expected to discuss with your group members how to develop a concept map of a Gimbal mechanism. Show each other your maps to learn from each other.</a:t>
            </a:r>
            <a:br>
              <a:rPr lang="en-CA" sz="2000" dirty="0">
                <a:solidFill>
                  <a:schemeClr val="tx1"/>
                </a:solidFill>
                <a:latin typeface="Century Gothic" charset="0"/>
                <a:ea typeface="Century Gothic" charset="0"/>
                <a:cs typeface="Century Gothic" charset="0"/>
              </a:rPr>
            </a:br>
            <a:br>
              <a:rPr lang="en-CA" sz="2000" dirty="0">
                <a:solidFill>
                  <a:schemeClr val="tx1"/>
                </a:solidFill>
                <a:latin typeface="Century Gothic" charset="0"/>
                <a:ea typeface="Century Gothic" charset="0"/>
                <a:cs typeface="Century Gothic" charset="0"/>
              </a:rPr>
            </a:br>
            <a:r>
              <a:rPr lang="en-CA" sz="3200" b="1" dirty="0">
                <a:solidFill>
                  <a:schemeClr val="tx1"/>
                </a:solidFill>
                <a:latin typeface="Century Gothic" charset="0"/>
                <a:ea typeface="Century Gothic" charset="0"/>
                <a:cs typeface="Century Gothic" charset="0"/>
              </a:rPr>
              <a:t>TIME: 60 minutes</a:t>
            </a:r>
            <a:endParaRPr lang="en-US" sz="4400" b="1" dirty="0">
              <a:solidFill>
                <a:schemeClr val="tx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43541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0" y="2392363"/>
            <a:ext cx="9144000" cy="2073275"/>
          </a:xfrm>
        </p:spPr>
        <p:txBody>
          <a:bodyPr/>
          <a:lstStyle/>
          <a:p>
            <a:br>
              <a:rPr lang="en-CA" sz="4400" b="1" dirty="0">
                <a:solidFill>
                  <a:schemeClr val="tx1"/>
                </a:solidFill>
                <a:latin typeface="Century Gothic" charset="0"/>
                <a:ea typeface="Century Gothic" charset="0"/>
                <a:cs typeface="Century Gothic" charset="0"/>
              </a:rPr>
            </a:br>
            <a:r>
              <a:rPr lang="en-CA" sz="4400" b="1" dirty="0">
                <a:solidFill>
                  <a:schemeClr val="tx1"/>
                </a:solidFill>
                <a:latin typeface="Century Gothic" charset="0"/>
                <a:ea typeface="Century Gothic" charset="0"/>
                <a:cs typeface="Century Gothic" charset="0"/>
              </a:rPr>
              <a:t>Digital Modeling using Legos</a:t>
            </a:r>
            <a:br>
              <a:rPr lang="en-CA" sz="4400" b="1" dirty="0">
                <a:solidFill>
                  <a:schemeClr val="tx1"/>
                </a:solidFill>
                <a:latin typeface="Century Gothic" charset="0"/>
                <a:ea typeface="Century Gothic" charset="0"/>
                <a:cs typeface="Century Gothic" charset="0"/>
              </a:rPr>
            </a:br>
            <a:r>
              <a:rPr lang="en-CA" sz="4400" b="1" dirty="0" err="1">
                <a:solidFill>
                  <a:schemeClr val="tx1"/>
                </a:solidFill>
                <a:latin typeface="Century Gothic" charset="0"/>
                <a:ea typeface="Century Gothic" charset="0"/>
                <a:cs typeface="Century Gothic" charset="0"/>
              </a:rPr>
              <a:t>Mecabricks</a:t>
            </a:r>
            <a:r>
              <a:rPr lang="en-CA" sz="4400" b="1" dirty="0">
                <a:solidFill>
                  <a:schemeClr val="tx1"/>
                </a:solidFill>
                <a:latin typeface="Century Gothic" charset="0"/>
                <a:ea typeface="Century Gothic" charset="0"/>
                <a:cs typeface="Century Gothic" charset="0"/>
              </a:rPr>
              <a:t> Demo</a:t>
            </a:r>
            <a:br>
              <a:rPr lang="en-CA" sz="4400" b="1" dirty="0">
                <a:solidFill>
                  <a:schemeClr val="tx1"/>
                </a:solidFill>
                <a:latin typeface="Century Gothic" charset="0"/>
                <a:ea typeface="Century Gothic" charset="0"/>
                <a:cs typeface="Century Gothic" charset="0"/>
              </a:rPr>
            </a:br>
            <a:r>
              <a:rPr lang="en-CA" sz="3200" b="1" dirty="0">
                <a:solidFill>
                  <a:schemeClr val="tx1"/>
                </a:solidFill>
                <a:latin typeface="Century Gothic" charset="0"/>
                <a:ea typeface="Century Gothic" charset="0"/>
                <a:cs typeface="Century Gothic" charset="0"/>
              </a:rPr>
              <a:t>(https://</a:t>
            </a:r>
            <a:r>
              <a:rPr lang="en-CA" sz="3200" b="1" dirty="0" err="1">
                <a:solidFill>
                  <a:schemeClr val="tx1"/>
                </a:solidFill>
                <a:latin typeface="Century Gothic" charset="0"/>
                <a:ea typeface="Century Gothic" charset="0"/>
                <a:cs typeface="Century Gothic" charset="0"/>
              </a:rPr>
              <a:t>www.mecabricks.com</a:t>
            </a:r>
            <a:r>
              <a:rPr lang="en-CA" sz="3200" b="1" dirty="0">
                <a:solidFill>
                  <a:schemeClr val="tx1"/>
                </a:solidFill>
                <a:latin typeface="Century Gothic" charset="0"/>
                <a:ea typeface="Century Gothic" charset="0"/>
                <a:cs typeface="Century Gothic" charset="0"/>
              </a:rPr>
              <a:t>)</a:t>
            </a:r>
            <a:endParaRPr lang="en-US" sz="4400" b="1" dirty="0">
              <a:solidFill>
                <a:schemeClr val="tx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63093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0" y="1676400"/>
            <a:ext cx="9144000" cy="3505200"/>
          </a:xfrm>
        </p:spPr>
        <p:txBody>
          <a:bodyPr/>
          <a:lstStyle/>
          <a:p>
            <a:r>
              <a:rPr lang="en-CA" sz="4400" b="1" dirty="0">
                <a:solidFill>
                  <a:schemeClr val="tx1"/>
                </a:solidFill>
                <a:latin typeface="Century Gothic" charset="0"/>
                <a:ea typeface="Century Gothic" charset="0"/>
                <a:cs typeface="Century Gothic" charset="0"/>
              </a:rPr>
              <a:t>Digital Models of a GIMBAL</a:t>
            </a:r>
            <a:br>
              <a:rPr lang="en-CA" sz="4400" b="1" dirty="0">
                <a:solidFill>
                  <a:schemeClr val="tx1"/>
                </a:solidFill>
                <a:latin typeface="Century Gothic" charset="0"/>
                <a:ea typeface="Century Gothic" charset="0"/>
                <a:cs typeface="Century Gothic" charset="0"/>
              </a:rPr>
            </a:br>
            <a:br>
              <a:rPr lang="en-CA" sz="4400" b="1" dirty="0">
                <a:solidFill>
                  <a:schemeClr val="tx1"/>
                </a:solidFill>
                <a:latin typeface="Century Gothic" charset="0"/>
                <a:ea typeface="Century Gothic" charset="0"/>
                <a:cs typeface="Century Gothic" charset="0"/>
              </a:rPr>
            </a:br>
            <a:r>
              <a:rPr lang="en-CA" sz="2000" dirty="0">
                <a:solidFill>
                  <a:schemeClr val="tx1"/>
                </a:solidFill>
                <a:latin typeface="Century Gothic" charset="0"/>
                <a:ea typeface="Century Gothic" charset="0"/>
                <a:cs typeface="Century Gothic" charset="0"/>
              </a:rPr>
              <a:t>Everyone is expected to start working on your digital model using </a:t>
            </a:r>
            <a:r>
              <a:rPr lang="en-CA" sz="2000" dirty="0" err="1">
                <a:solidFill>
                  <a:schemeClr val="tx1"/>
                </a:solidFill>
                <a:latin typeface="Century Gothic" charset="0"/>
                <a:ea typeface="Century Gothic" charset="0"/>
                <a:cs typeface="Century Gothic" charset="0"/>
              </a:rPr>
              <a:t>Mecabricks</a:t>
            </a:r>
            <a:r>
              <a:rPr lang="en-CA" sz="2000" dirty="0">
                <a:solidFill>
                  <a:schemeClr val="tx1"/>
                </a:solidFill>
                <a:latin typeface="Century Gothic" charset="0"/>
                <a:ea typeface="Century Gothic" charset="0"/>
                <a:cs typeface="Century Gothic" charset="0"/>
              </a:rPr>
              <a:t> individually.</a:t>
            </a:r>
            <a:br>
              <a:rPr lang="en-CA" sz="2000" dirty="0">
                <a:solidFill>
                  <a:schemeClr val="tx1"/>
                </a:solidFill>
                <a:latin typeface="Century Gothic" charset="0"/>
                <a:ea typeface="Century Gothic" charset="0"/>
                <a:cs typeface="Century Gothic" charset="0"/>
              </a:rPr>
            </a:br>
            <a:br>
              <a:rPr lang="en-CA" sz="2000" dirty="0">
                <a:solidFill>
                  <a:schemeClr val="tx1"/>
                </a:solidFill>
                <a:latin typeface="Century Gothic" charset="0"/>
                <a:ea typeface="Century Gothic" charset="0"/>
                <a:cs typeface="Century Gothic" charset="0"/>
              </a:rPr>
            </a:br>
            <a:r>
              <a:rPr lang="en-CA" sz="3200" b="1" dirty="0">
                <a:solidFill>
                  <a:schemeClr val="tx1"/>
                </a:solidFill>
                <a:latin typeface="Century Gothic" charset="0"/>
                <a:ea typeface="Century Gothic" charset="0"/>
                <a:cs typeface="Century Gothic" charset="0"/>
              </a:rPr>
              <a:t>TIME: 60 minutes</a:t>
            </a:r>
            <a:endParaRPr lang="en-US" sz="4400" b="1" dirty="0">
              <a:solidFill>
                <a:schemeClr val="tx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057512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0" y="1676400"/>
            <a:ext cx="9144000" cy="762000"/>
          </a:xfrm>
        </p:spPr>
        <p:txBody>
          <a:bodyPr/>
          <a:lstStyle/>
          <a:p>
            <a:r>
              <a:rPr lang="en-CA" sz="4400" b="1" dirty="0">
                <a:solidFill>
                  <a:schemeClr val="tx1"/>
                </a:solidFill>
                <a:latin typeface="Century Gothic" charset="0"/>
                <a:ea typeface="Century Gothic" charset="0"/>
                <a:cs typeface="Century Gothic" charset="0"/>
              </a:rPr>
              <a:t>Deliverables Next Week</a:t>
            </a:r>
            <a:br>
              <a:rPr lang="en-CA" sz="4400" b="1" dirty="0">
                <a:solidFill>
                  <a:schemeClr val="tx1"/>
                </a:solidFill>
                <a:latin typeface="Century Gothic" charset="0"/>
                <a:ea typeface="Century Gothic" charset="0"/>
                <a:cs typeface="Century Gothic" charset="0"/>
              </a:rPr>
            </a:br>
            <a:r>
              <a:rPr lang="en-CA" sz="4400" b="1" dirty="0">
                <a:solidFill>
                  <a:schemeClr val="tx1"/>
                </a:solidFill>
                <a:latin typeface="Century Gothic" charset="0"/>
                <a:ea typeface="Century Gothic" charset="0"/>
                <a:cs typeface="Century Gothic" charset="0"/>
              </a:rPr>
              <a:t>Sept. 21, 2020</a:t>
            </a:r>
            <a:br>
              <a:rPr lang="en-CA" sz="4400" b="1" dirty="0">
                <a:solidFill>
                  <a:schemeClr val="tx1"/>
                </a:solidFill>
                <a:latin typeface="Century Gothic" charset="0"/>
                <a:ea typeface="Century Gothic" charset="0"/>
                <a:cs typeface="Century Gothic" charset="0"/>
              </a:rPr>
            </a:br>
            <a:br>
              <a:rPr lang="en-CA" sz="4400" b="1" dirty="0">
                <a:solidFill>
                  <a:schemeClr val="tx1"/>
                </a:solidFill>
                <a:latin typeface="Century Gothic" charset="0"/>
                <a:ea typeface="Century Gothic" charset="0"/>
                <a:cs typeface="Century Gothic" charset="0"/>
              </a:rPr>
            </a:br>
            <a:endParaRPr lang="en-US" sz="4400" b="1" dirty="0">
              <a:solidFill>
                <a:schemeClr val="tx1"/>
              </a:solidFill>
              <a:latin typeface="Century Gothic" charset="0"/>
              <a:ea typeface="Century Gothic" charset="0"/>
              <a:cs typeface="Century Gothic" charset="0"/>
            </a:endParaRPr>
          </a:p>
        </p:txBody>
      </p:sp>
      <p:sp>
        <p:nvSpPr>
          <p:cNvPr id="2" name="Rectangle 1">
            <a:extLst>
              <a:ext uri="{FF2B5EF4-FFF2-40B4-BE49-F238E27FC236}">
                <a16:creationId xmlns:a16="http://schemas.microsoft.com/office/drawing/2014/main" id="{2DB11F42-BE7E-BA42-832D-5FBBD8EA05DB}"/>
              </a:ext>
            </a:extLst>
          </p:cNvPr>
          <p:cNvSpPr/>
          <p:nvPr/>
        </p:nvSpPr>
        <p:spPr>
          <a:xfrm>
            <a:off x="609600" y="2057400"/>
            <a:ext cx="11353799" cy="4924425"/>
          </a:xfrm>
          <a:prstGeom prst="rect">
            <a:avLst/>
          </a:prstGeom>
        </p:spPr>
        <p:txBody>
          <a:bodyPr wrap="square">
            <a:spAutoFit/>
          </a:bodyPr>
          <a:lstStyle/>
          <a:p>
            <a:pPr marL="342900" indent="-342900" algn="l">
              <a:buFont typeface="+mj-lt"/>
              <a:buAutoNum type="arabicPeriod"/>
            </a:pPr>
            <a:endParaRPr lang="en-CA" sz="2800" dirty="0">
              <a:latin typeface="Century Gothic" charset="0"/>
              <a:ea typeface="Century Gothic" charset="0"/>
              <a:cs typeface="Century Gothic" charset="0"/>
            </a:endParaRPr>
          </a:p>
          <a:p>
            <a:pPr marL="342900" indent="-342900" algn="l">
              <a:buFont typeface="+mj-lt"/>
              <a:buAutoNum type="arabicPeriod"/>
            </a:pPr>
            <a:r>
              <a:rPr lang="en-CA" sz="2800" dirty="0">
                <a:latin typeface="Century Gothic" charset="0"/>
                <a:ea typeface="Century Gothic" charset="0"/>
                <a:cs typeface="Century Gothic" charset="0"/>
              </a:rPr>
              <a:t>Concept map uploaded on Canvas </a:t>
            </a:r>
            <a:r>
              <a:rPr lang="en-CA" sz="2800" dirty="0">
                <a:latin typeface="Century Gothic" charset="0"/>
                <a:ea typeface="Century Gothic" charset="0"/>
                <a:cs typeface="Century Gothic" charset="0"/>
                <a:sym typeface="Wingdings" pitchFamily="2" charset="2"/>
              </a:rPr>
              <a:t> </a:t>
            </a:r>
            <a:r>
              <a:rPr lang="en-CA" sz="2800" dirty="0">
                <a:latin typeface="Century Gothic" charset="0"/>
                <a:ea typeface="Century Gothic" charset="0"/>
                <a:cs typeface="Century Gothic" charset="0"/>
              </a:rPr>
              <a:t>Assignments</a:t>
            </a:r>
          </a:p>
          <a:p>
            <a:pPr marL="342900" indent="-342900" algn="l">
              <a:buFont typeface="+mj-lt"/>
              <a:buAutoNum type="arabicPeriod"/>
            </a:pPr>
            <a:r>
              <a:rPr lang="en-CA" sz="2800" dirty="0">
                <a:latin typeface="Century Gothic" charset="0"/>
                <a:ea typeface="Century Gothic" charset="0"/>
                <a:cs typeface="Century Gothic" charset="0"/>
              </a:rPr>
              <a:t>Digital Gimbal uploaded on Canvas </a:t>
            </a:r>
            <a:r>
              <a:rPr lang="en-CA" sz="2800" dirty="0">
                <a:latin typeface="Century Gothic" charset="0"/>
                <a:ea typeface="Century Gothic" charset="0"/>
                <a:cs typeface="Century Gothic" charset="0"/>
                <a:sym typeface="Wingdings" pitchFamily="2" charset="2"/>
              </a:rPr>
              <a:t> Assignments</a:t>
            </a:r>
          </a:p>
          <a:p>
            <a:pPr marL="342900" indent="-342900" algn="l">
              <a:buFont typeface="+mj-lt"/>
              <a:buAutoNum type="arabicPeriod"/>
            </a:pPr>
            <a:r>
              <a:rPr lang="en-CA" sz="2800" dirty="0">
                <a:latin typeface="Century Gothic" charset="0"/>
                <a:ea typeface="Century Gothic" charset="0"/>
                <a:cs typeface="Century Gothic" charset="0"/>
              </a:rPr>
              <a:t>Reflection on Gimbal project on Canvas </a:t>
            </a:r>
            <a:r>
              <a:rPr lang="en-CA" sz="2800" dirty="0">
                <a:latin typeface="Century Gothic" charset="0"/>
                <a:ea typeface="Century Gothic" charset="0"/>
                <a:cs typeface="Century Gothic" charset="0"/>
                <a:sym typeface="Wingdings" pitchFamily="2" charset="2"/>
              </a:rPr>
              <a:t> Assignments/Discussions. Reflection is on following 2 questions;</a:t>
            </a:r>
          </a:p>
          <a:p>
            <a:pPr marL="342900" indent="-342900" algn="l">
              <a:buFont typeface="+mj-lt"/>
              <a:buAutoNum type="arabicPeriod"/>
            </a:pPr>
            <a:endParaRPr lang="en-CA" sz="2800" dirty="0">
              <a:latin typeface="Century Gothic" charset="0"/>
              <a:ea typeface="Century Gothic" charset="0"/>
              <a:cs typeface="Century Gothic" charset="0"/>
              <a:sym typeface="Wingdings" pitchFamily="2" charset="2"/>
            </a:endParaRPr>
          </a:p>
          <a:p>
            <a:pPr marL="800100" lvl="2" indent="-342900" algn="l">
              <a:buFont typeface="+mj-lt"/>
              <a:buAutoNum type="arabicPeriod"/>
            </a:pPr>
            <a:r>
              <a:rPr lang="en-US" dirty="0">
                <a:latin typeface="Century Gothic" charset="0"/>
              </a:rPr>
              <a:t>Describe one helpful and one unhelpful quality of each representation used on the labs (concept map and digital model) for the task of devising the gimbal assembly.</a:t>
            </a:r>
            <a:endParaRPr lang="en-CA" dirty="0">
              <a:latin typeface="Century Gothic" charset="0"/>
            </a:endParaRPr>
          </a:p>
          <a:p>
            <a:pPr marL="800100" lvl="2" indent="-342900" algn="l">
              <a:buFont typeface="+mj-lt"/>
              <a:buAutoNum type="arabicPeriod"/>
            </a:pPr>
            <a:r>
              <a:rPr lang="en-US" dirty="0">
                <a:latin typeface="Century Gothic" charset="0"/>
              </a:rPr>
              <a:t>Imagine and list three differences and three similarities that you foresee to happen in developing a gimbal in digital environment vs. with physical Lego bricks, in terms of space, objects and operations.</a:t>
            </a:r>
          </a:p>
          <a:p>
            <a:pPr lvl="1" algn="l"/>
            <a:br>
              <a:rPr lang="en-CA" sz="2800" dirty="0">
                <a:latin typeface="Century Gothic" charset="0"/>
                <a:ea typeface="Century Gothic" charset="0"/>
                <a:cs typeface="Century Gothic" charset="0"/>
              </a:rPr>
            </a:br>
            <a:endParaRPr lang="en-US" sz="2800" dirty="0"/>
          </a:p>
        </p:txBody>
      </p:sp>
    </p:spTree>
    <p:extLst>
      <p:ext uri="{BB962C8B-B14F-4D97-AF65-F5344CB8AC3E}">
        <p14:creationId xmlns:p14="http://schemas.microsoft.com/office/powerpoint/2010/main" val="565014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extBox 3"/>
          <p:cNvSpPr txBox="1"/>
          <p:nvPr/>
        </p:nvSpPr>
        <p:spPr>
          <a:xfrm>
            <a:off x="1524000" y="2751892"/>
            <a:ext cx="9144000" cy="13542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b="1">
                <a:solidFill>
                  <a:srgbClr val="262673"/>
                </a:solidFill>
                <a:latin typeface="Century Gothic"/>
                <a:ea typeface="Century Gothic"/>
                <a:cs typeface="Century Gothic"/>
                <a:sym typeface="Century Gothic"/>
              </a:defRPr>
            </a:pPr>
            <a:r>
              <a:rPr sz="2800" dirty="0"/>
              <a:t>See you </a:t>
            </a:r>
            <a:r>
              <a:rPr lang="en-CA" sz="2800" dirty="0"/>
              <a:t>on Monday! Thank you! </a:t>
            </a:r>
          </a:p>
          <a:p>
            <a:pPr>
              <a:defRPr sz="2800" b="1">
                <a:solidFill>
                  <a:srgbClr val="262673"/>
                </a:solidFill>
                <a:latin typeface="Century Gothic"/>
                <a:ea typeface="Century Gothic"/>
                <a:cs typeface="Century Gothic"/>
                <a:sym typeface="Century Gothic"/>
              </a:defRPr>
            </a:pPr>
            <a:r>
              <a:rPr lang="en-CA" sz="5400" dirty="0">
                <a:latin typeface="Wingdings"/>
                <a:ea typeface="Wingdings"/>
                <a:cs typeface="Wingdings"/>
                <a:sym typeface="Wingdings" pitchFamily="2" charset="2"/>
              </a:rPr>
              <a:t></a:t>
            </a:r>
            <a:r>
              <a:rPr lang="en-CA" sz="2800" dirty="0">
                <a:latin typeface="Wingdings"/>
                <a:ea typeface="Wingdings"/>
                <a:cs typeface="Wingdings"/>
                <a:sym typeface="Wingdings" pitchFamily="2" charset="2"/>
              </a:rPr>
              <a:t> </a:t>
            </a:r>
            <a:endParaRPr sz="2800" dirty="0">
              <a:latin typeface="Wingdings"/>
              <a:ea typeface="Wingdings"/>
              <a:cs typeface="Wingdings"/>
              <a:sym typeface="Wingdings"/>
            </a:endParaRPr>
          </a:p>
        </p:txBody>
      </p:sp>
    </p:spTree>
    <p:extLst>
      <p:ext uri="{BB962C8B-B14F-4D97-AF65-F5344CB8AC3E}">
        <p14:creationId xmlns:p14="http://schemas.microsoft.com/office/powerpoint/2010/main" val="12834563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0" y="2392363"/>
            <a:ext cx="9144000" cy="2073275"/>
          </a:xfrm>
        </p:spPr>
        <p:txBody>
          <a:bodyPr/>
          <a:lstStyle/>
          <a:p>
            <a:r>
              <a:rPr lang="en-CA" sz="4400" b="1" dirty="0">
                <a:solidFill>
                  <a:schemeClr val="tx1"/>
                </a:solidFill>
                <a:latin typeface="Century Gothic" charset="0"/>
                <a:ea typeface="Century Gothic" charset="0"/>
                <a:cs typeface="Century Gothic" charset="0"/>
              </a:rPr>
              <a:t>Icebreaker</a:t>
            </a:r>
            <a:br>
              <a:rPr lang="en-CA" sz="4400" b="1" dirty="0">
                <a:solidFill>
                  <a:schemeClr val="tx1"/>
                </a:solidFill>
                <a:latin typeface="Century Gothic" charset="0"/>
                <a:ea typeface="Century Gothic" charset="0"/>
                <a:cs typeface="Century Gothic" charset="0"/>
              </a:rPr>
            </a:br>
            <a:r>
              <a:rPr lang="en-CA" dirty="0">
                <a:solidFill>
                  <a:schemeClr val="tx1"/>
                </a:solidFill>
                <a:latin typeface="Century Gothic" charset="0"/>
                <a:ea typeface="Century Gothic" charset="0"/>
                <a:cs typeface="Century Gothic" charset="0"/>
              </a:rPr>
              <a:t>- tell us your name</a:t>
            </a:r>
            <a:br>
              <a:rPr lang="en-CA" dirty="0">
                <a:solidFill>
                  <a:schemeClr val="tx1"/>
                </a:solidFill>
                <a:latin typeface="Century Gothic" charset="0"/>
                <a:ea typeface="Century Gothic" charset="0"/>
                <a:cs typeface="Century Gothic" charset="0"/>
              </a:rPr>
            </a:br>
            <a:r>
              <a:rPr lang="en-CA" dirty="0">
                <a:solidFill>
                  <a:schemeClr val="tx1"/>
                </a:solidFill>
                <a:latin typeface="Century Gothic" charset="0"/>
                <a:ea typeface="Century Gothic" charset="0"/>
                <a:cs typeface="Century Gothic" charset="0"/>
              </a:rPr>
              <a:t>- your major</a:t>
            </a:r>
            <a:br>
              <a:rPr lang="en-CA" dirty="0">
                <a:solidFill>
                  <a:schemeClr val="tx1"/>
                </a:solidFill>
                <a:latin typeface="Century Gothic" charset="0"/>
                <a:ea typeface="Century Gothic" charset="0"/>
                <a:cs typeface="Century Gothic" charset="0"/>
              </a:rPr>
            </a:br>
            <a:r>
              <a:rPr lang="en-CA" dirty="0">
                <a:solidFill>
                  <a:schemeClr val="tx1"/>
                </a:solidFill>
                <a:latin typeface="Century Gothic" charset="0"/>
                <a:ea typeface="Century Gothic" charset="0"/>
                <a:cs typeface="Century Gothic" charset="0"/>
              </a:rPr>
              <a:t>-if today was the end of this world, where would you wish to be?</a:t>
            </a:r>
            <a:br>
              <a:rPr lang="en-CA" sz="4400" b="1" dirty="0">
                <a:solidFill>
                  <a:schemeClr val="tx1"/>
                </a:solidFill>
                <a:latin typeface="Century Gothic" charset="0"/>
                <a:ea typeface="Century Gothic" charset="0"/>
                <a:cs typeface="Century Gothic" charset="0"/>
              </a:rPr>
            </a:br>
            <a:endParaRPr lang="en-US" sz="4400" b="1" dirty="0">
              <a:solidFill>
                <a:schemeClr val="tx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80173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0" y="1676401"/>
            <a:ext cx="9144000" cy="4343400"/>
          </a:xfrm>
        </p:spPr>
        <p:txBody>
          <a:bodyPr/>
          <a:lstStyle/>
          <a:p>
            <a:pPr algn="l"/>
            <a:r>
              <a:rPr lang="en-CA" sz="4400" b="1" dirty="0">
                <a:solidFill>
                  <a:schemeClr val="tx1"/>
                </a:solidFill>
                <a:latin typeface="Century Gothic" charset="0"/>
                <a:ea typeface="Century Gothic" charset="0"/>
                <a:cs typeface="Century Gothic" charset="0"/>
              </a:rPr>
              <a:t>Lab Content</a:t>
            </a:r>
            <a:br>
              <a:rPr lang="en-CA" sz="4400" b="1" dirty="0">
                <a:solidFill>
                  <a:schemeClr val="tx1"/>
                </a:solidFill>
                <a:latin typeface="Century Gothic" charset="0"/>
                <a:ea typeface="Century Gothic" charset="0"/>
                <a:cs typeface="Century Gothic" charset="0"/>
              </a:rPr>
            </a:br>
            <a:br>
              <a:rPr lang="en-CA" sz="4400" b="1" dirty="0">
                <a:solidFill>
                  <a:schemeClr val="tx1"/>
                </a:solidFill>
                <a:latin typeface="Century Gothic" charset="0"/>
                <a:ea typeface="Century Gothic" charset="0"/>
                <a:cs typeface="Century Gothic" charset="0"/>
              </a:rPr>
            </a:br>
            <a:r>
              <a:rPr lang="en-CA" dirty="0">
                <a:solidFill>
                  <a:schemeClr val="tx1"/>
                </a:solidFill>
                <a:latin typeface="Century Gothic" charset="0"/>
                <a:ea typeface="Century Gothic" charset="0"/>
                <a:cs typeface="Century Gothic" charset="0"/>
              </a:rPr>
              <a:t>- Intro to GIMBAL mechanism</a:t>
            </a:r>
            <a:br>
              <a:rPr lang="en-CA" dirty="0">
                <a:solidFill>
                  <a:schemeClr val="tx1"/>
                </a:solidFill>
                <a:latin typeface="Century Gothic" charset="0"/>
                <a:ea typeface="Century Gothic" charset="0"/>
                <a:cs typeface="Century Gothic" charset="0"/>
              </a:rPr>
            </a:br>
            <a:r>
              <a:rPr lang="en-CA" dirty="0">
                <a:solidFill>
                  <a:schemeClr val="tx1"/>
                </a:solidFill>
                <a:latin typeface="Century Gothic" charset="0"/>
                <a:ea typeface="Century Gothic" charset="0"/>
                <a:cs typeface="Century Gothic" charset="0"/>
              </a:rPr>
              <a:t>- Intro to Concept Map</a:t>
            </a:r>
            <a:br>
              <a:rPr lang="en-CA" dirty="0">
                <a:solidFill>
                  <a:schemeClr val="tx1"/>
                </a:solidFill>
                <a:latin typeface="Century Gothic" charset="0"/>
                <a:ea typeface="Century Gothic" charset="0"/>
                <a:cs typeface="Century Gothic" charset="0"/>
              </a:rPr>
            </a:br>
            <a:r>
              <a:rPr lang="en-CA" dirty="0">
                <a:solidFill>
                  <a:schemeClr val="tx1"/>
                </a:solidFill>
                <a:latin typeface="Century Gothic" charset="0"/>
                <a:ea typeface="Century Gothic" charset="0"/>
                <a:cs typeface="Century Gothic" charset="0"/>
              </a:rPr>
              <a:t>- Developing a concept map of a Gimbal in groups of 4 (Break out sessions)</a:t>
            </a:r>
            <a:br>
              <a:rPr lang="en-CA" dirty="0">
                <a:solidFill>
                  <a:schemeClr val="tx1"/>
                </a:solidFill>
                <a:latin typeface="Century Gothic" charset="0"/>
                <a:ea typeface="Century Gothic" charset="0"/>
                <a:cs typeface="Century Gothic" charset="0"/>
              </a:rPr>
            </a:br>
            <a:r>
              <a:rPr lang="en-CA" dirty="0">
                <a:solidFill>
                  <a:schemeClr val="tx1"/>
                </a:solidFill>
                <a:latin typeface="Century Gothic" charset="0"/>
                <a:ea typeface="Century Gothic" charset="0"/>
                <a:cs typeface="Century Gothic" charset="0"/>
              </a:rPr>
              <a:t>- Intro to </a:t>
            </a:r>
            <a:r>
              <a:rPr lang="en-CA" dirty="0" err="1">
                <a:solidFill>
                  <a:schemeClr val="tx1"/>
                </a:solidFill>
                <a:latin typeface="Century Gothic" charset="0"/>
                <a:ea typeface="Century Gothic" charset="0"/>
                <a:cs typeface="Century Gothic" charset="0"/>
              </a:rPr>
              <a:t>Mecabricks</a:t>
            </a:r>
            <a:br>
              <a:rPr lang="en-CA" dirty="0">
                <a:solidFill>
                  <a:schemeClr val="tx1"/>
                </a:solidFill>
                <a:latin typeface="Century Gothic" charset="0"/>
                <a:ea typeface="Century Gothic" charset="0"/>
                <a:cs typeface="Century Gothic" charset="0"/>
              </a:rPr>
            </a:br>
            <a:r>
              <a:rPr lang="en-CA" dirty="0">
                <a:solidFill>
                  <a:schemeClr val="tx1"/>
                </a:solidFill>
                <a:latin typeface="Century Gothic" charset="0"/>
                <a:ea typeface="Century Gothic" charset="0"/>
                <a:cs typeface="Century Gothic" charset="0"/>
              </a:rPr>
              <a:t>- Developing Digital Gimbals using Lego</a:t>
            </a:r>
            <a:br>
              <a:rPr lang="en-CA" sz="4400" b="1" dirty="0">
                <a:solidFill>
                  <a:schemeClr val="tx1"/>
                </a:solidFill>
                <a:latin typeface="Century Gothic" charset="0"/>
                <a:ea typeface="Century Gothic" charset="0"/>
                <a:cs typeface="Century Gothic" charset="0"/>
              </a:rPr>
            </a:br>
            <a:endParaRPr lang="en-US" sz="4400" b="1" dirty="0">
              <a:solidFill>
                <a:schemeClr val="tx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70181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b="1">
                <a:solidFill>
                  <a:schemeClr val="tx1"/>
                </a:solidFill>
                <a:latin typeface="Century Gothic" charset="0"/>
                <a:ea typeface="Century Gothic" charset="0"/>
                <a:cs typeface="Century Gothic" charset="0"/>
              </a:rPr>
              <a:t>Gimbal Example</a:t>
            </a:r>
          </a:p>
        </p:txBody>
      </p:sp>
      <p:sp>
        <p:nvSpPr>
          <p:cNvPr id="59394" name="Rectangle 4"/>
          <p:cNvSpPr>
            <a:spLocks noGrp="1" noChangeArrowheads="1"/>
          </p:cNvSpPr>
          <p:nvPr>
            <p:ph type="body" sz="half" idx="1"/>
          </p:nvPr>
        </p:nvSpPr>
        <p:spPr>
          <a:xfrm>
            <a:off x="1676400" y="1219200"/>
            <a:ext cx="6248400" cy="5410200"/>
          </a:xfrm>
        </p:spPr>
        <p:txBody>
          <a:bodyPr/>
          <a:lstStyle/>
          <a:p>
            <a:pPr eaLnBrk="1" hangingPunct="1">
              <a:lnSpc>
                <a:spcPct val="90000"/>
              </a:lnSpc>
            </a:pPr>
            <a:r>
              <a:rPr lang="en-US" sz="2000" dirty="0">
                <a:solidFill>
                  <a:schemeClr val="tx1"/>
                </a:solidFill>
                <a:latin typeface="Century Gothic" charset="0"/>
                <a:ea typeface="Century Gothic" charset="0"/>
                <a:cs typeface="Century Gothic" charset="0"/>
              </a:rPr>
              <a:t>Objects: Pivot, Ring, Base, Support</a:t>
            </a:r>
          </a:p>
          <a:p>
            <a:pPr lvl="1" eaLnBrk="1" hangingPunct="1">
              <a:lnSpc>
                <a:spcPct val="90000"/>
              </a:lnSpc>
            </a:pPr>
            <a:r>
              <a:rPr lang="en-US" sz="1800" dirty="0">
                <a:solidFill>
                  <a:schemeClr val="tx1"/>
                </a:solidFill>
                <a:latin typeface="Century Gothic" charset="0"/>
                <a:ea typeface="Century Gothic" charset="0"/>
                <a:cs typeface="Century Gothic" charset="0"/>
              </a:rPr>
              <a:t>Pivot: a support that enables an object attached to rotate about an axis</a:t>
            </a:r>
          </a:p>
          <a:p>
            <a:pPr lvl="1" eaLnBrk="1" hangingPunct="1">
              <a:lnSpc>
                <a:spcPct val="90000"/>
              </a:lnSpc>
            </a:pPr>
            <a:r>
              <a:rPr lang="en-US" sz="1800" dirty="0">
                <a:solidFill>
                  <a:schemeClr val="tx1"/>
                </a:solidFill>
                <a:latin typeface="Century Gothic" charset="0"/>
                <a:ea typeface="Century Gothic" charset="0"/>
                <a:cs typeface="Century Gothic" charset="0"/>
              </a:rPr>
              <a:t>Ring: A circular structure that is supported by one or two pivots to either another ring or to the base.</a:t>
            </a:r>
          </a:p>
          <a:p>
            <a:pPr eaLnBrk="1" hangingPunct="1">
              <a:lnSpc>
                <a:spcPct val="90000"/>
              </a:lnSpc>
            </a:pPr>
            <a:r>
              <a:rPr lang="en-US" sz="2000" dirty="0">
                <a:solidFill>
                  <a:schemeClr val="tx1"/>
                </a:solidFill>
                <a:latin typeface="Century Gothic" charset="0"/>
                <a:ea typeface="Century Gothic" charset="0"/>
                <a:cs typeface="Century Gothic" charset="0"/>
              </a:rPr>
              <a:t>Space:</a:t>
            </a:r>
          </a:p>
          <a:p>
            <a:pPr lvl="1" eaLnBrk="1" hangingPunct="1">
              <a:lnSpc>
                <a:spcPct val="90000"/>
              </a:lnSpc>
            </a:pPr>
            <a:r>
              <a:rPr lang="en-US" sz="1800" dirty="0">
                <a:solidFill>
                  <a:schemeClr val="tx1"/>
                </a:solidFill>
                <a:latin typeface="Century Gothic" charset="0"/>
                <a:ea typeface="Century Gothic" charset="0"/>
                <a:cs typeface="Century Gothic" charset="0"/>
              </a:rPr>
              <a:t>Inner rings are smaller than the outer ring supporting them.</a:t>
            </a:r>
          </a:p>
          <a:p>
            <a:pPr lvl="1" eaLnBrk="1" hangingPunct="1">
              <a:lnSpc>
                <a:spcPct val="90000"/>
              </a:lnSpc>
            </a:pPr>
            <a:r>
              <a:rPr lang="en-US" sz="1800" dirty="0">
                <a:solidFill>
                  <a:schemeClr val="tx1"/>
                </a:solidFill>
                <a:latin typeface="Century Gothic" charset="0"/>
                <a:ea typeface="Century Gothic" charset="0"/>
                <a:cs typeface="Century Gothic" charset="0"/>
              </a:rPr>
              <a:t>Rotations occur about axes in space.</a:t>
            </a:r>
          </a:p>
          <a:p>
            <a:pPr lvl="1" eaLnBrk="1" hangingPunct="1">
              <a:lnSpc>
                <a:spcPct val="90000"/>
              </a:lnSpc>
            </a:pPr>
            <a:r>
              <a:rPr lang="en-US" sz="1800" dirty="0">
                <a:solidFill>
                  <a:schemeClr val="tx1"/>
                </a:solidFill>
                <a:latin typeface="Century Gothic" charset="0"/>
                <a:ea typeface="Century Gothic" charset="0"/>
                <a:cs typeface="Century Gothic" charset="0"/>
              </a:rPr>
              <a:t>The base sits on the XY plane.</a:t>
            </a:r>
          </a:p>
          <a:p>
            <a:pPr lvl="1" eaLnBrk="1" hangingPunct="1">
              <a:lnSpc>
                <a:spcPct val="90000"/>
              </a:lnSpc>
            </a:pPr>
            <a:r>
              <a:rPr lang="en-US" sz="1800" dirty="0">
                <a:solidFill>
                  <a:schemeClr val="tx1"/>
                </a:solidFill>
                <a:latin typeface="Century Gothic" charset="0"/>
                <a:ea typeface="Century Gothic" charset="0"/>
                <a:cs typeface="Century Gothic" charset="0"/>
              </a:rPr>
              <a:t>Each object has a local coordinate system.</a:t>
            </a:r>
          </a:p>
          <a:p>
            <a:pPr eaLnBrk="1" hangingPunct="1">
              <a:lnSpc>
                <a:spcPct val="90000"/>
              </a:lnSpc>
            </a:pPr>
            <a:r>
              <a:rPr lang="en-US" sz="2000" dirty="0">
                <a:solidFill>
                  <a:schemeClr val="tx1"/>
                </a:solidFill>
                <a:latin typeface="Century Gothic" charset="0"/>
                <a:ea typeface="Century Gothic" charset="0"/>
                <a:cs typeface="Century Gothic" charset="0"/>
              </a:rPr>
              <a:t>Operations change and move space and objects</a:t>
            </a:r>
          </a:p>
          <a:p>
            <a:pPr lvl="1" eaLnBrk="1" hangingPunct="1">
              <a:lnSpc>
                <a:spcPct val="90000"/>
              </a:lnSpc>
            </a:pPr>
            <a:r>
              <a:rPr lang="en-US" sz="1800" dirty="0">
                <a:solidFill>
                  <a:schemeClr val="tx1"/>
                </a:solidFill>
                <a:latin typeface="Century Gothic" charset="0"/>
                <a:ea typeface="Century Gothic" charset="0"/>
                <a:cs typeface="Century Gothic" charset="0"/>
              </a:rPr>
              <a:t>If the outer ring rotates about X-axis, the inner ring rotates with it; and if the inner ring rotates about </a:t>
            </a:r>
            <a:r>
              <a:rPr lang="en-US" sz="1800" i="1" dirty="0">
                <a:solidFill>
                  <a:schemeClr val="tx1"/>
                </a:solidFill>
                <a:latin typeface="Century Gothic" charset="0"/>
                <a:ea typeface="Century Gothic" charset="0"/>
                <a:cs typeface="Century Gothic" charset="0"/>
              </a:rPr>
              <a:t>its</a:t>
            </a:r>
            <a:r>
              <a:rPr lang="en-US" sz="1800" dirty="0">
                <a:solidFill>
                  <a:schemeClr val="tx1"/>
                </a:solidFill>
                <a:latin typeface="Century Gothic" charset="0"/>
                <a:ea typeface="Century Gothic" charset="0"/>
                <a:cs typeface="Century Gothic" charset="0"/>
              </a:rPr>
              <a:t> Y-axis, the object on the inner ring can be rotated about X and Y axes </a:t>
            </a:r>
            <a:r>
              <a:rPr lang="en-US" sz="1800" i="1" dirty="0">
                <a:solidFill>
                  <a:schemeClr val="tx1"/>
                </a:solidFill>
                <a:latin typeface="Century Gothic" charset="0"/>
                <a:ea typeface="Century Gothic" charset="0"/>
                <a:cs typeface="Century Gothic" charset="0"/>
              </a:rPr>
              <a:t>simultaneously</a:t>
            </a:r>
            <a:r>
              <a:rPr lang="en-US" sz="1800" dirty="0">
                <a:solidFill>
                  <a:schemeClr val="tx1"/>
                </a:solidFill>
                <a:latin typeface="Century Gothic" charset="0"/>
                <a:ea typeface="Century Gothic" charset="0"/>
                <a:cs typeface="Century Gothic" charset="0"/>
              </a:rPr>
              <a:t>.</a:t>
            </a:r>
          </a:p>
        </p:txBody>
      </p:sp>
      <p:pic>
        <p:nvPicPr>
          <p:cNvPr id="59395"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848601" y="1295401"/>
            <a:ext cx="2536825" cy="2265363"/>
          </a:xfrm>
          <a:noFill/>
        </p:spPr>
      </p:pic>
      <p:sp>
        <p:nvSpPr>
          <p:cNvPr id="59396" name="Text Box 7"/>
          <p:cNvSpPr txBox="1">
            <a:spLocks noChangeArrowheads="1"/>
          </p:cNvSpPr>
          <p:nvPr/>
        </p:nvSpPr>
        <p:spPr bwMode="auto">
          <a:xfrm>
            <a:off x="7772400" y="3657601"/>
            <a:ext cx="271067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entury Gothic" charset="0"/>
                <a:ea typeface="Century Gothic" charset="0"/>
                <a:cs typeface="Century Gothic" charset="0"/>
              </a:rPr>
              <a:t>Two-Gimbal Mechanism</a:t>
            </a:r>
          </a:p>
        </p:txBody>
      </p:sp>
      <p:pic>
        <p:nvPicPr>
          <p:cNvPr id="59397" name="Picture 6" descr="Rotating_gimbal-xyz"/>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886200"/>
            <a:ext cx="259080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person holding a camera&#10;&#10;Description automatically generated">
            <a:extLst>
              <a:ext uri="{FF2B5EF4-FFF2-40B4-BE49-F238E27FC236}">
                <a16:creationId xmlns:a16="http://schemas.microsoft.com/office/drawing/2014/main" id="{E9C393C9-FE30-3B40-8B5C-11065A571AB2}"/>
              </a:ext>
            </a:extLst>
          </p:cNvPr>
          <p:cNvPicPr>
            <a:picLocks noChangeAspect="1"/>
          </p:cNvPicPr>
          <p:nvPr/>
        </p:nvPicPr>
        <p:blipFill>
          <a:blip r:embed="rId3"/>
          <a:stretch>
            <a:fillRect/>
          </a:stretch>
        </p:blipFill>
        <p:spPr>
          <a:xfrm>
            <a:off x="323186" y="1345406"/>
            <a:ext cx="5657061" cy="3836194"/>
          </a:xfrm>
          <a:prstGeom prst="rect">
            <a:avLst/>
          </a:prstGeom>
        </p:spPr>
      </p:pic>
      <p:pic>
        <p:nvPicPr>
          <p:cNvPr id="3" name="Picture 2" descr="A picture containing person, indoor, person, person&#10;&#10;Description automatically generated">
            <a:extLst>
              <a:ext uri="{FF2B5EF4-FFF2-40B4-BE49-F238E27FC236}">
                <a16:creationId xmlns:a16="http://schemas.microsoft.com/office/drawing/2014/main" id="{647E8DBA-3D51-7844-8209-6F5A3BA469F2}"/>
              </a:ext>
            </a:extLst>
          </p:cNvPr>
          <p:cNvPicPr>
            <a:picLocks noChangeAspect="1"/>
          </p:cNvPicPr>
          <p:nvPr/>
        </p:nvPicPr>
        <p:blipFill>
          <a:blip r:embed="rId4"/>
          <a:stretch>
            <a:fillRect/>
          </a:stretch>
        </p:blipFill>
        <p:spPr>
          <a:xfrm>
            <a:off x="6167964" y="1361882"/>
            <a:ext cx="5801074" cy="3836194"/>
          </a:xfrm>
          <a:prstGeom prst="rect">
            <a:avLst/>
          </a:prstGeom>
        </p:spPr>
      </p:pic>
    </p:spTree>
    <p:extLst>
      <p:ext uri="{BB962C8B-B14F-4D97-AF65-F5344CB8AC3E}">
        <p14:creationId xmlns:p14="http://schemas.microsoft.com/office/powerpoint/2010/main" val="225108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0" y="762000"/>
            <a:ext cx="9144000" cy="1066800"/>
          </a:xfrm>
        </p:spPr>
        <p:txBody>
          <a:bodyPr/>
          <a:lstStyle/>
          <a:p>
            <a:r>
              <a:rPr lang="en-CA" sz="4400" b="1" dirty="0">
                <a:solidFill>
                  <a:schemeClr val="tx1"/>
                </a:solidFill>
                <a:latin typeface="Century Gothic" charset="0"/>
                <a:ea typeface="Century Gothic" charset="0"/>
                <a:cs typeface="Century Gothic" charset="0"/>
              </a:rPr>
              <a:t>Concept Maps</a:t>
            </a:r>
            <a:endParaRPr lang="en-US" sz="4400" b="1" dirty="0">
              <a:solidFill>
                <a:schemeClr val="tx1"/>
              </a:solidFill>
              <a:latin typeface="Century Gothic" charset="0"/>
              <a:ea typeface="Century Gothic" charset="0"/>
              <a:cs typeface="Century Gothic" charset="0"/>
            </a:endParaRPr>
          </a:p>
        </p:txBody>
      </p:sp>
      <p:sp>
        <p:nvSpPr>
          <p:cNvPr id="2" name="Rectangle 1">
            <a:extLst>
              <a:ext uri="{FF2B5EF4-FFF2-40B4-BE49-F238E27FC236}">
                <a16:creationId xmlns:a16="http://schemas.microsoft.com/office/drawing/2014/main" id="{2A5E0BCA-0762-0C47-92D2-BFF2812BE76A}"/>
              </a:ext>
            </a:extLst>
          </p:cNvPr>
          <p:cNvSpPr/>
          <p:nvPr/>
        </p:nvSpPr>
        <p:spPr>
          <a:xfrm>
            <a:off x="914400" y="2702263"/>
            <a:ext cx="10820400" cy="1200329"/>
          </a:xfrm>
          <a:prstGeom prst="rect">
            <a:avLst/>
          </a:prstGeom>
        </p:spPr>
        <p:txBody>
          <a:bodyPr wrap="square">
            <a:spAutoFit/>
          </a:bodyPr>
          <a:lstStyle/>
          <a:p>
            <a:pPr algn="l"/>
            <a:r>
              <a:rPr lang="en-CA" dirty="0">
                <a:solidFill>
                  <a:srgbClr val="3C4043"/>
                </a:solidFill>
                <a:latin typeface="arial" panose="020B0604020202020204" pitchFamily="34" charset="0"/>
              </a:rPr>
              <a:t>A </a:t>
            </a:r>
            <a:r>
              <a:rPr lang="en-CA" b="1" dirty="0">
                <a:solidFill>
                  <a:srgbClr val="52565A"/>
                </a:solidFill>
                <a:latin typeface="arial" panose="020B0604020202020204" pitchFamily="34" charset="0"/>
              </a:rPr>
              <a:t>concept map</a:t>
            </a:r>
            <a:r>
              <a:rPr lang="en-CA" dirty="0">
                <a:solidFill>
                  <a:srgbClr val="3C4043"/>
                </a:solidFill>
                <a:latin typeface="arial" panose="020B0604020202020204" pitchFamily="34" charset="0"/>
              </a:rPr>
              <a:t> is a diagram or graphical tool that visually represents relationships between concepts and ideas. </a:t>
            </a:r>
            <a:r>
              <a:rPr lang="en-CA" dirty="0"/>
              <a:t>Most concept maps depict ideas as boxes or circles (also called nodes), which are structured hierarchically and connected with lines or arrows (also called arcs). These lines are labeled with linking words and phrases to help explain the connections between concepts.</a:t>
            </a:r>
            <a:endParaRPr lang="en-US" dirty="0"/>
          </a:p>
        </p:txBody>
      </p:sp>
      <p:sp>
        <p:nvSpPr>
          <p:cNvPr id="3" name="Rectangle 2">
            <a:extLst>
              <a:ext uri="{FF2B5EF4-FFF2-40B4-BE49-F238E27FC236}">
                <a16:creationId xmlns:a16="http://schemas.microsoft.com/office/drawing/2014/main" id="{AE59F9B0-D1AE-5345-B588-9C6E659335BB}"/>
              </a:ext>
            </a:extLst>
          </p:cNvPr>
          <p:cNvSpPr/>
          <p:nvPr/>
        </p:nvSpPr>
        <p:spPr>
          <a:xfrm>
            <a:off x="1722142" y="4237446"/>
            <a:ext cx="8747716" cy="1077218"/>
          </a:xfrm>
          <a:prstGeom prst="rect">
            <a:avLst/>
          </a:prstGeom>
        </p:spPr>
        <p:txBody>
          <a:bodyPr wrap="none">
            <a:spAutoFit/>
          </a:bodyPr>
          <a:lstStyle/>
          <a:p>
            <a:r>
              <a:rPr lang="en-US" sz="3200" dirty="0">
                <a:hlinkClick r:id="rId3"/>
              </a:rPr>
              <a:t>https://www.lucidchart.com/pages/concept-map</a:t>
            </a:r>
            <a:endParaRPr lang="en-US" sz="3200" dirty="0"/>
          </a:p>
          <a:p>
            <a:endParaRPr lang="en-US" sz="3200" dirty="0"/>
          </a:p>
        </p:txBody>
      </p:sp>
    </p:spTree>
    <p:extLst>
      <p:ext uri="{BB962C8B-B14F-4D97-AF65-F5344CB8AC3E}">
        <p14:creationId xmlns:p14="http://schemas.microsoft.com/office/powerpoint/2010/main" val="2642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AC81F1E7-D7AA-8F4A-965A-D5E2EC4B0C3B}"/>
              </a:ext>
            </a:extLst>
          </p:cNvPr>
          <p:cNvPicPr>
            <a:picLocks noChangeAspect="1"/>
          </p:cNvPicPr>
          <p:nvPr/>
        </p:nvPicPr>
        <p:blipFill>
          <a:blip r:embed="rId3"/>
          <a:stretch>
            <a:fillRect/>
          </a:stretch>
        </p:blipFill>
        <p:spPr>
          <a:xfrm>
            <a:off x="301636" y="876300"/>
            <a:ext cx="11588728" cy="5105400"/>
          </a:xfrm>
          <a:prstGeom prst="rect">
            <a:avLst/>
          </a:prstGeom>
        </p:spPr>
      </p:pic>
    </p:spTree>
    <p:extLst>
      <p:ext uri="{BB962C8B-B14F-4D97-AF65-F5344CB8AC3E}">
        <p14:creationId xmlns:p14="http://schemas.microsoft.com/office/powerpoint/2010/main" val="3358410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8BCFF7-65D1-1B42-87EA-C5177F4785D6}"/>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427627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59F0E3A-CE47-FF41-ACA1-17437EC326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10615" y="309299"/>
            <a:ext cx="6570769" cy="6239402"/>
          </a:xfrm>
          <a:prstGeom prst="rect">
            <a:avLst/>
          </a:prstGeom>
        </p:spPr>
      </p:pic>
    </p:spTree>
    <p:extLst>
      <p:ext uri="{BB962C8B-B14F-4D97-AF65-F5344CB8AC3E}">
        <p14:creationId xmlns:p14="http://schemas.microsoft.com/office/powerpoint/2010/main" val="174152193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0"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17867</TotalTime>
  <Words>562</Words>
  <Application>Microsoft Macintosh PowerPoint</Application>
  <PresentationFormat>Widescreen</PresentationFormat>
  <Paragraphs>46</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vt:lpstr>
      <vt:lpstr>Century Gothic</vt:lpstr>
      <vt:lpstr>Trebuchet MS</vt:lpstr>
      <vt:lpstr>Wingdings</vt:lpstr>
      <vt:lpstr>Default Design</vt:lpstr>
      <vt:lpstr>PowerPoint Presentation</vt:lpstr>
      <vt:lpstr>Icebreaker - tell us your name - your major -if today was the end of this world, where would you wish to be? </vt:lpstr>
      <vt:lpstr>Lab Content  - Intro to GIMBAL mechanism - Intro to Concept Map - Developing a concept map of a Gimbal in groups of 4 (Break out sessions) - Intro to Mecabricks - Developing Digital Gimbals using Lego </vt:lpstr>
      <vt:lpstr>Gimbal Example</vt:lpstr>
      <vt:lpstr>PowerPoint Presentation</vt:lpstr>
      <vt:lpstr>Concept Maps</vt:lpstr>
      <vt:lpstr>PowerPoint Presentation</vt:lpstr>
      <vt:lpstr>PowerPoint Presentation</vt:lpstr>
      <vt:lpstr>PowerPoint Presentation</vt:lpstr>
      <vt:lpstr>Concept Maps of a GIMBAL  Let’s start BREAK OUT rooms in groups of 4. You will be randomly assigned into a group. You are expected to discuss with your group members how to develop a concept map of a Gimbal mechanism. Show each other your maps to learn from each other.  TIME: 60 minutes</vt:lpstr>
      <vt:lpstr> Digital Modeling using Legos Mecabricks Demo (https://www.mecabricks.com)</vt:lpstr>
      <vt:lpstr>Digital Models of a GIMBAL  Everyone is expected to start working on your digital model using Mecabricks individually.  TIME: 60 minutes</vt:lpstr>
      <vt:lpstr>Deliverables Next Week Sept. 21, 2020  </vt:lpstr>
      <vt:lpstr>PowerPoint Presentation</vt:lpstr>
    </vt:vector>
  </TitlesOfParts>
  <Company>Simon Fraser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Year Cohort programs at SFU Surrey</dc:title>
  <dc:creator>techone</dc:creator>
  <cp:lastModifiedBy>Naghmi Shireen</cp:lastModifiedBy>
  <cp:revision>408</cp:revision>
  <dcterms:created xsi:type="dcterms:W3CDTF">2010-09-13T19:40:10Z</dcterms:created>
  <dcterms:modified xsi:type="dcterms:W3CDTF">2021-01-07T08:16:44Z</dcterms:modified>
</cp:coreProperties>
</file>