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489" r:id="rId2"/>
    <p:sldId id="535" r:id="rId3"/>
    <p:sldId id="536" r:id="rId4"/>
    <p:sldId id="546" r:id="rId5"/>
    <p:sldId id="542" r:id="rId6"/>
    <p:sldId id="544" r:id="rId7"/>
    <p:sldId id="530" r:id="rId8"/>
    <p:sldId id="547" r:id="rId9"/>
    <p:sldId id="545" r:id="rId10"/>
    <p:sldId id="543" r:id="rId11"/>
    <p:sldId id="548" r:id="rId12"/>
  </p:sldIdLst>
  <p:sldSz cx="12192000" cy="6858000"/>
  <p:notesSz cx="6954838" cy="9240838"/>
  <p:defaultTextStyle>
    <a:defPPr>
      <a:defRPr lang="en-US"/>
    </a:defPPr>
    <a:lvl1pPr algn="ctr"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ctr"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ctr"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ctr"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ctr"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3744" userDrawn="1">
          <p15:clr>
            <a:srgbClr val="A4A3A4"/>
          </p15:clr>
        </p15:guide>
        <p15:guide id="2" orient="horz" pos="816" userDrawn="1">
          <p15:clr>
            <a:srgbClr val="A4A3A4"/>
          </p15:clr>
        </p15:guide>
        <p15:guide id="3" pos="704" userDrawn="1">
          <p15:clr>
            <a:srgbClr val="A4A3A4"/>
          </p15:clr>
        </p15:guide>
        <p15:guide id="4"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99FF"/>
    <a:srgbClr val="00FF00"/>
    <a:srgbClr val="00FF99"/>
    <a:srgbClr val="0A00FF"/>
    <a:srgbClr val="2020D2"/>
    <a:srgbClr val="6666FF"/>
    <a:srgbClr val="FF0066"/>
    <a:srgbClr val="66FF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p:restoredTop sz="87422"/>
  </p:normalViewPr>
  <p:slideViewPr>
    <p:cSldViewPr showGuides="1">
      <p:cViewPr varScale="1">
        <p:scale>
          <a:sx n="122" d="100"/>
          <a:sy n="122" d="100"/>
        </p:scale>
        <p:origin x="656" y="200"/>
      </p:cViewPr>
      <p:guideLst>
        <p:guide orient="horz" pos="3744"/>
        <p:guide orient="horz" pos="816"/>
        <p:guide pos="70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6" d="100"/>
        <a:sy n="206" d="100"/>
      </p:scale>
      <p:origin x="0" y="153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13075" cy="461963"/>
          </a:xfrm>
          <a:prstGeom prst="rect">
            <a:avLst/>
          </a:prstGeom>
          <a:noFill/>
          <a:ln w="9525">
            <a:noFill/>
            <a:miter lim="800000"/>
            <a:headEnd/>
            <a:tailEnd/>
          </a:ln>
          <a:effectLst/>
        </p:spPr>
        <p:txBody>
          <a:bodyPr vert="horz" wrap="square" lIns="92546" tIns="46273" rIns="92546" bIns="46273" numCol="1" anchor="t" anchorCtr="0" compatLnSpc="1">
            <a:prstTxWarp prst="textNoShape">
              <a:avLst/>
            </a:prstTxWarp>
          </a:bodyPr>
          <a:lstStyle>
            <a:lvl1pPr algn="l" defTabSz="925513">
              <a:defRPr sz="1200">
                <a:latin typeface="Arial" pitchFamily="-110" charset="0"/>
                <a:ea typeface="+mn-ea"/>
                <a:cs typeface="+mn-cs"/>
              </a:defRPr>
            </a:lvl1pPr>
          </a:lstStyle>
          <a:p>
            <a:pPr>
              <a:defRPr/>
            </a:pPr>
            <a:endParaRPr lang="en-US"/>
          </a:p>
        </p:txBody>
      </p:sp>
      <p:sp>
        <p:nvSpPr>
          <p:cNvPr id="92163" name="Rectangle 3"/>
          <p:cNvSpPr>
            <a:spLocks noGrp="1" noChangeArrowheads="1"/>
          </p:cNvSpPr>
          <p:nvPr>
            <p:ph type="dt" sz="quarter" idx="1"/>
          </p:nvPr>
        </p:nvSpPr>
        <p:spPr bwMode="auto">
          <a:xfrm>
            <a:off x="3940175" y="0"/>
            <a:ext cx="3013075" cy="461963"/>
          </a:xfrm>
          <a:prstGeom prst="rect">
            <a:avLst/>
          </a:prstGeom>
          <a:noFill/>
          <a:ln w="9525">
            <a:noFill/>
            <a:miter lim="800000"/>
            <a:headEnd/>
            <a:tailEnd/>
          </a:ln>
          <a:effectLst/>
        </p:spPr>
        <p:txBody>
          <a:bodyPr vert="horz" wrap="square" lIns="92546" tIns="46273" rIns="92546" bIns="46273" numCol="1" anchor="t" anchorCtr="0" compatLnSpc="1">
            <a:prstTxWarp prst="textNoShape">
              <a:avLst/>
            </a:prstTxWarp>
          </a:bodyPr>
          <a:lstStyle>
            <a:lvl1pPr algn="r" defTabSz="925513">
              <a:defRPr sz="1200">
                <a:latin typeface="Arial" pitchFamily="-110" charset="0"/>
                <a:ea typeface="+mn-ea"/>
                <a:cs typeface="+mn-cs"/>
              </a:defRPr>
            </a:lvl1pPr>
          </a:lstStyle>
          <a:p>
            <a:pPr>
              <a:defRPr/>
            </a:pPr>
            <a:endParaRPr lang="en-US"/>
          </a:p>
        </p:txBody>
      </p:sp>
      <p:sp>
        <p:nvSpPr>
          <p:cNvPr id="92164" name="Rectangle 4"/>
          <p:cNvSpPr>
            <a:spLocks noGrp="1" noChangeArrowheads="1"/>
          </p:cNvSpPr>
          <p:nvPr>
            <p:ph type="ftr" sz="quarter" idx="2"/>
          </p:nvPr>
        </p:nvSpPr>
        <p:spPr bwMode="auto">
          <a:xfrm>
            <a:off x="0" y="8777288"/>
            <a:ext cx="3013075" cy="461962"/>
          </a:xfrm>
          <a:prstGeom prst="rect">
            <a:avLst/>
          </a:prstGeom>
          <a:noFill/>
          <a:ln w="9525">
            <a:noFill/>
            <a:miter lim="800000"/>
            <a:headEnd/>
            <a:tailEnd/>
          </a:ln>
          <a:effectLst/>
        </p:spPr>
        <p:txBody>
          <a:bodyPr vert="horz" wrap="square" lIns="92546" tIns="46273" rIns="92546" bIns="46273" numCol="1" anchor="b" anchorCtr="0" compatLnSpc="1">
            <a:prstTxWarp prst="textNoShape">
              <a:avLst/>
            </a:prstTxWarp>
          </a:bodyPr>
          <a:lstStyle>
            <a:lvl1pPr algn="l" defTabSz="925513">
              <a:defRPr sz="1200">
                <a:latin typeface="Arial" pitchFamily="-110" charset="0"/>
                <a:ea typeface="+mn-ea"/>
                <a:cs typeface="+mn-cs"/>
              </a:defRPr>
            </a:lvl1pPr>
          </a:lstStyle>
          <a:p>
            <a:pPr>
              <a:defRPr/>
            </a:pPr>
            <a:endParaRPr lang="en-US"/>
          </a:p>
        </p:txBody>
      </p:sp>
      <p:sp>
        <p:nvSpPr>
          <p:cNvPr id="92165" name="Rectangle 5"/>
          <p:cNvSpPr>
            <a:spLocks noGrp="1" noChangeArrowheads="1"/>
          </p:cNvSpPr>
          <p:nvPr>
            <p:ph type="sldNum" sz="quarter" idx="3"/>
          </p:nvPr>
        </p:nvSpPr>
        <p:spPr bwMode="auto">
          <a:xfrm>
            <a:off x="3940175" y="8777288"/>
            <a:ext cx="3013075" cy="461962"/>
          </a:xfrm>
          <a:prstGeom prst="rect">
            <a:avLst/>
          </a:prstGeom>
          <a:noFill/>
          <a:ln w="9525">
            <a:noFill/>
            <a:miter lim="800000"/>
            <a:headEnd/>
            <a:tailEnd/>
          </a:ln>
          <a:effectLst/>
        </p:spPr>
        <p:txBody>
          <a:bodyPr vert="horz" wrap="square" lIns="92546" tIns="46273" rIns="92546" bIns="46273" numCol="1" anchor="b" anchorCtr="0" compatLnSpc="1">
            <a:prstTxWarp prst="textNoShape">
              <a:avLst/>
            </a:prstTxWarp>
          </a:bodyPr>
          <a:lstStyle>
            <a:lvl1pPr algn="r" defTabSz="925513">
              <a:defRPr sz="1200"/>
            </a:lvl1pPr>
          </a:lstStyle>
          <a:p>
            <a:pPr>
              <a:defRPr/>
            </a:pPr>
            <a:fld id="{F37CD46E-2E63-4646-8619-FB27D4E3B7C4}" type="slidenum">
              <a:rPr lang="en-US"/>
              <a:pPr>
                <a:defRPr/>
              </a:pPr>
              <a:t>‹#›</a:t>
            </a:fld>
            <a:endParaRPr lang="en-US"/>
          </a:p>
        </p:txBody>
      </p:sp>
    </p:spTree>
    <p:extLst>
      <p:ext uri="{BB962C8B-B14F-4D97-AF65-F5344CB8AC3E}">
        <p14:creationId xmlns:p14="http://schemas.microsoft.com/office/powerpoint/2010/main" val="2257884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304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a:defRPr sz="1200">
                <a:latin typeface="Arial" pitchFamily="-110" charset="0"/>
                <a:ea typeface="+mn-ea"/>
                <a:cs typeface="+mn-cs"/>
              </a:defRPr>
            </a:lvl1pPr>
          </a:lstStyle>
          <a:p>
            <a:pPr>
              <a:defRPr/>
            </a:pPr>
            <a:endParaRPr lang="en-US"/>
          </a:p>
        </p:txBody>
      </p:sp>
      <p:sp>
        <p:nvSpPr>
          <p:cNvPr id="100355" name="Rectangle 3"/>
          <p:cNvSpPr>
            <a:spLocks noGrp="1" noChangeArrowheads="1"/>
          </p:cNvSpPr>
          <p:nvPr>
            <p:ph type="dt" idx="1"/>
          </p:nvPr>
        </p:nvSpPr>
        <p:spPr bwMode="auto">
          <a:xfrm>
            <a:off x="3962400" y="0"/>
            <a:ext cx="29718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a:defRPr sz="1200">
                <a:latin typeface="Arial" pitchFamily="-110" charset="0"/>
                <a:ea typeface="+mn-ea"/>
                <a:cs typeface="+mn-cs"/>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352425" y="685800"/>
            <a:ext cx="6229350" cy="3505200"/>
          </a:xfrm>
          <a:prstGeom prst="rect">
            <a:avLst/>
          </a:prstGeom>
          <a:noFill/>
          <a:ln w="9525">
            <a:solidFill>
              <a:srgbClr val="000000"/>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100357" name="Rectangle 5"/>
          <p:cNvSpPr>
            <a:spLocks noGrp="1" noChangeArrowheads="1"/>
          </p:cNvSpPr>
          <p:nvPr>
            <p:ph type="body" sz="quarter" idx="3"/>
          </p:nvPr>
        </p:nvSpPr>
        <p:spPr bwMode="auto">
          <a:xfrm>
            <a:off x="914400" y="4419600"/>
            <a:ext cx="5105400" cy="41148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0358" name="Rectangle 6"/>
          <p:cNvSpPr>
            <a:spLocks noGrp="1" noChangeArrowheads="1"/>
          </p:cNvSpPr>
          <p:nvPr>
            <p:ph type="ftr" sz="quarter" idx="4"/>
          </p:nvPr>
        </p:nvSpPr>
        <p:spPr bwMode="auto">
          <a:xfrm>
            <a:off x="0" y="8763000"/>
            <a:ext cx="30480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a:defRPr sz="1200">
                <a:latin typeface="Arial" pitchFamily="-110" charset="0"/>
                <a:ea typeface="+mn-ea"/>
                <a:cs typeface="+mn-cs"/>
              </a:defRPr>
            </a:lvl1pPr>
          </a:lstStyle>
          <a:p>
            <a:pPr>
              <a:defRPr/>
            </a:pPr>
            <a:endParaRPr lang="en-US"/>
          </a:p>
        </p:txBody>
      </p:sp>
      <p:sp>
        <p:nvSpPr>
          <p:cNvPr id="100359" name="Rectangle 7"/>
          <p:cNvSpPr>
            <a:spLocks noGrp="1" noChangeArrowheads="1"/>
          </p:cNvSpPr>
          <p:nvPr>
            <p:ph type="sldNum" sz="quarter" idx="5"/>
          </p:nvPr>
        </p:nvSpPr>
        <p:spPr bwMode="auto">
          <a:xfrm>
            <a:off x="3962400" y="87630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pPr>
              <a:defRPr/>
            </a:pPr>
            <a:fld id="{A4599AA2-4758-EA49-8AEE-E45F5A0FB2DF}" type="slidenum">
              <a:rPr lang="en-US"/>
              <a:pPr>
                <a:defRPr/>
              </a:pPr>
              <a:t>‹#›</a:t>
            </a:fld>
            <a:endParaRPr lang="en-US"/>
          </a:p>
        </p:txBody>
      </p:sp>
    </p:spTree>
    <p:extLst>
      <p:ext uri="{BB962C8B-B14F-4D97-AF65-F5344CB8AC3E}">
        <p14:creationId xmlns:p14="http://schemas.microsoft.com/office/powerpoint/2010/main" val="18934044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4"/>
          <p:cNvSpPr>
            <a:spLocks noChangeArrowheads="1"/>
          </p:cNvSpPr>
          <p:nvPr/>
        </p:nvSpPr>
        <p:spPr bwMode="auto">
          <a:xfrm>
            <a:off x="594784" y="44450"/>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nchor="ctr"/>
          <a:lstStyle/>
          <a:p>
            <a:endParaRPr lang="en-US" sz="3200">
              <a:solidFill>
                <a:srgbClr val="DDDDDD"/>
              </a:solidFill>
              <a:latin typeface="Trebuchet MS" charset="0"/>
            </a:endParaRPr>
          </a:p>
        </p:txBody>
      </p:sp>
      <p:sp>
        <p:nvSpPr>
          <p:cNvPr id="3" name="Rectangle 6"/>
          <p:cNvSpPr>
            <a:spLocks noChangeArrowheads="1"/>
          </p:cNvSpPr>
          <p:nvPr/>
        </p:nvSpPr>
        <p:spPr bwMode="auto">
          <a:xfrm>
            <a:off x="624418" y="260351"/>
            <a:ext cx="10943167" cy="1152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cap="rnd">
                <a:solidFill>
                  <a:srgbClr val="000000"/>
                </a:solidFill>
                <a:prstDash val="sysDot"/>
                <a:miter lim="800000"/>
                <a:headEnd/>
                <a:tailEnd/>
              </a14:hiddenLine>
            </a:ext>
          </a:extLst>
        </p:spPr>
        <p:txBody>
          <a:bodyPr wrap="none" lIns="91435" tIns="45718" rIns="91435" bIns="45718" anchor="ctr"/>
          <a:lstStyle/>
          <a:p>
            <a:endParaRPr lang="en-US">
              <a:solidFill>
                <a:schemeClr val="tx2"/>
              </a:solidFill>
            </a:endParaRPr>
          </a:p>
        </p:txBody>
      </p:sp>
      <p:pic>
        <p:nvPicPr>
          <p:cNvPr id="4" name="Picture 13" descr="SFU_cmyk_wht_ex_SURREY_low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6045200" cy="1041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4" descr="Spaces and Places 01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01051" y="-11113"/>
            <a:ext cx="1888067" cy="1063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15" descr="buildingcrop"/>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288618" y="0"/>
            <a:ext cx="2112433" cy="1054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16" descr="SFUoutside"/>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223500" y="-11113"/>
            <a:ext cx="1981200" cy="1063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 22"/>
          <p:cNvSpPr>
            <a:spLocks noChangeArrowheads="1"/>
          </p:cNvSpPr>
          <p:nvPr/>
        </p:nvSpPr>
        <p:spPr bwMode="auto">
          <a:xfrm>
            <a:off x="1016000" y="2133600"/>
            <a:ext cx="103632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nchor="ctr"/>
          <a:lstStyle/>
          <a:p>
            <a:r>
              <a:rPr lang="en-US" sz="3200">
                <a:solidFill>
                  <a:srgbClr val="002060"/>
                </a:solidFill>
                <a:latin typeface="Trebuchet MS" charset="0"/>
              </a:rPr>
              <a:t>IAT 106</a:t>
            </a:r>
            <a:br>
              <a:rPr lang="en-US" sz="3200">
                <a:solidFill>
                  <a:srgbClr val="002060"/>
                </a:solidFill>
                <a:latin typeface="Trebuchet MS" charset="0"/>
              </a:rPr>
            </a:br>
            <a:r>
              <a:rPr lang="en-US" sz="3200">
                <a:solidFill>
                  <a:srgbClr val="002060"/>
                </a:solidFill>
                <a:latin typeface="Trebuchet MS" charset="0"/>
              </a:rPr>
              <a:t>Spatial Thinking and Communicating</a:t>
            </a:r>
            <a:br>
              <a:rPr lang="en-US" sz="3200">
                <a:solidFill>
                  <a:srgbClr val="002060"/>
                </a:solidFill>
                <a:latin typeface="Trebuchet MS" charset="0"/>
              </a:rPr>
            </a:br>
            <a:r>
              <a:rPr lang="en-US" sz="3200">
                <a:solidFill>
                  <a:srgbClr val="002060"/>
                </a:solidFill>
                <a:latin typeface="Trebuchet MS" charset="0"/>
              </a:rPr>
              <a:t>Fall 2012</a:t>
            </a:r>
          </a:p>
        </p:txBody>
      </p:sp>
    </p:spTree>
    <p:extLst>
      <p:ext uri="{BB962C8B-B14F-4D97-AF65-F5344CB8AC3E}">
        <p14:creationId xmlns:p14="http://schemas.microsoft.com/office/powerpoint/2010/main" val="1368805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1932256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228600"/>
            <a:ext cx="2946400" cy="6248400"/>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203200" y="228600"/>
            <a:ext cx="8636000" cy="6248400"/>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3388010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0">
    <p:spTree>
      <p:nvGrpSpPr>
        <p:cNvPr id="1" name=""/>
        <p:cNvGrpSpPr/>
        <p:nvPr/>
      </p:nvGrpSpPr>
      <p:grpSpPr>
        <a:xfrm>
          <a:off x="0" y="0"/>
          <a:ext cx="0" cy="0"/>
          <a:chOff x="0" y="0"/>
          <a:chExt cx="0" cy="0"/>
        </a:xfrm>
      </p:grpSpPr>
      <p:sp>
        <p:nvSpPr>
          <p:cNvPr id="45" name="Title Text"/>
          <p:cNvSpPr txBox="1">
            <a:spLocks noGrp="1"/>
          </p:cNvSpPr>
          <p:nvPr>
            <p:ph type="title"/>
          </p:nvPr>
        </p:nvSpPr>
        <p:spPr>
          <a:xfrm>
            <a:off x="203200" y="228601"/>
            <a:ext cx="11785600" cy="854075"/>
          </a:xfrm>
          <a:prstGeom prst="rect">
            <a:avLst/>
          </a:prstGeom>
        </p:spPr>
        <p:txBody>
          <a:bodyPr>
            <a:normAutofit/>
          </a:bodyPr>
          <a:lstStyle/>
          <a:p>
            <a:r>
              <a:t>Title Text</a:t>
            </a:r>
          </a:p>
        </p:txBody>
      </p:sp>
      <p:sp>
        <p:nvSpPr>
          <p:cNvPr id="46" name="Body Level One…"/>
          <p:cNvSpPr txBox="1">
            <a:spLocks noGrp="1"/>
          </p:cNvSpPr>
          <p:nvPr>
            <p:ph type="body" idx="1"/>
          </p:nvPr>
        </p:nvSpPr>
        <p:spPr>
          <a:xfrm>
            <a:off x="203200" y="1295400"/>
            <a:ext cx="11785600" cy="51816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47" name="Slide Number"/>
          <p:cNvSpPr txBox="1">
            <a:spLocks noGrp="1"/>
          </p:cNvSpPr>
          <p:nvPr>
            <p:ph type="sldNum" sz="quarter" idx="2"/>
          </p:nvPr>
        </p:nvSpPr>
        <p:spPr>
          <a:xfrm>
            <a:off x="5892800" y="6172201"/>
            <a:ext cx="2844800" cy="368301"/>
          </a:xfrm>
          <a:prstGeom prst="rect">
            <a:avLst/>
          </a:prstGeom>
        </p:spPr>
        <p:txBody>
          <a:bodyPr lIns="45719" tIns="45719" rIns="45719" bIns="45719" anchor="ctr"/>
          <a:lstStyle>
            <a:lvl1pPr marL="0" indent="0" algn="r">
              <a:defRPr sz="1200"/>
            </a:lvl1pPr>
          </a:lstStyle>
          <a:p>
            <a:fld id="{86CB4B4D-7CA3-9044-876B-883B54F8677D}" type="slidenum">
              <a:t>‹#›</a:t>
            </a:fld>
            <a:endParaRPr/>
          </a:p>
        </p:txBody>
      </p:sp>
    </p:spTree>
    <p:extLst>
      <p:ext uri="{BB962C8B-B14F-4D97-AF65-F5344CB8AC3E}">
        <p14:creationId xmlns:p14="http://schemas.microsoft.com/office/powerpoint/2010/main" val="194181465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193068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a:t>Click to edit Master text styles</a:t>
            </a:r>
          </a:p>
        </p:txBody>
      </p:sp>
    </p:spTree>
    <p:extLst>
      <p:ext uri="{BB962C8B-B14F-4D97-AF65-F5344CB8AC3E}">
        <p14:creationId xmlns:p14="http://schemas.microsoft.com/office/powerpoint/2010/main" val="3785018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203200" y="1295400"/>
            <a:ext cx="5791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6197600" y="1295400"/>
            <a:ext cx="57912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422500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420225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Tree>
    <p:extLst>
      <p:ext uri="{BB962C8B-B14F-4D97-AF65-F5344CB8AC3E}">
        <p14:creationId xmlns:p14="http://schemas.microsoft.com/office/powerpoint/2010/main" val="3944300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79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330757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2682408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3200" y="228601"/>
            <a:ext cx="11785600" cy="854075"/>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5" tIns="45718" rIns="91435" bIns="45718" numCol="1" anchor="ctr" anchorCtr="0" compatLnSpc="1">
            <a:prstTxWarp prst="textNoShape">
              <a:avLst/>
            </a:prstTxWarp>
          </a:bodyPr>
          <a:lstStyle/>
          <a:p>
            <a:pPr lvl="0"/>
            <a:r>
              <a:rPr lang="en-US"/>
              <a:t>&lt;Module-Name&gt;</a:t>
            </a:r>
          </a:p>
        </p:txBody>
      </p:sp>
      <p:sp>
        <p:nvSpPr>
          <p:cNvPr id="1027" name="Rectangle 3"/>
          <p:cNvSpPr>
            <a:spLocks noGrp="1" noChangeArrowheads="1"/>
          </p:cNvSpPr>
          <p:nvPr>
            <p:ph type="body" idx="1"/>
          </p:nvPr>
        </p:nvSpPr>
        <p:spPr bwMode="auto">
          <a:xfrm>
            <a:off x="203200" y="1295400"/>
            <a:ext cx="11785600" cy="51816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5" tIns="45718" rIns="91435" bIns="45718" numCol="1" anchor="t" anchorCtr="0" compatLnSpc="1">
            <a:prstTxWarp prst="textNoShape">
              <a:avLst/>
            </a:prstTxWarp>
          </a:bodyPr>
          <a:lstStyle/>
          <a:p>
            <a:pPr lvl="0"/>
            <a:r>
              <a:rPr lang="en-US"/>
              <a:t>Lecture Outline</a:t>
            </a:r>
          </a:p>
          <a:p>
            <a:pPr lvl="1"/>
            <a:r>
              <a:rPr lang="en-US"/>
              <a:t>Second level</a:t>
            </a:r>
          </a:p>
          <a:p>
            <a:pPr lvl="2"/>
            <a:r>
              <a:rPr lang="en-US"/>
              <a:t>Third level</a:t>
            </a:r>
          </a:p>
          <a:p>
            <a:pPr lvl="3"/>
            <a:r>
              <a:rPr lang="en-US"/>
              <a:t>Fourth level</a:t>
            </a:r>
          </a:p>
          <a:p>
            <a:pPr lvl="4"/>
            <a:r>
              <a:rPr lang="en-US"/>
              <a:t>Fifth level</a:t>
            </a:r>
          </a:p>
        </p:txBody>
      </p:sp>
      <p:sp>
        <p:nvSpPr>
          <p:cNvPr id="2053" name="Text Box 22"/>
          <p:cNvSpPr txBox="1">
            <a:spLocks noChangeArrowheads="1"/>
          </p:cNvSpPr>
          <p:nvPr/>
        </p:nvSpPr>
        <p:spPr bwMode="auto">
          <a:xfrm>
            <a:off x="10922001" y="6577013"/>
            <a:ext cx="935567"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5" tIns="45718" rIns="91435" bIns="45718"/>
          <a:lstStyle>
            <a:lvl1pPr marL="342900" indent="-342900"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algn="ctr" eaLnBrk="0" fontAlgn="base" hangingPunct="0">
              <a:spcBef>
                <a:spcPct val="0"/>
              </a:spcBef>
              <a:spcAft>
                <a:spcPct val="0"/>
              </a:spcAft>
              <a:defRPr>
                <a:solidFill>
                  <a:schemeClr val="tx1"/>
                </a:solidFill>
                <a:latin typeface="Arial" charset="0"/>
                <a:ea typeface="ＭＳ Ｐゴシック" charset="0"/>
              </a:defRPr>
            </a:lvl6pPr>
            <a:lvl7pPr marL="2971800" indent="-228600" algn="ctr" eaLnBrk="0" fontAlgn="base" hangingPunct="0">
              <a:spcBef>
                <a:spcPct val="0"/>
              </a:spcBef>
              <a:spcAft>
                <a:spcPct val="0"/>
              </a:spcAft>
              <a:defRPr>
                <a:solidFill>
                  <a:schemeClr val="tx1"/>
                </a:solidFill>
                <a:latin typeface="Arial" charset="0"/>
                <a:ea typeface="ＭＳ Ｐゴシック" charset="0"/>
              </a:defRPr>
            </a:lvl7pPr>
            <a:lvl8pPr marL="3429000" indent="-228600" algn="ctr" eaLnBrk="0" fontAlgn="base" hangingPunct="0">
              <a:spcBef>
                <a:spcPct val="0"/>
              </a:spcBef>
              <a:spcAft>
                <a:spcPct val="0"/>
              </a:spcAft>
              <a:defRPr>
                <a:solidFill>
                  <a:schemeClr val="tx1"/>
                </a:solidFill>
                <a:latin typeface="Arial" charset="0"/>
                <a:ea typeface="ＭＳ Ｐゴシック" charset="0"/>
              </a:defRPr>
            </a:lvl8pPr>
            <a:lvl9pPr marL="3886200" indent="-228600" algn="ctr" eaLnBrk="0" fontAlgn="base" hangingPunct="0">
              <a:spcBef>
                <a:spcPct val="0"/>
              </a:spcBef>
              <a:spcAft>
                <a:spcPct val="0"/>
              </a:spcAft>
              <a:defRPr>
                <a:solidFill>
                  <a:schemeClr val="tx1"/>
                </a:solidFill>
                <a:latin typeface="Arial" charset="0"/>
                <a:ea typeface="ＭＳ Ｐゴシック" charset="0"/>
              </a:defRPr>
            </a:lvl9pPr>
          </a:lstStyle>
          <a:p>
            <a:pPr algn="l" eaLnBrk="1" hangingPunct="1">
              <a:spcBef>
                <a:spcPct val="50000"/>
              </a:spcBef>
              <a:defRPr/>
            </a:pPr>
            <a:r>
              <a:rPr lang="en-US" sz="1000" dirty="0">
                <a:solidFill>
                  <a:srgbClr val="002060"/>
                </a:solidFill>
                <a:latin typeface="Trebuchet MS" charset="0"/>
              </a:rPr>
              <a:t>M1.</a:t>
            </a:r>
            <a:fld id="{0CA03C28-DA5B-EF45-B60A-4215968688BD}" type="slidenum">
              <a:rPr lang="en-US" sz="1000" smtClean="0">
                <a:solidFill>
                  <a:srgbClr val="002060"/>
                </a:solidFill>
                <a:latin typeface="Trebuchet MS" charset="0"/>
              </a:rPr>
              <a:pPr algn="l" eaLnBrk="1" hangingPunct="1">
                <a:spcBef>
                  <a:spcPct val="50000"/>
                </a:spcBef>
                <a:defRPr/>
              </a:pPr>
              <a:t>‹#›</a:t>
            </a:fld>
            <a:endParaRPr lang="en-US" sz="1000" dirty="0">
              <a:solidFill>
                <a:srgbClr val="002060"/>
              </a:solidFill>
              <a:latin typeface="Trebuchet MS" charset="0"/>
            </a:endParaRPr>
          </a:p>
        </p:txBody>
      </p:sp>
    </p:spTree>
  </p:cSld>
  <p:clrMap bg1="lt1" tx1="dk1" bg2="lt2" tx2="dk2" accent1="accent1" accent2="accent2" accent3="accent3" accent4="accent4" accent5="accent5" accent6="accent6" hlink="hlink" folHlink="folHlink"/>
  <p:sldLayoutIdLst>
    <p:sldLayoutId id="2147484118"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 id="2147484119" r:id="rId12"/>
  </p:sldLayoutIdLst>
  <p:txStyles>
    <p:titleStyle>
      <a:lvl1pPr algn="ctr" rtl="0" eaLnBrk="0" fontAlgn="base" hangingPunct="0">
        <a:spcBef>
          <a:spcPct val="0"/>
        </a:spcBef>
        <a:spcAft>
          <a:spcPct val="0"/>
        </a:spcAft>
        <a:defRPr sz="2800">
          <a:solidFill>
            <a:srgbClr val="002060"/>
          </a:solidFill>
          <a:latin typeface="+mj-lt"/>
          <a:ea typeface="ＭＳ Ｐゴシック" pitchFamily="-110" charset="-128"/>
          <a:cs typeface="ＭＳ Ｐゴシック" pitchFamily="-110" charset="-128"/>
        </a:defRPr>
      </a:lvl1pPr>
      <a:lvl2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2pPr>
      <a:lvl3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3pPr>
      <a:lvl4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4pPr>
      <a:lvl5pPr algn="ctr" rtl="0" eaLnBrk="0" fontAlgn="base" hangingPunct="0">
        <a:spcBef>
          <a:spcPct val="0"/>
        </a:spcBef>
        <a:spcAft>
          <a:spcPct val="0"/>
        </a:spcAft>
        <a:defRPr sz="2800">
          <a:solidFill>
            <a:srgbClr val="002060"/>
          </a:solidFill>
          <a:latin typeface="Trebuchet MS" pitchFamily="-110" charset="0"/>
          <a:ea typeface="ＭＳ Ｐゴシック" pitchFamily="-110" charset="-128"/>
          <a:cs typeface="ＭＳ Ｐゴシック" pitchFamily="-110" charset="-128"/>
        </a:defRPr>
      </a:lvl5pPr>
      <a:lvl6pPr marL="457200" algn="ctr" rtl="0" fontAlgn="base">
        <a:spcBef>
          <a:spcPct val="0"/>
        </a:spcBef>
        <a:spcAft>
          <a:spcPct val="0"/>
        </a:spcAft>
        <a:defRPr sz="2800">
          <a:solidFill>
            <a:srgbClr val="DDDDDD"/>
          </a:solidFill>
          <a:latin typeface="Trebuchet MS" pitchFamily="-110" charset="0"/>
        </a:defRPr>
      </a:lvl6pPr>
      <a:lvl7pPr marL="914400" algn="ctr" rtl="0" fontAlgn="base">
        <a:spcBef>
          <a:spcPct val="0"/>
        </a:spcBef>
        <a:spcAft>
          <a:spcPct val="0"/>
        </a:spcAft>
        <a:defRPr sz="2800">
          <a:solidFill>
            <a:srgbClr val="DDDDDD"/>
          </a:solidFill>
          <a:latin typeface="Trebuchet MS" pitchFamily="-110" charset="0"/>
        </a:defRPr>
      </a:lvl7pPr>
      <a:lvl8pPr marL="1371600" algn="ctr" rtl="0" fontAlgn="base">
        <a:spcBef>
          <a:spcPct val="0"/>
        </a:spcBef>
        <a:spcAft>
          <a:spcPct val="0"/>
        </a:spcAft>
        <a:defRPr sz="2800">
          <a:solidFill>
            <a:srgbClr val="DDDDDD"/>
          </a:solidFill>
          <a:latin typeface="Trebuchet MS" pitchFamily="-110" charset="0"/>
        </a:defRPr>
      </a:lvl8pPr>
      <a:lvl9pPr marL="1828800" algn="ctr" rtl="0" fontAlgn="base">
        <a:spcBef>
          <a:spcPct val="0"/>
        </a:spcBef>
        <a:spcAft>
          <a:spcPct val="0"/>
        </a:spcAft>
        <a:defRPr sz="2800">
          <a:solidFill>
            <a:srgbClr val="DDDDDD"/>
          </a:solidFill>
          <a:latin typeface="Trebuchet MS" pitchFamily="-110" charset="0"/>
        </a:defRPr>
      </a:lvl9pPr>
    </p:titleStyle>
    <p:bodyStyle>
      <a:lvl1pPr marL="342900" indent="-342900" algn="l" rtl="0" eaLnBrk="0" fontAlgn="base" hangingPunct="0">
        <a:spcBef>
          <a:spcPct val="50000"/>
        </a:spcBef>
        <a:spcAft>
          <a:spcPct val="0"/>
        </a:spcAft>
        <a:buChar char="•"/>
        <a:defRPr sz="2400">
          <a:solidFill>
            <a:srgbClr val="002060"/>
          </a:solidFill>
          <a:latin typeface="+mn-lt"/>
          <a:ea typeface="ＭＳ Ｐゴシック" pitchFamily="-110" charset="-128"/>
          <a:cs typeface="ＭＳ Ｐゴシック" pitchFamily="-110" charset="-128"/>
        </a:defRPr>
      </a:lvl1pPr>
      <a:lvl2pPr marL="742950" indent="-285750" algn="l" rtl="0" eaLnBrk="0" fontAlgn="base" hangingPunct="0">
        <a:spcBef>
          <a:spcPct val="20000"/>
        </a:spcBef>
        <a:spcAft>
          <a:spcPct val="0"/>
        </a:spcAft>
        <a:buChar char="–"/>
        <a:defRPr sz="2200">
          <a:solidFill>
            <a:srgbClr val="002060"/>
          </a:solidFill>
          <a:latin typeface="+mn-lt"/>
          <a:ea typeface="ＭＳ Ｐゴシック" pitchFamily="-110" charset="-128"/>
        </a:defRPr>
      </a:lvl2pPr>
      <a:lvl3pPr marL="11430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3pPr>
      <a:lvl4pPr marL="16002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4pPr>
      <a:lvl5pPr marL="2057400" indent="-228600" algn="l" rtl="0" eaLnBrk="0" fontAlgn="base" hangingPunct="0">
        <a:spcBef>
          <a:spcPct val="20000"/>
        </a:spcBef>
        <a:spcAft>
          <a:spcPct val="0"/>
        </a:spcAft>
        <a:buChar char="»"/>
        <a:defRPr sz="2000">
          <a:solidFill>
            <a:srgbClr val="002060"/>
          </a:solidFill>
          <a:latin typeface="Arial" pitchFamily="-110" charset="0"/>
          <a:ea typeface="ＭＳ Ｐゴシック" pitchFamily="-110" charset="-128"/>
        </a:defRPr>
      </a:lvl5pPr>
      <a:lvl6pPr marL="25146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6pPr>
      <a:lvl7pPr marL="29718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7pPr>
      <a:lvl8pPr marL="34290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8pPr>
      <a:lvl9pPr marL="3886200" indent="-228600" algn="l" rtl="0" fontAlgn="base">
        <a:spcBef>
          <a:spcPct val="20000"/>
        </a:spcBef>
        <a:spcAft>
          <a:spcPct val="0"/>
        </a:spcAft>
        <a:buChar char="»"/>
        <a:defRPr sz="2000">
          <a:solidFill>
            <a:srgbClr val="DDDDDD"/>
          </a:solidFill>
          <a:latin typeface="Arial" pitchFamily="-110" charset="0"/>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fu.ca/siat/fall2020-showcase-submission.html"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13" descr="SFU_cmyk_wht_ex_SURREY_low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934"/>
            <a:ext cx="4648200" cy="10676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1" name="Content Placeholder 2"/>
          <p:cNvSpPr>
            <a:spLocks noGrp="1"/>
          </p:cNvSpPr>
          <p:nvPr>
            <p:ph idx="1"/>
          </p:nvPr>
        </p:nvSpPr>
        <p:spPr>
          <a:xfrm>
            <a:off x="1676400" y="1981200"/>
            <a:ext cx="8839200" cy="2133600"/>
          </a:xfrm>
        </p:spPr>
        <p:txBody>
          <a:bodyPr/>
          <a:lstStyle/>
          <a:p>
            <a:pPr algn="ctr" eaLnBrk="1" hangingPunct="1">
              <a:spcBef>
                <a:spcPts val="0"/>
              </a:spcBef>
              <a:buNone/>
            </a:pPr>
            <a:r>
              <a:rPr lang="en-US" sz="4000" b="1" dirty="0">
                <a:solidFill>
                  <a:schemeClr val="tx1"/>
                </a:solidFill>
                <a:latin typeface="Century Gothic" charset="0"/>
                <a:ea typeface="Century Gothic" charset="0"/>
                <a:cs typeface="Century Gothic" charset="0"/>
              </a:rPr>
              <a:t>IAT 106 </a:t>
            </a:r>
          </a:p>
          <a:p>
            <a:pPr algn="ctr" eaLnBrk="1" hangingPunct="1">
              <a:spcBef>
                <a:spcPts val="0"/>
              </a:spcBef>
              <a:buNone/>
            </a:pPr>
            <a:r>
              <a:rPr lang="en-US" sz="3800" dirty="0">
                <a:solidFill>
                  <a:schemeClr val="tx1"/>
                </a:solidFill>
                <a:latin typeface="Century Gothic" charset="0"/>
                <a:ea typeface="Century Gothic" charset="0"/>
                <a:cs typeface="Century Gothic" charset="0"/>
              </a:rPr>
              <a:t>Spatial Thinking and Communicating</a:t>
            </a:r>
          </a:p>
          <a:p>
            <a:pPr algn="ctr" eaLnBrk="1" hangingPunct="1">
              <a:buFontTx/>
              <a:buNone/>
            </a:pPr>
            <a:r>
              <a:rPr lang="en-CA" sz="3200" b="1" dirty="0">
                <a:solidFill>
                  <a:schemeClr val="tx1"/>
                </a:solidFill>
                <a:latin typeface="Century Gothic" charset="0"/>
                <a:ea typeface="Century Gothic" charset="0"/>
                <a:cs typeface="Century Gothic" charset="0"/>
              </a:rPr>
              <a:t>Fall 2020</a:t>
            </a:r>
            <a:endParaRPr lang="en-US" sz="3200" b="1" dirty="0">
              <a:solidFill>
                <a:schemeClr val="tx1"/>
              </a:solidFill>
              <a:latin typeface="Century Gothic" charset="0"/>
              <a:ea typeface="Century Gothic" charset="0"/>
              <a:cs typeface="Century Gothic" charset="0"/>
            </a:endParaRPr>
          </a:p>
        </p:txBody>
      </p:sp>
      <p:pic>
        <p:nvPicPr>
          <p:cNvPr id="5123" name="Picture 14" descr="Spaces and Places 0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9857" y="4724400"/>
            <a:ext cx="2875121" cy="21595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124" name="Picture 15" descr="buildingcro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724400"/>
            <a:ext cx="3245856" cy="2159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125" name="Picture 16" descr="SFUoutsid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4977" y="4724400"/>
            <a:ext cx="3016944" cy="21595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6400" y="1"/>
            <a:ext cx="5462588" cy="1051719"/>
          </a:xfrm>
          <a:prstGeom prst="rect">
            <a:avLst/>
          </a:prstGeom>
        </p:spPr>
      </p:pic>
    </p:spTree>
    <p:extLst>
      <p:ext uri="{BB962C8B-B14F-4D97-AF65-F5344CB8AC3E}">
        <p14:creationId xmlns:p14="http://schemas.microsoft.com/office/powerpoint/2010/main" val="443976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AAED36-83D9-734E-B637-AA3877B9D7E5}"/>
              </a:ext>
            </a:extLst>
          </p:cNvPr>
          <p:cNvSpPr/>
          <p:nvPr/>
        </p:nvSpPr>
        <p:spPr>
          <a:xfrm>
            <a:off x="3048000" y="1600200"/>
            <a:ext cx="6096000" cy="3600986"/>
          </a:xfrm>
          <a:prstGeom prst="rect">
            <a:avLst/>
          </a:prstGeom>
        </p:spPr>
        <p:txBody>
          <a:bodyPr>
            <a:spAutoFit/>
          </a:bodyPr>
          <a:lstStyle/>
          <a:p>
            <a:r>
              <a:rPr lang="en-CA" sz="2800" b="1" dirty="0">
                <a:latin typeface="Helvetica Neue" panose="02000503000000020004" pitchFamily="2" charset="0"/>
              </a:rPr>
              <a:t>Performers December 2</a:t>
            </a:r>
            <a:r>
              <a:rPr lang="en-CA" sz="2800" b="1" baseline="30000" dirty="0">
                <a:latin typeface="Helvetica Neue" panose="02000503000000020004" pitchFamily="2" charset="0"/>
              </a:rPr>
              <a:t>nd</a:t>
            </a:r>
            <a:r>
              <a:rPr lang="en-CA" sz="2800" b="1" dirty="0">
                <a:latin typeface="Helvetica Neue" panose="02000503000000020004" pitchFamily="2" charset="0"/>
              </a:rPr>
              <a:t>,2020</a:t>
            </a:r>
          </a:p>
          <a:p>
            <a:endParaRPr lang="en-CA" sz="2800" b="1" dirty="0">
              <a:latin typeface="Helvetica Neue" panose="02000503000000020004" pitchFamily="2" charset="0"/>
            </a:endParaRPr>
          </a:p>
          <a:p>
            <a:endParaRPr lang="en-CA" sz="2800" b="1" dirty="0">
              <a:latin typeface="Helvetica Neue" panose="02000503000000020004" pitchFamily="2" charset="0"/>
            </a:endParaRPr>
          </a:p>
          <a:p>
            <a:pPr marL="285750" indent="-285750" algn="l">
              <a:buFont typeface="Arial" panose="020B0604020202020204" pitchFamily="34" charset="0"/>
              <a:buChar char="•"/>
            </a:pPr>
            <a:r>
              <a:rPr lang="en-CA" dirty="0">
                <a:latin typeface="Helvetica Neue" panose="02000503000000020004" pitchFamily="2" charset="0"/>
              </a:rPr>
              <a:t>Rohan – Sing </a:t>
            </a:r>
            <a:r>
              <a:rPr lang="en-CA" dirty="0">
                <a:latin typeface="Helvetica Neue" panose="02000503000000020004" pitchFamily="2" charset="0"/>
                <a:sym typeface="Wingdings" pitchFamily="2" charset="2"/>
              </a:rPr>
              <a:t> </a:t>
            </a:r>
            <a:endParaRPr lang="en-CA" dirty="0">
              <a:latin typeface="Helvetica Neue" panose="02000503000000020004" pitchFamily="2" charset="0"/>
            </a:endParaRPr>
          </a:p>
          <a:p>
            <a:pPr marL="285750" indent="-285750" algn="l">
              <a:buFont typeface="Arial" panose="020B0604020202020204" pitchFamily="34" charset="0"/>
              <a:buChar char="•"/>
            </a:pPr>
            <a:r>
              <a:rPr lang="en-CA" dirty="0">
                <a:latin typeface="Helvetica Neue" panose="02000503000000020004" pitchFamily="2" charset="0"/>
              </a:rPr>
              <a:t>Emily - ?</a:t>
            </a:r>
          </a:p>
          <a:p>
            <a:pPr marL="285750" indent="-285750" algn="l">
              <a:buFont typeface="Arial" panose="020B0604020202020204" pitchFamily="34" charset="0"/>
              <a:buChar char="•"/>
            </a:pPr>
            <a:r>
              <a:rPr lang="en-CA" dirty="0">
                <a:latin typeface="Helvetica Neue" panose="02000503000000020004" pitchFamily="2" charset="0"/>
              </a:rPr>
              <a:t>Alyssa and Olivia are sharing bird stories</a:t>
            </a:r>
          </a:p>
          <a:p>
            <a:pPr marL="285750" indent="-285750" algn="l">
              <a:buFont typeface="Arial" panose="020B0604020202020204" pitchFamily="34" charset="0"/>
              <a:buChar char="•"/>
            </a:pPr>
            <a:r>
              <a:rPr lang="en-CA" dirty="0">
                <a:latin typeface="Helvetica Neue" panose="02000503000000020004" pitchFamily="2" charset="0"/>
              </a:rPr>
              <a:t>Angela - painting</a:t>
            </a:r>
          </a:p>
          <a:p>
            <a:pPr marL="285750" indent="-285750" algn="l">
              <a:buFont typeface="Arial" panose="020B0604020202020204" pitchFamily="34" charset="0"/>
              <a:buChar char="•"/>
            </a:pPr>
            <a:r>
              <a:rPr lang="en-CA" dirty="0" err="1">
                <a:latin typeface="Helvetica Neue" panose="02000503000000020004" pitchFamily="2" charset="0"/>
              </a:rPr>
              <a:t>Hanmin</a:t>
            </a:r>
            <a:r>
              <a:rPr lang="en-CA" dirty="0">
                <a:latin typeface="Helvetica Neue" panose="02000503000000020004" pitchFamily="2" charset="0"/>
              </a:rPr>
              <a:t> – piano </a:t>
            </a:r>
          </a:p>
          <a:p>
            <a:pPr marL="285750" indent="-285750" algn="l">
              <a:buFont typeface="Arial" panose="020B0604020202020204" pitchFamily="34" charset="0"/>
              <a:buChar char="•"/>
            </a:pPr>
            <a:r>
              <a:rPr lang="en-CA" dirty="0">
                <a:latin typeface="Helvetica Neue" panose="02000503000000020004" pitchFamily="2" charset="0"/>
              </a:rPr>
              <a:t>Alex – piano, </a:t>
            </a:r>
          </a:p>
          <a:p>
            <a:pPr marL="285750" indent="-285750" algn="l">
              <a:buFont typeface="Arial" panose="020B0604020202020204" pitchFamily="34" charset="0"/>
              <a:buChar char="•"/>
            </a:pPr>
            <a:r>
              <a:rPr lang="en-CA" dirty="0">
                <a:effectLst/>
                <a:latin typeface="Helvetica Neue" panose="02000503000000020004" pitchFamily="2" charset="0"/>
              </a:rPr>
              <a:t>Greg – sing + guitar </a:t>
            </a:r>
            <a:r>
              <a:rPr lang="en-CA" dirty="0">
                <a:effectLst/>
                <a:latin typeface="Helvetica Neue" panose="02000503000000020004" pitchFamily="2" charset="0"/>
                <a:sym typeface="Wingdings" pitchFamily="2" charset="2"/>
              </a:rPr>
              <a:t> </a:t>
            </a:r>
          </a:p>
          <a:p>
            <a:pPr marL="285750" indent="-285750" algn="l">
              <a:buFont typeface="Arial" panose="020B0604020202020204" pitchFamily="34" charset="0"/>
              <a:buChar char="•"/>
            </a:pPr>
            <a:r>
              <a:rPr lang="en-CA" dirty="0" err="1">
                <a:latin typeface="Helvetica Neue" panose="02000503000000020004" pitchFamily="2" charset="0"/>
                <a:sym typeface="Wingdings" pitchFamily="2" charset="2"/>
              </a:rPr>
              <a:t>Shallyn</a:t>
            </a:r>
            <a:r>
              <a:rPr lang="en-CA" dirty="0">
                <a:latin typeface="Helvetica Neue" panose="02000503000000020004" pitchFamily="2" charset="0"/>
                <a:sym typeface="Wingdings" pitchFamily="2" charset="2"/>
              </a:rPr>
              <a:t> – cat + ski video</a:t>
            </a:r>
            <a:endParaRPr lang="en-CA" dirty="0">
              <a:effectLst/>
              <a:latin typeface="Helvetica Neue" panose="02000503000000020004" pitchFamily="2" charset="0"/>
            </a:endParaRPr>
          </a:p>
        </p:txBody>
      </p:sp>
    </p:spTree>
    <p:extLst>
      <p:ext uri="{BB962C8B-B14F-4D97-AF65-F5344CB8AC3E}">
        <p14:creationId xmlns:p14="http://schemas.microsoft.com/office/powerpoint/2010/main" val="396514968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2751892"/>
            <a:ext cx="9144000" cy="178510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sz="2800" dirty="0"/>
              <a:t>See you </a:t>
            </a:r>
            <a:r>
              <a:rPr lang="en-CA" sz="2800" dirty="0"/>
              <a:t>on Monday!</a:t>
            </a:r>
          </a:p>
          <a:p>
            <a:pPr>
              <a:defRPr sz="2800" b="1">
                <a:solidFill>
                  <a:srgbClr val="262673"/>
                </a:solidFill>
                <a:latin typeface="Century Gothic"/>
                <a:ea typeface="Century Gothic"/>
                <a:cs typeface="Century Gothic"/>
                <a:sym typeface="Century Gothic"/>
              </a:defRPr>
            </a:pPr>
            <a:r>
              <a:rPr lang="en-CA" sz="2800" dirty="0"/>
              <a:t>Thank you! </a:t>
            </a:r>
          </a:p>
          <a:p>
            <a:pPr>
              <a:defRPr sz="2800" b="1">
                <a:solidFill>
                  <a:srgbClr val="262673"/>
                </a:solidFill>
                <a:latin typeface="Century Gothic"/>
                <a:ea typeface="Century Gothic"/>
                <a:cs typeface="Century Gothic"/>
                <a:sym typeface="Century Gothic"/>
              </a:defRPr>
            </a:pPr>
            <a:r>
              <a:rPr lang="en-CA" sz="5400" dirty="0">
                <a:latin typeface="Wingdings"/>
                <a:ea typeface="Wingdings"/>
                <a:cs typeface="Wingdings"/>
                <a:sym typeface="Wingdings" pitchFamily="2" charset="2"/>
              </a:rPr>
              <a:t></a:t>
            </a:r>
            <a:r>
              <a:rPr lang="en-CA" sz="2800" dirty="0">
                <a:latin typeface="Wingdings"/>
                <a:ea typeface="Wingdings"/>
                <a:cs typeface="Wingdings"/>
                <a:sym typeface="Wingdings" pitchFamily="2" charset="2"/>
              </a:rPr>
              <a:t> </a:t>
            </a:r>
            <a:endParaRPr sz="2800" dirty="0">
              <a:latin typeface="Wingdings"/>
              <a:ea typeface="Wingdings"/>
              <a:cs typeface="Wingdings"/>
              <a:sym typeface="Wingdings"/>
            </a:endParaRPr>
          </a:p>
        </p:txBody>
      </p:sp>
    </p:spTree>
    <p:extLst>
      <p:ext uri="{BB962C8B-B14F-4D97-AF65-F5344CB8AC3E}">
        <p14:creationId xmlns:p14="http://schemas.microsoft.com/office/powerpoint/2010/main" val="321010891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DF5B135-53EA-A14D-B44E-9109FBA1E29A}"/>
              </a:ext>
            </a:extLst>
          </p:cNvPr>
          <p:cNvSpPr/>
          <p:nvPr/>
        </p:nvSpPr>
        <p:spPr>
          <a:xfrm>
            <a:off x="3666491" y="2057400"/>
            <a:ext cx="4859022" cy="1692771"/>
          </a:xfrm>
          <a:prstGeom prst="rect">
            <a:avLst/>
          </a:prstGeom>
        </p:spPr>
        <p:txBody>
          <a:bodyPr wrap="none">
            <a:spAutoFit/>
          </a:bodyPr>
          <a:lstStyle/>
          <a:p>
            <a:r>
              <a:rPr lang="en-CA" sz="3200" b="1" dirty="0">
                <a:latin typeface="Century Gothic" charset="0"/>
                <a:ea typeface="Century Gothic" charset="0"/>
                <a:cs typeface="Century Gothic" charset="0"/>
              </a:rPr>
              <a:t>ABM Sketch Submission</a:t>
            </a:r>
          </a:p>
          <a:p>
            <a:r>
              <a:rPr lang="en-CA" sz="2400" dirty="0">
                <a:latin typeface="Century Gothic" charset="0"/>
                <a:ea typeface="Century Gothic" charset="0"/>
                <a:cs typeface="Century Gothic" charset="0"/>
              </a:rPr>
              <a:t>Final submission </a:t>
            </a:r>
          </a:p>
          <a:p>
            <a:r>
              <a:rPr lang="en-CA" sz="2400" dirty="0">
                <a:latin typeface="Century Gothic" charset="0"/>
                <a:ea typeface="Century Gothic" charset="0"/>
                <a:cs typeface="Century Gothic" charset="0"/>
              </a:rPr>
              <a:t>OR</a:t>
            </a:r>
          </a:p>
          <a:p>
            <a:r>
              <a:rPr lang="en-CA" sz="2400" dirty="0">
                <a:latin typeface="Century Gothic" charset="0"/>
                <a:ea typeface="Century Gothic" charset="0"/>
                <a:cs typeface="Century Gothic" charset="0"/>
              </a:rPr>
              <a:t>Work In Progress Submission?</a:t>
            </a:r>
          </a:p>
        </p:txBody>
      </p:sp>
    </p:spTree>
    <p:extLst>
      <p:ext uri="{BB962C8B-B14F-4D97-AF65-F5344CB8AC3E}">
        <p14:creationId xmlns:p14="http://schemas.microsoft.com/office/powerpoint/2010/main" val="96896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DF5B135-53EA-A14D-B44E-9109FBA1E29A}"/>
              </a:ext>
            </a:extLst>
          </p:cNvPr>
          <p:cNvSpPr/>
          <p:nvPr/>
        </p:nvSpPr>
        <p:spPr>
          <a:xfrm>
            <a:off x="3761870" y="2514600"/>
            <a:ext cx="4668265" cy="1077218"/>
          </a:xfrm>
          <a:prstGeom prst="rect">
            <a:avLst/>
          </a:prstGeom>
        </p:spPr>
        <p:txBody>
          <a:bodyPr wrap="none">
            <a:spAutoFit/>
          </a:bodyPr>
          <a:lstStyle/>
          <a:p>
            <a:r>
              <a:rPr lang="en-CA" sz="3200" b="1" dirty="0">
                <a:latin typeface="Century Gothic" charset="0"/>
                <a:ea typeface="Century Gothic" charset="0"/>
                <a:cs typeface="Century Gothic" charset="0"/>
              </a:rPr>
              <a:t>Due by December 7</a:t>
            </a:r>
            <a:r>
              <a:rPr lang="en-CA" sz="3200" b="1" baseline="30000" dirty="0">
                <a:latin typeface="Century Gothic" charset="0"/>
                <a:ea typeface="Century Gothic" charset="0"/>
                <a:cs typeface="Century Gothic" charset="0"/>
              </a:rPr>
              <a:t>th</a:t>
            </a:r>
            <a:r>
              <a:rPr lang="en-CA" sz="3200" b="1" dirty="0">
                <a:latin typeface="Century Gothic" charset="0"/>
                <a:ea typeface="Century Gothic" charset="0"/>
                <a:cs typeface="Century Gothic" charset="0"/>
              </a:rPr>
              <a:t>?</a:t>
            </a:r>
          </a:p>
          <a:p>
            <a:endParaRPr lang="en-CA" sz="3200" b="1" dirty="0">
              <a:latin typeface="Century Gothic" charset="0"/>
              <a:ea typeface="Century Gothic" charset="0"/>
              <a:cs typeface="Century Gothic" charset="0"/>
            </a:endParaRPr>
          </a:p>
        </p:txBody>
      </p:sp>
      <p:sp>
        <p:nvSpPr>
          <p:cNvPr id="2" name="Rectangle 1">
            <a:extLst>
              <a:ext uri="{FF2B5EF4-FFF2-40B4-BE49-F238E27FC236}">
                <a16:creationId xmlns:a16="http://schemas.microsoft.com/office/drawing/2014/main" id="{7300C23C-3DCF-8C40-A688-045FBC69A25B}"/>
              </a:ext>
            </a:extLst>
          </p:cNvPr>
          <p:cNvSpPr/>
          <p:nvPr/>
        </p:nvSpPr>
        <p:spPr>
          <a:xfrm>
            <a:off x="3048000" y="3591818"/>
            <a:ext cx="6096000" cy="1200329"/>
          </a:xfrm>
          <a:prstGeom prst="rect">
            <a:avLst/>
          </a:prstGeom>
        </p:spPr>
        <p:txBody>
          <a:bodyPr>
            <a:spAutoFit/>
          </a:bodyPr>
          <a:lstStyle/>
          <a:p>
            <a:r>
              <a:rPr lang="en-CA" dirty="0">
                <a:latin typeface="Cambria" panose="02040503050406030204" pitchFamily="18" charset="0"/>
              </a:rPr>
              <a:t>Sketches of ABM, </a:t>
            </a:r>
          </a:p>
          <a:p>
            <a:r>
              <a:rPr lang="en-CA" dirty="0">
                <a:latin typeface="Cambria" panose="02040503050406030204" pitchFamily="18" charset="0"/>
              </a:rPr>
              <a:t>oral in-lab presentation </a:t>
            </a:r>
          </a:p>
          <a:p>
            <a:r>
              <a:rPr lang="en-CA" dirty="0" err="1">
                <a:latin typeface="Cambria" panose="02040503050406030204" pitchFamily="18" charset="0"/>
              </a:rPr>
              <a:t>Onshape</a:t>
            </a:r>
            <a:r>
              <a:rPr lang="en-CA" dirty="0">
                <a:latin typeface="Cambria" panose="02040503050406030204" pitchFamily="18" charset="0"/>
              </a:rPr>
              <a:t> final model, </a:t>
            </a:r>
          </a:p>
          <a:p>
            <a:r>
              <a:rPr lang="en-CA" dirty="0">
                <a:latin typeface="Cambria" panose="02040503050406030204" pitchFamily="18" charset="0"/>
              </a:rPr>
              <a:t>Video &amp; Presentation</a:t>
            </a:r>
            <a:endParaRPr lang="en-CA" dirty="0"/>
          </a:p>
        </p:txBody>
      </p:sp>
    </p:spTree>
    <p:extLst>
      <p:ext uri="{BB962C8B-B14F-4D97-AF65-F5344CB8AC3E}">
        <p14:creationId xmlns:p14="http://schemas.microsoft.com/office/powerpoint/2010/main" val="36163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990600"/>
            <a:ext cx="9144000" cy="9541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lang="en-CA" sz="2800" dirty="0"/>
              <a:t>SIAT Showcase</a:t>
            </a:r>
          </a:p>
          <a:p>
            <a:pPr>
              <a:defRPr sz="2800" b="1">
                <a:solidFill>
                  <a:srgbClr val="262673"/>
                </a:solidFill>
                <a:latin typeface="Century Gothic"/>
                <a:ea typeface="Century Gothic"/>
                <a:cs typeface="Century Gothic"/>
                <a:sym typeface="Century Gothic"/>
              </a:defRPr>
            </a:pPr>
            <a:r>
              <a:rPr lang="en-CA" sz="2800" dirty="0">
                <a:sym typeface="Wingdings" pitchFamily="2" charset="2"/>
              </a:rPr>
              <a:t></a:t>
            </a:r>
            <a:r>
              <a:rPr lang="en-CA" sz="2800" dirty="0"/>
              <a:t> </a:t>
            </a:r>
          </a:p>
        </p:txBody>
      </p:sp>
      <p:sp>
        <p:nvSpPr>
          <p:cNvPr id="2" name="Rectangle 1">
            <a:extLst>
              <a:ext uri="{FF2B5EF4-FFF2-40B4-BE49-F238E27FC236}">
                <a16:creationId xmlns:a16="http://schemas.microsoft.com/office/drawing/2014/main" id="{A4B4BCC4-A96F-404E-A026-0FA7D9F29878}"/>
              </a:ext>
            </a:extLst>
          </p:cNvPr>
          <p:cNvSpPr/>
          <p:nvPr/>
        </p:nvSpPr>
        <p:spPr>
          <a:xfrm>
            <a:off x="1562100" y="2286000"/>
            <a:ext cx="9067800" cy="3354765"/>
          </a:xfrm>
          <a:prstGeom prst="rect">
            <a:avLst/>
          </a:prstGeom>
        </p:spPr>
        <p:txBody>
          <a:bodyPr wrap="square">
            <a:spAutoFit/>
          </a:bodyPr>
          <a:lstStyle/>
          <a:p>
            <a:r>
              <a:rPr lang="en-CA" dirty="0">
                <a:solidFill>
                  <a:srgbClr val="000000"/>
                </a:solidFill>
                <a:latin typeface="Calibri,Helvetica,sans-serif,Helvetica,EmojiFont,Apple Color Emoji,Segoe UI Emoji,NotoColorEmoji,Segoe UI Symbol,Android Emoji,EmojiSymbols"/>
              </a:rPr>
              <a:t>SIAT is running a digital showcase for the Fall 2020 semester and we are currently collecting project submissions by students to feature on the SIAT website and social media. The showcase will highlight the impressive work of student in SIAT and is a great opportunity to have your projects promoted and seen by industry professionals and others.</a:t>
            </a:r>
            <a:endParaRPr lang="en-CA" sz="2000" dirty="0">
              <a:solidFill>
                <a:srgbClr val="000000"/>
              </a:solidFill>
              <a:latin typeface="Calibri,Helvetica,sans-serif,Helvetica,EmojiFont,Apple Color Emoji,Segoe UI Emoji,NotoColorEmoji,Segoe UI Symbol,Android Emoji,EmojiSymbols"/>
            </a:endParaRPr>
          </a:p>
          <a:p>
            <a:br>
              <a:rPr lang="en-CA" sz="2000" dirty="0">
                <a:solidFill>
                  <a:srgbClr val="000000"/>
                </a:solidFill>
                <a:latin typeface="Calibri,Helvetica,sans-serif,Helvetica,EmojiFont,Apple Color Emoji,Segoe UI Emoji,NotoColorEmoji,Segoe UI Symbol,Android Emoji,EmojiSymbols"/>
              </a:rPr>
            </a:br>
            <a:endParaRPr lang="en-CA" sz="2000" dirty="0">
              <a:solidFill>
                <a:srgbClr val="000000"/>
              </a:solidFill>
              <a:latin typeface="Calibri,Helvetica,sans-serif,Helvetica,EmojiFont,Apple Color Emoji,Segoe UI Emoji,NotoColorEmoji,Segoe UI Symbol,Android Emoji,EmojiSymbols"/>
            </a:endParaRPr>
          </a:p>
          <a:p>
            <a:r>
              <a:rPr lang="en-CA" dirty="0">
                <a:solidFill>
                  <a:srgbClr val="000000"/>
                </a:solidFill>
                <a:latin typeface="Calibri,Helvetica,sans-serif,Helvetica,EmojiFont,Apple Color Emoji,Segoe UI Emoji,NotoColorEmoji,Segoe UI Symbol,Android Emoji,EmojiSymbols"/>
              </a:rPr>
              <a:t>Projects can be submitted through the online form at the link below and are being accepted until December 8th.</a:t>
            </a:r>
            <a:endParaRPr lang="en-CA" sz="2000" dirty="0">
              <a:solidFill>
                <a:srgbClr val="000000"/>
              </a:solidFill>
              <a:latin typeface="Calibri,Helvetica,sans-serif,Helvetica,EmojiFont,Apple Color Emoji,Segoe UI Emoji,NotoColorEmoji,Segoe UI Symbol,Android Emoji,EmojiSymbols"/>
            </a:endParaRPr>
          </a:p>
          <a:p>
            <a:br>
              <a:rPr lang="en-CA" sz="2000" dirty="0">
                <a:solidFill>
                  <a:srgbClr val="000000"/>
                </a:solidFill>
                <a:latin typeface="Calibri,Helvetica,sans-serif,Helvetica,EmojiFont,Apple Color Emoji,Segoe UI Emoji,NotoColorEmoji,Segoe UI Symbol,Android Emoji,EmojiSymbols"/>
              </a:rPr>
            </a:br>
            <a:endParaRPr lang="en-CA" sz="2000" dirty="0">
              <a:solidFill>
                <a:srgbClr val="000000"/>
              </a:solidFill>
              <a:latin typeface="Calibri,Helvetica,sans-serif,Helvetica,EmojiFont,Apple Color Emoji,Segoe UI Emoji,NotoColorEmoji,Segoe UI Symbol,Android Emoji,EmojiSymbols"/>
            </a:endParaRPr>
          </a:p>
          <a:p>
            <a:r>
              <a:rPr lang="en-CA" dirty="0">
                <a:solidFill>
                  <a:srgbClr val="000000"/>
                </a:solidFill>
                <a:latin typeface="Calibri,Helvetica,sans-serif,Helvetica,EmojiFont,Apple Color Emoji,Segoe UI Emoji,NotoColorEmoji,Segoe UI Symbol,Android Emoji,EmojiSymbols"/>
                <a:hlinkClick r:id="rId2"/>
              </a:rPr>
              <a:t>http://www.sfu.ca/siat/fall2020-showcase-submission.html</a:t>
            </a:r>
            <a:endParaRPr lang="en-CA" sz="2000" dirty="0">
              <a:solidFill>
                <a:srgbClr val="000000"/>
              </a:solidFill>
              <a:latin typeface="Calibri,Helvetica,sans-serif,Helvetica,EmojiFont,Apple Color Emoji,Segoe UI Emoji,NotoColorEmoji,Segoe UI Symbol,Android Emoji,EmojiSymbols"/>
            </a:endParaRPr>
          </a:p>
        </p:txBody>
      </p:sp>
    </p:spTree>
    <p:extLst>
      <p:ext uri="{BB962C8B-B14F-4D97-AF65-F5344CB8AC3E}">
        <p14:creationId xmlns:p14="http://schemas.microsoft.com/office/powerpoint/2010/main" val="48175246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909F5D-689F-664D-95D1-FD2D8A4B450F}"/>
              </a:ext>
            </a:extLst>
          </p:cNvPr>
          <p:cNvSpPr txBox="1"/>
          <p:nvPr/>
        </p:nvSpPr>
        <p:spPr>
          <a:xfrm>
            <a:off x="1143000" y="1905000"/>
            <a:ext cx="9623147" cy="3877985"/>
          </a:xfrm>
          <a:prstGeom prst="rect">
            <a:avLst/>
          </a:prstGeom>
          <a:noFill/>
        </p:spPr>
        <p:txBody>
          <a:bodyPr wrap="none" rtlCol="0">
            <a:spAutoFit/>
          </a:bodyPr>
          <a:lstStyle/>
          <a:p>
            <a:r>
              <a:rPr lang="en-CA" sz="3200" b="1" dirty="0">
                <a:solidFill>
                  <a:schemeClr val="accent2"/>
                </a:solidFill>
                <a:latin typeface="Century Gothic" charset="0"/>
              </a:rPr>
              <a:t>This Monday (Nov 30</a:t>
            </a:r>
            <a:r>
              <a:rPr lang="en-CA" sz="3200" b="1" baseline="30000" dirty="0">
                <a:solidFill>
                  <a:schemeClr val="accent2"/>
                </a:solidFill>
                <a:latin typeface="Century Gothic" charset="0"/>
              </a:rPr>
              <a:t>th</a:t>
            </a:r>
            <a:r>
              <a:rPr lang="en-CA" sz="3200" b="1" dirty="0">
                <a:solidFill>
                  <a:schemeClr val="accent2"/>
                </a:solidFill>
                <a:latin typeface="Century Gothic" charset="0"/>
              </a:rPr>
              <a:t>, 2020)?</a:t>
            </a:r>
          </a:p>
          <a:p>
            <a:endParaRPr lang="en-CA" sz="2000" b="1" dirty="0">
              <a:solidFill>
                <a:schemeClr val="accent2"/>
              </a:solidFill>
              <a:latin typeface="Century Gothic" charset="0"/>
            </a:endParaRPr>
          </a:p>
          <a:p>
            <a:endParaRPr lang="en-CA" sz="2000" b="1" dirty="0">
              <a:solidFill>
                <a:schemeClr val="accent2"/>
              </a:solidFill>
              <a:latin typeface="Century Gothic" charset="0"/>
            </a:endParaRPr>
          </a:p>
          <a:p>
            <a:pPr marL="457200" indent="-457200">
              <a:buFont typeface="Arial" panose="020B0604020202020204" pitchFamily="34" charset="0"/>
              <a:buChar char="•"/>
            </a:pPr>
            <a:r>
              <a:rPr lang="en-CA" sz="2000" b="1" dirty="0">
                <a:solidFill>
                  <a:schemeClr val="accent2"/>
                </a:solidFill>
                <a:latin typeface="Century Gothic" charset="0"/>
              </a:rPr>
              <a:t>Work on your ABM assemblies in groups of 5</a:t>
            </a:r>
          </a:p>
          <a:p>
            <a:pPr marL="457200" indent="-457200">
              <a:buFont typeface="Arial" panose="020B0604020202020204" pitchFamily="34" charset="0"/>
              <a:buChar char="•"/>
            </a:pPr>
            <a:r>
              <a:rPr lang="en-CA" sz="2000" b="1" dirty="0">
                <a:solidFill>
                  <a:schemeClr val="accent2"/>
                </a:solidFill>
                <a:latin typeface="Century Gothic" charset="0"/>
              </a:rPr>
              <a:t>Give feedback/suggestions to 4 of your group mates on their digital files</a:t>
            </a:r>
          </a:p>
          <a:p>
            <a:pPr marL="457200" indent="-457200">
              <a:buFont typeface="Arial" panose="020B0604020202020204" pitchFamily="34" charset="0"/>
              <a:buChar char="•"/>
            </a:pPr>
            <a:r>
              <a:rPr lang="en-CA" sz="2000" b="1" dirty="0">
                <a:solidFill>
                  <a:schemeClr val="accent2"/>
                </a:solidFill>
                <a:latin typeface="Century Gothic" charset="0"/>
              </a:rPr>
              <a:t>Receive feedback from the TA</a:t>
            </a:r>
          </a:p>
          <a:p>
            <a:pPr marL="457200" indent="-457200">
              <a:buFont typeface="Arial" panose="020B0604020202020204" pitchFamily="34" charset="0"/>
              <a:buChar char="•"/>
            </a:pPr>
            <a:endParaRPr lang="en-CA" sz="3200" b="1" dirty="0">
              <a:solidFill>
                <a:schemeClr val="accent2"/>
              </a:solidFill>
              <a:latin typeface="Century Gothic" charset="0"/>
            </a:endParaRPr>
          </a:p>
          <a:p>
            <a:pPr algn="l"/>
            <a:endParaRPr lang="en-CA" sz="3200" b="1" dirty="0">
              <a:solidFill>
                <a:schemeClr val="accent2"/>
              </a:solidFill>
              <a:latin typeface="Century Gothic" charset="0"/>
            </a:endParaRPr>
          </a:p>
          <a:p>
            <a:pPr algn="l"/>
            <a:endParaRPr lang="en-CA" sz="3200" b="1" dirty="0">
              <a:solidFill>
                <a:schemeClr val="accent2"/>
              </a:solidFill>
              <a:latin typeface="Century Gothic" charset="0"/>
            </a:endParaRPr>
          </a:p>
          <a:p>
            <a:endParaRPr lang="en-US" dirty="0">
              <a:solidFill>
                <a:schemeClr val="accent2"/>
              </a:solidFill>
            </a:endParaRPr>
          </a:p>
        </p:txBody>
      </p:sp>
    </p:spTree>
    <p:extLst>
      <p:ext uri="{BB962C8B-B14F-4D97-AF65-F5344CB8AC3E}">
        <p14:creationId xmlns:p14="http://schemas.microsoft.com/office/powerpoint/2010/main" val="402087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2209800"/>
            <a:ext cx="9144000" cy="2677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lang="en-CA" sz="2800" dirty="0" err="1"/>
              <a:t>OnShape</a:t>
            </a:r>
            <a:r>
              <a:rPr lang="en-CA" sz="2800" dirty="0"/>
              <a:t> Make-Up Quiz </a:t>
            </a:r>
          </a:p>
          <a:p>
            <a:pPr>
              <a:defRPr sz="2800" b="1">
                <a:solidFill>
                  <a:srgbClr val="262673"/>
                </a:solidFill>
                <a:latin typeface="Century Gothic"/>
                <a:ea typeface="Century Gothic"/>
                <a:cs typeface="Century Gothic"/>
                <a:sym typeface="Century Gothic"/>
              </a:defRPr>
            </a:pPr>
            <a:endParaRPr lang="en-CA" sz="2800" dirty="0"/>
          </a:p>
          <a:p>
            <a:pPr>
              <a:defRPr sz="2800" b="1">
                <a:solidFill>
                  <a:srgbClr val="262673"/>
                </a:solidFill>
                <a:latin typeface="Century Gothic"/>
                <a:ea typeface="Century Gothic"/>
                <a:cs typeface="Century Gothic"/>
                <a:sym typeface="Century Gothic"/>
              </a:defRPr>
            </a:pPr>
            <a:r>
              <a:rPr lang="en-CA" sz="2800" dirty="0"/>
              <a:t>Signup please!</a:t>
            </a:r>
          </a:p>
          <a:p>
            <a:pPr>
              <a:defRPr sz="2800" b="1">
                <a:solidFill>
                  <a:srgbClr val="262673"/>
                </a:solidFill>
                <a:latin typeface="Century Gothic"/>
                <a:ea typeface="Century Gothic"/>
                <a:cs typeface="Century Gothic"/>
                <a:sym typeface="Century Gothic"/>
              </a:defRPr>
            </a:pPr>
            <a:r>
              <a:rPr lang="en-CA" sz="2800" dirty="0">
                <a:sym typeface="Wingdings" pitchFamily="2" charset="2"/>
              </a:rPr>
              <a:t></a:t>
            </a:r>
            <a:r>
              <a:rPr lang="en-CA" sz="2800" dirty="0"/>
              <a:t> </a:t>
            </a:r>
          </a:p>
          <a:p>
            <a:pPr>
              <a:defRPr sz="2800" b="1">
                <a:solidFill>
                  <a:srgbClr val="262673"/>
                </a:solidFill>
                <a:latin typeface="Century Gothic"/>
                <a:ea typeface="Century Gothic"/>
                <a:cs typeface="Century Gothic"/>
                <a:sym typeface="Century Gothic"/>
              </a:defRPr>
            </a:pPr>
            <a:endParaRPr lang="en-CA" sz="2800" dirty="0"/>
          </a:p>
          <a:p>
            <a:pPr>
              <a:defRPr sz="2800" b="1">
                <a:solidFill>
                  <a:srgbClr val="262673"/>
                </a:solidFill>
                <a:latin typeface="Century Gothic"/>
                <a:ea typeface="Century Gothic"/>
                <a:cs typeface="Century Gothic"/>
                <a:sym typeface="Century Gothic"/>
              </a:defRPr>
            </a:pPr>
            <a:endParaRPr lang="en-CA" sz="2800" dirty="0"/>
          </a:p>
        </p:txBody>
      </p:sp>
      <p:sp>
        <p:nvSpPr>
          <p:cNvPr id="2" name="Rectangle 1">
            <a:extLst>
              <a:ext uri="{FF2B5EF4-FFF2-40B4-BE49-F238E27FC236}">
                <a16:creationId xmlns:a16="http://schemas.microsoft.com/office/drawing/2014/main" id="{8C7AC3B0-5C85-EB43-9286-D80B016F2AE9}"/>
              </a:ext>
            </a:extLst>
          </p:cNvPr>
          <p:cNvSpPr/>
          <p:nvPr/>
        </p:nvSpPr>
        <p:spPr>
          <a:xfrm>
            <a:off x="3048000" y="4648200"/>
            <a:ext cx="6096000" cy="646331"/>
          </a:xfrm>
          <a:prstGeom prst="rect">
            <a:avLst/>
          </a:prstGeom>
        </p:spPr>
        <p:txBody>
          <a:bodyPr>
            <a:spAutoFit/>
          </a:bodyPr>
          <a:lstStyle/>
          <a:p>
            <a:r>
              <a:rPr lang="en-CA" dirty="0">
                <a:solidFill>
                  <a:srgbClr val="2D3B45"/>
                </a:solidFill>
                <a:latin typeface="Lato Extended" panose="020F0502020204030203" pitchFamily="34" charset="0"/>
              </a:rPr>
              <a:t>Date: Dec. 9</a:t>
            </a:r>
            <a:r>
              <a:rPr lang="en-CA" baseline="30000" dirty="0">
                <a:solidFill>
                  <a:srgbClr val="2D3B45"/>
                </a:solidFill>
                <a:latin typeface="Lato Extended" panose="020F0502020204030203" pitchFamily="34" charset="0"/>
              </a:rPr>
              <a:t>th</a:t>
            </a:r>
            <a:r>
              <a:rPr lang="en-CA" dirty="0">
                <a:solidFill>
                  <a:srgbClr val="2D3B45"/>
                </a:solidFill>
                <a:latin typeface="Lato Extended" panose="020F0502020204030203" pitchFamily="34" charset="0"/>
              </a:rPr>
              <a:t> - Wednesday</a:t>
            </a:r>
          </a:p>
          <a:p>
            <a:r>
              <a:rPr lang="en-CA" dirty="0">
                <a:solidFill>
                  <a:srgbClr val="2D3B45"/>
                </a:solidFill>
                <a:latin typeface="Lato Extended" panose="020F0502020204030203" pitchFamily="34" charset="0"/>
              </a:rPr>
              <a:t>Time: 11:30 AM - 12:30 PM</a:t>
            </a:r>
            <a:endParaRPr lang="en-CA" b="0" i="0" u="none" strike="noStrike" dirty="0">
              <a:solidFill>
                <a:srgbClr val="2D3B45"/>
              </a:solidFill>
              <a:effectLst/>
              <a:latin typeface="Lato Extended" panose="020F0502020204030203" pitchFamily="34" charset="0"/>
            </a:endParaRPr>
          </a:p>
        </p:txBody>
      </p:sp>
    </p:spTree>
    <p:extLst>
      <p:ext uri="{BB962C8B-B14F-4D97-AF65-F5344CB8AC3E}">
        <p14:creationId xmlns:p14="http://schemas.microsoft.com/office/powerpoint/2010/main" val="210776629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2189946"/>
            <a:ext cx="9144000" cy="9541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lang="en-CA" sz="2800" dirty="0"/>
              <a:t>Final Exam Conflict </a:t>
            </a:r>
          </a:p>
          <a:p>
            <a:pPr>
              <a:defRPr sz="2800" b="1">
                <a:solidFill>
                  <a:srgbClr val="262673"/>
                </a:solidFill>
                <a:latin typeface="Century Gothic"/>
                <a:ea typeface="Century Gothic"/>
                <a:cs typeface="Century Gothic"/>
                <a:sym typeface="Century Gothic"/>
              </a:defRPr>
            </a:pPr>
            <a:r>
              <a:rPr lang="en-CA" sz="2800" dirty="0"/>
              <a:t>Early Final Exam sign up sheet on canvas!</a:t>
            </a:r>
          </a:p>
        </p:txBody>
      </p:sp>
      <p:sp>
        <p:nvSpPr>
          <p:cNvPr id="2" name="Rectangle 1">
            <a:extLst>
              <a:ext uri="{FF2B5EF4-FFF2-40B4-BE49-F238E27FC236}">
                <a16:creationId xmlns:a16="http://schemas.microsoft.com/office/drawing/2014/main" id="{A4E6E4D2-81A3-BB40-9C65-DB4789CC52DA}"/>
              </a:ext>
            </a:extLst>
          </p:cNvPr>
          <p:cNvSpPr/>
          <p:nvPr/>
        </p:nvSpPr>
        <p:spPr>
          <a:xfrm>
            <a:off x="3048000" y="4191000"/>
            <a:ext cx="6096000" cy="646331"/>
          </a:xfrm>
          <a:prstGeom prst="rect">
            <a:avLst/>
          </a:prstGeom>
        </p:spPr>
        <p:txBody>
          <a:bodyPr>
            <a:spAutoFit/>
          </a:bodyPr>
          <a:lstStyle/>
          <a:p>
            <a:r>
              <a:rPr lang="en-CA" dirty="0">
                <a:solidFill>
                  <a:srgbClr val="2D3B45"/>
                </a:solidFill>
                <a:latin typeface="Lato Extended" panose="020F0502020204030203" pitchFamily="34" charset="0"/>
              </a:rPr>
              <a:t>Date: Dec. 10</a:t>
            </a:r>
            <a:r>
              <a:rPr lang="en-CA" baseline="30000" dirty="0">
                <a:solidFill>
                  <a:srgbClr val="2D3B45"/>
                </a:solidFill>
                <a:latin typeface="Lato Extended" panose="020F0502020204030203" pitchFamily="34" charset="0"/>
              </a:rPr>
              <a:t>th</a:t>
            </a:r>
            <a:r>
              <a:rPr lang="en-CA" dirty="0">
                <a:solidFill>
                  <a:srgbClr val="2D3B45"/>
                </a:solidFill>
                <a:latin typeface="Lato Extended" panose="020F0502020204030203" pitchFamily="34" charset="0"/>
              </a:rPr>
              <a:t> - Thursday</a:t>
            </a:r>
          </a:p>
          <a:p>
            <a:r>
              <a:rPr lang="en-CA" dirty="0">
                <a:solidFill>
                  <a:srgbClr val="2D3B45"/>
                </a:solidFill>
                <a:latin typeface="Lato Extended" panose="020F0502020204030203" pitchFamily="34" charset="0"/>
              </a:rPr>
              <a:t>Time: 10:30 AM - 1:30 PM</a:t>
            </a:r>
            <a:endParaRPr lang="en-CA" b="0" i="0" u="none" strike="noStrike" dirty="0">
              <a:solidFill>
                <a:srgbClr val="2D3B45"/>
              </a:solidFill>
              <a:effectLst/>
              <a:latin typeface="Lato Extended" panose="020F0502020204030203" pitchFamily="34" charset="0"/>
            </a:endParaRPr>
          </a:p>
        </p:txBody>
      </p:sp>
    </p:spTree>
    <p:extLst>
      <p:ext uri="{BB962C8B-B14F-4D97-AF65-F5344CB8AC3E}">
        <p14:creationId xmlns:p14="http://schemas.microsoft.com/office/powerpoint/2010/main" val="48318824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1981200"/>
            <a:ext cx="9144000" cy="5232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lang="en-CA" sz="2800" dirty="0"/>
              <a:t>Final Exam Structure</a:t>
            </a:r>
          </a:p>
        </p:txBody>
      </p:sp>
      <p:sp>
        <p:nvSpPr>
          <p:cNvPr id="2" name="Rectangle 1">
            <a:extLst>
              <a:ext uri="{FF2B5EF4-FFF2-40B4-BE49-F238E27FC236}">
                <a16:creationId xmlns:a16="http://schemas.microsoft.com/office/drawing/2014/main" id="{A4E6E4D2-81A3-BB40-9C65-DB4789CC52DA}"/>
              </a:ext>
            </a:extLst>
          </p:cNvPr>
          <p:cNvSpPr/>
          <p:nvPr/>
        </p:nvSpPr>
        <p:spPr>
          <a:xfrm>
            <a:off x="3048000" y="2788549"/>
            <a:ext cx="6096000" cy="1477328"/>
          </a:xfrm>
          <a:prstGeom prst="rect">
            <a:avLst/>
          </a:prstGeom>
        </p:spPr>
        <p:txBody>
          <a:bodyPr>
            <a:spAutoFit/>
          </a:bodyPr>
          <a:lstStyle/>
          <a:p>
            <a:r>
              <a:rPr lang="en-CA" dirty="0">
                <a:solidFill>
                  <a:srgbClr val="2D3B45"/>
                </a:solidFill>
                <a:latin typeface="Lato Extended" panose="020F0502020204030203" pitchFamily="34" charset="0"/>
              </a:rPr>
              <a:t>Open book </a:t>
            </a:r>
          </a:p>
          <a:p>
            <a:r>
              <a:rPr lang="en-CA" b="0" i="0" u="none" strike="noStrike" dirty="0">
                <a:solidFill>
                  <a:srgbClr val="2D3B45"/>
                </a:solidFill>
                <a:effectLst/>
                <a:latin typeface="Lato Extended" panose="020F0502020204030203" pitchFamily="34" charset="0"/>
              </a:rPr>
              <a:t>3 hours exam</a:t>
            </a:r>
          </a:p>
          <a:p>
            <a:r>
              <a:rPr lang="en-CA" dirty="0">
                <a:solidFill>
                  <a:srgbClr val="2D3B45"/>
                </a:solidFill>
                <a:latin typeface="Lato Extended" panose="020F0502020204030203" pitchFamily="34" charset="0"/>
              </a:rPr>
              <a:t>All drawing questions </a:t>
            </a:r>
          </a:p>
          <a:p>
            <a:r>
              <a:rPr lang="en-CA" dirty="0">
                <a:solidFill>
                  <a:srgbClr val="2D3B45"/>
                </a:solidFill>
                <a:latin typeface="Lato Extended" panose="020F0502020204030203" pitchFamily="34" charset="0"/>
              </a:rPr>
              <a:t>(multi-views, x-sectional, auxiliary, isometric)</a:t>
            </a:r>
            <a:endParaRPr lang="en-CA" b="0" i="0" u="none" strike="noStrike" dirty="0">
              <a:solidFill>
                <a:srgbClr val="2D3B45"/>
              </a:solidFill>
              <a:effectLst/>
              <a:latin typeface="Lato Extended" panose="020F0502020204030203" pitchFamily="34" charset="0"/>
            </a:endParaRPr>
          </a:p>
          <a:p>
            <a:endParaRPr lang="en-CA" b="0" i="0" u="none" strike="noStrike" dirty="0">
              <a:solidFill>
                <a:srgbClr val="2D3B45"/>
              </a:solidFill>
              <a:effectLst/>
              <a:latin typeface="Lato Extended" panose="020F0502020204030203" pitchFamily="34" charset="0"/>
            </a:endParaRPr>
          </a:p>
        </p:txBody>
      </p:sp>
      <p:sp>
        <p:nvSpPr>
          <p:cNvPr id="4" name="Rectangle 3">
            <a:extLst>
              <a:ext uri="{FF2B5EF4-FFF2-40B4-BE49-F238E27FC236}">
                <a16:creationId xmlns:a16="http://schemas.microsoft.com/office/drawing/2014/main" id="{EC82EDFE-24DC-EC4A-8432-F23C65255AF8}"/>
              </a:ext>
            </a:extLst>
          </p:cNvPr>
          <p:cNvSpPr/>
          <p:nvPr/>
        </p:nvSpPr>
        <p:spPr>
          <a:xfrm>
            <a:off x="3048000" y="4226840"/>
            <a:ext cx="6096000" cy="830997"/>
          </a:xfrm>
          <a:prstGeom prst="rect">
            <a:avLst/>
          </a:prstGeom>
        </p:spPr>
        <p:txBody>
          <a:bodyPr>
            <a:spAutoFit/>
          </a:bodyPr>
          <a:lstStyle/>
          <a:p>
            <a:r>
              <a:rPr lang="en-CA" sz="2400" b="1" dirty="0">
                <a:solidFill>
                  <a:srgbClr val="2D3B45"/>
                </a:solidFill>
                <a:latin typeface="Lato Extended" panose="020F0502020204030203" pitchFamily="34" charset="0"/>
              </a:rPr>
              <a:t>Date: Dec. 11</a:t>
            </a:r>
            <a:r>
              <a:rPr lang="en-CA" sz="2400" b="1" baseline="30000" dirty="0">
                <a:solidFill>
                  <a:srgbClr val="2D3B45"/>
                </a:solidFill>
                <a:latin typeface="Lato Extended" panose="020F0502020204030203" pitchFamily="34" charset="0"/>
              </a:rPr>
              <a:t>th</a:t>
            </a:r>
            <a:r>
              <a:rPr lang="en-CA" sz="2400" b="1" dirty="0">
                <a:solidFill>
                  <a:srgbClr val="2D3B45"/>
                </a:solidFill>
                <a:latin typeface="Lato Extended" panose="020F0502020204030203" pitchFamily="34" charset="0"/>
              </a:rPr>
              <a:t> - Friday</a:t>
            </a:r>
          </a:p>
          <a:p>
            <a:r>
              <a:rPr lang="en-CA" sz="2400" b="1" dirty="0">
                <a:solidFill>
                  <a:srgbClr val="2D3B45"/>
                </a:solidFill>
                <a:latin typeface="Lato Extended" panose="020F0502020204030203" pitchFamily="34" charset="0"/>
              </a:rPr>
              <a:t>Time: 7:00 PM - 10:00 PM</a:t>
            </a:r>
            <a:endParaRPr lang="en-CA" sz="2400" b="1" i="0" u="none" strike="noStrike" dirty="0">
              <a:solidFill>
                <a:srgbClr val="2D3B45"/>
              </a:solidFill>
              <a:effectLst/>
              <a:latin typeface="Lato Extended" panose="020F0502020204030203" pitchFamily="34" charset="0"/>
            </a:endParaRPr>
          </a:p>
        </p:txBody>
      </p:sp>
    </p:spTree>
    <p:extLst>
      <p:ext uri="{BB962C8B-B14F-4D97-AF65-F5344CB8AC3E}">
        <p14:creationId xmlns:p14="http://schemas.microsoft.com/office/powerpoint/2010/main" val="253526819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TextBox 3"/>
          <p:cNvSpPr txBox="1"/>
          <p:nvPr/>
        </p:nvSpPr>
        <p:spPr>
          <a:xfrm>
            <a:off x="1524000" y="2751892"/>
            <a:ext cx="9144000" cy="16927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800" b="1">
                <a:solidFill>
                  <a:srgbClr val="262673"/>
                </a:solidFill>
                <a:latin typeface="Century Gothic"/>
                <a:ea typeface="Century Gothic"/>
                <a:cs typeface="Century Gothic"/>
                <a:sym typeface="Century Gothic"/>
              </a:defRPr>
            </a:pPr>
            <a:r>
              <a:rPr lang="en-CA" sz="2800" dirty="0"/>
              <a:t>Weekly quizzes?</a:t>
            </a:r>
          </a:p>
          <a:p>
            <a:pPr>
              <a:defRPr sz="2800" b="1">
                <a:solidFill>
                  <a:srgbClr val="262673"/>
                </a:solidFill>
                <a:latin typeface="Century Gothic"/>
                <a:ea typeface="Century Gothic"/>
                <a:cs typeface="Century Gothic"/>
                <a:sym typeface="Century Gothic"/>
              </a:defRPr>
            </a:pPr>
            <a:endParaRPr lang="en-CA" sz="2800" dirty="0"/>
          </a:p>
          <a:p>
            <a:pPr>
              <a:defRPr sz="2800" b="1">
                <a:solidFill>
                  <a:srgbClr val="262673"/>
                </a:solidFill>
                <a:latin typeface="Century Gothic"/>
                <a:ea typeface="Century Gothic"/>
                <a:cs typeface="Century Gothic"/>
                <a:sym typeface="Century Gothic"/>
              </a:defRPr>
            </a:pPr>
            <a:r>
              <a:rPr lang="en-CA" sz="2800" dirty="0"/>
              <a:t>7 best out of 8 quizzes</a:t>
            </a:r>
          </a:p>
          <a:p>
            <a:pPr>
              <a:defRPr sz="2800" b="1">
                <a:solidFill>
                  <a:srgbClr val="262673"/>
                </a:solidFill>
                <a:latin typeface="Century Gothic"/>
                <a:ea typeface="Century Gothic"/>
                <a:cs typeface="Century Gothic"/>
                <a:sym typeface="Century Gothic"/>
              </a:defRPr>
            </a:pPr>
            <a:r>
              <a:rPr lang="en-CA" sz="2000" dirty="0">
                <a:latin typeface="Century Gothic" panose="020B0502020202020204" pitchFamily="34" charset="0"/>
              </a:rPr>
              <a:t>Week 01 and 02 make-up quiz is up on canvas</a:t>
            </a:r>
          </a:p>
        </p:txBody>
      </p:sp>
    </p:spTree>
    <p:extLst>
      <p:ext uri="{BB962C8B-B14F-4D97-AF65-F5344CB8AC3E}">
        <p14:creationId xmlns:p14="http://schemas.microsoft.com/office/powerpoint/2010/main" val="2693169586"/>
      </p:ext>
    </p:extLst>
  </p:cSld>
  <p:clrMapOvr>
    <a:masterClrMapping/>
  </p:clrMapOvr>
  <p:transition spd="med"/>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0" charset="0"/>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110"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27130</TotalTime>
  <Words>321</Words>
  <Application>Microsoft Macintosh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Calibri,Helvetica,sans-serif,Helvetica,EmojiFont,Apple Color Emoji,Segoe UI Emoji,NotoColorEmoji,Segoe UI Symbol,Android Emoji,EmojiSymbols</vt:lpstr>
      <vt:lpstr>Cambria</vt:lpstr>
      <vt:lpstr>Century Gothic</vt:lpstr>
      <vt:lpstr>Helvetica Neue</vt:lpstr>
      <vt:lpstr>Lato Extended</vt:lpstr>
      <vt:lpstr>Trebuchet MS</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Simon Fraser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Year Cohort programs at SFU Surrey</dc:title>
  <dc:creator>techone</dc:creator>
  <cp:lastModifiedBy>Naghmi Shireen</cp:lastModifiedBy>
  <cp:revision>480</cp:revision>
  <dcterms:created xsi:type="dcterms:W3CDTF">2010-09-13T19:40:10Z</dcterms:created>
  <dcterms:modified xsi:type="dcterms:W3CDTF">2020-12-05T21:26:12Z</dcterms:modified>
</cp:coreProperties>
</file>