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8" r:id="rId2"/>
    <p:sldId id="429" r:id="rId3"/>
    <p:sldId id="325" r:id="rId4"/>
    <p:sldId id="326" r:id="rId5"/>
    <p:sldId id="330" r:id="rId6"/>
    <p:sldId id="373" r:id="rId7"/>
    <p:sldId id="375" r:id="rId8"/>
    <p:sldId id="374" r:id="rId9"/>
    <p:sldId id="430" r:id="rId10"/>
    <p:sldId id="376" r:id="rId11"/>
    <p:sldId id="377" r:id="rId12"/>
    <p:sldId id="379" r:id="rId13"/>
    <p:sldId id="378" r:id="rId14"/>
    <p:sldId id="380" r:id="rId15"/>
    <p:sldId id="431" r:id="rId16"/>
    <p:sldId id="432" r:id="rId17"/>
    <p:sldId id="435" r:id="rId18"/>
    <p:sldId id="385" r:id="rId19"/>
    <p:sldId id="434" r:id="rId20"/>
    <p:sldId id="384" r:id="rId21"/>
    <p:sldId id="437" r:id="rId22"/>
    <p:sldId id="436" r:id="rId23"/>
    <p:sldId id="386" r:id="rId24"/>
    <p:sldId id="387" r:id="rId25"/>
    <p:sldId id="393" r:id="rId26"/>
    <p:sldId id="394" r:id="rId27"/>
    <p:sldId id="439" r:id="rId28"/>
    <p:sldId id="440" r:id="rId29"/>
    <p:sldId id="441" r:id="rId30"/>
    <p:sldId id="442" r:id="rId31"/>
    <p:sldId id="443" r:id="rId32"/>
    <p:sldId id="444" r:id="rId33"/>
    <p:sldId id="445" r:id="rId34"/>
    <p:sldId id="399" r:id="rId35"/>
    <p:sldId id="403" r:id="rId36"/>
    <p:sldId id="405" r:id="rId37"/>
    <p:sldId id="407" r:id="rId38"/>
    <p:sldId id="446" r:id="rId39"/>
    <p:sldId id="410" r:id="rId40"/>
    <p:sldId id="411" r:id="rId41"/>
    <p:sldId id="448" r:id="rId42"/>
    <p:sldId id="413" r:id="rId43"/>
    <p:sldId id="447" r:id="rId44"/>
    <p:sldId id="416" r:id="rId45"/>
    <p:sldId id="417" r:id="rId46"/>
    <p:sldId id="449" r:id="rId47"/>
    <p:sldId id="451" r:id="rId48"/>
    <p:sldId id="450" r:id="rId49"/>
    <p:sldId id="452" r:id="rId50"/>
    <p:sldId id="453" r:id="rId51"/>
    <p:sldId id="454" r:id="rId52"/>
    <p:sldId id="455" r:id="rId53"/>
    <p:sldId id="456" r:id="rId54"/>
    <p:sldId id="457" r:id="rId55"/>
    <p:sldId id="461" r:id="rId56"/>
    <p:sldId id="462" r:id="rId57"/>
    <p:sldId id="543" r:id="rId58"/>
  </p:sldIdLst>
  <p:sldSz cx="9144000" cy="6858000" type="screen4x3"/>
  <p:notesSz cx="6954838" cy="92408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FF33"/>
    <a:srgbClr val="0099FF"/>
    <a:srgbClr val="FFFF66"/>
    <a:srgbClr val="00FF99"/>
    <a:srgbClr val="6666FF"/>
    <a:srgbClr val="99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4"/>
    <p:restoredTop sz="73020" autoAdjust="0"/>
  </p:normalViewPr>
  <p:slideViewPr>
    <p:cSldViewPr>
      <p:cViewPr varScale="1">
        <p:scale>
          <a:sx n="101" d="100"/>
          <a:sy n="101" d="100"/>
        </p:scale>
        <p:origin x="252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l" defTabSz="925513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0175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7288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l" defTabSz="925513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0175" y="8777288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pPr>
              <a:defRPr/>
            </a:pPr>
            <a:fld id="{868E0A2B-6C7E-4CD7-B60D-212DBC4CC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47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05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4B93142-C616-414C-B9D7-272AAA026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41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arallel_projection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n.wikipedia.org/wiki/Axonometric_projection" TargetMode="External"/><Relationship Id="rId4" Type="http://schemas.openxmlformats.org/officeDocument/2006/relationships/hyperlink" Target="http://en.wikipedia.org/wiki/Orthographic_projection" TargetMode="Externa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fld id="{EEF2B493-2A01-4F8E-B9DC-49293B5484AB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err="1">
                <a:latin typeface="Arial" charset="0"/>
                <a:ea typeface="ＭＳ Ｐゴシック" pitchFamily="-111" charset="-128"/>
              </a:rPr>
              <a:t>asdfa</a:t>
            </a:r>
            <a:endParaRPr lang="en-US" dirty="0">
              <a:latin typeface="Arial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>
                <a:latin typeface="Arial" charset="0"/>
                <a:ea typeface="ＭＳ Ｐゴシック" pitchFamily="-111" charset="-128"/>
              </a:rPr>
              <a:t>There is a hierarchy of line types..</a:t>
            </a: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fld id="{D804AC7B-5D2A-478D-966D-304ABCD5A837}" type="slidenum">
              <a:rPr lang="en-US" smtClean="0"/>
              <a:pPr eaLnBrk="1" hangingPunct="1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2625"/>
            <a:ext cx="4651375" cy="3489325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98963"/>
            <a:ext cx="5149850" cy="41719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>
                <a:latin typeface="Arial" charset="0"/>
                <a:ea typeface="ＭＳ Ｐゴシック" pitchFamily="-111" charset="-128"/>
              </a:rPr>
              <a:t>Question: </a:t>
            </a:r>
            <a:r>
              <a:rPr lang="en-US" dirty="0">
                <a:latin typeface="Arial" charset="0"/>
                <a:ea typeface="ＭＳ Ｐゴシック" pitchFamily="-111" charset="-128"/>
              </a:rPr>
              <a:t>What do we mean by </a:t>
            </a:r>
            <a:r>
              <a:rPr lang="en-US" dirty="0" err="1">
                <a:latin typeface="Arial" charset="0"/>
                <a:ea typeface="ＭＳ Ｐゴシック" pitchFamily="-111" charset="-128"/>
              </a:rPr>
              <a:t>overdimensioning</a:t>
            </a:r>
            <a:r>
              <a:rPr lang="en-US" dirty="0">
                <a:latin typeface="Arial" charset="0"/>
                <a:ea typeface="ＭＳ Ｐゴシック" pitchFamily="-111" charset="-128"/>
              </a:rPr>
              <a:t>??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2625"/>
            <a:ext cx="4651375" cy="3489325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98963"/>
            <a:ext cx="5149850" cy="41719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2625"/>
            <a:ext cx="4651375" cy="3489325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98963"/>
            <a:ext cx="5149850" cy="41719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2625"/>
            <a:ext cx="4651375" cy="3489325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98963"/>
            <a:ext cx="5149850" cy="41719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dirty="0">
                <a:latin typeface="Arial" charset="0"/>
                <a:ea typeface="ＭＳ Ｐゴシック" pitchFamily="-111" charset="-128"/>
              </a:rPr>
              <a:t>Projection Theory: based on “</a:t>
            </a:r>
            <a:r>
              <a:rPr lang="en-CA" b="1" dirty="0">
                <a:latin typeface="Arial" charset="0"/>
                <a:ea typeface="ＭＳ Ｐゴシック" pitchFamily="-111" charset="-128"/>
              </a:rPr>
              <a:t>projectors</a:t>
            </a:r>
            <a:r>
              <a:rPr lang="en-CA" dirty="0">
                <a:latin typeface="Arial" charset="0"/>
                <a:ea typeface="ＭＳ Ｐゴシック" pitchFamily="-111" charset="-128"/>
              </a:rPr>
              <a:t>” (rays or straight lines) from points or vertices on an object to a plane called the “Projection Plane”.  </a:t>
            </a:r>
          </a:p>
          <a:p>
            <a:r>
              <a:rPr lang="en-CA" dirty="0">
                <a:latin typeface="Arial" charset="0"/>
                <a:ea typeface="ＭＳ Ｐゴシック" pitchFamily="-111" charset="-128"/>
              </a:rPr>
              <a:t>The projected </a:t>
            </a:r>
            <a:r>
              <a:rPr lang="en-CA" b="1" dirty="0">
                <a:latin typeface="Arial" charset="0"/>
                <a:ea typeface="ＭＳ Ｐゴシック" pitchFamily="-111" charset="-128"/>
              </a:rPr>
              <a:t>view</a:t>
            </a:r>
            <a:r>
              <a:rPr lang="en-CA" dirty="0">
                <a:latin typeface="Arial" charset="0"/>
                <a:ea typeface="ＭＳ Ｐゴシック" pitchFamily="-111" charset="-128"/>
              </a:rPr>
              <a:t> is formed on the </a:t>
            </a:r>
            <a:r>
              <a:rPr lang="en-CA" b="1" dirty="0">
                <a:latin typeface="Arial" charset="0"/>
                <a:ea typeface="ＭＳ Ｐゴシック" pitchFamily="-111" charset="-128"/>
              </a:rPr>
              <a:t>projection plane </a:t>
            </a:r>
            <a:r>
              <a:rPr lang="en-CA" dirty="0">
                <a:latin typeface="Arial" charset="0"/>
                <a:ea typeface="ＭＳ Ｐゴシック" pitchFamily="-111" charset="-128"/>
              </a:rPr>
              <a:t>by “connecting the dots”, </a:t>
            </a:r>
            <a:r>
              <a:rPr lang="en-CA" dirty="0" err="1">
                <a:latin typeface="Arial" charset="0"/>
                <a:ea typeface="ＭＳ Ｐゴシック" pitchFamily="-111" charset="-128"/>
              </a:rPr>
              <a:t>ie</a:t>
            </a:r>
            <a:r>
              <a:rPr lang="en-CA" dirty="0">
                <a:latin typeface="Arial" charset="0"/>
                <a:ea typeface="ＭＳ Ｐゴシック" pitchFamily="-111" charset="-128"/>
              </a:rPr>
              <a:t> by joining  the points where projectors intersect the projection plane.</a:t>
            </a:r>
          </a:p>
          <a:p>
            <a:endParaRPr lang="en-CA" dirty="0">
              <a:latin typeface="Arial" charset="0"/>
              <a:ea typeface="ＭＳ Ｐゴシック" pitchFamily="-111" charset="-128"/>
            </a:endParaRPr>
          </a:p>
          <a:p>
            <a:r>
              <a:rPr lang="en-CA" dirty="0">
                <a:latin typeface="Arial" charset="0"/>
                <a:ea typeface="ＭＳ Ｐゴシック" pitchFamily="-111" charset="-128"/>
              </a:rPr>
              <a:t>Note: clearly whether the projectors are all parallel or not makes a big difference!  And the angle that the projectors make with the projection plane is also important.  More on this later.</a:t>
            </a: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fld id="{036C0B01-D8E9-4470-BF8D-2EB97AD51680}" type="slidenum">
              <a:rPr lang="en-US" smtClean="0"/>
              <a:pPr eaLnBrk="1" hangingPunct="1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00000"/>
                </a:solidFill>
                <a:latin typeface="Arial" charset="0"/>
                <a:ea typeface="ＭＳ Ｐゴシック" pitchFamily="-111" charset="-128"/>
              </a:rPr>
              <a:t>Parallel</a:t>
            </a:r>
            <a:r>
              <a:rPr lang="en-US">
                <a:solidFill>
                  <a:srgbClr val="C00000"/>
                </a:solidFill>
                <a:latin typeface="Arial" charset="0"/>
                <a:ea typeface="ＭＳ Ｐゴシック" pitchFamily="-111" charset="-128"/>
              </a:rPr>
              <a:t>:  </a:t>
            </a:r>
            <a:r>
              <a:rPr lang="en-US">
                <a:solidFill>
                  <a:srgbClr val="000066"/>
                </a:solidFill>
                <a:latin typeface="Arial" charset="0"/>
                <a:ea typeface="ＭＳ Ｐゴシック" pitchFamily="-111" charset="-128"/>
              </a:rPr>
              <a:t>Projectors </a:t>
            </a:r>
            <a:r>
              <a:rPr lang="en-US">
                <a:solidFill>
                  <a:srgbClr val="C00000"/>
                </a:solidFill>
                <a:latin typeface="Arial" charset="0"/>
                <a:ea typeface="ＭＳ Ｐゴシック" pitchFamily="-111" charset="-128"/>
              </a:rPr>
              <a:t>parallel</a:t>
            </a:r>
            <a:r>
              <a:rPr lang="en-US">
                <a:solidFill>
                  <a:srgbClr val="000066"/>
                </a:solidFill>
                <a:latin typeface="Arial" charset="0"/>
                <a:ea typeface="ＭＳ Ｐゴシック" pitchFamily="-111" charset="-128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66"/>
                </a:solidFill>
                <a:latin typeface="Arial" charset="0"/>
                <a:ea typeface="ＭＳ Ｐゴシック" pitchFamily="-111" charset="-128"/>
              </a:rPr>
              <a:t>– from Viewpoint (infinite distance from object), through plane of projection, to object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C00000"/>
                </a:solidFill>
                <a:latin typeface="Arial" charset="0"/>
                <a:ea typeface="ＭＳ Ｐゴシック" pitchFamily="-111" charset="-128"/>
              </a:rPr>
              <a:t>Perspective</a:t>
            </a:r>
            <a:r>
              <a:rPr lang="en-US">
                <a:solidFill>
                  <a:srgbClr val="C00000"/>
                </a:solidFill>
                <a:latin typeface="Arial" charset="0"/>
                <a:ea typeface="ＭＳ Ｐゴシック" pitchFamily="-111" charset="-128"/>
              </a:rPr>
              <a:t>:  </a:t>
            </a:r>
            <a:r>
              <a:rPr lang="en-US">
                <a:solidFill>
                  <a:srgbClr val="000066"/>
                </a:solidFill>
                <a:latin typeface="Arial" charset="0"/>
                <a:ea typeface="ＭＳ Ｐゴシック" pitchFamily="-111" charset="-128"/>
              </a:rPr>
              <a:t>Projectors </a:t>
            </a:r>
            <a:r>
              <a:rPr lang="en-US">
                <a:solidFill>
                  <a:srgbClr val="C00000"/>
                </a:solidFill>
                <a:latin typeface="Arial" charset="0"/>
                <a:ea typeface="ＭＳ Ｐゴシック" pitchFamily="-111" charset="-128"/>
              </a:rPr>
              <a:t>not parallel</a:t>
            </a:r>
            <a:r>
              <a:rPr lang="en-US">
                <a:solidFill>
                  <a:srgbClr val="000066"/>
                </a:solidFill>
                <a:latin typeface="Arial" charset="0"/>
                <a:ea typeface="ＭＳ Ｐゴシック" pitchFamily="-111" charset="-128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66"/>
                </a:solidFill>
                <a:latin typeface="Arial" charset="0"/>
                <a:ea typeface="ＭＳ Ｐゴシック" pitchFamily="-111" charset="-128"/>
              </a:rPr>
              <a:t>- from viewpoint (finite distance from object) through plane of projection, to object</a:t>
            </a:r>
          </a:p>
          <a:p>
            <a:r>
              <a:rPr lang="en-US">
                <a:latin typeface="Calibri" pitchFamily="-111" charset="0"/>
                <a:ea typeface="ＭＳ Ｐゴシック" pitchFamily="-111" charset="-128"/>
              </a:rPr>
              <a:t>Remember the folding glass box example? </a:t>
            </a:r>
          </a:p>
          <a:p>
            <a:r>
              <a:rPr lang="en-US">
                <a:latin typeface="Calibri" pitchFamily="-111" charset="0"/>
                <a:ea typeface="ＭＳ Ｐゴシック" pitchFamily="-111" charset="-128"/>
              </a:rPr>
              <a:t>-The physiology of the human eye causes parallel edges or features to appear to converge at a distance.</a:t>
            </a:r>
          </a:p>
          <a:p>
            <a:r>
              <a:rPr lang="en-US">
                <a:latin typeface="Calibri" pitchFamily="-111" charset="0"/>
                <a:ea typeface="ＭＳ Ｐゴシック" pitchFamily="-111" charset="-128"/>
              </a:rPr>
              <a:t>-In orthographic views, projectors remain parallel</a:t>
            </a:r>
          </a:p>
          <a:p>
            <a:endParaRPr lang="en-CA">
              <a:latin typeface="Arial" charset="0"/>
              <a:ea typeface="ＭＳ Ｐゴシック" pitchFamily="-111" charset="-128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fld id="{6C7CE7B6-7F40-4C67-BCA9-059F48203618}" type="slidenum">
              <a:rPr lang="en-US" smtClean="0"/>
              <a:pPr eaLnBrk="1" hangingPunct="1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-An oblique drawing is a type of pictorial with one face parallel to the PP</a:t>
            </a:r>
            <a:r>
              <a:rPr lang="en-US" baseline="0" dirty="0"/>
              <a:t> (front view)</a:t>
            </a:r>
            <a:endParaRPr lang="en-US" dirty="0"/>
          </a:p>
          <a:p>
            <a:pPr>
              <a:defRPr/>
            </a:pPr>
            <a:r>
              <a:rPr lang="en-US" dirty="0"/>
              <a:t>-The front view is shown in true shape and true size. </a:t>
            </a:r>
          </a:p>
          <a:p>
            <a:pPr>
              <a:defRPr/>
            </a:pPr>
            <a:r>
              <a:rPr lang="en-US" dirty="0"/>
              <a:t>-The other views (e.g. sides) are parallel but can vary from 0 -90 degrees (arbitrarily).</a:t>
            </a:r>
          </a:p>
          <a:p>
            <a:pPr>
              <a:defRPr/>
            </a:pPr>
            <a:r>
              <a:rPr lang="en-US" dirty="0"/>
              <a:t>- They can have a slanting position or direction; They are neither perpendicular nor horizontal, a non-right angle</a:t>
            </a:r>
          </a:p>
          <a:p>
            <a:pPr marL="171450" indent="-171450">
              <a:buFontTx/>
              <a:buChar char="-"/>
              <a:defRPr/>
            </a:pPr>
            <a:endParaRPr lang="en-US" dirty="0"/>
          </a:p>
          <a:p>
            <a:pPr marL="171450" indent="-171450">
              <a:buFontTx/>
              <a:buChar char="-"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There are any number of axonometric</a:t>
            </a:r>
            <a:r>
              <a:rPr lang="en-US" baseline="0" dirty="0"/>
              <a:t> views</a:t>
            </a:r>
            <a:r>
              <a:rPr lang="en-US" dirty="0"/>
              <a:t>. Simply by changing the angle of projection, we can get any image we want. </a:t>
            </a:r>
          </a:p>
          <a:p>
            <a:pPr>
              <a:defRPr/>
            </a:pPr>
            <a:r>
              <a:rPr lang="en-US" dirty="0"/>
              <a:t>Oh, by the way, three of those are very popular and have been given a name by the number of angles that are the same.</a:t>
            </a:r>
          </a:p>
          <a:p>
            <a:pPr>
              <a:defRPr/>
            </a:pPr>
            <a:r>
              <a:rPr lang="en-US" dirty="0"/>
              <a:t>They are available in your view menu in SW.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fld id="{FB8F0C27-6EAF-49A5-9363-91540EC2969D}" type="slidenum">
              <a:rPr lang="en-US" smtClean="0"/>
              <a:pPr eaLnBrk="1" hangingPunct="1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fld id="{E56E24D4-FCD7-4361-BA00-51033B2FD73F}" type="slidenum">
              <a:rPr lang="en-US" smtClean="0"/>
              <a:pPr eaLnBrk="1" hangingPunct="1"/>
              <a:t>22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08050"/>
            <a:r>
              <a:rPr lang="en-US" b="1" dirty="0">
                <a:latin typeface="Arial" charset="0"/>
                <a:ea typeface="ＭＳ Ｐゴシック" pitchFamily="-111" charset="-128"/>
              </a:rPr>
              <a:t>Axonometric: </a:t>
            </a:r>
          </a:p>
          <a:p>
            <a:pPr defTabSz="908050"/>
            <a:r>
              <a:rPr lang="en-CA" b="1" dirty="0">
                <a:latin typeface="Arial" charset="0"/>
                <a:ea typeface="ＭＳ Ｐゴシック" pitchFamily="-111" charset="-128"/>
              </a:rPr>
              <a:t>Axonometric projection</a:t>
            </a:r>
            <a:r>
              <a:rPr lang="en-CA" dirty="0">
                <a:latin typeface="Arial" charset="0"/>
                <a:ea typeface="ＭＳ Ｐゴシック" pitchFamily="-111" charset="-128"/>
              </a:rPr>
              <a:t> is a type of </a:t>
            </a:r>
            <a:r>
              <a:rPr lang="en-CA" dirty="0">
                <a:latin typeface="Arial" charset="0"/>
                <a:ea typeface="ＭＳ Ｐゴシック" pitchFamily="-111" charset="-128"/>
                <a:hlinkClick r:id="rId3" tooltip="Parallel projection"/>
              </a:rPr>
              <a:t>parallel projection</a:t>
            </a:r>
            <a:r>
              <a:rPr lang="en-CA" dirty="0">
                <a:latin typeface="Arial" charset="0"/>
                <a:ea typeface="ＭＳ Ｐゴシック" pitchFamily="-111" charset="-128"/>
              </a:rPr>
              <a:t> (</a:t>
            </a:r>
            <a:r>
              <a:rPr lang="en-CA" dirty="0">
                <a:latin typeface="Arial" charset="0"/>
                <a:ea typeface="ＭＳ Ｐゴシック" pitchFamily="-111" charset="-128"/>
                <a:hlinkClick r:id="rId4" tooltip="Orthographic projection"/>
              </a:rPr>
              <a:t>orthographic projection</a:t>
            </a:r>
            <a:r>
              <a:rPr lang="en-CA" dirty="0">
                <a:latin typeface="Arial" charset="0"/>
                <a:ea typeface="ＭＳ Ｐゴシック" pitchFamily="-111" charset="-128"/>
              </a:rPr>
              <a:t> is a more restricted type</a:t>
            </a:r>
            <a:r>
              <a:rPr lang="en-CA" baseline="0" dirty="0">
                <a:latin typeface="Arial" charset="0"/>
                <a:ea typeface="ＭＳ Ｐゴシック" pitchFamily="-111" charset="-128"/>
              </a:rPr>
              <a:t> of parallel projection</a:t>
            </a:r>
            <a:r>
              <a:rPr lang="en-CA" dirty="0">
                <a:latin typeface="Arial" charset="0"/>
                <a:ea typeface="ＭＳ Ｐゴシック" pitchFamily="-111" charset="-128"/>
              </a:rPr>
              <a:t>) used to create a pictorial drawing of an object, where the object is rotated about one or more of its axes relative to the plane of projection.</a:t>
            </a:r>
            <a:r>
              <a:rPr lang="en-CA" baseline="30000" dirty="0">
                <a:latin typeface="Arial" charset="0"/>
                <a:ea typeface="ＭＳ Ｐゴシック" pitchFamily="-111" charset="-128"/>
                <a:hlinkClick r:id="rId5"/>
              </a:rPr>
              <a:t>[1]</a:t>
            </a:r>
            <a:endParaRPr lang="en-CA" dirty="0">
              <a:latin typeface="Arial" charset="0"/>
              <a:ea typeface="ＭＳ Ｐゴシック" pitchFamily="-111" charset="-128"/>
            </a:endParaRPr>
          </a:p>
          <a:p>
            <a:pPr defTabSz="908050"/>
            <a:r>
              <a:rPr lang="en-CA" dirty="0">
                <a:latin typeface="Arial" charset="0"/>
                <a:ea typeface="ＭＳ Ｐゴシック" pitchFamily="-111" charset="-128"/>
              </a:rPr>
              <a:t>There are three main types of axonometric projection: </a:t>
            </a:r>
            <a:r>
              <a:rPr lang="en-CA" i="1" dirty="0">
                <a:latin typeface="Arial" charset="0"/>
                <a:ea typeface="ＭＳ Ｐゴシック" pitchFamily="-111" charset="-128"/>
              </a:rPr>
              <a:t>isometric</a:t>
            </a:r>
            <a:r>
              <a:rPr lang="en-CA" dirty="0">
                <a:latin typeface="Arial" charset="0"/>
                <a:ea typeface="ＭＳ Ｐゴシック" pitchFamily="-111" charset="-128"/>
              </a:rPr>
              <a:t>, </a:t>
            </a:r>
            <a:r>
              <a:rPr lang="en-CA" i="1" dirty="0" err="1">
                <a:latin typeface="Arial" charset="0"/>
                <a:ea typeface="ＭＳ Ｐゴシック" pitchFamily="-111" charset="-128"/>
              </a:rPr>
              <a:t>dimetric</a:t>
            </a:r>
            <a:r>
              <a:rPr lang="en-CA" dirty="0">
                <a:latin typeface="Arial" charset="0"/>
                <a:ea typeface="ＭＳ Ｐゴシック" pitchFamily="-111" charset="-128"/>
              </a:rPr>
              <a:t>, and </a:t>
            </a:r>
            <a:r>
              <a:rPr lang="en-CA" i="1" dirty="0">
                <a:latin typeface="Arial" charset="0"/>
                <a:ea typeface="ＭＳ Ｐゴシック" pitchFamily="-111" charset="-128"/>
              </a:rPr>
              <a:t>trimetric projection</a:t>
            </a:r>
            <a:r>
              <a:rPr lang="en-CA" dirty="0">
                <a:latin typeface="Arial" charset="0"/>
                <a:ea typeface="ＭＳ Ｐゴシック" pitchFamily="-111" charset="-128"/>
              </a:rPr>
              <a:t>.</a:t>
            </a:r>
          </a:p>
          <a:p>
            <a:pPr defTabSz="908050"/>
            <a:endParaRPr lang="en-US" b="1" dirty="0">
              <a:latin typeface="Arial" charset="0"/>
              <a:ea typeface="ＭＳ Ｐゴシック" pitchFamily="-111" charset="-128"/>
            </a:endParaRPr>
          </a:p>
          <a:p>
            <a:pPr defTabSz="908050"/>
            <a:r>
              <a:rPr lang="en-US" dirty="0">
                <a:latin typeface="Arial" charset="0"/>
                <a:ea typeface="ＭＳ Ｐゴシック" pitchFamily="-111" charset="-128"/>
              </a:rPr>
              <a:t>These </a:t>
            </a:r>
            <a:r>
              <a:rPr lang="en-US" dirty="0" err="1">
                <a:latin typeface="Arial" charset="0"/>
                <a:ea typeface="ＭＳ Ｐゴシック" pitchFamily="-111" charset="-128"/>
              </a:rPr>
              <a:t>subclassifications</a:t>
            </a:r>
            <a:r>
              <a:rPr lang="en-US" dirty="0">
                <a:latin typeface="Arial" charset="0"/>
                <a:ea typeface="ＭＳ Ｐゴシック" pitchFamily="-111" charset="-128"/>
              </a:rPr>
              <a:t> or axonometric projections are determined by how many angles of a corner of a projected cube are the same? In the </a:t>
            </a:r>
            <a:r>
              <a:rPr lang="en-US" dirty="0" err="1">
                <a:latin typeface="Arial" charset="0"/>
                <a:ea typeface="ＭＳ Ｐゴシック" pitchFamily="-111" charset="-128"/>
              </a:rPr>
              <a:t>Dimetric</a:t>
            </a:r>
            <a:r>
              <a:rPr lang="en-US" dirty="0">
                <a:latin typeface="Arial" charset="0"/>
                <a:ea typeface="ＭＳ Ｐゴシック" pitchFamily="-111" charset="-128"/>
              </a:rPr>
              <a:t>, two angles are the same, in Trimetric, none are the same.</a:t>
            </a:r>
          </a:p>
          <a:p>
            <a:pPr defTabSz="908050"/>
            <a:r>
              <a:rPr lang="en-US" dirty="0">
                <a:latin typeface="Arial" charset="0"/>
                <a:ea typeface="ＭＳ Ｐゴシック" pitchFamily="-111" charset="-128"/>
              </a:rPr>
              <a:t>There are any number of </a:t>
            </a:r>
            <a:r>
              <a:rPr lang="en-US" dirty="0" err="1">
                <a:latin typeface="Arial" charset="0"/>
                <a:ea typeface="ＭＳ Ｐゴシック" pitchFamily="-111" charset="-128"/>
              </a:rPr>
              <a:t>axonometrics</a:t>
            </a:r>
            <a:r>
              <a:rPr lang="en-US" dirty="0">
                <a:latin typeface="Arial" charset="0"/>
                <a:ea typeface="ＭＳ Ｐゴシック" pitchFamily="-111" charset="-128"/>
              </a:rPr>
              <a:t>. Simply by changing the angle of projection, we can get any image we want. </a:t>
            </a:r>
          </a:p>
          <a:p>
            <a:pPr defTabSz="908050"/>
            <a:r>
              <a:rPr lang="en-US" dirty="0">
                <a:latin typeface="Arial" charset="0"/>
                <a:ea typeface="ＭＳ Ｐゴシック" pitchFamily="-111" charset="-128"/>
              </a:rPr>
              <a:t>Oh, by the way, three of those are very popular and have been given a name by the number of angles that are the same.</a:t>
            </a:r>
          </a:p>
          <a:p>
            <a:pPr defTabSz="908050"/>
            <a:r>
              <a:rPr lang="en-US" dirty="0">
                <a:latin typeface="Arial" charset="0"/>
                <a:ea typeface="ＭＳ Ｐゴシック" pitchFamily="-111" charset="-128"/>
              </a:rPr>
              <a:t>They are available in your view menu in SW.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fld id="{95A15739-CB0A-4761-B18B-5888264E4E61}" type="slidenum">
              <a:rPr lang="en-US" smtClean="0"/>
              <a:pPr eaLnBrk="1" hangingPunct="1"/>
              <a:t>25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-111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2625"/>
            <a:ext cx="4651375" cy="3489325"/>
          </a:xfrm>
          <a:solidFill>
            <a:srgbClr val="FFFFFF"/>
          </a:solidFill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98963"/>
            <a:ext cx="5149850" cy="41719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Calibri" pitchFamily="-111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fld id="{B128CF67-3B3D-47B9-8501-B32DA79F54E8}" type="slidenum">
              <a:rPr lang="en-US" smtClean="0"/>
              <a:pPr eaLnBrk="1" hangingPunct="1"/>
              <a:t>26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-111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fld id="{C5EF2B1A-964A-4A6E-B0E7-67E5EFD2F543}" type="slidenum">
              <a:rPr lang="en-US" smtClean="0"/>
              <a:pPr eaLnBrk="1" hangingPunct="1"/>
              <a:t>27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pitchFamily="-111" charset="0"/>
                <a:ea typeface="ＭＳ Ｐゴシック" pitchFamily="-111" charset="-128"/>
              </a:rPr>
              <a:t>-We will only add partial auxiliary views because they are easier to draw</a:t>
            </a:r>
          </a:p>
          <a:p>
            <a:r>
              <a:rPr lang="en-US">
                <a:latin typeface="Calibri" pitchFamily="-111" charset="0"/>
                <a:ea typeface="ＭＳ Ｐゴシック" pitchFamily="-111" charset="-128"/>
              </a:rPr>
              <a:t>-A full auxiliary view will show everything you see looking at that direction but there is more information than we need</a:t>
            </a:r>
          </a:p>
          <a:p>
            <a:r>
              <a:rPr lang="en-US">
                <a:latin typeface="Calibri" pitchFamily="-111" charset="0"/>
                <a:ea typeface="ＭＳ Ｐゴシック" pitchFamily="-111" charset="-128"/>
              </a:rPr>
              <a:t>- We are only looking at the face parallel to the auxiliary plane.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fld id="{5897EC34-753F-4FFE-A488-FF8461533D25}" type="slidenum">
              <a:rPr lang="en-US" smtClean="0"/>
              <a:pPr eaLnBrk="1" hangingPunct="1"/>
              <a:t>28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pitchFamily="-111" charset="-128"/>
              </a:rPr>
              <a:t>When there are complicated internal features, they may be hard to identify in normal views with hidden lines. A view with some of the part "cut away" can make the internal features very easy to see, these are called section views. </a:t>
            </a:r>
          </a:p>
          <a:p>
            <a:r>
              <a:rPr lang="en-US">
                <a:latin typeface="Arial" charset="0"/>
                <a:ea typeface="ＭＳ Ｐゴシック" pitchFamily="-111" charset="-128"/>
              </a:rPr>
              <a:t>In these views hidden lines are generally not used, except for clarity in some cases. </a:t>
            </a:r>
          </a:p>
          <a:p>
            <a:r>
              <a:rPr lang="en-US">
                <a:latin typeface="Arial" charset="0"/>
                <a:ea typeface="ＭＳ Ｐゴシック" pitchFamily="-111" charset="-128"/>
              </a:rPr>
              <a:t>The cutting plane for the section is, </a:t>
            </a:r>
          </a:p>
          <a:p>
            <a:r>
              <a:rPr lang="en-US">
                <a:latin typeface="Calibri" pitchFamily="-111" charset="0"/>
                <a:ea typeface="ＭＳ Ｐゴシック" pitchFamily="-111" charset="-128"/>
              </a:rPr>
              <a:t>- shown with thick black dashed lines.</a:t>
            </a:r>
            <a:br>
              <a:rPr lang="en-US">
                <a:latin typeface="Calibri" pitchFamily="-111" charset="0"/>
                <a:ea typeface="ＭＳ Ｐゴシック" pitchFamily="-111" charset="-128"/>
              </a:rPr>
            </a:br>
            <a:endParaRPr lang="en-US">
              <a:latin typeface="Calibri" pitchFamily="-111" charset="0"/>
              <a:ea typeface="ＭＳ Ｐゴシック" pitchFamily="-111" charset="-128"/>
            </a:endParaRPr>
          </a:p>
          <a:p>
            <a:r>
              <a:rPr lang="en-US">
                <a:latin typeface="Calibri" pitchFamily="-111" charset="0"/>
                <a:ea typeface="ＭＳ Ｐゴシック" pitchFamily="-111" charset="-128"/>
              </a:rPr>
              <a:t>- has arrows at the end of the line to indicate the view direction</a:t>
            </a:r>
            <a:br>
              <a:rPr lang="en-US">
                <a:latin typeface="Calibri" pitchFamily="-111" charset="0"/>
                <a:ea typeface="ＭＳ Ｐゴシック" pitchFamily="-111" charset="-128"/>
              </a:rPr>
            </a:br>
            <a:endParaRPr lang="en-US">
              <a:latin typeface="Calibri" pitchFamily="-111" charset="0"/>
              <a:ea typeface="ＭＳ Ｐゴシック" pitchFamily="-111" charset="-128"/>
            </a:endParaRPr>
          </a:p>
          <a:p>
            <a:r>
              <a:rPr lang="en-US">
                <a:latin typeface="Calibri" pitchFamily="-111" charset="0"/>
                <a:ea typeface="ＭＳ Ｐゴシック" pitchFamily="-111" charset="-128"/>
              </a:rPr>
              <a:t>- has letters placed beside the arrow heads. These will identify the section</a:t>
            </a:r>
            <a:br>
              <a:rPr lang="en-US">
                <a:latin typeface="Calibri" pitchFamily="-111" charset="0"/>
                <a:ea typeface="ＭＳ Ｐゴシック" pitchFamily="-111" charset="-128"/>
              </a:rPr>
            </a:br>
            <a:endParaRPr lang="en-US">
              <a:latin typeface="Calibri" pitchFamily="-111" charset="0"/>
              <a:ea typeface="ＭＳ Ｐゴシック" pitchFamily="-111" charset="-128"/>
            </a:endParaRPr>
          </a:p>
          <a:p>
            <a:r>
              <a:rPr lang="en-US">
                <a:latin typeface="Calibri" pitchFamily="-111" charset="0"/>
                <a:ea typeface="ＭＳ Ｐゴシック" pitchFamily="-111" charset="-128"/>
              </a:rPr>
              <a:t>- does not have to be a straight line</a:t>
            </a:r>
            <a:br>
              <a:rPr lang="en-US">
                <a:latin typeface="Calibri" pitchFamily="-111" charset="0"/>
                <a:ea typeface="ＭＳ Ｐゴシック" pitchFamily="-111" charset="-128"/>
              </a:rPr>
            </a:br>
            <a:endParaRPr lang="en-US">
              <a:latin typeface="Calibri" pitchFamily="-111" charset="0"/>
              <a:ea typeface="ＭＳ Ｐゴシック" pitchFamily="-111" charset="-128"/>
            </a:endParaRPr>
          </a:p>
          <a:p>
            <a:r>
              <a:rPr lang="en-US">
                <a:latin typeface="Arial" charset="0"/>
                <a:ea typeface="ＭＳ Ｐゴシック" pitchFamily="-111" charset="-128"/>
              </a:rPr>
              <a:t>sections can be lined to indicate, </a:t>
            </a:r>
          </a:p>
          <a:p>
            <a:r>
              <a:rPr lang="en-US">
                <a:latin typeface="Calibri" pitchFamily="-111" charset="0"/>
                <a:ea typeface="ＭＳ Ｐゴシック" pitchFamily="-111" charset="-128"/>
              </a:rPr>
              <a:t>- when the section plane slices through material</a:t>
            </a:r>
            <a:br>
              <a:rPr lang="en-US">
                <a:latin typeface="Calibri" pitchFamily="-111" charset="0"/>
                <a:ea typeface="ＭＳ Ｐゴシック" pitchFamily="-111" charset="-128"/>
              </a:rPr>
            </a:br>
            <a:endParaRPr lang="en-US">
              <a:latin typeface="Calibri" pitchFamily="-111" charset="0"/>
              <a:ea typeface="ＭＳ Ｐゴシック" pitchFamily="-111" charset="-128"/>
            </a:endParaRPr>
          </a:p>
          <a:p>
            <a:r>
              <a:rPr lang="en-US">
                <a:latin typeface="Calibri" pitchFamily="-111" charset="0"/>
                <a:ea typeface="ＭＳ Ｐゴシック" pitchFamily="-111" charset="-128"/>
              </a:rPr>
              <a:t>- two methods for representing materials. First, use 45° lines, and refer to material in title block. If there are multiple materials, lines at 30° and 60° may be used for example. Second, use a conventional set of fill lines to represent the different types of materials.</a:t>
            </a:r>
          </a:p>
          <a:p>
            <a:endParaRPr lang="en-US">
              <a:latin typeface="Calibri" pitchFamily="-111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fld id="{0719B769-0997-42DC-A9F4-53C092B82871}" type="slidenum">
              <a:rPr lang="en-US" smtClean="0"/>
              <a:pPr eaLnBrk="1" hangingPunct="1"/>
              <a:t>29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pitchFamily="-111" charset="0"/>
                <a:ea typeface="ＭＳ Ｐゴシック" pitchFamily="-111" charset="-128"/>
              </a:rPr>
              <a:t>-Why is right side better? </a:t>
            </a:r>
          </a:p>
          <a:p>
            <a:r>
              <a:rPr lang="en-US">
                <a:latin typeface="Calibri" pitchFamily="-111" charset="0"/>
                <a:ea typeface="ＭＳ Ｐゴシック" pitchFamily="-111" charset="-128"/>
              </a:rPr>
              <a:t>-View should be on the opposite side of the arrows.</a:t>
            </a:r>
          </a:p>
          <a:p>
            <a:r>
              <a:rPr lang="en-US">
                <a:latin typeface="Calibri" pitchFamily="-111" charset="0"/>
                <a:ea typeface="ＭＳ Ｐゴシック" pitchFamily="-111" charset="-128"/>
              </a:rPr>
              <a:t>-You are removing all of the material to the right of the material and looking at it on the direction of the arrows.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fld id="{2DB324C7-DE5A-4198-86CB-0B7A02D698D5}" type="slidenum">
              <a:rPr lang="en-US" smtClean="0"/>
              <a:pPr eaLnBrk="1" hangingPunct="1"/>
              <a:t>30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-111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fld id="{BA3F785C-D301-4C90-8D86-FE01F3088A8A}" type="slidenum">
              <a:rPr lang="en-US" smtClean="0"/>
              <a:pPr eaLnBrk="1" hangingPunct="1"/>
              <a:t>31</a:t>
            </a:fld>
            <a:endParaRPr lang="en-US"/>
          </a:p>
        </p:txBody>
      </p:sp>
      <p:sp>
        <p:nvSpPr>
          <p:cNvPr id="952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pitchFamily="-111" charset="0"/>
                <a:ea typeface="ＭＳ Ｐゴシック" pitchFamily="-111" charset="-128"/>
              </a:rPr>
              <a:t>An example of one degree of freedom, an object can move forwards and backwards on a line. It can change only one thing…it’s position on that line.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fld id="{3F81075D-E065-4FB3-B17C-868E8C1E7DCB}" type="slidenum">
              <a:rPr lang="en-US" smtClean="0"/>
              <a:pPr eaLnBrk="1" hangingPunct="1"/>
              <a:t>32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pitchFamily="-111" charset="0"/>
                <a:ea typeface="ＭＳ Ｐゴシック" pitchFamily="-111" charset="-128"/>
              </a:rPr>
              <a:t>You can move the creature laterally up and down.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fld id="{1F48A941-4124-42E4-BB49-CEF224480625}" type="slidenum">
              <a:rPr lang="en-US" smtClean="0"/>
              <a:pPr eaLnBrk="1" hangingPunct="1"/>
              <a:t>33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-111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-111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fld id="{21311D1E-6497-4617-84DB-6A97468250E2}" type="slidenum">
              <a:rPr lang="en-US" smtClean="0">
                <a:latin typeface="Times New Roman" pitchFamily="-111" charset="0"/>
              </a:rPr>
              <a:pPr eaLnBrk="1" hangingPunct="1"/>
              <a:t>37</a:t>
            </a:fld>
            <a:endParaRPr lang="en-US">
              <a:latin typeface="Times New Roman" pitchFamily="-111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pitchFamily="-111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pitchFamily="-111" charset="-128"/>
              </a:rPr>
              <a:t>Accessible: Who uses spatial thinking? Graphic designers- Architects. What about your ABM? 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pitchFamily="-111" charset="-128"/>
              </a:rPr>
              <a:t>Engineers use spatial thinking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pitchFamily="-111" charset="-128"/>
              </a:rPr>
              <a:t>Jobs in Entertainment, </a:t>
            </a:r>
            <a:r>
              <a:rPr lang="en-US" dirty="0" err="1">
                <a:latin typeface="Arial" charset="0"/>
                <a:ea typeface="ＭＳ Ｐゴシック" pitchFamily="-111" charset="-128"/>
              </a:rPr>
              <a:t>eg</a:t>
            </a:r>
            <a:r>
              <a:rPr lang="en-US" dirty="0">
                <a:latin typeface="Arial" charset="0"/>
                <a:ea typeface="ＭＳ Ｐゴシック" pitchFamily="-111" charset="-128"/>
              </a:rPr>
              <a:t> Animation, Games, …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pitchFamily="-111" charset="-128"/>
              </a:rPr>
              <a:t>Jobs in Design (Industrial, Engineering, Architecture)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pitchFamily="-111" charset="-128"/>
              </a:rPr>
              <a:t>Jobs in Business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pitchFamily="-111" charset="-128"/>
              </a:rPr>
              <a:t>Jobs in Science (Physics, Medicine, Biology, Engineering)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pitchFamily="-111" charset="-128"/>
              </a:rPr>
              <a:t>Jobs in Medicine</a:t>
            </a:r>
          </a:p>
          <a:p>
            <a:pPr eaLnBrk="1" hangingPunct="1"/>
            <a:endParaRPr lang="en-US" dirty="0">
              <a:latin typeface="Arial" charset="0"/>
              <a:ea typeface="ＭＳ Ｐゴシック" pitchFamily="-111" charset="-128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pitchFamily="-111" charset="-128"/>
              </a:rPr>
              <a:t>Problem Solving: </a:t>
            </a:r>
          </a:p>
          <a:p>
            <a:pPr eaLnBrk="1" hangingPunct="1"/>
            <a:endParaRPr lang="en-US" dirty="0">
              <a:latin typeface="Arial" charset="0"/>
              <a:ea typeface="ＭＳ Ｐゴシック" pitchFamily="-111" charset="-128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pitchFamily="-111" charset="-128"/>
              </a:rPr>
              <a:t>Three important elements:</a:t>
            </a:r>
          </a:p>
          <a:p>
            <a:pPr eaLnBrk="1" hangingPunct="1"/>
            <a:endParaRPr lang="en-US" dirty="0">
              <a:latin typeface="Arial" charset="0"/>
              <a:ea typeface="ＭＳ Ｐゴシック" pitchFamily="-111" charset="-128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pitchFamily="-111" charset="-128"/>
              </a:rPr>
              <a:t>Concepts of Space: Space: —how</a:t>
            </a:r>
            <a:r>
              <a:rPr lang="en-US" baseline="0" dirty="0">
                <a:latin typeface="Arial" charset="0"/>
                <a:ea typeface="ＭＳ Ｐゴシック" pitchFamily="-111" charset="-128"/>
              </a:rPr>
              <a:t> </a:t>
            </a:r>
            <a:r>
              <a:rPr lang="en-US" baseline="0" dirty="0" err="1">
                <a:latin typeface="Arial" charset="0"/>
                <a:ea typeface="ＭＳ Ｐゴシック" pitchFamily="-111" charset="-128"/>
              </a:rPr>
              <a:t>obj</a:t>
            </a:r>
            <a:r>
              <a:rPr lang="en-US" baseline="0" dirty="0">
                <a:latin typeface="Arial" charset="0"/>
                <a:ea typeface="ＭＳ Ｐゴシック" pitchFamily="-111" charset="-128"/>
              </a:rPr>
              <a:t> positioned </a:t>
            </a:r>
            <a:r>
              <a:rPr lang="en-US" baseline="0" dirty="0" err="1">
                <a:latin typeface="Arial" charset="0"/>
                <a:ea typeface="ＭＳ Ｐゴシック" pitchFamily="-111" charset="-128"/>
              </a:rPr>
              <a:t>wrt</a:t>
            </a:r>
            <a:r>
              <a:rPr lang="en-US" baseline="0" dirty="0">
                <a:latin typeface="Arial" charset="0"/>
                <a:ea typeface="ＭＳ Ｐゴシック" pitchFamily="-111" charset="-128"/>
              </a:rPr>
              <a:t> one another</a:t>
            </a:r>
          </a:p>
          <a:p>
            <a:pPr eaLnBrk="1" hangingPunct="1"/>
            <a:endParaRPr lang="en-US" baseline="0" dirty="0">
              <a:latin typeface="Arial" charset="0"/>
              <a:ea typeface="ＭＳ Ｐゴシック" pitchFamily="-111" charset="-128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pitchFamily="-111" charset="-128"/>
              </a:rPr>
              <a:t>Representation—for example, the relationships among views (e.g., plans versus elevations of buildings, or orthogonal versus perspective maps), the effect of projections (e.g., Mercator versus equal-area map projections), the principles of graphic design (e.g., the roles of legibility, visual contrast, and figure-ground organization in the readability of graphs and maps); 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pitchFamily="-111" charset="-128"/>
              </a:rPr>
              <a:t>reasoning—for example, the different ways of thinking about shortest distances (e.g., as the crow flies versus route distance in a rectangular street grid), the ability to extrapolate and interpolate (e.g., projecting a functional relationship on a graph into the future or estimating the slope of a hillside from a map of contour lines), and making decisions (e.g., given traffic reports on a radio, selecting an alternative detour). </a:t>
            </a:r>
          </a:p>
          <a:p>
            <a:pPr eaLnBrk="1" hangingPunct="1"/>
            <a:endParaRPr lang="en-US" dirty="0">
              <a:latin typeface="Arial" charset="0"/>
              <a:ea typeface="ＭＳ Ｐゴシック" pitchFamily="-111" charset="-128"/>
            </a:endParaRPr>
          </a:p>
          <a:p>
            <a:pPr eaLnBrk="1" hangingPunct="1"/>
            <a:r>
              <a:rPr lang="en-US" b="1" dirty="0">
                <a:latin typeface="Arial" charset="0"/>
                <a:ea typeface="ＭＳ Ｐゴシック" pitchFamily="-111" charset="-128"/>
              </a:rPr>
              <a:t>Tools of Representation: </a:t>
            </a:r>
          </a:p>
          <a:p>
            <a:pPr eaLnBrk="1" hangingPunct="1"/>
            <a:endParaRPr lang="en-US" dirty="0">
              <a:latin typeface="Arial" charset="0"/>
              <a:ea typeface="ＭＳ Ｐゴシック" pitchFamily="-111" charset="-128"/>
            </a:endParaRPr>
          </a:p>
          <a:p>
            <a:pPr eaLnBrk="1" hangingPunct="1"/>
            <a:endParaRPr lang="en-US" dirty="0">
              <a:latin typeface="Arial" charset="0"/>
              <a:ea typeface="ＭＳ Ｐゴシック" pitchFamily="-111" charset="-128"/>
            </a:endParaRPr>
          </a:p>
          <a:p>
            <a:pPr eaLnBrk="1" hangingPunct="1"/>
            <a:endParaRPr lang="en-US" dirty="0">
              <a:latin typeface="Arial" charset="0"/>
              <a:ea typeface="ＭＳ Ｐゴシック" pitchFamily="-111" charset="-128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fld id="{2C8D1317-A94A-4F92-BF8B-D648E292A5A1}" type="slidenum">
              <a:rPr lang="en-US" smtClean="0"/>
              <a:pPr eaLnBrk="1" hangingPunct="1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-111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791D4C-441E-4AC0-BF17-FD4A560B98E5}" type="slidenum">
              <a:rPr lang="en-US"/>
              <a:pPr/>
              <a:t>46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049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B93142-C616-414C-B9D7-272AAA02627F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28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fld id="{27A43702-D2A5-4031-8EFF-4D3163E5B75F}" type="slidenum">
              <a:rPr lang="en-US" smtClean="0"/>
              <a:pPr eaLnBrk="1" hangingPunct="1"/>
              <a:t>4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pitchFamily="-111" charset="-128"/>
              </a:rPr>
              <a:t>Spatial thinking entails knowing about:</a:t>
            </a:r>
          </a:p>
          <a:p>
            <a:pPr eaLnBrk="1" hangingPunct="1"/>
            <a:endParaRPr lang="en-US" dirty="0">
              <a:latin typeface="Arial" charset="0"/>
              <a:ea typeface="ＭＳ Ｐゴシック" pitchFamily="-111" charset="-128"/>
            </a:endParaRPr>
          </a:p>
          <a:p>
            <a:pPr eaLnBrk="1" hangingPunct="1"/>
            <a:r>
              <a:rPr lang="en-US" b="1" dirty="0">
                <a:latin typeface="Arial" charset="0"/>
                <a:ea typeface="ＭＳ Ｐゴシック" pitchFamily="-111" charset="-128"/>
              </a:rPr>
              <a:t>Objects: </a:t>
            </a:r>
            <a:r>
              <a:rPr lang="en-US" dirty="0">
                <a:latin typeface="Arial" charset="0"/>
                <a:ea typeface="ＭＳ Ｐゴシック" pitchFamily="-111" charset="-128"/>
              </a:rPr>
              <a:t>What are the spatial relationships between components? And constraints? For example, a gear on a vertical axis has a coincident mate to a similar gear on a horizontal axis.</a:t>
            </a:r>
            <a:endParaRPr lang="en-US" b="1" dirty="0">
              <a:latin typeface="Arial" charset="0"/>
              <a:ea typeface="ＭＳ Ｐゴシック" pitchFamily="-111" charset="-128"/>
            </a:endParaRPr>
          </a:p>
          <a:p>
            <a:pPr eaLnBrk="1" hangingPunct="1"/>
            <a:endParaRPr lang="en-US" b="1" dirty="0">
              <a:latin typeface="Arial" charset="0"/>
              <a:ea typeface="ＭＳ Ｐゴシック" pitchFamily="-111" charset="-128"/>
            </a:endParaRPr>
          </a:p>
          <a:p>
            <a:pPr eaLnBrk="1" hangingPunct="1"/>
            <a:r>
              <a:rPr lang="en-US" b="1" dirty="0">
                <a:latin typeface="Arial" charset="0"/>
                <a:ea typeface="ＭＳ Ｐゴシック" pitchFamily="-111" charset="-128"/>
              </a:rPr>
              <a:t>Representation</a:t>
            </a:r>
            <a:r>
              <a:rPr lang="en-US" dirty="0">
                <a:latin typeface="Arial" charset="0"/>
                <a:ea typeface="ＭＳ Ｐゴシック" pitchFamily="-111" charset="-128"/>
              </a:rPr>
              <a:t>—for example, the relationships among views (e.g., plans versus elevations of buildings, or orthogonal versus perspective maps), the effect of projections (e.g., Mercator versus equal-area map projections), the principles of graphic design (e.g., the roles of legibility, visual contrast, </a:t>
            </a:r>
            <a:r>
              <a:rPr lang="en-US" dirty="0" err="1">
                <a:latin typeface="Arial" charset="0"/>
                <a:ea typeface="ＭＳ Ｐゴシック" pitchFamily="-111" charset="-128"/>
              </a:rPr>
              <a:t>andfigure</a:t>
            </a:r>
            <a:r>
              <a:rPr lang="en-US" dirty="0">
                <a:latin typeface="Arial" charset="0"/>
                <a:ea typeface="ＭＳ Ｐゴシック" pitchFamily="-111" charset="-128"/>
              </a:rPr>
              <a:t>-ground organization in the readability of graphs and maps); </a:t>
            </a:r>
          </a:p>
          <a:p>
            <a:pPr eaLnBrk="1" hangingPunct="1"/>
            <a:endParaRPr lang="en-US" dirty="0">
              <a:latin typeface="Arial" charset="0"/>
              <a:ea typeface="ＭＳ Ｐゴシック" pitchFamily="-111" charset="-128"/>
            </a:endParaRPr>
          </a:p>
          <a:p>
            <a:pPr eaLnBrk="1" hangingPunct="1"/>
            <a:r>
              <a:rPr lang="en-US" b="1" dirty="0">
                <a:latin typeface="Arial" charset="0"/>
                <a:ea typeface="ＭＳ Ｐゴシック" pitchFamily="-111" charset="-128"/>
              </a:rPr>
              <a:t>Reasoning—</a:t>
            </a:r>
            <a:r>
              <a:rPr lang="en-US" dirty="0">
                <a:latin typeface="Arial" charset="0"/>
                <a:ea typeface="ＭＳ Ｐゴシック" pitchFamily="-111" charset="-128"/>
              </a:rPr>
              <a:t>for example, the different ways of thinking about shortest distances (e.g., as the crow flies versus route distance in a rectangular street grid), the ability to extrapolate and interpolate (e.g., projecting a functional relationship on a graph into the future or estimating the slope of a hillside from a map of contour lines), and making decisions (e.g., given traffic reports on a radio, selecting an alternative detour). </a:t>
            </a:r>
          </a:p>
          <a:p>
            <a:pPr eaLnBrk="1" hangingPunct="1"/>
            <a:endParaRPr lang="en-US" dirty="0">
              <a:latin typeface="Arial" charset="0"/>
              <a:ea typeface="ＭＳ Ｐゴシック" pitchFamily="-111" charset="-128"/>
            </a:endParaRPr>
          </a:p>
          <a:p>
            <a:pPr eaLnBrk="1" hangingPunct="1"/>
            <a:endParaRPr lang="en-US" dirty="0">
              <a:latin typeface="Arial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fld id="{5DDDA9BD-AB59-407E-A211-A64EDFC83722}" type="slidenum">
              <a:rPr lang="en-US" smtClean="0"/>
              <a:pPr eaLnBrk="1" hangingPunct="1"/>
              <a:t>5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pitchFamily="-111" charset="-128"/>
              </a:rPr>
              <a:t>Spatial thinking serves three purposes. It has</a:t>
            </a:r>
          </a:p>
          <a:p>
            <a:pPr eaLnBrk="1" hangingPunct="1"/>
            <a:endParaRPr lang="en-US" dirty="0">
              <a:latin typeface="Arial" charset="0"/>
              <a:ea typeface="ＭＳ Ｐゴシック" pitchFamily="-111" charset="-128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pitchFamily="-111" charset="-128"/>
              </a:rPr>
              <a:t> (1) a descriptive function, capturing, preserving,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pitchFamily="-111" charset="-128"/>
              </a:rPr>
              <a:t>and conveying the appearances of and relations among objects; </a:t>
            </a:r>
          </a:p>
          <a:p>
            <a:pPr eaLnBrk="1" hangingPunct="1"/>
            <a:endParaRPr lang="en-US" dirty="0">
              <a:latin typeface="Arial" charset="0"/>
              <a:ea typeface="ＭＳ Ｐゴシック" pitchFamily="-111" charset="-128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pitchFamily="-111" charset="-128"/>
              </a:rPr>
              <a:t>(2) an analytic function, enabling an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pitchFamily="-111" charset="-128"/>
              </a:rPr>
              <a:t>understanding of the structure of objects; and</a:t>
            </a:r>
          </a:p>
          <a:p>
            <a:pPr eaLnBrk="1" hangingPunct="1"/>
            <a:endParaRPr lang="en-US" dirty="0">
              <a:latin typeface="Arial" charset="0"/>
              <a:ea typeface="ＭＳ Ｐゴシック" pitchFamily="-111" charset="-128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pitchFamily="-111" charset="-128"/>
              </a:rPr>
              <a:t> (3) an inferential function, generating answers to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pitchFamily="-111" charset="-128"/>
              </a:rPr>
              <a:t>questions about the evolution and function of objects.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charset="0"/>
                <a:ea typeface="ＭＳ Ｐゴシック" pitchFamily="-111" charset="-128"/>
              </a:rPr>
              <a:t>Things that make us smart: A book by Don Norman, discusses how we use ‘things in the world’ to help us with cognitively demanding tasks. Example: multiplying 5 x 9 in your head is easy. Multiplying 4,873 x 78,913 in your head is, for most of us, impossible. </a:t>
            </a:r>
          </a:p>
          <a:p>
            <a:r>
              <a:rPr lang="en-US" dirty="0">
                <a:latin typeface="Arial" charset="0"/>
                <a:ea typeface="ＭＳ Ｐゴシック" pitchFamily="-111" charset="-128"/>
              </a:rPr>
              <a:t>We use ‘the world’, specifically pencil and paper, to help us with the process. Similarly when we design, we can only keep a rough idea in our head, and must work out details with pencil and paper … we are ‘communicating with ourselves’.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>
                <a:latin typeface="Arial" charset="0"/>
                <a:ea typeface="ＭＳ Ｐゴシック" pitchFamily="-111" charset="-128"/>
              </a:rPr>
              <a:t>We use a sketch as a form of representation in order to show a  3d object on 2d paperWe have to break the object down into planar views e.g. front, top, side…</a:t>
            </a: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fld id="{9BF4BA93-2F2D-4A99-8730-E6DE7E23ED53}" type="slidenum">
              <a:rPr lang="en-US" smtClean="0"/>
              <a:pPr eaLnBrk="1" hangingPunct="1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>
                <a:latin typeface="Arial" charset="0"/>
                <a:ea typeface="ＭＳ Ｐゴシック" pitchFamily="-111" charset="-128"/>
              </a:rPr>
              <a:t>We have a set of conventions and techniques, </a:t>
            </a:r>
          </a:p>
          <a:p>
            <a:r>
              <a:rPr lang="en-CA">
                <a:latin typeface="Arial" charset="0"/>
                <a:ea typeface="ＭＳ Ｐゴシック" pitchFamily="-111" charset="-128"/>
              </a:rPr>
              <a:t>1.Standard projections that create othographic views,</a:t>
            </a:r>
          </a:p>
          <a:p>
            <a:r>
              <a:rPr lang="en-CA">
                <a:latin typeface="Arial" charset="0"/>
                <a:ea typeface="ＭＳ Ｐゴシック" pitchFamily="-111" charset="-128"/>
              </a:rPr>
              <a:t>2. Orthographics views which show us specific facets of the object e.g. front, top or plan, side view</a:t>
            </a:r>
          </a:p>
          <a:p>
            <a:r>
              <a:rPr lang="en-CA">
                <a:latin typeface="Arial" charset="0"/>
                <a:ea typeface="ＭＳ Ｐゴシック" pitchFamily="-111" charset="-128"/>
              </a:rPr>
              <a:t>2. We have multiviews which we can combine to discern a 3D object through a collection of 2D views.</a:t>
            </a:r>
          </a:p>
          <a:p>
            <a:r>
              <a:rPr lang="en-CA">
                <a:latin typeface="Arial" charset="0"/>
                <a:ea typeface="ＭＳ Ｐゴシック" pitchFamily="-111" charset="-128"/>
              </a:rPr>
              <a:t>Views: we see the top view, and the side view that shows the depth of the hole, In this case, we have discovered that two views are not enough.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fld id="{2CF153BF-A723-4289-8361-75C4FCC42D7A}" type="slidenum">
              <a:rPr lang="en-US" smtClean="0"/>
              <a:pPr eaLnBrk="1" hangingPunct="1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dirty="0">
                <a:latin typeface="Arial" charset="0"/>
                <a:ea typeface="ＭＳ Ｐゴシック" pitchFamily="-111" charset="-128"/>
              </a:rPr>
              <a:t>Just as in any written or spoken language there are set rules to avoid error in communication.</a:t>
            </a:r>
          </a:p>
          <a:p>
            <a:r>
              <a:rPr lang="en-CA" dirty="0">
                <a:latin typeface="Arial" charset="0"/>
                <a:ea typeface="ＭＳ Ｐゴシック" pitchFamily="-111" charset="-128"/>
              </a:rPr>
              <a:t>Imagine if you use a visible line to draw the entire orthographic for your ABMs.  How could anyone</a:t>
            </a:r>
          </a:p>
          <a:p>
            <a:r>
              <a:rPr lang="en-CA" dirty="0">
                <a:latin typeface="Arial" charset="0"/>
                <a:ea typeface="ＭＳ Ｐゴシック" pitchFamily="-111" charset="-128"/>
              </a:rPr>
              <a:t>Decipher the inner mechanisms from the exterior?</a:t>
            </a:r>
          </a:p>
          <a:p>
            <a:endParaRPr lang="en-CA" dirty="0">
              <a:latin typeface="Arial" charset="0"/>
              <a:ea typeface="ＭＳ Ｐゴシック" pitchFamily="-111" charset="-128"/>
            </a:endParaRPr>
          </a:p>
          <a:p>
            <a:r>
              <a:rPr lang="en-CA" dirty="0">
                <a:latin typeface="Arial" charset="0"/>
                <a:ea typeface="ＭＳ Ｐゴシック" pitchFamily="-111" charset="-128"/>
              </a:rPr>
              <a:t>Here we see different styles and types of lines. You would not like to confuse a visible line with</a:t>
            </a:r>
          </a:p>
          <a:p>
            <a:r>
              <a:rPr lang="en-CA" dirty="0">
                <a:latin typeface="Arial" charset="0"/>
                <a:ea typeface="ＭＳ Ｐゴシック" pitchFamily="-111" charset="-128"/>
              </a:rPr>
              <a:t>A hidden line etc. A center line is distinguished by the distance between strokes vs. a center line.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fld id="{3BF3E95F-74DC-46C6-86EE-C76D8444ABBC}" type="slidenum">
              <a:rPr lang="en-US" smtClean="0"/>
              <a:pPr eaLnBrk="1" hangingPunct="1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students.surrey.sfu.ca/techone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6088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/>
          <a:p>
            <a:endParaRPr lang="en-US" sz="3200">
              <a:solidFill>
                <a:srgbClr val="DDDDDD"/>
              </a:solidFill>
              <a:latin typeface="Trebuchet MS" pitchFamily="-111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68313" y="260350"/>
            <a:ext cx="82073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pic>
        <p:nvPicPr>
          <p:cNvPr id="5" name="Picture 13" descr="SFU_cmyk_wht_ex_SURREY_lowre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339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Spaces and Places 01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-11113"/>
            <a:ext cx="1416050" cy="106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uildingcr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270" y="0"/>
            <a:ext cx="15843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SFUoutside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-11113"/>
            <a:ext cx="1485900" cy="106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762000" y="2133600"/>
            <a:ext cx="7772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/>
          <a:p>
            <a:r>
              <a:rPr lang="en-US" sz="3200">
                <a:solidFill>
                  <a:srgbClr val="002060"/>
                </a:solidFill>
                <a:latin typeface="Trebuchet MS" pitchFamily="-111" charset="0"/>
              </a:rPr>
              <a:t>IAT 106</a:t>
            </a:r>
            <a:br>
              <a:rPr lang="en-US" sz="3200">
                <a:solidFill>
                  <a:srgbClr val="002060"/>
                </a:solidFill>
                <a:latin typeface="Trebuchet MS" pitchFamily="-111" charset="0"/>
              </a:rPr>
            </a:br>
            <a:r>
              <a:rPr lang="en-US" sz="3200">
                <a:solidFill>
                  <a:srgbClr val="002060"/>
                </a:solidFill>
                <a:latin typeface="Trebuchet MS" pitchFamily="-111" charset="0"/>
              </a:rPr>
              <a:t>Spatial Thinking and Communicating</a:t>
            </a:r>
            <a:br>
              <a:rPr lang="en-US" sz="3200">
                <a:solidFill>
                  <a:srgbClr val="002060"/>
                </a:solidFill>
                <a:latin typeface="Trebuchet MS" pitchFamily="-111" charset="0"/>
              </a:rPr>
            </a:br>
            <a:r>
              <a:rPr lang="en-US" sz="3200" b="1">
                <a:solidFill>
                  <a:srgbClr val="002060"/>
                </a:solidFill>
                <a:latin typeface="Trebuchet MS" pitchFamily="-111" charset="0"/>
              </a:rPr>
              <a:t>Fall 2012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295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92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24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28600"/>
            <a:ext cx="2209800" cy="6248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28600"/>
            <a:ext cx="6477000" cy="6248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24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31800"/>
            <a:ext cx="8229600" cy="85407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447800"/>
            <a:ext cx="4027487" cy="50292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27488" cy="50292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11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31800"/>
            <a:ext cx="8229600" cy="854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447800"/>
            <a:ext cx="4027487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27488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27488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1736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85407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295400"/>
            <a:ext cx="8839200" cy="51816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34473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6088" y="44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/>
          <a:p>
            <a:pPr>
              <a:defRPr/>
            </a:pPr>
            <a:endParaRPr lang="en-US" sz="3200">
              <a:solidFill>
                <a:srgbClr val="DDDDDD"/>
              </a:solidFill>
              <a:latin typeface="Trebuchet MS" pitchFamily="-110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68313" y="260350"/>
            <a:ext cx="8207375" cy="1152525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>
              <a:solidFill>
                <a:schemeClr val="tx2"/>
              </a:solidFill>
              <a:latin typeface="Arial" pitchFamily="-110" charset="0"/>
              <a:ea typeface="+mn-ea"/>
              <a:cs typeface="+mn-cs"/>
            </a:endParaRPr>
          </a:p>
        </p:txBody>
      </p:sp>
      <p:pic>
        <p:nvPicPr>
          <p:cNvPr id="5" name="Picture 13" descr="SFU_cmyk_wht_ex_SURREY_low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339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Spaces and Places 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-11113"/>
            <a:ext cx="1416050" cy="106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buildingcr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0"/>
            <a:ext cx="15843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SFUoutsi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-11113"/>
            <a:ext cx="1485900" cy="106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762000" y="2133600"/>
            <a:ext cx="777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/>
          <a:p>
            <a:pPr>
              <a:defRPr/>
            </a:pPr>
            <a:r>
              <a:rPr lang="en-US" sz="3200" dirty="0">
                <a:solidFill>
                  <a:srgbClr val="002060"/>
                </a:solidFill>
                <a:latin typeface="Trebuchet MS" pitchFamily="-110" charset="0"/>
                <a:ea typeface="+mn-ea"/>
                <a:cs typeface="+mn-cs"/>
              </a:rPr>
              <a:t>IAT 106</a:t>
            </a:r>
            <a:br>
              <a:rPr lang="en-US" sz="3200" dirty="0">
                <a:solidFill>
                  <a:srgbClr val="002060"/>
                </a:solidFill>
                <a:latin typeface="Trebuchet MS" pitchFamily="-110" charset="0"/>
                <a:ea typeface="+mn-ea"/>
                <a:cs typeface="+mn-cs"/>
              </a:rPr>
            </a:br>
            <a:r>
              <a:rPr lang="en-US" sz="3200" dirty="0">
                <a:solidFill>
                  <a:srgbClr val="002060"/>
                </a:solidFill>
                <a:latin typeface="Trebuchet MS" pitchFamily="-110" charset="0"/>
                <a:ea typeface="+mn-ea"/>
                <a:cs typeface="+mn-cs"/>
              </a:rPr>
              <a:t>Spatial Thinking and Communicating</a:t>
            </a:r>
            <a:br>
              <a:rPr lang="en-US" sz="3200" dirty="0">
                <a:solidFill>
                  <a:srgbClr val="002060"/>
                </a:solidFill>
                <a:latin typeface="Trebuchet MS" pitchFamily="-110" charset="0"/>
                <a:ea typeface="+mn-ea"/>
                <a:cs typeface="+mn-cs"/>
              </a:rPr>
            </a:br>
            <a:r>
              <a:rPr lang="en-US" sz="3200" b="1" dirty="0">
                <a:solidFill>
                  <a:srgbClr val="002060"/>
                </a:solidFill>
                <a:latin typeface="Trebuchet MS" pitchFamily="-110" charset="0"/>
                <a:ea typeface="+mn-ea"/>
                <a:cs typeface="+mn-cs"/>
              </a:rPr>
              <a:t>Fall 2012</a:t>
            </a:r>
          </a:p>
        </p:txBody>
      </p:sp>
      <p:pic>
        <p:nvPicPr>
          <p:cNvPr id="10" name="Picture 24" descr="TechOn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1066800"/>
            <a:ext cx="4419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9732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Text"/>
          <p:cNvSpPr txBox="1">
            <a:spLocks noGrp="1"/>
          </p:cNvSpPr>
          <p:nvPr>
            <p:ph type="title"/>
          </p:nvPr>
        </p:nvSpPr>
        <p:spPr>
          <a:xfrm>
            <a:off x="152400" y="228602"/>
            <a:ext cx="8839200" cy="854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6" name="Body Level One…"/>
          <p:cNvSpPr txBox="1">
            <a:spLocks noGrp="1"/>
          </p:cNvSpPr>
          <p:nvPr>
            <p:ph type="body" idx="1"/>
          </p:nvPr>
        </p:nvSpPr>
        <p:spPr>
          <a:xfrm>
            <a:off x="152400" y="1295400"/>
            <a:ext cx="88392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2"/>
            <a:ext cx="2133600" cy="368301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r"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289606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0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983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43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343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63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55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52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844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322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705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839200" cy="53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&lt;Module-Name&gt;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143000"/>
            <a:ext cx="8839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Lecture Outline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Line 13"/>
          <p:cNvSpPr>
            <a:spLocks noChangeShapeType="1"/>
          </p:cNvSpPr>
          <p:nvPr/>
        </p:nvSpPr>
        <p:spPr bwMode="auto">
          <a:xfrm>
            <a:off x="19050" y="838200"/>
            <a:ext cx="9144000" cy="0"/>
          </a:xfrm>
          <a:prstGeom prst="line">
            <a:avLst/>
          </a:prstGeom>
          <a:noFill/>
          <a:ln w="57150" cap="rnd">
            <a:solidFill>
              <a:srgbClr val="9B242E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8191500" y="6577013"/>
            <a:ext cx="7016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1000">
                <a:solidFill>
                  <a:srgbClr val="002060"/>
                </a:solidFill>
                <a:latin typeface="Trebuchet MS" pitchFamily="-111" charset="0"/>
              </a:rPr>
              <a:t>M13.</a:t>
            </a:r>
            <a:fld id="{3F112184-D0D4-4547-883D-11CC9D9BDAEE}" type="slidenum">
              <a:rPr lang="en-US" sz="1000" smtClean="0">
                <a:solidFill>
                  <a:srgbClr val="002060"/>
                </a:solidFill>
                <a:latin typeface="Trebuchet MS" pitchFamily="-111" charset="0"/>
              </a:rPr>
              <a:pPr algn="l" eaLnBrk="1" hangingPunct="1">
                <a:spcBef>
                  <a:spcPct val="50000"/>
                </a:spcBef>
                <a:defRPr/>
              </a:pPr>
              <a:t>‹#›</a:t>
            </a:fld>
            <a:endParaRPr lang="en-US" sz="1000">
              <a:solidFill>
                <a:srgbClr val="002060"/>
              </a:solidFill>
              <a:latin typeface="Trebuchet MS" pitchFamily="-111" charset="0"/>
            </a:endParaRPr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152400" y="6553200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1F1FD3"/>
                </a:solidFill>
                <a:latin typeface="Trebuchet MS" pitchFamily="-111" charset="0"/>
              </a:rPr>
              <a:t>IAT 106: content review</a:t>
            </a:r>
          </a:p>
        </p:txBody>
      </p:sp>
      <p:sp>
        <p:nvSpPr>
          <p:cNvPr id="1031" name="Line 28"/>
          <p:cNvSpPr>
            <a:spLocks noChangeShapeType="1"/>
          </p:cNvSpPr>
          <p:nvPr userDrawn="1"/>
        </p:nvSpPr>
        <p:spPr bwMode="auto">
          <a:xfrm>
            <a:off x="19050" y="6553200"/>
            <a:ext cx="9144000" cy="0"/>
          </a:xfrm>
          <a:prstGeom prst="line">
            <a:avLst/>
          </a:prstGeom>
          <a:noFill/>
          <a:ln w="57150" cap="rnd">
            <a:solidFill>
              <a:srgbClr val="9B242E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60" r:id="rId15"/>
    <p:sldLayoutId id="2147483861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rebuchet MS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rebuchet MS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rebuchet MS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rebuchet MS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DDDDDD"/>
          </a:solidFill>
          <a:latin typeface="Trebuchet M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DDDDDD"/>
          </a:solidFill>
          <a:latin typeface="Trebuchet M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DDDDDD"/>
          </a:solidFill>
          <a:latin typeface="Trebuchet M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DDDDDD"/>
          </a:solidFill>
          <a:latin typeface="Trebuchet MS" pitchFamily="-110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rgbClr val="002060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002060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2060"/>
          </a:solidFill>
          <a:latin typeface="Arial" pitchFamily="-110" charset="0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2060"/>
          </a:solidFill>
          <a:latin typeface="Arial" pitchFamily="-110" charset="0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060"/>
          </a:solidFill>
          <a:latin typeface="Arial" pitchFamily="-110" charset="0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DDDDD"/>
          </a:solidFill>
          <a:latin typeface="Arial" pitchFamily="-110" charset="0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DDDDD"/>
          </a:solidFill>
          <a:latin typeface="Arial" pitchFamily="-110" charset="0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DDDDD"/>
          </a:solidFill>
          <a:latin typeface="Arial" pitchFamily="-110" charset="0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DDDDD"/>
          </a:solidFill>
          <a:latin typeface="Arial" pitchFamily="-110" charset="0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gif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3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600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111" charset="-128"/>
              </a:rPr>
              <a:t>REVIEW</a:t>
            </a:r>
          </a:p>
        </p:txBody>
      </p:sp>
      <p:sp>
        <p:nvSpPr>
          <p:cNvPr id="6" name="Subtitle 3"/>
          <p:cNvSpPr txBox="1">
            <a:spLocks/>
          </p:cNvSpPr>
          <p:nvPr/>
        </p:nvSpPr>
        <p:spPr bwMode="auto">
          <a:xfrm>
            <a:off x="1376362" y="3200400"/>
            <a:ext cx="6400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  <a:defRPr sz="2400">
                <a:solidFill>
                  <a:srgbClr val="002060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rgbClr val="002060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2060"/>
                </a:solidFill>
                <a:latin typeface="Arial" pitchFamily="-110" charset="0"/>
                <a:ea typeface="ＭＳ Ｐゴシック" pitchFamily="-11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060"/>
                </a:solidFill>
                <a:latin typeface="Arial" pitchFamily="-110" charset="0"/>
                <a:ea typeface="ＭＳ Ｐゴシック" pitchFamily="-11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itchFamily="-110" charset="0"/>
                <a:ea typeface="ＭＳ Ｐゴシック" pitchFamily="-11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DDDDDD"/>
                </a:solidFill>
                <a:latin typeface="Arial" pitchFamily="-110" charset="0"/>
                <a:ea typeface="ＭＳ Ｐゴシック" pitchFamily="-110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DDDDDD"/>
                </a:solidFill>
                <a:latin typeface="Arial" pitchFamily="-110" charset="0"/>
                <a:ea typeface="ＭＳ Ｐゴシック" pitchFamily="-110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DDDDDD"/>
                </a:solidFill>
                <a:latin typeface="Arial" pitchFamily="-110" charset="0"/>
                <a:ea typeface="ＭＳ Ｐゴシック" pitchFamily="-110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DDDDDD"/>
                </a:solidFill>
                <a:latin typeface="Arial" pitchFamily="-110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kern="0" dirty="0">
                <a:ea typeface="ＭＳ Ｐゴシック" pitchFamily="-111" charset="-128"/>
              </a:rPr>
              <a:t>Fall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ea typeface="ＭＳ Ｐゴシック" pitchFamily="-111" charset="-128"/>
              </a:rPr>
              <a:t>Line Types for Sketches</a:t>
            </a:r>
          </a:p>
        </p:txBody>
      </p:sp>
      <p:pic>
        <p:nvPicPr>
          <p:cNvPr id="15363" name="Picture 5" descr="Bert-old-4-43-LineTyp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279525"/>
            <a:ext cx="2540000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Bert-old-4-44-LineTypes-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271588"/>
            <a:ext cx="388778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258763" y="6080125"/>
            <a:ext cx="312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99"/>
                </a:solidFill>
              </a:rPr>
              <a:t>Line “alphabet” for sketching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5195888" y="5638800"/>
            <a:ext cx="33528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99"/>
                </a:solidFill>
              </a:rPr>
              <a:t>Line types in a design sketch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dirty="0">
                <a:solidFill>
                  <a:srgbClr val="000099"/>
                </a:solidFill>
              </a:rPr>
              <a:t>(hatching: “Cross Section”; we’ll cover in detail in later lecture)</a:t>
            </a:r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3089275" y="1747838"/>
            <a:ext cx="18018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000099"/>
                </a:solidFill>
              </a:rPr>
              <a:t>Both line </a:t>
            </a:r>
            <a:r>
              <a:rPr lang="en-US" sz="2000" i="1" dirty="0">
                <a:solidFill>
                  <a:srgbClr val="000099"/>
                </a:solidFill>
              </a:rPr>
              <a:t>weight</a:t>
            </a:r>
            <a:r>
              <a:rPr lang="en-US" sz="2000" dirty="0">
                <a:solidFill>
                  <a:srgbClr val="000099"/>
                </a:solidFill>
              </a:rPr>
              <a:t> and line “</a:t>
            </a:r>
            <a:r>
              <a:rPr lang="en-US" sz="2000" i="1" dirty="0">
                <a:solidFill>
                  <a:srgbClr val="000099"/>
                </a:solidFill>
              </a:rPr>
              <a:t>font</a:t>
            </a:r>
            <a:r>
              <a:rPr lang="en-US" sz="2000" dirty="0">
                <a:solidFill>
                  <a:srgbClr val="000099"/>
                </a:solidFill>
              </a:rPr>
              <a:t>” are used in the varying line types.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ea typeface="ＭＳ Ｐゴシック" pitchFamily="-111" charset="-128"/>
              </a:rPr>
              <a:t>What if Lines Overlap?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>
                <a:ea typeface="ＭＳ Ｐゴシック" pitchFamily="-111" charset="-128"/>
              </a:rPr>
              <a:t>Use the Convention for Line Precedence:</a:t>
            </a:r>
          </a:p>
          <a:p>
            <a:pPr marL="457200" indent="-457200" eaLnBrk="1" hangingPunct="1">
              <a:buFontTx/>
              <a:buNone/>
            </a:pPr>
            <a:endParaRPr lang="en-US">
              <a:ea typeface="ＭＳ Ｐゴシック" pitchFamily="-111" charset="-128"/>
            </a:endParaRPr>
          </a:p>
          <a:p>
            <a:pPr marL="876300" lvl="1" indent="-419100" eaLnBrk="1" hangingPunct="1">
              <a:buFontTx/>
              <a:buAutoNum type="arabicPeriod"/>
            </a:pPr>
            <a:r>
              <a:rPr lang="en-US" sz="2600">
                <a:ea typeface="ＭＳ Ｐゴシック" pitchFamily="-111" charset="-128"/>
              </a:rPr>
              <a:t>Visible</a:t>
            </a:r>
          </a:p>
          <a:p>
            <a:pPr marL="876300" lvl="1" indent="-419100" eaLnBrk="1" hangingPunct="1">
              <a:buFontTx/>
              <a:buAutoNum type="arabicPeriod"/>
            </a:pPr>
            <a:r>
              <a:rPr lang="en-US" sz="2600">
                <a:ea typeface="ＭＳ Ｐゴシック" pitchFamily="-111" charset="-128"/>
              </a:rPr>
              <a:t>Hidden  &amp;  Cutting/section plane</a:t>
            </a:r>
          </a:p>
          <a:p>
            <a:pPr marL="876300" lvl="1" indent="-419100" eaLnBrk="1" hangingPunct="1">
              <a:buFontTx/>
              <a:buAutoNum type="arabicPeriod"/>
            </a:pPr>
            <a:r>
              <a:rPr lang="en-US" sz="2600">
                <a:ea typeface="ＭＳ Ｐゴシック" pitchFamily="-111" charset="-128"/>
              </a:rPr>
              <a:t>Center</a:t>
            </a:r>
          </a:p>
          <a:p>
            <a:pPr marL="876300" lvl="1" indent="-419100" eaLnBrk="1" hangingPunct="1">
              <a:buFontTx/>
              <a:buAutoNum type="arabicPeriod"/>
            </a:pPr>
            <a:r>
              <a:rPr lang="en-US" sz="2600">
                <a:ea typeface="ＭＳ Ｐゴシック" pitchFamily="-111" charset="-128"/>
              </a:rPr>
              <a:t>Break</a:t>
            </a:r>
          </a:p>
          <a:p>
            <a:pPr marL="876300" lvl="1" indent="-419100" eaLnBrk="1" hangingPunct="1">
              <a:buFontTx/>
              <a:buAutoNum type="arabicPeriod"/>
            </a:pPr>
            <a:r>
              <a:rPr lang="en-US" sz="2600">
                <a:ea typeface="ＭＳ Ｐゴシック" pitchFamily="-111" charset="-128"/>
              </a:rPr>
              <a:t>Dimension  &amp;  extension</a:t>
            </a:r>
          </a:p>
          <a:p>
            <a:pPr marL="876300" lvl="1" indent="-419100" eaLnBrk="1" hangingPunct="1">
              <a:buFontTx/>
              <a:buAutoNum type="arabicPeriod"/>
            </a:pPr>
            <a:r>
              <a:rPr lang="en-US" sz="2600">
                <a:ea typeface="ＭＳ Ｐゴシック" pitchFamily="-111" charset="-128"/>
              </a:rPr>
              <a:t>Section</a:t>
            </a:r>
          </a:p>
          <a:p>
            <a:pPr marL="457200" indent="-457200" eaLnBrk="1" hangingPunct="1"/>
            <a:endParaRPr lang="en-US" sz="2800">
              <a:ea typeface="ＭＳ Ｐゴシック" pitchFamily="-111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solidFill>
                  <a:srgbClr val="000099"/>
                </a:solidFill>
                <a:ea typeface="ＭＳ Ｐゴシック" pitchFamily="-111" charset="-128"/>
              </a:rPr>
              <a:t>Dimensioning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95400"/>
            <a:ext cx="8839200" cy="2351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000099"/>
                </a:solidFill>
                <a:latin typeface="Tahoma" pitchFamily="-111" charset="0"/>
                <a:ea typeface="ＭＳ Ｐゴシック" pitchFamily="-111" charset="-128"/>
              </a:rPr>
              <a:t>Used</a:t>
            </a:r>
            <a:r>
              <a:rPr lang="en-US" sz="2000">
                <a:solidFill>
                  <a:srgbClr val="000099"/>
                </a:solidFill>
                <a:latin typeface="Tahoma" pitchFamily="-111" charset="0"/>
                <a:ea typeface="ＭＳ Ｐゴシック" pitchFamily="-111" charset="-128"/>
                <a:cs typeface="Arial" charset="0"/>
              </a:rPr>
              <a:t> to specify parts: </a:t>
            </a:r>
            <a:r>
              <a:rPr lang="en-US" sz="2000">
                <a:solidFill>
                  <a:srgbClr val="800000"/>
                </a:solidFill>
                <a:latin typeface="Tahoma" pitchFamily="-111" charset="0"/>
                <a:ea typeface="ＭＳ Ｐゴシック" pitchFamily="-111" charset="-128"/>
                <a:cs typeface="Arial" charset="0"/>
              </a:rPr>
              <a:t>Size, Location, Tolerances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rgbClr val="000099"/>
                </a:solidFill>
                <a:ea typeface="ＭＳ Ｐゴシック" pitchFamily="-111" charset="-128"/>
                <a:cs typeface="Arial" charset="0"/>
              </a:rPr>
              <a:t>All </a:t>
            </a:r>
            <a:r>
              <a:rPr lang="en-US" sz="2000" i="1">
                <a:solidFill>
                  <a:srgbClr val="000099"/>
                </a:solidFill>
                <a:ea typeface="ＭＳ Ｐゴシック" pitchFamily="-111" charset="-128"/>
                <a:cs typeface="Arial" charset="0"/>
              </a:rPr>
              <a:t>features</a:t>
            </a:r>
            <a:r>
              <a:rPr lang="en-US" sz="2000">
                <a:solidFill>
                  <a:srgbClr val="000099"/>
                </a:solidFill>
                <a:ea typeface="ＭＳ Ｐゴシック" pitchFamily="-111" charset="-128"/>
                <a:cs typeface="Arial" charset="0"/>
              </a:rPr>
              <a:t> of part must be dimensioned</a:t>
            </a:r>
            <a:r>
              <a:rPr lang="en-US" sz="2000">
                <a:solidFill>
                  <a:srgbClr val="000099"/>
                </a:solidFill>
                <a:latin typeface="Tahoma" pitchFamily="-111" charset="0"/>
                <a:ea typeface="ＭＳ Ｐゴシック" pitchFamily="-111" charset="-128"/>
                <a:cs typeface="Arial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rgbClr val="000099"/>
                </a:solidFill>
                <a:ea typeface="ＭＳ Ｐゴシック" pitchFamily="-111" charset="-128"/>
                <a:cs typeface="Arial" charset="0"/>
              </a:rPr>
              <a:t>Two types:</a:t>
            </a:r>
            <a:r>
              <a:rPr lang="en-US" sz="2000">
                <a:solidFill>
                  <a:srgbClr val="000099"/>
                </a:solidFill>
                <a:latin typeface="Tahoma" pitchFamily="-111" charset="0"/>
                <a:ea typeface="ＭＳ Ｐゴシック" pitchFamily="-111" charset="-128"/>
                <a:cs typeface="Arial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000099"/>
                </a:solidFill>
                <a:ea typeface="ＭＳ Ｐゴシック" pitchFamily="-111" charset="-128"/>
                <a:cs typeface="Arial" charset="0"/>
              </a:rPr>
              <a:t>Size (</a:t>
            </a:r>
            <a:r>
              <a:rPr lang="en-US" sz="2000">
                <a:solidFill>
                  <a:srgbClr val="FF0000"/>
                </a:solidFill>
                <a:ea typeface="ＭＳ Ｐゴシック" pitchFamily="-111" charset="-128"/>
                <a:cs typeface="Arial" charset="0"/>
              </a:rPr>
              <a:t>red</a:t>
            </a:r>
            <a:r>
              <a:rPr lang="en-US" sz="2000">
                <a:solidFill>
                  <a:srgbClr val="000099"/>
                </a:solidFill>
                <a:ea typeface="ＭＳ Ｐゴシック" pitchFamily="-111" charset="-128"/>
                <a:cs typeface="Arial" charset="0"/>
              </a:rPr>
              <a:t>): 	size of feature, e.g. of a hole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000099"/>
                </a:solidFill>
                <a:ea typeface="ＭＳ Ｐゴシック" pitchFamily="-111" charset="-128"/>
                <a:cs typeface="Arial" charset="0"/>
              </a:rPr>
              <a:t>Location (</a:t>
            </a:r>
            <a:r>
              <a:rPr lang="en-US" sz="2000">
                <a:solidFill>
                  <a:srgbClr val="0070C0"/>
                </a:solidFill>
                <a:ea typeface="ＭＳ Ｐゴシック" pitchFamily="-111" charset="-128"/>
                <a:cs typeface="Arial" charset="0"/>
              </a:rPr>
              <a:t>blue</a:t>
            </a:r>
            <a:r>
              <a:rPr lang="en-US" sz="2000">
                <a:solidFill>
                  <a:srgbClr val="000099"/>
                </a:solidFill>
                <a:ea typeface="ＭＳ Ｐゴシック" pitchFamily="-111" charset="-128"/>
                <a:cs typeface="Arial" charset="0"/>
              </a:rPr>
              <a:t>): 	location of features relative to baseline</a:t>
            </a:r>
            <a:endParaRPr lang="en-US" sz="2000">
              <a:solidFill>
                <a:srgbClr val="000099"/>
              </a:solidFill>
              <a:latin typeface="Tahoma" pitchFamily="-111" charset="0"/>
              <a:ea typeface="ＭＳ Ｐゴシック" pitchFamily="-111" charset="-128"/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 sz="2000">
              <a:ea typeface="ＭＳ Ｐゴシック" pitchFamily="-111" charset="-128"/>
            </a:endParaRPr>
          </a:p>
        </p:txBody>
      </p:sp>
      <p:pic>
        <p:nvPicPr>
          <p:cNvPr id="17412" name="Picture 4" descr="TypesOfDimens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3251200"/>
            <a:ext cx="5338763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solidFill>
                  <a:srgbClr val="000099"/>
                </a:solidFill>
                <a:ea typeface="ＭＳ Ｐゴシック" pitchFamily="-111" charset="-128"/>
              </a:rPr>
              <a:t>Dimensioned Object</a:t>
            </a:r>
          </a:p>
        </p:txBody>
      </p:sp>
      <p:pic>
        <p:nvPicPr>
          <p:cNvPr id="18435" name="Picture 3" descr="DimensionedI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241425"/>
            <a:ext cx="6405562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solidFill>
                  <a:srgbClr val="000099"/>
                </a:solidFill>
                <a:ea typeface="ＭＳ Ｐゴシック" pitchFamily="-111" charset="-128"/>
              </a:rPr>
              <a:t>Dimensioning Terms</a:t>
            </a:r>
          </a:p>
        </p:txBody>
      </p:sp>
      <p:pic>
        <p:nvPicPr>
          <p:cNvPr id="19459" name="Picture 3" descr="b15-5-term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800225"/>
            <a:ext cx="4089400" cy="4592638"/>
          </a:xfrm>
          <a:prstGeom prst="rect">
            <a:avLst/>
          </a:prstGeom>
          <a:noFill/>
          <a:ln w="9525">
            <a:solidFill>
              <a:srgbClr val="00132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b15-5-terms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2109788"/>
            <a:ext cx="4264025" cy="4152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solidFill>
                  <a:srgbClr val="000099"/>
                </a:solidFill>
                <a:ea typeface="ＭＳ Ｐゴシック" pitchFamily="-111" charset="-128"/>
              </a:rPr>
              <a:t>Location Dimensions: 2 Types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0225" y="1230313"/>
            <a:ext cx="3506788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b="1" i="1">
                <a:solidFill>
                  <a:srgbClr val="000099"/>
                </a:solidFill>
                <a:ea typeface="ＭＳ Ｐゴシック" pitchFamily="-111" charset="-128"/>
                <a:cs typeface="Times New Roman" pitchFamily="-111" charset="0"/>
              </a:rPr>
              <a:t>Relative:</a:t>
            </a:r>
            <a:r>
              <a:rPr lang="en-US" sz="1800">
                <a:solidFill>
                  <a:srgbClr val="000099"/>
                </a:solidFill>
                <a:ea typeface="ＭＳ Ｐゴシック" pitchFamily="-111" charset="-128"/>
                <a:cs typeface="Times New Roman" pitchFamily="-111" charset="0"/>
              </a:rPr>
              <a:t> </a:t>
            </a:r>
          </a:p>
          <a:p>
            <a:pPr>
              <a:buFontTx/>
              <a:buNone/>
            </a:pPr>
            <a:r>
              <a:rPr lang="en-US" sz="1800">
                <a:solidFill>
                  <a:srgbClr val="000099"/>
                </a:solidFill>
                <a:ea typeface="ＭＳ Ｐゴシック" pitchFamily="-111" charset="-128"/>
                <a:cs typeface="Times New Roman" pitchFamily="-111" charset="0"/>
              </a:rPr>
              <a:t>	locate features with 	respect to each other- there </a:t>
            </a:r>
            <a:r>
              <a:rPr lang="en-US" sz="1800" b="1">
                <a:solidFill>
                  <a:srgbClr val="000099"/>
                </a:solidFill>
                <a:ea typeface="ＭＳ Ｐゴシック" pitchFamily="-111" charset="-128"/>
                <a:cs typeface="Times New Roman" pitchFamily="-111" charset="0"/>
              </a:rPr>
              <a:t>is no baseline</a:t>
            </a:r>
            <a:r>
              <a:rPr lang="en-US" sz="1800">
                <a:solidFill>
                  <a:srgbClr val="000099"/>
                </a:solidFill>
                <a:ea typeface="ＭＳ Ｐゴシック" pitchFamily="-111" charset="-128"/>
                <a:cs typeface="Times New Roman" pitchFamily="-111" charset="0"/>
              </a:rPr>
              <a:t> for reference.</a:t>
            </a:r>
            <a:r>
              <a:rPr lang="en-US" sz="1800">
                <a:solidFill>
                  <a:srgbClr val="000099"/>
                </a:solidFill>
                <a:ea typeface="ＭＳ Ｐゴシック" pitchFamily="-111" charset="-128"/>
              </a:rPr>
              <a:t> </a:t>
            </a:r>
          </a:p>
          <a:p>
            <a:r>
              <a:rPr lang="en-US" sz="1800">
                <a:solidFill>
                  <a:srgbClr val="000099"/>
                </a:solidFill>
                <a:ea typeface="ＭＳ Ｐゴシック" pitchFamily="-111" charset="-128"/>
                <a:cs typeface="Times New Roman" pitchFamily="-111" charset="0"/>
              </a:rPr>
              <a:t>Use when separation distance between features is import</a:t>
            </a:r>
            <a:r>
              <a:rPr lang="en-US" sz="1800">
                <a:solidFill>
                  <a:srgbClr val="000099"/>
                </a:solidFill>
                <a:ea typeface="ＭＳ Ｐゴシック" pitchFamily="-111" charset="-128"/>
              </a:rPr>
              <a:t>ant</a:t>
            </a:r>
          </a:p>
          <a:p>
            <a:r>
              <a:rPr lang="en-US" sz="1800">
                <a:solidFill>
                  <a:srgbClr val="000099"/>
                </a:solidFill>
                <a:ea typeface="ＭＳ Ｐゴシック" pitchFamily="-111" charset="-128"/>
                <a:cs typeface="Times New Roman" pitchFamily="-111" charset="0"/>
              </a:rPr>
              <a:t>What is the drawback here?</a:t>
            </a:r>
          </a:p>
          <a:p>
            <a:pPr>
              <a:buFontTx/>
              <a:buNone/>
            </a:pPr>
            <a:endParaRPr lang="en-US" sz="1800">
              <a:solidFill>
                <a:srgbClr val="000099"/>
              </a:solidFill>
              <a:ea typeface="ＭＳ Ｐゴシック" pitchFamily="-111" charset="-128"/>
              <a:cs typeface="Times New Roman" pitchFamily="-111" charset="0"/>
            </a:endParaRPr>
          </a:p>
          <a:p>
            <a:pPr>
              <a:buFontTx/>
              <a:buNone/>
            </a:pPr>
            <a:r>
              <a:rPr lang="en-US" sz="1800">
                <a:solidFill>
                  <a:srgbClr val="000099"/>
                </a:solidFill>
                <a:ea typeface="ＭＳ Ｐゴシック" pitchFamily="-111" charset="-128"/>
              </a:rPr>
              <a:t> </a:t>
            </a:r>
            <a:r>
              <a:rPr lang="en-US" sz="1800" b="1" i="1">
                <a:solidFill>
                  <a:srgbClr val="000099"/>
                </a:solidFill>
                <a:ea typeface="ＭＳ Ｐゴシック" pitchFamily="-111" charset="-128"/>
                <a:cs typeface="Times New Roman" pitchFamily="-111" charset="0"/>
              </a:rPr>
              <a:t>Coordinate:</a:t>
            </a:r>
            <a:r>
              <a:rPr lang="en-US" sz="1800">
                <a:solidFill>
                  <a:srgbClr val="000099"/>
                </a:solidFill>
                <a:ea typeface="ＭＳ Ｐゴシック" pitchFamily="-111" charset="-128"/>
                <a:cs typeface="Times New Roman" pitchFamily="-111" charset="0"/>
              </a:rPr>
              <a:t> </a:t>
            </a:r>
          </a:p>
          <a:p>
            <a:pPr>
              <a:buFontTx/>
              <a:buNone/>
            </a:pPr>
            <a:r>
              <a:rPr lang="en-US" sz="1800">
                <a:solidFill>
                  <a:srgbClr val="000099"/>
                </a:solidFill>
                <a:ea typeface="ＭＳ Ｐゴシック" pitchFamily="-111" charset="-128"/>
                <a:cs typeface="Times New Roman" pitchFamily="-111" charset="0"/>
              </a:rPr>
              <a:t>	locate with respect to common baseline (also: Datum Line)</a:t>
            </a:r>
            <a:r>
              <a:rPr lang="en-US" sz="1800">
                <a:solidFill>
                  <a:srgbClr val="000099"/>
                </a:solidFill>
                <a:ea typeface="ＭＳ Ｐゴシック" pitchFamily="-111" charset="-128"/>
              </a:rPr>
              <a:t> </a:t>
            </a:r>
          </a:p>
          <a:p>
            <a:r>
              <a:rPr lang="en-US" sz="1800">
                <a:solidFill>
                  <a:srgbClr val="000099"/>
                </a:solidFill>
                <a:ea typeface="ＭＳ Ｐゴシック" pitchFamily="-111" charset="-128"/>
                <a:cs typeface="Times New Roman" pitchFamily="-111" charset="0"/>
              </a:rPr>
              <a:t>avoids tolerance buildup</a:t>
            </a:r>
            <a:r>
              <a:rPr lang="en-US" sz="1800">
                <a:solidFill>
                  <a:srgbClr val="000099"/>
                </a:solidFill>
                <a:ea typeface="ＭＳ Ｐゴシック" pitchFamily="-111" charset="-128"/>
              </a:rPr>
              <a:t> </a:t>
            </a:r>
            <a:endParaRPr lang="en-US">
              <a:solidFill>
                <a:srgbClr val="000099"/>
              </a:solidFill>
              <a:ea typeface="ＭＳ Ｐゴシック" pitchFamily="-111" charset="-128"/>
            </a:endParaRPr>
          </a:p>
        </p:txBody>
      </p:sp>
      <p:pic>
        <p:nvPicPr>
          <p:cNvPr id="20484" name="Picture 4" descr="DimR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1230313"/>
            <a:ext cx="4148137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DimDat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463925"/>
            <a:ext cx="409575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>
                <a:ea typeface="ＭＳ Ｐゴシック" pitchFamily="-111" charset="-128"/>
              </a:rPr>
              <a:t>Projections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214678" y="3214686"/>
            <a:ext cx="1000132" cy="7858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800000" rev="0"/>
            </a:camera>
            <a:lightRig rig="threePt" dir="t"/>
          </a:scene3d>
        </p:spPr>
        <p:txBody>
          <a:bodyPr/>
          <a:lstStyle/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endParaRPr lang="en-US" dirty="0">
              <a:solidFill>
                <a:srgbClr val="DDDDDD"/>
              </a:solidFill>
              <a:latin typeface="Trebuchet MS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786314" y="1857364"/>
            <a:ext cx="1763486" cy="1709057"/>
          </a:xfrm>
          <a:custGeom>
            <a:avLst/>
            <a:gdLst>
              <a:gd name="connsiteX0" fmla="*/ 21771 w 1763486"/>
              <a:gd name="connsiteY0" fmla="*/ 1709057 h 1709057"/>
              <a:gd name="connsiteX1" fmla="*/ 0 w 1763486"/>
              <a:gd name="connsiteY1" fmla="*/ 0 h 1709057"/>
              <a:gd name="connsiteX2" fmla="*/ 783771 w 1763486"/>
              <a:gd name="connsiteY2" fmla="*/ 0 h 1709057"/>
              <a:gd name="connsiteX3" fmla="*/ 794657 w 1763486"/>
              <a:gd name="connsiteY3" fmla="*/ 1175657 h 1709057"/>
              <a:gd name="connsiteX4" fmla="*/ 1763486 w 1763486"/>
              <a:gd name="connsiteY4" fmla="*/ 1164772 h 1709057"/>
              <a:gd name="connsiteX5" fmla="*/ 1763486 w 1763486"/>
              <a:gd name="connsiteY5" fmla="*/ 1709057 h 1709057"/>
              <a:gd name="connsiteX6" fmla="*/ 21771 w 1763486"/>
              <a:gd name="connsiteY6" fmla="*/ 1709057 h 170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3486" h="1709057">
                <a:moveTo>
                  <a:pt x="21771" y="1709057"/>
                </a:moveTo>
                <a:lnTo>
                  <a:pt x="0" y="0"/>
                </a:lnTo>
                <a:lnTo>
                  <a:pt x="783771" y="0"/>
                </a:lnTo>
                <a:lnTo>
                  <a:pt x="794657" y="1175657"/>
                </a:lnTo>
                <a:lnTo>
                  <a:pt x="1763486" y="1164772"/>
                </a:lnTo>
                <a:lnTo>
                  <a:pt x="1763486" y="1709057"/>
                </a:lnTo>
                <a:lnTo>
                  <a:pt x="21771" y="1709057"/>
                </a:lnTo>
                <a:close/>
              </a:path>
            </a:pathLst>
          </a:cu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698500"/>
        </p:spPr>
        <p:txBody>
          <a:bodyPr/>
          <a:lstStyle/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endParaRPr lang="en-US">
              <a:solidFill>
                <a:srgbClr val="DDDDDD"/>
              </a:solidFill>
              <a:latin typeface="Trebuchet MS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071670" y="2500306"/>
            <a:ext cx="3571900" cy="3214710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</p:spPr>
        <p:txBody>
          <a:bodyPr/>
          <a:lstStyle/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endParaRPr lang="en-US">
              <a:solidFill>
                <a:srgbClr val="DDDDDD"/>
              </a:solidFill>
              <a:latin typeface="Trebuchet MS" pitchFamily="34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928938" y="1643063"/>
            <a:ext cx="2143125" cy="1143000"/>
            <a:chOff x="2928926" y="1643050"/>
            <a:chExt cx="2143140" cy="1143008"/>
          </a:xfrm>
        </p:grpSpPr>
        <p:cxnSp>
          <p:nvCxnSpPr>
            <p:cNvPr id="23596" name="Straight Connector 12"/>
            <p:cNvCxnSpPr>
              <a:cxnSpLocks noChangeShapeType="1"/>
            </p:cNvCxnSpPr>
            <p:nvPr/>
          </p:nvCxnSpPr>
          <p:spPr bwMode="auto">
            <a:xfrm rot="10800000" flipV="1">
              <a:off x="3428992" y="1643050"/>
              <a:ext cx="1643074" cy="857256"/>
            </a:xfrm>
            <a:prstGeom prst="lin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97" name="Straight Connector 15"/>
            <p:cNvCxnSpPr>
              <a:cxnSpLocks noChangeShapeType="1"/>
            </p:cNvCxnSpPr>
            <p:nvPr/>
          </p:nvCxnSpPr>
          <p:spPr bwMode="auto">
            <a:xfrm rot="10800000" flipV="1">
              <a:off x="2928926" y="2500306"/>
              <a:ext cx="500066" cy="285752"/>
            </a:xfrm>
            <a:prstGeom prst="line">
              <a:avLst/>
            </a:prstGeom>
            <a:noFill/>
            <a:ln w="9525" algn="ctr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500438" y="1928813"/>
            <a:ext cx="2143125" cy="1143000"/>
            <a:chOff x="2928926" y="1643050"/>
            <a:chExt cx="2143140" cy="1143008"/>
          </a:xfrm>
        </p:grpSpPr>
        <p:cxnSp>
          <p:nvCxnSpPr>
            <p:cNvPr id="23594" name="Straight Connector 21"/>
            <p:cNvCxnSpPr>
              <a:cxnSpLocks noChangeShapeType="1"/>
            </p:cNvCxnSpPr>
            <p:nvPr/>
          </p:nvCxnSpPr>
          <p:spPr bwMode="auto">
            <a:xfrm rot="10800000" flipV="1">
              <a:off x="3428992" y="1643050"/>
              <a:ext cx="1643074" cy="857256"/>
            </a:xfrm>
            <a:prstGeom prst="lin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95" name="Straight Connector 22"/>
            <p:cNvCxnSpPr>
              <a:cxnSpLocks noChangeShapeType="1"/>
            </p:cNvCxnSpPr>
            <p:nvPr/>
          </p:nvCxnSpPr>
          <p:spPr bwMode="auto">
            <a:xfrm rot="10800000" flipV="1">
              <a:off x="2928926" y="2500306"/>
              <a:ext cx="500066" cy="285752"/>
            </a:xfrm>
            <a:prstGeom prst="line">
              <a:avLst/>
            </a:prstGeom>
            <a:noFill/>
            <a:ln w="9525" algn="ctr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76"/>
          <p:cNvGrpSpPr>
            <a:grpSpLocks/>
          </p:cNvGrpSpPr>
          <p:nvPr/>
        </p:nvGrpSpPr>
        <p:grpSpPr bwMode="auto">
          <a:xfrm>
            <a:off x="3500438" y="2857500"/>
            <a:ext cx="2143125" cy="1143000"/>
            <a:chOff x="3500430" y="2857496"/>
            <a:chExt cx="2143140" cy="1143008"/>
          </a:xfrm>
        </p:grpSpPr>
        <p:cxnSp>
          <p:nvCxnSpPr>
            <p:cNvPr id="23592" name="Straight Connector 24"/>
            <p:cNvCxnSpPr>
              <a:cxnSpLocks noChangeShapeType="1"/>
            </p:cNvCxnSpPr>
            <p:nvPr/>
          </p:nvCxnSpPr>
          <p:spPr bwMode="auto">
            <a:xfrm rot="10800000" flipV="1">
              <a:off x="4786314" y="2857496"/>
              <a:ext cx="857256" cy="428628"/>
            </a:xfrm>
            <a:prstGeom prst="lin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93" name="Straight Connector 25"/>
            <p:cNvCxnSpPr>
              <a:cxnSpLocks noChangeShapeType="1"/>
            </p:cNvCxnSpPr>
            <p:nvPr/>
          </p:nvCxnSpPr>
          <p:spPr bwMode="auto">
            <a:xfrm rot="10800000" flipV="1">
              <a:off x="3500430" y="3286124"/>
              <a:ext cx="1285884" cy="714380"/>
            </a:xfrm>
            <a:prstGeom prst="line">
              <a:avLst/>
            </a:prstGeom>
            <a:noFill/>
            <a:ln w="9525" algn="ctr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85"/>
          <p:cNvGrpSpPr>
            <a:grpSpLocks/>
          </p:cNvGrpSpPr>
          <p:nvPr/>
        </p:nvGrpSpPr>
        <p:grpSpPr bwMode="auto">
          <a:xfrm>
            <a:off x="2857500" y="3000375"/>
            <a:ext cx="2143125" cy="1143000"/>
            <a:chOff x="2857488" y="3000372"/>
            <a:chExt cx="2143140" cy="1143008"/>
          </a:xfrm>
        </p:grpSpPr>
        <p:cxnSp>
          <p:nvCxnSpPr>
            <p:cNvPr id="23590" name="Straight Connector 27"/>
            <p:cNvCxnSpPr>
              <a:cxnSpLocks noChangeShapeType="1"/>
            </p:cNvCxnSpPr>
            <p:nvPr/>
          </p:nvCxnSpPr>
          <p:spPr bwMode="auto">
            <a:xfrm rot="10800000" flipV="1">
              <a:off x="4572000" y="3000372"/>
              <a:ext cx="428628" cy="214314"/>
            </a:xfrm>
            <a:prstGeom prst="lin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91" name="Straight Connector 28"/>
            <p:cNvCxnSpPr>
              <a:cxnSpLocks noChangeShapeType="1"/>
            </p:cNvCxnSpPr>
            <p:nvPr/>
          </p:nvCxnSpPr>
          <p:spPr bwMode="auto">
            <a:xfrm rot="10800000" flipV="1">
              <a:off x="2857488" y="3214686"/>
              <a:ext cx="1714512" cy="928694"/>
            </a:xfrm>
            <a:prstGeom prst="line">
              <a:avLst/>
            </a:prstGeom>
            <a:noFill/>
            <a:ln w="9525" algn="ctr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Group 79"/>
          <p:cNvGrpSpPr>
            <a:grpSpLocks/>
          </p:cNvGrpSpPr>
          <p:nvPr/>
        </p:nvGrpSpPr>
        <p:grpSpPr bwMode="auto">
          <a:xfrm>
            <a:off x="4286250" y="3214688"/>
            <a:ext cx="2143125" cy="1143000"/>
            <a:chOff x="4286248" y="3214686"/>
            <a:chExt cx="2143140" cy="1143008"/>
          </a:xfrm>
        </p:grpSpPr>
        <p:cxnSp>
          <p:nvCxnSpPr>
            <p:cNvPr id="23588" name="Straight Connector 30"/>
            <p:cNvCxnSpPr>
              <a:cxnSpLocks noChangeShapeType="1"/>
            </p:cNvCxnSpPr>
            <p:nvPr/>
          </p:nvCxnSpPr>
          <p:spPr bwMode="auto">
            <a:xfrm rot="10800000" flipV="1">
              <a:off x="5072066" y="3214686"/>
              <a:ext cx="1357322" cy="714380"/>
            </a:xfrm>
            <a:prstGeom prst="lin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9" name="Straight Connector 31"/>
            <p:cNvCxnSpPr>
              <a:cxnSpLocks noChangeShapeType="1"/>
            </p:cNvCxnSpPr>
            <p:nvPr/>
          </p:nvCxnSpPr>
          <p:spPr bwMode="auto">
            <a:xfrm rot="10800000" flipV="1">
              <a:off x="4286248" y="3929066"/>
              <a:ext cx="785818" cy="428628"/>
            </a:xfrm>
            <a:prstGeom prst="line">
              <a:avLst/>
            </a:prstGeom>
            <a:noFill/>
            <a:ln w="9525" algn="ctr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2857500" y="2714625"/>
            <a:ext cx="142875" cy="1428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endParaRPr lang="en-US">
              <a:solidFill>
                <a:srgbClr val="DDDDDD"/>
              </a:solidFill>
              <a:latin typeface="Trebuchet MS" pitchFamily="-111" charset="0"/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3500438" y="3000375"/>
            <a:ext cx="142875" cy="1428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endParaRPr lang="en-US">
              <a:solidFill>
                <a:srgbClr val="DDDDDD"/>
              </a:solidFill>
              <a:latin typeface="Trebuchet MS" pitchFamily="-111" charset="0"/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3500438" y="3929063"/>
            <a:ext cx="142875" cy="1428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endParaRPr lang="en-US">
              <a:solidFill>
                <a:srgbClr val="DDDDDD"/>
              </a:solidFill>
              <a:latin typeface="Trebuchet MS" pitchFamily="-111" charset="0"/>
            </a:endParaRP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2857500" y="4071938"/>
            <a:ext cx="142875" cy="1428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endParaRPr lang="en-US">
              <a:solidFill>
                <a:srgbClr val="DDDDDD"/>
              </a:solidFill>
              <a:latin typeface="Trebuchet MS" pitchFamily="-111" charset="0"/>
            </a:endParaRP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4214813" y="4714875"/>
            <a:ext cx="142875" cy="1428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endParaRPr lang="en-US">
              <a:solidFill>
                <a:srgbClr val="DDDDDD"/>
              </a:solidFill>
              <a:latin typeface="Trebuchet MS" pitchFamily="-111" charset="0"/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4214813" y="4286250"/>
            <a:ext cx="142875" cy="1428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endParaRPr lang="en-US">
              <a:solidFill>
                <a:srgbClr val="DDDDDD"/>
              </a:solidFill>
              <a:latin typeface="Trebuchet MS" pitchFamily="-111" charset="0"/>
            </a:endParaRPr>
          </a:p>
        </p:txBody>
      </p:sp>
      <p:grpSp>
        <p:nvGrpSpPr>
          <p:cNvPr id="8" name="Group 82"/>
          <p:cNvGrpSpPr>
            <a:grpSpLocks/>
          </p:cNvGrpSpPr>
          <p:nvPr/>
        </p:nvGrpSpPr>
        <p:grpSpPr bwMode="auto">
          <a:xfrm>
            <a:off x="4286250" y="3714750"/>
            <a:ext cx="2000250" cy="1071563"/>
            <a:chOff x="4286250" y="3714752"/>
            <a:chExt cx="2000262" cy="1071570"/>
          </a:xfrm>
        </p:grpSpPr>
        <p:cxnSp>
          <p:nvCxnSpPr>
            <p:cNvPr id="23586" name="Straight Connector 45"/>
            <p:cNvCxnSpPr>
              <a:cxnSpLocks noChangeShapeType="1"/>
            </p:cNvCxnSpPr>
            <p:nvPr/>
          </p:nvCxnSpPr>
          <p:spPr bwMode="auto">
            <a:xfrm rot="10800000" flipV="1">
              <a:off x="5143504" y="3714752"/>
              <a:ext cx="1143008" cy="571504"/>
            </a:xfrm>
            <a:prstGeom prst="lin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7" name="Straight Connector 46"/>
            <p:cNvCxnSpPr>
              <a:cxnSpLocks noChangeShapeType="1"/>
            </p:cNvCxnSpPr>
            <p:nvPr/>
          </p:nvCxnSpPr>
          <p:spPr bwMode="auto">
            <a:xfrm rot="10800000" flipV="1">
              <a:off x="4286250" y="4286256"/>
              <a:ext cx="857255" cy="500066"/>
            </a:xfrm>
            <a:prstGeom prst="line">
              <a:avLst/>
            </a:prstGeom>
            <a:noFill/>
            <a:ln w="9525" algn="ctr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9" name="Straight Connector 48"/>
          <p:cNvCxnSpPr>
            <a:cxnSpLocks noChangeShapeType="1"/>
            <a:endCxn id="40" idx="1"/>
          </p:cNvCxnSpPr>
          <p:nvPr/>
        </p:nvCxnSpPr>
        <p:spPr bwMode="auto">
          <a:xfrm>
            <a:off x="2928938" y="2735263"/>
            <a:ext cx="592137" cy="285750"/>
          </a:xfrm>
          <a:prstGeom prst="line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2" name="Straight Connector 51"/>
          <p:cNvCxnSpPr>
            <a:cxnSpLocks noChangeShapeType="1"/>
          </p:cNvCxnSpPr>
          <p:nvPr/>
        </p:nvCxnSpPr>
        <p:spPr bwMode="auto">
          <a:xfrm>
            <a:off x="2928938" y="4143375"/>
            <a:ext cx="1285875" cy="642938"/>
          </a:xfrm>
          <a:prstGeom prst="line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Connector 53"/>
          <p:cNvCxnSpPr>
            <a:cxnSpLocks noChangeShapeType="1"/>
          </p:cNvCxnSpPr>
          <p:nvPr/>
        </p:nvCxnSpPr>
        <p:spPr bwMode="auto">
          <a:xfrm rot="5400000">
            <a:off x="3108325" y="3535363"/>
            <a:ext cx="928687" cy="1588"/>
          </a:xfrm>
          <a:prstGeom prst="line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" name="Straight Connector 56"/>
          <p:cNvCxnSpPr>
            <a:cxnSpLocks noChangeShapeType="1"/>
          </p:cNvCxnSpPr>
          <p:nvPr/>
        </p:nvCxnSpPr>
        <p:spPr bwMode="auto">
          <a:xfrm flipH="1" flipV="1">
            <a:off x="2928938" y="2786063"/>
            <a:ext cx="1587" cy="1357312"/>
          </a:xfrm>
          <a:prstGeom prst="line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2" name="Straight Connector 61"/>
          <p:cNvCxnSpPr>
            <a:cxnSpLocks noChangeShapeType="1"/>
          </p:cNvCxnSpPr>
          <p:nvPr/>
        </p:nvCxnSpPr>
        <p:spPr bwMode="auto">
          <a:xfrm>
            <a:off x="3571875" y="4000500"/>
            <a:ext cx="714375" cy="357188"/>
          </a:xfrm>
          <a:prstGeom prst="line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575" name="Straight Connector 67"/>
          <p:cNvCxnSpPr>
            <a:cxnSpLocks noChangeShapeType="1"/>
          </p:cNvCxnSpPr>
          <p:nvPr/>
        </p:nvCxnSpPr>
        <p:spPr bwMode="auto">
          <a:xfrm>
            <a:off x="1357313" y="557212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69" name="Straight Connector 68"/>
          <p:cNvCxnSpPr>
            <a:cxnSpLocks noChangeShapeType="1"/>
          </p:cNvCxnSpPr>
          <p:nvPr/>
        </p:nvCxnSpPr>
        <p:spPr bwMode="auto">
          <a:xfrm flipH="1">
            <a:off x="4251325" y="4357688"/>
            <a:ext cx="36513" cy="500062"/>
          </a:xfrm>
          <a:prstGeom prst="line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7181850" y="1860550"/>
            <a:ext cx="1428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C00000"/>
                </a:solidFill>
                <a:latin typeface="Trebuchet MS" pitchFamily="-111" charset="0"/>
              </a:rPr>
              <a:t>object</a:t>
            </a: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246063" y="5000625"/>
            <a:ext cx="3143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C00000"/>
                </a:solidFill>
                <a:latin typeface="Trebuchet MS" pitchFamily="-111" charset="0"/>
              </a:rPr>
              <a:t>“connect the dots”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261938" y="4183063"/>
            <a:ext cx="22145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C00000"/>
                </a:solidFill>
                <a:latin typeface="Trebuchet MS" pitchFamily="-111" charset="0"/>
              </a:rPr>
              <a:t>Intersection points</a:t>
            </a: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5705475" y="4792663"/>
            <a:ext cx="1928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C00000"/>
                </a:solidFill>
                <a:latin typeface="Trebuchet MS" pitchFamily="-111" charset="0"/>
              </a:rPr>
              <a:t>projectors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252413" y="1411288"/>
            <a:ext cx="17859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C00000"/>
                </a:solidFill>
                <a:latin typeface="Trebuchet MS" pitchFamily="-111" charset="0"/>
              </a:rPr>
              <a:t>Projection plane</a:t>
            </a:r>
          </a:p>
        </p:txBody>
      </p:sp>
      <p:sp>
        <p:nvSpPr>
          <p:cNvPr id="50" name="Right Arrow 49"/>
          <p:cNvSpPr/>
          <p:nvPr/>
        </p:nvSpPr>
        <p:spPr>
          <a:xfrm rot="8720501">
            <a:off x="6588125" y="2325688"/>
            <a:ext cx="881063" cy="317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1" name="Right Arrow 50"/>
          <p:cNvSpPr/>
          <p:nvPr/>
        </p:nvSpPr>
        <p:spPr>
          <a:xfrm rot="2033227">
            <a:off x="1595438" y="2168525"/>
            <a:ext cx="881062" cy="317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3" name="Right Arrow 52"/>
          <p:cNvSpPr/>
          <p:nvPr/>
        </p:nvSpPr>
        <p:spPr>
          <a:xfrm rot="19405434">
            <a:off x="1965325" y="4302125"/>
            <a:ext cx="881063" cy="317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5" name="Right Arrow 54"/>
          <p:cNvSpPr/>
          <p:nvPr/>
        </p:nvSpPr>
        <p:spPr>
          <a:xfrm rot="13225560">
            <a:off x="5768975" y="4192588"/>
            <a:ext cx="881063" cy="317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88" grpId="0"/>
      <p:bldP spid="89" grpId="0"/>
      <p:bldP spid="90" grpId="0"/>
      <p:bldP spid="91" grpId="0"/>
      <p:bldP spid="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1" charset="-128"/>
              </a:rPr>
              <a:t>Principal Orthographic Views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5400" y="1187450"/>
            <a:ext cx="4176713" cy="4856163"/>
          </a:xfrm>
        </p:spPr>
        <p:txBody>
          <a:bodyPr/>
          <a:lstStyle/>
          <a:p>
            <a:pPr eaLnBrk="1" hangingPunct="1"/>
            <a:r>
              <a:rPr lang="en-US" b="1">
                <a:ea typeface="ＭＳ Ｐゴシック" pitchFamily="-111" charset="-128"/>
              </a:rPr>
              <a:t>So how many views can we have??</a:t>
            </a:r>
          </a:p>
          <a:p>
            <a:pPr eaLnBrk="1" hangingPunct="1"/>
            <a:r>
              <a:rPr lang="en-US">
                <a:ea typeface="ＭＳ Ｐゴシック" pitchFamily="-111" charset="-128"/>
              </a:rPr>
              <a:t>“Camera” can  be anywhere:</a:t>
            </a:r>
          </a:p>
          <a:p>
            <a:pPr lvl="1" eaLnBrk="1" hangingPunct="1"/>
            <a:r>
              <a:rPr lang="en-US" sz="3200">
                <a:ea typeface="ＭＳ Ｐゴシック" pitchFamily="-111" charset="-128"/>
                <a:cs typeface="Arial" charset="0"/>
              </a:rPr>
              <a:t>∞</a:t>
            </a:r>
            <a:r>
              <a:rPr lang="en-US" sz="2400">
                <a:ea typeface="ＭＳ Ｐゴシック" pitchFamily="-111" charset="-128"/>
              </a:rPr>
              <a:t> # views possible</a:t>
            </a:r>
          </a:p>
          <a:p>
            <a:pPr lvl="1" eaLnBrk="1" hangingPunct="1"/>
            <a:r>
              <a:rPr lang="en-US" sz="2400">
                <a:ea typeface="ＭＳ Ｐゴシック" pitchFamily="-111" charset="-128"/>
              </a:rPr>
              <a:t>Only 6 “Principal Ortho Views”</a:t>
            </a:r>
          </a:p>
          <a:p>
            <a:pPr eaLnBrk="1" hangingPunct="1"/>
            <a:r>
              <a:rPr lang="en-US">
                <a:ea typeface="ＭＳ Ｐゴシック" pitchFamily="-111" charset="-128"/>
              </a:rPr>
              <a:t>Put object in “</a:t>
            </a:r>
            <a:r>
              <a:rPr lang="en-US">
                <a:solidFill>
                  <a:srgbClr val="CC0000"/>
                </a:solidFill>
                <a:ea typeface="ＭＳ Ｐゴシック" pitchFamily="-111" charset="-128"/>
              </a:rPr>
              <a:t>glass box</a:t>
            </a:r>
            <a:r>
              <a:rPr lang="en-US">
                <a:ea typeface="ＭＳ Ｐゴシック" pitchFamily="-111" charset="-128"/>
              </a:rPr>
              <a:t>”</a:t>
            </a:r>
          </a:p>
          <a:p>
            <a:pPr eaLnBrk="1" hangingPunct="1"/>
            <a:r>
              <a:rPr lang="en-US" i="1">
                <a:ea typeface="ＭＳ Ｐゴシック" pitchFamily="-111" charset="-128"/>
              </a:rPr>
              <a:t>Principal</a:t>
            </a:r>
            <a:r>
              <a:rPr lang="en-US">
                <a:ea typeface="ＭＳ Ｐゴシック" pitchFamily="-111" charset="-128"/>
              </a:rPr>
              <a:t> Views (6):</a:t>
            </a:r>
          </a:p>
          <a:p>
            <a:pPr lvl="1" eaLnBrk="1" hangingPunct="1"/>
            <a:r>
              <a:rPr lang="en-US">
                <a:ea typeface="ＭＳ Ｐゴシック" pitchFamily="-111" charset="-128"/>
              </a:rPr>
              <a:t>those projected onto 6 faces of “glass box”</a:t>
            </a:r>
          </a:p>
        </p:txBody>
      </p:sp>
      <p:pic>
        <p:nvPicPr>
          <p:cNvPr id="24580" name="Picture 4" descr="05_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38" y="1655763"/>
            <a:ext cx="4802187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1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ea typeface="ＭＳ Ｐゴシック" pitchFamily="-111" charset="-128"/>
              </a:rPr>
              <a:t>Kinds of Parallel Projection methods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162050"/>
            <a:ext cx="6543675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5295900"/>
            <a:ext cx="1117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2000" dirty="0">
                <a:solidFill>
                  <a:srgbClr val="C00000"/>
                </a:solidFill>
                <a:latin typeface="+mn-lt"/>
              </a:rPr>
              <a:t>Oblique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689100"/>
            <a:ext cx="19161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dirty="0" err="1">
                <a:solidFill>
                  <a:srgbClr val="C00000"/>
                </a:solidFill>
                <a:latin typeface="+mn-lt"/>
              </a:rPr>
              <a:t>Multiview</a:t>
            </a:r>
            <a:r>
              <a:rPr lang="en-CA" dirty="0">
                <a:solidFill>
                  <a:srgbClr val="C00000"/>
                </a:solidFill>
                <a:latin typeface="+mn-lt"/>
              </a:rPr>
              <a:t>/</a:t>
            </a:r>
            <a:r>
              <a:rPr lang="en-CA" dirty="0" err="1">
                <a:solidFill>
                  <a:srgbClr val="C00000"/>
                </a:solidFill>
                <a:latin typeface="+mn-lt"/>
              </a:rPr>
              <a:t>ortho</a:t>
            </a:r>
            <a:endParaRPr lang="en-CA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3163" y="2867025"/>
            <a:ext cx="1676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2000" dirty="0">
                <a:solidFill>
                  <a:srgbClr val="C00000"/>
                </a:solidFill>
                <a:latin typeface="+mn-lt"/>
              </a:rPr>
              <a:t>Axonometric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81913" y="4648200"/>
            <a:ext cx="15176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2000" dirty="0">
                <a:solidFill>
                  <a:srgbClr val="C00000"/>
                </a:solidFill>
                <a:latin typeface="+mn-lt"/>
              </a:rPr>
              <a:t>Perspective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ＭＳ Ｐゴシック" pitchFamily="-111" charset="-128"/>
              </a:rPr>
              <a:t>Course Outline by Week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9144000" cy="4800600"/>
          </a:xfrm>
          <a:solidFill>
            <a:schemeClr val="bg1"/>
          </a:solidFill>
        </p:spPr>
        <p:txBody>
          <a:bodyPr/>
          <a:lstStyle/>
          <a:p>
            <a:pPr marL="457200" indent="-457200">
              <a:lnSpc>
                <a:spcPct val="80000"/>
              </a:lnSpc>
              <a:buClr>
                <a:schemeClr val="bg1"/>
              </a:buClr>
              <a:buSzPct val="90000"/>
              <a:buFont typeface="Trebuchet MS" pitchFamily="-111" charset="0"/>
              <a:buAutoNum type="arabicParenR"/>
            </a:pPr>
            <a:r>
              <a:rPr lang="en-US" sz="1900" dirty="0">
                <a:ea typeface="ＭＳ Ｐゴシック" pitchFamily="-111" charset="-128"/>
              </a:rPr>
              <a:t>1.Nature of Spatial Thinking + Space, Objects and Operations</a:t>
            </a:r>
          </a:p>
          <a:p>
            <a:pPr marL="457200" indent="-457200">
              <a:lnSpc>
                <a:spcPct val="80000"/>
              </a:lnSpc>
              <a:buClr>
                <a:schemeClr val="bg1"/>
              </a:buClr>
              <a:buSzPct val="90000"/>
              <a:buFont typeface="Trebuchet MS" pitchFamily="-111" charset="0"/>
              <a:buAutoNum type="arabicParenR"/>
            </a:pPr>
            <a:r>
              <a:rPr lang="en-US" sz="1900" dirty="0">
                <a:ea typeface="ＭＳ Ｐゴシック" pitchFamily="-111" charset="-128"/>
              </a:rPr>
              <a:t>2.Sketching and Dimensioning</a:t>
            </a:r>
          </a:p>
          <a:p>
            <a:pPr marL="457200" indent="-457200">
              <a:lnSpc>
                <a:spcPct val="80000"/>
              </a:lnSpc>
              <a:buClr>
                <a:schemeClr val="bg1"/>
              </a:buClr>
              <a:buSzPct val="90000"/>
              <a:buFont typeface="Trebuchet MS" pitchFamily="-111" charset="0"/>
              <a:buAutoNum type="arabicParenR"/>
            </a:pPr>
            <a:r>
              <a:rPr lang="en-US" sz="1900" dirty="0">
                <a:ea typeface="ＭＳ Ｐゴシック" pitchFamily="-111" charset="-128"/>
              </a:rPr>
              <a:t>3.Multiview Projections -  introduction</a:t>
            </a:r>
          </a:p>
          <a:p>
            <a:pPr marL="457200" indent="-457200">
              <a:lnSpc>
                <a:spcPct val="80000"/>
              </a:lnSpc>
              <a:buClr>
                <a:schemeClr val="bg1"/>
              </a:buClr>
              <a:buSzPct val="90000"/>
              <a:buFont typeface="Trebuchet MS" pitchFamily="-111" charset="0"/>
              <a:buAutoNum type="arabicParenR"/>
            </a:pPr>
            <a:r>
              <a:rPr lang="en-US" sz="1900" dirty="0">
                <a:ea typeface="ＭＳ Ｐゴシック" pitchFamily="-111" charset="-128"/>
              </a:rPr>
              <a:t>4.Multiview &amp; Pictorial Projections; </a:t>
            </a:r>
            <a:r>
              <a:rPr lang="en-US" sz="1900" dirty="0" err="1">
                <a:ea typeface="ＭＳ Ｐゴシック" pitchFamily="-111" charset="-128"/>
              </a:rPr>
              <a:t>OnShape</a:t>
            </a:r>
            <a:r>
              <a:rPr lang="en-US" sz="1900" dirty="0">
                <a:ea typeface="ＭＳ Ｐゴシック" pitchFamily="-111" charset="-128"/>
              </a:rPr>
              <a:t> intro</a:t>
            </a:r>
          </a:p>
          <a:p>
            <a:pPr marL="457200" indent="-457200">
              <a:lnSpc>
                <a:spcPct val="80000"/>
              </a:lnSpc>
              <a:buClr>
                <a:schemeClr val="bg1"/>
              </a:buClr>
              <a:buSzPct val="90000"/>
              <a:buFont typeface="Trebuchet MS" pitchFamily="-111" charset="0"/>
              <a:buAutoNum type="arabicParenR"/>
            </a:pPr>
            <a:r>
              <a:rPr lang="en-US" sz="1900" dirty="0">
                <a:ea typeface="ＭＳ Ｐゴシック" pitchFamily="-111" charset="-128"/>
              </a:rPr>
              <a:t>5.Perspective; model-making</a:t>
            </a:r>
          </a:p>
          <a:p>
            <a:pPr marL="457200" indent="-457200">
              <a:lnSpc>
                <a:spcPct val="80000"/>
              </a:lnSpc>
              <a:buClr>
                <a:schemeClr val="bg1"/>
              </a:buClr>
              <a:buSzPct val="90000"/>
              <a:buFont typeface="Trebuchet MS" pitchFamily="-111" charset="0"/>
              <a:buAutoNum type="arabicParenR"/>
            </a:pPr>
            <a:r>
              <a:rPr lang="en-US" sz="1900" dirty="0">
                <a:ea typeface="ＭＳ Ｐゴシック" pitchFamily="-111" charset="-128"/>
              </a:rPr>
              <a:t>6.Auxiliary Views and Cross-Sections</a:t>
            </a:r>
          </a:p>
          <a:p>
            <a:pPr marL="457200" indent="-457200">
              <a:lnSpc>
                <a:spcPct val="80000"/>
              </a:lnSpc>
              <a:buClr>
                <a:schemeClr val="bg1"/>
              </a:buClr>
              <a:buSzPct val="90000"/>
              <a:buFont typeface="Trebuchet MS" pitchFamily="-111" charset="0"/>
              <a:buAutoNum type="arabicParenR"/>
            </a:pPr>
            <a:r>
              <a:rPr lang="en-US" sz="1900" dirty="0">
                <a:ea typeface="ＭＳ Ｐゴシック" pitchFamily="-111" charset="-128"/>
              </a:rPr>
              <a:t>7.Linkages</a:t>
            </a:r>
          </a:p>
          <a:p>
            <a:pPr marL="457200" indent="-457200">
              <a:lnSpc>
                <a:spcPct val="80000"/>
              </a:lnSpc>
              <a:buClr>
                <a:schemeClr val="bg1"/>
              </a:buClr>
              <a:buSzPct val="90000"/>
              <a:buFont typeface="Trebuchet MS" pitchFamily="-111" charset="0"/>
              <a:buAutoNum type="arabicParenR"/>
            </a:pPr>
            <a:r>
              <a:rPr lang="en-US" sz="1900" dirty="0">
                <a:ea typeface="ＭＳ Ｐゴシック" pitchFamily="-111" charset="-128"/>
              </a:rPr>
              <a:t>8.Project: A Beautiful Machine – Guest Lecture by Robert Woodbury</a:t>
            </a:r>
          </a:p>
          <a:p>
            <a:pPr marL="457200" indent="-457200">
              <a:lnSpc>
                <a:spcPct val="80000"/>
              </a:lnSpc>
              <a:buClr>
                <a:schemeClr val="bg1"/>
              </a:buClr>
              <a:buSzPct val="90000"/>
              <a:buFont typeface="Trebuchet MS" pitchFamily="-111" charset="0"/>
              <a:buAutoNum type="arabicParenR"/>
            </a:pPr>
            <a:r>
              <a:rPr lang="en-US" sz="1900" dirty="0">
                <a:ea typeface="ＭＳ Ｐゴシック" pitchFamily="-111" charset="-128"/>
              </a:rPr>
              <a:t>9.Project: Parts in </a:t>
            </a:r>
            <a:r>
              <a:rPr lang="en-US" sz="1900" dirty="0" err="1">
                <a:ea typeface="ＭＳ Ｐゴシック" pitchFamily="-111" charset="-128"/>
              </a:rPr>
              <a:t>OnShape</a:t>
            </a:r>
            <a:endParaRPr lang="en-US" sz="1900" dirty="0">
              <a:ea typeface="ＭＳ Ｐゴシック" pitchFamily="-111" charset="-128"/>
            </a:endParaRPr>
          </a:p>
          <a:p>
            <a:pPr marL="457200" indent="-457200">
              <a:lnSpc>
                <a:spcPct val="80000"/>
              </a:lnSpc>
              <a:buClr>
                <a:schemeClr val="bg1"/>
              </a:buClr>
              <a:buSzPct val="90000"/>
              <a:buFont typeface="Trebuchet MS" pitchFamily="-111" charset="0"/>
              <a:buAutoNum type="arabicParenR"/>
            </a:pPr>
            <a:r>
              <a:rPr lang="en-US" sz="1900" dirty="0">
                <a:ea typeface="ＭＳ Ｐゴシック" pitchFamily="-111" charset="-128"/>
              </a:rPr>
              <a:t>10.Project: Assemblies in </a:t>
            </a:r>
            <a:r>
              <a:rPr lang="en-US" sz="1900" dirty="0" err="1">
                <a:ea typeface="ＭＳ Ｐゴシック" pitchFamily="-111" charset="-128"/>
              </a:rPr>
              <a:t>OnShape</a:t>
            </a:r>
            <a:r>
              <a:rPr lang="en-US" sz="1900" dirty="0">
                <a:ea typeface="ＭＳ Ｐゴシック" pitchFamily="-111" charset="-128"/>
              </a:rPr>
              <a:t>; constraints</a:t>
            </a:r>
          </a:p>
          <a:p>
            <a:pPr marL="457200" indent="-457200">
              <a:lnSpc>
                <a:spcPct val="80000"/>
              </a:lnSpc>
              <a:buClr>
                <a:schemeClr val="bg1"/>
              </a:buClr>
              <a:buSzPct val="90000"/>
              <a:buFont typeface="Trebuchet MS" pitchFamily="-111" charset="0"/>
              <a:buAutoNum type="arabicParenR"/>
            </a:pPr>
            <a:r>
              <a:rPr lang="en-US" sz="1900" dirty="0">
                <a:ea typeface="ＭＳ Ｐゴシック" pitchFamily="-111" charset="-128"/>
              </a:rPr>
              <a:t>11.Project: Digital models </a:t>
            </a:r>
          </a:p>
          <a:p>
            <a:pPr marL="457200" indent="-457200">
              <a:lnSpc>
                <a:spcPct val="80000"/>
              </a:lnSpc>
              <a:buClr>
                <a:schemeClr val="bg1"/>
              </a:buClr>
              <a:buSzPct val="90000"/>
              <a:buFont typeface="Trebuchet MS" pitchFamily="-111" charset="0"/>
              <a:buAutoNum type="arabicParenR"/>
            </a:pPr>
            <a:r>
              <a:rPr lang="en-US" sz="1900" dirty="0">
                <a:solidFill>
                  <a:schemeClr val="accent5">
                    <a:lumMod val="10000"/>
                  </a:schemeClr>
                </a:solidFill>
                <a:ea typeface="ＭＳ Ｐゴシック" pitchFamily="-111" charset="-128"/>
              </a:rPr>
              <a:t>12. </a:t>
            </a:r>
            <a:r>
              <a:rPr lang="en-US" sz="1900" dirty="0">
                <a:ea typeface="ＭＳ Ｐゴシック" pitchFamily="-111" charset="-128"/>
              </a:rPr>
              <a:t>Course review &amp; exam prep</a:t>
            </a:r>
          </a:p>
          <a:p>
            <a:pPr marL="457200" indent="-457200">
              <a:lnSpc>
                <a:spcPct val="80000"/>
              </a:lnSpc>
              <a:buClr>
                <a:schemeClr val="bg1"/>
              </a:buClr>
              <a:buSzPct val="90000"/>
              <a:buFont typeface="Trebuchet MS" pitchFamily="-111" charset="0"/>
              <a:buAutoNum type="arabicParenR"/>
            </a:pPr>
            <a:r>
              <a:rPr lang="en-US" sz="1900" dirty="0">
                <a:solidFill>
                  <a:srgbClr val="FF0000"/>
                </a:solidFill>
                <a:ea typeface="ＭＳ Ｐゴシック" pitchFamily="-111" charset="-128"/>
              </a:rPr>
              <a:t>13. Dec 11: Final Exam @7:00 PM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2043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2"/>
          <a:stretch/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00800"/>
            <a:ext cx="56388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sz="900"/>
              <a:t>Angel: Interactive Computer Graphics 4E © Addison-Wesley 2005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0"/>
            <a:ext cx="7620000" cy="1066800"/>
          </a:xfrm>
        </p:spPr>
        <p:txBody>
          <a:bodyPr/>
          <a:lstStyle/>
          <a:p>
            <a:r>
              <a:rPr lang="en-US" b="1">
                <a:ea typeface="ＭＳ Ｐゴシック" pitchFamily="-111" charset="-128"/>
              </a:rPr>
              <a:t>Review: Types of Axonometric Projections</a:t>
            </a:r>
          </a:p>
        </p:txBody>
      </p:sp>
      <p:pic>
        <p:nvPicPr>
          <p:cNvPr id="29700" name="Picture 5" descr="AN05F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60775"/>
            <a:ext cx="855345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1" name="Group 10"/>
          <p:cNvGrpSpPr>
            <a:grpSpLocks/>
          </p:cNvGrpSpPr>
          <p:nvPr/>
        </p:nvGrpSpPr>
        <p:grpSpPr bwMode="auto">
          <a:xfrm>
            <a:off x="6248400" y="1828800"/>
            <a:ext cx="1447800" cy="1447800"/>
            <a:chOff x="2064" y="2304"/>
            <a:chExt cx="912" cy="912"/>
          </a:xfrm>
        </p:grpSpPr>
        <p:sp>
          <p:nvSpPr>
            <p:cNvPr id="29710" name="Line 11"/>
            <p:cNvSpPr>
              <a:spLocks noChangeShapeType="1"/>
            </p:cNvSpPr>
            <p:nvPr/>
          </p:nvSpPr>
          <p:spPr bwMode="auto">
            <a:xfrm>
              <a:off x="2064" y="2352"/>
              <a:ext cx="432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en-CA"/>
            </a:p>
          </p:txBody>
        </p:sp>
        <p:sp>
          <p:nvSpPr>
            <p:cNvPr id="29711" name="Line 12"/>
            <p:cNvSpPr>
              <a:spLocks noChangeShapeType="1"/>
            </p:cNvSpPr>
            <p:nvPr/>
          </p:nvSpPr>
          <p:spPr bwMode="auto">
            <a:xfrm>
              <a:off x="2496" y="2688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en-CA"/>
            </a:p>
          </p:txBody>
        </p:sp>
        <p:sp>
          <p:nvSpPr>
            <p:cNvPr id="29712" name="Line 13"/>
            <p:cNvSpPr>
              <a:spLocks noChangeShapeType="1"/>
            </p:cNvSpPr>
            <p:nvPr/>
          </p:nvSpPr>
          <p:spPr bwMode="auto">
            <a:xfrm flipV="1">
              <a:off x="2496" y="2304"/>
              <a:ext cx="48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en-CA"/>
            </a:p>
          </p:txBody>
        </p:sp>
      </p:grpSp>
      <p:sp>
        <p:nvSpPr>
          <p:cNvPr id="29702" name="Line 14"/>
          <p:cNvSpPr>
            <a:spLocks noChangeShapeType="1"/>
          </p:cNvSpPr>
          <p:nvPr/>
        </p:nvSpPr>
        <p:spPr bwMode="auto">
          <a:xfrm flipV="1">
            <a:off x="6934200" y="2590800"/>
            <a:ext cx="838200" cy="685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en-CA"/>
          </a:p>
        </p:txBody>
      </p:sp>
      <p:sp>
        <p:nvSpPr>
          <p:cNvPr id="29703" name="Line 15"/>
          <p:cNvSpPr>
            <a:spLocks noChangeShapeType="1"/>
          </p:cNvSpPr>
          <p:nvPr/>
        </p:nvSpPr>
        <p:spPr bwMode="auto">
          <a:xfrm flipH="1" flipV="1">
            <a:off x="6096000" y="2514600"/>
            <a:ext cx="838200" cy="762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en-CA"/>
          </a:p>
        </p:txBody>
      </p:sp>
      <p:sp>
        <p:nvSpPr>
          <p:cNvPr id="29704" name="Text Box 16"/>
          <p:cNvSpPr txBox="1">
            <a:spLocks noChangeArrowheads="1"/>
          </p:cNvSpPr>
          <p:nvPr/>
        </p:nvSpPr>
        <p:spPr bwMode="auto">
          <a:xfrm>
            <a:off x="6705600" y="1828800"/>
            <a:ext cx="520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>
                <a:latin typeface="Symbol" pitchFamily="-111" charset="2"/>
              </a:rPr>
              <a:t>q </a:t>
            </a:r>
            <a:r>
              <a:rPr lang="en-US" baseline="-25000"/>
              <a:t>1</a:t>
            </a:r>
          </a:p>
        </p:txBody>
      </p:sp>
      <p:sp>
        <p:nvSpPr>
          <p:cNvPr id="29705" name="Text Box 17"/>
          <p:cNvSpPr txBox="1">
            <a:spLocks noChangeArrowheads="1"/>
          </p:cNvSpPr>
          <p:nvPr/>
        </p:nvSpPr>
        <p:spPr bwMode="auto">
          <a:xfrm>
            <a:off x="6934200" y="2286000"/>
            <a:ext cx="520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>
                <a:latin typeface="Symbol" pitchFamily="-111" charset="2"/>
              </a:rPr>
              <a:t>q </a:t>
            </a:r>
            <a:r>
              <a:rPr lang="en-US" baseline="-25000"/>
              <a:t>3</a:t>
            </a:r>
          </a:p>
        </p:txBody>
      </p:sp>
      <p:sp>
        <p:nvSpPr>
          <p:cNvPr id="29706" name="Text Box 18"/>
          <p:cNvSpPr txBox="1">
            <a:spLocks noChangeArrowheads="1"/>
          </p:cNvSpPr>
          <p:nvPr/>
        </p:nvSpPr>
        <p:spPr bwMode="auto">
          <a:xfrm>
            <a:off x="6400800" y="2286000"/>
            <a:ext cx="520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>
                <a:latin typeface="Symbol" pitchFamily="-111" charset="2"/>
              </a:rPr>
              <a:t>q </a:t>
            </a:r>
            <a:r>
              <a:rPr lang="en-US" baseline="-25000"/>
              <a:t>2</a:t>
            </a:r>
          </a:p>
        </p:txBody>
      </p:sp>
      <p:sp>
        <p:nvSpPr>
          <p:cNvPr id="29707" name="Text Box 20"/>
          <p:cNvSpPr txBox="1">
            <a:spLocks noChangeArrowheads="1"/>
          </p:cNvSpPr>
          <p:nvPr/>
        </p:nvSpPr>
        <p:spPr bwMode="auto">
          <a:xfrm>
            <a:off x="304800" y="1174750"/>
            <a:ext cx="57912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/>
              <a:t>There are the three most common types of axonometric projections. They can be distinguished by counting how many angles of a projected cube are similar</a:t>
            </a:r>
          </a:p>
          <a:p>
            <a:pPr eaLnBrk="1" hangingPunct="1"/>
            <a:r>
              <a:rPr lang="en-US" b="1"/>
              <a:t>none= trimetric</a:t>
            </a:r>
          </a:p>
          <a:p>
            <a:pPr eaLnBrk="1" hangingPunct="1"/>
            <a:r>
              <a:rPr lang="en-US" b="1"/>
              <a:t>Two= dimetric</a:t>
            </a:r>
          </a:p>
          <a:p>
            <a:pPr eaLnBrk="1" hangingPunct="1"/>
            <a:r>
              <a:rPr lang="en-US" b="1"/>
              <a:t>Three= isometric</a:t>
            </a:r>
          </a:p>
        </p:txBody>
      </p:sp>
      <p:sp>
        <p:nvSpPr>
          <p:cNvPr id="29708" name="TextBox 1"/>
          <p:cNvSpPr txBox="1">
            <a:spLocks noChangeArrowheads="1"/>
          </p:cNvSpPr>
          <p:nvPr/>
        </p:nvSpPr>
        <p:spPr bwMode="auto">
          <a:xfrm>
            <a:off x="4679950" y="3022600"/>
            <a:ext cx="1720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sz="1600"/>
              <a:t>Theta=angle</a:t>
            </a:r>
          </a:p>
        </p:txBody>
      </p:sp>
      <p:sp>
        <p:nvSpPr>
          <p:cNvPr id="29709" name="TextBox 2"/>
          <p:cNvSpPr txBox="1">
            <a:spLocks noChangeArrowheads="1"/>
          </p:cNvSpPr>
          <p:nvPr/>
        </p:nvSpPr>
        <p:spPr bwMode="auto">
          <a:xfrm>
            <a:off x="7477125" y="2743200"/>
            <a:ext cx="1381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sz="1600" b="1"/>
              <a:t>e.g. 60,60,60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11" charset="-128"/>
              </a:rPr>
              <a:t>Auxiliary Views</a:t>
            </a:r>
          </a:p>
        </p:txBody>
      </p:sp>
      <p:pic>
        <p:nvPicPr>
          <p:cNvPr id="34819" name="Picture 4" descr="MultiAuxI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336675"/>
            <a:ext cx="215106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5" descr="MultiAuxMul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3" y="1331913"/>
            <a:ext cx="5678487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8" name="Oval 6"/>
          <p:cNvSpPr>
            <a:spLocks noChangeArrowheads="1"/>
          </p:cNvSpPr>
          <p:nvPr/>
        </p:nvSpPr>
        <p:spPr bwMode="auto">
          <a:xfrm>
            <a:off x="2913063" y="1941513"/>
            <a:ext cx="1360487" cy="135096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19" name="Oval 7"/>
          <p:cNvSpPr>
            <a:spLocks noChangeArrowheads="1"/>
          </p:cNvSpPr>
          <p:nvPr/>
        </p:nvSpPr>
        <p:spPr bwMode="auto">
          <a:xfrm>
            <a:off x="6877050" y="1587500"/>
            <a:ext cx="1360488" cy="135096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20" name="Oval 8"/>
          <p:cNvSpPr>
            <a:spLocks noChangeArrowheads="1"/>
          </p:cNvSpPr>
          <p:nvPr/>
        </p:nvSpPr>
        <p:spPr bwMode="auto">
          <a:xfrm>
            <a:off x="6269038" y="4281488"/>
            <a:ext cx="1804987" cy="179228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8" grpId="0" animBg="1"/>
      <p:bldP spid="115719" grpId="0" animBg="1"/>
      <p:bldP spid="1157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11" charset="-128"/>
              </a:rPr>
              <a:t>Types of Auxiliary Views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839200" cy="2822575"/>
          </a:xfrm>
        </p:spPr>
        <p:txBody>
          <a:bodyPr/>
          <a:lstStyle/>
          <a:p>
            <a:r>
              <a:rPr lang="en-US" b="1">
                <a:ea typeface="ＭＳ Ｐゴシック" pitchFamily="-111" charset="-128"/>
              </a:rPr>
              <a:t>Primary Auxiliary View</a:t>
            </a:r>
            <a:r>
              <a:rPr lang="en-US">
                <a:ea typeface="ＭＳ Ｐゴシック" pitchFamily="-111" charset="-128"/>
              </a:rPr>
              <a:t>: </a:t>
            </a:r>
          </a:p>
          <a:p>
            <a:pPr lvl="1"/>
            <a:r>
              <a:rPr lang="en-US">
                <a:ea typeface="ＭＳ Ｐゴシック" pitchFamily="-111" charset="-128"/>
              </a:rPr>
              <a:t>projection from one of the six principle views</a:t>
            </a:r>
          </a:p>
          <a:p>
            <a:r>
              <a:rPr lang="en-US" b="1">
                <a:ea typeface="ＭＳ Ｐゴシック" pitchFamily="-111" charset="-128"/>
              </a:rPr>
              <a:t>Secondary Auxiliary View</a:t>
            </a:r>
            <a:r>
              <a:rPr lang="en-US">
                <a:ea typeface="ＭＳ Ｐゴシック" pitchFamily="-111" charset="-128"/>
              </a:rPr>
              <a:t>: </a:t>
            </a:r>
          </a:p>
          <a:p>
            <a:pPr lvl="1"/>
            <a:r>
              <a:rPr lang="en-US">
                <a:ea typeface="ＭＳ Ｐゴシック" pitchFamily="-111" charset="-128"/>
              </a:rPr>
              <a:t>projected from a primary auxiliary view</a:t>
            </a:r>
          </a:p>
          <a:p>
            <a:r>
              <a:rPr lang="en-US" b="1">
                <a:ea typeface="ＭＳ Ｐゴシック" pitchFamily="-111" charset="-128"/>
              </a:rPr>
              <a:t>Tertiary Auxiliary View</a:t>
            </a:r>
            <a:r>
              <a:rPr lang="en-US">
                <a:ea typeface="ＭＳ Ｐゴシック" pitchFamily="-111" charset="-128"/>
              </a:rPr>
              <a:t>: </a:t>
            </a:r>
          </a:p>
          <a:p>
            <a:pPr lvl="1"/>
            <a:r>
              <a:rPr lang="en-US">
                <a:ea typeface="ＭＳ Ｐゴシック" pitchFamily="-111" charset="-128"/>
              </a:rPr>
              <a:t>projected from a secondary or another tertiary auxiliary view</a:t>
            </a:r>
          </a:p>
        </p:txBody>
      </p:sp>
      <p:pic>
        <p:nvPicPr>
          <p:cNvPr id="35844" name="Picture 4" descr="PrimSecTerAu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4040188"/>
            <a:ext cx="713422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a typeface="ＭＳ Ｐゴシック" pitchFamily="-111" charset="-128"/>
              </a:rPr>
              <a:t>Partial Auxiliary View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>
                <a:ea typeface="ＭＳ Ｐゴシック" pitchFamily="-111" charset="-128"/>
              </a:rPr>
              <a:t>Don’t show other features</a:t>
            </a:r>
          </a:p>
          <a:p>
            <a:pPr>
              <a:lnSpc>
                <a:spcPct val="80000"/>
              </a:lnSpc>
            </a:pPr>
            <a:r>
              <a:rPr lang="en-US">
                <a:ea typeface="ＭＳ Ｐゴシック" pitchFamily="-111" charset="-128"/>
              </a:rPr>
              <a:t>Easier to draw</a:t>
            </a:r>
          </a:p>
          <a:p>
            <a:pPr>
              <a:lnSpc>
                <a:spcPct val="80000"/>
              </a:lnSpc>
            </a:pPr>
            <a:r>
              <a:rPr lang="en-US">
                <a:ea typeface="ＭＳ Ｐゴシック" pitchFamily="-111" charset="-128"/>
              </a:rPr>
              <a:t>Easier to understand</a:t>
            </a:r>
          </a:p>
        </p:txBody>
      </p:sp>
      <p:pic>
        <p:nvPicPr>
          <p:cNvPr id="36868" name="Picture 4" descr="FullAu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2617788"/>
            <a:ext cx="5692775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60925" y="1371600"/>
            <a:ext cx="4054475" cy="1508125"/>
          </a:xfrm>
          <a:prstGeom prst="rect">
            <a:avLst/>
          </a:prstGeom>
          <a:solidFill>
            <a:srgbClr val="CCE1F5"/>
          </a:solidFill>
          <a:ln w="9525">
            <a:solidFill>
              <a:srgbClr val="1C5A97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r>
              <a:rPr lang="en-US">
                <a:solidFill>
                  <a:srgbClr val="000099"/>
                </a:solidFill>
              </a:rPr>
              <a:t>Unless otherwise specified, we will create partial auxiliary views in </a:t>
            </a:r>
            <a:r>
              <a:rPr lang="en-US" b="1">
                <a:solidFill>
                  <a:srgbClr val="000099"/>
                </a:solidFill>
              </a:rPr>
              <a:t>IAT106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11" charset="-128"/>
              </a:rPr>
              <a:t>Creating a Cross-section</a:t>
            </a:r>
          </a:p>
        </p:txBody>
      </p:sp>
      <p:pic>
        <p:nvPicPr>
          <p:cNvPr id="37891" name="Picture 4" descr="CrossSectionExa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73213"/>
            <a:ext cx="8647113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3436938" y="5397500"/>
            <a:ext cx="1123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b="1"/>
              <a:t>Normal</a:t>
            </a:r>
          </a:p>
          <a:p>
            <a:pPr eaLnBrk="1" hangingPunct="1"/>
            <a:r>
              <a:rPr lang="en-US"/>
              <a:t>multiview</a:t>
            </a:r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5133975" y="5424488"/>
            <a:ext cx="158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b="1"/>
              <a:t>Correct</a:t>
            </a:r>
            <a:endParaRPr lang="en-US"/>
          </a:p>
          <a:p>
            <a:pPr eaLnBrk="1" hangingPunct="1"/>
            <a:r>
              <a:rPr lang="en-US"/>
              <a:t>Cross-section</a:t>
            </a:r>
          </a:p>
        </p:txBody>
      </p:sp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7048500" y="5405438"/>
            <a:ext cx="158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b="1"/>
              <a:t>Incorrect</a:t>
            </a:r>
            <a:endParaRPr lang="en-US"/>
          </a:p>
          <a:p>
            <a:pPr eaLnBrk="1" hangingPunct="1"/>
            <a:r>
              <a:rPr lang="en-US"/>
              <a:t>Cross-section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a typeface="ＭＳ Ｐゴシック" pitchFamily="-111" charset="-128"/>
              </a:rPr>
              <a:t>Orientation of Cutting Plane</a:t>
            </a:r>
          </a:p>
        </p:txBody>
      </p:sp>
      <p:pic>
        <p:nvPicPr>
          <p:cNvPr id="38915" name="Picture 4" descr="CuttingPlan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727200"/>
            <a:ext cx="861695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1" charset="-128"/>
              </a:rPr>
              <a:t>Spatial thinking as a universal mode of thinking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1" charset="-128"/>
              </a:rPr>
              <a:t>Accessible to everyone to different degrees in different contexts </a:t>
            </a:r>
          </a:p>
          <a:p>
            <a:pPr eaLnBrk="1" hangingPunct="1"/>
            <a:endParaRPr lang="en-US" dirty="0">
              <a:ea typeface="ＭＳ Ｐゴシック" pitchFamily="-111" charset="-128"/>
            </a:endParaRPr>
          </a:p>
          <a:p>
            <a:pPr eaLnBrk="1" hangingPunct="1"/>
            <a:r>
              <a:rPr lang="en-US" dirty="0">
                <a:ea typeface="ＭＳ Ｐゴシック" pitchFamily="-111" charset="-128"/>
              </a:rPr>
              <a:t>As a means of problem solving</a:t>
            </a:r>
          </a:p>
          <a:p>
            <a:pPr eaLnBrk="1" hangingPunct="1"/>
            <a:endParaRPr lang="en-US" dirty="0">
              <a:ea typeface="ＭＳ Ｐゴシック" pitchFamily="-111" charset="-128"/>
            </a:endParaRPr>
          </a:p>
          <a:p>
            <a:pPr eaLnBrk="1" hangingPunct="1"/>
            <a:r>
              <a:rPr lang="en-US" dirty="0">
                <a:ea typeface="ＭＳ Ｐゴシック" pitchFamily="-111" charset="-128"/>
              </a:rPr>
              <a:t>Three important elements of spatial thinking:</a:t>
            </a:r>
          </a:p>
          <a:p>
            <a:pPr lvl="2" eaLnBrk="1" hangingPunct="1"/>
            <a:r>
              <a:rPr lang="en-US" dirty="0">
                <a:latin typeface="Arial" charset="0"/>
                <a:ea typeface="ＭＳ Ｐゴシック" pitchFamily="-111" charset="-128"/>
              </a:rPr>
              <a:t>concepts of space</a:t>
            </a:r>
          </a:p>
          <a:p>
            <a:pPr lvl="2" eaLnBrk="1" hangingPunct="1"/>
            <a:r>
              <a:rPr lang="en-US" dirty="0">
                <a:latin typeface="Arial" charset="0"/>
                <a:ea typeface="ＭＳ Ｐゴシック" pitchFamily="-111" charset="-128"/>
              </a:rPr>
              <a:t>tools of representation</a:t>
            </a:r>
          </a:p>
          <a:p>
            <a:pPr lvl="2" eaLnBrk="1" hangingPunct="1"/>
            <a:r>
              <a:rPr lang="en-US" dirty="0">
                <a:latin typeface="Arial" charset="0"/>
                <a:ea typeface="ＭＳ Ｐゴシック" pitchFamily="-111" charset="-128"/>
              </a:rPr>
              <a:t>processes of reasoning</a:t>
            </a:r>
          </a:p>
          <a:p>
            <a:pPr eaLnBrk="1" hangingPunct="1"/>
            <a:endParaRPr lang="en-US" dirty="0">
              <a:ea typeface="ＭＳ Ｐゴシック" pitchFamily="-111" charset="-128"/>
            </a:endParaRPr>
          </a:p>
          <a:p>
            <a:pPr eaLnBrk="1" hangingPunct="1">
              <a:buFontTx/>
              <a:buNone/>
            </a:pPr>
            <a:endParaRPr lang="en-US" dirty="0">
              <a:ea typeface="ＭＳ Ｐゴシック" pitchFamily="-111" charset="-12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a typeface="ＭＳ Ｐゴシック" pitchFamily="-111" charset="-128"/>
              </a:rPr>
              <a:t>Degrees of Freedom </a:t>
            </a:r>
            <a:r>
              <a:rPr lang="en-US" sz="1600" b="1">
                <a:ea typeface="ＭＳ Ｐゴシック" pitchFamily="-111" charset="-128"/>
              </a:rPr>
              <a:t>(For a Rigid Body)</a:t>
            </a:r>
            <a:endParaRPr lang="en-US" b="1">
              <a:ea typeface="ＭＳ Ｐゴシック" pitchFamily="-111" charset="-128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2514600"/>
          </a:xfrm>
        </p:spPr>
        <p:txBody>
          <a:bodyPr/>
          <a:lstStyle/>
          <a:p>
            <a:r>
              <a:rPr lang="en-US" dirty="0">
                <a:ea typeface="ＭＳ Ｐゴシック" pitchFamily="-111" charset="-128"/>
              </a:rPr>
              <a:t>The number of variables needed to describe the position and orientation of an object in space.</a:t>
            </a:r>
          </a:p>
          <a:p>
            <a:r>
              <a:rPr lang="en-US" dirty="0">
                <a:ea typeface="ＭＳ Ｐゴシック" pitchFamily="-111" charset="-128"/>
              </a:rPr>
              <a:t>Divide movement into two types: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ea typeface="ＭＳ Ｐゴシック" pitchFamily="-111" charset="-128"/>
              </a:rPr>
              <a:t>Translational</a:t>
            </a:r>
            <a:r>
              <a:rPr lang="en-US" b="1" dirty="0">
                <a:ea typeface="ＭＳ Ｐゴシック" pitchFamily="-111" charset="-128"/>
              </a:rPr>
              <a:t> </a:t>
            </a:r>
            <a:r>
              <a:rPr lang="en-US" dirty="0">
                <a:ea typeface="ＭＳ Ｐゴシック" pitchFamily="-111" charset="-128"/>
              </a:rPr>
              <a:t>(moving along a line)</a:t>
            </a:r>
            <a:endParaRPr lang="en-US" b="1" dirty="0">
              <a:ea typeface="ＭＳ Ｐゴシック" pitchFamily="-111" charset="-128"/>
            </a:endParaRPr>
          </a:p>
          <a:p>
            <a:pPr lvl="1"/>
            <a:r>
              <a:rPr lang="en-US" b="1" dirty="0">
                <a:solidFill>
                  <a:srgbClr val="FF0000"/>
                </a:solidFill>
                <a:ea typeface="ＭＳ Ｐゴシック" pitchFamily="-111" charset="-128"/>
              </a:rPr>
              <a:t>Rotational</a:t>
            </a:r>
            <a:r>
              <a:rPr lang="en-US" b="1" dirty="0">
                <a:ea typeface="ＭＳ Ｐゴシック" pitchFamily="-111" charset="-128"/>
              </a:rPr>
              <a:t>      </a:t>
            </a:r>
            <a:r>
              <a:rPr lang="en-US" dirty="0">
                <a:ea typeface="ＭＳ Ｐゴシック" pitchFamily="-111" charset="-128"/>
              </a:rPr>
              <a:t>(think of twirling or rotating)</a:t>
            </a:r>
            <a:endParaRPr lang="en-US" b="1" dirty="0">
              <a:ea typeface="ＭＳ Ｐゴシック" pitchFamily="-111" charset="-128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a typeface="ＭＳ Ｐゴシック" pitchFamily="-111" charset="-128"/>
              </a:rPr>
              <a:t>Example of 1 Degree of Freedom</a:t>
            </a:r>
          </a:p>
        </p:txBody>
      </p:sp>
      <p:sp>
        <p:nvSpPr>
          <p:cNvPr id="40963" name="Line 4"/>
          <p:cNvSpPr>
            <a:spLocks noChangeShapeType="1"/>
          </p:cNvSpPr>
          <p:nvPr/>
        </p:nvSpPr>
        <p:spPr bwMode="auto">
          <a:xfrm>
            <a:off x="665163" y="2738438"/>
            <a:ext cx="7593012" cy="0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0964" name="Line 6"/>
          <p:cNvSpPr>
            <a:spLocks noChangeShapeType="1"/>
          </p:cNvSpPr>
          <p:nvPr/>
        </p:nvSpPr>
        <p:spPr bwMode="auto">
          <a:xfrm>
            <a:off x="4076700" y="2601913"/>
            <a:ext cx="0" cy="3143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0965" name="Text Box 9"/>
          <p:cNvSpPr txBox="1">
            <a:spLocks noChangeArrowheads="1"/>
          </p:cNvSpPr>
          <p:nvPr/>
        </p:nvSpPr>
        <p:spPr bwMode="auto">
          <a:xfrm>
            <a:off x="3916363" y="28749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>
                <a:solidFill>
                  <a:srgbClr val="000099"/>
                </a:solidFill>
              </a:rPr>
              <a:t>0</a:t>
            </a:r>
          </a:p>
        </p:txBody>
      </p:sp>
      <p:sp>
        <p:nvSpPr>
          <p:cNvPr id="40966" name="Text Box 11"/>
          <p:cNvSpPr txBox="1">
            <a:spLocks noChangeArrowheads="1"/>
          </p:cNvSpPr>
          <p:nvPr/>
        </p:nvSpPr>
        <p:spPr bwMode="auto">
          <a:xfrm>
            <a:off x="406400" y="1325563"/>
            <a:ext cx="6634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000099"/>
                </a:solidFill>
              </a:rPr>
              <a:t>Consider a creature that lives on a number line in a 1 dimensional world</a:t>
            </a:r>
          </a:p>
        </p:txBody>
      </p:sp>
      <p:sp>
        <p:nvSpPr>
          <p:cNvPr id="40967" name="Text Box 13"/>
          <p:cNvSpPr txBox="1">
            <a:spLocks noChangeArrowheads="1"/>
          </p:cNvSpPr>
          <p:nvPr/>
        </p:nvSpPr>
        <p:spPr bwMode="auto">
          <a:xfrm>
            <a:off x="7974013" y="28209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>
                <a:solidFill>
                  <a:srgbClr val="000099"/>
                </a:solidFill>
              </a:rPr>
              <a:t>x</a:t>
            </a:r>
          </a:p>
        </p:txBody>
      </p:sp>
      <p:sp>
        <p:nvSpPr>
          <p:cNvPr id="40968" name="Line 14"/>
          <p:cNvSpPr>
            <a:spLocks noChangeShapeType="1"/>
          </p:cNvSpPr>
          <p:nvPr/>
        </p:nvSpPr>
        <p:spPr bwMode="auto">
          <a:xfrm>
            <a:off x="4627563" y="2755900"/>
            <a:ext cx="587375" cy="0"/>
          </a:xfrm>
          <a:prstGeom prst="line">
            <a:avLst/>
          </a:prstGeom>
          <a:noFill/>
          <a:ln w="63500">
            <a:solidFill>
              <a:srgbClr val="E4020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703263" y="4292600"/>
            <a:ext cx="7645400" cy="730250"/>
            <a:chOff x="443" y="2704"/>
            <a:chExt cx="4816" cy="460"/>
          </a:xfrm>
        </p:grpSpPr>
        <p:sp>
          <p:nvSpPr>
            <p:cNvPr id="40972" name="Line 15"/>
            <p:cNvSpPr>
              <a:spLocks noChangeShapeType="1"/>
            </p:cNvSpPr>
            <p:nvPr/>
          </p:nvSpPr>
          <p:spPr bwMode="auto">
            <a:xfrm>
              <a:off x="443" y="2790"/>
              <a:ext cx="4783" cy="0"/>
            </a:xfrm>
            <a:prstGeom prst="line">
              <a:avLst/>
            </a:prstGeom>
            <a:noFill/>
            <a:ln w="50800">
              <a:solidFill>
                <a:srgbClr val="000099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0973" name="Line 16"/>
            <p:cNvSpPr>
              <a:spLocks noChangeShapeType="1"/>
            </p:cNvSpPr>
            <p:nvPr/>
          </p:nvSpPr>
          <p:spPr bwMode="auto">
            <a:xfrm>
              <a:off x="2592" y="2704"/>
              <a:ext cx="0" cy="198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0974" name="Text Box 17"/>
            <p:cNvSpPr txBox="1">
              <a:spLocks noChangeArrowheads="1"/>
            </p:cNvSpPr>
            <p:nvPr/>
          </p:nvSpPr>
          <p:spPr bwMode="auto">
            <a:xfrm>
              <a:off x="2491" y="287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0099"/>
                  </a:solidFill>
                </a:rPr>
                <a:t>0</a:t>
              </a:r>
            </a:p>
          </p:txBody>
        </p:sp>
        <p:sp>
          <p:nvSpPr>
            <p:cNvPr id="40975" name="Text Box 18"/>
            <p:cNvSpPr txBox="1">
              <a:spLocks noChangeArrowheads="1"/>
            </p:cNvSpPr>
            <p:nvPr/>
          </p:nvSpPr>
          <p:spPr bwMode="auto">
            <a:xfrm>
              <a:off x="5047" y="284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0099"/>
                  </a:solidFill>
                </a:rPr>
                <a:t>x</a:t>
              </a:r>
            </a:p>
          </p:txBody>
        </p:sp>
      </p:grpSp>
      <p:sp>
        <p:nvSpPr>
          <p:cNvPr id="189466" name="Text Box 26"/>
          <p:cNvSpPr txBox="1">
            <a:spLocks noChangeArrowheads="1"/>
          </p:cNvSpPr>
          <p:nvPr/>
        </p:nvSpPr>
        <p:spPr bwMode="auto">
          <a:xfrm>
            <a:off x="450850" y="5441950"/>
            <a:ext cx="5826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000099"/>
                </a:solidFill>
              </a:rPr>
              <a:t>Creature can go forward and backward -&gt; 1 degree of freedom</a:t>
            </a:r>
          </a:p>
        </p:txBody>
      </p:sp>
      <p:sp>
        <p:nvSpPr>
          <p:cNvPr id="79883" name="Line 14"/>
          <p:cNvSpPr>
            <a:spLocks noChangeShapeType="1"/>
          </p:cNvSpPr>
          <p:nvPr/>
        </p:nvSpPr>
        <p:spPr bwMode="auto">
          <a:xfrm>
            <a:off x="6521450" y="4424363"/>
            <a:ext cx="587375" cy="0"/>
          </a:xfrm>
          <a:prstGeom prst="line">
            <a:avLst/>
          </a:prstGeom>
          <a:noFill/>
          <a:ln w="63500">
            <a:solidFill>
              <a:srgbClr val="E4020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66" grpId="0"/>
      <p:bldP spid="7988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01" name="Rectangle 13"/>
          <p:cNvSpPr>
            <a:spLocks noChangeArrowheads="1"/>
          </p:cNvSpPr>
          <p:nvPr/>
        </p:nvSpPr>
        <p:spPr bwMode="auto">
          <a:xfrm>
            <a:off x="338138" y="1781175"/>
            <a:ext cx="5635625" cy="39370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a typeface="ＭＳ Ｐゴシック" pitchFamily="-111" charset="-128"/>
              </a:rPr>
              <a:t>Example of 2 Degrees of Freedom</a:t>
            </a:r>
          </a:p>
        </p:txBody>
      </p:sp>
      <p:sp>
        <p:nvSpPr>
          <p:cNvPr id="41988" name="Line 3"/>
          <p:cNvSpPr>
            <a:spLocks noChangeShapeType="1"/>
          </p:cNvSpPr>
          <p:nvPr/>
        </p:nvSpPr>
        <p:spPr bwMode="auto">
          <a:xfrm>
            <a:off x="398463" y="3625850"/>
            <a:ext cx="55594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406400" y="1325563"/>
            <a:ext cx="4351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000099"/>
                </a:solidFill>
              </a:rPr>
              <a:t>Consider a creature that lives in 2 dimensions.</a:t>
            </a:r>
          </a:p>
        </p:txBody>
      </p:sp>
      <p:sp>
        <p:nvSpPr>
          <p:cNvPr id="41990" name="Line 9"/>
          <p:cNvSpPr>
            <a:spLocks noChangeShapeType="1"/>
          </p:cNvSpPr>
          <p:nvPr/>
        </p:nvSpPr>
        <p:spPr bwMode="auto">
          <a:xfrm rot="-5400000">
            <a:off x="1130300" y="3756025"/>
            <a:ext cx="389255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1991" name="Rectangle 10"/>
          <p:cNvSpPr>
            <a:spLocks noChangeArrowheads="1"/>
          </p:cNvSpPr>
          <p:nvPr/>
        </p:nvSpPr>
        <p:spPr bwMode="auto">
          <a:xfrm>
            <a:off x="5183959" y="3624263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41992" name="Rectangle 11"/>
          <p:cNvSpPr>
            <a:spLocks noChangeArrowheads="1"/>
          </p:cNvSpPr>
          <p:nvPr/>
        </p:nvSpPr>
        <p:spPr bwMode="auto">
          <a:xfrm>
            <a:off x="3167834" y="178593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</a:t>
            </a:r>
          </a:p>
        </p:txBody>
      </p:sp>
      <p:sp>
        <p:nvSpPr>
          <p:cNvPr id="191502" name="AutoShape 14"/>
          <p:cNvSpPr>
            <a:spLocks noChangeArrowheads="1"/>
          </p:cNvSpPr>
          <p:nvPr/>
        </p:nvSpPr>
        <p:spPr bwMode="auto">
          <a:xfrm>
            <a:off x="3135313" y="3122613"/>
            <a:ext cx="441325" cy="449262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1503" name="AutoShape 15"/>
          <p:cNvSpPr>
            <a:spLocks noChangeArrowheads="1"/>
          </p:cNvSpPr>
          <p:nvPr/>
        </p:nvSpPr>
        <p:spPr bwMode="auto">
          <a:xfrm>
            <a:off x="4532313" y="2330450"/>
            <a:ext cx="441325" cy="449263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1504" name="AutoShape 16"/>
          <p:cNvSpPr>
            <a:spLocks noChangeArrowheads="1"/>
          </p:cNvSpPr>
          <p:nvPr/>
        </p:nvSpPr>
        <p:spPr bwMode="auto">
          <a:xfrm>
            <a:off x="4533106" y="2331245"/>
            <a:ext cx="441325" cy="449262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1505" name="Text Box 17"/>
          <p:cNvSpPr txBox="1">
            <a:spLocks noChangeArrowheads="1"/>
          </p:cNvSpPr>
          <p:nvPr/>
        </p:nvSpPr>
        <p:spPr bwMode="auto">
          <a:xfrm>
            <a:off x="6176962" y="2155270"/>
            <a:ext cx="2819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000099"/>
                </a:solidFill>
              </a:rPr>
              <a:t>If he can move along the x and y axis and cannot rotate, that is </a:t>
            </a:r>
            <a:r>
              <a:rPr lang="en-US" sz="2400" dirty="0">
                <a:solidFill>
                  <a:srgbClr val="000099"/>
                </a:solidFill>
              </a:rPr>
              <a:t>2</a:t>
            </a:r>
            <a:r>
              <a:rPr lang="en-US" sz="1600" dirty="0">
                <a:solidFill>
                  <a:srgbClr val="000099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</a:rPr>
              <a:t>DOF</a:t>
            </a:r>
            <a:r>
              <a:rPr lang="en-US" sz="1600" dirty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 rot="2059100">
            <a:off x="4293393" y="4278512"/>
            <a:ext cx="441325" cy="475111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6324600" y="4460499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000099"/>
                </a:solidFill>
              </a:rPr>
              <a:t>Move along the x and y axis</a:t>
            </a:r>
          </a:p>
          <a:p>
            <a:pPr eaLnBrk="1" hangingPunct="1"/>
            <a:r>
              <a:rPr lang="en-US" sz="1600" dirty="0">
                <a:solidFill>
                  <a:srgbClr val="000099"/>
                </a:solidFill>
              </a:rPr>
              <a:t>as well as rotate -&gt; </a:t>
            </a:r>
            <a:r>
              <a:rPr lang="en-US" sz="2800" dirty="0">
                <a:solidFill>
                  <a:srgbClr val="000099"/>
                </a:solidFill>
              </a:rPr>
              <a:t>3 </a:t>
            </a:r>
            <a:r>
              <a:rPr lang="en-US" sz="1600" dirty="0">
                <a:solidFill>
                  <a:srgbClr val="000099"/>
                </a:solidFill>
              </a:rPr>
              <a:t>DOF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04" grpId="0" animBg="1"/>
      <p:bldP spid="191505" grpId="0"/>
      <p:bldP spid="13" grpId="0" animBg="1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ＭＳ Ｐゴシック" pitchFamily="-111" charset="-128"/>
              </a:rPr>
              <a:t>Example of 6 Degrees of Freedom</a:t>
            </a: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120650" y="1303660"/>
            <a:ext cx="3063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000099"/>
                </a:solidFill>
              </a:rPr>
              <a:t>Now Consider three dimensions</a:t>
            </a:r>
          </a:p>
        </p:txBody>
      </p:sp>
      <p:sp>
        <p:nvSpPr>
          <p:cNvPr id="192525" name="Text Box 13"/>
          <p:cNvSpPr txBox="1">
            <a:spLocks noChangeArrowheads="1"/>
          </p:cNvSpPr>
          <p:nvPr/>
        </p:nvSpPr>
        <p:spPr bwMode="auto">
          <a:xfrm>
            <a:off x="4402138" y="1312863"/>
            <a:ext cx="41481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000099"/>
                </a:solidFill>
              </a:rPr>
              <a:t>3 “translational”: Translate in x, y, and z</a:t>
            </a:r>
          </a:p>
        </p:txBody>
      </p:sp>
      <p:sp>
        <p:nvSpPr>
          <p:cNvPr id="192526" name="Text Box 14"/>
          <p:cNvSpPr txBox="1">
            <a:spLocks noChangeArrowheads="1"/>
          </p:cNvSpPr>
          <p:nvPr/>
        </p:nvSpPr>
        <p:spPr bwMode="auto">
          <a:xfrm>
            <a:off x="4773950" y="1814739"/>
            <a:ext cx="3287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l" eaLnBrk="1" hangingPunct="1"/>
            <a:r>
              <a:rPr lang="en-US" sz="1600" dirty="0">
                <a:solidFill>
                  <a:srgbClr val="000099"/>
                </a:solidFill>
              </a:rPr>
              <a:t>Plus</a:t>
            </a:r>
          </a:p>
          <a:p>
            <a:pPr algn="l" eaLnBrk="1" hangingPunct="1"/>
            <a:r>
              <a:rPr lang="en-US" sz="1600" dirty="0">
                <a:solidFill>
                  <a:srgbClr val="000099"/>
                </a:solidFill>
              </a:rPr>
              <a:t>3 rotational: Rotate about x, y, z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951163" y="4075565"/>
            <a:ext cx="5611812" cy="2406650"/>
            <a:chOff x="2014" y="2673"/>
            <a:chExt cx="3535" cy="1516"/>
          </a:xfrm>
        </p:grpSpPr>
        <p:pic>
          <p:nvPicPr>
            <p:cNvPr id="43023" name="Picture 15" descr="RO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9" y="2697"/>
              <a:ext cx="1162" cy="1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24" name="Rectangle 21"/>
            <p:cNvSpPr>
              <a:spLocks noChangeArrowheads="1"/>
            </p:cNvSpPr>
            <p:nvPr/>
          </p:nvSpPr>
          <p:spPr bwMode="auto">
            <a:xfrm>
              <a:off x="2014" y="2673"/>
              <a:ext cx="294" cy="1166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99"/>
                </a:solidFill>
              </a:endParaRPr>
            </a:p>
          </p:txBody>
        </p:sp>
        <p:pic>
          <p:nvPicPr>
            <p:cNvPr id="43025" name="Picture 16" descr="PITC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" y="2704"/>
              <a:ext cx="1149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6" name="Picture 17" descr="YAW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8" y="2700"/>
              <a:ext cx="1161" cy="1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27" name="Text Box 18"/>
            <p:cNvSpPr txBox="1">
              <a:spLocks noChangeArrowheads="1"/>
            </p:cNvSpPr>
            <p:nvPr/>
          </p:nvSpPr>
          <p:spPr bwMode="auto">
            <a:xfrm>
              <a:off x="2485" y="3802"/>
              <a:ext cx="33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0099"/>
                  </a:solidFill>
                </a:rPr>
                <a:t>Roll</a:t>
              </a:r>
            </a:p>
          </p:txBody>
        </p:sp>
        <p:sp>
          <p:nvSpPr>
            <p:cNvPr id="43028" name="Text Box 19"/>
            <p:cNvSpPr txBox="1">
              <a:spLocks noChangeArrowheads="1"/>
            </p:cNvSpPr>
            <p:nvPr/>
          </p:nvSpPr>
          <p:spPr bwMode="auto">
            <a:xfrm>
              <a:off x="3727" y="3814"/>
              <a:ext cx="4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0099"/>
                  </a:solidFill>
                </a:rPr>
                <a:t>Pitch</a:t>
              </a:r>
            </a:p>
          </p:txBody>
        </p:sp>
        <p:sp>
          <p:nvSpPr>
            <p:cNvPr id="43029" name="Text Box 20"/>
            <p:cNvSpPr txBox="1">
              <a:spLocks noChangeArrowheads="1"/>
            </p:cNvSpPr>
            <p:nvPr/>
          </p:nvSpPr>
          <p:spPr bwMode="auto">
            <a:xfrm>
              <a:off x="4909" y="3810"/>
              <a:ext cx="3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0099"/>
                  </a:solidFill>
                </a:rPr>
                <a:t>Yaw</a:t>
              </a:r>
            </a:p>
          </p:txBody>
        </p:sp>
        <p:sp>
          <p:nvSpPr>
            <p:cNvPr id="43030" name="Rectangle 22"/>
            <p:cNvSpPr>
              <a:spLocks noChangeArrowheads="1"/>
            </p:cNvSpPr>
            <p:nvPr/>
          </p:nvSpPr>
          <p:spPr bwMode="auto">
            <a:xfrm>
              <a:off x="3236" y="2685"/>
              <a:ext cx="230" cy="1166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99"/>
                </a:solidFill>
              </a:endParaRPr>
            </a:p>
          </p:txBody>
        </p:sp>
        <p:sp>
          <p:nvSpPr>
            <p:cNvPr id="43031" name="Rectangle 23"/>
            <p:cNvSpPr>
              <a:spLocks noChangeArrowheads="1"/>
            </p:cNvSpPr>
            <p:nvPr/>
          </p:nvSpPr>
          <p:spPr bwMode="auto">
            <a:xfrm>
              <a:off x="4393" y="2693"/>
              <a:ext cx="230" cy="1166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99"/>
                </a:solidFill>
              </a:endParaRPr>
            </a:p>
          </p:txBody>
        </p:sp>
        <p:sp>
          <p:nvSpPr>
            <p:cNvPr id="43032" name="Text Box 25"/>
            <p:cNvSpPr txBox="1">
              <a:spLocks noChangeArrowheads="1"/>
            </p:cNvSpPr>
            <p:nvPr/>
          </p:nvSpPr>
          <p:spPr bwMode="auto">
            <a:xfrm>
              <a:off x="2928" y="4034"/>
              <a:ext cx="230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eaLnBrk="1" hangingPunct="1"/>
              <a:r>
                <a:rPr lang="en-US" sz="1000" dirty="0">
                  <a:solidFill>
                    <a:srgbClr val="000099"/>
                  </a:solidFill>
                </a:rPr>
                <a:t>http://www.nasm.si.edu/exhibitions/gal109/NEWHTF/ROLL.HTM</a:t>
              </a:r>
              <a:endParaRPr lang="en-US" dirty="0">
                <a:solidFill>
                  <a:srgbClr val="000099"/>
                </a:solidFill>
              </a:endParaRPr>
            </a:p>
          </p:txBody>
        </p:sp>
      </p:grpSp>
      <p:sp>
        <p:nvSpPr>
          <p:cNvPr id="192539" name="Text Box 27"/>
          <p:cNvSpPr txBox="1">
            <a:spLocks noChangeArrowheads="1"/>
          </p:cNvSpPr>
          <p:nvPr/>
        </p:nvSpPr>
        <p:spPr bwMode="auto">
          <a:xfrm>
            <a:off x="4862404" y="2625377"/>
            <a:ext cx="24527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l" eaLnBrk="1" hangingPunct="1"/>
            <a:r>
              <a:rPr lang="en-US" sz="1600" dirty="0">
                <a:solidFill>
                  <a:srgbClr val="000099"/>
                </a:solidFill>
              </a:rPr>
              <a:t>Gives a total of</a:t>
            </a:r>
          </a:p>
          <a:p>
            <a:pPr algn="l" eaLnBrk="1" hangingPunct="1"/>
            <a:r>
              <a:rPr lang="en-US" sz="1600" dirty="0">
                <a:solidFill>
                  <a:srgbClr val="000099"/>
                </a:solidFill>
              </a:rPr>
              <a:t>6 DOF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61950" y="1753053"/>
            <a:ext cx="4146550" cy="2644775"/>
            <a:chOff x="254000" y="1343025"/>
            <a:chExt cx="4146550" cy="2644775"/>
          </a:xfrm>
        </p:grpSpPr>
        <p:sp>
          <p:nvSpPr>
            <p:cNvPr id="83975" name="Rectangle 9"/>
            <p:cNvSpPr>
              <a:spLocks noChangeArrowheads="1"/>
            </p:cNvSpPr>
            <p:nvPr/>
          </p:nvSpPr>
          <p:spPr bwMode="auto">
            <a:xfrm>
              <a:off x="2435225" y="13430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99"/>
                  </a:solidFill>
                </a:rPr>
                <a:t>y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54000" y="1487488"/>
              <a:ext cx="4146550" cy="2500312"/>
              <a:chOff x="254000" y="1487488"/>
              <a:chExt cx="4146550" cy="2500312"/>
            </a:xfrm>
          </p:grpSpPr>
          <p:sp>
            <p:nvSpPr>
              <p:cNvPr id="83971" name="Line 3"/>
              <p:cNvSpPr>
                <a:spLocks noChangeShapeType="1"/>
              </p:cNvSpPr>
              <p:nvPr/>
            </p:nvSpPr>
            <p:spPr bwMode="auto">
              <a:xfrm>
                <a:off x="793750" y="1730375"/>
                <a:ext cx="3171825" cy="1563688"/>
              </a:xfrm>
              <a:prstGeom prst="line">
                <a:avLst/>
              </a:prstGeom>
              <a:noFill/>
              <a:ln w="31750">
                <a:solidFill>
                  <a:srgbClr val="000099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3973" name="Line 7"/>
              <p:cNvSpPr>
                <a:spLocks noChangeShapeType="1"/>
              </p:cNvSpPr>
              <p:nvPr/>
            </p:nvSpPr>
            <p:spPr bwMode="auto">
              <a:xfrm rot="16200000" flipV="1">
                <a:off x="1129507" y="2726531"/>
                <a:ext cx="2500312" cy="22225"/>
              </a:xfrm>
              <a:prstGeom prst="line">
                <a:avLst/>
              </a:prstGeom>
              <a:noFill/>
              <a:ln w="31750">
                <a:solidFill>
                  <a:srgbClr val="000099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3974" name="Rectangle 8"/>
              <p:cNvSpPr>
                <a:spLocks noChangeArrowheads="1"/>
              </p:cNvSpPr>
              <p:nvPr/>
            </p:nvSpPr>
            <p:spPr bwMode="auto">
              <a:xfrm>
                <a:off x="4064000" y="3006725"/>
                <a:ext cx="33655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0099"/>
                    </a:solidFill>
                  </a:rPr>
                  <a:t>x</a:t>
                </a:r>
              </a:p>
            </p:txBody>
          </p:sp>
          <p:sp>
            <p:nvSpPr>
              <p:cNvPr id="83976" name="Line 11"/>
              <p:cNvSpPr>
                <a:spLocks noChangeShapeType="1"/>
              </p:cNvSpPr>
              <p:nvPr/>
            </p:nvSpPr>
            <p:spPr bwMode="auto">
              <a:xfrm rot="-1835743">
                <a:off x="254000" y="2517775"/>
                <a:ext cx="3748088" cy="247650"/>
              </a:xfrm>
              <a:prstGeom prst="line">
                <a:avLst/>
              </a:prstGeom>
              <a:noFill/>
              <a:ln w="31750">
                <a:solidFill>
                  <a:srgbClr val="000099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3977" name="Rectangle 12"/>
              <p:cNvSpPr>
                <a:spLocks noChangeArrowheads="1"/>
              </p:cNvSpPr>
              <p:nvPr/>
            </p:nvSpPr>
            <p:spPr bwMode="auto">
              <a:xfrm>
                <a:off x="808038" y="3208338"/>
                <a:ext cx="33655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0099"/>
                    </a:solidFill>
                  </a:rPr>
                  <a:t>z</a:t>
                </a:r>
              </a:p>
            </p:txBody>
          </p:sp>
          <p:pic>
            <p:nvPicPr>
              <p:cNvPr id="149504" name="Picture 102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8400" y="1731963"/>
                <a:ext cx="2171700" cy="1457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25" grpId="0"/>
      <p:bldP spid="192526" grpId="0"/>
      <p:bldP spid="1925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r>
              <a:rPr lang="en-US" dirty="0">
                <a:ea typeface="ＭＳ Ｐゴシック" pitchFamily="-111" charset="-128"/>
              </a:rPr>
              <a:t>Examples of Mates</a:t>
            </a:r>
          </a:p>
        </p:txBody>
      </p:sp>
      <p:pic>
        <p:nvPicPr>
          <p:cNvPr id="44035" name="Picture 7" descr="Assembly_wh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173163"/>
            <a:ext cx="3706813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8" descr="Exploded_Assemb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1214438"/>
            <a:ext cx="38227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3841750"/>
            <a:ext cx="3213100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52400" y="228601"/>
            <a:ext cx="8839200" cy="533400"/>
          </a:xfrm>
        </p:spPr>
        <p:txBody>
          <a:bodyPr/>
          <a:lstStyle/>
          <a:p>
            <a:r>
              <a:rPr lang="en-US" b="1" dirty="0">
                <a:ea typeface="ＭＳ Ｐゴシック" pitchFamily="-111" charset="-128"/>
              </a:rPr>
              <a:t>Mechanisms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a typeface="ＭＳ Ｐゴシック" pitchFamily="-111" charset="-128"/>
              </a:rPr>
              <a:t>Cam-follower</a:t>
            </a:r>
            <a:br>
              <a:rPr lang="en-US" dirty="0">
                <a:ea typeface="ＭＳ Ｐゴシック" pitchFamily="-111" charset="-128"/>
              </a:rPr>
            </a:br>
            <a:br>
              <a:rPr lang="en-US" dirty="0">
                <a:ea typeface="ＭＳ Ｐゴシック" pitchFamily="-111" charset="-128"/>
              </a:rPr>
            </a:br>
            <a:br>
              <a:rPr lang="en-US" dirty="0">
                <a:ea typeface="ＭＳ Ｐゴシック" pitchFamily="-111" charset="-128"/>
              </a:rPr>
            </a:br>
            <a:endParaRPr lang="en-US" dirty="0">
              <a:ea typeface="ＭＳ Ｐゴシック" pitchFamily="-111" charset="-128"/>
            </a:endParaRPr>
          </a:p>
          <a:p>
            <a:pPr marL="0" indent="0">
              <a:buNone/>
            </a:pPr>
            <a:r>
              <a:rPr lang="en-US" dirty="0">
                <a:ea typeface="ＭＳ Ｐゴシック" pitchFamily="-111" charset="-128"/>
              </a:rPr>
              <a:t>                                     Crank-shaft</a:t>
            </a:r>
            <a:br>
              <a:rPr lang="en-US" dirty="0">
                <a:ea typeface="ＭＳ Ｐゴシック" pitchFamily="-111" charset="-128"/>
              </a:rPr>
            </a:br>
            <a:br>
              <a:rPr lang="en-US" dirty="0">
                <a:ea typeface="ＭＳ Ｐゴシック" pitchFamily="-111" charset="-128"/>
              </a:rPr>
            </a:br>
            <a:endParaRPr lang="en-US" dirty="0">
              <a:ea typeface="ＭＳ Ｐゴシック" pitchFamily="-111" charset="-128"/>
            </a:endParaRPr>
          </a:p>
          <a:p>
            <a:pPr marL="0" indent="0">
              <a:buNone/>
            </a:pPr>
            <a:r>
              <a:rPr lang="en-US" dirty="0">
                <a:ea typeface="ＭＳ Ｐゴシック" pitchFamily="-111" charset="-128"/>
              </a:rPr>
              <a:t>Gears</a:t>
            </a:r>
            <a:br>
              <a:rPr lang="en-US" dirty="0">
                <a:ea typeface="ＭＳ Ｐゴシック" pitchFamily="-111" charset="-128"/>
              </a:rPr>
            </a:br>
            <a:br>
              <a:rPr lang="en-US" dirty="0">
                <a:ea typeface="ＭＳ Ｐゴシック" pitchFamily="-111" charset="-128"/>
              </a:rPr>
            </a:br>
            <a:endParaRPr lang="en-US" dirty="0">
              <a:ea typeface="ＭＳ Ｐゴシック" pitchFamily="-111" charset="-128"/>
            </a:endParaRPr>
          </a:p>
          <a:p>
            <a:pPr marL="0" indent="0">
              <a:buNone/>
            </a:pPr>
            <a:r>
              <a:rPr lang="en-US" dirty="0">
                <a:ea typeface="ＭＳ Ｐゴシック" pitchFamily="-111" charset="-128"/>
              </a:rPr>
              <a:t>                                     Belt drives</a:t>
            </a:r>
            <a:br>
              <a:rPr lang="en-US" dirty="0">
                <a:ea typeface="ＭＳ Ｐゴシック" pitchFamily="-111" charset="-128"/>
              </a:rPr>
            </a:br>
            <a:endParaRPr lang="en-US" dirty="0">
              <a:ea typeface="ＭＳ Ｐゴシック" pitchFamily="-111" charset="-128"/>
            </a:endParaRPr>
          </a:p>
          <a:p>
            <a:endParaRPr lang="en-US" dirty="0">
              <a:ea typeface="ＭＳ Ｐゴシック" pitchFamily="-111" charset="-128"/>
            </a:endParaRPr>
          </a:p>
          <a:p>
            <a:endParaRPr lang="en-US" dirty="0">
              <a:ea typeface="ＭＳ Ｐゴシック" pitchFamily="-111" charset="-128"/>
            </a:endParaRPr>
          </a:p>
          <a:p>
            <a:endParaRPr lang="en-US" dirty="0">
              <a:ea typeface="ＭＳ Ｐゴシック" pitchFamily="-111" charset="-128"/>
            </a:endParaRPr>
          </a:p>
        </p:txBody>
      </p:sp>
      <p:pic>
        <p:nvPicPr>
          <p:cNvPr id="48133" name="Picture 12" descr="CrankDe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629" y="2566987"/>
            <a:ext cx="2286000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3" descr="TwoGe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515" y="3733800"/>
            <a:ext cx="23050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18" descr="chainDri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724400"/>
            <a:ext cx="2646363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planes.gif (6649 bytes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1672936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17" y="152400"/>
            <a:ext cx="8229600" cy="558800"/>
          </a:xfrm>
        </p:spPr>
        <p:txBody>
          <a:bodyPr/>
          <a:lstStyle/>
          <a:p>
            <a:pPr eaLnBrk="1" hangingPunct="1"/>
            <a:r>
              <a:rPr lang="en-US" sz="3200" b="1" dirty="0">
                <a:ea typeface="ＭＳ Ｐゴシック" pitchFamily="-111" charset="-128"/>
              </a:rPr>
              <a:t>Wireframe </a:t>
            </a:r>
            <a:r>
              <a:rPr lang="en-US" sz="3200" b="1" dirty="0" err="1">
                <a:ea typeface="ＭＳ Ｐゴシック" pitchFamily="-111" charset="-128"/>
              </a:rPr>
              <a:t>vs</a:t>
            </a:r>
            <a:r>
              <a:rPr lang="en-US" sz="3200" b="1" dirty="0">
                <a:ea typeface="ＭＳ Ｐゴシック" pitchFamily="-111" charset="-128"/>
              </a:rPr>
              <a:t> Surface </a:t>
            </a:r>
            <a:r>
              <a:rPr lang="en-US" sz="3200" b="1" dirty="0" err="1">
                <a:ea typeface="ＭＳ Ｐゴシック" pitchFamily="-111" charset="-128"/>
              </a:rPr>
              <a:t>vs</a:t>
            </a:r>
            <a:r>
              <a:rPr lang="en-US" sz="3200" b="1" dirty="0">
                <a:ea typeface="ＭＳ Ｐゴシック" pitchFamily="-111" charset="-128"/>
              </a:rPr>
              <a:t> Solid Models</a:t>
            </a:r>
          </a:p>
        </p:txBody>
      </p:sp>
      <p:sp>
        <p:nvSpPr>
          <p:cNvPr id="20275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838200"/>
            <a:ext cx="4343400" cy="5334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err="1">
                <a:ea typeface="ＭＳ Ｐゴシック" pitchFamily="-111" charset="-128"/>
              </a:rPr>
              <a:t>WireFrame</a:t>
            </a:r>
            <a:r>
              <a:rPr lang="en-US" sz="1800" dirty="0">
                <a:ea typeface="ＭＳ Ｐゴシック" pitchFamily="-111" charset="-128"/>
              </a:rPr>
              <a:t>: Edges + Vertices</a:t>
            </a:r>
          </a:p>
          <a:p>
            <a:pPr eaLnBrk="1" hangingPunct="1"/>
            <a:r>
              <a:rPr lang="en-US" sz="1800" dirty="0">
                <a:ea typeface="ＭＳ Ｐゴシック" pitchFamily="-111" charset="-128"/>
              </a:rPr>
              <a:t>ambiguous</a:t>
            </a:r>
          </a:p>
          <a:p>
            <a:pPr marL="0" indent="0" eaLnBrk="1" hangingPunct="1">
              <a:buNone/>
            </a:pPr>
            <a:endParaRPr lang="en-US" sz="1050" b="1" dirty="0">
              <a:ea typeface="ＭＳ Ｐゴシック" pitchFamily="-111" charset="-128"/>
            </a:endParaRPr>
          </a:p>
          <a:p>
            <a:pPr marL="0" indent="0" eaLnBrk="1" hangingPunct="1">
              <a:buNone/>
            </a:pPr>
            <a:r>
              <a:rPr lang="en-US" b="1" dirty="0">
                <a:ea typeface="ＭＳ Ｐゴシック" pitchFamily="-111" charset="-128"/>
              </a:rPr>
              <a:t>Surface models</a:t>
            </a:r>
            <a:r>
              <a:rPr lang="en-US" sz="1800" dirty="0">
                <a:ea typeface="ＭＳ Ｐゴシック" pitchFamily="-111" charset="-128"/>
              </a:rPr>
              <a:t>: E + V + Faces</a:t>
            </a:r>
          </a:p>
          <a:p>
            <a:pPr eaLnBrk="1" hangingPunct="1"/>
            <a:r>
              <a:rPr lang="en-US" sz="1800" dirty="0">
                <a:ea typeface="ＭＳ Ｐゴシック" pitchFamily="-111" charset="-128"/>
              </a:rPr>
              <a:t>Incomplete Topological info</a:t>
            </a:r>
          </a:p>
          <a:p>
            <a:pPr marL="0" indent="0" eaLnBrk="1" hangingPunct="1">
              <a:buNone/>
            </a:pPr>
            <a:endParaRPr lang="en-US" sz="1200" dirty="0">
              <a:ea typeface="ＭＳ Ｐゴシック" pitchFamily="-111" charset="-128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b="1" dirty="0">
                <a:ea typeface="ＭＳ Ｐゴシック" pitchFamily="-111" charset="-128"/>
              </a:rPr>
              <a:t>Solid Models</a:t>
            </a:r>
          </a:p>
          <a:p>
            <a:pPr eaLnBrk="1" hangingPunct="1">
              <a:spcBef>
                <a:spcPts val="0"/>
              </a:spcBef>
            </a:pPr>
            <a:r>
              <a:rPr lang="en-US" sz="1800" dirty="0">
                <a:ea typeface="ＭＳ Ｐゴシック" pitchFamily="-111" charset="-128"/>
              </a:rPr>
              <a:t>A </a:t>
            </a:r>
            <a:r>
              <a:rPr lang="en-US" sz="1800" dirty="0">
                <a:solidFill>
                  <a:srgbClr val="990033"/>
                </a:solidFill>
                <a:ea typeface="ＭＳ Ｐゴシック" pitchFamily="-111" charset="-128"/>
              </a:rPr>
              <a:t>true</a:t>
            </a:r>
            <a:r>
              <a:rPr lang="en-US" sz="1800" dirty="0">
                <a:ea typeface="ＭＳ Ｐゴシック" pitchFamily="-111" charset="-128"/>
              </a:rPr>
              <a:t> 3-D representation of objects. Typically constructed much like you would the physical object.</a:t>
            </a:r>
          </a:p>
          <a:p>
            <a:pPr eaLnBrk="1" hangingPunct="1"/>
            <a:r>
              <a:rPr lang="en-US" sz="1800" dirty="0">
                <a:ea typeface="ＭＳ Ｐゴシック" pitchFamily="-111" charset="-128"/>
              </a:rPr>
              <a:t>3-D Modelers, such as </a:t>
            </a:r>
            <a:r>
              <a:rPr lang="en-US" sz="1800" dirty="0">
                <a:solidFill>
                  <a:srgbClr val="990033"/>
                </a:solidFill>
                <a:ea typeface="ＭＳ Ｐゴシック" pitchFamily="-111" charset="-128"/>
              </a:rPr>
              <a:t>SolidWorks</a:t>
            </a:r>
            <a:r>
              <a:rPr lang="en-US" sz="1800" dirty="0">
                <a:ea typeface="ＭＳ Ｐゴシック" pitchFamily="-111" charset="-128"/>
              </a:rPr>
              <a:t>, create 3-D computer-based models of 3-D objects.</a:t>
            </a:r>
          </a:p>
          <a:p>
            <a:pPr lvl="1" eaLnBrk="1" hangingPunct="1"/>
            <a:r>
              <a:rPr lang="en-US" sz="1800" dirty="0">
                <a:ea typeface="ＭＳ Ｐゴシック" pitchFamily="-111" charset="-128"/>
              </a:rPr>
              <a:t>Integrating computers into the design process (3-D CAD; available since early 1980s).</a:t>
            </a:r>
          </a:p>
        </p:txBody>
      </p:sp>
      <p:pic>
        <p:nvPicPr>
          <p:cNvPr id="202761" name="Picture 9" descr="04_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799" y="4318575"/>
            <a:ext cx="1680847" cy="1777425"/>
          </a:xfrm>
        </p:spPr>
      </p:pic>
      <p:sp>
        <p:nvSpPr>
          <p:cNvPr id="5" name="TextBox 4"/>
          <p:cNvSpPr txBox="1"/>
          <p:nvPr/>
        </p:nvSpPr>
        <p:spPr>
          <a:xfrm>
            <a:off x="5562600" y="3810000"/>
            <a:ext cx="19812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" pitchFamily="-111" charset="0"/>
                <a:cs typeface="ＭＳ Ｐゴシック" pitchFamily="-111" charset="-128"/>
              </a:rPr>
              <a:t>Solid Model of snow ski binding</a:t>
            </a:r>
          </a:p>
        </p:txBody>
      </p:sp>
      <p:pic>
        <p:nvPicPr>
          <p:cNvPr id="6" name="Picture 11" descr="03_56_par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99214" y="859971"/>
            <a:ext cx="1239686" cy="1143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145037" y="2133600"/>
            <a:ext cx="1950963" cy="1078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1"/>
            <a:ext cx="8229600" cy="60960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111" charset="-128"/>
              </a:rPr>
              <a:t>3D Solid Modeling Techniques	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6263" y="1447800"/>
            <a:ext cx="8987737" cy="1752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FF0000"/>
                </a:solidFill>
                <a:ea typeface="ＭＳ Ｐゴシック" pitchFamily="-111" charset="-128"/>
              </a:rPr>
              <a:t>Primitive-Based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FF0000"/>
                </a:solidFill>
                <a:ea typeface="ＭＳ Ｐゴシック" pitchFamily="-111" charset="-128"/>
              </a:rPr>
              <a:t>		Constructive Solid Geometry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FF0000"/>
                </a:solidFill>
                <a:ea typeface="ＭＳ Ｐゴシック" pitchFamily="-111" charset="-128"/>
              </a:rPr>
              <a:t>						Boundary Rep (B-Rep)</a:t>
            </a:r>
          </a:p>
        </p:txBody>
      </p:sp>
      <p:pic>
        <p:nvPicPr>
          <p:cNvPr id="4" name="Picture 6" descr="04_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328" y="3405093"/>
            <a:ext cx="2277230" cy="2481203"/>
          </a:xfrm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2676303" y="2970933"/>
            <a:ext cx="3198936" cy="3505200"/>
            <a:chOff x="88" y="791"/>
            <a:chExt cx="2897" cy="3339"/>
          </a:xfrm>
        </p:grpSpPr>
        <p:pic>
          <p:nvPicPr>
            <p:cNvPr id="6" name="Picture 5" descr="04_0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6" y="791"/>
              <a:ext cx="2684" cy="2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88" y="3838"/>
              <a:ext cx="2897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Results in creation of different objects</a:t>
              </a:r>
            </a:p>
          </p:txBody>
        </p:sp>
      </p:grpSp>
      <p:pic>
        <p:nvPicPr>
          <p:cNvPr id="8" name="Picture 8" descr="04_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3886" y="3455894"/>
            <a:ext cx="2111814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ＭＳ Ｐゴシック" pitchFamily="-111" charset="-128"/>
              </a:rPr>
              <a:t>OnShape</a:t>
            </a:r>
            <a:endParaRPr lang="en-US" dirty="0">
              <a:ea typeface="ＭＳ Ｐゴシック" pitchFamily="-111" charset="-128"/>
            </a:endParaRP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4724400"/>
          </a:xfrm>
        </p:spPr>
        <p:txBody>
          <a:bodyPr/>
          <a:lstStyle/>
          <a:p>
            <a:pPr>
              <a:spcBef>
                <a:spcPts val="2000"/>
              </a:spcBef>
            </a:pPr>
            <a:r>
              <a:rPr lang="en-US" dirty="0" err="1">
                <a:ea typeface="ＭＳ Ｐゴシック" pitchFamily="-111" charset="-128"/>
              </a:rPr>
              <a:t>OnShape</a:t>
            </a:r>
            <a:r>
              <a:rPr lang="en-US" dirty="0">
                <a:ea typeface="ＭＳ Ｐゴシック" pitchFamily="-111" charset="-128"/>
              </a:rPr>
              <a:t> is an industrial-strength 3-D solid-model based computer-aided design (CAD) system.</a:t>
            </a:r>
          </a:p>
          <a:p>
            <a:pPr>
              <a:spcBef>
                <a:spcPts val="2000"/>
              </a:spcBef>
            </a:pPr>
            <a:r>
              <a:rPr lang="en-US" dirty="0">
                <a:solidFill>
                  <a:srgbClr val="9B242E"/>
                </a:solidFill>
                <a:ea typeface="ＭＳ Ｐゴシック" pitchFamily="-111" charset="-128"/>
              </a:rPr>
              <a:t>Sketch</a:t>
            </a:r>
            <a:r>
              <a:rPr lang="en-US" dirty="0">
                <a:ea typeface="ＭＳ Ｐゴシック" pitchFamily="-111" charset="-128"/>
              </a:rPr>
              <a:t> ideas and experiment with different designs to create 3D models.</a:t>
            </a:r>
          </a:p>
          <a:p>
            <a:pPr>
              <a:spcBef>
                <a:spcPts val="2000"/>
              </a:spcBef>
            </a:pPr>
            <a:r>
              <a:rPr lang="en-US" dirty="0">
                <a:solidFill>
                  <a:srgbClr val="A50021"/>
                </a:solidFill>
                <a:ea typeface="ＭＳ Ｐゴシック" pitchFamily="-111" charset="-128"/>
              </a:rPr>
              <a:t>Produce</a:t>
            </a:r>
            <a:r>
              <a:rPr lang="en-US" dirty="0">
                <a:ea typeface="ＭＳ Ｐゴシック" pitchFamily="-111" charset="-128"/>
              </a:rPr>
              <a:t> simple and complex </a:t>
            </a:r>
            <a:r>
              <a:rPr lang="en-US" dirty="0">
                <a:solidFill>
                  <a:srgbClr val="A50021"/>
                </a:solidFill>
                <a:ea typeface="ＭＳ Ｐゴシック" pitchFamily="-111" charset="-128"/>
              </a:rPr>
              <a:t>parts</a:t>
            </a:r>
            <a:r>
              <a:rPr lang="en-US" dirty="0">
                <a:ea typeface="ＭＳ Ｐゴシック" pitchFamily="-111" charset="-128"/>
              </a:rPr>
              <a:t>, </a:t>
            </a:r>
            <a:r>
              <a:rPr lang="en-US" dirty="0">
                <a:solidFill>
                  <a:srgbClr val="A50021"/>
                </a:solidFill>
                <a:ea typeface="ＭＳ Ｐゴシック" pitchFamily="-111" charset="-128"/>
              </a:rPr>
              <a:t>assemblies</a:t>
            </a:r>
            <a:r>
              <a:rPr lang="en-US" dirty="0">
                <a:solidFill>
                  <a:srgbClr val="FFFF00"/>
                </a:solidFill>
                <a:ea typeface="ＭＳ Ｐゴシック" pitchFamily="-111" charset="-128"/>
              </a:rPr>
              <a:t>,</a:t>
            </a:r>
            <a:r>
              <a:rPr lang="en-US" dirty="0">
                <a:ea typeface="ＭＳ Ｐゴシック" pitchFamily="-111" charset="-128"/>
              </a:rPr>
              <a:t> and drawings</a:t>
            </a:r>
          </a:p>
          <a:p>
            <a:pPr>
              <a:spcBef>
                <a:spcPts val="2000"/>
              </a:spcBef>
            </a:pPr>
            <a:r>
              <a:rPr lang="en-US" dirty="0">
                <a:ea typeface="ＭＳ Ｐゴシック" pitchFamily="-111" charset="-128"/>
              </a:rPr>
              <a:t>Parametric</a:t>
            </a:r>
          </a:p>
          <a:p>
            <a:pPr>
              <a:spcBef>
                <a:spcPts val="2000"/>
              </a:spcBef>
            </a:pPr>
            <a:r>
              <a:rPr lang="en-US" dirty="0">
                <a:ea typeface="ＭＳ Ｐゴシック" pitchFamily="-111" charset="-128"/>
              </a:rPr>
              <a:t>Feature-based</a:t>
            </a:r>
          </a:p>
          <a:p>
            <a:pPr>
              <a:spcBef>
                <a:spcPts val="2000"/>
              </a:spcBef>
            </a:pPr>
            <a:r>
              <a:rPr lang="en-US" dirty="0">
                <a:ea typeface="ＭＳ Ｐゴシック" pitchFamily="-111" charset="-128"/>
              </a:rPr>
              <a:t>Associative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2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2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ea typeface="ＭＳ Ｐゴシック" pitchFamily="-111" charset="-128"/>
              </a:rPr>
              <a:t>Feature-Based Modeling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4561113" cy="28194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-111" charset="-128"/>
              </a:rPr>
              <a:t>Break down part geometry into set of smaller geometric </a:t>
            </a:r>
            <a:r>
              <a:rPr lang="en-US" sz="1800" i="1" dirty="0">
                <a:ea typeface="ＭＳ Ｐゴシック" pitchFamily="-111" charset="-128"/>
              </a:rPr>
              <a:t>elements</a:t>
            </a:r>
            <a:r>
              <a:rPr lang="en-US" sz="1800" dirty="0">
                <a:ea typeface="ＭＳ Ｐゴシック" pitchFamily="-111" charset="-128"/>
              </a:rPr>
              <a:t> that can be created with a </a:t>
            </a:r>
            <a:r>
              <a:rPr lang="en-US" sz="1800" i="1" dirty="0">
                <a:ea typeface="ＭＳ Ｐゴシック" pitchFamily="-111" charset="-128"/>
              </a:rPr>
              <a:t>single feature op</a:t>
            </a:r>
            <a:r>
              <a:rPr lang="en-US" sz="1800" dirty="0">
                <a:ea typeface="ＭＳ Ｐゴシック" pitchFamily="-111" charset="-128"/>
              </a:rPr>
              <a:t> in the modeler.</a:t>
            </a:r>
          </a:p>
          <a:p>
            <a:pPr eaLnBrk="1" hangingPunct="1"/>
            <a:r>
              <a:rPr lang="en-US" sz="1800" dirty="0">
                <a:ea typeface="ＭＳ Ｐゴシック" pitchFamily="-111" charset="-128"/>
              </a:rPr>
              <a:t>Begin building of the model with a </a:t>
            </a:r>
            <a:r>
              <a:rPr lang="en-US" sz="1800" b="1" dirty="0">
                <a:solidFill>
                  <a:srgbClr val="761100"/>
                </a:solidFill>
                <a:ea typeface="ＭＳ Ｐゴシック" pitchFamily="-111" charset="-128"/>
              </a:rPr>
              <a:t>base feature  </a:t>
            </a:r>
            <a:r>
              <a:rPr lang="en-US" sz="1800" dirty="0">
                <a:ea typeface="ＭＳ Ｐゴシック" pitchFamily="-111" charset="-128"/>
              </a:rPr>
              <a:t>(sketching tool)</a:t>
            </a:r>
          </a:p>
          <a:p>
            <a:pPr eaLnBrk="1" hangingPunct="1"/>
            <a:r>
              <a:rPr lang="en-US" sz="1800" dirty="0">
                <a:ea typeface="ＭＳ Ｐゴシック" pitchFamily="-111" charset="-128"/>
              </a:rPr>
              <a:t>Constrain features: decide which geometry of the part will be constrained in each feature.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3" y="914400"/>
            <a:ext cx="4244549" cy="327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4267200"/>
            <a:ext cx="7086600" cy="20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rgbClr val="002060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rgbClr val="002060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2060"/>
                </a:solidFill>
                <a:latin typeface="Arial" pitchFamily="-110" charset="0"/>
                <a:ea typeface="ＭＳ Ｐゴシック" pitchFamily="-11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060"/>
                </a:solidFill>
                <a:latin typeface="Arial" pitchFamily="-110" charset="0"/>
                <a:ea typeface="ＭＳ Ｐゴシック" pitchFamily="-11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itchFamily="-110" charset="0"/>
                <a:ea typeface="ＭＳ Ｐゴシック" pitchFamily="-11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DDDDDD"/>
                </a:solidFill>
                <a:latin typeface="Arial" pitchFamily="-110" charset="0"/>
                <a:ea typeface="ＭＳ Ｐゴシック" pitchFamily="-110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DDDDDD"/>
                </a:solidFill>
                <a:latin typeface="Arial" pitchFamily="-110" charset="0"/>
                <a:ea typeface="ＭＳ Ｐゴシック" pitchFamily="-110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DDDDDD"/>
                </a:solidFill>
                <a:latin typeface="Arial" pitchFamily="-110" charset="0"/>
                <a:ea typeface="ＭＳ Ｐゴシック" pitchFamily="-110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DDDDDD"/>
                </a:solidFill>
                <a:latin typeface="Arial" pitchFamily="-110" charset="0"/>
                <a:ea typeface="ＭＳ Ｐゴシック" pitchFamily="-110" charset="-128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C00000"/>
                </a:solidFill>
                <a:ea typeface="ＭＳ Ｐゴシック" pitchFamily="-111" charset="-128"/>
              </a:rPr>
              <a:t>Using </a:t>
            </a:r>
            <a:r>
              <a:rPr lang="en-US" sz="1800" b="1" dirty="0" err="1">
                <a:solidFill>
                  <a:srgbClr val="C00000"/>
                </a:solidFill>
                <a:ea typeface="ＭＳ Ｐゴシック" pitchFamily="-111" charset="-128"/>
              </a:rPr>
              <a:t>OnShape’s</a:t>
            </a:r>
            <a:r>
              <a:rPr lang="en-US" sz="1800" b="1" dirty="0">
                <a:solidFill>
                  <a:srgbClr val="C00000"/>
                </a:solidFill>
                <a:ea typeface="ＭＳ Ｐゴシック" pitchFamily="-111" charset="-128"/>
              </a:rPr>
              <a:t> feature-based approach</a:t>
            </a:r>
          </a:p>
          <a:p>
            <a:pPr>
              <a:spcBef>
                <a:spcPts val="0"/>
              </a:spcBef>
            </a:pPr>
            <a:r>
              <a:rPr lang="en-US" sz="1800" dirty="0">
                <a:ea typeface="ＭＳ Ｐゴシック" pitchFamily="-111" charset="-128"/>
              </a:rPr>
              <a:t>Base feature: 1</a:t>
            </a:r>
            <a:r>
              <a:rPr lang="en-US" sz="1800" baseline="30000" dirty="0">
                <a:ea typeface="ＭＳ Ｐゴシック" pitchFamily="-111" charset="-128"/>
              </a:rPr>
              <a:t>st</a:t>
            </a:r>
            <a:r>
              <a:rPr lang="en-US" sz="1800" dirty="0">
                <a:ea typeface="ＭＳ Ｐゴシック" pitchFamily="-111" charset="-128"/>
              </a:rPr>
              <a:t> feature created (foundation of the part).</a:t>
            </a:r>
          </a:p>
          <a:p>
            <a:pPr>
              <a:spcBef>
                <a:spcPts val="0"/>
              </a:spcBef>
            </a:pPr>
            <a:r>
              <a:rPr lang="en-US" sz="1800" dirty="0">
                <a:ea typeface="ＭＳ Ｐゴシック" pitchFamily="-111" charset="-128"/>
              </a:rPr>
              <a:t>The Base feature geometry: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ea typeface="ＭＳ Ｐゴシック" pitchFamily="-111" charset="-128"/>
              </a:rPr>
              <a:t>Extrusion (Blind, Through all, To Vertex, To Surface...)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ea typeface="ＭＳ Ｐゴシック" pitchFamily="-111" charset="-128"/>
              </a:rPr>
              <a:t>Sweep (need path and a close profile)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ea typeface="ＭＳ Ｐゴシック" pitchFamily="-111" charset="-128"/>
              </a:rPr>
              <a:t>Revolve (need an axis and a non-intersecting closed profile) 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ea typeface="ＭＳ Ｐゴシック" pitchFamily="-111" charset="-128"/>
              </a:rPr>
              <a:t>Fillet, Chamfer, Mirror, Pattern etc</a:t>
            </a:r>
            <a:r>
              <a:rPr lang="en-US" sz="1800" dirty="0">
                <a:ea typeface="ＭＳ Ｐゴシック" pitchFamily="-111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1" charset="-128"/>
              </a:rPr>
              <a:t>Spatial thinking entails knowing about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100" dirty="0">
                <a:solidFill>
                  <a:srgbClr val="FF0000"/>
                </a:solidFill>
                <a:ea typeface="ＭＳ Ｐゴシック" pitchFamily="-111" charset="-128"/>
              </a:rPr>
              <a:t>Space:</a:t>
            </a:r>
          </a:p>
          <a:p>
            <a:pPr lvl="1" eaLnBrk="1" hangingPunct="1"/>
            <a:r>
              <a:rPr lang="en-US" sz="1900" dirty="0">
                <a:ea typeface="ＭＳ Ｐゴシック" pitchFamily="-111" charset="-128"/>
              </a:rPr>
              <a:t>relationships among units of measurement, different ways of calculating distance, the basis of coordinate systems, the nature of spaces</a:t>
            </a:r>
          </a:p>
          <a:p>
            <a:pPr lvl="1" eaLnBrk="1" hangingPunct="1"/>
            <a:r>
              <a:rPr lang="en-US" sz="1900" dirty="0">
                <a:ea typeface="ＭＳ Ｐゴシック" pitchFamily="-111" charset="-128"/>
              </a:rPr>
              <a:t>structuring problems, exploring solution alternatives, finding answers, expressing solutions. </a:t>
            </a:r>
          </a:p>
          <a:p>
            <a:pPr eaLnBrk="1" hangingPunct="1"/>
            <a:r>
              <a:rPr lang="en-US" sz="2100" dirty="0">
                <a:solidFill>
                  <a:srgbClr val="FF0000"/>
                </a:solidFill>
                <a:ea typeface="ＭＳ Ｐゴシック" pitchFamily="-111" charset="-128"/>
              </a:rPr>
              <a:t>Objects and Relationships</a:t>
            </a:r>
          </a:p>
          <a:p>
            <a:pPr lvl="1" eaLnBrk="1" hangingPunct="1"/>
            <a:r>
              <a:rPr lang="en-US" sz="1900" dirty="0">
                <a:ea typeface="ＭＳ Ｐゴシック" pitchFamily="-111" charset="-128"/>
              </a:rPr>
              <a:t>Objects and …</a:t>
            </a:r>
          </a:p>
          <a:p>
            <a:pPr lvl="1" eaLnBrk="1" hangingPunct="1"/>
            <a:r>
              <a:rPr lang="en-US" sz="1900" dirty="0">
                <a:ea typeface="ＭＳ Ｐゴシック" pitchFamily="-111" charset="-128"/>
              </a:rPr>
              <a:t>Assemblies: collections of objects and relationships</a:t>
            </a:r>
          </a:p>
          <a:p>
            <a:pPr eaLnBrk="1" hangingPunct="1"/>
            <a:r>
              <a:rPr lang="en-US" sz="2100" dirty="0">
                <a:solidFill>
                  <a:srgbClr val="FF0000"/>
                </a:solidFill>
                <a:ea typeface="ＭＳ Ｐゴシック" pitchFamily="-111" charset="-128"/>
              </a:rPr>
              <a:t>Representation:</a:t>
            </a:r>
          </a:p>
          <a:p>
            <a:pPr lvl="1" eaLnBrk="1" hangingPunct="1"/>
            <a:r>
              <a:rPr lang="en-US" sz="1900" dirty="0">
                <a:ea typeface="ＭＳ Ｐゴシック" pitchFamily="-111" charset="-128"/>
              </a:rPr>
              <a:t>relationships among views, projections</a:t>
            </a:r>
          </a:p>
          <a:p>
            <a:pPr lvl="1" eaLnBrk="1" hangingPunct="1"/>
            <a:r>
              <a:rPr lang="en-US" sz="1900" dirty="0">
                <a:ea typeface="ＭＳ Ｐゴシック" pitchFamily="-111" charset="-128"/>
              </a:rPr>
              <a:t>describe, explain, and communicate the structure, operation, and function of those objects and their relationships e.g. sketch, SW</a:t>
            </a:r>
          </a:p>
          <a:p>
            <a:pPr eaLnBrk="1" hangingPunct="1"/>
            <a:r>
              <a:rPr lang="en-US" sz="2100" dirty="0">
                <a:solidFill>
                  <a:srgbClr val="FF0000"/>
                </a:solidFill>
                <a:ea typeface="ＭＳ Ｐゴシック" pitchFamily="-111" charset="-128"/>
              </a:rPr>
              <a:t>Reasoning</a:t>
            </a:r>
          </a:p>
          <a:p>
            <a:pPr lvl="1" eaLnBrk="1" hangingPunct="1"/>
            <a:r>
              <a:rPr lang="en-US" sz="1900" dirty="0">
                <a:ea typeface="ＭＳ Ｐゴシック" pitchFamily="-111" charset="-128"/>
              </a:rPr>
              <a:t>Answer questions about the operations of assemblies.</a:t>
            </a:r>
          </a:p>
          <a:p>
            <a:pPr lvl="1" eaLnBrk="1" hangingPunct="1"/>
            <a:endParaRPr lang="en-US" sz="1900" dirty="0">
              <a:ea typeface="ＭＳ Ｐゴシック" pitchFamily="-111" charset="-128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ea typeface="ＭＳ Ｐゴシック" pitchFamily="-111" charset="-128"/>
              </a:rPr>
              <a:t>Constraint-Based Modeling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447800"/>
            <a:ext cx="8462962" cy="4754563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n-US" dirty="0">
                <a:ea typeface="ＭＳ Ｐゴシック" pitchFamily="-111" charset="-128"/>
              </a:rPr>
              <a:t>Model defined as series of modifiable </a:t>
            </a:r>
            <a:r>
              <a:rPr lang="en-US" dirty="0">
                <a:solidFill>
                  <a:srgbClr val="761100"/>
                </a:solidFill>
                <a:ea typeface="ＭＳ Ｐゴシック" pitchFamily="-111" charset="-128"/>
              </a:rPr>
              <a:t>features</a:t>
            </a:r>
            <a:r>
              <a:rPr lang="en-US" dirty="0">
                <a:ea typeface="ＭＳ Ｐゴシック" pitchFamily="-111" charset="-128"/>
              </a:rPr>
              <a:t>.</a:t>
            </a:r>
          </a:p>
          <a:p>
            <a:pPr marL="876300" lvl="1" indent="-419100" eaLnBrk="1" hangingPunct="1"/>
            <a:r>
              <a:rPr lang="en-US" dirty="0">
                <a:ea typeface="ＭＳ Ｐゴシック" pitchFamily="-111" charset="-128"/>
              </a:rPr>
              <a:t>Feature’s geometry controlled via modifiable constraints.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dirty="0">
                <a:ea typeface="ＭＳ Ｐゴシック" pitchFamily="-111" charset="-128"/>
              </a:rPr>
              <a:t>Design model so it </a:t>
            </a:r>
            <a:r>
              <a:rPr lang="en-US" dirty="0">
                <a:solidFill>
                  <a:srgbClr val="761100"/>
                </a:solidFill>
                <a:ea typeface="ＭＳ Ｐゴシック" pitchFamily="-111" charset="-128"/>
              </a:rPr>
              <a:t>behaves as expected when features are modified.</a:t>
            </a:r>
          </a:p>
          <a:p>
            <a:pPr marL="876300" lvl="1" indent="-419100" eaLnBrk="1" hangingPunct="1"/>
            <a:r>
              <a:rPr lang="en-US" dirty="0">
                <a:ea typeface="ＭＳ Ｐゴシック" pitchFamily="-111" charset="-128"/>
              </a:rPr>
              <a:t>Behavior should reflect </a:t>
            </a:r>
            <a:r>
              <a:rPr lang="en-US" b="1" dirty="0">
                <a:solidFill>
                  <a:srgbClr val="761100"/>
                </a:solidFill>
                <a:ea typeface="ＭＳ Ｐゴシック" pitchFamily="-111" charset="-128"/>
              </a:rPr>
              <a:t>design intent</a:t>
            </a:r>
            <a:r>
              <a:rPr lang="en-US" dirty="0">
                <a:ea typeface="ＭＳ Ｐゴシック" pitchFamily="-111" charset="-128"/>
              </a:rPr>
              <a:t> of object being modeled.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dirty="0">
                <a:ea typeface="ＭＳ Ｐゴシック" pitchFamily="-111" charset="-128"/>
              </a:rPr>
              <a:t>Modifications to feature’s geometry reflected in both:</a:t>
            </a:r>
          </a:p>
          <a:p>
            <a:pPr marL="876300" lvl="1" indent="-419100" eaLnBrk="1" hangingPunct="1"/>
            <a:r>
              <a:rPr lang="en-US" sz="2600" b="1" dirty="0">
                <a:ea typeface="ＭＳ Ｐゴシック" pitchFamily="-111" charset="-128"/>
              </a:rPr>
              <a:t>part</a:t>
            </a:r>
            <a:r>
              <a:rPr lang="en-US" dirty="0">
                <a:ea typeface="ＭＳ Ｐゴシック" pitchFamily="-111" charset="-128"/>
              </a:rPr>
              <a:t> containing the feature, and </a:t>
            </a:r>
          </a:p>
          <a:p>
            <a:pPr marL="876300" lvl="1" indent="-419100" eaLnBrk="1" hangingPunct="1"/>
            <a:r>
              <a:rPr lang="en-US" sz="2600" b="1" dirty="0">
                <a:ea typeface="ＭＳ Ｐゴシック" pitchFamily="-111" charset="-128"/>
              </a:rPr>
              <a:t>assemblies</a:t>
            </a:r>
            <a:r>
              <a:rPr lang="en-US" dirty="0">
                <a:ea typeface="ＭＳ Ｐゴシック" pitchFamily="-111" charset="-128"/>
              </a:rPr>
              <a:t> containing this part.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Constraint-Based Modeling</a:t>
            </a:r>
            <a:endParaRPr lang="en-US" sz="2000" b="1" dirty="0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3312" y="1295401"/>
            <a:ext cx="2884487" cy="1219200"/>
          </a:xfrm>
        </p:spPr>
        <p:txBody>
          <a:bodyPr/>
          <a:lstStyle/>
          <a:p>
            <a:pPr eaLnBrk="1" hangingPunct="1"/>
            <a:r>
              <a:rPr lang="en-US" sz="1600" dirty="0"/>
              <a:t>The designer, in creating a 3-D solid model, starts by sketching components (i.e. </a:t>
            </a:r>
            <a:r>
              <a:rPr lang="en-US" sz="1600" dirty="0">
                <a:solidFill>
                  <a:srgbClr val="761100"/>
                </a:solidFill>
              </a:rPr>
              <a:t>features </a:t>
            </a:r>
            <a:r>
              <a:rPr lang="en-US" sz="1600" dirty="0">
                <a:solidFill>
                  <a:srgbClr val="002060"/>
                </a:solidFill>
              </a:rPr>
              <a:t>). </a:t>
            </a:r>
            <a:r>
              <a:rPr lang="en-US" sz="1600" dirty="0"/>
              <a:t>Consider: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26705" y="1085611"/>
            <a:ext cx="4780550" cy="1949051"/>
            <a:chOff x="420688" y="2971337"/>
            <a:chExt cx="9031288" cy="3682094"/>
          </a:xfrm>
        </p:grpSpPr>
        <p:grpSp>
          <p:nvGrpSpPr>
            <p:cNvPr id="2" name="Group 6"/>
            <p:cNvGrpSpPr>
              <a:grpSpLocks/>
            </p:cNvGrpSpPr>
            <p:nvPr/>
          </p:nvGrpSpPr>
          <p:grpSpPr bwMode="auto">
            <a:xfrm>
              <a:off x="420688" y="2971337"/>
              <a:ext cx="1749425" cy="1430338"/>
              <a:chOff x="1569" y="8051"/>
              <a:chExt cx="1761" cy="1682"/>
            </a:xfrm>
          </p:grpSpPr>
          <p:grpSp>
            <p:nvGrpSpPr>
              <p:cNvPr id="61460" name="Group 7"/>
              <p:cNvGrpSpPr>
                <a:grpSpLocks/>
              </p:cNvGrpSpPr>
              <p:nvPr/>
            </p:nvGrpSpPr>
            <p:grpSpPr bwMode="auto">
              <a:xfrm>
                <a:off x="1569" y="8100"/>
                <a:ext cx="1761" cy="1633"/>
                <a:chOff x="1569" y="8100"/>
                <a:chExt cx="1761" cy="1633"/>
              </a:xfrm>
            </p:grpSpPr>
            <p:sp>
              <p:nvSpPr>
                <p:cNvPr id="61463" name="Rectangle 8"/>
                <p:cNvSpPr>
                  <a:spLocks noChangeArrowheads="1"/>
                </p:cNvSpPr>
                <p:nvPr/>
              </p:nvSpPr>
              <p:spPr bwMode="auto">
                <a:xfrm>
                  <a:off x="1726" y="8181"/>
                  <a:ext cx="1440" cy="14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464" name="Group 9"/>
                <p:cNvGrpSpPr>
                  <a:grpSpLocks/>
                </p:cNvGrpSpPr>
                <p:nvPr/>
              </p:nvGrpSpPr>
              <p:grpSpPr bwMode="auto">
                <a:xfrm>
                  <a:off x="1569" y="8100"/>
                  <a:ext cx="1761" cy="1633"/>
                  <a:chOff x="1569" y="8100"/>
                  <a:chExt cx="1761" cy="1633"/>
                </a:xfrm>
              </p:grpSpPr>
              <p:sp>
                <p:nvSpPr>
                  <p:cNvPr id="61465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2199" y="8640"/>
                    <a:ext cx="488" cy="48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466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442" y="8100"/>
                    <a:ext cx="1" cy="163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lgDash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467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569" y="8887"/>
                    <a:ext cx="176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lgDash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1461" name="Line 13"/>
              <p:cNvSpPr>
                <a:spLocks noChangeShapeType="1"/>
              </p:cNvSpPr>
              <p:nvPr/>
            </p:nvSpPr>
            <p:spPr bwMode="auto">
              <a:xfrm>
                <a:off x="1581" y="8193"/>
                <a:ext cx="0" cy="6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2" name="Line 14"/>
              <p:cNvSpPr>
                <a:spLocks noChangeShapeType="1"/>
              </p:cNvSpPr>
              <p:nvPr/>
            </p:nvSpPr>
            <p:spPr bwMode="auto">
              <a:xfrm>
                <a:off x="1710" y="8051"/>
                <a:ext cx="73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2182813" y="3104687"/>
              <a:ext cx="3155950" cy="1246188"/>
              <a:chOff x="1398" y="1808"/>
              <a:chExt cx="1988" cy="785"/>
            </a:xfrm>
          </p:grpSpPr>
          <p:sp>
            <p:nvSpPr>
              <p:cNvPr id="61458" name="AutoShape 8"/>
              <p:cNvSpPr>
                <a:spLocks noChangeArrowheads="1"/>
              </p:cNvSpPr>
              <p:nvPr/>
            </p:nvSpPr>
            <p:spPr bwMode="auto">
              <a:xfrm>
                <a:off x="1398" y="2090"/>
                <a:ext cx="545" cy="248"/>
              </a:xfrm>
              <a:prstGeom prst="rightArrow">
                <a:avLst>
                  <a:gd name="adj1" fmla="val 50000"/>
                  <a:gd name="adj2" fmla="val 5494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59" name="Rectangle 16"/>
              <p:cNvSpPr>
                <a:spLocks noChangeArrowheads="1"/>
              </p:cNvSpPr>
              <p:nvPr/>
            </p:nvSpPr>
            <p:spPr bwMode="auto">
              <a:xfrm>
                <a:off x="1993" y="1808"/>
                <a:ext cx="1393" cy="78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9"/>
            <p:cNvGrpSpPr>
              <a:grpSpLocks/>
            </p:cNvGrpSpPr>
            <p:nvPr/>
          </p:nvGrpSpPr>
          <p:grpSpPr bwMode="auto">
            <a:xfrm>
              <a:off x="5661025" y="3281127"/>
              <a:ext cx="2882900" cy="1046163"/>
              <a:chOff x="3686" y="1971"/>
              <a:chExt cx="1816" cy="659"/>
            </a:xfrm>
          </p:grpSpPr>
          <p:sp>
            <p:nvSpPr>
              <p:cNvPr id="61456" name="AutoShape 21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686" y="2048"/>
                <a:ext cx="406" cy="365"/>
              </a:xfrm>
              <a:prstGeom prst="actionButtonHelp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57" name="Text Box 22"/>
              <p:cNvSpPr txBox="1">
                <a:spLocks noChangeArrowheads="1"/>
              </p:cNvSpPr>
              <p:nvPr/>
            </p:nvSpPr>
            <p:spPr bwMode="auto">
              <a:xfrm>
                <a:off x="4105" y="1971"/>
                <a:ext cx="1397" cy="6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0066"/>
                    </a:solidFill>
                  </a:rPr>
                  <a:t>Where should </a:t>
                </a:r>
              </a:p>
              <a:p>
                <a:pPr algn="ctr"/>
                <a:r>
                  <a:rPr lang="en-US" sz="1200" dirty="0">
                    <a:solidFill>
                      <a:srgbClr val="000066"/>
                    </a:solidFill>
                  </a:rPr>
                  <a:t>the hole go</a:t>
                </a:r>
                <a:r>
                  <a:rPr lang="en-US" sz="1400" dirty="0">
                    <a:solidFill>
                      <a:srgbClr val="000066"/>
                    </a:solidFill>
                  </a:rPr>
                  <a:t>?</a:t>
                </a:r>
                <a:r>
                  <a:rPr lang="en-US" dirty="0">
                    <a:solidFill>
                      <a:srgbClr val="000066"/>
                    </a:solidFill>
                  </a:rPr>
                  <a:t> </a:t>
                </a:r>
              </a:p>
            </p:txBody>
          </p:sp>
        </p:grpSp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477837" y="4653181"/>
              <a:ext cx="5149854" cy="2000250"/>
              <a:chOff x="301" y="3130"/>
              <a:chExt cx="3244" cy="1260"/>
            </a:xfrm>
          </p:grpSpPr>
          <p:sp>
            <p:nvSpPr>
              <p:cNvPr id="61451" name="AutoShape 8"/>
              <p:cNvSpPr>
                <a:spLocks noChangeArrowheads="1"/>
              </p:cNvSpPr>
              <p:nvPr/>
            </p:nvSpPr>
            <p:spPr bwMode="auto">
              <a:xfrm>
                <a:off x="352" y="3294"/>
                <a:ext cx="545" cy="248"/>
              </a:xfrm>
              <a:prstGeom prst="rightArrow">
                <a:avLst>
                  <a:gd name="adj1" fmla="val 50000"/>
                  <a:gd name="adj2" fmla="val 5494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1452" name="Group 18"/>
              <p:cNvGrpSpPr>
                <a:grpSpLocks/>
              </p:cNvGrpSpPr>
              <p:nvPr/>
            </p:nvGrpSpPr>
            <p:grpSpPr bwMode="auto">
              <a:xfrm>
                <a:off x="964" y="3130"/>
                <a:ext cx="1258" cy="614"/>
                <a:chOff x="7638" y="10820"/>
                <a:chExt cx="2997" cy="1391"/>
              </a:xfrm>
            </p:grpSpPr>
            <p:sp>
              <p:nvSpPr>
                <p:cNvPr id="61454" name="Rectangle 19"/>
                <p:cNvSpPr>
                  <a:spLocks noChangeArrowheads="1"/>
                </p:cNvSpPr>
                <p:nvPr/>
              </p:nvSpPr>
              <p:spPr bwMode="auto">
                <a:xfrm>
                  <a:off x="7638" y="10820"/>
                  <a:ext cx="2997" cy="139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55" name="Oval 20"/>
                <p:cNvSpPr>
                  <a:spLocks noChangeArrowheads="1"/>
                </p:cNvSpPr>
                <p:nvPr/>
              </p:nvSpPr>
              <p:spPr bwMode="auto">
                <a:xfrm>
                  <a:off x="8051" y="11222"/>
                  <a:ext cx="475" cy="47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453" name="Text Box 23"/>
              <p:cNvSpPr txBox="1">
                <a:spLocks noChangeArrowheads="1"/>
              </p:cNvSpPr>
              <p:nvPr/>
            </p:nvSpPr>
            <p:spPr bwMode="auto">
              <a:xfrm>
                <a:off x="301" y="3767"/>
                <a:ext cx="3244" cy="6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66"/>
                    </a:solidFill>
                  </a:rPr>
                  <a:t>Based on given constraints, </a:t>
                </a:r>
              </a:p>
              <a:p>
                <a:pPr algn="ctr"/>
                <a:r>
                  <a:rPr lang="en-US" sz="1400" dirty="0">
                    <a:solidFill>
                      <a:srgbClr val="000066"/>
                    </a:solidFill>
                  </a:rPr>
                  <a:t>it would go here</a:t>
                </a:r>
              </a:p>
            </p:txBody>
          </p:sp>
        </p:grpSp>
        <p:sp>
          <p:nvSpPr>
            <p:cNvPr id="61447" name="Text Box 25"/>
            <p:cNvSpPr txBox="1">
              <a:spLocks noChangeArrowheads="1"/>
            </p:cNvSpPr>
            <p:nvPr/>
          </p:nvSpPr>
          <p:spPr bwMode="auto">
            <a:xfrm>
              <a:off x="5487988" y="4581525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3771901" y="4777009"/>
              <a:ext cx="5680075" cy="887413"/>
              <a:chOff x="2443" y="2976"/>
              <a:chExt cx="3578" cy="559"/>
            </a:xfrm>
          </p:grpSpPr>
          <p:sp>
            <p:nvSpPr>
              <p:cNvPr id="61449" name="AutoShape 24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443" y="3024"/>
                <a:ext cx="406" cy="365"/>
              </a:xfrm>
              <a:prstGeom prst="actionButtonHelp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50" name="Text Box 27"/>
              <p:cNvSpPr txBox="1">
                <a:spLocks noChangeArrowheads="1"/>
              </p:cNvSpPr>
              <p:nvPr/>
            </p:nvSpPr>
            <p:spPr bwMode="auto">
              <a:xfrm>
                <a:off x="2833" y="2976"/>
                <a:ext cx="3188" cy="5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rgbClr val="C00000"/>
                    </a:solidFill>
                  </a:rPr>
                  <a:t>Is this right? </a:t>
                </a:r>
                <a:br>
                  <a:rPr lang="en-US" sz="1050" dirty="0">
                    <a:solidFill>
                      <a:srgbClr val="C00000"/>
                    </a:solidFill>
                  </a:rPr>
                </a:br>
                <a:r>
                  <a:rPr lang="en-US" sz="1200" dirty="0">
                    <a:solidFill>
                      <a:srgbClr val="C00000"/>
                    </a:solidFill>
                  </a:rPr>
                  <a:t>Is this what the designer </a:t>
                </a:r>
                <a:r>
                  <a:rPr lang="en-US" sz="1200" b="1" dirty="0">
                    <a:solidFill>
                      <a:srgbClr val="C00000"/>
                    </a:solidFill>
                  </a:rPr>
                  <a:t>intended</a:t>
                </a:r>
                <a:r>
                  <a:rPr lang="en-US" sz="1400" b="1" dirty="0">
                    <a:solidFill>
                      <a:srgbClr val="C00000"/>
                    </a:solidFill>
                  </a:rPr>
                  <a:t>?</a:t>
                </a:r>
                <a:r>
                  <a:rPr lang="en-US" sz="12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p:grpSp>
      </p:grp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526216" y="3381031"/>
            <a:ext cx="4722919" cy="11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rgbClr val="002060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rgbClr val="002060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2060"/>
                </a:solidFill>
                <a:latin typeface="Arial" pitchFamily="-110" charset="0"/>
                <a:ea typeface="ＭＳ Ｐゴシック" pitchFamily="-11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060"/>
                </a:solidFill>
                <a:latin typeface="Arial" pitchFamily="-110" charset="0"/>
                <a:ea typeface="ＭＳ Ｐゴシック" pitchFamily="-11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itchFamily="-110" charset="0"/>
                <a:ea typeface="ＭＳ Ｐゴシック" pitchFamily="-11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DDDDDD"/>
                </a:solidFill>
                <a:latin typeface="Arial" pitchFamily="-110" charset="0"/>
                <a:ea typeface="ＭＳ Ｐゴシック" pitchFamily="-110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DDDDDD"/>
                </a:solidFill>
                <a:latin typeface="Arial" pitchFamily="-110" charset="0"/>
                <a:ea typeface="ＭＳ Ｐゴシック" pitchFamily="-110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DDDDDD"/>
                </a:solidFill>
                <a:latin typeface="Arial" pitchFamily="-110" charset="0"/>
                <a:ea typeface="ＭＳ Ｐゴシック" pitchFamily="-110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DDDDDD"/>
                </a:solidFill>
                <a:latin typeface="Arial" pitchFamily="-110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sz="1600" dirty="0"/>
              <a:t>We don’t know; all we know is that the constraints indicating </a:t>
            </a:r>
            <a:r>
              <a:rPr lang="en-US" sz="1600" dirty="0">
                <a:solidFill>
                  <a:srgbClr val="761100"/>
                </a:solidFill>
              </a:rPr>
              <a:t>intent</a:t>
            </a:r>
            <a:r>
              <a:rPr lang="en-US" sz="1600" dirty="0"/>
              <a:t> specify this.</a:t>
            </a:r>
          </a:p>
          <a:p>
            <a:pPr eaLnBrk="1" hangingPunct="1"/>
            <a:r>
              <a:rPr lang="en-US" sz="1600" dirty="0"/>
              <a:t>Now, what if the designer had </a:t>
            </a:r>
            <a:r>
              <a:rPr lang="en-US" sz="1600" i="1" dirty="0">
                <a:solidFill>
                  <a:srgbClr val="C00000"/>
                </a:solidFill>
              </a:rPr>
              <a:t>intended this:</a:t>
            </a:r>
            <a:endParaRPr lang="en-US" sz="1600" dirty="0"/>
          </a:p>
        </p:txBody>
      </p:sp>
      <p:grpSp>
        <p:nvGrpSpPr>
          <p:cNvPr id="31" name="Group 4"/>
          <p:cNvGrpSpPr>
            <a:grpSpLocks/>
          </p:cNvGrpSpPr>
          <p:nvPr/>
        </p:nvGrpSpPr>
        <p:grpSpPr bwMode="auto">
          <a:xfrm>
            <a:off x="5689831" y="3429508"/>
            <a:ext cx="1957388" cy="1071562"/>
            <a:chOff x="3971" y="10966"/>
            <a:chExt cx="2997" cy="1391"/>
          </a:xfrm>
        </p:grpSpPr>
        <p:sp>
          <p:nvSpPr>
            <p:cNvPr id="32" name="Rectangle 5"/>
            <p:cNvSpPr>
              <a:spLocks noChangeArrowheads="1"/>
            </p:cNvSpPr>
            <p:nvPr/>
          </p:nvSpPr>
          <p:spPr bwMode="auto">
            <a:xfrm>
              <a:off x="3971" y="10966"/>
              <a:ext cx="2997" cy="13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Oval 6"/>
            <p:cNvSpPr>
              <a:spLocks noChangeArrowheads="1"/>
            </p:cNvSpPr>
            <p:nvPr/>
          </p:nvSpPr>
          <p:spPr bwMode="auto">
            <a:xfrm>
              <a:off x="5232" y="11424"/>
              <a:ext cx="475" cy="4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15"/>
          <p:cNvGrpSpPr>
            <a:grpSpLocks/>
          </p:cNvGrpSpPr>
          <p:nvPr/>
        </p:nvGrpSpPr>
        <p:grpSpPr bwMode="auto">
          <a:xfrm>
            <a:off x="526216" y="4972050"/>
            <a:ext cx="5118100" cy="949325"/>
            <a:chOff x="419" y="2849"/>
            <a:chExt cx="3224" cy="598"/>
          </a:xfrm>
        </p:grpSpPr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>
              <a:off x="1202" y="2849"/>
              <a:ext cx="2441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rgbClr val="000066"/>
                  </a:solidFill>
                </a:rPr>
                <a:t>Add  new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>
                  <a:solidFill>
                    <a:srgbClr val="761100"/>
                  </a:solidFill>
                </a:rPr>
                <a:t>constraint: </a:t>
              </a:r>
            </a:p>
            <a:p>
              <a:r>
                <a:rPr lang="en-US" b="1" dirty="0">
                  <a:solidFill>
                    <a:srgbClr val="000066"/>
                  </a:solidFill>
                </a:rPr>
                <a:t>Make circle’s center pt </a:t>
              </a:r>
              <a:r>
                <a:rPr lang="en-US" b="1" dirty="0">
                  <a:solidFill>
                    <a:srgbClr val="761100"/>
                  </a:solidFill>
                </a:rPr>
                <a:t>coincident</a:t>
              </a:r>
              <a:r>
                <a:rPr lang="en-US" b="1" dirty="0">
                  <a:solidFill>
                    <a:srgbClr val="000066"/>
                  </a:solidFill>
                </a:rPr>
                <a:t> with midpoint of diagonal</a:t>
              </a:r>
            </a:p>
          </p:txBody>
        </p:sp>
        <p:sp>
          <p:nvSpPr>
            <p:cNvPr id="36" name="AutoShape 14"/>
            <p:cNvSpPr>
              <a:spLocks noChangeArrowheads="1"/>
            </p:cNvSpPr>
            <p:nvPr/>
          </p:nvSpPr>
          <p:spPr bwMode="auto">
            <a:xfrm>
              <a:off x="419" y="3141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</p:grpSp>
      <p:grpSp>
        <p:nvGrpSpPr>
          <p:cNvPr id="37" name="Group 8"/>
          <p:cNvGrpSpPr>
            <a:grpSpLocks/>
          </p:cNvGrpSpPr>
          <p:nvPr/>
        </p:nvGrpSpPr>
        <p:grpSpPr bwMode="auto">
          <a:xfrm>
            <a:off x="5907101" y="4761705"/>
            <a:ext cx="2354262" cy="1344613"/>
            <a:chOff x="7142" y="11263"/>
            <a:chExt cx="2997" cy="1399"/>
          </a:xfrm>
        </p:grpSpPr>
        <p:grpSp>
          <p:nvGrpSpPr>
            <p:cNvPr id="38" name="Group 9"/>
            <p:cNvGrpSpPr>
              <a:grpSpLocks/>
            </p:cNvGrpSpPr>
            <p:nvPr/>
          </p:nvGrpSpPr>
          <p:grpSpPr bwMode="auto">
            <a:xfrm>
              <a:off x="7142" y="11271"/>
              <a:ext cx="2997" cy="1391"/>
              <a:chOff x="3971" y="10966"/>
              <a:chExt cx="2997" cy="1391"/>
            </a:xfrm>
          </p:grpSpPr>
          <p:sp>
            <p:nvSpPr>
              <p:cNvPr id="41" name="Rectangle 10"/>
              <p:cNvSpPr>
                <a:spLocks noChangeArrowheads="1"/>
              </p:cNvSpPr>
              <p:nvPr/>
            </p:nvSpPr>
            <p:spPr bwMode="auto">
              <a:xfrm>
                <a:off x="3971" y="10966"/>
                <a:ext cx="2997" cy="139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Oval 11"/>
              <p:cNvSpPr>
                <a:spLocks noChangeArrowheads="1"/>
              </p:cNvSpPr>
              <p:nvPr/>
            </p:nvSpPr>
            <p:spPr bwMode="auto">
              <a:xfrm>
                <a:off x="5232" y="11424"/>
                <a:ext cx="475" cy="47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" name="Line 12"/>
            <p:cNvSpPr>
              <a:spLocks noChangeShapeType="1"/>
            </p:cNvSpPr>
            <p:nvPr/>
          </p:nvSpPr>
          <p:spPr bwMode="auto">
            <a:xfrm flipV="1">
              <a:off x="7149" y="11263"/>
              <a:ext cx="2982" cy="1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Oval 13"/>
            <p:cNvSpPr>
              <a:spLocks noChangeArrowheads="1"/>
            </p:cNvSpPr>
            <p:nvPr/>
          </p:nvSpPr>
          <p:spPr bwMode="auto">
            <a:xfrm>
              <a:off x="8550" y="11867"/>
              <a:ext cx="143" cy="1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332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1"/>
            <a:ext cx="8839200" cy="457200"/>
          </a:xfrm>
        </p:spPr>
        <p:txBody>
          <a:bodyPr/>
          <a:lstStyle/>
          <a:p>
            <a:r>
              <a:rPr lang="en-US" dirty="0">
                <a:ea typeface="ＭＳ Ｐゴシック" pitchFamily="-111" charset="-128"/>
              </a:rPr>
              <a:t>Types of Constraints</a:t>
            </a:r>
          </a:p>
        </p:txBody>
      </p:sp>
      <p:graphicFrame>
        <p:nvGraphicFramePr>
          <p:cNvPr id="16435" name="Group 51"/>
          <p:cNvGraphicFramePr>
            <a:graphicFrameLocks noGrp="1"/>
          </p:cNvGraphicFramePr>
          <p:nvPr>
            <p:ph idx="1"/>
          </p:nvPr>
        </p:nvGraphicFramePr>
        <p:xfrm>
          <a:off x="107950" y="4005263"/>
          <a:ext cx="8839200" cy="232731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7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marL="36000" marR="36000" marT="35987" marB="359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Size</a:t>
                      </a:r>
                    </a:p>
                  </a:txBody>
                  <a:tcPr marL="36000" marR="36000" marT="35987" marB="359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Location</a:t>
                      </a:r>
                    </a:p>
                  </a:txBody>
                  <a:tcPr marL="36000" marR="36000" marT="35987" marB="359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Orientation</a:t>
                      </a:r>
                    </a:p>
                  </a:txBody>
                  <a:tcPr marL="36000" marR="36000" marT="35987" marB="359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6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Explicit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defined by user</a:t>
                      </a:r>
                    </a:p>
                  </a:txBody>
                  <a:tcPr marL="36000" marR="36000" marT="35987" marB="359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AD = AB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R = AB / 4</a:t>
                      </a:r>
                    </a:p>
                  </a:txBody>
                  <a:tcPr marL="36000" marR="36000" marT="35987" marB="359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Center point on midpoint of diagonal</a:t>
                      </a:r>
                    </a:p>
                  </a:txBody>
                  <a:tcPr marL="36000" marR="36000" marT="35987" marB="359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Angle AB and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pitchFamily="-111" charset="-128"/>
                          <a:sym typeface="Symbol" pitchFamily="-111" charset="2"/>
                        </a:rPr>
                        <a:t>BC = 90°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marL="36000" marR="36000" marT="35987" marB="359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Implicit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selected by user</a:t>
                      </a:r>
                    </a:p>
                  </a:txBody>
                  <a:tcPr marL="36000" marR="36000" marT="35987" marB="359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Equal</a:t>
                      </a:r>
                    </a:p>
                  </a:txBody>
                  <a:tcPr marL="36000" marR="36000" marT="35987" marB="359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Concentric</a:t>
                      </a:r>
                    </a:p>
                  </a:txBody>
                  <a:tcPr marL="36000" marR="36000" marT="35987" marB="359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Parallel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marL="36000" marR="36000" marT="35987" marB="359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5321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43" r="21793" b="4903"/>
          <a:stretch>
            <a:fillRect/>
          </a:stretch>
        </p:blipFill>
        <p:spPr bwMode="auto">
          <a:xfrm>
            <a:off x="107950" y="1341438"/>
            <a:ext cx="3168650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22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0" t="31001" r="36958" b="36168"/>
          <a:stretch>
            <a:fillRect/>
          </a:stretch>
        </p:blipFill>
        <p:spPr bwMode="auto">
          <a:xfrm>
            <a:off x="3419475" y="1341438"/>
            <a:ext cx="2447925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0" y="1154113"/>
            <a:ext cx="9144000" cy="5276850"/>
          </a:xfrm>
          <a:prstGeom prst="rect">
            <a:avLst/>
          </a:prstGeom>
          <a:solidFill>
            <a:srgbClr val="7F7F7F"/>
          </a:solidFill>
          <a:ln w="9525">
            <a:solidFill>
              <a:srgbClr val="F9F9F9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5" charset="-128"/>
              </a:rPr>
              <a:t>Implicit Constraints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00113" y="1557338"/>
            <a:ext cx="741362" cy="1581150"/>
            <a:chOff x="567" y="981"/>
            <a:chExt cx="467" cy="99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67" y="981"/>
              <a:ext cx="408" cy="816"/>
              <a:chOff x="567" y="981"/>
              <a:chExt cx="408" cy="816"/>
            </a:xfrm>
          </p:grpSpPr>
          <p:sp>
            <p:nvSpPr>
              <p:cNvPr id="21560" name="Line 5"/>
              <p:cNvSpPr>
                <a:spLocks noChangeShapeType="1"/>
              </p:cNvSpPr>
              <p:nvPr/>
            </p:nvSpPr>
            <p:spPr bwMode="auto">
              <a:xfrm flipH="1">
                <a:off x="612" y="981"/>
                <a:ext cx="363" cy="454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61" name="Line 6"/>
              <p:cNvSpPr>
                <a:spLocks noChangeShapeType="1"/>
              </p:cNvSpPr>
              <p:nvPr/>
            </p:nvSpPr>
            <p:spPr bwMode="auto">
              <a:xfrm>
                <a:off x="612" y="1434"/>
                <a:ext cx="0" cy="36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62" name="Oval 7"/>
              <p:cNvSpPr>
                <a:spLocks noChangeArrowheads="1"/>
              </p:cNvSpPr>
              <p:nvPr/>
            </p:nvSpPr>
            <p:spPr bwMode="auto">
              <a:xfrm>
                <a:off x="567" y="1389"/>
                <a:ext cx="91" cy="91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1559" name="Text Box 8"/>
            <p:cNvSpPr txBox="1">
              <a:spLocks noChangeArrowheads="1"/>
            </p:cNvSpPr>
            <p:nvPr/>
          </p:nvSpPr>
          <p:spPr bwMode="auto">
            <a:xfrm>
              <a:off x="567" y="1797"/>
              <a:ext cx="467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chemeClr val="bg1"/>
                  </a:solidFill>
                  <a:latin typeface="Verdana" pitchFamily="-105" charset="0"/>
                </a:rPr>
                <a:t>Closure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771775" y="1628775"/>
            <a:ext cx="1630363" cy="1509713"/>
            <a:chOff x="1746" y="1026"/>
            <a:chExt cx="1027" cy="951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1973" y="1026"/>
              <a:ext cx="771" cy="635"/>
              <a:chOff x="612" y="2069"/>
              <a:chExt cx="771" cy="635"/>
            </a:xfrm>
          </p:grpSpPr>
          <p:sp>
            <p:nvSpPr>
              <p:cNvPr id="21555" name="Freeform 11"/>
              <p:cNvSpPr>
                <a:spLocks/>
              </p:cNvSpPr>
              <p:nvPr/>
            </p:nvSpPr>
            <p:spPr bwMode="auto">
              <a:xfrm>
                <a:off x="612" y="2069"/>
                <a:ext cx="408" cy="635"/>
              </a:xfrm>
              <a:custGeom>
                <a:avLst/>
                <a:gdLst>
                  <a:gd name="T0" fmla="*/ 0 w 408"/>
                  <a:gd name="T1" fmla="*/ 0 h 635"/>
                  <a:gd name="T2" fmla="*/ 272 w 408"/>
                  <a:gd name="T3" fmla="*/ 0 h 635"/>
                  <a:gd name="T4" fmla="*/ 408 w 408"/>
                  <a:gd name="T5" fmla="*/ 136 h 635"/>
                  <a:gd name="T6" fmla="*/ 408 w 408"/>
                  <a:gd name="T7" fmla="*/ 635 h 635"/>
                  <a:gd name="T8" fmla="*/ 45 w 408"/>
                  <a:gd name="T9" fmla="*/ 635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"/>
                  <a:gd name="T16" fmla="*/ 0 h 635"/>
                  <a:gd name="T17" fmla="*/ 408 w 408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" h="635">
                    <a:moveTo>
                      <a:pt x="0" y="0"/>
                    </a:moveTo>
                    <a:lnTo>
                      <a:pt x="272" y="0"/>
                    </a:lnTo>
                    <a:lnTo>
                      <a:pt x="408" y="136"/>
                    </a:lnTo>
                    <a:lnTo>
                      <a:pt x="408" y="635"/>
                    </a:lnTo>
                    <a:lnTo>
                      <a:pt x="45" y="635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56" name="Freeform 12"/>
              <p:cNvSpPr>
                <a:spLocks/>
              </p:cNvSpPr>
              <p:nvPr/>
            </p:nvSpPr>
            <p:spPr bwMode="auto">
              <a:xfrm>
                <a:off x="1020" y="2296"/>
                <a:ext cx="363" cy="363"/>
              </a:xfrm>
              <a:custGeom>
                <a:avLst/>
                <a:gdLst>
                  <a:gd name="T0" fmla="*/ 0 w 363"/>
                  <a:gd name="T1" fmla="*/ 0 h 363"/>
                  <a:gd name="T2" fmla="*/ 363 w 363"/>
                  <a:gd name="T3" fmla="*/ 0 h 363"/>
                  <a:gd name="T4" fmla="*/ 363 w 363"/>
                  <a:gd name="T5" fmla="*/ 363 h 363"/>
                  <a:gd name="T6" fmla="*/ 0 w 363"/>
                  <a:gd name="T7" fmla="*/ 363 h 3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3"/>
                  <a:gd name="T13" fmla="*/ 0 h 363"/>
                  <a:gd name="T14" fmla="*/ 363 w 363"/>
                  <a:gd name="T15" fmla="*/ 363 h 3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3" h="363">
                    <a:moveTo>
                      <a:pt x="0" y="0"/>
                    </a:moveTo>
                    <a:lnTo>
                      <a:pt x="363" y="0"/>
                    </a:lnTo>
                    <a:lnTo>
                      <a:pt x="363" y="363"/>
                    </a:lnTo>
                    <a:lnTo>
                      <a:pt x="0" y="363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57" name="Line 13"/>
              <p:cNvSpPr>
                <a:spLocks noChangeShapeType="1"/>
              </p:cNvSpPr>
              <p:nvPr/>
            </p:nvSpPr>
            <p:spPr bwMode="auto">
              <a:xfrm>
                <a:off x="1020" y="2296"/>
                <a:ext cx="0" cy="363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1554" name="Text Box 14"/>
            <p:cNvSpPr txBox="1">
              <a:spLocks noChangeArrowheads="1"/>
            </p:cNvSpPr>
            <p:nvPr/>
          </p:nvSpPr>
          <p:spPr bwMode="auto">
            <a:xfrm>
              <a:off x="1746" y="1797"/>
              <a:ext cx="1027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chemeClr val="bg1"/>
                  </a:solidFill>
                  <a:latin typeface="Verdana" pitchFamily="-105" charset="0"/>
                </a:rPr>
                <a:t>Segment Overlap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5076825" y="1412875"/>
            <a:ext cx="1431925" cy="1866900"/>
            <a:chOff x="3198" y="890"/>
            <a:chExt cx="902" cy="1176"/>
          </a:xfrm>
        </p:grpSpPr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3243" y="890"/>
              <a:ext cx="772" cy="772"/>
              <a:chOff x="2517" y="889"/>
              <a:chExt cx="772" cy="772"/>
            </a:xfrm>
          </p:grpSpPr>
          <p:sp>
            <p:nvSpPr>
              <p:cNvPr id="21549" name="Freeform 17"/>
              <p:cNvSpPr>
                <a:spLocks/>
              </p:cNvSpPr>
              <p:nvPr/>
            </p:nvSpPr>
            <p:spPr bwMode="auto">
              <a:xfrm>
                <a:off x="2517" y="935"/>
                <a:ext cx="726" cy="726"/>
              </a:xfrm>
              <a:custGeom>
                <a:avLst/>
                <a:gdLst>
                  <a:gd name="T0" fmla="*/ 0 w 726"/>
                  <a:gd name="T1" fmla="*/ 0 h 726"/>
                  <a:gd name="T2" fmla="*/ 726 w 726"/>
                  <a:gd name="T3" fmla="*/ 0 h 726"/>
                  <a:gd name="T4" fmla="*/ 726 w 726"/>
                  <a:gd name="T5" fmla="*/ 726 h 726"/>
                  <a:gd name="T6" fmla="*/ 0 60000 65536"/>
                  <a:gd name="T7" fmla="*/ 0 60000 65536"/>
                  <a:gd name="T8" fmla="*/ 0 60000 65536"/>
                  <a:gd name="T9" fmla="*/ 0 w 726"/>
                  <a:gd name="T10" fmla="*/ 0 h 726"/>
                  <a:gd name="T11" fmla="*/ 726 w 726"/>
                  <a:gd name="T12" fmla="*/ 726 h 7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6" h="726">
                    <a:moveTo>
                      <a:pt x="0" y="0"/>
                    </a:moveTo>
                    <a:lnTo>
                      <a:pt x="726" y="0"/>
                    </a:lnTo>
                    <a:lnTo>
                      <a:pt x="726" y="726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50" name="Line 18"/>
              <p:cNvSpPr>
                <a:spLocks noChangeShapeType="1"/>
              </p:cNvSpPr>
              <p:nvPr/>
            </p:nvSpPr>
            <p:spPr bwMode="auto">
              <a:xfrm>
                <a:off x="2835" y="935"/>
                <a:ext cx="408" cy="363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51" name="Oval 19"/>
              <p:cNvSpPr>
                <a:spLocks noChangeArrowheads="1"/>
              </p:cNvSpPr>
              <p:nvPr/>
            </p:nvSpPr>
            <p:spPr bwMode="auto">
              <a:xfrm>
                <a:off x="2790" y="889"/>
                <a:ext cx="91" cy="91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52" name="Oval 20"/>
              <p:cNvSpPr>
                <a:spLocks noChangeArrowheads="1"/>
              </p:cNvSpPr>
              <p:nvPr/>
            </p:nvSpPr>
            <p:spPr bwMode="auto">
              <a:xfrm>
                <a:off x="3198" y="1252"/>
                <a:ext cx="91" cy="91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1548" name="Text Box 21"/>
            <p:cNvSpPr txBox="1">
              <a:spLocks noChangeArrowheads="1"/>
            </p:cNvSpPr>
            <p:nvPr/>
          </p:nvSpPr>
          <p:spPr bwMode="auto">
            <a:xfrm>
              <a:off x="3198" y="1752"/>
              <a:ext cx="902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chemeClr val="bg1"/>
                  </a:solidFill>
                  <a:latin typeface="Verdana" pitchFamily="-105" charset="0"/>
                </a:rPr>
                <a:t>Endpoint / Line</a:t>
              </a:r>
              <a:br>
                <a:rPr lang="en-US" sz="1400">
                  <a:solidFill>
                    <a:schemeClr val="bg1"/>
                  </a:solidFill>
                  <a:latin typeface="Verdana" pitchFamily="-105" charset="0"/>
                </a:rPr>
              </a:br>
              <a:r>
                <a:rPr lang="en-US" sz="1400">
                  <a:solidFill>
                    <a:schemeClr val="bg1"/>
                  </a:solidFill>
                  <a:latin typeface="Verdana" pitchFamily="-105" charset="0"/>
                </a:rPr>
                <a:t>Overlap</a:t>
              </a: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7164388" y="1412875"/>
            <a:ext cx="1347787" cy="1725613"/>
            <a:chOff x="4513" y="890"/>
            <a:chExt cx="849" cy="1087"/>
          </a:xfrm>
        </p:grpSpPr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4513" y="890"/>
              <a:ext cx="849" cy="871"/>
              <a:chOff x="4059" y="890"/>
              <a:chExt cx="849" cy="871"/>
            </a:xfrm>
          </p:grpSpPr>
          <p:cxnSp>
            <p:nvCxnSpPr>
              <p:cNvPr id="21543" name="AutoShape 24"/>
              <p:cNvCxnSpPr>
                <a:cxnSpLocks noChangeShapeType="1"/>
              </p:cNvCxnSpPr>
              <p:nvPr/>
            </p:nvCxnSpPr>
            <p:spPr bwMode="auto">
              <a:xfrm>
                <a:off x="4059" y="935"/>
                <a:ext cx="273" cy="1"/>
              </a:xfrm>
              <a:prstGeom prst="straightConnector1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21544" name="Arc 25"/>
              <p:cNvSpPr>
                <a:spLocks/>
              </p:cNvSpPr>
              <p:nvPr/>
            </p:nvSpPr>
            <p:spPr bwMode="auto">
              <a:xfrm>
                <a:off x="4332" y="935"/>
                <a:ext cx="576" cy="581"/>
              </a:xfrm>
              <a:custGeom>
                <a:avLst/>
                <a:gdLst>
                  <a:gd name="T0" fmla="*/ 0 w 21600"/>
                  <a:gd name="T1" fmla="*/ 0 h 21779"/>
                  <a:gd name="T2" fmla="*/ 0 w 21600"/>
                  <a:gd name="T3" fmla="*/ 0 h 21779"/>
                  <a:gd name="T4" fmla="*/ 0 w 21600"/>
                  <a:gd name="T5" fmla="*/ 0 h 2177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779"/>
                  <a:gd name="T11" fmla="*/ 21600 w 21600"/>
                  <a:gd name="T12" fmla="*/ 21779 h 217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77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659"/>
                      <a:pt x="21599" y="21719"/>
                      <a:pt x="21599" y="21779"/>
                    </a:cubicBezTo>
                  </a:path>
                  <a:path w="21600" h="2177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659"/>
                      <a:pt x="21599" y="21719"/>
                      <a:pt x="21599" y="2177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21545" name="AutoShape 26"/>
              <p:cNvCxnSpPr>
                <a:cxnSpLocks noChangeShapeType="1"/>
                <a:stCxn id="21544" idx="1"/>
              </p:cNvCxnSpPr>
              <p:nvPr/>
            </p:nvCxnSpPr>
            <p:spPr bwMode="auto">
              <a:xfrm>
                <a:off x="4908" y="1525"/>
                <a:ext cx="0" cy="236"/>
              </a:xfrm>
              <a:prstGeom prst="straightConnector1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21546" name="Oval 27"/>
              <p:cNvSpPr>
                <a:spLocks noChangeArrowheads="1"/>
              </p:cNvSpPr>
              <p:nvPr/>
            </p:nvSpPr>
            <p:spPr bwMode="auto">
              <a:xfrm>
                <a:off x="4286" y="890"/>
                <a:ext cx="91" cy="91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1542" name="Text Box 28"/>
            <p:cNvSpPr txBox="1">
              <a:spLocks noChangeArrowheads="1"/>
            </p:cNvSpPr>
            <p:nvPr/>
          </p:nvSpPr>
          <p:spPr bwMode="auto">
            <a:xfrm>
              <a:off x="4604" y="1797"/>
              <a:ext cx="585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chemeClr val="bg1"/>
                  </a:solidFill>
                  <a:latin typeface="Verdana" pitchFamily="-105" charset="0"/>
                </a:rPr>
                <a:t>Tangency</a:t>
              </a: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828675" y="4005263"/>
            <a:ext cx="1584325" cy="1077912"/>
            <a:chOff x="522" y="2523"/>
            <a:chExt cx="998" cy="679"/>
          </a:xfrm>
        </p:grpSpPr>
        <p:grpSp>
          <p:nvGrpSpPr>
            <p:cNvPr id="11" name="Group 30"/>
            <p:cNvGrpSpPr>
              <a:grpSpLocks/>
            </p:cNvGrpSpPr>
            <p:nvPr/>
          </p:nvGrpSpPr>
          <p:grpSpPr bwMode="auto">
            <a:xfrm>
              <a:off x="522" y="2523"/>
              <a:ext cx="998" cy="453"/>
              <a:chOff x="521" y="2478"/>
              <a:chExt cx="998" cy="453"/>
            </a:xfrm>
          </p:grpSpPr>
          <p:sp>
            <p:nvSpPr>
              <p:cNvPr id="21538" name="Freeform 31"/>
              <p:cNvSpPr>
                <a:spLocks/>
              </p:cNvSpPr>
              <p:nvPr/>
            </p:nvSpPr>
            <p:spPr bwMode="auto">
              <a:xfrm>
                <a:off x="521" y="2478"/>
                <a:ext cx="998" cy="453"/>
              </a:xfrm>
              <a:custGeom>
                <a:avLst/>
                <a:gdLst>
                  <a:gd name="T0" fmla="*/ 46 w 998"/>
                  <a:gd name="T1" fmla="*/ 0 h 453"/>
                  <a:gd name="T2" fmla="*/ 817 w 998"/>
                  <a:gd name="T3" fmla="*/ 0 h 453"/>
                  <a:gd name="T4" fmla="*/ 998 w 998"/>
                  <a:gd name="T5" fmla="*/ 453 h 453"/>
                  <a:gd name="T6" fmla="*/ 0 w 998"/>
                  <a:gd name="T7" fmla="*/ 453 h 453"/>
                  <a:gd name="T8" fmla="*/ 46 w 998"/>
                  <a:gd name="T9" fmla="*/ 0 h 4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8"/>
                  <a:gd name="T16" fmla="*/ 0 h 453"/>
                  <a:gd name="T17" fmla="*/ 998 w 998"/>
                  <a:gd name="T18" fmla="*/ 453 h 4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8" h="453">
                    <a:moveTo>
                      <a:pt x="46" y="0"/>
                    </a:moveTo>
                    <a:lnTo>
                      <a:pt x="817" y="0"/>
                    </a:lnTo>
                    <a:lnTo>
                      <a:pt x="998" y="453"/>
                    </a:lnTo>
                    <a:lnTo>
                      <a:pt x="0" y="453"/>
                    </a:lnTo>
                    <a:lnTo>
                      <a:pt x="46" y="0"/>
                    </a:lnTo>
                    <a:close/>
                  </a:path>
                </a:pathLst>
              </a:cu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39" name="Line 32"/>
              <p:cNvSpPr>
                <a:spLocks noChangeShapeType="1"/>
              </p:cNvSpPr>
              <p:nvPr/>
            </p:nvSpPr>
            <p:spPr bwMode="auto">
              <a:xfrm>
                <a:off x="567" y="2478"/>
                <a:ext cx="771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40" name="Line 33"/>
              <p:cNvSpPr>
                <a:spLocks noChangeShapeType="1"/>
              </p:cNvSpPr>
              <p:nvPr/>
            </p:nvSpPr>
            <p:spPr bwMode="auto">
              <a:xfrm>
                <a:off x="521" y="2931"/>
                <a:ext cx="998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1537" name="Text Box 34"/>
            <p:cNvSpPr txBox="1">
              <a:spLocks noChangeArrowheads="1"/>
            </p:cNvSpPr>
            <p:nvPr/>
          </p:nvSpPr>
          <p:spPr bwMode="auto">
            <a:xfrm>
              <a:off x="522" y="3022"/>
              <a:ext cx="654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chemeClr val="bg1"/>
                  </a:solidFill>
                  <a:latin typeface="Verdana" pitchFamily="-105" charset="0"/>
                </a:rPr>
                <a:t>Parallelism</a:t>
              </a:r>
            </a:p>
          </p:txBody>
        </p:sp>
      </p:grp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3060700" y="3644900"/>
            <a:ext cx="1439863" cy="1438275"/>
            <a:chOff x="1928" y="2296"/>
            <a:chExt cx="907" cy="906"/>
          </a:xfrm>
        </p:grpSpPr>
        <p:grpSp>
          <p:nvGrpSpPr>
            <p:cNvPr id="13" name="Group 36"/>
            <p:cNvGrpSpPr>
              <a:grpSpLocks/>
            </p:cNvGrpSpPr>
            <p:nvPr/>
          </p:nvGrpSpPr>
          <p:grpSpPr bwMode="auto">
            <a:xfrm>
              <a:off x="1928" y="2296"/>
              <a:ext cx="907" cy="680"/>
              <a:chOff x="1973" y="2069"/>
              <a:chExt cx="907" cy="862"/>
            </a:xfrm>
          </p:grpSpPr>
          <p:sp>
            <p:nvSpPr>
              <p:cNvPr id="21534" name="Freeform 37"/>
              <p:cNvSpPr>
                <a:spLocks/>
              </p:cNvSpPr>
              <p:nvPr/>
            </p:nvSpPr>
            <p:spPr bwMode="auto">
              <a:xfrm>
                <a:off x="1973" y="2432"/>
                <a:ext cx="544" cy="499"/>
              </a:xfrm>
              <a:custGeom>
                <a:avLst/>
                <a:gdLst>
                  <a:gd name="T0" fmla="*/ 0 w 544"/>
                  <a:gd name="T1" fmla="*/ 0 h 499"/>
                  <a:gd name="T2" fmla="*/ 0 w 544"/>
                  <a:gd name="T3" fmla="*/ 499 h 499"/>
                  <a:gd name="T4" fmla="*/ 544 w 544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544"/>
                  <a:gd name="T10" fmla="*/ 0 h 499"/>
                  <a:gd name="T11" fmla="*/ 544 w 544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4" h="499">
                    <a:moveTo>
                      <a:pt x="0" y="0"/>
                    </a:moveTo>
                    <a:lnTo>
                      <a:pt x="0" y="499"/>
                    </a:lnTo>
                    <a:lnTo>
                      <a:pt x="544" y="499"/>
                    </a:lnTo>
                  </a:path>
                </a:pathLst>
              </a:cu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35" name="Freeform 38"/>
              <p:cNvSpPr>
                <a:spLocks/>
              </p:cNvSpPr>
              <p:nvPr/>
            </p:nvSpPr>
            <p:spPr bwMode="auto">
              <a:xfrm>
                <a:off x="1973" y="2069"/>
                <a:ext cx="907" cy="862"/>
              </a:xfrm>
              <a:custGeom>
                <a:avLst/>
                <a:gdLst>
                  <a:gd name="T0" fmla="*/ 0 w 907"/>
                  <a:gd name="T1" fmla="*/ 363 h 862"/>
                  <a:gd name="T2" fmla="*/ 272 w 907"/>
                  <a:gd name="T3" fmla="*/ 91 h 862"/>
                  <a:gd name="T4" fmla="*/ 771 w 907"/>
                  <a:gd name="T5" fmla="*/ 0 h 862"/>
                  <a:gd name="T6" fmla="*/ 907 w 907"/>
                  <a:gd name="T7" fmla="*/ 272 h 862"/>
                  <a:gd name="T8" fmla="*/ 317 w 907"/>
                  <a:gd name="T9" fmla="*/ 499 h 862"/>
                  <a:gd name="T10" fmla="*/ 544 w 907"/>
                  <a:gd name="T11" fmla="*/ 862 h 8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07"/>
                  <a:gd name="T19" fmla="*/ 0 h 862"/>
                  <a:gd name="T20" fmla="*/ 907 w 907"/>
                  <a:gd name="T21" fmla="*/ 862 h 8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07" h="862">
                    <a:moveTo>
                      <a:pt x="0" y="363"/>
                    </a:moveTo>
                    <a:lnTo>
                      <a:pt x="272" y="91"/>
                    </a:lnTo>
                    <a:lnTo>
                      <a:pt x="771" y="0"/>
                    </a:lnTo>
                    <a:lnTo>
                      <a:pt x="907" y="272"/>
                    </a:lnTo>
                    <a:lnTo>
                      <a:pt x="317" y="499"/>
                    </a:lnTo>
                    <a:lnTo>
                      <a:pt x="544" y="862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1533" name="Text Box 39"/>
            <p:cNvSpPr txBox="1">
              <a:spLocks noChangeArrowheads="1"/>
            </p:cNvSpPr>
            <p:nvPr/>
          </p:nvSpPr>
          <p:spPr bwMode="auto">
            <a:xfrm>
              <a:off x="1928" y="3022"/>
              <a:ext cx="813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chemeClr val="bg1"/>
                  </a:solidFill>
                  <a:latin typeface="Verdana" pitchFamily="-105" charset="0"/>
                </a:rPr>
                <a:t>Perpendicular</a:t>
              </a:r>
            </a:p>
          </p:txBody>
        </p:sp>
      </p:grpSp>
      <p:grpSp>
        <p:nvGrpSpPr>
          <p:cNvPr id="14" name="Group 40"/>
          <p:cNvGrpSpPr>
            <a:grpSpLocks/>
          </p:cNvGrpSpPr>
          <p:nvPr/>
        </p:nvGrpSpPr>
        <p:grpSpPr bwMode="auto">
          <a:xfrm>
            <a:off x="5076825" y="3573463"/>
            <a:ext cx="1728788" cy="1509712"/>
            <a:chOff x="3198" y="2251"/>
            <a:chExt cx="1089" cy="951"/>
          </a:xfrm>
        </p:grpSpPr>
        <p:grpSp>
          <p:nvGrpSpPr>
            <p:cNvPr id="15" name="Group 41"/>
            <p:cNvGrpSpPr>
              <a:grpSpLocks/>
            </p:cNvGrpSpPr>
            <p:nvPr/>
          </p:nvGrpSpPr>
          <p:grpSpPr bwMode="auto">
            <a:xfrm>
              <a:off x="3198" y="2251"/>
              <a:ext cx="1089" cy="726"/>
              <a:chOff x="3379" y="2251"/>
              <a:chExt cx="1089" cy="726"/>
            </a:xfrm>
          </p:grpSpPr>
          <p:sp>
            <p:nvSpPr>
              <p:cNvPr id="21529" name="Rectangle 42"/>
              <p:cNvSpPr>
                <a:spLocks noChangeArrowheads="1"/>
              </p:cNvSpPr>
              <p:nvPr/>
            </p:nvSpPr>
            <p:spPr bwMode="auto">
              <a:xfrm>
                <a:off x="3379" y="2251"/>
                <a:ext cx="1089" cy="726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lIns="36000" tIns="36000" rIns="36000" bIns="36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30" name="Oval 43"/>
              <p:cNvSpPr>
                <a:spLocks noChangeArrowheads="1"/>
              </p:cNvSpPr>
              <p:nvPr/>
            </p:nvSpPr>
            <p:spPr bwMode="auto">
              <a:xfrm>
                <a:off x="3560" y="2432"/>
                <a:ext cx="318" cy="318"/>
              </a:xfrm>
              <a:prstGeom prst="ellips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31" name="Oval 44"/>
              <p:cNvSpPr>
                <a:spLocks noChangeArrowheads="1"/>
              </p:cNvSpPr>
              <p:nvPr/>
            </p:nvSpPr>
            <p:spPr bwMode="auto">
              <a:xfrm>
                <a:off x="4014" y="2432"/>
                <a:ext cx="318" cy="318"/>
              </a:xfrm>
              <a:prstGeom prst="ellips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1528" name="Text Box 45"/>
            <p:cNvSpPr txBox="1">
              <a:spLocks noChangeArrowheads="1"/>
            </p:cNvSpPr>
            <p:nvPr/>
          </p:nvSpPr>
          <p:spPr bwMode="auto">
            <a:xfrm>
              <a:off x="3198" y="3022"/>
              <a:ext cx="639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chemeClr val="bg1"/>
                  </a:solidFill>
                  <a:latin typeface="Verdana" pitchFamily="-105" charset="0"/>
                </a:rPr>
                <a:t>Same Size</a:t>
              </a:r>
            </a:p>
          </p:txBody>
        </p:sp>
      </p:grpSp>
      <p:grpSp>
        <p:nvGrpSpPr>
          <p:cNvPr id="16" name="Group 46"/>
          <p:cNvGrpSpPr>
            <a:grpSpLocks/>
          </p:cNvGrpSpPr>
          <p:nvPr/>
        </p:nvGrpSpPr>
        <p:grpSpPr bwMode="auto">
          <a:xfrm>
            <a:off x="7380288" y="3500438"/>
            <a:ext cx="1152525" cy="1582737"/>
            <a:chOff x="4649" y="2205"/>
            <a:chExt cx="726" cy="997"/>
          </a:xfrm>
        </p:grpSpPr>
        <p:grpSp>
          <p:nvGrpSpPr>
            <p:cNvPr id="17" name="Group 47"/>
            <p:cNvGrpSpPr>
              <a:grpSpLocks/>
            </p:cNvGrpSpPr>
            <p:nvPr/>
          </p:nvGrpSpPr>
          <p:grpSpPr bwMode="auto">
            <a:xfrm>
              <a:off x="4649" y="2205"/>
              <a:ext cx="726" cy="771"/>
              <a:chOff x="4921" y="2251"/>
              <a:chExt cx="726" cy="771"/>
            </a:xfrm>
          </p:grpSpPr>
          <p:sp>
            <p:nvSpPr>
              <p:cNvPr id="21525" name="Oval 48"/>
              <p:cNvSpPr>
                <a:spLocks noChangeArrowheads="1"/>
              </p:cNvSpPr>
              <p:nvPr/>
            </p:nvSpPr>
            <p:spPr bwMode="auto">
              <a:xfrm>
                <a:off x="4921" y="2251"/>
                <a:ext cx="726" cy="771"/>
              </a:xfrm>
              <a:prstGeom prst="ellips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26" name="Oval 49"/>
              <p:cNvSpPr>
                <a:spLocks noChangeArrowheads="1"/>
              </p:cNvSpPr>
              <p:nvPr/>
            </p:nvSpPr>
            <p:spPr bwMode="auto">
              <a:xfrm>
                <a:off x="5022" y="2366"/>
                <a:ext cx="522" cy="545"/>
              </a:xfrm>
              <a:prstGeom prst="ellips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 lIns="36000" tIns="36000" rIns="36000" bIns="360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1524" name="Text Box 50"/>
            <p:cNvSpPr txBox="1">
              <a:spLocks noChangeArrowheads="1"/>
            </p:cNvSpPr>
            <p:nvPr/>
          </p:nvSpPr>
          <p:spPr bwMode="auto">
            <a:xfrm>
              <a:off x="4695" y="3022"/>
              <a:ext cx="6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chemeClr val="bg1"/>
                  </a:solidFill>
                  <a:latin typeface="Verdana" pitchFamily="-105" charset="0"/>
                </a:rPr>
                <a:t>Concentric</a:t>
              </a:r>
            </a:p>
          </p:txBody>
        </p:sp>
      </p:grpSp>
      <p:grpSp>
        <p:nvGrpSpPr>
          <p:cNvPr id="18" name="Group 51"/>
          <p:cNvGrpSpPr>
            <a:grpSpLocks/>
          </p:cNvGrpSpPr>
          <p:nvPr/>
        </p:nvGrpSpPr>
        <p:grpSpPr bwMode="auto">
          <a:xfrm>
            <a:off x="827088" y="5516563"/>
            <a:ext cx="2736850" cy="862012"/>
            <a:chOff x="521" y="3475"/>
            <a:chExt cx="1724" cy="543"/>
          </a:xfrm>
        </p:grpSpPr>
        <p:grpSp>
          <p:nvGrpSpPr>
            <p:cNvPr id="19" name="Group 52"/>
            <p:cNvGrpSpPr>
              <a:grpSpLocks/>
            </p:cNvGrpSpPr>
            <p:nvPr/>
          </p:nvGrpSpPr>
          <p:grpSpPr bwMode="auto">
            <a:xfrm>
              <a:off x="521" y="3475"/>
              <a:ext cx="1406" cy="454"/>
              <a:chOff x="521" y="3294"/>
              <a:chExt cx="1406" cy="454"/>
            </a:xfrm>
          </p:grpSpPr>
          <p:sp>
            <p:nvSpPr>
              <p:cNvPr id="21519" name="Freeform 53"/>
              <p:cNvSpPr>
                <a:spLocks/>
              </p:cNvSpPr>
              <p:nvPr/>
            </p:nvSpPr>
            <p:spPr bwMode="auto">
              <a:xfrm>
                <a:off x="521" y="3294"/>
                <a:ext cx="1406" cy="454"/>
              </a:xfrm>
              <a:custGeom>
                <a:avLst/>
                <a:gdLst>
                  <a:gd name="T0" fmla="*/ 0 w 1406"/>
                  <a:gd name="T1" fmla="*/ 227 h 454"/>
                  <a:gd name="T2" fmla="*/ 0 w 1406"/>
                  <a:gd name="T3" fmla="*/ 0 h 454"/>
                  <a:gd name="T4" fmla="*/ 1406 w 1406"/>
                  <a:gd name="T5" fmla="*/ 0 h 454"/>
                  <a:gd name="T6" fmla="*/ 1406 w 1406"/>
                  <a:gd name="T7" fmla="*/ 227 h 454"/>
                  <a:gd name="T8" fmla="*/ 953 w 1406"/>
                  <a:gd name="T9" fmla="*/ 227 h 454"/>
                  <a:gd name="T10" fmla="*/ 953 w 1406"/>
                  <a:gd name="T11" fmla="*/ 454 h 454"/>
                  <a:gd name="T12" fmla="*/ 681 w 1406"/>
                  <a:gd name="T13" fmla="*/ 454 h 454"/>
                  <a:gd name="T14" fmla="*/ 590 w 1406"/>
                  <a:gd name="T15" fmla="*/ 363 h 454"/>
                  <a:gd name="T16" fmla="*/ 318 w 1406"/>
                  <a:gd name="T17" fmla="*/ 363 h 454"/>
                  <a:gd name="T18" fmla="*/ 227 w 1406"/>
                  <a:gd name="T19" fmla="*/ 227 h 454"/>
                  <a:gd name="T20" fmla="*/ 0 w 1406"/>
                  <a:gd name="T21" fmla="*/ 227 h 4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06"/>
                  <a:gd name="T34" fmla="*/ 0 h 454"/>
                  <a:gd name="T35" fmla="*/ 1406 w 1406"/>
                  <a:gd name="T36" fmla="*/ 454 h 4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06" h="454">
                    <a:moveTo>
                      <a:pt x="0" y="227"/>
                    </a:moveTo>
                    <a:lnTo>
                      <a:pt x="0" y="0"/>
                    </a:lnTo>
                    <a:lnTo>
                      <a:pt x="1406" y="0"/>
                    </a:lnTo>
                    <a:lnTo>
                      <a:pt x="1406" y="227"/>
                    </a:lnTo>
                    <a:lnTo>
                      <a:pt x="953" y="227"/>
                    </a:lnTo>
                    <a:lnTo>
                      <a:pt x="953" y="454"/>
                    </a:lnTo>
                    <a:lnTo>
                      <a:pt x="681" y="454"/>
                    </a:lnTo>
                    <a:lnTo>
                      <a:pt x="590" y="363"/>
                    </a:lnTo>
                    <a:lnTo>
                      <a:pt x="318" y="363"/>
                    </a:lnTo>
                    <a:lnTo>
                      <a:pt x="227" y="227"/>
                    </a:lnTo>
                    <a:lnTo>
                      <a:pt x="0" y="227"/>
                    </a:lnTo>
                    <a:close/>
                  </a:path>
                </a:pathLst>
              </a:cu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20" name="Line 54"/>
              <p:cNvSpPr>
                <a:spLocks noChangeShapeType="1"/>
              </p:cNvSpPr>
              <p:nvPr/>
            </p:nvSpPr>
            <p:spPr bwMode="auto">
              <a:xfrm>
                <a:off x="521" y="3521"/>
                <a:ext cx="227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21" name="Line 55"/>
              <p:cNvSpPr>
                <a:spLocks noChangeShapeType="1"/>
              </p:cNvSpPr>
              <p:nvPr/>
            </p:nvSpPr>
            <p:spPr bwMode="auto">
              <a:xfrm>
                <a:off x="1474" y="3521"/>
                <a:ext cx="453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22" name="Line 56"/>
              <p:cNvSpPr>
                <a:spLocks noChangeShapeType="1"/>
              </p:cNvSpPr>
              <p:nvPr/>
            </p:nvSpPr>
            <p:spPr bwMode="auto">
              <a:xfrm>
                <a:off x="748" y="3521"/>
                <a:ext cx="726" cy="0"/>
              </a:xfrm>
              <a:prstGeom prst="line">
                <a:avLst/>
              </a:prstGeom>
              <a:noFill/>
              <a:ln w="12700">
                <a:solidFill>
                  <a:srgbClr val="CC3300"/>
                </a:solidFill>
                <a:prstDash val="dashDot"/>
                <a:round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1518" name="Text Box 57"/>
            <p:cNvSpPr txBox="1">
              <a:spLocks noChangeArrowheads="1"/>
            </p:cNvSpPr>
            <p:nvPr/>
          </p:nvSpPr>
          <p:spPr bwMode="auto">
            <a:xfrm>
              <a:off x="1610" y="3838"/>
              <a:ext cx="635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chemeClr val="bg1"/>
                  </a:solidFill>
                  <a:latin typeface="Verdana" pitchFamily="-105" charset="0"/>
                </a:rPr>
                <a:t>Coincident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40058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11" charset="-128"/>
              </a:rPr>
              <a:t>Constraints on Assemblies: Standard Mates</a:t>
            </a:r>
          </a:p>
        </p:txBody>
      </p:sp>
      <p:pic>
        <p:nvPicPr>
          <p:cNvPr id="5837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0813"/>
            <a:ext cx="88773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11" charset="-128"/>
              </a:rPr>
              <a:t>Constraints on Assemblies: Mechanical Mates</a:t>
            </a:r>
          </a:p>
        </p:txBody>
      </p:sp>
      <p:pic>
        <p:nvPicPr>
          <p:cNvPr id="5939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700213"/>
            <a:ext cx="8840787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168994"/>
            <a:ext cx="6400800" cy="1087225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Final Exam Prep</a:t>
            </a:r>
          </a:p>
        </p:txBody>
      </p:sp>
    </p:spTree>
    <p:extLst>
      <p:ext uri="{BB962C8B-B14F-4D97-AF65-F5344CB8AC3E}">
        <p14:creationId xmlns:p14="http://schemas.microsoft.com/office/powerpoint/2010/main" val="545056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 Coordinates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0200" y="2286000"/>
            <a:ext cx="57347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DEC 11</a:t>
            </a:r>
            <a:r>
              <a:rPr lang="en-US" sz="2800" dirty="0"/>
              <a:t>, 2020, Friday</a:t>
            </a:r>
          </a:p>
          <a:p>
            <a:r>
              <a:rPr lang="en-US" sz="2800" dirty="0">
                <a:solidFill>
                  <a:srgbClr val="C00000"/>
                </a:solidFill>
              </a:rPr>
              <a:t>7:00 – 10:00 pm</a:t>
            </a:r>
          </a:p>
          <a:p>
            <a:r>
              <a:rPr lang="en-US" sz="2800" dirty="0"/>
              <a:t>Online: Zoom</a:t>
            </a:r>
          </a:p>
        </p:txBody>
      </p:sp>
    </p:spTree>
    <p:extLst>
      <p:ext uri="{BB962C8B-B14F-4D97-AF65-F5344CB8AC3E}">
        <p14:creationId xmlns:p14="http://schemas.microsoft.com/office/powerpoint/2010/main" val="17307316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 Coverage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839200" cy="5073650"/>
          </a:xfrm>
        </p:spPr>
        <p:txBody>
          <a:bodyPr/>
          <a:lstStyle/>
          <a:p>
            <a:r>
              <a:rPr lang="en-US" dirty="0"/>
              <a:t>Lecture notes and handouts.</a:t>
            </a:r>
          </a:p>
          <a:p>
            <a:r>
              <a:rPr lang="en-US" dirty="0"/>
              <a:t>Reading assignments.</a:t>
            </a:r>
          </a:p>
          <a:p>
            <a:r>
              <a:rPr lang="en-US" dirty="0"/>
              <a:t>Lab assignments, handouts and tutorials.</a:t>
            </a:r>
          </a:p>
          <a:p>
            <a:r>
              <a:rPr lang="en-US" dirty="0"/>
              <a:t>Project-related material (ABMs, mechanisms, etc).</a:t>
            </a:r>
          </a:p>
          <a:p>
            <a:r>
              <a:rPr lang="en-US" dirty="0" err="1"/>
              <a:t>OnShape</a:t>
            </a:r>
            <a:endParaRPr lang="en-US" dirty="0"/>
          </a:p>
          <a:p>
            <a:r>
              <a:rPr lang="en-US" dirty="0"/>
              <a:t>Covers </a:t>
            </a:r>
            <a:r>
              <a:rPr lang="en-US" dirty="0">
                <a:solidFill>
                  <a:srgbClr val="C00000"/>
                </a:solidFill>
              </a:rPr>
              <a:t>entire</a:t>
            </a:r>
            <a:r>
              <a:rPr lang="en-US" dirty="0"/>
              <a:t> semester.</a:t>
            </a:r>
          </a:p>
        </p:txBody>
      </p:sp>
      <p:grpSp>
        <p:nvGrpSpPr>
          <p:cNvPr id="305160" name="Group 8"/>
          <p:cNvGrpSpPr>
            <a:grpSpLocks/>
          </p:cNvGrpSpPr>
          <p:nvPr/>
        </p:nvGrpSpPr>
        <p:grpSpPr bwMode="auto">
          <a:xfrm>
            <a:off x="3171826" y="4895850"/>
            <a:ext cx="2736850" cy="1414463"/>
            <a:chOff x="1890" y="2558"/>
            <a:chExt cx="1724" cy="891"/>
          </a:xfrm>
        </p:grpSpPr>
        <p:sp>
          <p:nvSpPr>
            <p:cNvPr id="305157" name="Text Box 5"/>
            <p:cNvSpPr txBox="1">
              <a:spLocks noChangeArrowheads="1"/>
            </p:cNvSpPr>
            <p:nvPr/>
          </p:nvSpPr>
          <p:spPr bwMode="auto">
            <a:xfrm>
              <a:off x="1890" y="3084"/>
              <a:ext cx="172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Comprehensive</a:t>
              </a:r>
            </a:p>
          </p:txBody>
        </p:sp>
        <p:sp>
          <p:nvSpPr>
            <p:cNvPr id="305159" name="AutoShape 7"/>
            <p:cNvSpPr>
              <a:spLocks noChangeArrowheads="1"/>
            </p:cNvSpPr>
            <p:nvPr/>
          </p:nvSpPr>
          <p:spPr bwMode="auto">
            <a:xfrm>
              <a:off x="2661" y="2558"/>
              <a:ext cx="199" cy="480"/>
            </a:xfrm>
            <a:prstGeom prst="upDownArrow">
              <a:avLst>
                <a:gd name="adj1" fmla="val 50000"/>
                <a:gd name="adj2" fmla="val 48241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254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Questions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idx="1"/>
          </p:nvPr>
        </p:nvSpPr>
        <p:spPr>
          <a:xfrm>
            <a:off x="1986306" y="1580605"/>
            <a:ext cx="3722164" cy="3644538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r>
              <a:rPr lang="en-US" dirty="0"/>
              <a:t>Drawing questions.</a:t>
            </a:r>
          </a:p>
        </p:txBody>
      </p:sp>
    </p:spTree>
    <p:extLst>
      <p:ext uri="{BB962C8B-B14F-4D97-AF65-F5344CB8AC3E}">
        <p14:creationId xmlns:p14="http://schemas.microsoft.com/office/powerpoint/2010/main" val="74070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1" charset="-128"/>
              </a:rPr>
              <a:t>Functions of Spatial Thinking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Spatial thinking serves three purposes: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Descriptive</a:t>
            </a:r>
            <a:r>
              <a:rPr lang="en-US" dirty="0"/>
              <a:t> function:</a:t>
            </a:r>
          </a:p>
          <a:p>
            <a:pPr marL="876300" lvl="1" indent="-419100" eaLnBrk="1" hangingPunct="1">
              <a:lnSpc>
                <a:spcPct val="90000"/>
              </a:lnSpc>
              <a:defRPr/>
            </a:pPr>
            <a:r>
              <a:rPr lang="en-US" dirty="0"/>
              <a:t>capturing, preserving, and conveying the properties of </a:t>
            </a:r>
            <a:br>
              <a:rPr lang="en-US" dirty="0"/>
            </a:br>
            <a:r>
              <a:rPr lang="en-US" dirty="0"/>
              <a:t>and relations among objects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Analytic</a:t>
            </a:r>
            <a:r>
              <a:rPr lang="en-US" dirty="0"/>
              <a:t> function:</a:t>
            </a:r>
          </a:p>
          <a:p>
            <a:pPr marL="876300" lvl="1" indent="-419100" eaLnBrk="1" hangingPunct="1">
              <a:lnSpc>
                <a:spcPct val="90000"/>
              </a:lnSpc>
              <a:defRPr/>
            </a:pPr>
            <a:r>
              <a:rPr lang="en-US" dirty="0"/>
              <a:t>enabling an understanding of the structure of objects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Inferential</a:t>
            </a:r>
            <a:r>
              <a:rPr lang="en-US" dirty="0"/>
              <a:t> function:</a:t>
            </a:r>
          </a:p>
          <a:p>
            <a:pPr marL="876300" lvl="1" indent="-419100" eaLnBrk="1" hangingPunct="1">
              <a:lnSpc>
                <a:spcPct val="90000"/>
              </a:lnSpc>
              <a:defRPr/>
            </a:pPr>
            <a:r>
              <a:rPr lang="en-US" dirty="0"/>
              <a:t>generating answers to questions about the evolution and</a:t>
            </a:r>
            <a:br>
              <a:rPr lang="en-US" dirty="0"/>
            </a:br>
            <a:r>
              <a:rPr lang="en-US" dirty="0"/>
              <a:t>function of objects.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45736" y="248356"/>
            <a:ext cx="8229600" cy="698853"/>
          </a:xfrm>
        </p:spPr>
        <p:txBody>
          <a:bodyPr/>
          <a:lstStyle/>
          <a:p>
            <a:r>
              <a:rPr lang="en-US" dirty="0"/>
              <a:t>Types of Questions - 2</a:t>
            </a:r>
          </a:p>
        </p:txBody>
      </p:sp>
      <p:sp>
        <p:nvSpPr>
          <p:cNvPr id="3194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5400"/>
            <a:ext cx="4343400" cy="1427163"/>
          </a:xfrm>
        </p:spPr>
        <p:txBody>
          <a:bodyPr/>
          <a:lstStyle/>
          <a:p>
            <a:r>
              <a:rPr lang="en-US" sz="2000" dirty="0">
                <a:solidFill>
                  <a:schemeClr val="accent6"/>
                </a:solidFill>
              </a:rPr>
              <a:t>Example1: Given an isometric drawing of an object, sketch its orthographic views.</a:t>
            </a:r>
          </a:p>
          <a:p>
            <a:endParaRPr lang="en-US" sz="2000" dirty="0"/>
          </a:p>
        </p:txBody>
      </p:sp>
      <p:pic>
        <p:nvPicPr>
          <p:cNvPr id="319494" name="Picture 6" descr="iso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72200" y="1246188"/>
            <a:ext cx="2608263" cy="2397125"/>
          </a:xfrm>
          <a:noFill/>
          <a:ln/>
        </p:spPr>
      </p:pic>
      <p:pic>
        <p:nvPicPr>
          <p:cNvPr id="319496" name="Picture 8" descr="fig_5_122-S-81-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444750"/>
            <a:ext cx="4194175" cy="3438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70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839200" cy="854075"/>
          </a:xfrm>
        </p:spPr>
        <p:txBody>
          <a:bodyPr/>
          <a:lstStyle/>
          <a:p>
            <a:r>
              <a:rPr lang="en-US" dirty="0"/>
              <a:t>Types of Questions -3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30313"/>
            <a:ext cx="4102100" cy="1846262"/>
          </a:xfrm>
        </p:spPr>
        <p:txBody>
          <a:bodyPr/>
          <a:lstStyle/>
          <a:p>
            <a:r>
              <a:rPr lang="en-US" sz="2000" dirty="0">
                <a:solidFill>
                  <a:srgbClr val="2D2D8A"/>
                </a:solidFill>
              </a:rPr>
              <a:t>Example2</a:t>
            </a:r>
            <a:r>
              <a:rPr lang="en-US" sz="2000" dirty="0"/>
              <a:t>: Given two views of a multi-view drawing of an object, sketch the missing view (and its isometric drawing).</a:t>
            </a:r>
          </a:p>
          <a:p>
            <a:pPr>
              <a:buFontTx/>
              <a:buNone/>
            </a:pPr>
            <a:endParaRPr lang="en-US" sz="2000" dirty="0"/>
          </a:p>
        </p:txBody>
      </p:sp>
      <p:pic>
        <p:nvPicPr>
          <p:cNvPr id="321542" name="Picture 6" descr="05_120a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199" y="1268413"/>
            <a:ext cx="2538413" cy="2195512"/>
          </a:xfrm>
          <a:prstGeom prst="rect">
            <a:avLst/>
          </a:prstGeom>
          <a:noFill/>
        </p:spPr>
      </p:pic>
      <p:pic>
        <p:nvPicPr>
          <p:cNvPr id="321543" name="Picture 7" descr="fig_5_120-S-7-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311525"/>
            <a:ext cx="3635375" cy="3005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859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839200" cy="606669"/>
          </a:xfrm>
        </p:spPr>
        <p:txBody>
          <a:bodyPr/>
          <a:lstStyle/>
          <a:p>
            <a:r>
              <a:rPr lang="en-US" dirty="0"/>
              <a:t>Types of Questions - 4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95400"/>
            <a:ext cx="4200525" cy="2457450"/>
          </a:xfrm>
        </p:spPr>
        <p:txBody>
          <a:bodyPr/>
          <a:lstStyle/>
          <a:p>
            <a:r>
              <a:rPr lang="en-US" sz="2000" dirty="0">
                <a:solidFill>
                  <a:srgbClr val="2D2D8A"/>
                </a:solidFill>
              </a:rPr>
              <a:t>Example3</a:t>
            </a:r>
            <a:r>
              <a:rPr lang="en-US" sz="2000" dirty="0"/>
              <a:t>: Given the orthographic views of an object, sketch its isometric drawing.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323590" name="Picture 6" descr="07_60a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363663"/>
            <a:ext cx="2871788" cy="2459037"/>
          </a:xfrm>
          <a:prstGeom prst="rect">
            <a:avLst/>
          </a:prstGeom>
          <a:noFill/>
        </p:spPr>
      </p:pic>
      <p:pic>
        <p:nvPicPr>
          <p:cNvPr id="323592" name="Picture 8" descr="07-60_05_solu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935413"/>
            <a:ext cx="3708400" cy="2554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155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3157" y="194734"/>
            <a:ext cx="8229600" cy="708378"/>
          </a:xfrm>
        </p:spPr>
        <p:txBody>
          <a:bodyPr/>
          <a:lstStyle/>
          <a:p>
            <a:r>
              <a:rPr lang="en-US" dirty="0"/>
              <a:t>Types of Questions -5</a:t>
            </a:r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5400"/>
            <a:ext cx="4343400" cy="5086350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>
                <a:solidFill>
                  <a:srgbClr val="2D2D8A"/>
                </a:solidFill>
              </a:rPr>
              <a:t>Example5</a:t>
            </a:r>
            <a:r>
              <a:rPr lang="en-US" sz="2000" dirty="0"/>
              <a:t>: Sketch a partial </a:t>
            </a:r>
            <a:r>
              <a:rPr lang="en-US" dirty="0">
                <a:solidFill>
                  <a:srgbClr val="C00000"/>
                </a:solidFill>
              </a:rPr>
              <a:t>auxiliary view </a:t>
            </a:r>
            <a:r>
              <a:rPr lang="en-US" sz="2000" dirty="0"/>
              <a:t>for the inclined surface. </a:t>
            </a:r>
          </a:p>
        </p:txBody>
      </p:sp>
      <p:pic>
        <p:nvPicPr>
          <p:cNvPr id="325640" name="Picture 8" descr="TA_Aux_Exercise"/>
          <p:cNvPicPr>
            <a:picLocks noGrp="1" noChangeAspect="1" noChangeArrowheads="1"/>
          </p:cNvPicPr>
          <p:nvPr>
            <p:ph sz="quarter" idx="3"/>
          </p:nvPr>
        </p:nvPicPr>
        <p:blipFill rotWithShape="1">
          <a:blip r:embed="rId2" cstate="print"/>
          <a:srcRect b="16622"/>
          <a:stretch/>
        </p:blipFill>
        <p:spPr>
          <a:xfrm>
            <a:off x="5257800" y="882011"/>
            <a:ext cx="2592031" cy="549974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31032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31800"/>
            <a:ext cx="8229600" cy="465015"/>
          </a:xfrm>
        </p:spPr>
        <p:txBody>
          <a:bodyPr/>
          <a:lstStyle/>
          <a:p>
            <a:r>
              <a:rPr lang="en-US" dirty="0"/>
              <a:t>Types of Questions - 6</a:t>
            </a:r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187052"/>
            <a:ext cx="4343400" cy="942703"/>
          </a:xfrm>
        </p:spPr>
        <p:txBody>
          <a:bodyPr/>
          <a:lstStyle/>
          <a:p>
            <a:r>
              <a:rPr lang="en-US" sz="2000" dirty="0">
                <a:solidFill>
                  <a:srgbClr val="2D2D8A"/>
                </a:solidFill>
              </a:rPr>
              <a:t>Example6</a:t>
            </a:r>
            <a:r>
              <a:rPr lang="en-US" sz="2000" dirty="0"/>
              <a:t>: Sketch a </a:t>
            </a:r>
            <a:r>
              <a:rPr lang="en-US" dirty="0">
                <a:solidFill>
                  <a:srgbClr val="C00000"/>
                </a:solidFill>
              </a:rPr>
              <a:t>cross-section</a:t>
            </a:r>
            <a:r>
              <a:rPr lang="en-US" sz="2000" dirty="0"/>
              <a:t> for the given cutting plane. </a:t>
            </a:r>
          </a:p>
          <a:p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pic>
        <p:nvPicPr>
          <p:cNvPr id="327686" name="Picture 6" descr="TA_CrossSectionDem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52795" y="1306512"/>
            <a:ext cx="5099117" cy="3646487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8167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Comments, Advice, &amp; Reminders 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839200" cy="4543425"/>
          </a:xfrm>
        </p:spPr>
        <p:txBody>
          <a:bodyPr/>
          <a:lstStyle/>
          <a:p>
            <a:r>
              <a:rPr lang="en-US" dirty="0"/>
              <a:t>Previous examples represent possible exam questions only: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Not exhaustive.</a:t>
            </a:r>
          </a:p>
          <a:p>
            <a:pPr lvl="1"/>
            <a:r>
              <a:rPr lang="en-US" sz="2400" dirty="0"/>
              <a:t>e.g.: Dimensioning was not mentioned but is a possibility.</a:t>
            </a:r>
          </a:p>
          <a:p>
            <a:r>
              <a:rPr lang="en-US" dirty="0"/>
              <a:t>Exam Preparation:</a:t>
            </a:r>
          </a:p>
          <a:p>
            <a:pPr lvl="1"/>
            <a:r>
              <a:rPr lang="en-US" sz="2400" dirty="0"/>
              <a:t>Review and read material covered in class.</a:t>
            </a:r>
          </a:p>
          <a:p>
            <a:pPr lvl="1"/>
            <a:r>
              <a:rPr lang="en-US" sz="2400" dirty="0"/>
              <a:t>Review and read material covered in Labs.</a:t>
            </a:r>
          </a:p>
          <a:p>
            <a:pPr lvl="1"/>
            <a:r>
              <a:rPr lang="en-US" sz="2400" dirty="0"/>
              <a:t>Review all reading assignments (your textbook).</a:t>
            </a:r>
          </a:p>
          <a:p>
            <a:pPr lvl="1"/>
            <a:r>
              <a:rPr lang="en-US" sz="2400" dirty="0"/>
              <a:t>Practice lab assignments and tutorials (including SolidWorks).</a:t>
            </a:r>
          </a:p>
        </p:txBody>
      </p:sp>
    </p:spTree>
    <p:extLst>
      <p:ext uri="{BB962C8B-B14F-4D97-AF65-F5344CB8AC3E}">
        <p14:creationId xmlns:p14="http://schemas.microsoft.com/office/powerpoint/2010/main" val="11970153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FD4210-7BF3-B34E-9966-38070F785A6B}"/>
              </a:ext>
            </a:extLst>
          </p:cNvPr>
          <p:cNvSpPr txBox="1"/>
          <p:nvPr/>
        </p:nvSpPr>
        <p:spPr>
          <a:xfrm>
            <a:off x="2321210" y="1447800"/>
            <a:ext cx="48789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pPr algn="l"/>
            <a:r>
              <a:rPr lang="en-US" sz="2400" dirty="0">
                <a:solidFill>
                  <a:srgbClr val="002060"/>
                </a:solidFill>
              </a:rPr>
              <a:t>Labs this week (FINAL):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100% of digital ABM completed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100% of ABM sketches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1 min. video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16A058-3BD0-D84E-B867-5293360A4DC2}"/>
              </a:ext>
            </a:extLst>
          </p:cNvPr>
          <p:cNvSpPr txBox="1"/>
          <p:nvPr/>
        </p:nvSpPr>
        <p:spPr>
          <a:xfrm>
            <a:off x="412047" y="5486400"/>
            <a:ext cx="8319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Best of Luck and see you in the labs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 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1934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AAED36-83D9-734E-B637-AA3877B9D7E5}"/>
              </a:ext>
            </a:extLst>
          </p:cNvPr>
          <p:cNvSpPr/>
          <p:nvPr/>
        </p:nvSpPr>
        <p:spPr>
          <a:xfrm>
            <a:off x="2286000" y="2057400"/>
            <a:ext cx="4572000" cy="32778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2100" b="1" dirty="0">
                <a:latin typeface="Helvetica Neue" panose="02000503000000020004" pitchFamily="2" charset="0"/>
              </a:rPr>
              <a:t>Performers December 2</a:t>
            </a:r>
            <a:r>
              <a:rPr lang="en-CA" sz="2100" b="1" baseline="30000" dirty="0">
                <a:latin typeface="Helvetica Neue" panose="02000503000000020004" pitchFamily="2" charset="0"/>
              </a:rPr>
              <a:t>nd</a:t>
            </a:r>
            <a:r>
              <a:rPr lang="en-CA" sz="2100" b="1" dirty="0">
                <a:latin typeface="Helvetica Neue" panose="02000503000000020004" pitchFamily="2" charset="0"/>
              </a:rPr>
              <a:t>,2020</a:t>
            </a:r>
          </a:p>
          <a:p>
            <a:endParaRPr lang="en-CA" sz="2100" b="1" dirty="0">
              <a:latin typeface="Helvetica Neue" panose="02000503000000020004" pitchFamily="2" charset="0"/>
            </a:endParaRPr>
          </a:p>
          <a:p>
            <a:endParaRPr lang="en-CA" sz="2100" b="1" dirty="0">
              <a:latin typeface="Helvetica Neue" panose="02000503000000020004" pitchFamily="2" charset="0"/>
            </a:endParaRP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CA" dirty="0">
                <a:latin typeface="Helvetica Neue" panose="02000503000000020004" pitchFamily="2" charset="0"/>
              </a:rPr>
              <a:t>Rohan – Sing </a:t>
            </a:r>
            <a:r>
              <a:rPr lang="en-CA" dirty="0">
                <a:latin typeface="Helvetica Neue" panose="02000503000000020004" pitchFamily="2" charset="0"/>
                <a:sym typeface="Wingdings" pitchFamily="2" charset="2"/>
              </a:rPr>
              <a:t> </a:t>
            </a:r>
            <a:endParaRPr lang="en-CA" dirty="0">
              <a:latin typeface="Helvetica Neue" panose="02000503000000020004" pitchFamily="2" charset="0"/>
            </a:endParaRP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CA" dirty="0">
                <a:latin typeface="Helvetica Neue" panose="02000503000000020004" pitchFamily="2" charset="0"/>
              </a:rPr>
              <a:t>Emily - ?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CA" dirty="0">
                <a:latin typeface="Helvetica Neue" panose="02000503000000020004" pitchFamily="2" charset="0"/>
              </a:rPr>
              <a:t>Alyssa and Olivia are sharing bird stories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CA" dirty="0">
                <a:latin typeface="Helvetica Neue" panose="02000503000000020004" pitchFamily="2" charset="0"/>
              </a:rPr>
              <a:t>Angela - painting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CA" dirty="0" err="1">
                <a:latin typeface="Helvetica Neue" panose="02000503000000020004" pitchFamily="2" charset="0"/>
              </a:rPr>
              <a:t>Hanmin</a:t>
            </a:r>
            <a:r>
              <a:rPr lang="en-CA" dirty="0">
                <a:latin typeface="Helvetica Neue" panose="02000503000000020004" pitchFamily="2" charset="0"/>
              </a:rPr>
              <a:t> – piano 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CA" dirty="0">
                <a:latin typeface="Helvetica Neue" panose="02000503000000020004" pitchFamily="2" charset="0"/>
              </a:rPr>
              <a:t>Alex – piano, 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CA" dirty="0">
                <a:effectLst/>
                <a:latin typeface="Helvetica Neue" panose="02000503000000020004" pitchFamily="2" charset="0"/>
              </a:rPr>
              <a:t>Greg – sing + guitar </a:t>
            </a:r>
            <a:r>
              <a:rPr lang="en-CA" dirty="0">
                <a:effectLst/>
                <a:latin typeface="Helvetica Neue" panose="02000503000000020004" pitchFamily="2" charset="0"/>
                <a:sym typeface="Wingdings" pitchFamily="2" charset="2"/>
              </a:rPr>
              <a:t> 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CA" dirty="0" err="1">
                <a:latin typeface="Helvetica Neue" panose="02000503000000020004" pitchFamily="2" charset="0"/>
                <a:sym typeface="Wingdings" pitchFamily="2" charset="2"/>
              </a:rPr>
              <a:t>Shallyn</a:t>
            </a:r>
            <a:r>
              <a:rPr lang="en-CA" dirty="0">
                <a:latin typeface="Helvetica Neue" panose="02000503000000020004" pitchFamily="2" charset="0"/>
                <a:sym typeface="Wingdings" pitchFamily="2" charset="2"/>
              </a:rPr>
              <a:t> – cat + ski video</a:t>
            </a:r>
            <a:endParaRPr lang="en-CA" dirty="0"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88104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533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99"/>
                </a:solidFill>
                <a:ea typeface="ＭＳ Ｐゴシック" pitchFamily="-111" charset="-128"/>
              </a:rPr>
              <a:t>We Use Sketches to Communicate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57800" y="4191000"/>
            <a:ext cx="3886200" cy="2209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rgbClr val="000099"/>
                </a:solidFill>
                <a:ea typeface="ＭＳ Ｐゴシック" pitchFamily="-111" charset="-128"/>
              </a:rPr>
              <a:t>Communicate design ideas to others: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solidFill>
                  <a:srgbClr val="000099"/>
                </a:solidFill>
                <a:ea typeface="ＭＳ Ｐゴシック" pitchFamily="-111" charset="-128"/>
              </a:rPr>
              <a:t>Peers, other specialties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solidFill>
                  <a:srgbClr val="000099"/>
                </a:solidFill>
                <a:ea typeface="ＭＳ Ｐゴシック" pitchFamily="-111" charset="-128"/>
              </a:rPr>
              <a:t>technicians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solidFill>
                  <a:srgbClr val="000099"/>
                </a:solidFill>
                <a:ea typeface="ＭＳ Ｐゴシック" pitchFamily="-111" charset="-128"/>
              </a:rPr>
              <a:t>manufacturing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solidFill>
                  <a:srgbClr val="000099"/>
                </a:solidFill>
                <a:ea typeface="ＭＳ Ｐゴシック" pitchFamily="-111" charset="-128"/>
              </a:rPr>
              <a:t>marketing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solidFill>
                  <a:srgbClr val="000099"/>
                </a:solidFill>
                <a:ea typeface="ＭＳ Ｐゴシック" pitchFamily="-111" charset="-128"/>
              </a:rPr>
              <a:t>lawyers (why?)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solidFill>
                  <a:srgbClr val="000099"/>
                </a:solidFill>
                <a:ea typeface="ＭＳ Ｐゴシック" pitchFamily="-111" charset="-128"/>
              </a:rPr>
              <a:t>management(!)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191000"/>
            <a:ext cx="4592638" cy="2133600"/>
          </a:xfrm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000099"/>
                </a:solidFill>
                <a:ea typeface="ＭＳ Ｐゴシック" pitchFamily="-111" charset="-128"/>
              </a:rPr>
              <a:t>Communicate to ourselves---“Things that make us smart”</a:t>
            </a:r>
          </a:p>
          <a:p>
            <a:pPr lvl="1" eaLnBrk="1" hangingPunct="1"/>
            <a:r>
              <a:rPr lang="en-US" sz="2000" dirty="0">
                <a:solidFill>
                  <a:srgbClr val="000099"/>
                </a:solidFill>
                <a:ea typeface="ＭＳ Ｐゴシック" pitchFamily="-111" charset="-128"/>
              </a:rPr>
              <a:t>Cannot keep all details in your head</a:t>
            </a:r>
          </a:p>
          <a:p>
            <a:pPr lvl="1" eaLnBrk="1" hangingPunct="1"/>
            <a:r>
              <a:rPr lang="en-US" sz="2000" dirty="0">
                <a:solidFill>
                  <a:srgbClr val="000099"/>
                </a:solidFill>
                <a:ea typeface="ＭＳ Ｐゴシック" pitchFamily="-111" charset="-128"/>
              </a:rPr>
              <a:t>Put them on paper</a:t>
            </a:r>
          </a:p>
          <a:p>
            <a:pPr lvl="1" eaLnBrk="1" hangingPunct="1"/>
            <a:r>
              <a:rPr lang="en-US" sz="2000" dirty="0">
                <a:solidFill>
                  <a:srgbClr val="000099"/>
                </a:solidFill>
                <a:ea typeface="ＭＳ Ｐゴシック" pitchFamily="-111" charset="-128"/>
              </a:rPr>
              <a:t>Adjust, refine</a:t>
            </a:r>
          </a:p>
        </p:txBody>
      </p:sp>
      <p:pic>
        <p:nvPicPr>
          <p:cNvPr id="20484" name="Picture 5" descr="thingsMakeSmart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42862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6705600" y="3581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C00000"/>
                </a:solidFill>
              </a:rPr>
              <a:t>To others: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33400" y="37338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C00000"/>
                </a:solidFill>
              </a:rPr>
              <a:t>To ourselves:</a:t>
            </a:r>
          </a:p>
        </p:txBody>
      </p:sp>
      <p:pic>
        <p:nvPicPr>
          <p:cNvPr id="11272" name="Picture 8" descr="02_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2438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  <p:bldP spid="204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610600" cy="381000"/>
          </a:xfrm>
        </p:spPr>
        <p:txBody>
          <a:bodyPr/>
          <a:lstStyle/>
          <a:p>
            <a:pPr eaLnBrk="1" hangingPunct="1"/>
            <a:r>
              <a:rPr lang="en-US" sz="2400" dirty="0">
                <a:ea typeface="ＭＳ Ｐゴシック" pitchFamily="-111" charset="-128"/>
              </a:rPr>
              <a:t>Graphical language: Object Representation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362200"/>
            <a:ext cx="4191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pitchFamily="-111" charset="-128"/>
              </a:rPr>
              <a:t>Object </a:t>
            </a:r>
            <a:r>
              <a:rPr lang="en-US" b="1" i="1">
                <a:ea typeface="ＭＳ Ｐゴシック" pitchFamily="-111" charset="-128"/>
              </a:rPr>
              <a:t>representation</a:t>
            </a:r>
            <a:r>
              <a:rPr lang="en-US">
                <a:ea typeface="ＭＳ Ｐゴシック" pitchFamily="-111" charset="-128"/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ea typeface="ＭＳ Ｐゴシック" pitchFamily="-111" charset="-128"/>
              </a:rPr>
              <a:t>How do we show a 3D object on 2D paper?? 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317182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381000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111" charset="-128"/>
              </a:rPr>
              <a:t>Parts of a Sketching Language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4191000" cy="4572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111" charset="-128"/>
              </a:rPr>
              <a:t>Object </a:t>
            </a:r>
            <a:r>
              <a:rPr lang="en-US" b="1" i="1" dirty="0">
                <a:ea typeface="ＭＳ Ｐゴシック" pitchFamily="-111" charset="-128"/>
              </a:rPr>
              <a:t>representation</a:t>
            </a:r>
            <a:r>
              <a:rPr lang="en-US" dirty="0">
                <a:ea typeface="ＭＳ Ｐゴシック" pitchFamily="-111" charset="-128"/>
              </a:rPr>
              <a:t>:</a:t>
            </a:r>
          </a:p>
          <a:p>
            <a:pPr lvl="1" eaLnBrk="1" hangingPunct="1"/>
            <a:r>
              <a:rPr lang="en-US" dirty="0">
                <a:ea typeface="ＭＳ Ｐゴシック" pitchFamily="-111" charset="-128"/>
              </a:rPr>
              <a:t>3D object on 2D paper? </a:t>
            </a:r>
          </a:p>
          <a:p>
            <a:pPr eaLnBrk="1" hangingPunct="1"/>
            <a:r>
              <a:rPr lang="en-US" dirty="0">
                <a:ea typeface="ＭＳ Ｐゴシック" pitchFamily="-111" charset="-128"/>
              </a:rPr>
              <a:t>Drawing layout</a:t>
            </a:r>
            <a:endParaRPr lang="en-US" sz="1600" dirty="0">
              <a:ea typeface="ＭＳ Ｐゴシック" pitchFamily="-111" charset="-128"/>
            </a:endParaRPr>
          </a:p>
          <a:p>
            <a:pPr eaLnBrk="1" hangingPunct="1"/>
            <a:r>
              <a:rPr lang="en-US" dirty="0">
                <a:ea typeface="ＭＳ Ｐゴシック" pitchFamily="-111" charset="-128"/>
              </a:rPr>
              <a:t>Line types: reduce ambiguity, increase clarity</a:t>
            </a:r>
          </a:p>
          <a:p>
            <a:pPr eaLnBrk="1" hangingPunct="1"/>
            <a:endParaRPr lang="en-US" sz="1600" dirty="0">
              <a:ea typeface="ＭＳ Ｐゴシック" pitchFamily="-111" charset="-128"/>
            </a:endParaRPr>
          </a:p>
          <a:p>
            <a:pPr eaLnBrk="1" hangingPunct="1"/>
            <a:endParaRPr lang="en-US" dirty="0">
              <a:ea typeface="ＭＳ Ｐゴシック" pitchFamily="-111" charset="-128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317182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42875"/>
            <a:ext cx="8610600" cy="619125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111" charset="-128"/>
              </a:rPr>
              <a:t>Object Representation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4352925" cy="5105400"/>
          </a:xfrm>
        </p:spPr>
        <p:txBody>
          <a:bodyPr/>
          <a:lstStyle/>
          <a:p>
            <a:pPr eaLnBrk="1" hangingPunct="1"/>
            <a:r>
              <a:rPr lang="en-US" b="1">
                <a:ea typeface="ＭＳ Ｐゴシック" pitchFamily="-111" charset="-128"/>
              </a:rPr>
              <a:t>How show 3D object on 2D paper?? </a:t>
            </a:r>
          </a:p>
          <a:p>
            <a:pPr lvl="1" eaLnBrk="1" hangingPunct="1"/>
            <a:r>
              <a:rPr lang="en-US">
                <a:ea typeface="ＭＳ Ｐゴシック" pitchFamily="-111" charset="-128"/>
              </a:rPr>
              <a:t>standard projections </a:t>
            </a:r>
          </a:p>
          <a:p>
            <a:pPr lvl="1" eaLnBrk="1" hangingPunct="1"/>
            <a:r>
              <a:rPr lang="en-US">
                <a:ea typeface="ＭＳ Ｐゴシック" pitchFamily="-111" charset="-128"/>
              </a:rPr>
              <a:t>orthographic views</a:t>
            </a:r>
          </a:p>
          <a:p>
            <a:pPr lvl="1" eaLnBrk="1" hangingPunct="1"/>
            <a:r>
              <a:rPr lang="en-US">
                <a:ea typeface="ＭＳ Ｐゴシック" pitchFamily="-111" charset="-128"/>
              </a:rPr>
              <a:t>multiview drawing</a:t>
            </a:r>
          </a:p>
          <a:p>
            <a:pPr lvl="1" eaLnBrk="1" hangingPunct="1"/>
            <a:r>
              <a:rPr lang="en-US">
                <a:ea typeface="ＭＳ Ｐゴシック" pitchFamily="-111" charset="-128"/>
              </a:rPr>
              <a:t>Isometric views</a:t>
            </a:r>
          </a:p>
          <a:p>
            <a:pPr eaLnBrk="1" hangingPunct="1"/>
            <a:r>
              <a:rPr lang="en-US" b="1">
                <a:ea typeface="ＭＳ Ｐゴシック" pitchFamily="-111" charset="-128"/>
              </a:rPr>
              <a:t>Views must be chosen carefully</a:t>
            </a:r>
            <a:r>
              <a:rPr lang="en-US">
                <a:ea typeface="ＭＳ Ｐゴシック" pitchFamily="-111" charset="-128"/>
              </a:rPr>
              <a:t>: if not enough, result is ambiguous!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1652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4341" name="Object 4"/>
          <p:cNvGraphicFramePr>
            <a:graphicFrameLocks noChangeAspect="1"/>
          </p:cNvGraphicFramePr>
          <p:nvPr/>
        </p:nvGraphicFramePr>
        <p:xfrm>
          <a:off x="4133850" y="3124200"/>
          <a:ext cx="5010150" cy="300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8" r:id="rId4" imgW="4572000" imgH="2743200" progId="">
                  <p:embed/>
                </p:oleObj>
              </mc:Choice>
              <mc:Fallback>
                <p:oleObj r:id="rId4" imgW="4572000" imgH="27432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3850" y="3124200"/>
                        <a:ext cx="5010150" cy="300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2" name="Picture 7" descr="bracket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6332538" y="4437063"/>
            <a:ext cx="1163637" cy="12017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7461250" y="4419600"/>
            <a:ext cx="1106488" cy="1219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nimBg="1"/>
      <p:bldP spid="2561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12390</TotalTime>
  <Words>3499</Words>
  <Application>Microsoft Macintosh PowerPoint</Application>
  <PresentationFormat>On-screen Show (4:3)</PresentationFormat>
  <Paragraphs>453</Paragraphs>
  <Slides>57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Arial</vt:lpstr>
      <vt:lpstr>Calibri</vt:lpstr>
      <vt:lpstr>Helvetica Neue</vt:lpstr>
      <vt:lpstr>Symbol</vt:lpstr>
      <vt:lpstr>Tahoma</vt:lpstr>
      <vt:lpstr>Times New Roman</vt:lpstr>
      <vt:lpstr>Trebuchet MS</vt:lpstr>
      <vt:lpstr>Verdana</vt:lpstr>
      <vt:lpstr>Default Design</vt:lpstr>
      <vt:lpstr>PowerPoint Presentation</vt:lpstr>
      <vt:lpstr>Course Outline by Week</vt:lpstr>
      <vt:lpstr>Spatial thinking as a universal mode of thinking</vt:lpstr>
      <vt:lpstr>Spatial thinking entails knowing about</vt:lpstr>
      <vt:lpstr>Functions of Spatial Thinking</vt:lpstr>
      <vt:lpstr>We Use Sketches to Communicate</vt:lpstr>
      <vt:lpstr>Graphical language: Object Representation</vt:lpstr>
      <vt:lpstr>Parts of a Sketching Language</vt:lpstr>
      <vt:lpstr>Object Representation</vt:lpstr>
      <vt:lpstr>Line Types for Sketches</vt:lpstr>
      <vt:lpstr>What if Lines Overlap?</vt:lpstr>
      <vt:lpstr>Dimensioning</vt:lpstr>
      <vt:lpstr>Dimensioned Object</vt:lpstr>
      <vt:lpstr>Dimensioning Terms</vt:lpstr>
      <vt:lpstr>Location Dimensions: 2 Types</vt:lpstr>
      <vt:lpstr>Projections</vt:lpstr>
      <vt:lpstr>Principal Orthographic Views </vt:lpstr>
      <vt:lpstr>PowerPoint Presentation</vt:lpstr>
      <vt:lpstr>Kinds of Parallel Projection methods</vt:lpstr>
      <vt:lpstr>PowerPoint Presentation</vt:lpstr>
      <vt:lpstr>PowerPoint Presentation</vt:lpstr>
      <vt:lpstr>Review: Types of Axonometric Projections</vt:lpstr>
      <vt:lpstr>PowerPoint Presentation</vt:lpstr>
      <vt:lpstr>PowerPoint Presentation</vt:lpstr>
      <vt:lpstr>Auxiliary Views</vt:lpstr>
      <vt:lpstr>Types of Auxiliary Views</vt:lpstr>
      <vt:lpstr>Partial Auxiliary View</vt:lpstr>
      <vt:lpstr>Creating a Cross-section</vt:lpstr>
      <vt:lpstr>Orientation of Cutting Plane</vt:lpstr>
      <vt:lpstr>Degrees of Freedom (For a Rigid Body)</vt:lpstr>
      <vt:lpstr>Example of 1 Degree of Freedom</vt:lpstr>
      <vt:lpstr>Example of 2 Degrees of Freedom</vt:lpstr>
      <vt:lpstr>Example of 6 Degrees of Freedom</vt:lpstr>
      <vt:lpstr>Examples of Mates</vt:lpstr>
      <vt:lpstr>Mechanisms</vt:lpstr>
      <vt:lpstr>Wireframe vs Surface vs Solid Models</vt:lpstr>
      <vt:lpstr>3D Solid Modeling Techniques </vt:lpstr>
      <vt:lpstr>OnShape</vt:lpstr>
      <vt:lpstr>Feature-Based Modeling</vt:lpstr>
      <vt:lpstr>Constraint-Based Modeling</vt:lpstr>
      <vt:lpstr>Constraint-Based Modeling</vt:lpstr>
      <vt:lpstr>Types of Constraints</vt:lpstr>
      <vt:lpstr>Implicit Constraints</vt:lpstr>
      <vt:lpstr>Constraints on Assemblies: Standard Mates</vt:lpstr>
      <vt:lpstr>Constraints on Assemblies: Mechanical Mates</vt:lpstr>
      <vt:lpstr>PowerPoint Presentation</vt:lpstr>
      <vt:lpstr>Final Exam Coordinates</vt:lpstr>
      <vt:lpstr>Final Exam Coverage</vt:lpstr>
      <vt:lpstr>Types of Questions</vt:lpstr>
      <vt:lpstr>Types of Questions - 2</vt:lpstr>
      <vt:lpstr>Types of Questions -3</vt:lpstr>
      <vt:lpstr>Types of Questions - 4</vt:lpstr>
      <vt:lpstr>Types of Questions -5</vt:lpstr>
      <vt:lpstr>Types of Questions - 6</vt:lpstr>
      <vt:lpstr>Comments, Advice, &amp; Reminders </vt:lpstr>
      <vt:lpstr>PowerPoint Presentation</vt:lpstr>
      <vt:lpstr>PowerPoint Presentation</vt:lpstr>
    </vt:vector>
  </TitlesOfParts>
  <Company>Simon Fraser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Year Cohort programs at SFU Surrey</dc:title>
  <dc:creator>techone</dc:creator>
  <cp:lastModifiedBy>Naghmi Shireen</cp:lastModifiedBy>
  <cp:revision>194</cp:revision>
  <dcterms:created xsi:type="dcterms:W3CDTF">2010-11-29T20:55:04Z</dcterms:created>
  <dcterms:modified xsi:type="dcterms:W3CDTF">2020-12-04T21:08:00Z</dcterms:modified>
</cp:coreProperties>
</file>