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students.surrey.sfu.ca/techone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FU_cmyk_wht_ex_SURREY_lowres" descr="SFU_cmyk_wht_ex_SURREY_low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339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Spaces and Places 013" descr="Spaces and Places 0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87" y="-11113"/>
            <a:ext cx="1416051" cy="1063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buildingcrop" descr="buildingcro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62" y="0"/>
            <a:ext cx="1584326" cy="105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SFUoutside" descr="SFUoutsid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625" y="-11113"/>
            <a:ext cx="1485900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AT 106 Spatial Thinking and Communicating Fall 2012"/>
          <p:cNvSpPr txBox="1"/>
          <p:nvPr/>
        </p:nvSpPr>
        <p:spPr>
          <a:xfrm>
            <a:off x="762000" y="2632958"/>
            <a:ext cx="7772400" cy="884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800">
                <a:solidFill>
                  <a:srgbClr val="000099"/>
                </a:solidFill>
              </a:defRPr>
            </a:pPr>
            <a:r>
              <a:t>IAT 106</a:t>
            </a:r>
            <a:br/>
            <a:r>
              <a:t>Spatial Thinking and Communicating</a:t>
            </a:r>
            <a:br/>
            <a:r>
              <a:t>Fall 2012</a:t>
            </a:r>
          </a:p>
        </p:txBody>
      </p:sp>
      <p:pic>
        <p:nvPicPr>
          <p:cNvPr id="32" name="TechOne" descr="TechOne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1066800"/>
            <a:ext cx="4419600" cy="434975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77162" y="6577012"/>
            <a:ext cx="408937" cy="42138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IAT106: Sketching and Dimensioning"/>
          <p:cNvSpPr txBox="1"/>
          <p:nvPr/>
        </p:nvSpPr>
        <p:spPr>
          <a:xfrm>
            <a:off x="457200" y="6577012"/>
            <a:ext cx="3886200" cy="264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342900" indent="-342900">
              <a:spcBef>
                <a:spcPts val="700"/>
              </a:spcBef>
              <a:defRPr sz="1200">
                <a:solidFill>
                  <a:srgbClr val="000099"/>
                </a:solidFill>
              </a:defRPr>
            </a:lvl1pPr>
          </a:lstStyle>
          <a:p>
            <a:r>
              <a:t>IAT106: Sketching and Dimensioning</a:t>
            </a:r>
          </a:p>
        </p:txBody>
      </p:sp>
      <p:sp>
        <p:nvSpPr>
          <p:cNvPr id="4" name="Line"/>
          <p:cNvSpPr/>
          <p:nvPr/>
        </p:nvSpPr>
        <p:spPr>
          <a:xfrm>
            <a:off x="19049" y="6553200"/>
            <a:ext cx="9144002" cy="0"/>
          </a:xfrm>
          <a:prstGeom prst="line">
            <a:avLst/>
          </a:prstGeom>
          <a:ln>
            <a:solidFill>
              <a:srgbClr val="9B242E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1pPr>
      <a:lvl2pPr marL="768927" marR="0" indent="-311727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–"/>
        <a:tabLst/>
        <a:defRPr sz="24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2pPr>
      <a:lvl3pPr marL="1188719" marR="0" indent="-274319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3pPr>
      <a:lvl4pPr marL="1676400" marR="0" indent="-3048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–"/>
        <a:tabLst/>
        <a:defRPr sz="24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4pPr>
      <a:lvl5pPr marL="2133600" marR="0" indent="-3048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5pPr>
      <a:lvl6pPr marL="2590800" marR="0" indent="-3048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"/>
        <a:tabLst/>
        <a:defRPr sz="24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"/>
        <a:tabLst/>
        <a:defRPr sz="24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"/>
        <a:tabLst/>
        <a:defRPr sz="24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"/>
        <a:tabLst/>
        <a:defRPr sz="2400" b="0" i="0" u="none" strike="noStrike" cap="none" spc="0" baseline="0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patial Thinking Lab 2…"/>
          <p:cNvSpPr txBox="1">
            <a:spLocks noGrp="1"/>
          </p:cNvSpPr>
          <p:nvPr>
            <p:ph type="body" sz="quarter" idx="4294967295"/>
          </p:nvPr>
        </p:nvSpPr>
        <p:spPr>
          <a:xfrm>
            <a:off x="790575" y="2578100"/>
            <a:ext cx="6400800" cy="1046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>
            <a:normAutofit/>
          </a:bodyPr>
          <a:lstStyle/>
          <a:p>
            <a:pPr>
              <a:buChar char="•"/>
            </a:pPr>
            <a:r>
              <a:t>Spatial Thinking </a:t>
            </a:r>
            <a:r>
              <a:rPr b="1"/>
              <a:t>Lab 2</a:t>
            </a:r>
          </a:p>
          <a:p>
            <a:pPr>
              <a:buChar char="•"/>
            </a:pPr>
            <a:r>
              <a:t>Sketching &amp; Dimensioning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ketching-Line Quality"/>
          <p:cNvSpPr txBox="1"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Sketching-Line Quality</a:t>
            </a:r>
          </a:p>
        </p:txBody>
      </p:sp>
      <p:sp>
        <p:nvSpPr>
          <p:cNvPr id="86" name="You have 15 min to do the line quality exercise. Don’t worry if you don’t finish: you can complete this outside of Lab…"/>
          <p:cNvSpPr txBox="1">
            <a:spLocks noGrp="1"/>
          </p:cNvSpPr>
          <p:nvPr>
            <p:ph type="body" sz="half" idx="4294967295"/>
          </p:nvPr>
        </p:nvSpPr>
        <p:spPr>
          <a:xfrm>
            <a:off x="355600" y="1157287"/>
            <a:ext cx="8350250" cy="21367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rPr dirty="0"/>
              <a:t>You have 15 min to do the line quality exercise. Don’t worry if you don’t finish: you can complete this outside of Lab</a:t>
            </a:r>
          </a:p>
          <a:p>
            <a:pPr>
              <a:buChar char="•"/>
            </a:pPr>
            <a:r>
              <a:rPr dirty="0"/>
              <a:t>As described in the assignment, prepare a sheet as shown, then sketch the lines shown.</a:t>
            </a:r>
          </a:p>
        </p:txBody>
      </p:sp>
      <p:grpSp>
        <p:nvGrpSpPr>
          <p:cNvPr id="105" name="Group"/>
          <p:cNvGrpSpPr/>
          <p:nvPr/>
        </p:nvGrpSpPr>
        <p:grpSpPr>
          <a:xfrm>
            <a:off x="485775" y="3489098"/>
            <a:ext cx="3911600" cy="2860676"/>
            <a:chOff x="0" y="0"/>
            <a:chExt cx="3911600" cy="2860675"/>
          </a:xfrm>
        </p:grpSpPr>
        <p:grpSp>
          <p:nvGrpSpPr>
            <p:cNvPr id="101" name="Group"/>
            <p:cNvGrpSpPr/>
            <p:nvPr/>
          </p:nvGrpSpPr>
          <p:grpSpPr>
            <a:xfrm>
              <a:off x="0" y="0"/>
              <a:ext cx="3911600" cy="2860675"/>
              <a:chOff x="0" y="0"/>
              <a:chExt cx="3911600" cy="2860675"/>
            </a:xfrm>
          </p:grpSpPr>
          <p:sp>
            <p:nvSpPr>
              <p:cNvPr id="87" name="Rectangle"/>
              <p:cNvSpPr/>
              <p:nvPr/>
            </p:nvSpPr>
            <p:spPr>
              <a:xfrm>
                <a:off x="0" y="0"/>
                <a:ext cx="3911600" cy="2860675"/>
              </a:xfrm>
              <a:prstGeom prst="rect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8" name="Rectangle"/>
              <p:cNvSpPr/>
              <p:nvPr/>
            </p:nvSpPr>
            <p:spPr>
              <a:xfrm>
                <a:off x="227752" y="201136"/>
                <a:ext cx="3473785" cy="2440839"/>
              </a:xfrm>
              <a:prstGeom prst="rect">
                <a:avLst/>
              </a:prstGeom>
              <a:solidFill>
                <a:srgbClr val="FFFFFF"/>
              </a:solidFill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grpSp>
            <p:nvGrpSpPr>
              <p:cNvPr id="91" name="Group"/>
              <p:cNvGrpSpPr/>
              <p:nvPr/>
            </p:nvGrpSpPr>
            <p:grpSpPr>
              <a:xfrm>
                <a:off x="227752" y="2430072"/>
                <a:ext cx="1062479" cy="218702"/>
                <a:chOff x="0" y="0"/>
                <a:chExt cx="1062478" cy="218700"/>
              </a:xfrm>
            </p:grpSpPr>
            <p:sp>
              <p:nvSpPr>
                <p:cNvPr id="89" name="Rectangle"/>
                <p:cNvSpPr/>
                <p:nvPr/>
              </p:nvSpPr>
              <p:spPr>
                <a:xfrm>
                  <a:off x="0" y="0"/>
                  <a:ext cx="1062479" cy="218701"/>
                </a:xfrm>
                <a:prstGeom prst="rect">
                  <a:avLst/>
                </a:pr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spcBef>
                      <a:spcPts val="1000"/>
                    </a:spcBef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90" name="Name"/>
                <p:cNvSpPr txBox="1"/>
                <p:nvPr/>
              </p:nvSpPr>
              <p:spPr>
                <a:xfrm>
                  <a:off x="0" y="0"/>
                  <a:ext cx="1062479" cy="20241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spcBef>
                      <a:spcPts val="1000"/>
                    </a:spcBef>
                    <a:defRPr sz="800"/>
                  </a:lvl1pPr>
                </a:lstStyle>
                <a:p>
                  <a:r>
                    <a:t>Name</a:t>
                  </a:r>
                </a:p>
              </p:txBody>
            </p:sp>
          </p:grpSp>
          <p:grpSp>
            <p:nvGrpSpPr>
              <p:cNvPr id="94" name="Group"/>
              <p:cNvGrpSpPr/>
              <p:nvPr/>
            </p:nvGrpSpPr>
            <p:grpSpPr>
              <a:xfrm>
                <a:off x="2179130" y="2430072"/>
                <a:ext cx="665017" cy="218702"/>
                <a:chOff x="0" y="0"/>
                <a:chExt cx="665016" cy="218700"/>
              </a:xfrm>
            </p:grpSpPr>
            <p:sp>
              <p:nvSpPr>
                <p:cNvPr id="92" name="Rectangle"/>
                <p:cNvSpPr/>
                <p:nvPr/>
              </p:nvSpPr>
              <p:spPr>
                <a:xfrm>
                  <a:off x="-1" y="0"/>
                  <a:ext cx="665018" cy="218701"/>
                </a:xfrm>
                <a:prstGeom prst="rect">
                  <a:avLst/>
                </a:pr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spcBef>
                      <a:spcPts val="1000"/>
                    </a:spcBef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93" name="Date"/>
                <p:cNvSpPr txBox="1"/>
                <p:nvPr/>
              </p:nvSpPr>
              <p:spPr>
                <a:xfrm>
                  <a:off x="-1" y="0"/>
                  <a:ext cx="665018" cy="20241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spcBef>
                      <a:spcPts val="1000"/>
                    </a:spcBef>
                    <a:defRPr sz="800"/>
                  </a:lvl1pPr>
                </a:lstStyle>
                <a:p>
                  <a:r>
                    <a:t>Date</a:t>
                  </a:r>
                </a:p>
              </p:txBody>
            </p:sp>
          </p:grpSp>
          <p:grpSp>
            <p:nvGrpSpPr>
              <p:cNvPr id="97" name="Group"/>
              <p:cNvGrpSpPr/>
              <p:nvPr/>
            </p:nvGrpSpPr>
            <p:grpSpPr>
              <a:xfrm>
                <a:off x="2861283" y="2430072"/>
                <a:ext cx="840254" cy="218702"/>
                <a:chOff x="0" y="0"/>
                <a:chExt cx="840253" cy="218700"/>
              </a:xfrm>
            </p:grpSpPr>
            <p:sp>
              <p:nvSpPr>
                <p:cNvPr id="95" name="Rectangle"/>
                <p:cNvSpPr/>
                <p:nvPr/>
              </p:nvSpPr>
              <p:spPr>
                <a:xfrm>
                  <a:off x="0" y="0"/>
                  <a:ext cx="840254" cy="218701"/>
                </a:xfrm>
                <a:prstGeom prst="rect">
                  <a:avLst/>
                </a:pr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spcBef>
                      <a:spcPts val="1000"/>
                    </a:spcBef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96" name="Section #"/>
                <p:cNvSpPr txBox="1"/>
                <p:nvPr/>
              </p:nvSpPr>
              <p:spPr>
                <a:xfrm>
                  <a:off x="0" y="0"/>
                  <a:ext cx="840254" cy="20241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spcBef>
                      <a:spcPts val="1000"/>
                    </a:spcBef>
                    <a:defRPr sz="800"/>
                  </a:lvl1pPr>
                </a:lstStyle>
                <a:p>
                  <a:r>
                    <a:t>Section #</a:t>
                  </a:r>
                </a:p>
              </p:txBody>
            </p:sp>
          </p:grpSp>
          <p:sp>
            <p:nvSpPr>
              <p:cNvPr id="98" name="Line"/>
              <p:cNvSpPr/>
              <p:nvPr/>
            </p:nvSpPr>
            <p:spPr>
              <a:xfrm>
                <a:off x="227752" y="1296907"/>
                <a:ext cx="3456096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Line"/>
              <p:cNvSpPr/>
              <p:nvPr/>
            </p:nvSpPr>
            <p:spPr>
              <a:xfrm>
                <a:off x="1415715" y="210201"/>
                <a:ext cx="1107" cy="2192676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Line"/>
              <p:cNvSpPr/>
              <p:nvPr/>
            </p:nvSpPr>
            <p:spPr>
              <a:xfrm>
                <a:off x="2602021" y="201703"/>
                <a:ext cx="553" cy="219380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4" name="Group"/>
            <p:cNvGrpSpPr/>
            <p:nvPr/>
          </p:nvGrpSpPr>
          <p:grpSpPr>
            <a:xfrm>
              <a:off x="1304050" y="2430072"/>
              <a:ext cx="868447" cy="218702"/>
              <a:chOff x="0" y="0"/>
              <a:chExt cx="868445" cy="218700"/>
            </a:xfrm>
          </p:grpSpPr>
          <p:sp>
            <p:nvSpPr>
              <p:cNvPr id="102" name="Rectangle"/>
              <p:cNvSpPr/>
              <p:nvPr/>
            </p:nvSpPr>
            <p:spPr>
              <a:xfrm>
                <a:off x="0" y="0"/>
                <a:ext cx="868446" cy="218701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spcBef>
                    <a:spcPts val="1000"/>
                  </a:spcBef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3" name="Student ID#"/>
              <p:cNvSpPr txBox="1"/>
              <p:nvPr/>
            </p:nvSpPr>
            <p:spPr>
              <a:xfrm>
                <a:off x="0" y="0"/>
                <a:ext cx="868446" cy="2024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000"/>
                  </a:spcBef>
                  <a:defRPr sz="800"/>
                </a:lvl1pPr>
              </a:lstStyle>
              <a:p>
                <a:r>
                  <a:t>Student ID#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1FB1284-5253-8B4C-B2AC-28D5FF80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39945" y="3135272"/>
            <a:ext cx="2674565" cy="34612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ketching Exercises"/>
          <p:cNvSpPr txBox="1"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Sketching Exercises</a:t>
            </a:r>
          </a:p>
        </p:txBody>
      </p:sp>
      <p:sp>
        <p:nvSpPr>
          <p:cNvPr id="118" name="Complete the exercises of section (c) in your assignment. Again if you don’t finish, you can complete as homework. You have 30 min."/>
          <p:cNvSpPr txBox="1">
            <a:spLocks noGrp="1"/>
          </p:cNvSpPr>
          <p:nvPr>
            <p:ph type="body" sz="quarter" idx="4294967295"/>
          </p:nvPr>
        </p:nvSpPr>
        <p:spPr>
          <a:xfrm>
            <a:off x="152400" y="1295400"/>
            <a:ext cx="8839200" cy="13096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Complete the exercises of section (c) in your assignment. Again if you don’t finish, you can complete as homework. You have 30 min.</a:t>
            </a:r>
          </a:p>
        </p:txBody>
      </p:sp>
      <p:pic>
        <p:nvPicPr>
          <p:cNvPr id="11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2955925"/>
            <a:ext cx="3028951" cy="171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575" y="3344862"/>
            <a:ext cx="2190750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787" y="4935537"/>
            <a:ext cx="1800226" cy="1466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.png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275" y="5160962"/>
            <a:ext cx="2457450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N.B.  -- units in centimetres"/>
          <p:cNvSpPr txBox="1"/>
          <p:nvPr/>
        </p:nvSpPr>
        <p:spPr>
          <a:xfrm>
            <a:off x="3179762" y="2540000"/>
            <a:ext cx="386556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N.B.  -- units in centimetres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imensioning"/>
          <p:cNvSpPr txBox="1"/>
          <p:nvPr/>
        </p:nvSpPr>
        <p:spPr>
          <a:xfrm>
            <a:off x="-1" y="2591379"/>
            <a:ext cx="9144002" cy="486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2800">
                <a:solidFill>
                  <a:srgbClr val="000099"/>
                </a:solidFill>
              </a:defRPr>
            </a:lvl1pPr>
          </a:lstStyle>
          <a:p>
            <a:r>
              <a:t>Dimensioning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uideline for Dimensioning"/>
          <p:cNvSpPr txBox="1"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Guideline for Dimensioning</a:t>
            </a:r>
          </a:p>
        </p:txBody>
      </p:sp>
      <p:sp>
        <p:nvSpPr>
          <p:cNvPr id="128" name="Think of making an object—then dimension it in the most useful way.…"/>
          <p:cNvSpPr txBox="1">
            <a:spLocks noGrp="1"/>
          </p:cNvSpPr>
          <p:nvPr>
            <p:ph type="body" idx="4294967295"/>
          </p:nvPr>
        </p:nvSpPr>
        <p:spPr>
          <a:xfrm>
            <a:off x="152400" y="1295400"/>
            <a:ext cx="8839200" cy="42037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Think of making an object—then dimension it in the most useful way. </a:t>
            </a:r>
          </a:p>
          <a:p>
            <a:pPr marL="742950" lvl="1" indent="-285750">
              <a:spcBef>
                <a:spcPts val="500"/>
              </a:spcBef>
              <a:defRPr sz="2200"/>
            </a:pPr>
            <a:r>
              <a:t>Put in exactly as many dimensions as are necessary to make it: no more, no less. </a:t>
            </a:r>
          </a:p>
          <a:p>
            <a:pPr marL="742950" lvl="1" indent="-285750">
              <a:spcBef>
                <a:spcPts val="500"/>
              </a:spcBef>
              <a:defRPr sz="2200"/>
            </a:pPr>
            <a:r>
              <a:t>You are “communicating spatially” with the person who will build your design (it may of course be you!)</a:t>
            </a:r>
          </a:p>
          <a:p>
            <a:pPr>
              <a:buChar char="•"/>
            </a:pPr>
            <a:r>
              <a:t>Don’t put in redundant dimensions. They clutter the drawing  (AND if "tolerances" included, redundant dimensions can lead to conflicts).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Drawing Scale  (1 of 3)"/>
          <p:cNvSpPr txBox="1"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Drawing Scale  </a:t>
            </a:r>
            <a:r>
              <a:rPr sz="1800"/>
              <a:t>(1 of 3)</a:t>
            </a:r>
          </a:p>
        </p:txBody>
      </p:sp>
      <p:sp>
        <p:nvSpPr>
          <p:cNvPr id="131" name="Problem:…"/>
          <p:cNvSpPr txBox="1">
            <a:spLocks noGrp="1"/>
          </p:cNvSpPr>
          <p:nvPr>
            <p:ph type="body" idx="4294967295"/>
          </p:nvPr>
        </p:nvSpPr>
        <p:spPr>
          <a:xfrm>
            <a:off x="152400" y="1295400"/>
            <a:ext cx="88392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r>
              <a:t>Problem:</a:t>
            </a:r>
          </a:p>
          <a:p>
            <a:pPr marL="0" indent="0">
              <a:buChar char="•"/>
            </a:pPr>
            <a:r>
              <a:t>big objects cannot be drawn full size—too big to fit the paper. </a:t>
            </a:r>
          </a:p>
          <a:p>
            <a:pPr marL="0" indent="0">
              <a:buChar char="•"/>
            </a:pPr>
            <a:r>
              <a:t>very small objects similarly are too small to draw and to read. </a:t>
            </a:r>
          </a:p>
          <a:p>
            <a:pPr marL="0" indent="0">
              <a:buSzTx/>
              <a:buNone/>
            </a:pPr>
            <a:r>
              <a:t>Solution:</a:t>
            </a:r>
          </a:p>
          <a:p>
            <a:pPr marL="0" indent="0">
              <a:buChar char="•"/>
            </a:pPr>
            <a:r>
              <a:t>“Scale” or magnify the objects </a:t>
            </a:r>
            <a:r>
              <a:rPr b="1"/>
              <a:t>proportionately</a:t>
            </a:r>
          </a:p>
          <a:p>
            <a:pPr marL="0" indent="0">
              <a:buChar char="•"/>
              <a:defRPr b="1" u="sng"/>
            </a:pPr>
            <a:r>
              <a:t>Representative Fraction:</a:t>
            </a:r>
            <a:r>
              <a:rPr b="0" u="none"/>
              <a:t>  </a:t>
            </a:r>
          </a:p>
          <a:p>
            <a:pPr marL="0" indent="0">
              <a:buSzTx/>
              <a:buNone/>
            </a:pPr>
            <a:r>
              <a:t>		RF = Size on dwg / Actual size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Drawing Scale (2 of 3)"/>
          <p:cNvSpPr txBox="1"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Drawing Scale </a:t>
            </a:r>
            <a:r>
              <a:rPr sz="1800"/>
              <a:t>(2 of 3)</a:t>
            </a:r>
          </a:p>
        </p:txBody>
      </p:sp>
      <p:sp>
        <p:nvSpPr>
          <p:cNvPr id="134" name="Scale -- just Representation Factor (R.F.), as a ratio…"/>
          <p:cNvSpPr txBox="1">
            <a:spLocks noGrp="1"/>
          </p:cNvSpPr>
          <p:nvPr>
            <p:ph type="body" idx="4294967295"/>
          </p:nvPr>
        </p:nvSpPr>
        <p:spPr>
          <a:xfrm>
            <a:off x="152400" y="1295400"/>
            <a:ext cx="8756650" cy="4357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 b="1"/>
            </a:pPr>
            <a:r>
              <a:t>Scale -- </a:t>
            </a:r>
            <a:r>
              <a:rPr b="0"/>
              <a:t>just Representation Factor (R.F.), as a ratio</a:t>
            </a:r>
          </a:p>
          <a:p>
            <a:pPr marL="0" indent="0">
              <a:buChar char="•"/>
            </a:pPr>
            <a:r>
              <a:t>Eg object length = 1m, </a:t>
            </a:r>
          </a:p>
          <a:p>
            <a:pPr marL="742950" lvl="1" indent="-285750">
              <a:spcBef>
                <a:spcPts val="500"/>
              </a:spcBef>
              <a:defRPr sz="2200"/>
            </a:pPr>
            <a:r>
              <a:t>We represent this on the drawing by a 10 mm line:</a:t>
            </a:r>
          </a:p>
          <a:p>
            <a:pPr marL="1143000" lvl="2" indent="-228600">
              <a:spcBef>
                <a:spcPts val="0"/>
              </a:spcBef>
              <a:defRPr sz="1600"/>
            </a:pPr>
            <a:r>
              <a:t>RF = 10 mm/ 1 m = 10 mm/ 1000 mm = 1/100</a:t>
            </a:r>
          </a:p>
          <a:p>
            <a:pPr marL="1143000" lvl="2" indent="-228600">
              <a:spcBef>
                <a:spcPts val="0"/>
              </a:spcBef>
              <a:defRPr sz="1600"/>
            </a:pPr>
            <a:r>
              <a:t>Scale = 1:100</a:t>
            </a:r>
          </a:p>
          <a:p>
            <a:pPr marL="0" indent="0">
              <a:buChar char="•"/>
            </a:pPr>
            <a:r>
              <a:t>Recommended Scales.   (IS: 10713-1983)</a:t>
            </a:r>
          </a:p>
          <a:p>
            <a:pPr marL="742950" lvl="1" indent="-285750">
              <a:spcBef>
                <a:spcPts val="400"/>
              </a:spcBef>
              <a:defRPr sz="1800" b="1" i="1" u="sng"/>
            </a:pPr>
            <a:r>
              <a:t>Full Size Scale.</a:t>
            </a:r>
            <a:r>
              <a:rPr b="0" i="0" u="none"/>
              <a:t>   Dwg size same as object size: full-size scale, i.e. 1:1.</a:t>
            </a:r>
          </a:p>
          <a:p>
            <a:pPr marL="742950" lvl="1" indent="-285750">
              <a:spcBef>
                <a:spcPts val="400"/>
              </a:spcBef>
              <a:defRPr sz="1800" b="1" i="1" u="sng"/>
            </a:pPr>
            <a:r>
              <a:t>Reduced Scale</a:t>
            </a:r>
            <a:r>
              <a:rPr b="0"/>
              <a:t>.</a:t>
            </a:r>
            <a:r>
              <a:rPr b="0" i="0" u="none"/>
              <a:t>   Dwg smaller than objects, the reduced scales are used. Recommended scales 1:2, 1:5, 1:10, 1:20, 1:50, 1:100, etc.</a:t>
            </a:r>
          </a:p>
          <a:p>
            <a:pPr marL="742950" lvl="1" indent="-285750">
              <a:spcBef>
                <a:spcPts val="400"/>
              </a:spcBef>
              <a:defRPr sz="1800" b="1" i="1" u="sng"/>
            </a:pPr>
            <a:r>
              <a:t>Enlarged Scale</a:t>
            </a:r>
            <a:r>
              <a:rPr b="0"/>
              <a:t>.</a:t>
            </a:r>
            <a:r>
              <a:rPr b="0" u="none"/>
              <a:t>   </a:t>
            </a:r>
            <a:r>
              <a:rPr b="0" i="0" u="none"/>
              <a:t>Dwg larger than actual objects, enlarged scales are used. Recommended scales 50:1, 20:1, 10:1, 5:1, 2:1, etc.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Drawing Scale (3 of 3)"/>
          <p:cNvSpPr txBox="1"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Drawing Scale </a:t>
            </a:r>
            <a:r>
              <a:rPr sz="1800"/>
              <a:t>(3 of 3)</a:t>
            </a:r>
          </a:p>
        </p:txBody>
      </p:sp>
      <p:sp>
        <p:nvSpPr>
          <p:cNvPr id="137" name="Circle"/>
          <p:cNvSpPr/>
          <p:nvPr/>
        </p:nvSpPr>
        <p:spPr>
          <a:xfrm>
            <a:off x="1371600" y="1739900"/>
            <a:ext cx="992188" cy="992188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Circle"/>
          <p:cNvSpPr/>
          <p:nvPr/>
        </p:nvSpPr>
        <p:spPr>
          <a:xfrm>
            <a:off x="3921125" y="1739900"/>
            <a:ext cx="992188" cy="992188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Circle"/>
          <p:cNvSpPr/>
          <p:nvPr/>
        </p:nvSpPr>
        <p:spPr>
          <a:xfrm>
            <a:off x="6430962" y="1739900"/>
            <a:ext cx="992188" cy="992188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Loonie"/>
          <p:cNvSpPr txBox="1"/>
          <p:nvPr/>
        </p:nvSpPr>
        <p:spPr>
          <a:xfrm>
            <a:off x="1238250" y="3211512"/>
            <a:ext cx="11255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r>
              <a:t>Loonie</a:t>
            </a:r>
          </a:p>
        </p:txBody>
      </p:sp>
      <p:sp>
        <p:nvSpPr>
          <p:cNvPr id="141" name="Truck Wheel"/>
          <p:cNvSpPr txBox="1"/>
          <p:nvPr/>
        </p:nvSpPr>
        <p:spPr>
          <a:xfrm>
            <a:off x="3743325" y="3225800"/>
            <a:ext cx="16541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r>
              <a:t>Truck Wheel</a:t>
            </a:r>
          </a:p>
        </p:txBody>
      </p:sp>
      <p:sp>
        <p:nvSpPr>
          <p:cNvPr id="142" name="Moon"/>
          <p:cNvSpPr txBox="1"/>
          <p:nvPr/>
        </p:nvSpPr>
        <p:spPr>
          <a:xfrm>
            <a:off x="6505575" y="3225800"/>
            <a:ext cx="11255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r>
              <a:t>Moon</a:t>
            </a:r>
          </a:p>
        </p:txBody>
      </p:sp>
      <p:sp>
        <p:nvSpPr>
          <p:cNvPr id="143" name="Ø 3500 km"/>
          <p:cNvSpPr txBox="1"/>
          <p:nvPr/>
        </p:nvSpPr>
        <p:spPr>
          <a:xfrm>
            <a:off x="7481887" y="1208087"/>
            <a:ext cx="1401763" cy="35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Ø </a:t>
            </a:r>
            <a:r>
              <a:rPr>
                <a:latin typeface="Arial"/>
                <a:ea typeface="Arial"/>
                <a:cs typeface="Arial"/>
                <a:sym typeface="Arial"/>
              </a:rPr>
              <a:t>3500 km</a:t>
            </a:r>
          </a:p>
        </p:txBody>
      </p:sp>
      <p:sp>
        <p:nvSpPr>
          <p:cNvPr id="144" name="Line"/>
          <p:cNvSpPr/>
          <p:nvPr/>
        </p:nvSpPr>
        <p:spPr>
          <a:xfrm flipV="1">
            <a:off x="7181850" y="1419225"/>
            <a:ext cx="355600" cy="320675"/>
          </a:xfrm>
          <a:prstGeom prst="line">
            <a:avLst/>
          </a:prstGeom>
          <a:ln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" name="Line"/>
          <p:cNvSpPr/>
          <p:nvPr/>
        </p:nvSpPr>
        <p:spPr>
          <a:xfrm flipV="1">
            <a:off x="2185987" y="1555750"/>
            <a:ext cx="357188" cy="320675"/>
          </a:xfrm>
          <a:prstGeom prst="line">
            <a:avLst/>
          </a:prstGeom>
          <a:ln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" name="Line"/>
          <p:cNvSpPr/>
          <p:nvPr/>
        </p:nvSpPr>
        <p:spPr>
          <a:xfrm flipV="1">
            <a:off x="4735512" y="1571625"/>
            <a:ext cx="357189" cy="320675"/>
          </a:xfrm>
          <a:prstGeom prst="line">
            <a:avLst/>
          </a:prstGeom>
          <a:ln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Ø 26.5 mm"/>
          <p:cNvSpPr txBox="1"/>
          <p:nvPr/>
        </p:nvSpPr>
        <p:spPr>
          <a:xfrm>
            <a:off x="2493962" y="1346200"/>
            <a:ext cx="1401763" cy="35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Ø </a:t>
            </a:r>
            <a:r>
              <a:rPr>
                <a:latin typeface="Arial"/>
                <a:ea typeface="Arial"/>
                <a:cs typeface="Arial"/>
                <a:sym typeface="Arial"/>
              </a:rPr>
              <a:t>26.5 mm</a:t>
            </a:r>
          </a:p>
        </p:txBody>
      </p:sp>
      <p:sp>
        <p:nvSpPr>
          <p:cNvPr id="148" name="Ø 1000 mm"/>
          <p:cNvSpPr txBox="1"/>
          <p:nvPr/>
        </p:nvSpPr>
        <p:spPr>
          <a:xfrm>
            <a:off x="5103812" y="1341437"/>
            <a:ext cx="1401763" cy="35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Ø </a:t>
            </a:r>
            <a:r>
              <a:rPr>
                <a:latin typeface="Arial"/>
                <a:ea typeface="Arial"/>
                <a:cs typeface="Arial"/>
                <a:sym typeface="Arial"/>
              </a:rPr>
              <a:t>1000 mm</a:t>
            </a:r>
          </a:p>
        </p:txBody>
      </p:sp>
      <p:sp>
        <p:nvSpPr>
          <p:cNvPr id="149" name="Scale: 1:1"/>
          <p:cNvSpPr txBox="1"/>
          <p:nvPr/>
        </p:nvSpPr>
        <p:spPr>
          <a:xfrm>
            <a:off x="1103312" y="3963987"/>
            <a:ext cx="14398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r>
              <a:t>Scale: 1:1</a:t>
            </a:r>
          </a:p>
        </p:txBody>
      </p:sp>
      <p:sp>
        <p:nvSpPr>
          <p:cNvPr id="150" name="Scale: 1:50"/>
          <p:cNvSpPr txBox="1"/>
          <p:nvPr/>
        </p:nvSpPr>
        <p:spPr>
          <a:xfrm>
            <a:off x="3806825" y="3963987"/>
            <a:ext cx="14382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r>
              <a:t>Scale: 1:50</a:t>
            </a:r>
          </a:p>
        </p:txBody>
      </p:sp>
      <p:sp>
        <p:nvSpPr>
          <p:cNvPr id="151" name="Scale: 1:132,000,000"/>
          <p:cNvSpPr txBox="1"/>
          <p:nvPr/>
        </p:nvSpPr>
        <p:spPr>
          <a:xfrm>
            <a:off x="6207125" y="3963987"/>
            <a:ext cx="24987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r>
              <a:t>Scale: 1:132,000,000</a:t>
            </a:r>
          </a:p>
        </p:txBody>
      </p:sp>
      <p:sp>
        <p:nvSpPr>
          <p:cNvPr id="152" name="N.B. – the Moon scale is &quot;wrong&quot; in two ways. First, it has commas. Real scales do not.…"/>
          <p:cNvSpPr txBox="1"/>
          <p:nvPr/>
        </p:nvSpPr>
        <p:spPr>
          <a:xfrm>
            <a:off x="3500437" y="4887912"/>
            <a:ext cx="5643564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/>
            </a:pPr>
            <a:r>
              <a:t>N.B. – the Moon scale is "wrong" in two ways.</a:t>
            </a:r>
            <a:br/>
            <a:r>
              <a:t>First, it has commas. Real scales do not.</a:t>
            </a:r>
          </a:p>
          <a:p>
            <a:pPr>
              <a:defRPr sz="1800"/>
            </a:pPr>
            <a:r>
              <a:t>Second, it uses a non-conventional scaling factor.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4" animBg="1" advAuto="0"/>
      <p:bldP spid="138" grpId="5" animBg="1" advAuto="0"/>
      <p:bldP spid="139" grpId="6" animBg="1" advAuto="0"/>
      <p:bldP spid="140" grpId="1" animBg="1" advAuto="0"/>
      <p:bldP spid="141" grpId="2" animBg="1" advAuto="0"/>
      <p:bldP spid="142" grpId="3" animBg="1" advAuto="0"/>
      <p:bldP spid="143" grpId="11" animBg="1" advAuto="0"/>
      <p:bldP spid="144" grpId="12" animBg="1" advAuto="0"/>
      <p:bldP spid="145" grpId="8" animBg="1" advAuto="0"/>
      <p:bldP spid="146" grpId="10" animBg="1" advAuto="0"/>
      <p:bldP spid="147" grpId="7" animBg="1" advAuto="0"/>
      <p:bldP spid="148" grpId="9" animBg="1" advAuto="0"/>
      <p:bldP spid="149" grpId="13" animBg="1" advAuto="0"/>
      <p:bldP spid="150" grpId="14" animBg="1" advAuto="0"/>
      <p:bldP spid="151" grpId="1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0"/>
            <a:ext cx="822325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imensioning-TA Demo"/>
          <p:cNvSpPr txBox="1"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Dimensioning-TA Demo</a:t>
            </a:r>
          </a:p>
        </p:txBody>
      </p:sp>
      <p:pic>
        <p:nvPicPr>
          <p:cNvPr id="157" name="TA_Dimension_Exercise" descr="TA_Dimension_Exerci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841500"/>
            <a:ext cx="4878388" cy="454342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Follow along with the TA.  DO NOT hand in this exercise.…"/>
          <p:cNvSpPr txBox="1"/>
          <p:nvPr/>
        </p:nvSpPr>
        <p:spPr>
          <a:xfrm>
            <a:off x="488950" y="1001712"/>
            <a:ext cx="8116888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Follow along with the TA.  DO NOT hand in this exercise.</a:t>
            </a:r>
          </a:p>
          <a:p>
            <a: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 Demo: </a:t>
            </a:r>
            <a:r>
              <a:rPr sz="1800" b="0"/>
              <a:t>(from Fig 9.78 exercise #1, p 531, in full book).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imensioning Exercises"/>
          <p:cNvSpPr txBox="1">
            <a:spLocks noGrp="1"/>
          </p:cNvSpPr>
          <p:nvPr>
            <p:ph type="title" idx="4294967295"/>
          </p:nvPr>
        </p:nvSpPr>
        <p:spPr>
          <a:xfrm>
            <a:off x="152400" y="241300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Dimensioning Exercises</a:t>
            </a:r>
          </a:p>
        </p:txBody>
      </p:sp>
      <p:sp>
        <p:nvSpPr>
          <p:cNvPr id="161" name="For each exercise listed, sketch the given views and completely dimension the drawing.  Each square is 6mm. Use grid paper for these exercises.  Each drawing should occupy half a page in the format shown on the last page of your assignment.  The lettering for the dimensioning should be about 3mm high. (10 marks each)…"/>
          <p:cNvSpPr txBox="1">
            <a:spLocks noGrp="1"/>
          </p:cNvSpPr>
          <p:nvPr>
            <p:ph type="body" idx="4294967295"/>
          </p:nvPr>
        </p:nvSpPr>
        <p:spPr>
          <a:xfrm>
            <a:off x="152400" y="1295400"/>
            <a:ext cx="88392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rPr dirty="0"/>
              <a:t>For each exercise listed, sketch the given views and completely dimension the drawing.  Each square is 6mm. Use grid paper for these exercises.  Each drawing should occupy half a page in the format shown on the last page of your assignment.  The lettering for the dimensioning should be about 3mm high. (</a:t>
            </a:r>
            <a:r>
              <a:rPr b="1" dirty="0"/>
              <a:t>10 marks each)</a:t>
            </a:r>
          </a:p>
          <a:p>
            <a:pPr marL="742950" lvl="1" indent="-285750">
              <a:spcBef>
                <a:spcPts val="500"/>
              </a:spcBef>
              <a:defRPr sz="2200">
                <a:solidFill>
                  <a:srgbClr val="FF0000"/>
                </a:solidFill>
              </a:defRPr>
            </a:pPr>
            <a:r>
              <a:rPr dirty="0"/>
              <a:t>In-class:	See Lab overview doc: </a:t>
            </a:r>
          </a:p>
          <a:p>
            <a:pPr marL="742950" lvl="1" indent="-285750">
              <a:spcBef>
                <a:spcPts val="500"/>
              </a:spcBef>
              <a:defRPr sz="2200">
                <a:solidFill>
                  <a:srgbClr val="FF0000"/>
                </a:solidFill>
              </a:defRPr>
            </a:pPr>
            <a:r>
              <a:rPr dirty="0"/>
              <a:t>Homework: See Lab overview doc: </a:t>
            </a:r>
          </a:p>
          <a:p>
            <a:pPr>
              <a:buChar char="•"/>
            </a:pPr>
            <a:r>
              <a:rPr dirty="0"/>
              <a:t>Grading will be on placement and accuracy of dimensions, on completeness (enough dimensions but not over-dimensioned). Neatness and legibility of lettering will be taken into account as well.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patial Thinking Lab2"/>
          <p:cNvSpPr txBox="1"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Spatial Thinking Lab2</a:t>
            </a:r>
          </a:p>
        </p:txBody>
      </p:sp>
      <p:sp>
        <p:nvSpPr>
          <p:cNvPr id="45" name="4 sets of exercises to be completed and handed in by start of your next lab session:…"/>
          <p:cNvSpPr txBox="1">
            <a:spLocks noGrp="1"/>
          </p:cNvSpPr>
          <p:nvPr>
            <p:ph type="body" idx="4294967295"/>
          </p:nvPr>
        </p:nvSpPr>
        <p:spPr>
          <a:xfrm>
            <a:off x="152400" y="1295399"/>
            <a:ext cx="8839200" cy="455771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 b="1"/>
            </a:pPr>
            <a:r>
              <a:rPr dirty="0"/>
              <a:t>4 sets of exercises</a:t>
            </a:r>
            <a:r>
              <a:rPr b="0" dirty="0"/>
              <a:t> to be completed and handed in by start of your next lab session: </a:t>
            </a:r>
          </a:p>
          <a:p>
            <a:pPr marL="742950" lvl="1" indent="-285750">
              <a:spcBef>
                <a:spcPts val="500"/>
              </a:spcBef>
              <a:defRPr sz="2200"/>
            </a:pPr>
            <a:r>
              <a:rPr dirty="0"/>
              <a:t>Surface identification </a:t>
            </a:r>
          </a:p>
          <a:p>
            <a:pPr marL="742950" lvl="1" indent="-285750">
              <a:spcBef>
                <a:spcPts val="500"/>
              </a:spcBef>
              <a:defRPr sz="2200"/>
            </a:pPr>
            <a:r>
              <a:rPr dirty="0"/>
              <a:t>Sketching technique (draw sets of straight lines); </a:t>
            </a:r>
          </a:p>
          <a:p>
            <a:pPr marL="742950" lvl="1" indent="-285750">
              <a:spcBef>
                <a:spcPts val="500"/>
              </a:spcBef>
              <a:defRPr sz="2200"/>
            </a:pPr>
            <a:r>
              <a:rPr dirty="0"/>
              <a:t>Sketching practice; and </a:t>
            </a:r>
          </a:p>
          <a:p>
            <a:pPr marL="742950" lvl="1" indent="-285750">
              <a:spcBef>
                <a:spcPts val="500"/>
              </a:spcBef>
              <a:defRPr sz="2200"/>
            </a:pPr>
            <a:r>
              <a:rPr dirty="0"/>
              <a:t>Simple dimensioning exercises.</a:t>
            </a:r>
          </a:p>
          <a:p>
            <a:pPr>
              <a:buChar char="•"/>
            </a:pPr>
            <a:r>
              <a:rPr dirty="0"/>
              <a:t>We’ll start with some “demo” spatial reasoning exercises and some examples of what we expect you to do.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patial Reasoning"/>
          <p:cNvSpPr txBox="1"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Spatial Reasoning</a:t>
            </a:r>
          </a:p>
        </p:txBody>
      </p:sp>
      <p:sp>
        <p:nvSpPr>
          <p:cNvPr id="48" name="There are many exercises to help you learn to “think” in 3D.…"/>
          <p:cNvSpPr txBox="1">
            <a:spLocks noGrp="1"/>
          </p:cNvSpPr>
          <p:nvPr>
            <p:ph type="body" idx="4294967295"/>
          </p:nvPr>
        </p:nvSpPr>
        <p:spPr>
          <a:xfrm>
            <a:off x="152400" y="1295400"/>
            <a:ext cx="88392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There are many exercises to help you learn to “think” in 3D. </a:t>
            </a:r>
          </a:p>
          <a:p>
            <a:pPr>
              <a:buChar char="•"/>
              <a:defRPr>
                <a:solidFill>
                  <a:srgbClr val="FFFF00"/>
                </a:solidFill>
              </a:defRPr>
            </a:pPr>
            <a:endParaRPr/>
          </a:p>
          <a:p>
            <a:pPr>
              <a:buSzTx/>
              <a:buNone/>
              <a:defRPr b="1"/>
            </a:pPr>
            <a:r>
              <a:t>	Let’s try a few …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patial Reasoning—a folding exercise"/>
          <p:cNvSpPr txBox="1"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Spatial Reasoning—a folding exercise</a:t>
            </a:r>
          </a:p>
        </p:txBody>
      </p:sp>
      <p:sp>
        <p:nvSpPr>
          <p:cNvPr id="51" name="The pattern can be folded into a 3D box.…"/>
          <p:cNvSpPr txBox="1"/>
          <p:nvPr/>
        </p:nvSpPr>
        <p:spPr>
          <a:xfrm>
            <a:off x="457200" y="1905000"/>
            <a:ext cx="48768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000099"/>
                </a:solidFill>
              </a:defRPr>
            </a:pPr>
            <a:r>
              <a:t>The pattern can be folded into a 3D box.</a:t>
            </a:r>
          </a:p>
          <a:p>
            <a:pPr>
              <a:buSzPct val="100000"/>
              <a:buChar char="•"/>
              <a:defRPr sz="1800">
                <a:solidFill>
                  <a:srgbClr val="000099"/>
                </a:solidFill>
              </a:defRPr>
            </a:pPr>
            <a:r>
              <a:t>   Which of the 4 boxes could be made?</a:t>
            </a:r>
          </a:p>
          <a:p>
            <a:pPr>
              <a:buSzPct val="100000"/>
              <a:buChar char="•"/>
              <a:defRPr sz="1800">
                <a:solidFill>
                  <a:srgbClr val="000099"/>
                </a:solidFill>
              </a:defRPr>
            </a:pPr>
            <a:r>
              <a:t>   If you think none, choose “E”</a:t>
            </a:r>
          </a:p>
        </p:txBody>
      </p:sp>
      <p:sp>
        <p:nvSpPr>
          <p:cNvPr id="52" name="A                  B                   C                   D                E"/>
          <p:cNvSpPr txBox="1"/>
          <p:nvPr/>
        </p:nvSpPr>
        <p:spPr>
          <a:xfrm>
            <a:off x="609600" y="4219575"/>
            <a:ext cx="5715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000099"/>
                </a:solidFill>
              </a:defRPr>
            </a:lvl1pPr>
          </a:lstStyle>
          <a:p>
            <a:r>
              <a:t>A                  B                   C                   D                E</a:t>
            </a:r>
          </a:p>
        </p:txBody>
      </p:sp>
      <p:pic>
        <p:nvPicPr>
          <p:cNvPr id="53" name="image.tif" descr="imag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38487"/>
            <a:ext cx="5205413" cy="1139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600200"/>
            <a:ext cx="2468563" cy="1666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                  B                   C                   D                E"/>
          <p:cNvSpPr txBox="1"/>
          <p:nvPr/>
        </p:nvSpPr>
        <p:spPr>
          <a:xfrm>
            <a:off x="609600" y="4219575"/>
            <a:ext cx="5715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000099"/>
                </a:solidFill>
              </a:defRPr>
            </a:lvl1pPr>
          </a:lstStyle>
          <a:p>
            <a:r>
              <a:t>A                  B                   C                   D                E</a:t>
            </a:r>
          </a:p>
        </p:txBody>
      </p:sp>
      <p:pic>
        <p:nvPicPr>
          <p:cNvPr id="57" name="image.tif" descr="imag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91087"/>
            <a:ext cx="5248275" cy="110807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A                  B                   C                   D                E"/>
          <p:cNvSpPr txBox="1"/>
          <p:nvPr/>
        </p:nvSpPr>
        <p:spPr>
          <a:xfrm>
            <a:off x="685800" y="5957887"/>
            <a:ext cx="5715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000099"/>
                </a:solidFill>
              </a:defRPr>
            </a:lvl1pPr>
          </a:lstStyle>
          <a:p>
            <a:r>
              <a:t>A                  B                   C                   D                E</a:t>
            </a:r>
          </a:p>
        </p:txBody>
      </p:sp>
      <p:pic>
        <p:nvPicPr>
          <p:cNvPr id="59" name="image.tif" descr="imag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38487"/>
            <a:ext cx="5205413" cy="1139826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he pattern can be folded into a 3D box.…"/>
          <p:cNvSpPr txBox="1"/>
          <p:nvPr/>
        </p:nvSpPr>
        <p:spPr>
          <a:xfrm>
            <a:off x="457200" y="1905000"/>
            <a:ext cx="48768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000099"/>
                </a:solidFill>
              </a:defRPr>
            </a:pPr>
            <a:r>
              <a:t>The pattern can be folded into a 3D box.</a:t>
            </a:r>
          </a:p>
          <a:p>
            <a:pPr>
              <a:buSzPct val="100000"/>
              <a:buChar char="•"/>
              <a:defRPr sz="1800">
                <a:solidFill>
                  <a:srgbClr val="000099"/>
                </a:solidFill>
              </a:defRPr>
            </a:pPr>
            <a:r>
              <a:t>   Which of the 4 boxes could be made?</a:t>
            </a:r>
          </a:p>
          <a:p>
            <a:pPr>
              <a:buSzPct val="100000"/>
              <a:buChar char="•"/>
              <a:defRPr sz="1800">
                <a:solidFill>
                  <a:srgbClr val="000099"/>
                </a:solidFill>
              </a:defRPr>
            </a:pPr>
            <a:r>
              <a:t>   If you think none, choose “E”</a:t>
            </a:r>
          </a:p>
        </p:txBody>
      </p:sp>
      <p:pic>
        <p:nvPicPr>
          <p:cNvPr id="61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600200"/>
            <a:ext cx="2468563" cy="1666875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patial Reasoning—a folding exercise"/>
          <p:cNvSpPr txBox="1"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Spatial Reasoning—a folding exercise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urface Identification-practice/demo 1/2"/>
          <p:cNvSpPr txBox="1"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Surface Identification-practice/demo 1/2</a:t>
            </a:r>
          </a:p>
        </p:txBody>
      </p:sp>
      <p:pic>
        <p:nvPicPr>
          <p:cNvPr id="65" name="LabelViews-view" descr="LabelViews-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937"/>
            <a:ext cx="6172200" cy="2511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LabelViews-ans1" descr="LabelViews-ans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222375"/>
            <a:ext cx="2895600" cy="426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urface Identification-practice/demo 2/2"/>
          <p:cNvSpPr txBox="1"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Surface Identification-practice/demo 2/2</a:t>
            </a:r>
          </a:p>
        </p:txBody>
      </p:sp>
      <p:pic>
        <p:nvPicPr>
          <p:cNvPr id="69" name="LabelViews-view" descr="LabelViews-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937"/>
            <a:ext cx="6172200" cy="2511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LabelViews-ans2" descr="LabelViews-ans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837" y="1246187"/>
            <a:ext cx="2828926" cy="4200526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Rectangle"/>
          <p:cNvSpPr/>
          <p:nvPr/>
        </p:nvSpPr>
        <p:spPr>
          <a:xfrm>
            <a:off x="6958012" y="2374900"/>
            <a:ext cx="1951038" cy="2900363"/>
          </a:xfrm>
          <a:prstGeom prst="rect">
            <a:avLst/>
          </a:prstGeom>
          <a:solidFill>
            <a:srgbClr val="E0E0E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2" name="Rectangle"/>
          <p:cNvSpPr/>
          <p:nvPr/>
        </p:nvSpPr>
        <p:spPr>
          <a:xfrm>
            <a:off x="6954837" y="2693987"/>
            <a:ext cx="1951038" cy="2600326"/>
          </a:xfrm>
          <a:prstGeom prst="rect">
            <a:avLst/>
          </a:prstGeom>
          <a:solidFill>
            <a:srgbClr val="E0E0E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3" name="Rectangle"/>
          <p:cNvSpPr/>
          <p:nvPr/>
        </p:nvSpPr>
        <p:spPr>
          <a:xfrm>
            <a:off x="6918325" y="3036887"/>
            <a:ext cx="1951038" cy="2265363"/>
          </a:xfrm>
          <a:prstGeom prst="rect">
            <a:avLst/>
          </a:prstGeom>
          <a:solidFill>
            <a:srgbClr val="E0E0E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4" name="Rectangle"/>
          <p:cNvSpPr/>
          <p:nvPr/>
        </p:nvSpPr>
        <p:spPr>
          <a:xfrm>
            <a:off x="6937375" y="3355975"/>
            <a:ext cx="1951038" cy="1943100"/>
          </a:xfrm>
          <a:prstGeom prst="rect">
            <a:avLst/>
          </a:prstGeom>
          <a:solidFill>
            <a:srgbClr val="E0E0E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5" name="Rectangle"/>
          <p:cNvSpPr/>
          <p:nvPr/>
        </p:nvSpPr>
        <p:spPr>
          <a:xfrm>
            <a:off x="6932612" y="3665537"/>
            <a:ext cx="1951038" cy="1630363"/>
          </a:xfrm>
          <a:prstGeom prst="rect">
            <a:avLst/>
          </a:prstGeom>
          <a:solidFill>
            <a:srgbClr val="E0E0E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6" name="Rectangle"/>
          <p:cNvSpPr/>
          <p:nvPr/>
        </p:nvSpPr>
        <p:spPr>
          <a:xfrm>
            <a:off x="6961187" y="4008437"/>
            <a:ext cx="1951038" cy="1284288"/>
          </a:xfrm>
          <a:prstGeom prst="rect">
            <a:avLst/>
          </a:prstGeom>
          <a:solidFill>
            <a:srgbClr val="E0E0E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7" name="Rectangle"/>
          <p:cNvSpPr/>
          <p:nvPr/>
        </p:nvSpPr>
        <p:spPr>
          <a:xfrm>
            <a:off x="6956425" y="4314825"/>
            <a:ext cx="1951038" cy="973138"/>
          </a:xfrm>
          <a:prstGeom prst="rect">
            <a:avLst/>
          </a:prstGeom>
          <a:solidFill>
            <a:srgbClr val="E0E0E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6942137" y="4656137"/>
            <a:ext cx="1951038" cy="660401"/>
          </a:xfrm>
          <a:prstGeom prst="rect">
            <a:avLst/>
          </a:prstGeom>
          <a:solidFill>
            <a:srgbClr val="E0E0E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9" name="Rectangle"/>
          <p:cNvSpPr/>
          <p:nvPr/>
        </p:nvSpPr>
        <p:spPr>
          <a:xfrm>
            <a:off x="6916737" y="4976812"/>
            <a:ext cx="1951038" cy="358776"/>
          </a:xfrm>
          <a:prstGeom prst="rect">
            <a:avLst/>
          </a:prstGeom>
          <a:solidFill>
            <a:srgbClr val="E0E0E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" dur="500" fill="hold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animBg="1" advAuto="0"/>
      <p:bldP spid="72" grpId="2" animBg="1" advAuto="0"/>
      <p:bldP spid="73" grpId="3" animBg="1" advAuto="0"/>
      <p:bldP spid="74" grpId="4" animBg="1" advAuto="0"/>
      <p:bldP spid="75" grpId="5" animBg="1" advAuto="0"/>
      <p:bldP spid="76" grpId="6" animBg="1" advAuto="0"/>
      <p:bldP spid="77" grpId="7" animBg="1" advAuto="0"/>
      <p:bldP spid="78" grpId="8" animBg="1" advAuto="0"/>
      <p:bldP spid="79" grpId="9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rface Identification"/>
          <p:cNvSpPr txBox="1"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Surface Identification</a:t>
            </a:r>
          </a:p>
        </p:txBody>
      </p:sp>
      <p:sp>
        <p:nvSpPr>
          <p:cNvPr id="82" name="As described in your assignment, draw the table and fill in the blanks.  You have 10 min. If you don’t finish, you can complete outside the Lab"/>
          <p:cNvSpPr txBox="1">
            <a:spLocks noGrp="1"/>
          </p:cNvSpPr>
          <p:nvPr>
            <p:ph type="body" sz="half" idx="4294967295"/>
          </p:nvPr>
        </p:nvSpPr>
        <p:spPr>
          <a:xfrm>
            <a:off x="152400" y="1295400"/>
            <a:ext cx="3292475" cy="46545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As described in your assignment, draw the table and fill in the blanks.  You have 10 min. If you don’t finish, you can complete outside the Lab</a:t>
            </a:r>
          </a:p>
        </p:txBody>
      </p:sp>
      <p:pic>
        <p:nvPicPr>
          <p:cNvPr id="83" name="05_165" descr="05_1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712" y="1373187"/>
            <a:ext cx="5427663" cy="487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tyles of Sketching"/>
          <p:cNvSpPr txBox="1"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Styles</a:t>
            </a:r>
            <a:r>
              <a:rPr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t>of Sketching</a:t>
            </a:r>
          </a:p>
        </p:txBody>
      </p:sp>
      <p:pic>
        <p:nvPicPr>
          <p:cNvPr id="10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535237"/>
            <a:ext cx="1790700" cy="1076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0" y="2535237"/>
            <a:ext cx="1905000" cy="1162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487" y="2535237"/>
            <a:ext cx="1876426" cy="130492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Lines meet at endpoints,…"/>
          <p:cNvSpPr txBox="1"/>
          <p:nvPr/>
        </p:nvSpPr>
        <p:spPr>
          <a:xfrm>
            <a:off x="942975" y="3859212"/>
            <a:ext cx="187642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Lines meet at endpoints,</a:t>
            </a:r>
          </a:p>
          <a:p>
            <a:pPr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“engineering-like”</a:t>
            </a:r>
          </a:p>
        </p:txBody>
      </p:sp>
      <p:sp>
        <p:nvSpPr>
          <p:cNvPr id="113" name="Lines cross at endpoints…"/>
          <p:cNvSpPr txBox="1"/>
          <p:nvPr/>
        </p:nvSpPr>
        <p:spPr>
          <a:xfrm>
            <a:off x="3305175" y="3859212"/>
            <a:ext cx="187642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Lines cross at endpoints</a:t>
            </a:r>
          </a:p>
          <a:p>
            <a:pPr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“architect-like”</a:t>
            </a:r>
          </a:p>
        </p:txBody>
      </p:sp>
      <p:sp>
        <p:nvSpPr>
          <p:cNvPr id="114" name="Lines vague, ‘sketch-y’,…"/>
          <p:cNvSpPr txBox="1"/>
          <p:nvPr/>
        </p:nvSpPr>
        <p:spPr>
          <a:xfrm>
            <a:off x="5805487" y="3859212"/>
            <a:ext cx="2043113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Lines vague, ‘sketch-y’,</a:t>
            </a:r>
          </a:p>
          <a:p>
            <a:pPr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“expressive”, "art-like"</a:t>
            </a:r>
          </a:p>
        </p:txBody>
      </p:sp>
      <p:sp>
        <p:nvSpPr>
          <p:cNvPr id="115" name="X"/>
          <p:cNvSpPr txBox="1"/>
          <p:nvPr/>
        </p:nvSpPr>
        <p:spPr>
          <a:xfrm>
            <a:off x="6148387" y="2185987"/>
            <a:ext cx="977901" cy="172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500">
                <a:solidFill>
                  <a:srgbClr val="FF0000"/>
                </a:solidFill>
              </a:defRPr>
            </a:lvl1pPr>
          </a:lstStyle>
          <a:p>
            <a:r>
              <a:t>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1" animBg="1" advAuto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Default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1_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Default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840</Words>
  <Application>Microsoft Macintosh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1_Default Design</vt:lpstr>
      <vt:lpstr>PowerPoint Presentation</vt:lpstr>
      <vt:lpstr>Spatial Thinking Lab2</vt:lpstr>
      <vt:lpstr>Spatial Reasoning</vt:lpstr>
      <vt:lpstr>Spatial Reasoning—a folding exercise</vt:lpstr>
      <vt:lpstr>Spatial Reasoning—a folding exercise</vt:lpstr>
      <vt:lpstr>Surface Identification-practice/demo 1/2</vt:lpstr>
      <vt:lpstr>Surface Identification-practice/demo 2/2</vt:lpstr>
      <vt:lpstr>Surface Identification</vt:lpstr>
      <vt:lpstr>Styles of Sketching</vt:lpstr>
      <vt:lpstr>Sketching-Line Quality</vt:lpstr>
      <vt:lpstr>Sketching Exercises</vt:lpstr>
      <vt:lpstr>PowerPoint Presentation</vt:lpstr>
      <vt:lpstr>Guideline for Dimensioning</vt:lpstr>
      <vt:lpstr>Drawing Scale  (1 of 3)</vt:lpstr>
      <vt:lpstr>Drawing Scale (2 of 3)</vt:lpstr>
      <vt:lpstr>Drawing Scale (3 of 3)</vt:lpstr>
      <vt:lpstr>PowerPoint Presentation</vt:lpstr>
      <vt:lpstr>Dimensioning-TA Demo</vt:lpstr>
      <vt:lpstr>Dimensioning 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Naghmi Shireen</cp:lastModifiedBy>
  <cp:revision>4</cp:revision>
  <dcterms:modified xsi:type="dcterms:W3CDTF">2020-09-16T16:47:15Z</dcterms:modified>
</cp:coreProperties>
</file>