
<file path=[Content_Types].xml><?xml version="1.0" encoding="utf-8"?>
<Types xmlns="http://schemas.openxmlformats.org/package/2006/content-types">
  <Default Extension="jpe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20" r:id="rId64"/>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E7F3F4"/>
          </a:solidFill>
        </a:fill>
      </a:tcStyle>
    </a:wholeTbl>
    <a:band2H>
      <a:tcTxStyle/>
      <a:tcStyle>
        <a:tcBdr/>
        <a:fill>
          <a:solidFill>
            <a:srgbClr val="F3F9FA"/>
          </a:solidFill>
        </a:fill>
      </a:tcStyle>
    </a:band2H>
    <a:firstCol>
      <a:tcTxStyle b="on" i="off">
        <a:font>
          <a:latin typeface="Arial"/>
          <a:ea typeface="Arial"/>
          <a:cs typeface="Arial"/>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Col>
    <a:lastRow>
      <a:tcTxStyle b="on" i="off">
        <a:font>
          <a:latin typeface="Arial"/>
          <a:ea typeface="Arial"/>
          <a:cs typeface="Arial"/>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lastRow>
    <a:firstRow>
      <a:tcTxStyle b="on" i="off">
        <a:font>
          <a:latin typeface="Arial"/>
          <a:ea typeface="Arial"/>
          <a:cs typeface="Arial"/>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wholeTbl>
    <a:band2H>
      <a:tcTxStyle/>
      <a:tcStyle>
        <a:tcBdr/>
        <a:fill>
          <a:solidFill>
            <a:schemeClr val="accent3">
              <a:lumOff val="44000"/>
            </a:schemeClr>
          </a:solidFill>
        </a:fill>
      </a:tcStyle>
    </a:band2H>
    <a:firstCol>
      <a:tcTxStyle b="on" i="off">
        <a:font>
          <a:latin typeface="Arial"/>
          <a:ea typeface="Arial"/>
          <a:cs typeface="Arial"/>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Col>
    <a:lastRow>
      <a:tcTxStyle b="on" i="off">
        <a:font>
          <a:latin typeface="Arial"/>
          <a:ea typeface="Arial"/>
          <a:cs typeface="Arial"/>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lastRow>
    <a:firstRow>
      <a:tcTxStyle b="on" i="off">
        <a:font>
          <a:latin typeface="Arial"/>
          <a:ea typeface="Arial"/>
          <a:cs typeface="Arial"/>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CCCD9"/>
          </a:solidFill>
        </a:fill>
      </a:tcStyle>
    </a:wholeTbl>
    <a:band2H>
      <a:tcTxStyle/>
      <a:tcStyle>
        <a:tcBdr/>
        <a:fill>
          <a:solidFill>
            <a:srgbClr val="E7E7ED"/>
          </a:solidFill>
        </a:fill>
      </a:tcStyle>
    </a:band2H>
    <a:firstCol>
      <a:tcTxStyle b="on" i="off">
        <a:font>
          <a:latin typeface="Arial"/>
          <a:ea typeface="Arial"/>
          <a:cs typeface="Arial"/>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Col>
    <a:lastRow>
      <a:tcTxStyle b="on" i="off">
        <a:font>
          <a:latin typeface="Arial"/>
          <a:ea typeface="Arial"/>
          <a:cs typeface="Arial"/>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lastRow>
    <a:firstRow>
      <a:tcTxStyle b="on" i="off">
        <a:font>
          <a:latin typeface="Arial"/>
          <a:ea typeface="Arial"/>
          <a:cs typeface="Arial"/>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3">
              <a:lumOff val="44000"/>
            </a:schemeClr>
          </a:solidFill>
        </a:fill>
      </a:tcStyle>
    </a:band2H>
    <a:firstCol>
      <a:tcTxStyle b="on" i="off">
        <a:font>
          <a:latin typeface="Arial"/>
          <a:ea typeface="Arial"/>
          <a:cs typeface="Arial"/>
        </a:font>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ff">
        <a:font>
          <a:latin typeface="Arial"/>
          <a:ea typeface="Arial"/>
          <a:cs typeface="Arial"/>
        </a:font>
        <a:schemeClr val="accent3">
          <a:lumOff val="44000"/>
        </a:schemeClr>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Col>
    <a:lastRow>
      <a:tcTxStyle b="on" i="off">
        <a:font>
          <a:latin typeface="Arial"/>
          <a:ea typeface="Arial"/>
          <a:cs typeface="Arial"/>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lastRow>
    <a:firstRow>
      <a:tcTxStyle b="on" i="off">
        <a:font>
          <a:latin typeface="Arial"/>
          <a:ea typeface="Arial"/>
          <a:cs typeface="Arial"/>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chemeClr val="accent3">
              <a:lumOff val="44000"/>
            </a:schemeClr>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p:restoredTop sz="88435"/>
  </p:normalViewPr>
  <p:slideViewPr>
    <p:cSldViewPr snapToGrid="0" snapToObjects="1">
      <p:cViewPr varScale="1">
        <p:scale>
          <a:sx n="112" d="100"/>
          <a:sy n="112" d="100"/>
        </p:scale>
        <p:origin x="222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xfrm>
            <a:off x="1143000" y="685800"/>
            <a:ext cx="4572000" cy="3429000"/>
          </a:xfrm>
          <a:prstGeom prst="rect">
            <a:avLst/>
          </a:prstGeom>
        </p:spPr>
        <p:txBody>
          <a:bodyPr/>
          <a:lstStyle/>
          <a:p>
            <a:endParaRPr/>
          </a:p>
        </p:txBody>
      </p:sp>
      <p:sp>
        <p:nvSpPr>
          <p:cNvPr id="156" name="Shape 15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Times New Roman"/>
      </a:defRPr>
    </a:lvl1pPr>
    <a:lvl2pPr indent="228600" latinLnBrk="0">
      <a:spcBef>
        <a:spcPts val="400"/>
      </a:spcBef>
      <a:defRPr sz="1200">
        <a:latin typeface="+mj-lt"/>
        <a:ea typeface="+mj-ea"/>
        <a:cs typeface="+mj-cs"/>
        <a:sym typeface="Times New Roman"/>
      </a:defRPr>
    </a:lvl2pPr>
    <a:lvl3pPr indent="457200" latinLnBrk="0">
      <a:spcBef>
        <a:spcPts val="400"/>
      </a:spcBef>
      <a:defRPr sz="1200">
        <a:latin typeface="+mj-lt"/>
        <a:ea typeface="+mj-ea"/>
        <a:cs typeface="+mj-cs"/>
        <a:sym typeface="Times New Roman"/>
      </a:defRPr>
    </a:lvl3pPr>
    <a:lvl4pPr indent="685800" latinLnBrk="0">
      <a:spcBef>
        <a:spcPts val="400"/>
      </a:spcBef>
      <a:defRPr sz="1200">
        <a:latin typeface="+mj-lt"/>
        <a:ea typeface="+mj-ea"/>
        <a:cs typeface="+mj-cs"/>
        <a:sym typeface="Times New Roman"/>
      </a:defRPr>
    </a:lvl4pPr>
    <a:lvl5pPr indent="914400" latinLnBrk="0">
      <a:spcBef>
        <a:spcPts val="400"/>
      </a:spcBef>
      <a:defRPr sz="1200">
        <a:latin typeface="+mj-lt"/>
        <a:ea typeface="+mj-ea"/>
        <a:cs typeface="+mj-cs"/>
        <a:sym typeface="Times New Roman"/>
      </a:defRPr>
    </a:lvl5pPr>
    <a:lvl6pPr indent="1143000" latinLnBrk="0">
      <a:spcBef>
        <a:spcPts val="400"/>
      </a:spcBef>
      <a:defRPr sz="1200">
        <a:latin typeface="+mj-lt"/>
        <a:ea typeface="+mj-ea"/>
        <a:cs typeface="+mj-cs"/>
        <a:sym typeface="Times New Roman"/>
      </a:defRPr>
    </a:lvl6pPr>
    <a:lvl7pPr indent="1371600" latinLnBrk="0">
      <a:spcBef>
        <a:spcPts val="400"/>
      </a:spcBef>
      <a:defRPr sz="1200">
        <a:latin typeface="+mj-lt"/>
        <a:ea typeface="+mj-ea"/>
        <a:cs typeface="+mj-cs"/>
        <a:sym typeface="Times New Roman"/>
      </a:defRPr>
    </a:lvl7pPr>
    <a:lvl8pPr indent="1600200" latinLnBrk="0">
      <a:spcBef>
        <a:spcPts val="400"/>
      </a:spcBef>
      <a:defRPr sz="1200">
        <a:latin typeface="+mj-lt"/>
        <a:ea typeface="+mj-ea"/>
        <a:cs typeface="+mj-cs"/>
        <a:sym typeface="Times New Roman"/>
      </a:defRPr>
    </a:lvl8pPr>
    <a:lvl9pPr indent="1828800" latinLnBrk="0">
      <a:spcBef>
        <a:spcPts val="400"/>
      </a:spcBef>
      <a:defRPr sz="1200">
        <a:latin typeface="+mj-lt"/>
        <a:ea typeface="+mj-ea"/>
        <a:cs typeface="+mj-cs"/>
        <a:sym typeface="Times New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en.wikipedia.org/wiki/Perspective_projection"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en.wikipedia.org/wiki/Zoom_lens" TargetMode="External"/><Relationship Id="rId4" Type="http://schemas.openxmlformats.org/officeDocument/2006/relationships/hyperlink" Target="http://en.wikipedia.org/wiki/Focal_length"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noRot="1" noChangeAspect="1"/>
          </p:cNvSpPr>
          <p:nvPr>
            <p:ph type="sldImg"/>
          </p:nvPr>
        </p:nvSpPr>
        <p:spPr>
          <a:prstGeom prst="rect">
            <a:avLst/>
          </a:prstGeom>
        </p:spPr>
        <p:txBody>
          <a:bodyPr/>
          <a:lstStyle/>
          <a:p>
            <a:endParaRPr/>
          </a:p>
        </p:txBody>
      </p:sp>
      <p:sp>
        <p:nvSpPr>
          <p:cNvPr id="170" name="Shape 170"/>
          <p:cNvSpPr>
            <a:spLocks noGrp="1"/>
          </p:cNvSpPr>
          <p:nvPr>
            <p:ph type="body" sz="quarter" idx="1"/>
          </p:nvPr>
        </p:nvSpPr>
        <p:spPr>
          <a:prstGeom prst="rect">
            <a:avLst/>
          </a:prstGeom>
        </p:spPr>
        <p:txBody>
          <a:bodyPr/>
          <a:lstStyle/>
          <a:p>
            <a:pPr>
              <a:buSzPct val="100000"/>
              <a:buChar char="-"/>
            </a:pPr>
            <a:r>
              <a:t>Are these objs for the lecture or the lab? BOTH</a:t>
            </a:r>
          </a:p>
          <a:p>
            <a:pPr>
              <a:buSzPct val="100000"/>
              <a:buChar char="-"/>
            </a:pPr>
            <a:r>
              <a:t>By the end of this lecture and lab you will be able to:</a:t>
            </a:r>
          </a:p>
          <a:p>
            <a:pPr marL="457200" lvl="1" indent="0">
              <a:buSzPct val="100000"/>
              <a:buChar char="-"/>
            </a:pPr>
            <a:r>
              <a:t>Explain…..</a:t>
            </a:r>
          </a:p>
          <a:p>
            <a:pPr marL="457200" lvl="1" indent="0">
              <a:buSzPct val="100000"/>
              <a:buChar char="-"/>
            </a:pPr>
            <a:r>
              <a:t>Describe</a:t>
            </a:r>
          </a:p>
          <a:p>
            <a:pPr marL="457200" lvl="1" indent="0">
              <a:buSzPct val="100000"/>
              <a:buChar char="-"/>
            </a:pPr>
            <a:r>
              <a:t>Explore the details</a:t>
            </a:r>
          </a:p>
          <a:p>
            <a:pPr marL="457200" lvl="1" indent="0">
              <a:buSzPct val="100000"/>
              <a:buChar char="-"/>
            </a:pPr>
            <a:r>
              <a:t>Produce …..</a:t>
            </a:r>
          </a:p>
          <a:p>
            <a:pPr marL="457200" lvl="1" indent="0">
              <a:buSzPct val="100000"/>
              <a:buChar char="-"/>
            </a:pPr>
            <a:r>
              <a:t>Practice???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noRot="1" noChangeAspect="1"/>
          </p:cNvSpPr>
          <p:nvPr>
            <p:ph type="sldImg"/>
          </p:nvPr>
        </p:nvSpPr>
        <p:spPr>
          <a:prstGeom prst="rect">
            <a:avLst/>
          </a:prstGeom>
        </p:spPr>
        <p:txBody>
          <a:bodyPr/>
          <a:lstStyle/>
          <a:p>
            <a:endParaRPr/>
          </a:p>
        </p:txBody>
      </p:sp>
      <p:sp>
        <p:nvSpPr>
          <p:cNvPr id="284" name="Shape 284"/>
          <p:cNvSpPr>
            <a:spLocks noGrp="1"/>
          </p:cNvSpPr>
          <p:nvPr>
            <p:ph type="body" sz="quarter" idx="1"/>
          </p:nvPr>
        </p:nvSpPr>
        <p:spPr>
          <a:prstGeom prst="rect">
            <a:avLst/>
          </a:prstGeom>
        </p:spPr>
        <p:txBody>
          <a:bodyPr/>
          <a:lstStyle/>
          <a:p>
            <a:r>
              <a:t>To get different projections, you vary the projection method (orthographic, perspective), the orientation of the projection plane (oblique is not orthogonal to the projection rays) and/or the object orientation (the only difference between axonometric and, say, a top view.</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hape 291"/>
          <p:cNvSpPr>
            <a:spLocks noGrp="1" noRot="1" noChangeAspect="1"/>
          </p:cNvSpPr>
          <p:nvPr>
            <p:ph type="sldImg"/>
          </p:nvPr>
        </p:nvSpPr>
        <p:spPr>
          <a:prstGeom prst="rect">
            <a:avLst/>
          </a:prstGeom>
        </p:spPr>
        <p:txBody>
          <a:bodyPr/>
          <a:lstStyle/>
          <a:p>
            <a:endParaRPr/>
          </a:p>
        </p:txBody>
      </p:sp>
      <p:sp>
        <p:nvSpPr>
          <p:cNvPr id="292" name="Shape 292"/>
          <p:cNvSpPr>
            <a:spLocks noGrp="1"/>
          </p:cNvSpPr>
          <p:nvPr>
            <p:ph type="body" sz="quarter" idx="1"/>
          </p:nvPr>
        </p:nvSpPr>
        <p:spPr>
          <a:prstGeom prst="rect">
            <a:avLst/>
          </a:prstGeom>
        </p:spPr>
        <p:txBody>
          <a:bodyPr/>
          <a:lstStyle/>
          <a:p>
            <a:r>
              <a:t>Notice how all of the projectors are parallel in each type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noRot="1" noChangeAspect="1"/>
          </p:cNvSpPr>
          <p:nvPr>
            <p:ph type="sldImg"/>
          </p:nvPr>
        </p:nvSpPr>
        <p:spPr>
          <a:prstGeom prst="rect">
            <a:avLst/>
          </a:prstGeom>
        </p:spPr>
        <p:txBody>
          <a:bodyPr/>
          <a:lstStyle/>
          <a:p>
            <a:endParaRPr/>
          </a:p>
        </p:txBody>
      </p:sp>
      <p:sp>
        <p:nvSpPr>
          <p:cNvPr id="302" name="Shape 302"/>
          <p:cNvSpPr>
            <a:spLocks noGrp="1"/>
          </p:cNvSpPr>
          <p:nvPr>
            <p:ph type="body" sz="quarter" idx="1"/>
          </p:nvPr>
        </p:nvSpPr>
        <p:spPr>
          <a:prstGeom prst="rect">
            <a:avLst/>
          </a:prstGeom>
        </p:spPr>
        <p:txBody>
          <a:bodyPr/>
          <a:lstStyle/>
          <a:p>
            <a:r>
              <a:t>Explain width, height and depth convention. We don’t use the term “length”.</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a:spLocks noGrp="1" noRot="1" noChangeAspect="1"/>
          </p:cNvSpPr>
          <p:nvPr>
            <p:ph type="sldImg"/>
          </p:nvPr>
        </p:nvSpPr>
        <p:spPr>
          <a:prstGeom prst="rect">
            <a:avLst/>
          </a:prstGeom>
        </p:spPr>
        <p:txBody>
          <a:bodyPr/>
          <a:lstStyle/>
          <a:p>
            <a:endParaRPr/>
          </a:p>
        </p:txBody>
      </p:sp>
      <p:sp>
        <p:nvSpPr>
          <p:cNvPr id="320" name="Shape 320"/>
          <p:cNvSpPr>
            <a:spLocks noGrp="1"/>
          </p:cNvSpPr>
          <p:nvPr>
            <p:ph type="body" sz="quarter" idx="1"/>
          </p:nvPr>
        </p:nvSpPr>
        <p:spPr>
          <a:prstGeom prst="rect">
            <a:avLst/>
          </a:prstGeom>
        </p:spPr>
        <p:txBody>
          <a:bodyPr/>
          <a:lstStyle/>
          <a:p>
            <a:r>
              <a:t>This animation is from</a:t>
            </a:r>
          </a:p>
          <a:p>
            <a:r>
              <a:t>VISUALIZATION, MODELING &amp; GRAPHICS FOR ENGINEERING DESIGN</a:t>
            </a:r>
          </a:p>
          <a:p>
            <a:r>
              <a:t> By Dennis Kenmon Lieu, Sheryl Ann Sorby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Shape 333"/>
          <p:cNvSpPr>
            <a:spLocks noGrp="1" noRot="1" noChangeAspect="1"/>
          </p:cNvSpPr>
          <p:nvPr>
            <p:ph type="sldImg"/>
          </p:nvPr>
        </p:nvSpPr>
        <p:spPr>
          <a:prstGeom prst="rect">
            <a:avLst/>
          </a:prstGeom>
        </p:spPr>
        <p:txBody>
          <a:bodyPr/>
          <a:lstStyle/>
          <a:p>
            <a:endParaRPr/>
          </a:p>
        </p:txBody>
      </p:sp>
      <p:sp>
        <p:nvSpPr>
          <p:cNvPr id="334" name="Shape 334"/>
          <p:cNvSpPr>
            <a:spLocks noGrp="1"/>
          </p:cNvSpPr>
          <p:nvPr>
            <p:ph type="body" sz="quarter" idx="1"/>
          </p:nvPr>
        </p:nvSpPr>
        <p:spPr>
          <a:prstGeom prst="rect">
            <a:avLst/>
          </a:prstGeom>
        </p:spPr>
        <p:txBody>
          <a:bodyPr/>
          <a:lstStyle/>
          <a:p>
            <a:r>
              <a:t>SW demo to illustrate camera swinging</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Shape 346"/>
          <p:cNvSpPr>
            <a:spLocks noGrp="1" noRot="1" noChangeAspect="1"/>
          </p:cNvSpPr>
          <p:nvPr>
            <p:ph type="sldImg"/>
          </p:nvPr>
        </p:nvSpPr>
        <p:spPr>
          <a:prstGeom prst="rect">
            <a:avLst/>
          </a:prstGeom>
        </p:spPr>
        <p:txBody>
          <a:bodyPr/>
          <a:lstStyle/>
          <a:p>
            <a:endParaRPr/>
          </a:p>
        </p:txBody>
      </p:sp>
      <p:sp>
        <p:nvSpPr>
          <p:cNvPr id="347" name="Shape 347"/>
          <p:cNvSpPr>
            <a:spLocks noGrp="1"/>
          </p:cNvSpPr>
          <p:nvPr>
            <p:ph type="body" sz="quarter" idx="1"/>
          </p:nvPr>
        </p:nvSpPr>
        <p:spPr>
          <a:prstGeom prst="rect">
            <a:avLst/>
          </a:prstGeom>
        </p:spPr>
        <p:txBody>
          <a:bodyPr/>
          <a:lstStyle/>
          <a:p>
            <a:r>
              <a:t>Note fix to R side view; this was from earlier edition of text and showed sides of slot as hidden whereas they should be visible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a:spLocks noGrp="1" noRot="1" noChangeAspect="1"/>
          </p:cNvSpPr>
          <p:nvPr>
            <p:ph type="sldImg"/>
          </p:nvPr>
        </p:nvSpPr>
        <p:spPr>
          <a:prstGeom prst="rect">
            <a:avLst/>
          </a:prstGeom>
        </p:spPr>
        <p:txBody>
          <a:bodyPr/>
          <a:lstStyle/>
          <a:p>
            <a:endParaRPr/>
          </a:p>
        </p:txBody>
      </p:sp>
      <p:sp>
        <p:nvSpPr>
          <p:cNvPr id="368" name="Shape 368"/>
          <p:cNvSpPr>
            <a:spLocks noGrp="1"/>
          </p:cNvSpPr>
          <p:nvPr>
            <p:ph type="body" sz="quarter" idx="1"/>
          </p:nvPr>
        </p:nvSpPr>
        <p:spPr>
          <a:prstGeom prst="rect">
            <a:avLst/>
          </a:prstGeom>
        </p:spPr>
        <p:txBody>
          <a:bodyPr/>
          <a:lstStyle/>
          <a:p>
            <a:r>
              <a:t>Notice use of “identify the face” method you did in lab!</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hape 376"/>
          <p:cNvSpPr>
            <a:spLocks noGrp="1" noRot="1" noChangeAspect="1"/>
          </p:cNvSpPr>
          <p:nvPr>
            <p:ph type="sldImg"/>
          </p:nvPr>
        </p:nvSpPr>
        <p:spPr>
          <a:prstGeom prst="rect">
            <a:avLst/>
          </a:prstGeom>
        </p:spPr>
        <p:txBody>
          <a:bodyPr/>
          <a:lstStyle/>
          <a:p>
            <a:endParaRPr/>
          </a:p>
        </p:txBody>
      </p:sp>
      <p:sp>
        <p:nvSpPr>
          <p:cNvPr id="377" name="Shape 377"/>
          <p:cNvSpPr>
            <a:spLocks noGrp="1"/>
          </p:cNvSpPr>
          <p:nvPr>
            <p:ph type="body" sz="quarter" idx="1"/>
          </p:nvPr>
        </p:nvSpPr>
        <p:spPr>
          <a:prstGeom prst="rect">
            <a:avLst/>
          </a:prstGeom>
        </p:spPr>
        <p:txBody>
          <a:bodyPr/>
          <a:lstStyle/>
          <a:p>
            <a:r>
              <a:t>How would this change if the circular hole were a square hole?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Shape 477"/>
          <p:cNvSpPr>
            <a:spLocks noGrp="1" noRot="1" noChangeAspect="1"/>
          </p:cNvSpPr>
          <p:nvPr>
            <p:ph type="sldImg"/>
          </p:nvPr>
        </p:nvSpPr>
        <p:spPr>
          <a:prstGeom prst="rect">
            <a:avLst/>
          </a:prstGeom>
        </p:spPr>
        <p:txBody>
          <a:bodyPr/>
          <a:lstStyle/>
          <a:p>
            <a:endParaRPr/>
          </a:p>
        </p:txBody>
      </p:sp>
      <p:sp>
        <p:nvSpPr>
          <p:cNvPr id="478" name="Shape 478"/>
          <p:cNvSpPr>
            <a:spLocks noGrp="1"/>
          </p:cNvSpPr>
          <p:nvPr>
            <p:ph type="body" sz="quarter" idx="1"/>
          </p:nvPr>
        </p:nvSpPr>
        <p:spPr>
          <a:prstGeom prst="rect">
            <a:avLst/>
          </a:prstGeom>
        </p:spPr>
        <p:txBody>
          <a:bodyPr/>
          <a:lstStyle/>
          <a:p>
            <a:r>
              <a:t>Ref slide 6,13</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Shape 485"/>
          <p:cNvSpPr>
            <a:spLocks noGrp="1" noRot="1" noChangeAspect="1"/>
          </p:cNvSpPr>
          <p:nvPr>
            <p:ph type="sldImg"/>
          </p:nvPr>
        </p:nvSpPr>
        <p:spPr>
          <a:prstGeom prst="rect">
            <a:avLst/>
          </a:prstGeom>
        </p:spPr>
        <p:txBody>
          <a:bodyPr/>
          <a:lstStyle/>
          <a:p>
            <a:endParaRPr/>
          </a:p>
        </p:txBody>
      </p:sp>
      <p:sp>
        <p:nvSpPr>
          <p:cNvPr id="486" name="Shape 486"/>
          <p:cNvSpPr>
            <a:spLocks noGrp="1"/>
          </p:cNvSpPr>
          <p:nvPr>
            <p:ph type="body" sz="quarter" idx="1"/>
          </p:nvPr>
        </p:nvSpPr>
        <p:spPr>
          <a:prstGeom prst="rect">
            <a:avLst/>
          </a:prstGeom>
        </p:spPr>
        <p:txBody>
          <a:bodyPr/>
          <a:lstStyle/>
          <a:p>
            <a:r>
              <a:t>Remember the camera analogy</a:t>
            </a:r>
          </a:p>
          <a:p>
            <a:r>
              <a:t>Moving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a:spLocks noGrp="1" noRot="1" noChangeAspect="1"/>
          </p:cNvSpPr>
          <p:nvPr>
            <p:ph type="sldImg"/>
          </p:nvPr>
        </p:nvSpPr>
        <p:spPr>
          <a:prstGeom prst="rect">
            <a:avLst/>
          </a:prstGeom>
        </p:spPr>
        <p:txBody>
          <a:bodyPr/>
          <a:lstStyle/>
          <a:p>
            <a:endParaRPr/>
          </a:p>
        </p:txBody>
      </p:sp>
      <p:sp>
        <p:nvSpPr>
          <p:cNvPr id="177" name="Shape 177"/>
          <p:cNvSpPr>
            <a:spLocks noGrp="1"/>
          </p:cNvSpPr>
          <p:nvPr>
            <p:ph type="body" sz="quarter" idx="1"/>
          </p:nvPr>
        </p:nvSpPr>
        <p:spPr>
          <a:prstGeom prst="rect">
            <a:avLst/>
          </a:prstGeom>
        </p:spPr>
        <p:txBody>
          <a:bodyPr/>
          <a:lstStyle/>
          <a:p>
            <a:pPr lvl="1" indent="457200"/>
            <a:r>
              <a:t>What are examples of nonplanar/nongeometric projections?</a:t>
            </a:r>
          </a:p>
          <a:p>
            <a:pPr lvl="2" indent="914400"/>
            <a:r>
              <a:t>Cartographic: (non geom, non planar)</a:t>
            </a:r>
          </a:p>
          <a:p>
            <a:pPr lvl="2" indent="914400"/>
            <a:r>
              <a:t>Omnimax:       (non geometric)</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Shape 499"/>
          <p:cNvSpPr>
            <a:spLocks noGrp="1" noRot="1" noChangeAspect="1"/>
          </p:cNvSpPr>
          <p:nvPr>
            <p:ph type="sldImg"/>
          </p:nvPr>
        </p:nvSpPr>
        <p:spPr>
          <a:prstGeom prst="rect">
            <a:avLst/>
          </a:prstGeom>
        </p:spPr>
        <p:txBody>
          <a:bodyPr/>
          <a:lstStyle/>
          <a:p>
            <a:endParaRPr/>
          </a:p>
        </p:txBody>
      </p:sp>
      <p:sp>
        <p:nvSpPr>
          <p:cNvPr id="500" name="Shape 500"/>
          <p:cNvSpPr>
            <a:spLocks noGrp="1"/>
          </p:cNvSpPr>
          <p:nvPr>
            <p:ph type="body" sz="quarter" idx="1"/>
          </p:nvPr>
        </p:nvSpPr>
        <p:spPr>
          <a:prstGeom prst="rect">
            <a:avLst/>
          </a:prstGeom>
        </p:spPr>
        <p:txBody>
          <a:bodyPr/>
          <a:lstStyle/>
          <a:p>
            <a:r>
              <a:t>Think about how you would get a view in which Edge 1-2 could be seen in TL.  Hint: look at the chapter on auxiliary views!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Shape 558"/>
          <p:cNvSpPr>
            <a:spLocks noGrp="1" noRot="1" noChangeAspect="1"/>
          </p:cNvSpPr>
          <p:nvPr>
            <p:ph type="sldImg"/>
          </p:nvPr>
        </p:nvSpPr>
        <p:spPr>
          <a:prstGeom prst="rect">
            <a:avLst/>
          </a:prstGeom>
        </p:spPr>
        <p:txBody>
          <a:bodyPr/>
          <a:lstStyle/>
          <a:p>
            <a:endParaRPr/>
          </a:p>
        </p:txBody>
      </p:sp>
      <p:sp>
        <p:nvSpPr>
          <p:cNvPr id="559" name="Shape 559"/>
          <p:cNvSpPr>
            <a:spLocks noGrp="1"/>
          </p:cNvSpPr>
          <p:nvPr>
            <p:ph type="body" sz="quarter" idx="1"/>
          </p:nvPr>
        </p:nvSpPr>
        <p:spPr>
          <a:prstGeom prst="rect">
            <a:avLst/>
          </a:prstGeom>
        </p:spPr>
        <p:txBody>
          <a:bodyPr/>
          <a:lstStyle/>
          <a:p>
            <a:r>
              <a:t>Show 2 student examples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Shape 572"/>
          <p:cNvSpPr>
            <a:spLocks noGrp="1" noRot="1" noChangeAspect="1"/>
          </p:cNvSpPr>
          <p:nvPr>
            <p:ph type="sldImg"/>
          </p:nvPr>
        </p:nvSpPr>
        <p:spPr>
          <a:prstGeom prst="rect">
            <a:avLst/>
          </a:prstGeom>
        </p:spPr>
        <p:txBody>
          <a:bodyPr/>
          <a:lstStyle/>
          <a:p>
            <a:endParaRPr/>
          </a:p>
        </p:txBody>
      </p:sp>
      <p:sp>
        <p:nvSpPr>
          <p:cNvPr id="573" name="Shape 573"/>
          <p:cNvSpPr>
            <a:spLocks noGrp="1"/>
          </p:cNvSpPr>
          <p:nvPr>
            <p:ph type="body" sz="quarter" idx="1"/>
          </p:nvPr>
        </p:nvSpPr>
        <p:spPr>
          <a:prstGeom prst="rect">
            <a:avLst/>
          </a:prstGeom>
        </p:spPr>
        <p:txBody>
          <a:bodyPr/>
          <a:lstStyle/>
          <a:p>
            <a:r>
              <a:t>Show 2 student examples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 name="Shape 612"/>
          <p:cNvSpPr>
            <a:spLocks noGrp="1" noRot="1" noChangeAspect="1"/>
          </p:cNvSpPr>
          <p:nvPr>
            <p:ph type="sldImg"/>
          </p:nvPr>
        </p:nvSpPr>
        <p:spPr>
          <a:prstGeom prst="rect">
            <a:avLst/>
          </a:prstGeom>
        </p:spPr>
        <p:txBody>
          <a:bodyPr/>
          <a:lstStyle/>
          <a:p>
            <a:endParaRPr/>
          </a:p>
        </p:txBody>
      </p:sp>
      <p:sp>
        <p:nvSpPr>
          <p:cNvPr id="613" name="Shape 613"/>
          <p:cNvSpPr>
            <a:spLocks noGrp="1"/>
          </p:cNvSpPr>
          <p:nvPr>
            <p:ph type="body" sz="quarter" idx="1"/>
          </p:nvPr>
        </p:nvSpPr>
        <p:spPr>
          <a:prstGeom prst="rect">
            <a:avLst/>
          </a:prstGeom>
        </p:spPr>
        <p:txBody>
          <a:bodyPr/>
          <a:lstStyle/>
          <a:p>
            <a:r>
              <a:t>Why does this work?  See slide 17: reflecting thru 45 deg line is equiv to rotation of 90 deg! </a:t>
            </a:r>
          </a:p>
          <a:p>
            <a:r>
              <a:t>So reflection is like swinging camera 90 deg or rotating R side of glass box 90 deg</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Shape 638"/>
          <p:cNvSpPr>
            <a:spLocks noGrp="1" noRot="1" noChangeAspect="1"/>
          </p:cNvSpPr>
          <p:nvPr>
            <p:ph type="sldImg"/>
          </p:nvPr>
        </p:nvSpPr>
        <p:spPr>
          <a:prstGeom prst="rect">
            <a:avLst/>
          </a:prstGeom>
        </p:spPr>
        <p:txBody>
          <a:bodyPr/>
          <a:lstStyle/>
          <a:p>
            <a:endParaRPr/>
          </a:p>
        </p:txBody>
      </p:sp>
      <p:sp>
        <p:nvSpPr>
          <p:cNvPr id="639" name="Shape 639"/>
          <p:cNvSpPr>
            <a:spLocks noGrp="1"/>
          </p:cNvSpPr>
          <p:nvPr>
            <p:ph type="body" sz="quarter" idx="1"/>
          </p:nvPr>
        </p:nvSpPr>
        <p:spPr>
          <a:prstGeom prst="rect">
            <a:avLst/>
          </a:prstGeom>
        </p:spPr>
        <p:txBody>
          <a:bodyPr/>
          <a:lstStyle/>
          <a:p>
            <a:pPr>
              <a:spcBef>
                <a:spcPts val="200"/>
              </a:spcBef>
              <a:defRPr sz="800"/>
            </a:pPr>
            <a:r>
              <a:t>Note that the views are placed and aligned in the manner shown in the diagram. Remind the students that they have to follow the above convention for all their home work problems and exam problems.</a:t>
            </a:r>
          </a:p>
          <a:p>
            <a:pPr>
              <a:defRPr sz="800"/>
            </a:pPr>
            <a:endParaRPr/>
          </a:p>
          <a:p>
            <a:pPr>
              <a:spcBef>
                <a:spcPts val="200"/>
              </a:spcBef>
              <a:defRPr sz="800"/>
            </a:pPr>
            <a:r>
              <a:t>It is crucial to maintain alignment and correct placement relative to each other.</a:t>
            </a:r>
          </a:p>
          <a:p>
            <a:pPr>
              <a:defRPr sz="800">
                <a:solidFill>
                  <a:srgbClr val="000066"/>
                </a:solidFill>
              </a:defRPr>
            </a:pPr>
            <a:endParaRPr/>
          </a:p>
          <a:p>
            <a:pPr>
              <a:spcBef>
                <a:spcPts val="200"/>
              </a:spcBef>
              <a:defRPr sz="800"/>
            </a:pPr>
            <a:r>
              <a:t>Means line for top (and bottom) is straight across for both front view and right side view for example.</a:t>
            </a:r>
          </a:p>
          <a:p>
            <a:pPr>
              <a:defRPr sz="800"/>
            </a:pPr>
            <a:endParaRPr/>
          </a:p>
          <a:p>
            <a:pPr>
              <a:spcBef>
                <a:spcPts val="200"/>
              </a:spcBef>
              <a:defRPr sz="800"/>
            </a:pPr>
            <a:r>
              <a:t>Same thing between front and top for sides.</a:t>
            </a:r>
          </a:p>
          <a:p>
            <a:pPr>
              <a:defRPr sz="800"/>
            </a:pPr>
            <a:endParaRPr/>
          </a:p>
          <a:p>
            <a:pPr>
              <a:spcBef>
                <a:spcPts val="200"/>
              </a:spcBef>
              <a:defRPr sz="800"/>
            </a:pPr>
            <a:r>
              <a:t>Note : The following can be seen from the slide:</a:t>
            </a:r>
          </a:p>
          <a:p>
            <a:pPr>
              <a:spcBef>
                <a:spcPts val="200"/>
              </a:spcBef>
              <a:defRPr sz="800"/>
            </a:pPr>
            <a:r>
              <a:t>Top View and front view - same width</a:t>
            </a:r>
          </a:p>
          <a:p>
            <a:pPr>
              <a:spcBef>
                <a:spcPts val="200"/>
              </a:spcBef>
              <a:defRPr sz="800"/>
            </a:pPr>
            <a:r>
              <a:t>Front View and Right / Left side view - same height.</a:t>
            </a:r>
          </a:p>
          <a:p>
            <a:pPr>
              <a:spcBef>
                <a:spcPts val="200"/>
              </a:spcBef>
              <a:defRPr sz="800"/>
            </a:pPr>
            <a:r>
              <a:t>Depth of Top view is same as width of right/ left side view.</a:t>
            </a:r>
          </a:p>
          <a:p>
            <a:pPr>
              <a:defRPr sz="800"/>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 name="Shape 832"/>
          <p:cNvSpPr>
            <a:spLocks noGrp="1" noRot="1" noChangeAspect="1"/>
          </p:cNvSpPr>
          <p:nvPr>
            <p:ph type="sldImg"/>
          </p:nvPr>
        </p:nvSpPr>
        <p:spPr>
          <a:prstGeom prst="rect">
            <a:avLst/>
          </a:prstGeom>
        </p:spPr>
        <p:txBody>
          <a:bodyPr/>
          <a:lstStyle/>
          <a:p>
            <a:endParaRPr/>
          </a:p>
        </p:txBody>
      </p:sp>
      <p:sp>
        <p:nvSpPr>
          <p:cNvPr id="833" name="Shape 833"/>
          <p:cNvSpPr>
            <a:spLocks noGrp="1"/>
          </p:cNvSpPr>
          <p:nvPr>
            <p:ph type="body" sz="quarter" idx="1"/>
          </p:nvPr>
        </p:nvSpPr>
        <p:spPr>
          <a:prstGeom prst="rect">
            <a:avLst/>
          </a:prstGeom>
        </p:spPr>
        <p:txBody>
          <a:bodyPr/>
          <a:lstStyle/>
          <a:p>
            <a:r>
              <a:t>From Bertoline: Figure 2.38 / Pg 42</a:t>
            </a:r>
          </a:p>
          <a:p>
            <a:r>
              <a:t>In engineering and technical drawing, it is important that hidden features be represented, so that the reader of the drawing can clearly understand the object. </a:t>
            </a:r>
          </a:p>
          <a:p>
            <a:r>
              <a:t>Thus we need hidden lines to emphasize that those features exist but are hidden in that particular view.</a:t>
            </a:r>
          </a:p>
          <a:p>
            <a:r>
              <a:t>We also need center lines to understand how the features defined in the 2D views translate into 3D.</a:t>
            </a:r>
          </a:p>
          <a:p>
            <a:r>
              <a:t>NOTE: hidden lines &amp; center lines are used only on Orthographic projection drawings, never on isometric drawings</a:t>
            </a:r>
          </a:p>
          <a:p>
            <a:pPr>
              <a:defRPr>
                <a:solidFill>
                  <a:srgbClr val="000066"/>
                </a:solidFill>
              </a:defRPr>
            </a:pPr>
            <a:r>
              <a:t>Q: Do we need a convention for what line to show if two lines fall on top of each other?</a:t>
            </a:r>
          </a:p>
          <a:p>
            <a:pPr>
              <a:defRPr>
                <a:solidFill>
                  <a:srgbClr val="000066"/>
                </a:solidFill>
              </a:defRPr>
            </a:pPr>
            <a:r>
              <a:t>A: Yes! Otherwise features which are more important (eg: visible lines) would be overridden by less important features (eg: hidden lines) and the resulting drawing would be interpreted inaccurately. The next slide shows the convention followed.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 name="Shape 859"/>
          <p:cNvSpPr>
            <a:spLocks noGrp="1" noRot="1" noChangeAspect="1"/>
          </p:cNvSpPr>
          <p:nvPr>
            <p:ph type="sldImg"/>
          </p:nvPr>
        </p:nvSpPr>
        <p:spPr>
          <a:prstGeom prst="rect">
            <a:avLst/>
          </a:prstGeom>
        </p:spPr>
        <p:txBody>
          <a:bodyPr/>
          <a:lstStyle/>
          <a:p>
            <a:endParaRPr/>
          </a:p>
        </p:txBody>
      </p:sp>
      <p:sp>
        <p:nvSpPr>
          <p:cNvPr id="860" name="Shape 860"/>
          <p:cNvSpPr>
            <a:spLocks noGrp="1"/>
          </p:cNvSpPr>
          <p:nvPr>
            <p:ph type="body" sz="quarter" idx="1"/>
          </p:nvPr>
        </p:nvSpPr>
        <p:spPr>
          <a:prstGeom prst="rect">
            <a:avLst/>
          </a:prstGeom>
        </p:spPr>
        <p:txBody>
          <a:bodyPr/>
          <a:lstStyle/>
          <a:p>
            <a:r>
              <a:t>1 what is overall containing bounding brick?  You can tell the W &amp; D from top, W H from front!</a:t>
            </a:r>
          </a:p>
          <a:p>
            <a:r>
              <a:t>2. What are basic components?  Small block on large, chamfer on lg block.  So do next level bbox</a:t>
            </a:r>
          </a:p>
          <a:p>
            <a:r>
              <a:t>3. What are details?</a:t>
            </a:r>
          </a:p>
          <a:p>
            <a:r>
              <a:t>    a) divide into top &amp; bottom</a:t>
            </a:r>
          </a:p>
          <a:p>
            <a:r>
              <a:t>    b) “notch out” top to small block</a:t>
            </a:r>
          </a:p>
          <a:p>
            <a:r>
              <a:t>    c) chamfer side of base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 name="Shape 865"/>
          <p:cNvSpPr>
            <a:spLocks noGrp="1" noRot="1" noChangeAspect="1"/>
          </p:cNvSpPr>
          <p:nvPr>
            <p:ph type="sldImg"/>
          </p:nvPr>
        </p:nvSpPr>
        <p:spPr>
          <a:prstGeom prst="rect">
            <a:avLst/>
          </a:prstGeom>
        </p:spPr>
        <p:txBody>
          <a:bodyPr/>
          <a:lstStyle/>
          <a:p>
            <a:endParaRPr/>
          </a:p>
        </p:txBody>
      </p:sp>
      <p:sp>
        <p:nvSpPr>
          <p:cNvPr id="866" name="Shape 866"/>
          <p:cNvSpPr>
            <a:spLocks noGrp="1"/>
          </p:cNvSpPr>
          <p:nvPr>
            <p:ph type="body" sz="quarter" idx="1"/>
          </p:nvPr>
        </p:nvSpPr>
        <p:spPr>
          <a:prstGeom prst="rect">
            <a:avLst/>
          </a:prstGeom>
        </p:spPr>
        <p:txBody>
          <a:bodyPr/>
          <a:lstStyle/>
          <a:p>
            <a:r>
              <a:t>1 what is overall containing bounding brick?  You can tell the W D from top, and W H from front!</a:t>
            </a:r>
          </a:p>
          <a:p>
            <a:r>
              <a:t>2. What are basic components?  An “Ell” shape.  So do next level bbox</a:t>
            </a:r>
          </a:p>
          <a:p>
            <a:r>
              <a:t>3. What are details?</a:t>
            </a:r>
          </a:p>
          <a:p>
            <a:r>
              <a:t>    a) corner off bottom</a:t>
            </a:r>
          </a:p>
          <a:p>
            <a:r>
              <a:t>    b) notch out of bottom</a:t>
            </a:r>
          </a:p>
          <a:p>
            <a:r>
              <a:t>    c) notch out of back of Ell</a:t>
            </a:r>
          </a:p>
          <a:p>
            <a:r>
              <a:t>    d) corner off back of Ell</a:t>
            </a:r>
          </a:p>
          <a:p>
            <a:r>
              <a:t>4. Add these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Shape 894"/>
          <p:cNvSpPr>
            <a:spLocks noGrp="1" noRot="1" noChangeAspect="1"/>
          </p:cNvSpPr>
          <p:nvPr>
            <p:ph type="sldImg"/>
          </p:nvPr>
        </p:nvSpPr>
        <p:spPr>
          <a:prstGeom prst="rect">
            <a:avLst/>
          </a:prstGeom>
        </p:spPr>
        <p:txBody>
          <a:bodyPr/>
          <a:lstStyle/>
          <a:p>
            <a:endParaRPr/>
          </a:p>
        </p:txBody>
      </p:sp>
      <p:sp>
        <p:nvSpPr>
          <p:cNvPr id="895" name="Shape 895"/>
          <p:cNvSpPr>
            <a:spLocks noGrp="1"/>
          </p:cNvSpPr>
          <p:nvPr>
            <p:ph type="body" sz="quarter" idx="1"/>
          </p:nvPr>
        </p:nvSpPr>
        <p:spPr>
          <a:prstGeom prst="rect">
            <a:avLst/>
          </a:prstGeom>
        </p:spPr>
        <p:txBody>
          <a:bodyPr/>
          <a:lstStyle/>
          <a:p>
            <a:r>
              <a:t>1 what is overall containing bounding brick?  You can tell the W D from top, and W H from front!</a:t>
            </a:r>
          </a:p>
          <a:p>
            <a:r>
              <a:t>2. What are basic components?  An “Ell” shape.  So do next level bbox</a:t>
            </a:r>
          </a:p>
          <a:p>
            <a:r>
              <a:t>3. What are details?</a:t>
            </a:r>
          </a:p>
          <a:p>
            <a:r>
              <a:t>    a) corner off bottom</a:t>
            </a:r>
          </a:p>
          <a:p>
            <a:r>
              <a:t>    b) notch out of bottom</a:t>
            </a:r>
          </a:p>
          <a:p>
            <a:r>
              <a:t>    c) notch out of back of Ell</a:t>
            </a:r>
          </a:p>
          <a:p>
            <a:r>
              <a:t>    d) corner off back of Ell</a:t>
            </a:r>
          </a:p>
          <a:p>
            <a:r>
              <a:t>4. Add these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 name="Shape 900"/>
          <p:cNvSpPr>
            <a:spLocks noGrp="1" noRot="1" noChangeAspect="1"/>
          </p:cNvSpPr>
          <p:nvPr>
            <p:ph type="sldImg"/>
          </p:nvPr>
        </p:nvSpPr>
        <p:spPr>
          <a:prstGeom prst="rect">
            <a:avLst/>
          </a:prstGeom>
        </p:spPr>
        <p:txBody>
          <a:bodyPr/>
          <a:lstStyle/>
          <a:p>
            <a:endParaRPr/>
          </a:p>
        </p:txBody>
      </p:sp>
      <p:sp>
        <p:nvSpPr>
          <p:cNvPr id="901" name="Shape 901"/>
          <p:cNvSpPr>
            <a:spLocks noGrp="1"/>
          </p:cNvSpPr>
          <p:nvPr>
            <p:ph type="body" sz="quarter" idx="1"/>
          </p:nvPr>
        </p:nvSpPr>
        <p:spPr>
          <a:prstGeom prst="rect">
            <a:avLst/>
          </a:prstGeom>
        </p:spPr>
        <p:txBody>
          <a:bodyPr/>
          <a:lstStyle/>
          <a:p>
            <a:r>
              <a:t>Do bounding box</a:t>
            </a:r>
          </a:p>
          <a:p>
            <a:r>
              <a:t>Basic shape: 2 slabs about same thickness</a:t>
            </a:r>
          </a:p>
          <a:p>
            <a:r>
              <a:t>Details</a:t>
            </a:r>
          </a:p>
          <a:p>
            <a:r>
              <a:t>   vertical slab smaller, off-center</a:t>
            </a:r>
          </a:p>
          <a:p>
            <a:r>
              <a:t>   vert slab: notched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r>
              <a:t>This video demonstrates a novel 2-handed technique for drawing on large wall-sized displays. The technique exploits a method used in automotive design called Tape Drawing. </a:t>
            </a:r>
          </a:p>
          <a:p>
            <a:endParaRPr/>
          </a:p>
          <a:p>
            <a:r>
              <a:t>Traditionally, this was done by laying photographic tape on a wall in order to draw automobiles free-hand, </a:t>
            </a:r>
            <a:r>
              <a:rPr b="1"/>
              <a:t>full scale</a:t>
            </a:r>
            <a:r>
              <a:t>. Here, we mimic the traditional tape using computer graphics, but with enhancements, providing designers more powerful methods with which to apply their traditional skills.</a:t>
            </a:r>
          </a:p>
          <a:p>
            <a:endParaRPr/>
          </a:p>
          <a:p>
            <a:r>
              <a:t>Aside: this is a great blend of design and technology!  Very SIAT-like.  </a:t>
            </a:r>
            <a:r>
              <a:rPr>
                <a:latin typeface="Wingdings"/>
                <a:ea typeface="Wingdings"/>
                <a:cs typeface="Wingdings"/>
                <a:sym typeface="Wingdings"/>
              </a:rPr>
              <a:t>☺</a:t>
            </a:r>
            <a:br>
              <a:rPr>
                <a:latin typeface="Wingdings"/>
                <a:ea typeface="Wingdings"/>
                <a:cs typeface="Wingdings"/>
                <a:sym typeface="Wingdings"/>
              </a:rPr>
            </a:br>
            <a:br>
              <a:rPr>
                <a:latin typeface="Wingdings"/>
                <a:ea typeface="Wingdings"/>
                <a:cs typeface="Wingdings"/>
                <a:sym typeface="Wingdings"/>
              </a:rPr>
            </a:br>
            <a:endParaRPr>
              <a:latin typeface="Wingdings"/>
              <a:ea typeface="Wingdings"/>
              <a:cs typeface="Wingdings"/>
              <a:sym typeface="Wingding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 name="Shape 932"/>
          <p:cNvSpPr>
            <a:spLocks noGrp="1" noRot="1" noChangeAspect="1"/>
          </p:cNvSpPr>
          <p:nvPr>
            <p:ph type="sldImg"/>
          </p:nvPr>
        </p:nvSpPr>
        <p:spPr>
          <a:prstGeom prst="rect">
            <a:avLst/>
          </a:prstGeom>
        </p:spPr>
        <p:txBody>
          <a:bodyPr/>
          <a:lstStyle/>
          <a:p>
            <a:endParaRPr/>
          </a:p>
        </p:txBody>
      </p:sp>
      <p:sp>
        <p:nvSpPr>
          <p:cNvPr id="933" name="Shape 933"/>
          <p:cNvSpPr>
            <a:spLocks noGrp="1"/>
          </p:cNvSpPr>
          <p:nvPr>
            <p:ph type="body" sz="quarter" idx="1"/>
          </p:nvPr>
        </p:nvSpPr>
        <p:spPr>
          <a:prstGeom prst="rect">
            <a:avLst/>
          </a:prstGeom>
        </p:spPr>
        <p:txBody>
          <a:bodyPr/>
          <a:lstStyle/>
          <a:p>
            <a:r>
              <a:t>Do bounding box</a:t>
            </a:r>
          </a:p>
          <a:p>
            <a:r>
              <a:t>Basic shape: 2 slabs about same thickness</a:t>
            </a:r>
          </a:p>
          <a:p>
            <a:r>
              <a:t>Details</a:t>
            </a:r>
          </a:p>
          <a:p>
            <a:r>
              <a:t>   vertical slab smaller, off-center</a:t>
            </a:r>
          </a:p>
          <a:p>
            <a:r>
              <a:t>   vert slab: notched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noRot="1" noChangeAspect="1"/>
          </p:cNvSpPr>
          <p:nvPr>
            <p:ph type="sldImg"/>
          </p:nvPr>
        </p:nvSpPr>
        <p:spPr>
          <a:prstGeom prst="rect">
            <a:avLst/>
          </a:prstGeom>
        </p:spPr>
        <p:txBody>
          <a:bodyPr/>
          <a:lstStyle/>
          <a:p>
            <a:endParaRPr/>
          </a:p>
        </p:txBody>
      </p:sp>
      <p:sp>
        <p:nvSpPr>
          <p:cNvPr id="198" name="Shape 198"/>
          <p:cNvSpPr>
            <a:spLocks noGrp="1"/>
          </p:cNvSpPr>
          <p:nvPr>
            <p:ph type="body" sz="quarter" idx="1"/>
          </p:nvPr>
        </p:nvSpPr>
        <p:spPr>
          <a:prstGeom prst="rect">
            <a:avLst/>
          </a:prstGeom>
        </p:spPr>
        <p:txBody>
          <a:bodyPr/>
          <a:lstStyle/>
          <a:p>
            <a:r>
              <a:t>What is wrong with the layout of these views?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prstGeom prst="rect">
            <a:avLst/>
          </a:prstGeom>
        </p:spPr>
        <p:txBody>
          <a:bodyPr/>
          <a:lstStyle/>
          <a:p>
            <a:endParaRPr/>
          </a:p>
        </p:txBody>
      </p:sp>
      <p:sp>
        <p:nvSpPr>
          <p:cNvPr id="204" name="Shape 204"/>
          <p:cNvSpPr>
            <a:spLocks noGrp="1"/>
          </p:cNvSpPr>
          <p:nvPr>
            <p:ph type="body" sz="quarter" idx="1"/>
          </p:nvPr>
        </p:nvSpPr>
        <p:spPr>
          <a:prstGeom prst="rect">
            <a:avLst/>
          </a:prstGeom>
        </p:spPr>
        <p:txBody>
          <a:bodyPr/>
          <a:lstStyle/>
          <a:p>
            <a:pPr lvl="1" indent="457200"/>
            <a:r>
              <a:t>Think of object points as the dots that make up the outline of an object, then connect the dots</a:t>
            </a:r>
          </a:p>
          <a:p>
            <a:pPr lvl="1" indent="457200"/>
            <a:r>
              <a:t>-The projection is what you get when you intersect the projectors (straight lines) and the projection plane</a:t>
            </a:r>
          </a:p>
          <a:p>
            <a:pPr lvl="1" indent="457200"/>
            <a:r>
              <a:t>Use the analogy of a screen.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248"/>
          <p:cNvSpPr>
            <a:spLocks noGrp="1" noRot="1" noChangeAspect="1"/>
          </p:cNvSpPr>
          <p:nvPr>
            <p:ph type="sldImg"/>
          </p:nvPr>
        </p:nvSpPr>
        <p:spPr>
          <a:prstGeom prst="rect">
            <a:avLst/>
          </a:prstGeom>
        </p:spPr>
        <p:txBody>
          <a:bodyPr/>
          <a:lstStyle/>
          <a:p>
            <a:endParaRPr/>
          </a:p>
        </p:txBody>
      </p:sp>
      <p:sp>
        <p:nvSpPr>
          <p:cNvPr id="249" name="Shape 249"/>
          <p:cNvSpPr>
            <a:spLocks noGrp="1"/>
          </p:cNvSpPr>
          <p:nvPr>
            <p:ph type="body" sz="quarter" idx="1"/>
          </p:nvPr>
        </p:nvSpPr>
        <p:spPr>
          <a:prstGeom prst="rect">
            <a:avLst/>
          </a:prstGeom>
        </p:spPr>
        <p:txBody>
          <a:bodyPr/>
          <a:lstStyle/>
          <a:p>
            <a:r>
              <a:t>Projection Theory: based on “</a:t>
            </a:r>
            <a:r>
              <a:rPr b="1"/>
              <a:t>projectors</a:t>
            </a:r>
            <a:r>
              <a:t>” (rays or straight lines) from points on object to a plane called the “Projection Plane”.  The projected </a:t>
            </a:r>
            <a:r>
              <a:rPr b="1"/>
              <a:t>view</a:t>
            </a:r>
            <a:r>
              <a:t> is formed on the </a:t>
            </a:r>
            <a:r>
              <a:rPr b="1"/>
              <a:t>projection plane </a:t>
            </a:r>
            <a:r>
              <a:t>by “connecting the dots”, ie by joining  the points where projectors intersect the projection plane.</a:t>
            </a:r>
          </a:p>
          <a:p>
            <a:endParaRPr/>
          </a:p>
          <a:p>
            <a:r>
              <a:t>Note: clearly whether the projectors are all parallel or not makes a big difference!  And the angle that the projectors make with the projection plane is also important.  More on this later.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hape 259"/>
          <p:cNvSpPr>
            <a:spLocks noGrp="1" noRot="1" noChangeAspect="1"/>
          </p:cNvSpPr>
          <p:nvPr>
            <p:ph type="sldImg"/>
          </p:nvPr>
        </p:nvSpPr>
        <p:spPr>
          <a:prstGeom prst="rect">
            <a:avLst/>
          </a:prstGeom>
        </p:spPr>
        <p:txBody>
          <a:bodyPr/>
          <a:lstStyle/>
          <a:p>
            <a:endParaRPr/>
          </a:p>
        </p:txBody>
      </p:sp>
      <p:sp>
        <p:nvSpPr>
          <p:cNvPr id="260" name="Shape 260"/>
          <p:cNvSpPr>
            <a:spLocks noGrp="1"/>
          </p:cNvSpPr>
          <p:nvPr>
            <p:ph type="body" sz="quarter" idx="1"/>
          </p:nvPr>
        </p:nvSpPr>
        <p:spPr>
          <a:prstGeom prst="rect">
            <a:avLst/>
          </a:prstGeom>
        </p:spPr>
        <p:txBody>
          <a:bodyPr/>
          <a:lstStyle/>
          <a:p>
            <a:pPr>
              <a:defRPr b="1"/>
            </a:pPr>
            <a:r>
              <a:t>Parallel projections</a:t>
            </a:r>
            <a:r>
              <a:rPr b="0"/>
              <a:t> have lines of projection that are parallel both in reality and in the projection plane.</a:t>
            </a:r>
            <a:r>
              <a:rPr b="0" baseline="30000"/>
              <a:t> </a:t>
            </a:r>
            <a:r>
              <a:rPr b="0"/>
              <a:t>   Parallel projection corresponds to a </a:t>
            </a:r>
            <a:r>
              <a:rPr b="0" u="sng">
                <a:solidFill>
                  <a:srgbClr val="009999"/>
                </a:solidFill>
                <a:uFill>
                  <a:solidFill>
                    <a:srgbClr val="009999"/>
                  </a:solidFill>
                </a:uFill>
                <a:hlinkClick r:id="rId3"/>
              </a:rPr>
              <a:t>perspective projection</a:t>
            </a:r>
            <a:r>
              <a:rPr b="0"/>
              <a:t> with an infinite </a:t>
            </a:r>
            <a:r>
              <a:rPr b="0" u="sng">
                <a:solidFill>
                  <a:srgbClr val="009999"/>
                </a:solidFill>
                <a:uFill>
                  <a:solidFill>
                    <a:srgbClr val="009999"/>
                  </a:solidFill>
                </a:uFill>
                <a:hlinkClick r:id="rId4"/>
              </a:rPr>
              <a:t>focal length</a:t>
            </a:r>
            <a:r>
              <a:rPr b="0"/>
              <a:t> (the distance from the image plane to the projection point), or "</a:t>
            </a:r>
            <a:r>
              <a:rPr b="0" u="sng">
                <a:solidFill>
                  <a:srgbClr val="009999"/>
                </a:solidFill>
                <a:uFill>
                  <a:solidFill>
                    <a:srgbClr val="009999"/>
                  </a:solidFill>
                </a:uFill>
                <a:hlinkClick r:id="rId5"/>
              </a:rPr>
              <a:t>zoom</a:t>
            </a:r>
            <a:r>
              <a:rPr b="0"/>
              <a:t>".</a:t>
            </a:r>
          </a:p>
          <a:p>
            <a:endParaRPr b="0"/>
          </a:p>
          <a:p>
            <a:r>
              <a:t>Within </a:t>
            </a:r>
            <a:r>
              <a:rPr b="1"/>
              <a:t>parallel projection</a:t>
            </a:r>
            <a:r>
              <a:t> there is an ancillary category known as "pictorials". Pictorials show an image of an object as viewed from a skew direction in order to reveal all three directions (axes) of space in one picture.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lvl1pPr>
              <a:defRPr>
                <a:solidFill>
                  <a:srgbClr val="FF0000"/>
                </a:solidFill>
              </a:defRPr>
            </a:lvl1pPr>
          </a:lstStyle>
          <a:p>
            <a:r>
              <a:t>Are there projections which are NOT planar?  Sure!  Almost all map (geographic) projections (mercator, polar, …) are non-planar.  So is the projection system used by IMAX</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noRot="1" noChangeAspect="1"/>
          </p:cNvSpPr>
          <p:nvPr>
            <p:ph type="sldImg"/>
          </p:nvPr>
        </p:nvSpPr>
        <p:spPr>
          <a:prstGeom prst="rect">
            <a:avLst/>
          </a:prstGeom>
        </p:spPr>
        <p:txBody>
          <a:bodyPr/>
          <a:lstStyle/>
          <a:p>
            <a:endParaRPr/>
          </a:p>
        </p:txBody>
      </p:sp>
      <p:sp>
        <p:nvSpPr>
          <p:cNvPr id="275" name="Shape 275"/>
          <p:cNvSpPr>
            <a:spLocks noGrp="1"/>
          </p:cNvSpPr>
          <p:nvPr>
            <p:ph type="body" sz="quarter" idx="1"/>
          </p:nvPr>
        </p:nvSpPr>
        <p:spPr>
          <a:prstGeom prst="rect">
            <a:avLst/>
          </a:prstGeom>
        </p:spPr>
        <p:txBody>
          <a:bodyPr/>
          <a:lstStyle/>
          <a:p>
            <a:r>
              <a:t>We are more concerned with the Parallel projections in this course rather than perspective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Blank 0">
    <p:spTree>
      <p:nvGrpSpPr>
        <p:cNvPr id="1" name=""/>
        <p:cNvGrpSpPr/>
        <p:nvPr/>
      </p:nvGrpSpPr>
      <p:grpSpPr>
        <a:xfrm>
          <a:off x="0" y="0"/>
          <a:ext cx="0" cy="0"/>
          <a:chOff x="0" y="0"/>
          <a:chExt cx="0" cy="0"/>
        </a:xfrm>
      </p:grpSpPr>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110" name="Line 4"/>
          <p:cNvSpPr/>
          <p:nvPr/>
        </p:nvSpPr>
        <p:spPr>
          <a:xfrm>
            <a:off x="19050" y="1143000"/>
            <a:ext cx="9144000" cy="0"/>
          </a:xfrm>
          <a:prstGeom prst="line">
            <a:avLst/>
          </a:prstGeom>
          <a:ln w="57150" cap="rnd">
            <a:solidFill>
              <a:srgbClr val="9B242E"/>
            </a:solidFill>
            <a:prstDash val="sysDot"/>
          </a:ln>
        </p:spPr>
        <p:txBody>
          <a:bodyPr lIns="45719" rIns="45719"/>
          <a:lstStyle/>
          <a:p>
            <a:endParaRPr/>
          </a:p>
        </p:txBody>
      </p:sp>
      <p:sp>
        <p:nvSpPr>
          <p:cNvPr id="111" name="Slide Number"/>
          <p:cNvSpPr txBox="1">
            <a:spLocks noGrp="1"/>
          </p:cNvSpPr>
          <p:nvPr>
            <p:ph type="sldNum" sz="quarter" idx="2"/>
          </p:nvPr>
        </p:nvSpPr>
        <p:spPr>
          <a:xfrm>
            <a:off x="8071104" y="6530150"/>
            <a:ext cx="408937" cy="421389"/>
          </a:xfrm>
          <a:prstGeom prst="rect">
            <a:avLst/>
          </a:prstGeom>
        </p:spPr>
        <p:txBody>
          <a:bodyPr lIns="45718" tIns="45718" rIns="45718" bIns="45718" anchor="t"/>
          <a:lstStyle>
            <a:lvl1pPr algn="l">
              <a:defRPr sz="2400"/>
            </a:lvl1pPr>
          </a:lstStyle>
          <a:p>
            <a:fld id="{86CB4B4D-7CA3-9044-876B-883B54F8677D}" type="slidenum">
              <a:t>‹#›</a:t>
            </a:fld>
            <a:endParaRPr/>
          </a:p>
        </p:txBody>
      </p:sp>
      <p:sp>
        <p:nvSpPr>
          <p:cNvPr id="112" name="Text Box 6"/>
          <p:cNvSpPr txBox="1"/>
          <p:nvPr/>
        </p:nvSpPr>
        <p:spPr>
          <a:xfrm>
            <a:off x="19049" y="6561391"/>
            <a:ext cx="2300290" cy="2642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marL="342900" indent="-342900">
              <a:spcBef>
                <a:spcPts val="700"/>
              </a:spcBef>
              <a:defRPr sz="1200">
                <a:solidFill>
                  <a:srgbClr val="000066"/>
                </a:solidFill>
              </a:defRPr>
            </a:lvl1pPr>
          </a:lstStyle>
          <a:p>
            <a:r>
              <a:t>IAT 106: Multiview</a:t>
            </a:r>
          </a:p>
        </p:txBody>
      </p:sp>
      <p:sp>
        <p:nvSpPr>
          <p:cNvPr id="113"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lvl1pPr>
          </a:lstStyle>
          <a:p>
            <a:r>
              <a:t>Title Text</a:t>
            </a:r>
          </a:p>
        </p:txBody>
      </p:sp>
      <p:sp>
        <p:nvSpPr>
          <p:cNvPr id="114" name="Body Level One…"/>
          <p:cNvSpPr txBox="1">
            <a:spLocks noGrp="1"/>
          </p:cNvSpPr>
          <p:nvPr>
            <p:ph type="body" idx="1"/>
          </p:nvPr>
        </p:nvSpPr>
        <p:spPr>
          <a:xfrm>
            <a:off x="3575050" y="273050"/>
            <a:ext cx="5111750" cy="5853113"/>
          </a:xfrm>
          <a:prstGeom prst="rect">
            <a:avLst/>
          </a:prstGeom>
        </p:spPr>
        <p:txBody>
          <a:bodyPr>
            <a:normAutofit/>
          </a:bodyPr>
          <a:lstStyle>
            <a:lvl1pPr>
              <a:spcBef>
                <a:spcPts val="1900"/>
              </a:spcBef>
              <a:defRPr sz="3200"/>
            </a:lvl1pPr>
            <a:lvl2pPr marL="783771" indent="-326571">
              <a:spcBef>
                <a:spcPts val="1900"/>
              </a:spcBef>
              <a:defRPr sz="3200"/>
            </a:lvl2pPr>
            <a:lvl3pPr marL="1219200" indent="-304800">
              <a:spcBef>
                <a:spcPts val="1900"/>
              </a:spcBef>
              <a:defRPr sz="3200"/>
            </a:lvl3pPr>
            <a:lvl4pPr marL="1737360" indent="-365760">
              <a:spcBef>
                <a:spcPts val="1900"/>
              </a:spcBef>
              <a:defRPr sz="3200"/>
            </a:lvl4pPr>
            <a:lvl5pPr marL="2194560" indent="-365760">
              <a:spcBef>
                <a:spcPts val="1900"/>
              </a:spcBef>
              <a:defRPr sz="3200"/>
            </a:lvl5pPr>
          </a:lstStyle>
          <a:p>
            <a:r>
              <a:t>Body Level One</a:t>
            </a:r>
          </a:p>
          <a:p>
            <a:pPr lvl="1"/>
            <a:r>
              <a:t>Body Level Two</a:t>
            </a:r>
          </a:p>
          <a:p>
            <a:pPr lvl="2"/>
            <a:r>
              <a:t>Body Level Three</a:t>
            </a:r>
          </a:p>
          <a:p>
            <a:pPr lvl="3"/>
            <a:r>
              <a:t>Body Level Four</a:t>
            </a:r>
          </a:p>
          <a:p>
            <a:pPr lvl="4"/>
            <a:r>
              <a:t>Body Level Five</a:t>
            </a:r>
          </a:p>
        </p:txBody>
      </p:sp>
      <p:sp>
        <p:nvSpPr>
          <p:cNvPr id="115" name="Text Placeholder 3"/>
          <p:cNvSpPr>
            <a:spLocks noGrp="1"/>
          </p:cNvSpPr>
          <p:nvPr>
            <p:ph type="body" sz="half" idx="13"/>
          </p:nvPr>
        </p:nvSpPr>
        <p:spPr>
          <a:xfrm>
            <a:off x="457199" y="1435100"/>
            <a:ext cx="3008315" cy="4691063"/>
          </a:xfrm>
          <a:prstGeom prst="rect">
            <a:avLst/>
          </a:prstGeom>
        </p:spPr>
        <p:txBody>
          <a:bodyPr>
            <a:normAutofit/>
          </a:bodyPr>
          <a:lstStyle/>
          <a:p>
            <a:pPr marL="0" indent="0">
              <a:spcBef>
                <a:spcPts val="800"/>
              </a:spcBef>
              <a:buSzTx/>
              <a:buNone/>
              <a:defRPr sz="1400"/>
            </a:pPr>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122" name="Line 4"/>
          <p:cNvSpPr/>
          <p:nvPr/>
        </p:nvSpPr>
        <p:spPr>
          <a:xfrm>
            <a:off x="19050" y="1143000"/>
            <a:ext cx="9144000" cy="0"/>
          </a:xfrm>
          <a:prstGeom prst="line">
            <a:avLst/>
          </a:prstGeom>
          <a:ln w="57150" cap="rnd">
            <a:solidFill>
              <a:srgbClr val="9B242E"/>
            </a:solidFill>
            <a:prstDash val="sysDot"/>
          </a:ln>
        </p:spPr>
        <p:txBody>
          <a:bodyPr lIns="45719" rIns="45719"/>
          <a:lstStyle/>
          <a:p>
            <a:endParaRPr/>
          </a:p>
        </p:txBody>
      </p:sp>
      <p:sp>
        <p:nvSpPr>
          <p:cNvPr id="123" name="Slide Number"/>
          <p:cNvSpPr txBox="1">
            <a:spLocks noGrp="1"/>
          </p:cNvSpPr>
          <p:nvPr>
            <p:ph type="sldNum" sz="quarter" idx="2"/>
          </p:nvPr>
        </p:nvSpPr>
        <p:spPr>
          <a:xfrm>
            <a:off x="8071104" y="6530150"/>
            <a:ext cx="408937" cy="421389"/>
          </a:xfrm>
          <a:prstGeom prst="rect">
            <a:avLst/>
          </a:prstGeom>
        </p:spPr>
        <p:txBody>
          <a:bodyPr lIns="45718" tIns="45718" rIns="45718" bIns="45718" anchor="t"/>
          <a:lstStyle>
            <a:lvl1pPr algn="l">
              <a:defRPr sz="2400"/>
            </a:lvl1pPr>
          </a:lstStyle>
          <a:p>
            <a:fld id="{86CB4B4D-7CA3-9044-876B-883B54F8677D}" type="slidenum">
              <a:t>‹#›</a:t>
            </a:fld>
            <a:endParaRPr/>
          </a:p>
        </p:txBody>
      </p:sp>
      <p:sp>
        <p:nvSpPr>
          <p:cNvPr id="124" name="Text Box 6"/>
          <p:cNvSpPr txBox="1"/>
          <p:nvPr/>
        </p:nvSpPr>
        <p:spPr>
          <a:xfrm>
            <a:off x="19049" y="6561391"/>
            <a:ext cx="2300290" cy="2642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marL="342900" indent="-342900">
              <a:spcBef>
                <a:spcPts val="700"/>
              </a:spcBef>
              <a:defRPr sz="1200">
                <a:solidFill>
                  <a:srgbClr val="000066"/>
                </a:solidFill>
              </a:defRPr>
            </a:lvl1pPr>
          </a:lstStyle>
          <a:p>
            <a:r>
              <a:t>IAT 106: Multiview</a:t>
            </a:r>
          </a:p>
        </p:txBody>
      </p:sp>
      <p:sp>
        <p:nvSpPr>
          <p:cNvPr id="125"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lvl1pPr>
          </a:lstStyle>
          <a:p>
            <a:r>
              <a:t>Title Text</a:t>
            </a:r>
          </a:p>
        </p:txBody>
      </p:sp>
      <p:sp>
        <p:nvSpPr>
          <p:cNvPr id="126" name="Picture Placeholder 2"/>
          <p:cNvSpPr>
            <a:spLocks noGrp="1"/>
          </p:cNvSpPr>
          <p:nvPr>
            <p:ph type="pic" sz="half" idx="13"/>
          </p:nvPr>
        </p:nvSpPr>
        <p:spPr>
          <a:xfrm>
            <a:off x="1792288" y="612775"/>
            <a:ext cx="5486401" cy="4114800"/>
          </a:xfrm>
          <a:prstGeom prst="rect">
            <a:avLst/>
          </a:prstGeom>
        </p:spPr>
        <p:txBody>
          <a:bodyPr lIns="91439" tIns="45719" rIns="91439" bIns="45719"/>
          <a:lstStyle/>
          <a:p>
            <a:endParaRPr/>
          </a:p>
        </p:txBody>
      </p:sp>
      <p:sp>
        <p:nvSpPr>
          <p:cNvPr id="12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800"/>
              </a:spcBef>
              <a:buSzTx/>
              <a:buNone/>
              <a:defRPr sz="1400"/>
            </a:lvl1pPr>
            <a:lvl2pPr marL="0" indent="457200">
              <a:spcBef>
                <a:spcPts val="800"/>
              </a:spcBef>
              <a:buSzTx/>
              <a:buNone/>
              <a:defRPr sz="1400"/>
            </a:lvl2pPr>
            <a:lvl3pPr marL="0" indent="914400">
              <a:spcBef>
                <a:spcPts val="800"/>
              </a:spcBef>
              <a:buSzTx/>
              <a:buNone/>
              <a:defRPr sz="1400"/>
            </a:lvl3pPr>
            <a:lvl4pPr marL="0" indent="1371600">
              <a:spcBef>
                <a:spcPts val="800"/>
              </a:spcBef>
              <a:buSzTx/>
              <a:buNone/>
              <a:defRPr sz="1400"/>
            </a:lvl4pPr>
            <a:lvl5pPr marL="0" indent="1828800">
              <a:spcBef>
                <a:spcPts val="800"/>
              </a:spcBef>
              <a:buSzTx/>
              <a:buNone/>
              <a:defRPr sz="1400"/>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nd Vertical Text">
    <p:spTree>
      <p:nvGrpSpPr>
        <p:cNvPr id="1" name=""/>
        <p:cNvGrpSpPr/>
        <p:nvPr/>
      </p:nvGrpSpPr>
      <p:grpSpPr>
        <a:xfrm>
          <a:off x="0" y="0"/>
          <a:ext cx="0" cy="0"/>
          <a:chOff x="0" y="0"/>
          <a:chExt cx="0" cy="0"/>
        </a:xfrm>
      </p:grpSpPr>
      <p:sp>
        <p:nvSpPr>
          <p:cNvPr id="134" name="Line 4"/>
          <p:cNvSpPr/>
          <p:nvPr/>
        </p:nvSpPr>
        <p:spPr>
          <a:xfrm>
            <a:off x="19050" y="1143000"/>
            <a:ext cx="9144000" cy="0"/>
          </a:xfrm>
          <a:prstGeom prst="line">
            <a:avLst/>
          </a:prstGeom>
          <a:ln w="57150" cap="rnd">
            <a:solidFill>
              <a:srgbClr val="9B242E"/>
            </a:solidFill>
            <a:prstDash val="sysDot"/>
          </a:ln>
        </p:spPr>
        <p:txBody>
          <a:bodyPr lIns="45719" rIns="45719"/>
          <a:lstStyle/>
          <a:p>
            <a:endParaRPr/>
          </a:p>
        </p:txBody>
      </p:sp>
      <p:sp>
        <p:nvSpPr>
          <p:cNvPr id="135" name="Slide Number"/>
          <p:cNvSpPr txBox="1">
            <a:spLocks noGrp="1"/>
          </p:cNvSpPr>
          <p:nvPr>
            <p:ph type="sldNum" sz="quarter" idx="2"/>
          </p:nvPr>
        </p:nvSpPr>
        <p:spPr>
          <a:xfrm>
            <a:off x="8071104" y="6530150"/>
            <a:ext cx="408937" cy="421389"/>
          </a:xfrm>
          <a:prstGeom prst="rect">
            <a:avLst/>
          </a:prstGeom>
        </p:spPr>
        <p:txBody>
          <a:bodyPr lIns="45718" tIns="45718" rIns="45718" bIns="45718" anchor="t"/>
          <a:lstStyle>
            <a:lvl1pPr algn="l">
              <a:defRPr sz="2400"/>
            </a:lvl1pPr>
          </a:lstStyle>
          <a:p>
            <a:fld id="{86CB4B4D-7CA3-9044-876B-883B54F8677D}" type="slidenum">
              <a:t>‹#›</a:t>
            </a:fld>
            <a:endParaRPr/>
          </a:p>
        </p:txBody>
      </p:sp>
      <p:sp>
        <p:nvSpPr>
          <p:cNvPr id="136" name="Text Box 6"/>
          <p:cNvSpPr txBox="1"/>
          <p:nvPr/>
        </p:nvSpPr>
        <p:spPr>
          <a:xfrm>
            <a:off x="19049" y="6561391"/>
            <a:ext cx="2300290" cy="2642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marL="342900" indent="-342900">
              <a:spcBef>
                <a:spcPts val="700"/>
              </a:spcBef>
              <a:defRPr sz="1200">
                <a:solidFill>
                  <a:srgbClr val="000066"/>
                </a:solidFill>
              </a:defRPr>
            </a:lvl1pPr>
          </a:lstStyle>
          <a:p>
            <a:r>
              <a:t>IAT 106: Multiview</a:t>
            </a:r>
          </a:p>
        </p:txBody>
      </p:sp>
      <p:sp>
        <p:nvSpPr>
          <p:cNvPr id="137" name="Title Text"/>
          <p:cNvSpPr txBox="1">
            <a:spLocks noGrp="1"/>
          </p:cNvSpPr>
          <p:nvPr>
            <p:ph type="title"/>
          </p:nvPr>
        </p:nvSpPr>
        <p:spPr>
          <a:xfrm>
            <a:off x="152400" y="228600"/>
            <a:ext cx="8839200" cy="854075"/>
          </a:xfrm>
          <a:prstGeom prst="rect">
            <a:avLst/>
          </a:prstGeom>
        </p:spPr>
        <p:txBody>
          <a:bodyPr>
            <a:normAutofit/>
          </a:bodyPr>
          <a:lstStyle/>
          <a:p>
            <a:r>
              <a:t>Title Text</a:t>
            </a:r>
          </a:p>
        </p:txBody>
      </p:sp>
      <p:sp>
        <p:nvSpPr>
          <p:cNvPr id="138" name="Body Level One…"/>
          <p:cNvSpPr txBox="1">
            <a:spLocks noGrp="1"/>
          </p:cNvSpPr>
          <p:nvPr>
            <p:ph type="body" idx="1"/>
          </p:nvPr>
        </p:nvSpPr>
        <p:spPr>
          <a:xfrm>
            <a:off x="141514" y="1262742"/>
            <a:ext cx="8839201" cy="5181601"/>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Vertical Title and Text">
    <p:spTree>
      <p:nvGrpSpPr>
        <p:cNvPr id="1" name=""/>
        <p:cNvGrpSpPr/>
        <p:nvPr/>
      </p:nvGrpSpPr>
      <p:grpSpPr>
        <a:xfrm>
          <a:off x="0" y="0"/>
          <a:ext cx="0" cy="0"/>
          <a:chOff x="0" y="0"/>
          <a:chExt cx="0" cy="0"/>
        </a:xfrm>
      </p:grpSpPr>
      <p:sp>
        <p:nvSpPr>
          <p:cNvPr id="145" name="Line 4"/>
          <p:cNvSpPr/>
          <p:nvPr/>
        </p:nvSpPr>
        <p:spPr>
          <a:xfrm>
            <a:off x="19050" y="1143000"/>
            <a:ext cx="9144000" cy="0"/>
          </a:xfrm>
          <a:prstGeom prst="line">
            <a:avLst/>
          </a:prstGeom>
          <a:ln w="57150" cap="rnd">
            <a:solidFill>
              <a:srgbClr val="9B242E"/>
            </a:solidFill>
            <a:prstDash val="sysDot"/>
          </a:ln>
        </p:spPr>
        <p:txBody>
          <a:bodyPr lIns="45719" rIns="45719"/>
          <a:lstStyle/>
          <a:p>
            <a:endParaRPr/>
          </a:p>
        </p:txBody>
      </p:sp>
      <p:sp>
        <p:nvSpPr>
          <p:cNvPr id="146" name="Slide Number"/>
          <p:cNvSpPr txBox="1">
            <a:spLocks noGrp="1"/>
          </p:cNvSpPr>
          <p:nvPr>
            <p:ph type="sldNum" sz="quarter" idx="2"/>
          </p:nvPr>
        </p:nvSpPr>
        <p:spPr>
          <a:xfrm>
            <a:off x="8071104" y="6530150"/>
            <a:ext cx="408937" cy="421389"/>
          </a:xfrm>
          <a:prstGeom prst="rect">
            <a:avLst/>
          </a:prstGeom>
        </p:spPr>
        <p:txBody>
          <a:bodyPr lIns="45718" tIns="45718" rIns="45718" bIns="45718" anchor="t"/>
          <a:lstStyle>
            <a:lvl1pPr algn="l">
              <a:defRPr sz="2400"/>
            </a:lvl1pPr>
          </a:lstStyle>
          <a:p>
            <a:fld id="{86CB4B4D-7CA3-9044-876B-883B54F8677D}" type="slidenum">
              <a:t>‹#›</a:t>
            </a:fld>
            <a:endParaRPr/>
          </a:p>
        </p:txBody>
      </p:sp>
      <p:sp>
        <p:nvSpPr>
          <p:cNvPr id="147" name="Text Box 6"/>
          <p:cNvSpPr txBox="1"/>
          <p:nvPr/>
        </p:nvSpPr>
        <p:spPr>
          <a:xfrm>
            <a:off x="19049" y="6561391"/>
            <a:ext cx="2300290" cy="2642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marL="342900" indent="-342900">
              <a:spcBef>
                <a:spcPts val="700"/>
              </a:spcBef>
              <a:defRPr sz="1200">
                <a:solidFill>
                  <a:srgbClr val="000066"/>
                </a:solidFill>
              </a:defRPr>
            </a:lvl1pPr>
          </a:lstStyle>
          <a:p>
            <a:r>
              <a:t>IAT 106: Multiview</a:t>
            </a:r>
          </a:p>
        </p:txBody>
      </p:sp>
      <p:sp>
        <p:nvSpPr>
          <p:cNvPr id="148" name="Title Text"/>
          <p:cNvSpPr txBox="1">
            <a:spLocks noGrp="1"/>
          </p:cNvSpPr>
          <p:nvPr>
            <p:ph type="title"/>
          </p:nvPr>
        </p:nvSpPr>
        <p:spPr>
          <a:xfrm>
            <a:off x="6781800" y="228600"/>
            <a:ext cx="2209800" cy="6248400"/>
          </a:xfrm>
          <a:prstGeom prst="rect">
            <a:avLst/>
          </a:prstGeom>
        </p:spPr>
        <p:txBody>
          <a:bodyPr>
            <a:normAutofit/>
          </a:bodyPr>
          <a:lstStyle/>
          <a:p>
            <a:r>
              <a:t>Title Text</a:t>
            </a:r>
          </a:p>
        </p:txBody>
      </p:sp>
      <p:sp>
        <p:nvSpPr>
          <p:cNvPr id="149" name="Body Level One…"/>
          <p:cNvSpPr txBox="1">
            <a:spLocks noGrp="1"/>
          </p:cNvSpPr>
          <p:nvPr>
            <p:ph type="body" idx="1"/>
          </p:nvPr>
        </p:nvSpPr>
        <p:spPr>
          <a:xfrm>
            <a:off x="152400" y="228600"/>
            <a:ext cx="6477000" cy="6248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2" name="Line 4"/>
          <p:cNvSpPr/>
          <p:nvPr/>
        </p:nvSpPr>
        <p:spPr>
          <a:xfrm>
            <a:off x="19050" y="1143000"/>
            <a:ext cx="9144000" cy="0"/>
          </a:xfrm>
          <a:prstGeom prst="line">
            <a:avLst/>
          </a:prstGeom>
          <a:ln w="57150" cap="rnd">
            <a:solidFill>
              <a:srgbClr val="9B242E"/>
            </a:solidFill>
            <a:prstDash val="sysDot"/>
          </a:ln>
        </p:spPr>
        <p:txBody>
          <a:bodyPr lIns="45719" rIns="45719"/>
          <a:lstStyle/>
          <a:p>
            <a:endParaRPr/>
          </a:p>
        </p:txBody>
      </p:sp>
      <p:sp>
        <p:nvSpPr>
          <p:cNvPr id="23" name="Slide Number"/>
          <p:cNvSpPr txBox="1">
            <a:spLocks noGrp="1"/>
          </p:cNvSpPr>
          <p:nvPr>
            <p:ph type="sldNum" sz="quarter" idx="2"/>
          </p:nvPr>
        </p:nvSpPr>
        <p:spPr>
          <a:xfrm>
            <a:off x="8071104" y="6530150"/>
            <a:ext cx="408937" cy="421389"/>
          </a:xfrm>
          <a:prstGeom prst="rect">
            <a:avLst/>
          </a:prstGeom>
        </p:spPr>
        <p:txBody>
          <a:bodyPr lIns="45718" tIns="45718" rIns="45718" bIns="45718" anchor="t"/>
          <a:lstStyle>
            <a:lvl1pPr algn="l">
              <a:defRPr sz="2400"/>
            </a:lvl1pPr>
          </a:lstStyle>
          <a:p>
            <a:fld id="{86CB4B4D-7CA3-9044-876B-883B54F8677D}" type="slidenum">
              <a:t>‹#›</a:t>
            </a:fld>
            <a:endParaRPr/>
          </a:p>
        </p:txBody>
      </p:sp>
      <p:sp>
        <p:nvSpPr>
          <p:cNvPr id="24" name="Text Box 6"/>
          <p:cNvSpPr txBox="1"/>
          <p:nvPr/>
        </p:nvSpPr>
        <p:spPr>
          <a:xfrm>
            <a:off x="19049" y="6561391"/>
            <a:ext cx="2300290" cy="2642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marL="342900" indent="-342900">
              <a:spcBef>
                <a:spcPts val="700"/>
              </a:spcBef>
              <a:defRPr sz="1200">
                <a:solidFill>
                  <a:srgbClr val="000066"/>
                </a:solidFill>
              </a:defRPr>
            </a:lvl1pPr>
          </a:lstStyle>
          <a:p>
            <a:r>
              <a:t>IAT 106: Multiview</a:t>
            </a:r>
          </a:p>
        </p:txBody>
      </p:sp>
      <p:sp>
        <p:nvSpPr>
          <p:cNvPr id="25" name="Title Text"/>
          <p:cNvSpPr txBox="1">
            <a:spLocks noGrp="1"/>
          </p:cNvSpPr>
          <p:nvPr>
            <p:ph type="title"/>
          </p:nvPr>
        </p:nvSpPr>
        <p:spPr>
          <a:xfrm>
            <a:off x="152400" y="228600"/>
            <a:ext cx="8839200" cy="854075"/>
          </a:xfrm>
          <a:prstGeom prst="rect">
            <a:avLst/>
          </a:prstGeom>
        </p:spPr>
        <p:txBody>
          <a:bodyPr>
            <a:normAutofit/>
          </a:bodyPr>
          <a:lstStyle/>
          <a:p>
            <a:r>
              <a:t>Title Text</a:t>
            </a:r>
          </a:p>
        </p:txBody>
      </p:sp>
      <p:sp>
        <p:nvSpPr>
          <p:cNvPr id="26" name="Body Level One…"/>
          <p:cNvSpPr txBox="1">
            <a:spLocks noGrp="1"/>
          </p:cNvSpPr>
          <p:nvPr>
            <p:ph type="body" idx="1"/>
          </p:nvPr>
        </p:nvSpPr>
        <p:spPr>
          <a:xfrm>
            <a:off x="152400" y="1295400"/>
            <a:ext cx="8839200" cy="51816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nd Content 0">
    <p:spTree>
      <p:nvGrpSpPr>
        <p:cNvPr id="1" name=""/>
        <p:cNvGrpSpPr/>
        <p:nvPr/>
      </p:nvGrpSpPr>
      <p:grpSpPr>
        <a:xfrm>
          <a:off x="0" y="0"/>
          <a:ext cx="0" cy="0"/>
          <a:chOff x="0" y="0"/>
          <a:chExt cx="0" cy="0"/>
        </a:xfrm>
      </p:grpSpPr>
      <p:sp>
        <p:nvSpPr>
          <p:cNvPr id="33" name="Title Text"/>
          <p:cNvSpPr txBox="1">
            <a:spLocks noGrp="1"/>
          </p:cNvSpPr>
          <p:nvPr>
            <p:ph type="title"/>
          </p:nvPr>
        </p:nvSpPr>
        <p:spPr>
          <a:xfrm>
            <a:off x="152400" y="228600"/>
            <a:ext cx="8839200" cy="854075"/>
          </a:xfrm>
          <a:prstGeom prst="rect">
            <a:avLst/>
          </a:prstGeom>
        </p:spPr>
        <p:txBody>
          <a:bodyPr>
            <a:normAutofit/>
          </a:bodyPr>
          <a:lstStyle/>
          <a:p>
            <a:r>
              <a:t>Title Text</a:t>
            </a:r>
          </a:p>
        </p:txBody>
      </p:sp>
      <p:sp>
        <p:nvSpPr>
          <p:cNvPr id="34" name="Body Level One…"/>
          <p:cNvSpPr txBox="1">
            <a:spLocks noGrp="1"/>
          </p:cNvSpPr>
          <p:nvPr>
            <p:ph type="body" idx="1"/>
          </p:nvPr>
        </p:nvSpPr>
        <p:spPr>
          <a:xfrm>
            <a:off x="152400" y="1295400"/>
            <a:ext cx="8839200" cy="51816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42" name="Line 4"/>
          <p:cNvSpPr/>
          <p:nvPr/>
        </p:nvSpPr>
        <p:spPr>
          <a:xfrm>
            <a:off x="19050" y="1143000"/>
            <a:ext cx="9144000" cy="0"/>
          </a:xfrm>
          <a:prstGeom prst="line">
            <a:avLst/>
          </a:prstGeom>
          <a:ln w="57150" cap="rnd">
            <a:solidFill>
              <a:srgbClr val="9B242E"/>
            </a:solidFill>
            <a:prstDash val="sysDot"/>
          </a:ln>
        </p:spPr>
        <p:txBody>
          <a:bodyPr lIns="45719" rIns="45719"/>
          <a:lstStyle/>
          <a:p>
            <a:endParaRPr/>
          </a:p>
        </p:txBody>
      </p:sp>
      <p:sp>
        <p:nvSpPr>
          <p:cNvPr id="43" name="Slide Number"/>
          <p:cNvSpPr txBox="1">
            <a:spLocks noGrp="1"/>
          </p:cNvSpPr>
          <p:nvPr>
            <p:ph type="sldNum" sz="quarter" idx="2"/>
          </p:nvPr>
        </p:nvSpPr>
        <p:spPr>
          <a:xfrm>
            <a:off x="8071104" y="6530150"/>
            <a:ext cx="408937" cy="421389"/>
          </a:xfrm>
          <a:prstGeom prst="rect">
            <a:avLst/>
          </a:prstGeom>
        </p:spPr>
        <p:txBody>
          <a:bodyPr lIns="45718" tIns="45718" rIns="45718" bIns="45718" anchor="t"/>
          <a:lstStyle>
            <a:lvl1pPr algn="l">
              <a:defRPr sz="2400"/>
            </a:lvl1pPr>
          </a:lstStyle>
          <a:p>
            <a:fld id="{86CB4B4D-7CA3-9044-876B-883B54F8677D}" type="slidenum">
              <a:t>‹#›</a:t>
            </a:fld>
            <a:endParaRPr/>
          </a:p>
        </p:txBody>
      </p:sp>
      <p:sp>
        <p:nvSpPr>
          <p:cNvPr id="44" name="Text Box 6"/>
          <p:cNvSpPr txBox="1"/>
          <p:nvPr/>
        </p:nvSpPr>
        <p:spPr>
          <a:xfrm>
            <a:off x="19049" y="6561391"/>
            <a:ext cx="2300290" cy="2642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marL="342900" indent="-342900">
              <a:spcBef>
                <a:spcPts val="700"/>
              </a:spcBef>
              <a:defRPr sz="1200">
                <a:solidFill>
                  <a:srgbClr val="000066"/>
                </a:solidFill>
              </a:defRPr>
            </a:lvl1pPr>
          </a:lstStyle>
          <a:p>
            <a:r>
              <a:t>IAT 106: Multiview</a:t>
            </a:r>
          </a:p>
        </p:txBody>
      </p:sp>
      <p:sp>
        <p:nvSpPr>
          <p:cNvPr id="45"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lvl1pPr>
          </a:lstStyle>
          <a:p>
            <a:r>
              <a:t>Title Text</a:t>
            </a:r>
          </a:p>
        </p:txBody>
      </p:sp>
      <p:sp>
        <p:nvSpPr>
          <p:cNvPr id="4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1200"/>
              </a:spcBef>
              <a:buSzTx/>
              <a:buNone/>
              <a:defRPr sz="2000"/>
            </a:lvl1pPr>
            <a:lvl2pPr marL="0" indent="457200">
              <a:spcBef>
                <a:spcPts val="1200"/>
              </a:spcBef>
              <a:buSzTx/>
              <a:buNone/>
              <a:defRPr sz="2000"/>
            </a:lvl2pPr>
            <a:lvl3pPr marL="0" indent="914400">
              <a:spcBef>
                <a:spcPts val="1200"/>
              </a:spcBef>
              <a:buSzTx/>
              <a:buNone/>
              <a:defRPr sz="2000"/>
            </a:lvl3pPr>
            <a:lvl4pPr marL="0" indent="1371600">
              <a:spcBef>
                <a:spcPts val="1200"/>
              </a:spcBef>
              <a:buSzTx/>
              <a:buNone/>
              <a:defRPr sz="2000"/>
            </a:lvl4pPr>
            <a:lvl5pPr marL="0" indent="1828800">
              <a:spcBef>
                <a:spcPts val="1200"/>
              </a:spcBef>
              <a:buSzTx/>
              <a:buNone/>
              <a:defRPr sz="2000"/>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53" name="Line 4"/>
          <p:cNvSpPr/>
          <p:nvPr/>
        </p:nvSpPr>
        <p:spPr>
          <a:xfrm>
            <a:off x="19050" y="1143000"/>
            <a:ext cx="9144000" cy="0"/>
          </a:xfrm>
          <a:prstGeom prst="line">
            <a:avLst/>
          </a:prstGeom>
          <a:ln w="57150" cap="rnd">
            <a:solidFill>
              <a:srgbClr val="9B242E"/>
            </a:solidFill>
            <a:prstDash val="sysDot"/>
          </a:ln>
        </p:spPr>
        <p:txBody>
          <a:bodyPr lIns="45719" rIns="45719"/>
          <a:lstStyle/>
          <a:p>
            <a:endParaRPr/>
          </a:p>
        </p:txBody>
      </p:sp>
      <p:sp>
        <p:nvSpPr>
          <p:cNvPr id="54" name="Slide Number"/>
          <p:cNvSpPr txBox="1">
            <a:spLocks noGrp="1"/>
          </p:cNvSpPr>
          <p:nvPr>
            <p:ph type="sldNum" sz="quarter" idx="2"/>
          </p:nvPr>
        </p:nvSpPr>
        <p:spPr>
          <a:xfrm>
            <a:off x="8071104" y="6530150"/>
            <a:ext cx="408937" cy="421389"/>
          </a:xfrm>
          <a:prstGeom prst="rect">
            <a:avLst/>
          </a:prstGeom>
        </p:spPr>
        <p:txBody>
          <a:bodyPr lIns="45718" tIns="45718" rIns="45718" bIns="45718" anchor="t"/>
          <a:lstStyle>
            <a:lvl1pPr algn="l">
              <a:defRPr sz="2400"/>
            </a:lvl1pPr>
          </a:lstStyle>
          <a:p>
            <a:fld id="{86CB4B4D-7CA3-9044-876B-883B54F8677D}" type="slidenum">
              <a:t>‹#›</a:t>
            </a:fld>
            <a:endParaRPr/>
          </a:p>
        </p:txBody>
      </p:sp>
      <p:sp>
        <p:nvSpPr>
          <p:cNvPr id="55" name="Text Box 6"/>
          <p:cNvSpPr txBox="1"/>
          <p:nvPr/>
        </p:nvSpPr>
        <p:spPr>
          <a:xfrm>
            <a:off x="19049" y="6561391"/>
            <a:ext cx="2300290" cy="2642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marL="342900" indent="-342900">
              <a:spcBef>
                <a:spcPts val="700"/>
              </a:spcBef>
              <a:defRPr sz="1200">
                <a:solidFill>
                  <a:srgbClr val="000066"/>
                </a:solidFill>
              </a:defRPr>
            </a:lvl1pPr>
          </a:lstStyle>
          <a:p>
            <a:r>
              <a:t>IAT 106: Multiview</a:t>
            </a:r>
          </a:p>
        </p:txBody>
      </p:sp>
      <p:sp>
        <p:nvSpPr>
          <p:cNvPr id="56" name="Title Text"/>
          <p:cNvSpPr txBox="1">
            <a:spLocks noGrp="1"/>
          </p:cNvSpPr>
          <p:nvPr>
            <p:ph type="title"/>
          </p:nvPr>
        </p:nvSpPr>
        <p:spPr>
          <a:xfrm>
            <a:off x="152400" y="228600"/>
            <a:ext cx="8839200" cy="854075"/>
          </a:xfrm>
          <a:prstGeom prst="rect">
            <a:avLst/>
          </a:prstGeom>
        </p:spPr>
        <p:txBody>
          <a:bodyPr>
            <a:normAutofit/>
          </a:bodyPr>
          <a:lstStyle/>
          <a:p>
            <a:r>
              <a:t>Title Text</a:t>
            </a:r>
          </a:p>
        </p:txBody>
      </p:sp>
      <p:sp>
        <p:nvSpPr>
          <p:cNvPr id="57" name="Body Level One…"/>
          <p:cNvSpPr txBox="1">
            <a:spLocks noGrp="1"/>
          </p:cNvSpPr>
          <p:nvPr>
            <p:ph type="body" sz="half" idx="1"/>
          </p:nvPr>
        </p:nvSpPr>
        <p:spPr>
          <a:xfrm>
            <a:off x="152400" y="1295400"/>
            <a:ext cx="4343400" cy="5181600"/>
          </a:xfrm>
          <a:prstGeom prst="rect">
            <a:avLst/>
          </a:prstGeom>
        </p:spPr>
        <p:txBody>
          <a:bodyPr>
            <a:normAutofit/>
          </a:bodyPr>
          <a:lstStyle>
            <a:lvl1pPr>
              <a:spcBef>
                <a:spcPts val="1600"/>
              </a:spcBef>
              <a:defRPr sz="2800"/>
            </a:lvl1pPr>
            <a:lvl2pPr marL="790575" indent="-333375">
              <a:spcBef>
                <a:spcPts val="1600"/>
              </a:spcBef>
              <a:defRPr sz="2800"/>
            </a:lvl2pPr>
            <a:lvl3pPr marL="1234439" indent="-320039">
              <a:spcBef>
                <a:spcPts val="1600"/>
              </a:spcBef>
              <a:defRPr sz="2800"/>
            </a:lvl3pPr>
            <a:lvl4pPr marL="1727200" indent="-355600">
              <a:spcBef>
                <a:spcPts val="1600"/>
              </a:spcBef>
              <a:defRPr sz="2800"/>
            </a:lvl4pPr>
            <a:lvl5pPr marL="2184400" indent="-355600">
              <a:spcBef>
                <a:spcPts val="1600"/>
              </a:spcBef>
              <a:defRPr sz="2800"/>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64" name="Line 4"/>
          <p:cNvSpPr/>
          <p:nvPr/>
        </p:nvSpPr>
        <p:spPr>
          <a:xfrm>
            <a:off x="19050" y="1143000"/>
            <a:ext cx="9144000" cy="0"/>
          </a:xfrm>
          <a:prstGeom prst="line">
            <a:avLst/>
          </a:prstGeom>
          <a:ln w="57150" cap="rnd">
            <a:solidFill>
              <a:srgbClr val="9B242E"/>
            </a:solidFill>
            <a:prstDash val="sysDot"/>
          </a:ln>
        </p:spPr>
        <p:txBody>
          <a:bodyPr lIns="45719" rIns="45719"/>
          <a:lstStyle/>
          <a:p>
            <a:endParaRPr/>
          </a:p>
        </p:txBody>
      </p:sp>
      <p:sp>
        <p:nvSpPr>
          <p:cNvPr id="65" name="Slide Number"/>
          <p:cNvSpPr txBox="1">
            <a:spLocks noGrp="1"/>
          </p:cNvSpPr>
          <p:nvPr>
            <p:ph type="sldNum" sz="quarter" idx="2"/>
          </p:nvPr>
        </p:nvSpPr>
        <p:spPr>
          <a:xfrm>
            <a:off x="8071104" y="6530150"/>
            <a:ext cx="408937" cy="421389"/>
          </a:xfrm>
          <a:prstGeom prst="rect">
            <a:avLst/>
          </a:prstGeom>
        </p:spPr>
        <p:txBody>
          <a:bodyPr lIns="45718" tIns="45718" rIns="45718" bIns="45718" anchor="t"/>
          <a:lstStyle>
            <a:lvl1pPr algn="l">
              <a:defRPr sz="2400"/>
            </a:lvl1pPr>
          </a:lstStyle>
          <a:p>
            <a:fld id="{86CB4B4D-7CA3-9044-876B-883B54F8677D}" type="slidenum">
              <a:t>‹#›</a:t>
            </a:fld>
            <a:endParaRPr/>
          </a:p>
        </p:txBody>
      </p:sp>
      <p:sp>
        <p:nvSpPr>
          <p:cNvPr id="66" name="Text Box 6"/>
          <p:cNvSpPr txBox="1"/>
          <p:nvPr/>
        </p:nvSpPr>
        <p:spPr>
          <a:xfrm>
            <a:off x="19049" y="6561391"/>
            <a:ext cx="2300290" cy="2642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marL="342900" indent="-342900">
              <a:spcBef>
                <a:spcPts val="700"/>
              </a:spcBef>
              <a:defRPr sz="1200">
                <a:solidFill>
                  <a:srgbClr val="000066"/>
                </a:solidFill>
              </a:defRPr>
            </a:lvl1pPr>
          </a:lstStyle>
          <a:p>
            <a:r>
              <a:t>IAT 106: Multiview</a:t>
            </a:r>
          </a:p>
        </p:txBody>
      </p:sp>
      <p:sp>
        <p:nvSpPr>
          <p:cNvPr id="67" name="Title Text"/>
          <p:cNvSpPr txBox="1">
            <a:spLocks noGrp="1"/>
          </p:cNvSpPr>
          <p:nvPr>
            <p:ph type="title"/>
          </p:nvPr>
        </p:nvSpPr>
        <p:spPr>
          <a:xfrm>
            <a:off x="457200" y="274638"/>
            <a:ext cx="8229600" cy="1143001"/>
          </a:xfrm>
          <a:prstGeom prst="rect">
            <a:avLst/>
          </a:prstGeom>
        </p:spPr>
        <p:txBody>
          <a:bodyPr>
            <a:normAutofit/>
          </a:bodyPr>
          <a:lstStyle/>
          <a:p>
            <a:r>
              <a:t>Title Text</a:t>
            </a:r>
          </a:p>
        </p:txBody>
      </p:sp>
      <p:sp>
        <p:nvSpPr>
          <p:cNvPr id="6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buSzTx/>
              <a:buNone/>
              <a:defRPr b="1"/>
            </a:lvl1pPr>
            <a:lvl2pPr marL="0" indent="457200">
              <a:buSzTx/>
              <a:buNone/>
              <a:defRPr b="1"/>
            </a:lvl2pPr>
            <a:lvl3pPr marL="0" indent="914400">
              <a:buSzTx/>
              <a:buNone/>
              <a:defRPr b="1"/>
            </a:lvl3pPr>
            <a:lvl4pPr marL="0" indent="1371600">
              <a:buSzTx/>
              <a:buNone/>
              <a:defRPr b="1"/>
            </a:lvl4pPr>
            <a:lvl5pPr marL="0" indent="182880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69" name="Text Placeholder 4"/>
          <p:cNvSpPr>
            <a:spLocks noGrp="1"/>
          </p:cNvSpPr>
          <p:nvPr>
            <p:ph type="body" sz="quarter" idx="13"/>
          </p:nvPr>
        </p:nvSpPr>
        <p:spPr>
          <a:xfrm>
            <a:off x="4645025" y="1535112"/>
            <a:ext cx="4041775" cy="639763"/>
          </a:xfrm>
          <a:prstGeom prst="rect">
            <a:avLst/>
          </a:prstGeom>
        </p:spPr>
        <p:txBody>
          <a:bodyPr anchor="b">
            <a:normAutofit/>
          </a:bodyPr>
          <a:lstStyle/>
          <a:p>
            <a:pPr marL="0" indent="0">
              <a:buSzTx/>
              <a:buNone/>
              <a:defRPr b="1"/>
            </a:pPr>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76" name="Line 4"/>
          <p:cNvSpPr/>
          <p:nvPr/>
        </p:nvSpPr>
        <p:spPr>
          <a:xfrm>
            <a:off x="19050" y="1143000"/>
            <a:ext cx="9144000" cy="0"/>
          </a:xfrm>
          <a:prstGeom prst="line">
            <a:avLst/>
          </a:prstGeom>
          <a:ln w="57150" cap="rnd">
            <a:solidFill>
              <a:srgbClr val="9B242E"/>
            </a:solidFill>
            <a:prstDash val="sysDot"/>
          </a:ln>
        </p:spPr>
        <p:txBody>
          <a:bodyPr lIns="45719" rIns="45719"/>
          <a:lstStyle/>
          <a:p>
            <a:endParaRPr/>
          </a:p>
        </p:txBody>
      </p:sp>
      <p:sp>
        <p:nvSpPr>
          <p:cNvPr id="77" name="Slide Number"/>
          <p:cNvSpPr txBox="1">
            <a:spLocks noGrp="1"/>
          </p:cNvSpPr>
          <p:nvPr>
            <p:ph type="sldNum" sz="quarter" idx="2"/>
          </p:nvPr>
        </p:nvSpPr>
        <p:spPr>
          <a:xfrm>
            <a:off x="8071104" y="6530150"/>
            <a:ext cx="408937" cy="421389"/>
          </a:xfrm>
          <a:prstGeom prst="rect">
            <a:avLst/>
          </a:prstGeom>
        </p:spPr>
        <p:txBody>
          <a:bodyPr lIns="45718" tIns="45718" rIns="45718" bIns="45718" anchor="t"/>
          <a:lstStyle>
            <a:lvl1pPr algn="l">
              <a:defRPr sz="2400"/>
            </a:lvl1pPr>
          </a:lstStyle>
          <a:p>
            <a:fld id="{86CB4B4D-7CA3-9044-876B-883B54F8677D}" type="slidenum">
              <a:t>‹#›</a:t>
            </a:fld>
            <a:endParaRPr/>
          </a:p>
        </p:txBody>
      </p:sp>
      <p:sp>
        <p:nvSpPr>
          <p:cNvPr id="78" name="Text Box 6"/>
          <p:cNvSpPr txBox="1"/>
          <p:nvPr/>
        </p:nvSpPr>
        <p:spPr>
          <a:xfrm>
            <a:off x="19049" y="6561391"/>
            <a:ext cx="2300290" cy="2642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marL="342900" indent="-342900">
              <a:spcBef>
                <a:spcPts val="700"/>
              </a:spcBef>
              <a:defRPr sz="1200">
                <a:solidFill>
                  <a:srgbClr val="000066"/>
                </a:solidFill>
              </a:defRPr>
            </a:lvl1pPr>
          </a:lstStyle>
          <a:p>
            <a:r>
              <a:t>IAT 106: Multiview</a:t>
            </a:r>
          </a:p>
        </p:txBody>
      </p:sp>
      <p:sp>
        <p:nvSpPr>
          <p:cNvPr id="79" name="Title Text"/>
          <p:cNvSpPr txBox="1">
            <a:spLocks noGrp="1"/>
          </p:cNvSpPr>
          <p:nvPr>
            <p:ph type="title"/>
          </p:nvPr>
        </p:nvSpPr>
        <p:spPr>
          <a:xfrm>
            <a:off x="152400" y="228600"/>
            <a:ext cx="8839200" cy="854075"/>
          </a:xfrm>
          <a:prstGeom prst="rect">
            <a:avLst/>
          </a:prstGeom>
        </p:spPr>
        <p:txBody>
          <a:bodyPr>
            <a:normAutofit/>
          </a:bodyPr>
          <a:lstStyle/>
          <a:p>
            <a:r>
              <a:t>Title Text</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Only 0">
    <p:spTree>
      <p:nvGrpSpPr>
        <p:cNvPr id="1" name=""/>
        <p:cNvGrpSpPr/>
        <p:nvPr/>
      </p:nvGrpSpPr>
      <p:grpSpPr>
        <a:xfrm>
          <a:off x="0" y="0"/>
          <a:ext cx="0" cy="0"/>
          <a:chOff x="0" y="0"/>
          <a:chExt cx="0" cy="0"/>
        </a:xfrm>
      </p:grpSpPr>
      <p:sp>
        <p:nvSpPr>
          <p:cNvPr id="86" name="Title Text"/>
          <p:cNvSpPr txBox="1">
            <a:spLocks noGrp="1"/>
          </p:cNvSpPr>
          <p:nvPr>
            <p:ph type="title"/>
          </p:nvPr>
        </p:nvSpPr>
        <p:spPr>
          <a:xfrm>
            <a:off x="152400" y="228600"/>
            <a:ext cx="8839200" cy="854075"/>
          </a:xfrm>
          <a:prstGeom prst="rect">
            <a:avLst/>
          </a:prstGeom>
        </p:spPr>
        <p:txBody>
          <a:bodyPr>
            <a:normAutofit/>
          </a:bodyPr>
          <a:lstStyle/>
          <a:p>
            <a:r>
              <a:t>Title Text</a:t>
            </a:r>
          </a:p>
        </p:txBody>
      </p:sp>
      <p:sp>
        <p:nvSpPr>
          <p:cNvPr id="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94" name="Line 4"/>
          <p:cNvSpPr/>
          <p:nvPr/>
        </p:nvSpPr>
        <p:spPr>
          <a:xfrm>
            <a:off x="19050" y="1143000"/>
            <a:ext cx="9144000" cy="0"/>
          </a:xfrm>
          <a:prstGeom prst="line">
            <a:avLst/>
          </a:prstGeom>
          <a:ln w="57150" cap="rnd">
            <a:solidFill>
              <a:srgbClr val="9B242E"/>
            </a:solidFill>
            <a:prstDash val="sysDot"/>
          </a:ln>
        </p:spPr>
        <p:txBody>
          <a:bodyPr lIns="45719" rIns="45719"/>
          <a:lstStyle/>
          <a:p>
            <a:endParaRPr/>
          </a:p>
        </p:txBody>
      </p:sp>
      <p:sp>
        <p:nvSpPr>
          <p:cNvPr id="95" name="Slide Number"/>
          <p:cNvSpPr txBox="1">
            <a:spLocks noGrp="1"/>
          </p:cNvSpPr>
          <p:nvPr>
            <p:ph type="sldNum" sz="quarter" idx="2"/>
          </p:nvPr>
        </p:nvSpPr>
        <p:spPr>
          <a:xfrm>
            <a:off x="8071104" y="6530150"/>
            <a:ext cx="408937" cy="421389"/>
          </a:xfrm>
          <a:prstGeom prst="rect">
            <a:avLst/>
          </a:prstGeom>
        </p:spPr>
        <p:txBody>
          <a:bodyPr lIns="45718" tIns="45718" rIns="45718" bIns="45718" anchor="t"/>
          <a:lstStyle>
            <a:lvl1pPr algn="l">
              <a:defRPr sz="2400"/>
            </a:lvl1pPr>
          </a:lstStyle>
          <a:p>
            <a:fld id="{86CB4B4D-7CA3-9044-876B-883B54F8677D}" type="slidenum">
              <a:t>‹#›</a:t>
            </a:fld>
            <a:endParaRPr/>
          </a:p>
        </p:txBody>
      </p:sp>
      <p:sp>
        <p:nvSpPr>
          <p:cNvPr id="96" name="Text Box 6"/>
          <p:cNvSpPr txBox="1"/>
          <p:nvPr/>
        </p:nvSpPr>
        <p:spPr>
          <a:xfrm>
            <a:off x="19049" y="6561391"/>
            <a:ext cx="2300290" cy="2642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marL="342900" indent="-342900">
              <a:spcBef>
                <a:spcPts val="700"/>
              </a:spcBef>
              <a:defRPr sz="1200">
                <a:solidFill>
                  <a:srgbClr val="000066"/>
                </a:solidFill>
              </a:defRPr>
            </a:lvl1pPr>
          </a:lstStyle>
          <a:p>
            <a:r>
              <a:t>IAT 106: Multiview</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pic>
        <p:nvPicPr>
          <p:cNvPr id="2" name="Picture 6" descr="Picture 6"/>
          <p:cNvPicPr>
            <a:picLocks noChangeAspect="1"/>
          </p:cNvPicPr>
          <p:nvPr/>
        </p:nvPicPr>
        <p:blipFill>
          <a:blip r:embed="rId16"/>
          <a:stretch>
            <a:fillRect/>
          </a:stretch>
        </p:blipFill>
        <p:spPr>
          <a:xfrm>
            <a:off x="6542088" y="0"/>
            <a:ext cx="1273176" cy="955675"/>
          </a:xfrm>
          <a:prstGeom prst="rect">
            <a:avLst/>
          </a:prstGeom>
          <a:ln w="12700">
            <a:miter lim="400000"/>
          </a:ln>
        </p:spPr>
      </p:pic>
      <p:pic>
        <p:nvPicPr>
          <p:cNvPr id="3" name="Picture 7" descr="Picture 7"/>
          <p:cNvPicPr>
            <a:picLocks noChangeAspect="1"/>
          </p:cNvPicPr>
          <p:nvPr/>
        </p:nvPicPr>
        <p:blipFill>
          <a:blip r:embed="rId17"/>
          <a:stretch>
            <a:fillRect/>
          </a:stretch>
        </p:blipFill>
        <p:spPr>
          <a:xfrm>
            <a:off x="5105400" y="0"/>
            <a:ext cx="1435100" cy="954088"/>
          </a:xfrm>
          <a:prstGeom prst="rect">
            <a:avLst/>
          </a:prstGeom>
          <a:ln w="12700">
            <a:miter lim="400000"/>
          </a:ln>
        </p:spPr>
      </p:pic>
      <p:pic>
        <p:nvPicPr>
          <p:cNvPr id="4" name="Picture 8" descr="Picture 8"/>
          <p:cNvPicPr>
            <a:picLocks noChangeAspect="1"/>
          </p:cNvPicPr>
          <p:nvPr/>
        </p:nvPicPr>
        <p:blipFill>
          <a:blip r:embed="rId18"/>
          <a:stretch>
            <a:fillRect/>
          </a:stretch>
        </p:blipFill>
        <p:spPr>
          <a:xfrm>
            <a:off x="7815263" y="-11114"/>
            <a:ext cx="1338263" cy="957264"/>
          </a:xfrm>
          <a:prstGeom prst="rect">
            <a:avLst/>
          </a:prstGeom>
          <a:ln w="12700">
            <a:miter lim="400000"/>
          </a:ln>
        </p:spPr>
      </p:pic>
      <p:pic>
        <p:nvPicPr>
          <p:cNvPr id="5" name="Picture 12" descr="Picture 12"/>
          <p:cNvPicPr>
            <a:picLocks noChangeAspect="1"/>
          </p:cNvPicPr>
          <p:nvPr/>
        </p:nvPicPr>
        <p:blipFill>
          <a:blip r:embed="rId19"/>
          <a:stretch>
            <a:fillRect/>
          </a:stretch>
        </p:blipFill>
        <p:spPr>
          <a:xfrm>
            <a:off x="0" y="0"/>
            <a:ext cx="4724400" cy="722313"/>
          </a:xfrm>
          <a:prstGeom prst="rect">
            <a:avLst/>
          </a:prstGeom>
          <a:ln w="12700">
            <a:miter lim="400000"/>
          </a:ln>
        </p:spPr>
      </p:pic>
      <p:sp>
        <p:nvSpPr>
          <p:cNvPr id="6" name="Title Text"/>
          <p:cNvSpPr txBox="1">
            <a:spLocks noGrp="1"/>
          </p:cNvSpPr>
          <p:nvPr>
            <p:ph type="title"/>
          </p:nvPr>
        </p:nvSpPr>
        <p:spPr>
          <a:xfrm>
            <a:off x="457200" y="92074"/>
            <a:ext cx="8229600" cy="1508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p>
            <a:r>
              <a:t>Title Text</a:t>
            </a:r>
          </a:p>
        </p:txBody>
      </p:sp>
      <p:sp>
        <p:nvSpPr>
          <p:cNvPr id="7"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4419600" y="6172200"/>
            <a:ext cx="2133600" cy="368301"/>
          </a:xfrm>
          <a:prstGeom prst="rect">
            <a:avLst/>
          </a:prstGeom>
          <a:ln w="12700">
            <a:miter lim="400000"/>
          </a:ln>
        </p:spPr>
        <p:txBody>
          <a:bodyPr wrap="none" lIns="45719" rIns="45719" anchor="ctr">
            <a:spAutoFit/>
          </a:bodyPr>
          <a:lstStyle>
            <a:lvl1pPr algn="r">
              <a:defRPr sz="1200">
                <a:latin typeface="+mj-lt"/>
                <a:ea typeface="+mj-ea"/>
                <a:cs typeface="+mj-cs"/>
                <a:sym typeface="Times New Roman"/>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ctr" defTabSz="914400" rtl="0" latinLnBrk="0">
        <a:lnSpc>
          <a:spcPct val="100000"/>
        </a:lnSpc>
        <a:spcBef>
          <a:spcPts val="0"/>
        </a:spcBef>
        <a:spcAft>
          <a:spcPts val="0"/>
        </a:spcAft>
        <a:buClrTx/>
        <a:buSzTx/>
        <a:buFontTx/>
        <a:buNone/>
        <a:tabLst/>
        <a:defRPr sz="2800" b="0" i="0" u="none" strike="noStrike" cap="none" spc="0" baseline="0">
          <a:ln>
            <a:noFill/>
          </a:ln>
          <a:solidFill>
            <a:srgbClr val="000066"/>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2800" b="0" i="0" u="none" strike="noStrike" cap="none" spc="0" baseline="0">
          <a:ln>
            <a:noFill/>
          </a:ln>
          <a:solidFill>
            <a:srgbClr val="000066"/>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2800" b="0" i="0" u="none" strike="noStrike" cap="none" spc="0" baseline="0">
          <a:ln>
            <a:noFill/>
          </a:ln>
          <a:solidFill>
            <a:srgbClr val="000066"/>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2800" b="0" i="0" u="none" strike="noStrike" cap="none" spc="0" baseline="0">
          <a:ln>
            <a:noFill/>
          </a:ln>
          <a:solidFill>
            <a:srgbClr val="000066"/>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2800" b="0" i="0" u="none" strike="noStrike" cap="none" spc="0" baseline="0">
          <a:ln>
            <a:noFill/>
          </a:ln>
          <a:solidFill>
            <a:srgbClr val="000066"/>
          </a:solidFill>
          <a:uFillTx/>
          <a:latin typeface="Arial"/>
          <a:ea typeface="Arial"/>
          <a:cs typeface="Arial"/>
          <a:sym typeface="Arial"/>
        </a:defRPr>
      </a:lvl5pPr>
      <a:lvl6pPr marL="0" marR="0" indent="457200" algn="ctr" defTabSz="914400" rtl="0" latinLnBrk="0">
        <a:lnSpc>
          <a:spcPct val="100000"/>
        </a:lnSpc>
        <a:spcBef>
          <a:spcPts val="0"/>
        </a:spcBef>
        <a:spcAft>
          <a:spcPts val="0"/>
        </a:spcAft>
        <a:buClrTx/>
        <a:buSzTx/>
        <a:buFontTx/>
        <a:buNone/>
        <a:tabLst/>
        <a:defRPr sz="2800" b="0" i="0" u="none" strike="noStrike" cap="none" spc="0" baseline="0">
          <a:ln>
            <a:noFill/>
          </a:ln>
          <a:solidFill>
            <a:srgbClr val="000066"/>
          </a:solidFill>
          <a:uFillTx/>
          <a:latin typeface="Arial"/>
          <a:ea typeface="Arial"/>
          <a:cs typeface="Arial"/>
          <a:sym typeface="Arial"/>
        </a:defRPr>
      </a:lvl6pPr>
      <a:lvl7pPr marL="0" marR="0" indent="914400" algn="ctr" defTabSz="914400" rtl="0" latinLnBrk="0">
        <a:lnSpc>
          <a:spcPct val="100000"/>
        </a:lnSpc>
        <a:spcBef>
          <a:spcPts val="0"/>
        </a:spcBef>
        <a:spcAft>
          <a:spcPts val="0"/>
        </a:spcAft>
        <a:buClrTx/>
        <a:buSzTx/>
        <a:buFontTx/>
        <a:buNone/>
        <a:tabLst/>
        <a:defRPr sz="2800" b="0" i="0" u="none" strike="noStrike" cap="none" spc="0" baseline="0">
          <a:ln>
            <a:noFill/>
          </a:ln>
          <a:solidFill>
            <a:srgbClr val="000066"/>
          </a:solidFill>
          <a:uFillTx/>
          <a:latin typeface="Arial"/>
          <a:ea typeface="Arial"/>
          <a:cs typeface="Arial"/>
          <a:sym typeface="Arial"/>
        </a:defRPr>
      </a:lvl7pPr>
      <a:lvl8pPr marL="0" marR="0" indent="1371600" algn="ctr" defTabSz="914400" rtl="0" latinLnBrk="0">
        <a:lnSpc>
          <a:spcPct val="100000"/>
        </a:lnSpc>
        <a:spcBef>
          <a:spcPts val="0"/>
        </a:spcBef>
        <a:spcAft>
          <a:spcPts val="0"/>
        </a:spcAft>
        <a:buClrTx/>
        <a:buSzTx/>
        <a:buFontTx/>
        <a:buNone/>
        <a:tabLst/>
        <a:defRPr sz="2800" b="0" i="0" u="none" strike="noStrike" cap="none" spc="0" baseline="0">
          <a:ln>
            <a:noFill/>
          </a:ln>
          <a:solidFill>
            <a:srgbClr val="000066"/>
          </a:solidFill>
          <a:uFillTx/>
          <a:latin typeface="Arial"/>
          <a:ea typeface="Arial"/>
          <a:cs typeface="Arial"/>
          <a:sym typeface="Arial"/>
        </a:defRPr>
      </a:lvl8pPr>
      <a:lvl9pPr marL="0" marR="0" indent="1828800" algn="ctr" defTabSz="914400" rtl="0" latinLnBrk="0">
        <a:lnSpc>
          <a:spcPct val="100000"/>
        </a:lnSpc>
        <a:spcBef>
          <a:spcPts val="0"/>
        </a:spcBef>
        <a:spcAft>
          <a:spcPts val="0"/>
        </a:spcAft>
        <a:buClrTx/>
        <a:buSzTx/>
        <a:buFontTx/>
        <a:buNone/>
        <a:tabLst/>
        <a:defRPr sz="2800" b="0" i="0" u="none" strike="noStrike" cap="none" spc="0" baseline="0">
          <a:ln>
            <a:noFill/>
          </a:ln>
          <a:solidFill>
            <a:srgbClr val="000066"/>
          </a:solidFill>
          <a:uFillTx/>
          <a:latin typeface="Arial"/>
          <a:ea typeface="Arial"/>
          <a:cs typeface="Arial"/>
          <a:sym typeface="Arial"/>
        </a:defRPr>
      </a:lvl9pPr>
    </p:titleStyle>
    <p:bodyStyle>
      <a:lvl1pPr marL="342900" marR="0" indent="-342900" algn="l" defTabSz="914400" rtl="0" latinLnBrk="0">
        <a:lnSpc>
          <a:spcPct val="100000"/>
        </a:lnSpc>
        <a:spcBef>
          <a:spcPts val="1400"/>
        </a:spcBef>
        <a:spcAft>
          <a:spcPts val="0"/>
        </a:spcAft>
        <a:buClrTx/>
        <a:buSzPct val="100000"/>
        <a:buFontTx/>
        <a:buChar char="•"/>
        <a:tabLst/>
        <a:defRPr sz="2400" b="0" i="0" u="none" strike="noStrike" cap="none" spc="0" baseline="0">
          <a:ln>
            <a:noFill/>
          </a:ln>
          <a:solidFill>
            <a:srgbClr val="000066"/>
          </a:solidFill>
          <a:uFillTx/>
          <a:latin typeface="Arial"/>
          <a:ea typeface="Arial"/>
          <a:cs typeface="Arial"/>
          <a:sym typeface="Arial"/>
        </a:defRPr>
      </a:lvl1pPr>
      <a:lvl2pPr marL="768927" marR="0" indent="-311727" algn="l" defTabSz="914400" rtl="0" latinLnBrk="0">
        <a:lnSpc>
          <a:spcPct val="100000"/>
        </a:lnSpc>
        <a:spcBef>
          <a:spcPts val="1400"/>
        </a:spcBef>
        <a:spcAft>
          <a:spcPts val="0"/>
        </a:spcAft>
        <a:buClrTx/>
        <a:buSzPct val="100000"/>
        <a:buFontTx/>
        <a:buChar char="–"/>
        <a:tabLst/>
        <a:defRPr sz="2400" b="0" i="0" u="none" strike="noStrike" cap="none" spc="0" baseline="0">
          <a:ln>
            <a:noFill/>
          </a:ln>
          <a:solidFill>
            <a:srgbClr val="000066"/>
          </a:solidFill>
          <a:uFillTx/>
          <a:latin typeface="Arial"/>
          <a:ea typeface="Arial"/>
          <a:cs typeface="Arial"/>
          <a:sym typeface="Arial"/>
        </a:defRPr>
      </a:lvl2pPr>
      <a:lvl3pPr marL="1188719" marR="0" indent="-274319" algn="l" defTabSz="914400" rtl="0" latinLnBrk="0">
        <a:lnSpc>
          <a:spcPct val="100000"/>
        </a:lnSpc>
        <a:spcBef>
          <a:spcPts val="1400"/>
        </a:spcBef>
        <a:spcAft>
          <a:spcPts val="0"/>
        </a:spcAft>
        <a:buClrTx/>
        <a:buSzPct val="100000"/>
        <a:buFontTx/>
        <a:buChar char="•"/>
        <a:tabLst/>
        <a:defRPr sz="2400" b="0" i="0" u="none" strike="noStrike" cap="none" spc="0" baseline="0">
          <a:ln>
            <a:noFill/>
          </a:ln>
          <a:solidFill>
            <a:srgbClr val="000066"/>
          </a:solidFill>
          <a:uFillTx/>
          <a:latin typeface="Arial"/>
          <a:ea typeface="Arial"/>
          <a:cs typeface="Arial"/>
          <a:sym typeface="Arial"/>
        </a:defRPr>
      </a:lvl3pPr>
      <a:lvl4pPr marL="1645920" marR="0" indent="-274320" algn="l" defTabSz="914400" rtl="0" latinLnBrk="0">
        <a:lnSpc>
          <a:spcPct val="100000"/>
        </a:lnSpc>
        <a:spcBef>
          <a:spcPts val="1400"/>
        </a:spcBef>
        <a:spcAft>
          <a:spcPts val="0"/>
        </a:spcAft>
        <a:buClrTx/>
        <a:buSzPct val="100000"/>
        <a:buFontTx/>
        <a:buChar char="–"/>
        <a:tabLst/>
        <a:defRPr sz="2400" b="0" i="0" u="none" strike="noStrike" cap="none" spc="0" baseline="0">
          <a:ln>
            <a:noFill/>
          </a:ln>
          <a:solidFill>
            <a:srgbClr val="000066"/>
          </a:solidFill>
          <a:uFillTx/>
          <a:latin typeface="Arial"/>
          <a:ea typeface="Arial"/>
          <a:cs typeface="Arial"/>
          <a:sym typeface="Arial"/>
        </a:defRPr>
      </a:lvl4pPr>
      <a:lvl5pPr marL="2103120" marR="0" indent="-274320" algn="l" defTabSz="914400" rtl="0" latinLnBrk="0">
        <a:lnSpc>
          <a:spcPct val="100000"/>
        </a:lnSpc>
        <a:spcBef>
          <a:spcPts val="1400"/>
        </a:spcBef>
        <a:spcAft>
          <a:spcPts val="0"/>
        </a:spcAft>
        <a:buClrTx/>
        <a:buSzPct val="100000"/>
        <a:buFontTx/>
        <a:buChar char="»"/>
        <a:tabLst/>
        <a:defRPr sz="2400" b="0" i="0" u="none" strike="noStrike" cap="none" spc="0" baseline="0">
          <a:ln>
            <a:noFill/>
          </a:ln>
          <a:solidFill>
            <a:srgbClr val="000066"/>
          </a:solidFill>
          <a:uFillTx/>
          <a:latin typeface="Arial"/>
          <a:ea typeface="Arial"/>
          <a:cs typeface="Arial"/>
          <a:sym typeface="Arial"/>
        </a:defRPr>
      </a:lvl5pPr>
      <a:lvl6pPr marL="2560320" marR="0" indent="-274320" algn="l" defTabSz="914400" rtl="0" latinLnBrk="0">
        <a:lnSpc>
          <a:spcPct val="100000"/>
        </a:lnSpc>
        <a:spcBef>
          <a:spcPts val="1400"/>
        </a:spcBef>
        <a:spcAft>
          <a:spcPts val="0"/>
        </a:spcAft>
        <a:buClrTx/>
        <a:buSzPct val="100000"/>
        <a:buFontTx/>
        <a:buChar char="»"/>
        <a:tabLst/>
        <a:defRPr sz="2400" b="0" i="0" u="none" strike="noStrike" cap="none" spc="0" baseline="0">
          <a:ln>
            <a:noFill/>
          </a:ln>
          <a:solidFill>
            <a:srgbClr val="000066"/>
          </a:solidFill>
          <a:uFillTx/>
          <a:latin typeface="Arial"/>
          <a:ea typeface="Arial"/>
          <a:cs typeface="Arial"/>
          <a:sym typeface="Arial"/>
        </a:defRPr>
      </a:lvl6pPr>
      <a:lvl7pPr marL="3017520" marR="0" indent="-274320" algn="l" defTabSz="914400" rtl="0" latinLnBrk="0">
        <a:lnSpc>
          <a:spcPct val="100000"/>
        </a:lnSpc>
        <a:spcBef>
          <a:spcPts val="1400"/>
        </a:spcBef>
        <a:spcAft>
          <a:spcPts val="0"/>
        </a:spcAft>
        <a:buClrTx/>
        <a:buSzPct val="100000"/>
        <a:buFontTx/>
        <a:buChar char="»"/>
        <a:tabLst/>
        <a:defRPr sz="2400" b="0" i="0" u="none" strike="noStrike" cap="none" spc="0" baseline="0">
          <a:ln>
            <a:noFill/>
          </a:ln>
          <a:solidFill>
            <a:srgbClr val="000066"/>
          </a:solidFill>
          <a:uFillTx/>
          <a:latin typeface="Arial"/>
          <a:ea typeface="Arial"/>
          <a:cs typeface="Arial"/>
          <a:sym typeface="Arial"/>
        </a:defRPr>
      </a:lvl7pPr>
      <a:lvl8pPr marL="3474720" marR="0" indent="-274320" algn="l" defTabSz="914400" rtl="0" latinLnBrk="0">
        <a:lnSpc>
          <a:spcPct val="100000"/>
        </a:lnSpc>
        <a:spcBef>
          <a:spcPts val="1400"/>
        </a:spcBef>
        <a:spcAft>
          <a:spcPts val="0"/>
        </a:spcAft>
        <a:buClrTx/>
        <a:buSzPct val="100000"/>
        <a:buFontTx/>
        <a:buChar char="»"/>
        <a:tabLst/>
        <a:defRPr sz="2400" b="0" i="0" u="none" strike="noStrike" cap="none" spc="0" baseline="0">
          <a:ln>
            <a:noFill/>
          </a:ln>
          <a:solidFill>
            <a:srgbClr val="000066"/>
          </a:solidFill>
          <a:uFillTx/>
          <a:latin typeface="Arial"/>
          <a:ea typeface="Arial"/>
          <a:cs typeface="Arial"/>
          <a:sym typeface="Arial"/>
        </a:defRPr>
      </a:lvl8pPr>
      <a:lvl9pPr marL="3931920" marR="0" indent="-274320" algn="l" defTabSz="914400" rtl="0" latinLnBrk="0">
        <a:lnSpc>
          <a:spcPct val="100000"/>
        </a:lnSpc>
        <a:spcBef>
          <a:spcPts val="1400"/>
        </a:spcBef>
        <a:spcAft>
          <a:spcPts val="0"/>
        </a:spcAft>
        <a:buClrTx/>
        <a:buSzPct val="100000"/>
        <a:buFontTx/>
        <a:buChar char="»"/>
        <a:tabLst/>
        <a:defRPr sz="2400" b="0" i="0" u="none" strike="noStrike" cap="none" spc="0" baseline="0">
          <a:ln>
            <a:noFill/>
          </a:ln>
          <a:solidFill>
            <a:srgbClr val="000066"/>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7.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xml"/><Relationship Id="rId5" Type="http://schemas.openxmlformats.org/officeDocument/2006/relationships/image" Target="../media/image39.jpeg"/><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xml"/><Relationship Id="rId5" Type="http://schemas.openxmlformats.org/officeDocument/2006/relationships/image" Target="../media/image47.jpeg"/><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0.xml"/><Relationship Id="rId4" Type="http://schemas.openxmlformats.org/officeDocument/2006/relationships/image" Target="../media/image54.jpeg"/></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hyperlink" Target="http://www.sfu.ca/~t106/Videos/BillBuxtonDigitalTapeDrawing.mp4" TargetMode="External"/><Relationship Id="rId3" Type="http://schemas.openxmlformats.org/officeDocument/2006/relationships/slideLayout" Target="../slideLayouts/slideLayout3.xml"/><Relationship Id="rId7" Type="http://schemas.openxmlformats.org/officeDocument/2006/relationships/hyperlink" Target="http://www.youtube.com/watch?v=LvyzwN36PSw"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www.billbuxton.com/buxtonAliasVideos.html" TargetMode="External"/><Relationship Id="rId5" Type="http://schemas.openxmlformats.org/officeDocument/2006/relationships/image" Target="../media/image11.jpeg"/><Relationship Id="rId4" Type="http://schemas.openxmlformats.org/officeDocument/2006/relationships/notesSlide" Target="../notesSlides/notesSlide3.xml"/><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0.xml"/><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0.xml"/><Relationship Id="rId4" Type="http://schemas.openxmlformats.org/officeDocument/2006/relationships/image" Target="../media/image58.jpe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Text Box 5"/>
          <p:cNvSpPr txBox="1">
            <a:spLocks noGrp="1"/>
          </p:cNvSpPr>
          <p:nvPr>
            <p:ph type="sldNum" sz="quarter" idx="2"/>
          </p:nvPr>
        </p:nvSpPr>
        <p:spPr>
          <a:xfrm>
            <a:off x="8071104" y="6530150"/>
            <a:ext cx="188894" cy="26425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342900" indent="-342900">
              <a:spcBef>
                <a:spcPts val="700"/>
              </a:spcBef>
              <a:defRPr sz="1200">
                <a:solidFill>
                  <a:srgbClr val="000066"/>
                </a:solidFill>
                <a:latin typeface="Arial"/>
                <a:ea typeface="Arial"/>
                <a:cs typeface="Arial"/>
                <a:sym typeface="Arial"/>
              </a:defRPr>
            </a:lvl1pPr>
          </a:lstStyle>
          <a:p>
            <a:fld id="{86CB4B4D-7CA3-9044-876B-883B54F8677D}" type="slidenum">
              <a:t>1</a:t>
            </a:fld>
            <a:endParaRPr/>
          </a:p>
        </p:txBody>
      </p:sp>
      <p:pic>
        <p:nvPicPr>
          <p:cNvPr id="159" name="Picture 13" descr="Picture 13"/>
          <p:cNvPicPr>
            <a:picLocks noChangeAspect="1"/>
          </p:cNvPicPr>
          <p:nvPr/>
        </p:nvPicPr>
        <p:blipFill>
          <a:blip r:embed="rId2"/>
          <a:stretch>
            <a:fillRect/>
          </a:stretch>
        </p:blipFill>
        <p:spPr>
          <a:xfrm>
            <a:off x="0" y="0"/>
            <a:ext cx="4648200" cy="1067655"/>
          </a:xfrm>
          <a:prstGeom prst="rect">
            <a:avLst/>
          </a:prstGeom>
          <a:ln w="12700">
            <a:miter lim="400000"/>
          </a:ln>
        </p:spPr>
      </p:pic>
      <p:sp>
        <p:nvSpPr>
          <p:cNvPr id="160" name="Content Placeholder 2"/>
          <p:cNvSpPr txBox="1">
            <a:spLocks noGrp="1"/>
          </p:cNvSpPr>
          <p:nvPr>
            <p:ph type="body" sz="half" idx="1"/>
          </p:nvPr>
        </p:nvSpPr>
        <p:spPr>
          <a:xfrm>
            <a:off x="419477" y="1361766"/>
            <a:ext cx="8527879" cy="2535282"/>
          </a:xfrm>
          <a:prstGeom prst="rect">
            <a:avLst/>
          </a:prstGeom>
        </p:spPr>
        <p:txBody>
          <a:bodyPr>
            <a:normAutofit/>
          </a:bodyPr>
          <a:lstStyle/>
          <a:p>
            <a:pPr marL="209169" indent="-209169" algn="ctr" defTabSz="557784">
              <a:spcBef>
                <a:spcPts val="0"/>
              </a:spcBef>
              <a:buSzTx/>
              <a:buNone/>
              <a:defRPr sz="1586">
                <a:solidFill>
                  <a:schemeClr val="accent2"/>
                </a:solidFill>
                <a:latin typeface="Century Gothic"/>
                <a:ea typeface="Century Gothic"/>
                <a:cs typeface="Century Gothic"/>
                <a:sym typeface="Century Gothic"/>
              </a:defRPr>
            </a:pPr>
            <a:r>
              <a:rPr dirty="0"/>
              <a:t>IAT 106 </a:t>
            </a:r>
          </a:p>
          <a:p>
            <a:pPr marL="209169" indent="-209169" algn="ctr" defTabSz="557784">
              <a:spcBef>
                <a:spcPts val="0"/>
              </a:spcBef>
              <a:buSzTx/>
              <a:buNone/>
              <a:defRPr sz="1586">
                <a:solidFill>
                  <a:schemeClr val="accent2"/>
                </a:solidFill>
                <a:latin typeface="Century Gothic"/>
                <a:ea typeface="Century Gothic"/>
                <a:cs typeface="Century Gothic"/>
                <a:sym typeface="Century Gothic"/>
              </a:defRPr>
            </a:pPr>
            <a:r>
              <a:rPr dirty="0"/>
              <a:t>Spatial Thinking and Communicating</a:t>
            </a:r>
          </a:p>
          <a:p>
            <a:pPr marL="209169" indent="-209169" algn="ctr" defTabSz="557784">
              <a:spcBef>
                <a:spcPts val="500"/>
              </a:spcBef>
              <a:buSzTx/>
              <a:buNone/>
              <a:defRPr sz="1586">
                <a:solidFill>
                  <a:schemeClr val="accent2"/>
                </a:solidFill>
                <a:latin typeface="Century Gothic"/>
                <a:ea typeface="Century Gothic"/>
                <a:cs typeface="Century Gothic"/>
                <a:sym typeface="Century Gothic"/>
              </a:defRPr>
            </a:pPr>
            <a:r>
              <a:rPr lang="en-CA" dirty="0"/>
              <a:t>Spring</a:t>
            </a:r>
            <a:r>
              <a:rPr dirty="0"/>
              <a:t> 20</a:t>
            </a:r>
            <a:r>
              <a:rPr lang="en-CA" dirty="0"/>
              <a:t>21</a:t>
            </a:r>
            <a:endParaRPr dirty="0"/>
          </a:p>
          <a:p>
            <a:pPr marL="209169" indent="-209169" algn="ctr" defTabSz="557784">
              <a:spcBef>
                <a:spcPts val="800"/>
              </a:spcBef>
              <a:buSzTx/>
              <a:buNone/>
              <a:defRPr sz="1098" b="1">
                <a:solidFill>
                  <a:schemeClr val="accent2"/>
                </a:solidFill>
                <a:latin typeface="Century Gothic"/>
                <a:ea typeface="Century Gothic"/>
                <a:cs typeface="Century Gothic"/>
                <a:sym typeface="Century Gothic"/>
              </a:defRPr>
            </a:pPr>
            <a:endParaRPr dirty="0"/>
          </a:p>
          <a:p>
            <a:pPr marL="209169" indent="-209169" algn="ctr" defTabSz="557784">
              <a:spcBef>
                <a:spcPts val="1000"/>
              </a:spcBef>
              <a:buSzTx/>
              <a:buNone/>
              <a:defRPr sz="3477" b="1">
                <a:solidFill>
                  <a:schemeClr val="accent2"/>
                </a:solidFill>
                <a:latin typeface="Century Gothic"/>
                <a:ea typeface="Century Gothic"/>
                <a:cs typeface="Century Gothic"/>
                <a:sym typeface="Century Gothic"/>
              </a:defRPr>
            </a:pPr>
            <a:r>
              <a:rPr dirty="0"/>
              <a:t>Week 03</a:t>
            </a:r>
          </a:p>
          <a:p>
            <a:pPr marL="209169" indent="-209169" algn="ctr" defTabSz="557784">
              <a:spcBef>
                <a:spcPts val="1000"/>
              </a:spcBef>
              <a:buSzTx/>
              <a:buNone/>
              <a:defRPr sz="3477" b="1">
                <a:solidFill>
                  <a:schemeClr val="accent2"/>
                </a:solidFill>
                <a:latin typeface="Century Gothic"/>
                <a:ea typeface="Century Gothic"/>
                <a:cs typeface="Century Gothic"/>
                <a:sym typeface="Century Gothic"/>
              </a:defRPr>
            </a:pPr>
            <a:r>
              <a:rPr dirty="0"/>
              <a:t>Multi-Views &amp; Projections</a:t>
            </a:r>
          </a:p>
        </p:txBody>
      </p:sp>
      <p:pic>
        <p:nvPicPr>
          <p:cNvPr id="161" name="Picture 14" descr="Picture 14"/>
          <p:cNvPicPr>
            <a:picLocks noChangeAspect="1"/>
          </p:cNvPicPr>
          <p:nvPr/>
        </p:nvPicPr>
        <p:blipFill>
          <a:blip r:embed="rId3"/>
          <a:stretch>
            <a:fillRect/>
          </a:stretch>
        </p:blipFill>
        <p:spPr>
          <a:xfrm>
            <a:off x="3245855" y="4724400"/>
            <a:ext cx="2875122" cy="2159567"/>
          </a:xfrm>
          <a:prstGeom prst="rect">
            <a:avLst/>
          </a:prstGeom>
          <a:ln w="12700">
            <a:miter lim="400000"/>
          </a:ln>
        </p:spPr>
      </p:pic>
      <p:pic>
        <p:nvPicPr>
          <p:cNvPr id="162" name="Picture 15" descr="Picture 15"/>
          <p:cNvPicPr>
            <a:picLocks noChangeAspect="1"/>
          </p:cNvPicPr>
          <p:nvPr/>
        </p:nvPicPr>
        <p:blipFill>
          <a:blip r:embed="rId4"/>
          <a:stretch>
            <a:fillRect/>
          </a:stretch>
        </p:blipFill>
        <p:spPr>
          <a:xfrm>
            <a:off x="0" y="4724400"/>
            <a:ext cx="3245856" cy="2159568"/>
          </a:xfrm>
          <a:prstGeom prst="rect">
            <a:avLst/>
          </a:prstGeom>
          <a:ln w="12700">
            <a:miter lim="400000"/>
          </a:ln>
        </p:spPr>
      </p:pic>
      <p:pic>
        <p:nvPicPr>
          <p:cNvPr id="163" name="Picture 16" descr="Picture 16"/>
          <p:cNvPicPr>
            <a:picLocks noChangeAspect="1"/>
          </p:cNvPicPr>
          <p:nvPr/>
        </p:nvPicPr>
        <p:blipFill>
          <a:blip r:embed="rId5"/>
          <a:stretch>
            <a:fillRect/>
          </a:stretch>
        </p:blipFill>
        <p:spPr>
          <a:xfrm>
            <a:off x="6120977" y="4724398"/>
            <a:ext cx="3016945" cy="2159568"/>
          </a:xfrm>
          <a:prstGeom prst="rect">
            <a:avLst/>
          </a:prstGeom>
          <a:ln w="12700">
            <a:miter lim="400000"/>
          </a:ln>
        </p:spPr>
      </p:pic>
      <p:pic>
        <p:nvPicPr>
          <p:cNvPr id="164" name="Picture 3" descr="Picture 3"/>
          <p:cNvPicPr>
            <a:picLocks noChangeAspect="1"/>
          </p:cNvPicPr>
          <p:nvPr/>
        </p:nvPicPr>
        <p:blipFill>
          <a:blip r:embed="rId6"/>
          <a:stretch>
            <a:fillRect/>
          </a:stretch>
        </p:blipFill>
        <p:spPr>
          <a:xfrm>
            <a:off x="1600200" y="0"/>
            <a:ext cx="5462588" cy="105172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Rectangle 3"/>
          <p:cNvSpPr txBox="1">
            <a:spLocks noGrp="1"/>
          </p:cNvSpPr>
          <p:nvPr>
            <p:ph type="title"/>
          </p:nvPr>
        </p:nvSpPr>
        <p:spPr>
          <a:xfrm>
            <a:off x="-2" y="228600"/>
            <a:ext cx="9138131" cy="854075"/>
          </a:xfrm>
          <a:prstGeom prst="rect">
            <a:avLst/>
          </a:prstGeom>
        </p:spPr>
        <p:txBody>
          <a:bodyPr/>
          <a:lstStyle>
            <a:lvl1pPr>
              <a:defRPr b="1">
                <a:latin typeface="Century Gothic"/>
                <a:ea typeface="Century Gothic"/>
                <a:cs typeface="Century Gothic"/>
                <a:sym typeface="Century Gothic"/>
              </a:defRPr>
            </a:lvl1pPr>
          </a:lstStyle>
          <a:p>
            <a:r>
              <a:t>Taxonomy of Projection Types</a:t>
            </a:r>
          </a:p>
        </p:txBody>
      </p:sp>
      <p:sp>
        <p:nvSpPr>
          <p:cNvPr id="263" name="Freeform 62"/>
          <p:cNvSpPr/>
          <p:nvPr/>
        </p:nvSpPr>
        <p:spPr>
          <a:xfrm>
            <a:off x="5953125" y="1960563"/>
            <a:ext cx="996950" cy="2895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605" y="0"/>
                </a:lnTo>
                <a:lnTo>
                  <a:pt x="21359" y="2582"/>
                </a:lnTo>
                <a:lnTo>
                  <a:pt x="21600" y="21600"/>
                </a:lnTo>
                <a:lnTo>
                  <a:pt x="0" y="21375"/>
                </a:lnTo>
                <a:lnTo>
                  <a:pt x="0" y="0"/>
                </a:lnTo>
                <a:close/>
              </a:path>
            </a:pathLst>
          </a:custGeom>
          <a:solidFill>
            <a:schemeClr val="accent3">
              <a:lumOff val="44000"/>
            </a:schemeClr>
          </a:solidFill>
          <a:ln w="12700">
            <a:miter lim="400000"/>
          </a:ln>
        </p:spPr>
        <p:txBody>
          <a:bodyPr lIns="45719" rIns="45719"/>
          <a:lstStyle/>
          <a:p>
            <a:pPr>
              <a:defRPr>
                <a:latin typeface="+mj-lt"/>
                <a:ea typeface="+mj-ea"/>
                <a:cs typeface="+mj-cs"/>
                <a:sym typeface="Times New Roman"/>
              </a:defRPr>
            </a:pPr>
            <a:endParaRPr/>
          </a:p>
        </p:txBody>
      </p:sp>
      <p:sp>
        <p:nvSpPr>
          <p:cNvPr id="264" name="Rectangle 65"/>
          <p:cNvSpPr/>
          <p:nvPr/>
        </p:nvSpPr>
        <p:spPr>
          <a:xfrm>
            <a:off x="5951537" y="5718175"/>
            <a:ext cx="2989263" cy="755650"/>
          </a:xfrm>
          <a:prstGeom prst="rect">
            <a:avLst/>
          </a:prstGeom>
          <a:solidFill>
            <a:schemeClr val="accent3">
              <a:lumOff val="44000"/>
            </a:schemeClr>
          </a:solidFill>
          <a:ln w="12700">
            <a:miter lim="400000"/>
          </a:ln>
        </p:spPr>
        <p:txBody>
          <a:bodyPr lIns="45719" rIns="45719" anchor="ctr"/>
          <a:lstStyle/>
          <a:p>
            <a:pPr>
              <a:defRPr>
                <a:latin typeface="+mj-lt"/>
                <a:ea typeface="+mj-ea"/>
                <a:cs typeface="+mj-cs"/>
                <a:sym typeface="Times New Roman"/>
              </a:defRPr>
            </a:pPr>
            <a:endParaRPr/>
          </a:p>
        </p:txBody>
      </p:sp>
      <p:pic>
        <p:nvPicPr>
          <p:cNvPr id="265" name="Picture 17" descr="Picture 17"/>
          <p:cNvPicPr>
            <a:picLocks noChangeAspect="1"/>
          </p:cNvPicPr>
          <p:nvPr/>
        </p:nvPicPr>
        <p:blipFill>
          <a:blip r:embed="rId3"/>
          <a:stretch>
            <a:fillRect/>
          </a:stretch>
        </p:blipFill>
        <p:spPr>
          <a:xfrm>
            <a:off x="1211203" y="1171552"/>
            <a:ext cx="6904996" cy="5455071"/>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Rectangle 3"/>
          <p:cNvSpPr txBox="1">
            <a:spLocks noGrp="1"/>
          </p:cNvSpPr>
          <p:nvPr>
            <p:ph type="title"/>
          </p:nvPr>
        </p:nvSpPr>
        <p:spPr>
          <a:xfrm>
            <a:off x="-1" y="228600"/>
            <a:ext cx="9138131" cy="854075"/>
          </a:xfrm>
          <a:prstGeom prst="rect">
            <a:avLst/>
          </a:prstGeom>
        </p:spPr>
        <p:txBody>
          <a:bodyPr/>
          <a:lstStyle>
            <a:lvl1pPr>
              <a:defRPr b="1">
                <a:latin typeface="Century Gothic"/>
                <a:ea typeface="Century Gothic"/>
                <a:cs typeface="Century Gothic"/>
                <a:sym typeface="Century Gothic"/>
              </a:defRPr>
            </a:lvl1pPr>
          </a:lstStyle>
          <a:p>
            <a:r>
              <a:t>Taxonomy of Projection Types</a:t>
            </a:r>
          </a:p>
        </p:txBody>
      </p:sp>
      <p:sp>
        <p:nvSpPr>
          <p:cNvPr id="270" name="Freeform 62"/>
          <p:cNvSpPr/>
          <p:nvPr/>
        </p:nvSpPr>
        <p:spPr>
          <a:xfrm>
            <a:off x="5953125" y="1960563"/>
            <a:ext cx="996950" cy="2895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605" y="0"/>
                </a:lnTo>
                <a:lnTo>
                  <a:pt x="21359" y="2582"/>
                </a:lnTo>
                <a:lnTo>
                  <a:pt x="21600" y="21600"/>
                </a:lnTo>
                <a:lnTo>
                  <a:pt x="0" y="21375"/>
                </a:lnTo>
                <a:lnTo>
                  <a:pt x="0" y="0"/>
                </a:lnTo>
                <a:close/>
              </a:path>
            </a:pathLst>
          </a:custGeom>
          <a:solidFill>
            <a:schemeClr val="accent3">
              <a:lumOff val="44000"/>
            </a:schemeClr>
          </a:solidFill>
          <a:ln w="12700">
            <a:miter lim="400000"/>
          </a:ln>
        </p:spPr>
        <p:txBody>
          <a:bodyPr lIns="45719" rIns="45719"/>
          <a:lstStyle/>
          <a:p>
            <a:pPr>
              <a:defRPr>
                <a:latin typeface="+mj-lt"/>
                <a:ea typeface="+mj-ea"/>
                <a:cs typeface="+mj-cs"/>
                <a:sym typeface="Times New Roman"/>
              </a:defRPr>
            </a:pPr>
            <a:endParaRPr/>
          </a:p>
        </p:txBody>
      </p:sp>
      <p:pic>
        <p:nvPicPr>
          <p:cNvPr id="271" name="Picture 17" descr="Picture 17"/>
          <p:cNvPicPr>
            <a:picLocks noChangeAspect="1"/>
          </p:cNvPicPr>
          <p:nvPr/>
        </p:nvPicPr>
        <p:blipFill>
          <a:blip r:embed="rId3"/>
          <a:stretch>
            <a:fillRect/>
          </a:stretch>
        </p:blipFill>
        <p:spPr>
          <a:xfrm>
            <a:off x="1211203" y="1171552"/>
            <a:ext cx="6904996" cy="5455071"/>
          </a:xfrm>
          <a:prstGeom prst="rect">
            <a:avLst/>
          </a:prstGeom>
          <a:ln w="12700">
            <a:miter lim="400000"/>
          </a:ln>
        </p:spPr>
      </p:pic>
      <p:sp>
        <p:nvSpPr>
          <p:cNvPr id="272" name="Rectangle 1"/>
          <p:cNvSpPr/>
          <p:nvPr/>
        </p:nvSpPr>
        <p:spPr>
          <a:xfrm>
            <a:off x="5317066" y="1794933"/>
            <a:ext cx="2314223" cy="1332090"/>
          </a:xfrm>
          <a:prstGeom prst="rect">
            <a:avLst/>
          </a:prstGeom>
          <a:solidFill>
            <a:schemeClr val="accent3">
              <a:lumOff val="44000"/>
            </a:schemeClr>
          </a:solidFill>
          <a:ln w="25400">
            <a:solidFill>
              <a:schemeClr val="accent3">
                <a:lumOff val="44000"/>
              </a:schemeClr>
            </a:solidFill>
          </a:ln>
        </p:spPr>
        <p:txBody>
          <a:bodyPr lIns="45719" rIns="45719" anchor="ctr"/>
          <a:lstStyle/>
          <a:p>
            <a:pPr algn="ctr">
              <a:defRPr>
                <a:solidFill>
                  <a:schemeClr val="accent3">
                    <a:lumOff val="44000"/>
                  </a:schemeClr>
                </a:solidFill>
              </a:defRPr>
            </a:pPr>
            <a:endParaRPr/>
          </a:p>
        </p:txBody>
      </p:sp>
      <p:sp>
        <p:nvSpPr>
          <p:cNvPr id="273" name="Rectangle 2"/>
          <p:cNvSpPr/>
          <p:nvPr/>
        </p:nvSpPr>
        <p:spPr>
          <a:xfrm>
            <a:off x="6141156" y="2652889"/>
            <a:ext cx="2077156" cy="1727201"/>
          </a:xfrm>
          <a:prstGeom prst="rect">
            <a:avLst/>
          </a:prstGeom>
          <a:solidFill>
            <a:schemeClr val="accent3">
              <a:lumOff val="44000"/>
            </a:schemeClr>
          </a:solidFill>
          <a:ln w="25400">
            <a:solidFill>
              <a:schemeClr val="accent3">
                <a:lumOff val="44000"/>
              </a:schemeClr>
            </a:solidFill>
          </a:ln>
        </p:spPr>
        <p:txBody>
          <a:bodyPr lIns="45719" rIns="45719" anchor="ctr"/>
          <a:lstStyle/>
          <a:p>
            <a:pPr algn="ctr">
              <a:defRPr>
                <a:solidFill>
                  <a:schemeClr val="accent3">
                    <a:lumOff val="44000"/>
                  </a:schemeClr>
                </a:solidFill>
              </a:defRPr>
            </a:pPr>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Title 1"/>
          <p:cNvSpPr txBox="1">
            <a:spLocks noGrp="1"/>
          </p:cNvSpPr>
          <p:nvPr>
            <p:ph type="title"/>
          </p:nvPr>
        </p:nvSpPr>
        <p:spPr>
          <a:prstGeom prst="rect">
            <a:avLst/>
          </a:prstGeom>
        </p:spPr>
        <p:txBody>
          <a:bodyPr/>
          <a:lstStyle>
            <a:lvl1pPr>
              <a:defRPr b="1">
                <a:latin typeface="Century Gothic"/>
                <a:ea typeface="Century Gothic"/>
                <a:cs typeface="Century Gothic"/>
                <a:sym typeface="Century Gothic"/>
              </a:defRPr>
            </a:lvl1pPr>
          </a:lstStyle>
          <a:p>
            <a:r>
              <a:t>Kinds of Parallel Projection methods</a:t>
            </a:r>
          </a:p>
        </p:txBody>
      </p:sp>
      <p:pic>
        <p:nvPicPr>
          <p:cNvPr id="278" name="Picture 2" descr="Picture 2"/>
          <p:cNvPicPr>
            <a:picLocks noChangeAspect="1"/>
          </p:cNvPicPr>
          <p:nvPr/>
        </p:nvPicPr>
        <p:blipFill>
          <a:blip r:embed="rId3"/>
          <a:stretch>
            <a:fillRect/>
          </a:stretch>
        </p:blipFill>
        <p:spPr>
          <a:xfrm>
            <a:off x="1385940" y="1162050"/>
            <a:ext cx="6543676" cy="5695950"/>
          </a:xfrm>
          <a:prstGeom prst="rect">
            <a:avLst/>
          </a:prstGeom>
          <a:ln w="12700">
            <a:miter lim="400000"/>
          </a:ln>
        </p:spPr>
      </p:pic>
      <p:sp>
        <p:nvSpPr>
          <p:cNvPr id="279" name="TextBox 2"/>
          <p:cNvSpPr txBox="1"/>
          <p:nvPr/>
        </p:nvSpPr>
        <p:spPr>
          <a:xfrm>
            <a:off x="769170" y="4716729"/>
            <a:ext cx="1233541" cy="396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000">
                <a:solidFill>
                  <a:srgbClr val="3C8C93"/>
                </a:solidFill>
                <a:latin typeface="Century Gothic"/>
                <a:ea typeface="Century Gothic"/>
                <a:cs typeface="Century Gothic"/>
                <a:sym typeface="Century Gothic"/>
              </a:defRPr>
            </a:lvl1pPr>
          </a:lstStyle>
          <a:p>
            <a:r>
              <a:t>Oblique</a:t>
            </a:r>
          </a:p>
        </p:txBody>
      </p:sp>
      <p:sp>
        <p:nvSpPr>
          <p:cNvPr id="280" name="TextBox 4"/>
          <p:cNvSpPr txBox="1"/>
          <p:nvPr/>
        </p:nvSpPr>
        <p:spPr>
          <a:xfrm>
            <a:off x="152400" y="2169845"/>
            <a:ext cx="2115243" cy="396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000">
                <a:solidFill>
                  <a:srgbClr val="3C8C93"/>
                </a:solidFill>
                <a:latin typeface="Century Gothic"/>
                <a:ea typeface="Century Gothic"/>
                <a:cs typeface="Century Gothic"/>
                <a:sym typeface="Century Gothic"/>
              </a:defRPr>
            </a:lvl1pPr>
          </a:lstStyle>
          <a:p>
            <a:r>
              <a:t>Multiview/ortho</a:t>
            </a:r>
          </a:p>
        </p:txBody>
      </p:sp>
      <p:sp>
        <p:nvSpPr>
          <p:cNvPr id="281" name="TextBox 5"/>
          <p:cNvSpPr txBox="1"/>
          <p:nvPr/>
        </p:nvSpPr>
        <p:spPr>
          <a:xfrm>
            <a:off x="7004198" y="2716253"/>
            <a:ext cx="1850837" cy="396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000">
                <a:solidFill>
                  <a:srgbClr val="3C8C93"/>
                </a:solidFill>
                <a:latin typeface="Century Gothic"/>
                <a:ea typeface="Century Gothic"/>
                <a:cs typeface="Century Gothic"/>
                <a:sym typeface="Century Gothic"/>
              </a:defRPr>
            </a:lvl1pPr>
          </a:lstStyle>
          <a:p>
            <a:r>
              <a:rPr dirty="0"/>
              <a:t>Axonometric</a:t>
            </a:r>
          </a:p>
        </p:txBody>
      </p:sp>
      <p:sp>
        <p:nvSpPr>
          <p:cNvPr id="282" name="TextBox 6"/>
          <p:cNvSpPr txBox="1"/>
          <p:nvPr/>
        </p:nvSpPr>
        <p:spPr>
          <a:xfrm>
            <a:off x="7175272" y="4057236"/>
            <a:ext cx="1675369" cy="396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000">
                <a:solidFill>
                  <a:srgbClr val="3C8C93"/>
                </a:solidFill>
                <a:latin typeface="Century Gothic"/>
                <a:ea typeface="Century Gothic"/>
                <a:cs typeface="Century Gothic"/>
                <a:sym typeface="Century Gothic"/>
              </a:defRPr>
            </a:lvl1pPr>
          </a:lstStyle>
          <a:p>
            <a:r>
              <a:t>Perspective</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Rectangle 2"/>
          <p:cNvSpPr txBox="1">
            <a:spLocks noGrp="1"/>
          </p:cNvSpPr>
          <p:nvPr>
            <p:ph type="title"/>
          </p:nvPr>
        </p:nvSpPr>
        <p:spPr>
          <a:prstGeom prst="rect">
            <a:avLst/>
          </a:prstGeom>
        </p:spPr>
        <p:txBody>
          <a:bodyPr/>
          <a:lstStyle>
            <a:lvl1pPr>
              <a:defRPr b="1">
                <a:latin typeface="Century Gothic"/>
                <a:ea typeface="Century Gothic"/>
                <a:cs typeface="Century Gothic"/>
                <a:sym typeface="Century Gothic"/>
              </a:defRPr>
            </a:lvl1pPr>
          </a:lstStyle>
          <a:p>
            <a:r>
              <a:t>Kinds of Parallel Projections</a:t>
            </a:r>
          </a:p>
        </p:txBody>
      </p:sp>
      <p:sp>
        <p:nvSpPr>
          <p:cNvPr id="287" name="Rectangle 3"/>
          <p:cNvSpPr txBox="1">
            <a:spLocks noGrp="1"/>
          </p:cNvSpPr>
          <p:nvPr>
            <p:ph type="body" sz="half" idx="1"/>
          </p:nvPr>
        </p:nvSpPr>
        <p:spPr>
          <a:xfrm>
            <a:off x="152400" y="1295400"/>
            <a:ext cx="8839200" cy="1508125"/>
          </a:xfrm>
          <a:prstGeom prst="rect">
            <a:avLst/>
          </a:prstGeom>
        </p:spPr>
        <p:txBody>
          <a:bodyPr/>
          <a:lstStyle/>
          <a:p>
            <a:pPr marL="457200" indent="-457200">
              <a:lnSpc>
                <a:spcPct val="90000"/>
              </a:lnSpc>
              <a:spcBef>
                <a:spcPts val="1200"/>
              </a:spcBef>
              <a:buSzTx/>
              <a:buNone/>
              <a:defRPr sz="2000">
                <a:latin typeface="Century Gothic"/>
                <a:ea typeface="Century Gothic"/>
                <a:cs typeface="Century Gothic"/>
                <a:sym typeface="Century Gothic"/>
              </a:defRPr>
            </a:pPr>
            <a:r>
              <a:t>Image depends on</a:t>
            </a:r>
          </a:p>
          <a:p>
            <a:pPr marL="457200" indent="-457200">
              <a:lnSpc>
                <a:spcPct val="90000"/>
              </a:lnSpc>
              <a:spcBef>
                <a:spcPts val="1200"/>
              </a:spcBef>
              <a:buAutoNum type="arabicPeriod"/>
              <a:defRPr sz="2000" i="1">
                <a:solidFill>
                  <a:srgbClr val="3C8C93"/>
                </a:solidFill>
                <a:latin typeface="Century Gothic"/>
                <a:ea typeface="Century Gothic"/>
                <a:cs typeface="Century Gothic"/>
                <a:sym typeface="Century Gothic"/>
              </a:defRPr>
            </a:pPr>
            <a:r>
              <a:t>Angle of object</a:t>
            </a:r>
            <a:r>
              <a:rPr i="0"/>
              <a:t> with respect to projection Plane</a:t>
            </a:r>
          </a:p>
          <a:p>
            <a:pPr marL="457200" indent="-457200">
              <a:lnSpc>
                <a:spcPct val="90000"/>
              </a:lnSpc>
              <a:spcBef>
                <a:spcPts val="1200"/>
              </a:spcBef>
              <a:buAutoNum type="arabicPeriod"/>
              <a:defRPr sz="2000" i="1">
                <a:solidFill>
                  <a:srgbClr val="3C8C93"/>
                </a:solidFill>
                <a:latin typeface="Century Gothic"/>
                <a:ea typeface="Century Gothic"/>
                <a:cs typeface="Century Gothic"/>
                <a:sym typeface="Century Gothic"/>
              </a:defRPr>
            </a:pPr>
            <a:r>
              <a:t>Angle of (parallel) projectors</a:t>
            </a:r>
            <a:r>
              <a:rPr i="0"/>
              <a:t> with respect to Projection Plane</a:t>
            </a:r>
          </a:p>
        </p:txBody>
      </p:sp>
      <p:pic>
        <p:nvPicPr>
          <p:cNvPr id="288" name="Picture 4" descr="Picture 4"/>
          <p:cNvPicPr>
            <a:picLocks noChangeAspect="1"/>
          </p:cNvPicPr>
          <p:nvPr/>
        </p:nvPicPr>
        <p:blipFill>
          <a:blip r:embed="rId3"/>
          <a:stretch>
            <a:fillRect/>
          </a:stretch>
        </p:blipFill>
        <p:spPr>
          <a:xfrm>
            <a:off x="1025525" y="2816225"/>
            <a:ext cx="6581775" cy="2641600"/>
          </a:xfrm>
          <a:prstGeom prst="rect">
            <a:avLst/>
          </a:prstGeom>
          <a:ln w="12700">
            <a:miter lim="400000"/>
          </a:ln>
        </p:spPr>
      </p:pic>
      <p:sp>
        <p:nvSpPr>
          <p:cNvPr id="289" name="Text Box 5"/>
          <p:cNvSpPr txBox="1"/>
          <p:nvPr/>
        </p:nvSpPr>
        <p:spPr>
          <a:xfrm>
            <a:off x="655638" y="5162550"/>
            <a:ext cx="8165632" cy="1106806"/>
          </a:xfrm>
          <a:prstGeom prst="rect">
            <a:avLst/>
          </a:prstGeom>
          <a:solidFill>
            <a:srgbClr val="5F5F5F"/>
          </a:solidFill>
          <a:ln>
            <a:solidFill>
              <a:srgbClr val="D9D9D9"/>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900"/>
              </a:spcBef>
              <a:defRPr sz="1600">
                <a:solidFill>
                  <a:srgbClr val="FFFF00"/>
                </a:solidFill>
                <a:latin typeface="Century Gothic"/>
                <a:ea typeface="Century Gothic"/>
                <a:cs typeface="Century Gothic"/>
                <a:sym typeface="Century Gothic"/>
              </a:defRPr>
            </a:pPr>
            <a:r>
              <a:rPr dirty="0"/>
              <a:t>View:     Axonometric	Oblique                      Orthographic</a:t>
            </a:r>
          </a:p>
          <a:p>
            <a:pPr>
              <a:spcBef>
                <a:spcPts val="900"/>
              </a:spcBef>
              <a:defRPr sz="1600">
                <a:solidFill>
                  <a:srgbClr val="FFFF00"/>
                </a:solidFill>
                <a:latin typeface="Century Gothic"/>
                <a:ea typeface="Century Gothic"/>
                <a:cs typeface="Century Gothic"/>
                <a:sym typeface="Century Gothic"/>
              </a:defRPr>
            </a:pPr>
            <a:r>
              <a:rPr dirty="0"/>
              <a:t>Object</a:t>
            </a:r>
            <a:r>
              <a:rPr dirty="0">
                <a:solidFill>
                  <a:schemeClr val="accent3">
                    <a:lumOff val="44000"/>
                  </a:schemeClr>
                </a:solidFill>
              </a:rPr>
              <a:t>:   angled                    parallel                        parallel                    to </a:t>
            </a:r>
            <a:r>
              <a:rPr dirty="0" err="1">
                <a:solidFill>
                  <a:schemeClr val="accent3">
                    <a:lumOff val="44000"/>
                  </a:schemeClr>
                </a:solidFill>
              </a:rPr>
              <a:t>proj</a:t>
            </a:r>
            <a:r>
              <a:rPr dirty="0">
                <a:solidFill>
                  <a:schemeClr val="accent3">
                    <a:lumOff val="44000"/>
                  </a:schemeClr>
                </a:solidFill>
              </a:rPr>
              <a:t>. plane</a:t>
            </a:r>
            <a:endParaRPr dirty="0">
              <a:latin typeface="+mj-lt"/>
              <a:ea typeface="+mj-ea"/>
              <a:cs typeface="+mj-cs"/>
              <a:sym typeface="Times New Roman"/>
            </a:endParaRPr>
          </a:p>
          <a:p>
            <a:pPr>
              <a:spcBef>
                <a:spcPts val="900"/>
              </a:spcBef>
              <a:defRPr sz="1600">
                <a:solidFill>
                  <a:srgbClr val="FFFF00"/>
                </a:solidFill>
                <a:latin typeface="Century Gothic"/>
                <a:ea typeface="Century Gothic"/>
                <a:cs typeface="Century Gothic"/>
                <a:sym typeface="Century Gothic"/>
              </a:defRPr>
            </a:pPr>
            <a:r>
              <a:rPr dirty="0"/>
              <a:t>Rays</a:t>
            </a:r>
            <a:r>
              <a:rPr dirty="0">
                <a:solidFill>
                  <a:schemeClr val="accent3">
                    <a:lumOff val="44000"/>
                  </a:schemeClr>
                </a:solidFill>
              </a:rPr>
              <a:t>:      perpendicular         angled                        perpendicular        to </a:t>
            </a:r>
            <a:r>
              <a:rPr dirty="0" err="1">
                <a:solidFill>
                  <a:schemeClr val="accent3">
                    <a:lumOff val="44000"/>
                  </a:schemeClr>
                </a:solidFill>
              </a:rPr>
              <a:t>proj</a:t>
            </a:r>
            <a:r>
              <a:rPr dirty="0">
                <a:solidFill>
                  <a:schemeClr val="accent3">
                    <a:lumOff val="44000"/>
                  </a:schemeClr>
                </a:solidFill>
              </a:rPr>
              <a:t>. plane</a:t>
            </a:r>
          </a:p>
        </p:txBody>
      </p:sp>
      <p:sp>
        <p:nvSpPr>
          <p:cNvPr id="290" name="TextBox 1"/>
          <p:cNvSpPr txBox="1"/>
          <p:nvPr/>
        </p:nvSpPr>
        <p:spPr>
          <a:xfrm>
            <a:off x="655637" y="6239767"/>
            <a:ext cx="3747913" cy="281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latin typeface="Century Gothic"/>
                <a:ea typeface="Century Gothic"/>
                <a:cs typeface="Century Gothic"/>
                <a:sym typeface="Century Gothic"/>
              </a:defRPr>
            </a:lvl1pPr>
          </a:lstStyle>
          <a:p>
            <a:r>
              <a:rPr dirty="0"/>
              <a:t>*Rays=Projectors</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Rectangle 2"/>
          <p:cNvSpPr txBox="1">
            <a:spLocks noGrp="1"/>
          </p:cNvSpPr>
          <p:nvPr>
            <p:ph type="title"/>
          </p:nvPr>
        </p:nvSpPr>
        <p:spPr>
          <a:prstGeom prst="rect">
            <a:avLst/>
          </a:prstGeom>
        </p:spPr>
        <p:txBody>
          <a:bodyPr/>
          <a:lstStyle>
            <a:lvl1pPr>
              <a:defRPr b="1">
                <a:latin typeface="Century Gothic"/>
                <a:ea typeface="Century Gothic"/>
                <a:cs typeface="Century Gothic"/>
                <a:sym typeface="Century Gothic"/>
              </a:defRPr>
            </a:lvl1pPr>
          </a:lstStyle>
          <a:p>
            <a:r>
              <a:t>Orthographic Projection Plane</a:t>
            </a:r>
          </a:p>
        </p:txBody>
      </p:sp>
      <p:sp>
        <p:nvSpPr>
          <p:cNvPr id="295" name="Rectangle 3"/>
          <p:cNvSpPr txBox="1">
            <a:spLocks noGrp="1"/>
          </p:cNvSpPr>
          <p:nvPr>
            <p:ph type="body" sz="half" idx="1"/>
          </p:nvPr>
        </p:nvSpPr>
        <p:spPr>
          <a:xfrm>
            <a:off x="729205" y="1295400"/>
            <a:ext cx="3596098" cy="5181600"/>
          </a:xfrm>
          <a:prstGeom prst="rect">
            <a:avLst/>
          </a:prstGeom>
        </p:spPr>
        <p:txBody>
          <a:bodyPr/>
          <a:lstStyle/>
          <a:p>
            <a:pPr marL="0" indent="0">
              <a:spcBef>
                <a:spcPts val="1200"/>
              </a:spcBef>
              <a:buSzTx/>
              <a:buNone/>
              <a:defRPr sz="2000" b="1">
                <a:latin typeface="Century Gothic"/>
                <a:ea typeface="Century Gothic"/>
                <a:cs typeface="Century Gothic"/>
                <a:sym typeface="Century Gothic"/>
              </a:defRPr>
            </a:pPr>
            <a:r>
              <a:t>Orthographic</a:t>
            </a:r>
            <a:r>
              <a:rPr b="0"/>
              <a:t>: object oriented so only 2 of its 3 dimensions are seen</a:t>
            </a:r>
          </a:p>
        </p:txBody>
      </p:sp>
      <p:pic>
        <p:nvPicPr>
          <p:cNvPr id="296" name="Picture 4" descr="Picture 4"/>
          <p:cNvPicPr>
            <a:picLocks noChangeAspect="1"/>
          </p:cNvPicPr>
          <p:nvPr/>
        </p:nvPicPr>
        <p:blipFill>
          <a:blip r:embed="rId3"/>
          <a:srcRect r="446"/>
          <a:stretch>
            <a:fillRect/>
          </a:stretch>
        </p:blipFill>
        <p:spPr>
          <a:xfrm>
            <a:off x="4156432" y="1559623"/>
            <a:ext cx="4004706" cy="4619626"/>
          </a:xfrm>
          <a:prstGeom prst="rect">
            <a:avLst/>
          </a:prstGeom>
          <a:ln w="12700">
            <a:miter lim="400000"/>
          </a:ln>
        </p:spPr>
      </p:pic>
      <p:sp>
        <p:nvSpPr>
          <p:cNvPr id="297" name="Text Box 5"/>
          <p:cNvSpPr txBox="1"/>
          <p:nvPr/>
        </p:nvSpPr>
        <p:spPr>
          <a:xfrm>
            <a:off x="644524" y="3082925"/>
            <a:ext cx="2309815" cy="853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900"/>
              </a:spcBef>
              <a:defRPr sz="1600">
                <a:solidFill>
                  <a:srgbClr val="000066"/>
                </a:solidFill>
                <a:latin typeface="Century Gothic"/>
                <a:ea typeface="Century Gothic"/>
                <a:cs typeface="Century Gothic"/>
                <a:sym typeface="Century Gothic"/>
              </a:defRPr>
            </a:lvl1pPr>
          </a:lstStyle>
          <a:p>
            <a:r>
              <a:t>Object’s depth not represented in this (Front) view.</a:t>
            </a:r>
          </a:p>
        </p:txBody>
      </p:sp>
      <p:sp>
        <p:nvSpPr>
          <p:cNvPr id="298" name="AutoShape 6"/>
          <p:cNvSpPr/>
          <p:nvPr/>
        </p:nvSpPr>
        <p:spPr>
          <a:xfrm>
            <a:off x="3470275" y="5240337"/>
            <a:ext cx="3060700" cy="109061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chemeClr val="accent3">
              <a:lumOff val="44000"/>
            </a:schemeClr>
          </a:solidFill>
          <a:ln w="12700">
            <a:miter lim="400000"/>
          </a:ln>
        </p:spPr>
        <p:txBody>
          <a:bodyPr lIns="45719" rIns="45719" anchor="ctr"/>
          <a:lstStyle/>
          <a:p>
            <a:pPr>
              <a:defRPr>
                <a:latin typeface="+mj-lt"/>
                <a:ea typeface="+mj-ea"/>
                <a:cs typeface="+mj-cs"/>
                <a:sym typeface="Times New Roman"/>
              </a:defRPr>
            </a:pPr>
            <a:endParaRPr/>
          </a:p>
        </p:txBody>
      </p:sp>
      <p:sp>
        <p:nvSpPr>
          <p:cNvPr id="299" name="Text Box 7"/>
          <p:cNvSpPr txBox="1"/>
          <p:nvPr/>
        </p:nvSpPr>
        <p:spPr>
          <a:xfrm>
            <a:off x="1840113" y="4585553"/>
            <a:ext cx="2180824" cy="853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900"/>
              </a:spcBef>
              <a:defRPr sz="1600">
                <a:solidFill>
                  <a:srgbClr val="000066"/>
                </a:solidFill>
                <a:latin typeface="Century Gothic"/>
                <a:ea typeface="Century Gothic"/>
                <a:cs typeface="Century Gothic"/>
                <a:sym typeface="Century Gothic"/>
              </a:defRPr>
            </a:lvl1pPr>
          </a:lstStyle>
          <a:p>
            <a:r>
              <a:t>Projectors perpendicular to Proj. Plane</a:t>
            </a:r>
          </a:p>
        </p:txBody>
      </p:sp>
      <p:sp>
        <p:nvSpPr>
          <p:cNvPr id="300" name="Line 8"/>
          <p:cNvSpPr/>
          <p:nvPr/>
        </p:nvSpPr>
        <p:spPr>
          <a:xfrm flipH="1">
            <a:off x="1887538" y="5416550"/>
            <a:ext cx="2085976" cy="0"/>
          </a:xfrm>
          <a:prstGeom prst="line">
            <a:avLst/>
          </a:prstGeom>
          <a:ln>
            <a:solidFill>
              <a:srgbClr val="000000"/>
            </a:solidFill>
          </a:ln>
        </p:spPr>
        <p:txBody>
          <a:bodyPr lIns="45719" rIns="45719"/>
          <a:lstStyle/>
          <a:p>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Rectangle 2"/>
          <p:cNvSpPr txBox="1">
            <a:spLocks noGrp="1"/>
          </p:cNvSpPr>
          <p:nvPr>
            <p:ph type="title"/>
          </p:nvPr>
        </p:nvSpPr>
        <p:spPr>
          <a:prstGeom prst="rect">
            <a:avLst/>
          </a:prstGeom>
        </p:spPr>
        <p:txBody>
          <a:bodyPr/>
          <a:lstStyle>
            <a:lvl1pPr>
              <a:defRPr b="1">
                <a:latin typeface="Century Gothic"/>
                <a:ea typeface="Century Gothic"/>
                <a:cs typeface="Century Gothic"/>
                <a:sym typeface="Century Gothic"/>
              </a:defRPr>
            </a:lvl1pPr>
          </a:lstStyle>
          <a:p>
            <a:r>
              <a:t>Principal Orthographic Views </a:t>
            </a:r>
          </a:p>
        </p:txBody>
      </p:sp>
      <p:sp>
        <p:nvSpPr>
          <p:cNvPr id="305" name="Rectangle 3"/>
          <p:cNvSpPr txBox="1">
            <a:spLocks noGrp="1"/>
          </p:cNvSpPr>
          <p:nvPr>
            <p:ph type="body" sz="half" idx="1"/>
          </p:nvPr>
        </p:nvSpPr>
        <p:spPr>
          <a:xfrm>
            <a:off x="152400" y="1947939"/>
            <a:ext cx="4176713" cy="3797146"/>
          </a:xfrm>
          <a:prstGeom prst="rect">
            <a:avLst/>
          </a:prstGeom>
        </p:spPr>
        <p:txBody>
          <a:bodyPr/>
          <a:lstStyle/>
          <a:p>
            <a:pPr marL="0" indent="0">
              <a:spcBef>
                <a:spcPts val="1200"/>
              </a:spcBef>
              <a:buSzTx/>
              <a:buNone/>
              <a:defRPr sz="2000" b="1">
                <a:solidFill>
                  <a:srgbClr val="3C8C93"/>
                </a:solidFill>
                <a:latin typeface="Century Gothic"/>
                <a:ea typeface="Century Gothic"/>
                <a:cs typeface="Century Gothic"/>
                <a:sym typeface="Century Gothic"/>
              </a:defRPr>
            </a:pPr>
            <a:r>
              <a:t>So how many views can we have?</a:t>
            </a:r>
          </a:p>
          <a:p>
            <a:pPr marL="0" indent="0">
              <a:spcBef>
                <a:spcPts val="1200"/>
              </a:spcBef>
              <a:buSzTx/>
              <a:buNone/>
              <a:defRPr sz="2000">
                <a:latin typeface="Century Gothic"/>
                <a:ea typeface="Century Gothic"/>
                <a:cs typeface="Century Gothic"/>
                <a:sym typeface="Century Gothic"/>
              </a:defRPr>
            </a:pPr>
            <a:r>
              <a:t>“Camera” can  be anywhere:</a:t>
            </a:r>
          </a:p>
          <a:p>
            <a:pPr marL="0" lvl="1" indent="457200">
              <a:spcBef>
                <a:spcPts val="400"/>
              </a:spcBef>
              <a:buSzTx/>
              <a:buNone/>
              <a:defRPr sz="2000">
                <a:latin typeface="Century Gothic"/>
                <a:ea typeface="Century Gothic"/>
                <a:cs typeface="Century Gothic"/>
                <a:sym typeface="Century Gothic"/>
              </a:defRPr>
            </a:pPr>
            <a:r>
              <a:t>∞ # of views possible</a:t>
            </a:r>
            <a:endParaRPr sz="2200"/>
          </a:p>
          <a:p>
            <a:pPr marL="0" lvl="1" indent="457200">
              <a:spcBef>
                <a:spcPts val="400"/>
              </a:spcBef>
              <a:buSzTx/>
              <a:buNone/>
              <a:defRPr sz="2000">
                <a:latin typeface="Century Gothic"/>
                <a:ea typeface="Century Gothic"/>
                <a:cs typeface="Century Gothic"/>
                <a:sym typeface="Century Gothic"/>
              </a:defRPr>
            </a:pPr>
            <a:r>
              <a:t>Only 6 “Principal Ortho Views”</a:t>
            </a:r>
            <a:endParaRPr sz="2200"/>
          </a:p>
          <a:p>
            <a:pPr marL="0" indent="0">
              <a:spcBef>
                <a:spcPts val="1200"/>
              </a:spcBef>
              <a:buSzTx/>
              <a:buNone/>
              <a:defRPr sz="2000">
                <a:latin typeface="Century Gothic"/>
                <a:ea typeface="Century Gothic"/>
                <a:cs typeface="Century Gothic"/>
                <a:sym typeface="Century Gothic"/>
              </a:defRPr>
            </a:pPr>
            <a:r>
              <a:t>Put object in “</a:t>
            </a:r>
            <a:r>
              <a:rPr>
                <a:solidFill>
                  <a:srgbClr val="3C8C93"/>
                </a:solidFill>
              </a:rPr>
              <a:t>glass box</a:t>
            </a:r>
            <a:r>
              <a:t>”</a:t>
            </a:r>
          </a:p>
          <a:p>
            <a:pPr marL="0" indent="0">
              <a:spcBef>
                <a:spcPts val="1200"/>
              </a:spcBef>
              <a:buSzTx/>
              <a:buNone/>
              <a:defRPr sz="2000" i="1">
                <a:latin typeface="Century Gothic"/>
                <a:ea typeface="Century Gothic"/>
                <a:cs typeface="Century Gothic"/>
                <a:sym typeface="Century Gothic"/>
              </a:defRPr>
            </a:pPr>
            <a:r>
              <a:t>Principal</a:t>
            </a:r>
            <a:r>
              <a:rPr i="0"/>
              <a:t> Views (6):</a:t>
            </a:r>
          </a:p>
          <a:p>
            <a:pPr marL="0" lvl="1" indent="457200">
              <a:spcBef>
                <a:spcPts val="400"/>
              </a:spcBef>
              <a:buSzTx/>
              <a:buNone/>
              <a:defRPr sz="2000">
                <a:latin typeface="Century Gothic"/>
                <a:ea typeface="Century Gothic"/>
                <a:cs typeface="Century Gothic"/>
                <a:sym typeface="Century Gothic"/>
              </a:defRPr>
            </a:pPr>
            <a:r>
              <a:t>those projected onto 6 faces of “glass box”</a:t>
            </a:r>
          </a:p>
        </p:txBody>
      </p:sp>
      <p:pic>
        <p:nvPicPr>
          <p:cNvPr id="306" name="Picture 4" descr="Picture 4"/>
          <p:cNvPicPr>
            <a:picLocks noChangeAspect="1"/>
          </p:cNvPicPr>
          <p:nvPr/>
        </p:nvPicPr>
        <p:blipFill>
          <a:blip r:embed="rId2"/>
          <a:stretch>
            <a:fillRect/>
          </a:stretch>
        </p:blipFill>
        <p:spPr>
          <a:xfrm>
            <a:off x="3867150" y="1235075"/>
            <a:ext cx="5222875" cy="5222875"/>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Rectangle 4"/>
          <p:cNvSpPr txBox="1">
            <a:spLocks noGrp="1"/>
          </p:cNvSpPr>
          <p:nvPr>
            <p:ph type="title"/>
          </p:nvPr>
        </p:nvSpPr>
        <p:spPr>
          <a:prstGeom prst="rect">
            <a:avLst/>
          </a:prstGeom>
        </p:spPr>
        <p:txBody>
          <a:bodyPr/>
          <a:lstStyle>
            <a:lvl1pPr>
              <a:defRPr b="1">
                <a:latin typeface="Century Gothic"/>
                <a:ea typeface="Century Gothic"/>
                <a:cs typeface="Century Gothic"/>
                <a:sym typeface="Century Gothic"/>
              </a:defRPr>
            </a:lvl1pPr>
          </a:lstStyle>
          <a:p>
            <a:r>
              <a:t>Multi-view Glass Box Animation</a:t>
            </a:r>
          </a:p>
        </p:txBody>
      </p:sp>
      <p:pic>
        <p:nvPicPr>
          <p:cNvPr id="309" name="4-3-Multiview.mov" descr="4-3-Multiview.mov"/>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2038194" y="1378105"/>
            <a:ext cx="5067612" cy="3800708"/>
          </a:xfrm>
          <a:prstGeom prst="rect">
            <a:avLst/>
          </a:prstGeom>
          <a:ln w="12700">
            <a:miter lim="400000"/>
          </a:ln>
        </p:spPr>
      </p:pic>
      <p:sp>
        <p:nvSpPr>
          <p:cNvPr id="310" name="TextBox 4"/>
          <p:cNvSpPr txBox="1"/>
          <p:nvPr/>
        </p:nvSpPr>
        <p:spPr>
          <a:xfrm>
            <a:off x="3629271" y="5828496"/>
            <a:ext cx="1765398"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800">
                <a:solidFill>
                  <a:srgbClr val="3C8C93"/>
                </a:solidFill>
                <a:latin typeface="Century Gothic"/>
                <a:ea typeface="Century Gothic"/>
                <a:cs typeface="Century Gothic"/>
                <a:sym typeface="Century Gothic"/>
              </a:defRPr>
            </a:lvl1pPr>
          </a:lstStyle>
          <a:p>
            <a:r>
              <a:t>IAT 106 website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41" fill="hold"/>
                                        <p:tgtEl>
                                          <p:spTgt spid="309"/>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30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09"/>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Title 1"/>
          <p:cNvSpPr txBox="1">
            <a:spLocks noGrp="1"/>
          </p:cNvSpPr>
          <p:nvPr>
            <p:ph type="title"/>
          </p:nvPr>
        </p:nvSpPr>
        <p:spPr>
          <a:prstGeom prst="rect">
            <a:avLst/>
          </a:prstGeom>
        </p:spPr>
        <p:txBody>
          <a:bodyPr/>
          <a:lstStyle>
            <a:lvl1pPr>
              <a:defRPr b="1">
                <a:latin typeface="Century Gothic"/>
                <a:ea typeface="Century Gothic"/>
                <a:cs typeface="Century Gothic"/>
                <a:sym typeface="Century Gothic"/>
              </a:defRPr>
            </a:lvl1pPr>
          </a:lstStyle>
          <a:p>
            <a:r>
              <a:t>Glass Box: another example</a:t>
            </a:r>
          </a:p>
        </p:txBody>
      </p:sp>
      <p:pic>
        <p:nvPicPr>
          <p:cNvPr id="317" name="Fig 10.11 Glass_box.avi" descr="Fig 10.11 Glass_box.avi"/>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1808956" y="1429161"/>
            <a:ext cx="5526088" cy="3928317"/>
          </a:xfrm>
          <a:prstGeom prst="rect">
            <a:avLst/>
          </a:prstGeom>
          <a:ln w="12700">
            <a:miter lim="400000"/>
          </a:ln>
        </p:spPr>
      </p:pic>
      <p:sp>
        <p:nvSpPr>
          <p:cNvPr id="318" name="TextBox 5"/>
          <p:cNvSpPr txBox="1"/>
          <p:nvPr/>
        </p:nvSpPr>
        <p:spPr>
          <a:xfrm>
            <a:off x="3629271" y="5828496"/>
            <a:ext cx="1765398"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800">
                <a:solidFill>
                  <a:srgbClr val="3C8C93"/>
                </a:solidFill>
                <a:latin typeface="Century Gothic"/>
                <a:ea typeface="Century Gothic"/>
                <a:cs typeface="Century Gothic"/>
                <a:sym typeface="Century Gothic"/>
              </a:defRPr>
            </a:lvl1pPr>
          </a:lstStyle>
          <a:p>
            <a:r>
              <a:t>IAT 106 website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33" fill="hold"/>
                                        <p:tgtEl>
                                          <p:spTgt spid="31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3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17"/>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Rectangle 2"/>
          <p:cNvSpPr txBox="1">
            <a:spLocks noGrp="1"/>
          </p:cNvSpPr>
          <p:nvPr>
            <p:ph type="title"/>
          </p:nvPr>
        </p:nvSpPr>
        <p:spPr>
          <a:prstGeom prst="rect">
            <a:avLst/>
          </a:prstGeom>
        </p:spPr>
        <p:txBody>
          <a:bodyPr/>
          <a:lstStyle>
            <a:lvl1pPr>
              <a:defRPr b="1">
                <a:latin typeface="Century Gothic"/>
                <a:ea typeface="Century Gothic"/>
                <a:cs typeface="Century Gothic"/>
                <a:sym typeface="Century Gothic"/>
              </a:defRPr>
            </a:lvl1pPr>
          </a:lstStyle>
          <a:p>
            <a:r>
              <a:t>Unfolding the Glass Box for 6-view Sketch</a:t>
            </a:r>
          </a:p>
        </p:txBody>
      </p:sp>
      <p:pic>
        <p:nvPicPr>
          <p:cNvPr id="323" name="Picture 4" descr="Picture 4"/>
          <p:cNvPicPr>
            <a:picLocks noChangeAspect="1"/>
          </p:cNvPicPr>
          <p:nvPr/>
        </p:nvPicPr>
        <p:blipFill>
          <a:blip r:embed="rId2"/>
          <a:stretch>
            <a:fillRect/>
          </a:stretch>
        </p:blipFill>
        <p:spPr>
          <a:xfrm>
            <a:off x="0" y="2008188"/>
            <a:ext cx="2617789" cy="3128962"/>
          </a:xfrm>
          <a:prstGeom prst="rect">
            <a:avLst/>
          </a:prstGeom>
          <a:ln w="12700">
            <a:miter lim="400000"/>
          </a:ln>
        </p:spPr>
      </p:pic>
      <p:pic>
        <p:nvPicPr>
          <p:cNvPr id="324" name="Picture 5" descr="Picture 5"/>
          <p:cNvPicPr>
            <a:picLocks noChangeAspect="1"/>
          </p:cNvPicPr>
          <p:nvPr/>
        </p:nvPicPr>
        <p:blipFill>
          <a:blip r:embed="rId3"/>
          <a:stretch>
            <a:fillRect/>
          </a:stretch>
        </p:blipFill>
        <p:spPr>
          <a:xfrm>
            <a:off x="2695575" y="1406525"/>
            <a:ext cx="6286500" cy="4403725"/>
          </a:xfrm>
          <a:prstGeom prst="rect">
            <a:avLst/>
          </a:prstGeom>
          <a:ln w="12700">
            <a:miter lim="400000"/>
          </a:ln>
        </p:spPr>
      </p:pic>
      <p:sp>
        <p:nvSpPr>
          <p:cNvPr id="325" name="Text Box 6"/>
          <p:cNvSpPr txBox="1"/>
          <p:nvPr/>
        </p:nvSpPr>
        <p:spPr>
          <a:xfrm>
            <a:off x="685231" y="5137150"/>
            <a:ext cx="1247326" cy="3708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000"/>
              </a:spcBef>
              <a:defRPr sz="1800">
                <a:solidFill>
                  <a:srgbClr val="000066"/>
                </a:solidFill>
                <a:latin typeface="Century Gothic"/>
                <a:ea typeface="Century Gothic"/>
                <a:cs typeface="Century Gothic"/>
                <a:sym typeface="Century Gothic"/>
              </a:defRPr>
            </a:lvl1pPr>
          </a:lstStyle>
          <a:p>
            <a:r>
              <a:t>Unfolding</a:t>
            </a:r>
          </a:p>
        </p:txBody>
      </p:sp>
      <p:sp>
        <p:nvSpPr>
          <p:cNvPr id="326" name="Text Box 7"/>
          <p:cNvSpPr txBox="1"/>
          <p:nvPr/>
        </p:nvSpPr>
        <p:spPr>
          <a:xfrm>
            <a:off x="2695575" y="5973762"/>
            <a:ext cx="6448427"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000"/>
              </a:spcBef>
              <a:defRPr sz="1800">
                <a:solidFill>
                  <a:srgbClr val="000066"/>
                </a:solidFill>
                <a:latin typeface="Century Gothic"/>
                <a:ea typeface="Century Gothic"/>
                <a:cs typeface="Century Gothic"/>
                <a:sym typeface="Century Gothic"/>
              </a:defRPr>
            </a:pPr>
            <a:r>
              <a:t>Unfolded: </a:t>
            </a:r>
            <a:r>
              <a:rPr>
                <a:solidFill>
                  <a:srgbClr val="C00000"/>
                </a:solidFill>
              </a:rPr>
              <a:t>note size relationships </a:t>
            </a:r>
            <a:r>
              <a:t>(i.e., depth in side/top/bottom)</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16" fill="hold" grpId="1" nodeType="clickEffect">
                                  <p:stCondLst>
                                    <p:cond delay="0"/>
                                  </p:stCondLst>
                                  <p:iterate>
                                    <p:tmAbs val="0"/>
                                  </p:iterate>
                                  <p:childTnLst>
                                    <p:set>
                                      <p:cBhvr>
                                        <p:cTn id="6" fill="hold"/>
                                        <p:tgtEl>
                                          <p:spTgt spid="323"/>
                                        </p:tgtEl>
                                        <p:attrNameLst>
                                          <p:attrName>style.visibility</p:attrName>
                                        </p:attrNameLst>
                                      </p:cBhvr>
                                      <p:to>
                                        <p:strVal val="visible"/>
                                      </p:to>
                                    </p:set>
                                    <p:animEffect transition="in" filter="box(in)">
                                      <p:cBhvr>
                                        <p:cTn id="7" dur="500"/>
                                        <p:tgtEl>
                                          <p:spTgt spid="323"/>
                                        </p:tgtEl>
                                      </p:cBhvr>
                                    </p:animEffect>
                                  </p:childTnLst>
                                </p:cTn>
                              </p:par>
                            </p:childTnLst>
                          </p:cTn>
                        </p:par>
                        <p:par>
                          <p:cTn id="8" fill="hold">
                            <p:stCondLst>
                              <p:cond delay="500"/>
                            </p:stCondLst>
                            <p:childTnLst>
                              <p:par>
                                <p:cTn id="9" presetID="4" presetClass="entr" presetSubtype="16" fill="hold" grpId="2" nodeType="afterEffect">
                                  <p:stCondLst>
                                    <p:cond delay="0"/>
                                  </p:stCondLst>
                                  <p:iterate>
                                    <p:tmAbs val="0"/>
                                  </p:iterate>
                                  <p:childTnLst>
                                    <p:set>
                                      <p:cBhvr>
                                        <p:cTn id="10" fill="hold"/>
                                        <p:tgtEl>
                                          <p:spTgt spid="325"/>
                                        </p:tgtEl>
                                        <p:attrNameLst>
                                          <p:attrName>style.visibility</p:attrName>
                                        </p:attrNameLst>
                                      </p:cBhvr>
                                      <p:to>
                                        <p:strVal val="visible"/>
                                      </p:to>
                                    </p:set>
                                    <p:animEffect transition="in" filter="box(in)">
                                      <p:cBhvr>
                                        <p:cTn id="11" dur="500"/>
                                        <p:tgtEl>
                                          <p:spTgt spid="325"/>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3" nodeType="clickEffect">
                                  <p:stCondLst>
                                    <p:cond delay="0"/>
                                  </p:stCondLst>
                                  <p:iterate>
                                    <p:tmAbs val="0"/>
                                  </p:iterate>
                                  <p:childTnLst>
                                    <p:set>
                                      <p:cBhvr>
                                        <p:cTn id="15" fill="hold"/>
                                        <p:tgtEl>
                                          <p:spTgt spid="324"/>
                                        </p:tgtEl>
                                        <p:attrNameLst>
                                          <p:attrName>style.visibility</p:attrName>
                                        </p:attrNameLst>
                                      </p:cBhvr>
                                      <p:to>
                                        <p:strVal val="visible"/>
                                      </p:to>
                                    </p:set>
                                    <p:animEffect transition="in" filter="box(in)">
                                      <p:cBhvr>
                                        <p:cTn id="16" dur="500"/>
                                        <p:tgtEl>
                                          <p:spTgt spid="324"/>
                                        </p:tgtEl>
                                      </p:cBhvr>
                                    </p:animEffect>
                                  </p:childTnLst>
                                </p:cTn>
                              </p:par>
                            </p:childTnLst>
                          </p:cTn>
                        </p:par>
                        <p:par>
                          <p:cTn id="17" fill="hold">
                            <p:stCondLst>
                              <p:cond delay="500"/>
                            </p:stCondLst>
                            <p:childTnLst>
                              <p:par>
                                <p:cTn id="18" presetID="4" presetClass="entr" presetSubtype="16" fill="hold" grpId="4" nodeType="afterEffect">
                                  <p:stCondLst>
                                    <p:cond delay="0"/>
                                  </p:stCondLst>
                                  <p:iterate>
                                    <p:tmAbs val="0"/>
                                  </p:iterate>
                                  <p:childTnLst>
                                    <p:set>
                                      <p:cBhvr>
                                        <p:cTn id="19" fill="hold"/>
                                        <p:tgtEl>
                                          <p:spTgt spid="326"/>
                                        </p:tgtEl>
                                        <p:attrNameLst>
                                          <p:attrName>style.visibility</p:attrName>
                                        </p:attrNameLst>
                                      </p:cBhvr>
                                      <p:to>
                                        <p:strVal val="visible"/>
                                      </p:to>
                                    </p:set>
                                    <p:animEffect transition="in" filter="box(in)">
                                      <p:cBhvr>
                                        <p:cTn id="20" dur="500"/>
                                        <p:tgtEl>
                                          <p:spTgt spid="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 grpId="1" animBg="1" advAuto="0"/>
      <p:bldP spid="324" grpId="3" animBg="1" advAuto="0"/>
      <p:bldP spid="325" grpId="2" animBg="1" advAuto="0"/>
      <p:bldP spid="326" grpId="4"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Rectangle 2"/>
          <p:cNvSpPr txBox="1">
            <a:spLocks noGrp="1"/>
          </p:cNvSpPr>
          <p:nvPr>
            <p:ph type="title"/>
          </p:nvPr>
        </p:nvSpPr>
        <p:spPr>
          <a:prstGeom prst="rect">
            <a:avLst/>
          </a:prstGeom>
        </p:spPr>
        <p:txBody>
          <a:bodyPr/>
          <a:lstStyle>
            <a:lvl1pPr>
              <a:defRPr b="1">
                <a:latin typeface="Century Gothic"/>
                <a:ea typeface="Century Gothic"/>
                <a:cs typeface="Century Gothic"/>
                <a:sym typeface="Century Gothic"/>
              </a:defRPr>
            </a:lvl1pPr>
          </a:lstStyle>
          <a:p>
            <a:r>
              <a:t>Size Relationships</a:t>
            </a:r>
          </a:p>
        </p:txBody>
      </p:sp>
      <p:pic>
        <p:nvPicPr>
          <p:cNvPr id="329" name="Picture 4" descr="Picture 4"/>
          <p:cNvPicPr>
            <a:picLocks noChangeAspect="1"/>
          </p:cNvPicPr>
          <p:nvPr/>
        </p:nvPicPr>
        <p:blipFill>
          <a:blip r:embed="rId3"/>
          <a:stretch>
            <a:fillRect/>
          </a:stretch>
        </p:blipFill>
        <p:spPr>
          <a:xfrm>
            <a:off x="194225" y="1320800"/>
            <a:ext cx="5433464" cy="3806825"/>
          </a:xfrm>
          <a:prstGeom prst="rect">
            <a:avLst/>
          </a:prstGeom>
          <a:ln w="12700">
            <a:miter lim="400000"/>
          </a:ln>
        </p:spPr>
      </p:pic>
      <p:sp>
        <p:nvSpPr>
          <p:cNvPr id="330" name="Text Box 5"/>
          <p:cNvSpPr txBox="1"/>
          <p:nvPr/>
        </p:nvSpPr>
        <p:spPr>
          <a:xfrm>
            <a:off x="5603873" y="1513791"/>
            <a:ext cx="3540126" cy="2108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200"/>
              </a:spcBef>
              <a:defRPr sz="2000" b="1">
                <a:solidFill>
                  <a:srgbClr val="000066"/>
                </a:solidFill>
                <a:latin typeface="Century Gothic"/>
                <a:ea typeface="Century Gothic"/>
                <a:cs typeface="Century Gothic"/>
                <a:sym typeface="Century Gothic"/>
              </a:defRPr>
            </a:pPr>
            <a:r>
              <a:t>Size relationships:</a:t>
            </a:r>
            <a:endParaRPr>
              <a:latin typeface="+mj-lt"/>
              <a:ea typeface="+mj-ea"/>
              <a:cs typeface="+mj-cs"/>
              <a:sym typeface="Times New Roman"/>
            </a:endParaRPr>
          </a:p>
          <a:p>
            <a:pPr>
              <a:spcBef>
                <a:spcPts val="1000"/>
              </a:spcBef>
              <a:defRPr sz="1800" b="1">
                <a:solidFill>
                  <a:srgbClr val="3C8C93"/>
                </a:solidFill>
                <a:latin typeface="Century Gothic"/>
                <a:ea typeface="Century Gothic"/>
                <a:cs typeface="Century Gothic"/>
                <a:sym typeface="Century Gothic"/>
              </a:defRPr>
            </a:pPr>
            <a:r>
              <a:t>Height:   </a:t>
            </a:r>
            <a:r>
              <a:rPr b="0">
                <a:solidFill>
                  <a:srgbClr val="000066"/>
                </a:solidFill>
              </a:rPr>
              <a:t>Front=R=L=Rear</a:t>
            </a:r>
            <a:endParaRPr>
              <a:solidFill>
                <a:srgbClr val="000066"/>
              </a:solidFill>
            </a:endParaRPr>
          </a:p>
          <a:p>
            <a:pPr>
              <a:spcBef>
                <a:spcPts val="1000"/>
              </a:spcBef>
              <a:defRPr sz="1800" b="1">
                <a:solidFill>
                  <a:srgbClr val="3C8C93"/>
                </a:solidFill>
                <a:latin typeface="Century Gothic"/>
                <a:ea typeface="Century Gothic"/>
                <a:cs typeface="Century Gothic"/>
                <a:sym typeface="Century Gothic"/>
              </a:defRPr>
            </a:pPr>
            <a:r>
              <a:t>Width:    </a:t>
            </a:r>
            <a:r>
              <a:rPr b="0">
                <a:solidFill>
                  <a:srgbClr val="000066"/>
                </a:solidFill>
              </a:rPr>
              <a:t>Top=F=Bottom=Rear</a:t>
            </a:r>
            <a:endParaRPr>
              <a:solidFill>
                <a:srgbClr val="000066"/>
              </a:solidFill>
            </a:endParaRPr>
          </a:p>
          <a:p>
            <a:pPr>
              <a:spcBef>
                <a:spcPts val="1000"/>
              </a:spcBef>
              <a:defRPr sz="1800" b="1">
                <a:solidFill>
                  <a:srgbClr val="3C8C93"/>
                </a:solidFill>
                <a:latin typeface="Century Gothic"/>
                <a:ea typeface="Century Gothic"/>
                <a:cs typeface="Century Gothic"/>
                <a:sym typeface="Century Gothic"/>
              </a:defRPr>
            </a:pPr>
            <a:r>
              <a:t>Depth:   </a:t>
            </a:r>
            <a:r>
              <a:rPr b="0">
                <a:solidFill>
                  <a:srgbClr val="000066"/>
                </a:solidFill>
              </a:rPr>
              <a:t>Top= R=L=Bottom</a:t>
            </a:r>
            <a:endParaRPr>
              <a:solidFill>
                <a:srgbClr val="000066"/>
              </a:solidFill>
            </a:endParaRPr>
          </a:p>
        </p:txBody>
      </p:sp>
      <p:sp>
        <p:nvSpPr>
          <p:cNvPr id="331" name="Text Box 6"/>
          <p:cNvSpPr txBox="1"/>
          <p:nvPr/>
        </p:nvSpPr>
        <p:spPr>
          <a:xfrm>
            <a:off x="269874" y="5208587"/>
            <a:ext cx="5162098" cy="15087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200"/>
              </a:spcBef>
              <a:defRPr sz="2000" b="1">
                <a:solidFill>
                  <a:srgbClr val="000066"/>
                </a:solidFill>
                <a:latin typeface="Century Gothic"/>
                <a:ea typeface="Century Gothic"/>
                <a:cs typeface="Century Gothic"/>
                <a:sym typeface="Century Gothic"/>
              </a:defRPr>
            </a:pPr>
            <a:r>
              <a:t>“Equal” Distance from “Folding” line:</a:t>
            </a:r>
            <a:endParaRPr>
              <a:latin typeface="+mj-lt"/>
              <a:ea typeface="+mj-ea"/>
              <a:cs typeface="+mj-cs"/>
              <a:sym typeface="Times New Roman"/>
            </a:endParaRPr>
          </a:p>
          <a:p>
            <a:pPr>
              <a:spcBef>
                <a:spcPts val="1000"/>
              </a:spcBef>
              <a:defRPr sz="1800">
                <a:solidFill>
                  <a:srgbClr val="000066"/>
                </a:solidFill>
                <a:latin typeface="Century Gothic"/>
                <a:ea typeface="Century Gothic"/>
                <a:cs typeface="Century Gothic"/>
                <a:sym typeface="Century Gothic"/>
              </a:defRPr>
            </a:pPr>
            <a:r>
              <a:t>Top, L, R &amp; Bottom are all the same distance from fold</a:t>
            </a:r>
          </a:p>
          <a:p>
            <a:pPr>
              <a:spcBef>
                <a:spcPts val="1000"/>
              </a:spcBef>
              <a:defRPr sz="1800">
                <a:solidFill>
                  <a:srgbClr val="3C8C93"/>
                </a:solidFill>
                <a:latin typeface="Century Gothic"/>
                <a:ea typeface="Century Gothic"/>
                <a:cs typeface="Century Gothic"/>
                <a:sym typeface="Century Gothic"/>
              </a:defRPr>
            </a:pPr>
            <a:r>
              <a:t>Why is this?</a:t>
            </a:r>
          </a:p>
        </p:txBody>
      </p:sp>
      <p:sp>
        <p:nvSpPr>
          <p:cNvPr id="332" name="Text Box 8"/>
          <p:cNvSpPr txBox="1"/>
          <p:nvPr/>
        </p:nvSpPr>
        <p:spPr>
          <a:xfrm>
            <a:off x="5603875" y="3121025"/>
            <a:ext cx="3540125" cy="4404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000"/>
              </a:spcBef>
              <a:defRPr sz="1800" b="1">
                <a:solidFill>
                  <a:srgbClr val="000066"/>
                </a:solidFill>
                <a:latin typeface="Century Gothic"/>
                <a:ea typeface="Century Gothic"/>
                <a:cs typeface="Century Gothic"/>
                <a:sym typeface="Century Gothic"/>
              </a:defRPr>
            </a:pPr>
            <a:r>
              <a:t>Why do these hold?</a:t>
            </a:r>
          </a:p>
          <a:p>
            <a:pPr>
              <a:spcBef>
                <a:spcPts val="1000"/>
              </a:spcBef>
              <a:defRPr sz="1800">
                <a:solidFill>
                  <a:srgbClr val="000066"/>
                </a:solidFill>
                <a:latin typeface="Century Gothic"/>
                <a:ea typeface="Century Gothic"/>
                <a:cs typeface="Century Gothic"/>
                <a:sym typeface="Century Gothic"/>
              </a:defRPr>
            </a:pPr>
            <a:r>
              <a:t>Imagine camera looking horizontally at Front of object</a:t>
            </a:r>
            <a:endParaRPr>
              <a:latin typeface="+mj-lt"/>
              <a:ea typeface="+mj-ea"/>
              <a:cs typeface="+mj-cs"/>
              <a:sym typeface="Times New Roman"/>
            </a:endParaRPr>
          </a:p>
          <a:p>
            <a:pPr>
              <a:spcBef>
                <a:spcPts val="1000"/>
              </a:spcBef>
              <a:defRPr sz="1800">
                <a:solidFill>
                  <a:srgbClr val="000066"/>
                </a:solidFill>
                <a:latin typeface="Century Gothic"/>
                <a:ea typeface="Century Gothic"/>
                <a:cs typeface="Century Gothic"/>
                <a:sym typeface="Century Gothic"/>
              </a:defRPr>
            </a:pPr>
            <a:r>
              <a:t>Swing camera around in horizontal circle around object, from F to R to Back to L and back to F.</a:t>
            </a:r>
            <a:endParaRPr>
              <a:latin typeface="+mj-lt"/>
              <a:ea typeface="+mj-ea"/>
              <a:cs typeface="+mj-cs"/>
              <a:sym typeface="Times New Roman"/>
            </a:endParaRPr>
          </a:p>
          <a:p>
            <a:pPr>
              <a:spcBef>
                <a:spcPts val="1000"/>
              </a:spcBef>
              <a:defRPr sz="1800">
                <a:solidFill>
                  <a:srgbClr val="000066"/>
                </a:solidFill>
                <a:latin typeface="Century Gothic"/>
                <a:ea typeface="Century Gothic"/>
                <a:cs typeface="Century Gothic"/>
                <a:sym typeface="Century Gothic"/>
              </a:defRPr>
            </a:pPr>
            <a:r>
              <a:t>Since it’s the same object, Height must be unchanging!</a:t>
            </a:r>
            <a:endParaRPr>
              <a:latin typeface="+mj-lt"/>
              <a:ea typeface="+mj-ea"/>
              <a:cs typeface="+mj-cs"/>
              <a:sym typeface="Times New Roman"/>
            </a:endParaRPr>
          </a:p>
          <a:p>
            <a:pPr>
              <a:spcBef>
                <a:spcPts val="1400"/>
              </a:spcBef>
              <a:defRPr sz="1800">
                <a:solidFill>
                  <a:srgbClr val="000066"/>
                </a:solidFill>
                <a:latin typeface="Century Gothic"/>
                <a:ea typeface="Century Gothic"/>
                <a:cs typeface="Century Gothic"/>
                <a:sym typeface="Century Gothic"/>
              </a:defRPr>
            </a:pPr>
            <a:endParaRPr>
              <a:latin typeface="+mj-lt"/>
              <a:ea typeface="+mj-ea"/>
              <a:cs typeface="+mj-cs"/>
              <a:sym typeface="Times New Roman"/>
            </a:endParaRPr>
          </a:p>
          <a:p>
            <a:pPr>
              <a:spcBef>
                <a:spcPts val="1400"/>
              </a:spcBef>
              <a:defRPr sz="1800">
                <a:solidFill>
                  <a:schemeClr val="accent3">
                    <a:lumOff val="44000"/>
                  </a:schemeClr>
                </a:solidFill>
                <a:latin typeface="Century Gothic"/>
                <a:ea typeface="Century Gothic"/>
                <a:cs typeface="Century Gothic"/>
                <a:sym typeface="Century Gothic"/>
              </a:defRPr>
            </a:pPr>
            <a:endParaRPr>
              <a:latin typeface="+mj-lt"/>
              <a:ea typeface="+mj-ea"/>
              <a:cs typeface="+mj-cs"/>
              <a:sym typeface="Times New Roman"/>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2" fill="hold" grpId="1" nodeType="clickEffect">
                                  <p:stCondLst>
                                    <p:cond delay="0"/>
                                  </p:stCondLst>
                                  <p:iterate>
                                    <p:tmAbs val="0"/>
                                  </p:iterate>
                                  <p:childTnLst>
                                    <p:set>
                                      <p:cBhvr>
                                        <p:cTn id="6" fill="hold"/>
                                        <p:tgtEl>
                                          <p:spTgt spid="332"/>
                                        </p:tgtEl>
                                        <p:attrNameLst>
                                          <p:attrName>style.visibility</p:attrName>
                                        </p:attrNameLst>
                                      </p:cBhvr>
                                      <p:to>
                                        <p:strVal val="visible"/>
                                      </p:to>
                                    </p:set>
                                    <p:animEffect transition="in" filter="wipe(right)">
                                      <p:cBhvr>
                                        <p:cTn id="7" dur="2000"/>
                                        <p:tgtEl>
                                          <p:spTgt spid="3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331"/>
                                        </p:tgtEl>
                                        <p:attrNameLst>
                                          <p:attrName>style.visibility</p:attrName>
                                        </p:attrNameLst>
                                      </p:cBhvr>
                                      <p:to>
                                        <p:strVal val="visible"/>
                                      </p:to>
                                    </p:set>
                                    <p:animEffect transition="in" filter="wipe(left)">
                                      <p:cBhvr>
                                        <p:cTn id="12" dur="2000"/>
                                        <p:tgtEl>
                                          <p:spTgt spid="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 grpId="2" animBg="1" advAuto="0"/>
      <p:bldP spid="332" grpId="1"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Rectangle 2"/>
          <p:cNvSpPr txBox="1">
            <a:spLocks noGrp="1"/>
          </p:cNvSpPr>
          <p:nvPr>
            <p:ph type="title"/>
          </p:nvPr>
        </p:nvSpPr>
        <p:spPr>
          <a:xfrm>
            <a:off x="0" y="228600"/>
            <a:ext cx="9144000" cy="854075"/>
          </a:xfrm>
          <a:prstGeom prst="rect">
            <a:avLst/>
          </a:prstGeom>
        </p:spPr>
        <p:txBody>
          <a:bodyPr/>
          <a:lstStyle>
            <a:lvl1pPr>
              <a:defRPr b="1">
                <a:latin typeface="Century Gothic"/>
                <a:ea typeface="Century Gothic"/>
                <a:cs typeface="Century Gothic"/>
                <a:sym typeface="Century Gothic"/>
              </a:defRPr>
            </a:lvl1pPr>
          </a:lstStyle>
          <a:p>
            <a:r>
              <a:t>Objectives for today</a:t>
            </a:r>
          </a:p>
        </p:txBody>
      </p:sp>
      <p:sp>
        <p:nvSpPr>
          <p:cNvPr id="167" name="Text Box 5"/>
          <p:cNvSpPr txBox="1"/>
          <p:nvPr/>
        </p:nvSpPr>
        <p:spPr>
          <a:xfrm>
            <a:off x="1282700" y="5318859"/>
            <a:ext cx="6578600" cy="1000126"/>
          </a:xfrm>
          <a:prstGeom prst="rect">
            <a:avLst/>
          </a:prstGeom>
          <a:ln>
            <a:solidFill>
              <a:srgbClr val="00000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900"/>
              </a:spcBef>
              <a:defRPr sz="1600" b="1" i="1">
                <a:solidFill>
                  <a:srgbClr val="808080"/>
                </a:solidFill>
                <a:latin typeface="Century Gothic"/>
                <a:ea typeface="Century Gothic"/>
                <a:cs typeface="Century Gothic"/>
                <a:sym typeface="Century Gothic"/>
              </a:defRPr>
            </a:pPr>
            <a:r>
              <a:t>Readings</a:t>
            </a:r>
            <a:r>
              <a:rPr sz="1400" b="0" i="0"/>
              <a:t>: </a:t>
            </a:r>
            <a:endParaRPr>
              <a:latin typeface="+mj-lt"/>
              <a:ea typeface="+mj-ea"/>
              <a:cs typeface="+mj-cs"/>
              <a:sym typeface="Times New Roman"/>
            </a:endParaRPr>
          </a:p>
          <a:p>
            <a:pPr>
              <a:spcBef>
                <a:spcPts val="800"/>
              </a:spcBef>
              <a:defRPr sz="1400">
                <a:solidFill>
                  <a:srgbClr val="808080"/>
                </a:solidFill>
                <a:latin typeface="Century Gothic"/>
                <a:ea typeface="Century Gothic"/>
                <a:cs typeface="Century Gothic"/>
                <a:sym typeface="Century Gothic"/>
              </a:defRPr>
            </a:pPr>
            <a:r>
              <a:t>Multi-view: Text Ch 5, ( 5.1-5.7, 5.8.1-5.8.4, 5.10-5.13)</a:t>
            </a:r>
            <a:endParaRPr>
              <a:latin typeface="+mj-lt"/>
              <a:ea typeface="+mj-ea"/>
              <a:cs typeface="+mj-cs"/>
              <a:sym typeface="Times New Roman"/>
            </a:endParaRPr>
          </a:p>
          <a:p>
            <a:pPr>
              <a:spcBef>
                <a:spcPts val="800"/>
              </a:spcBef>
              <a:defRPr sz="1400">
                <a:solidFill>
                  <a:srgbClr val="808080"/>
                </a:solidFill>
                <a:latin typeface="Century Gothic"/>
                <a:ea typeface="Century Gothic"/>
                <a:cs typeface="Century Gothic"/>
                <a:sym typeface="Century Gothic"/>
              </a:defRPr>
            </a:pPr>
            <a:r>
              <a:t>Read-ahead for next week: Pictorials: Text Ch 7, (7.1 – 7.6,   7.14 - 7.19</a:t>
            </a:r>
          </a:p>
        </p:txBody>
      </p:sp>
      <p:sp>
        <p:nvSpPr>
          <p:cNvPr id="168" name="Rectangle 3"/>
          <p:cNvSpPr txBox="1"/>
          <p:nvPr/>
        </p:nvSpPr>
        <p:spPr>
          <a:xfrm>
            <a:off x="1076401" y="2143522"/>
            <a:ext cx="7167717" cy="26517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ct val="90000"/>
              </a:lnSpc>
              <a:spcBef>
                <a:spcPts val="1200"/>
              </a:spcBef>
              <a:defRPr sz="2000">
                <a:solidFill>
                  <a:srgbClr val="000066"/>
                </a:solidFill>
                <a:latin typeface="Century Gothic"/>
                <a:ea typeface="Century Gothic"/>
                <a:cs typeface="Century Gothic"/>
                <a:sym typeface="Century Gothic"/>
              </a:defRPr>
            </a:pPr>
            <a:r>
              <a:t>In today’s class, you’ll learn to</a:t>
            </a:r>
          </a:p>
          <a:p>
            <a:pPr marL="342900" indent="-342900">
              <a:lnSpc>
                <a:spcPct val="90000"/>
              </a:lnSpc>
              <a:spcBef>
                <a:spcPts val="1200"/>
              </a:spcBef>
              <a:buSzPct val="100000"/>
              <a:buChar char="•"/>
              <a:defRPr sz="2000">
                <a:solidFill>
                  <a:srgbClr val="000066"/>
                </a:solidFill>
                <a:latin typeface="Century Gothic"/>
                <a:ea typeface="Century Gothic"/>
                <a:cs typeface="Century Gothic"/>
                <a:sym typeface="Century Gothic"/>
              </a:defRPr>
            </a:pPr>
            <a:r>
              <a:t>Understand the underlying theory of projections, including projection planes, the 6 standard views &amp; how to generate them, &amp; relations among them</a:t>
            </a:r>
          </a:p>
          <a:p>
            <a:pPr marL="342900" indent="-342900">
              <a:lnSpc>
                <a:spcPct val="90000"/>
              </a:lnSpc>
              <a:spcBef>
                <a:spcPts val="1200"/>
              </a:spcBef>
              <a:buSzPct val="100000"/>
              <a:buChar char="•"/>
              <a:defRPr sz="2000">
                <a:solidFill>
                  <a:srgbClr val="000066"/>
                </a:solidFill>
                <a:latin typeface="Century Gothic"/>
                <a:ea typeface="Century Gothic"/>
                <a:cs typeface="Century Gothic"/>
                <a:sym typeface="Century Gothic"/>
              </a:defRPr>
            </a:pPr>
            <a:r>
              <a:t>Work with multi-view projections</a:t>
            </a:r>
          </a:p>
          <a:p>
            <a:pPr marL="342900" indent="-342900">
              <a:lnSpc>
                <a:spcPct val="90000"/>
              </a:lnSpc>
              <a:spcBef>
                <a:spcPts val="1200"/>
              </a:spcBef>
              <a:buSzPct val="100000"/>
              <a:buChar char="•"/>
              <a:defRPr sz="2000">
                <a:solidFill>
                  <a:srgbClr val="000066"/>
                </a:solidFill>
                <a:latin typeface="Century Gothic"/>
                <a:ea typeface="Century Gothic"/>
                <a:cs typeface="Century Gothic"/>
                <a:sym typeface="Century Gothic"/>
              </a:defRPr>
            </a:pPr>
            <a:r>
              <a:t>Explore methods for solving multi-view problems</a:t>
            </a:r>
          </a:p>
          <a:p>
            <a:pPr marL="342900" indent="-342900">
              <a:lnSpc>
                <a:spcPct val="90000"/>
              </a:lnSpc>
              <a:spcBef>
                <a:spcPts val="1200"/>
              </a:spcBef>
              <a:buSzPct val="100000"/>
              <a:buChar char="•"/>
              <a:defRPr sz="2000">
                <a:solidFill>
                  <a:srgbClr val="000066"/>
                </a:solidFill>
                <a:latin typeface="Century Gothic"/>
                <a:ea typeface="Century Gothic"/>
                <a:cs typeface="Century Gothic"/>
                <a:sym typeface="Century Gothic"/>
              </a:defRPr>
            </a:pPr>
            <a:r>
              <a:t>Create pictorial projections including axonometric</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Rectangle 2"/>
          <p:cNvSpPr txBox="1">
            <a:spLocks noGrp="1"/>
          </p:cNvSpPr>
          <p:nvPr>
            <p:ph type="title"/>
          </p:nvPr>
        </p:nvSpPr>
        <p:spPr>
          <a:prstGeom prst="rect">
            <a:avLst/>
          </a:prstGeom>
        </p:spPr>
        <p:txBody>
          <a:bodyPr/>
          <a:lstStyle>
            <a:lvl1pPr>
              <a:defRPr b="1">
                <a:latin typeface="Century Gothic"/>
                <a:ea typeface="Century Gothic"/>
                <a:cs typeface="Century Gothic"/>
                <a:sym typeface="Century Gothic"/>
              </a:defRPr>
            </a:lvl1pPr>
          </a:lstStyle>
          <a:p>
            <a:r>
              <a:t>You Try It</a:t>
            </a:r>
          </a:p>
        </p:txBody>
      </p:sp>
      <p:sp>
        <p:nvSpPr>
          <p:cNvPr id="337" name="Rectangle 3"/>
          <p:cNvSpPr txBox="1">
            <a:spLocks noGrp="1"/>
          </p:cNvSpPr>
          <p:nvPr>
            <p:ph type="body" sz="half" idx="1"/>
          </p:nvPr>
        </p:nvSpPr>
        <p:spPr>
          <a:xfrm>
            <a:off x="152400" y="1539434"/>
            <a:ext cx="4500563" cy="4937567"/>
          </a:xfrm>
          <a:prstGeom prst="rect">
            <a:avLst/>
          </a:prstGeom>
        </p:spPr>
        <p:txBody>
          <a:bodyPr/>
          <a:lstStyle/>
          <a:p>
            <a:pPr>
              <a:spcBef>
                <a:spcPts val="1200"/>
              </a:spcBef>
              <a:defRPr sz="2000">
                <a:latin typeface="Century Gothic"/>
                <a:ea typeface="Century Gothic"/>
                <a:cs typeface="Century Gothic"/>
                <a:sym typeface="Century Gothic"/>
              </a:defRPr>
            </a:pPr>
            <a:r>
              <a:t>Hold an object out at arms length,</a:t>
            </a:r>
          </a:p>
          <a:p>
            <a:pPr marL="742950" lvl="1" indent="-285750">
              <a:spcBef>
                <a:spcPts val="400"/>
              </a:spcBef>
              <a:defRPr sz="2000">
                <a:latin typeface="Century Gothic"/>
                <a:ea typeface="Century Gothic"/>
                <a:cs typeface="Century Gothic"/>
                <a:sym typeface="Century Gothic"/>
              </a:defRPr>
            </a:pPr>
            <a:r>
              <a:t>Orient it so a major feature is perpendicular to your line of sight</a:t>
            </a:r>
            <a:endParaRPr sz="2200"/>
          </a:p>
          <a:p>
            <a:pPr>
              <a:spcBef>
                <a:spcPts val="1200"/>
              </a:spcBef>
              <a:defRPr sz="2000">
                <a:latin typeface="Century Gothic"/>
                <a:ea typeface="Century Gothic"/>
                <a:cs typeface="Century Gothic"/>
                <a:sym typeface="Century Gothic"/>
              </a:defRPr>
            </a:pPr>
            <a:r>
              <a:t>Imagine the ortho projectors connecting the outline of the object </a:t>
            </a:r>
          </a:p>
          <a:p>
            <a:pPr>
              <a:spcBef>
                <a:spcPts val="1200"/>
              </a:spcBef>
              <a:defRPr sz="2000">
                <a:latin typeface="Century Gothic"/>
                <a:ea typeface="Century Gothic"/>
                <a:cs typeface="Century Gothic"/>
                <a:sym typeface="Century Gothic"/>
              </a:defRPr>
            </a:pPr>
            <a:r>
              <a:t>Rotate object 90 deg and imagine again, </a:t>
            </a:r>
          </a:p>
          <a:p>
            <a:pPr>
              <a:spcBef>
                <a:spcPts val="1200"/>
              </a:spcBef>
              <a:defRPr sz="2000">
                <a:latin typeface="Century Gothic"/>
                <a:ea typeface="Century Gothic"/>
                <a:cs typeface="Century Gothic"/>
                <a:sym typeface="Century Gothic"/>
              </a:defRPr>
            </a:pPr>
            <a:r>
              <a:t>This is the basic multi-view process.</a:t>
            </a:r>
          </a:p>
        </p:txBody>
      </p:sp>
      <p:pic>
        <p:nvPicPr>
          <p:cNvPr id="338" name="Picture 4" descr="Picture 4"/>
          <p:cNvPicPr>
            <a:picLocks noChangeAspect="1"/>
          </p:cNvPicPr>
          <p:nvPr/>
        </p:nvPicPr>
        <p:blipFill>
          <a:blip r:embed="rId2"/>
          <a:srcRect b="4410"/>
          <a:stretch>
            <a:fillRect/>
          </a:stretch>
        </p:blipFill>
        <p:spPr>
          <a:xfrm>
            <a:off x="4519612" y="1293813"/>
            <a:ext cx="4392613" cy="4721226"/>
          </a:xfrm>
          <a:prstGeom prst="rect">
            <a:avLst/>
          </a:prstGeom>
          <a:ln w="12700">
            <a:miter lim="400000"/>
          </a:ln>
        </p:spPr>
      </p:pic>
      <p:sp>
        <p:nvSpPr>
          <p:cNvPr id="339" name="TextBox 1"/>
          <p:cNvSpPr txBox="1"/>
          <p:nvPr/>
        </p:nvSpPr>
        <p:spPr>
          <a:xfrm>
            <a:off x="242604" y="6260658"/>
            <a:ext cx="4901186" cy="307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400">
                <a:solidFill>
                  <a:srgbClr val="3C8C93"/>
                </a:solidFill>
                <a:latin typeface="Century Gothic"/>
                <a:ea typeface="Century Gothic"/>
                <a:cs typeface="Century Gothic"/>
                <a:sym typeface="Century Gothic"/>
              </a:defRPr>
            </a:lvl1pPr>
          </a:lstStyle>
          <a:p>
            <a:r>
              <a:t>NB: rotating obj is “equivalent” to swinging camera!</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2"/>
          <p:cNvSpPr txBox="1">
            <a:spLocks noGrp="1"/>
          </p:cNvSpPr>
          <p:nvPr>
            <p:ph type="title"/>
          </p:nvPr>
        </p:nvSpPr>
        <p:spPr>
          <a:prstGeom prst="rect">
            <a:avLst/>
          </a:prstGeom>
        </p:spPr>
        <p:txBody>
          <a:bodyPr/>
          <a:lstStyle>
            <a:lvl1pPr>
              <a:defRPr b="1">
                <a:latin typeface="Century Gothic"/>
                <a:ea typeface="Century Gothic"/>
                <a:cs typeface="Century Gothic"/>
                <a:sym typeface="Century Gothic"/>
              </a:defRPr>
            </a:lvl1pPr>
          </a:lstStyle>
          <a:p>
            <a:r>
              <a:t>View Placement</a:t>
            </a:r>
          </a:p>
        </p:txBody>
      </p:sp>
      <p:sp>
        <p:nvSpPr>
          <p:cNvPr id="342" name="Rectangle 3"/>
          <p:cNvSpPr txBox="1">
            <a:spLocks noGrp="1"/>
          </p:cNvSpPr>
          <p:nvPr>
            <p:ph type="body" sz="half" idx="1"/>
          </p:nvPr>
        </p:nvSpPr>
        <p:spPr>
          <a:xfrm>
            <a:off x="152399" y="1943581"/>
            <a:ext cx="4083936" cy="4443414"/>
          </a:xfrm>
          <a:prstGeom prst="rect">
            <a:avLst/>
          </a:prstGeom>
        </p:spPr>
        <p:txBody>
          <a:bodyPr/>
          <a:lstStyle/>
          <a:p>
            <a:pPr marL="339470" indent="-339470" defTabSz="905255">
              <a:spcBef>
                <a:spcPts val="1000"/>
              </a:spcBef>
              <a:defRPr sz="1782">
                <a:latin typeface="Century Gothic"/>
                <a:ea typeface="Century Gothic"/>
                <a:cs typeface="Century Gothic"/>
                <a:sym typeface="Century Gothic"/>
              </a:defRPr>
            </a:pPr>
            <a:r>
              <a:t>Any single view of multi-view only shows </a:t>
            </a:r>
            <a:r>
              <a:rPr b="1"/>
              <a:t>2 of object’s 3</a:t>
            </a:r>
            <a:r>
              <a:t> dimensions</a:t>
            </a:r>
          </a:p>
          <a:p>
            <a:pPr marL="339470" indent="-339470" defTabSz="905255">
              <a:spcBef>
                <a:spcPts val="1000"/>
              </a:spcBef>
              <a:defRPr sz="1782">
                <a:latin typeface="Century Gothic"/>
                <a:ea typeface="Century Gothic"/>
                <a:cs typeface="Century Gothic"/>
                <a:sym typeface="Century Gothic"/>
              </a:defRPr>
            </a:pPr>
            <a:r>
              <a:t>Remember there </a:t>
            </a:r>
            <a:r>
              <a:rPr b="1"/>
              <a:t>are 6 principal views</a:t>
            </a:r>
          </a:p>
          <a:p>
            <a:pPr marL="339470" indent="-339470" defTabSz="905255">
              <a:spcBef>
                <a:spcPts val="1000"/>
              </a:spcBef>
              <a:defRPr sz="1782" b="1">
                <a:latin typeface="Century Gothic"/>
                <a:ea typeface="Century Gothic"/>
                <a:cs typeface="Century Gothic"/>
                <a:sym typeface="Century Gothic"/>
              </a:defRPr>
            </a:pPr>
            <a:r>
              <a:t>Mostly 3 </a:t>
            </a:r>
            <a:r>
              <a:rPr b="0"/>
              <a:t>are enough to completely describe</a:t>
            </a:r>
          </a:p>
          <a:p>
            <a:pPr marL="339470" indent="-339470" defTabSz="905255">
              <a:spcBef>
                <a:spcPts val="1000"/>
              </a:spcBef>
              <a:defRPr sz="1782">
                <a:latin typeface="Century Gothic"/>
                <a:ea typeface="Century Gothic"/>
                <a:cs typeface="Century Gothic"/>
                <a:sym typeface="Century Gothic"/>
              </a:defRPr>
            </a:pPr>
            <a:r>
              <a:t>Top, Front, Right side</a:t>
            </a:r>
          </a:p>
          <a:p>
            <a:pPr marL="339470" indent="-339470" defTabSz="905255">
              <a:defRPr sz="1782">
                <a:latin typeface="Century Gothic"/>
                <a:ea typeface="Century Gothic"/>
                <a:cs typeface="Century Gothic"/>
                <a:sym typeface="Century Gothic"/>
              </a:defRPr>
            </a:pPr>
            <a:endParaRPr/>
          </a:p>
          <a:p>
            <a:pPr marL="0" indent="0" defTabSz="905255">
              <a:spcBef>
                <a:spcPts val="1000"/>
              </a:spcBef>
              <a:buSzTx/>
              <a:buNone/>
              <a:defRPr sz="1782" b="1">
                <a:solidFill>
                  <a:srgbClr val="3C8C93"/>
                </a:solidFill>
                <a:latin typeface="Century Gothic"/>
                <a:ea typeface="Century Gothic"/>
                <a:cs typeface="Century Gothic"/>
                <a:sym typeface="Century Gothic"/>
              </a:defRPr>
            </a:pPr>
            <a:r>
              <a:t>Observe:</a:t>
            </a:r>
          </a:p>
          <a:p>
            <a:pPr marL="735520" lvl="1" indent="-282892" defTabSz="905255">
              <a:spcBef>
                <a:spcPts val="400"/>
              </a:spcBef>
              <a:defRPr sz="1782">
                <a:solidFill>
                  <a:srgbClr val="3C8C93"/>
                </a:solidFill>
                <a:latin typeface="Century Gothic"/>
                <a:ea typeface="Century Gothic"/>
                <a:cs typeface="Century Gothic"/>
                <a:sym typeface="Century Gothic"/>
              </a:defRPr>
            </a:pPr>
            <a:r>
              <a:t>Relative positioning</a:t>
            </a:r>
            <a:endParaRPr sz="2178"/>
          </a:p>
          <a:p>
            <a:pPr marL="735520" lvl="1" indent="-282892" defTabSz="905255">
              <a:spcBef>
                <a:spcPts val="400"/>
              </a:spcBef>
              <a:defRPr sz="1782">
                <a:solidFill>
                  <a:srgbClr val="3C8C93"/>
                </a:solidFill>
                <a:latin typeface="Century Gothic"/>
                <a:ea typeface="Century Gothic"/>
                <a:cs typeface="Century Gothic"/>
                <a:sym typeface="Century Gothic"/>
              </a:defRPr>
            </a:pPr>
            <a:r>
              <a:t>Alignment</a:t>
            </a:r>
            <a:endParaRPr sz="2178"/>
          </a:p>
          <a:p>
            <a:pPr marL="735520" lvl="1" indent="-282892" defTabSz="905255">
              <a:spcBef>
                <a:spcPts val="400"/>
              </a:spcBef>
              <a:defRPr sz="1782">
                <a:solidFill>
                  <a:srgbClr val="3C8C93"/>
                </a:solidFill>
                <a:latin typeface="Century Gothic"/>
                <a:ea typeface="Century Gothic"/>
                <a:cs typeface="Century Gothic"/>
                <a:sym typeface="Century Gothic"/>
              </a:defRPr>
            </a:pPr>
            <a:r>
              <a:t>Terms for overall size</a:t>
            </a:r>
          </a:p>
        </p:txBody>
      </p:sp>
      <p:pic>
        <p:nvPicPr>
          <p:cNvPr id="343" name="Picture 4" descr="Picture 4"/>
          <p:cNvPicPr>
            <a:picLocks noChangeAspect="1"/>
          </p:cNvPicPr>
          <p:nvPr/>
        </p:nvPicPr>
        <p:blipFill>
          <a:blip r:embed="rId3"/>
          <a:stretch>
            <a:fillRect/>
          </a:stretch>
        </p:blipFill>
        <p:spPr>
          <a:xfrm>
            <a:off x="4236334" y="1364788"/>
            <a:ext cx="4202113" cy="4454526"/>
          </a:xfrm>
          <a:prstGeom prst="rect">
            <a:avLst/>
          </a:prstGeom>
          <a:ln w="12700">
            <a:miter lim="400000"/>
          </a:ln>
        </p:spPr>
      </p:pic>
      <p:sp>
        <p:nvSpPr>
          <p:cNvPr id="344" name="Straight Connector 2"/>
          <p:cNvSpPr/>
          <p:nvPr/>
        </p:nvSpPr>
        <p:spPr>
          <a:xfrm>
            <a:off x="7834183" y="4707923"/>
            <a:ext cx="1" cy="444845"/>
          </a:xfrm>
          <a:prstGeom prst="line">
            <a:avLst/>
          </a:prstGeom>
          <a:ln w="38100">
            <a:solidFill>
              <a:srgbClr val="000000"/>
            </a:solidFill>
          </a:ln>
        </p:spPr>
        <p:txBody>
          <a:bodyPr lIns="45719" rIns="45719"/>
          <a:lstStyle/>
          <a:p>
            <a:endParaRPr/>
          </a:p>
        </p:txBody>
      </p:sp>
      <p:sp>
        <p:nvSpPr>
          <p:cNvPr id="345" name="Straight Connector 6"/>
          <p:cNvSpPr/>
          <p:nvPr/>
        </p:nvSpPr>
        <p:spPr>
          <a:xfrm>
            <a:off x="8275959" y="4721423"/>
            <a:ext cx="1" cy="444845"/>
          </a:xfrm>
          <a:prstGeom prst="line">
            <a:avLst/>
          </a:prstGeom>
          <a:ln w="38100">
            <a:solidFill>
              <a:srgbClr val="000000"/>
            </a:solidFill>
          </a:ln>
        </p:spPr>
        <p:txBody>
          <a:bodyPr lIns="45719" rIns="45719"/>
          <a:lstStyle/>
          <a:p>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Rectangle 2"/>
          <p:cNvSpPr txBox="1">
            <a:spLocks noGrp="1"/>
          </p:cNvSpPr>
          <p:nvPr>
            <p:ph type="title"/>
          </p:nvPr>
        </p:nvSpPr>
        <p:spPr>
          <a:prstGeom prst="rect">
            <a:avLst/>
          </a:prstGeom>
        </p:spPr>
        <p:txBody>
          <a:bodyPr/>
          <a:lstStyle>
            <a:lvl1pPr>
              <a:defRPr b="1">
                <a:latin typeface="Century Gothic"/>
                <a:ea typeface="Century Gothic"/>
                <a:cs typeface="Century Gothic"/>
                <a:sym typeface="Century Gothic"/>
              </a:defRPr>
            </a:lvl1pPr>
          </a:lstStyle>
          <a:p>
            <a:r>
              <a:t>Principles of Ortho Projection: Rule 1</a:t>
            </a:r>
          </a:p>
        </p:txBody>
      </p:sp>
      <p:sp>
        <p:nvSpPr>
          <p:cNvPr id="350" name="Rectangle 3"/>
          <p:cNvSpPr txBox="1">
            <a:spLocks noGrp="1"/>
          </p:cNvSpPr>
          <p:nvPr>
            <p:ph type="body" sz="half" idx="1"/>
          </p:nvPr>
        </p:nvSpPr>
        <p:spPr>
          <a:xfrm>
            <a:off x="287264" y="1751806"/>
            <a:ext cx="4430889" cy="4494213"/>
          </a:xfrm>
          <a:prstGeom prst="rect">
            <a:avLst/>
          </a:prstGeom>
        </p:spPr>
        <p:txBody>
          <a:bodyPr/>
          <a:lstStyle/>
          <a:p>
            <a:pPr>
              <a:spcBef>
                <a:spcPts val="1200"/>
              </a:spcBef>
              <a:buSzTx/>
              <a:buNone/>
              <a:defRPr sz="2000" b="1">
                <a:solidFill>
                  <a:srgbClr val="262673"/>
                </a:solidFill>
                <a:latin typeface="Century Gothic"/>
                <a:ea typeface="Century Gothic"/>
                <a:cs typeface="Century Gothic"/>
                <a:sym typeface="Century Gothic"/>
              </a:defRPr>
            </a:pPr>
            <a:r>
              <a:t>Rule 1: Alignment of features</a:t>
            </a:r>
          </a:p>
          <a:p>
            <a:pPr marL="0" indent="0">
              <a:spcBef>
                <a:spcPts val="1200"/>
              </a:spcBef>
              <a:buSzTx/>
              <a:buNone/>
              <a:defRPr sz="2000">
                <a:latin typeface="Century Gothic"/>
                <a:ea typeface="Century Gothic"/>
                <a:cs typeface="Century Gothic"/>
                <a:sym typeface="Century Gothic"/>
              </a:defRPr>
            </a:pPr>
            <a:r>
              <a:t>Every corresponding/ matching point in given view must be aligned on a </a:t>
            </a:r>
            <a:r>
              <a:rPr i="1"/>
              <a:t>parallel projector</a:t>
            </a:r>
            <a:r>
              <a:t> in any </a:t>
            </a:r>
            <a:r>
              <a:rPr i="1">
                <a:solidFill>
                  <a:srgbClr val="3C8C93"/>
                </a:solidFill>
              </a:rPr>
              <a:t>adjacent</a:t>
            </a:r>
            <a:r>
              <a:t> view</a:t>
            </a:r>
          </a:p>
          <a:p>
            <a:pPr marL="0" indent="0">
              <a:spcBef>
                <a:spcPts val="1200"/>
              </a:spcBef>
              <a:buSzTx/>
              <a:buNone/>
              <a:defRPr sz="2000">
                <a:latin typeface="Century Gothic"/>
                <a:ea typeface="Century Gothic"/>
                <a:cs typeface="Century Gothic"/>
                <a:sym typeface="Century Gothic"/>
              </a:defRPr>
            </a:pPr>
            <a:r>
              <a:t>Example: </a:t>
            </a:r>
          </a:p>
          <a:p>
            <a:pPr marL="742950" lvl="1" indent="-285750">
              <a:spcBef>
                <a:spcPts val="400"/>
              </a:spcBef>
              <a:defRPr sz="2000">
                <a:latin typeface="Century Gothic"/>
                <a:ea typeface="Century Gothic"/>
                <a:cs typeface="Century Gothic"/>
                <a:sym typeface="Century Gothic"/>
              </a:defRPr>
            </a:pPr>
            <a:r>
              <a:t>A</a:t>
            </a:r>
            <a:r>
              <a:rPr baseline="-25000"/>
              <a:t>Front</a:t>
            </a:r>
            <a:r>
              <a:t> to A</a:t>
            </a:r>
            <a:r>
              <a:rPr baseline="-25000"/>
              <a:t>Top</a:t>
            </a:r>
          </a:p>
          <a:p>
            <a:pPr marL="742950" lvl="1" indent="-285750">
              <a:spcBef>
                <a:spcPts val="400"/>
              </a:spcBef>
              <a:defRPr sz="2000">
                <a:latin typeface="Century Gothic"/>
                <a:ea typeface="Century Gothic"/>
                <a:cs typeface="Century Gothic"/>
                <a:sym typeface="Century Gothic"/>
              </a:defRPr>
            </a:pPr>
            <a:r>
              <a:t>A</a:t>
            </a:r>
            <a:r>
              <a:rPr baseline="-25000"/>
              <a:t>Front  </a:t>
            </a:r>
            <a:r>
              <a:t>to A</a:t>
            </a:r>
            <a:r>
              <a:rPr baseline="-25000"/>
              <a:t>Right</a:t>
            </a:r>
          </a:p>
        </p:txBody>
      </p:sp>
      <p:sp>
        <p:nvSpPr>
          <p:cNvPr id="351" name="Rectangle 12"/>
          <p:cNvSpPr/>
          <p:nvPr/>
        </p:nvSpPr>
        <p:spPr>
          <a:xfrm>
            <a:off x="4298950" y="5565775"/>
            <a:ext cx="1243013" cy="396875"/>
          </a:xfrm>
          <a:prstGeom prst="rect">
            <a:avLst/>
          </a:prstGeom>
          <a:solidFill>
            <a:schemeClr val="accent3">
              <a:lumOff val="44000"/>
            </a:schemeClr>
          </a:solidFill>
          <a:ln w="12700">
            <a:miter lim="400000"/>
          </a:ln>
        </p:spPr>
        <p:txBody>
          <a:bodyPr lIns="45719" rIns="45719" anchor="ctr"/>
          <a:lstStyle/>
          <a:p>
            <a:pPr>
              <a:defRPr>
                <a:latin typeface="+mj-lt"/>
                <a:ea typeface="+mj-ea"/>
                <a:cs typeface="+mj-cs"/>
                <a:sym typeface="Times New Roman"/>
              </a:defRPr>
            </a:pPr>
            <a:endParaRPr/>
          </a:p>
        </p:txBody>
      </p:sp>
      <p:sp>
        <p:nvSpPr>
          <p:cNvPr id="352" name="Line 15"/>
          <p:cNvSpPr/>
          <p:nvPr/>
        </p:nvSpPr>
        <p:spPr>
          <a:xfrm>
            <a:off x="7205663" y="3998912"/>
            <a:ext cx="1" cy="1036638"/>
          </a:xfrm>
          <a:prstGeom prst="line">
            <a:avLst/>
          </a:prstGeom>
          <a:ln w="38100">
            <a:solidFill>
              <a:schemeClr val="accent3">
                <a:lumOff val="44000"/>
              </a:schemeClr>
            </a:solidFill>
          </a:ln>
        </p:spPr>
        <p:txBody>
          <a:bodyPr lIns="45719" rIns="45719"/>
          <a:lstStyle/>
          <a:p>
            <a:endParaRPr/>
          </a:p>
        </p:txBody>
      </p:sp>
      <p:grpSp>
        <p:nvGrpSpPr>
          <p:cNvPr id="362" name="Group 1"/>
          <p:cNvGrpSpPr/>
          <p:nvPr/>
        </p:nvGrpSpPr>
        <p:grpSpPr>
          <a:xfrm>
            <a:off x="3059302" y="1333500"/>
            <a:ext cx="5966473" cy="5159375"/>
            <a:chOff x="0" y="0"/>
            <a:chExt cx="5966472" cy="5159375"/>
          </a:xfrm>
        </p:grpSpPr>
        <p:pic>
          <p:nvPicPr>
            <p:cNvPr id="353" name="Picture 4" descr="Picture 4"/>
            <p:cNvPicPr>
              <a:picLocks noChangeAspect="1"/>
            </p:cNvPicPr>
            <p:nvPr/>
          </p:nvPicPr>
          <p:blipFill>
            <a:blip r:embed="rId2"/>
            <a:stretch>
              <a:fillRect/>
            </a:stretch>
          </p:blipFill>
          <p:spPr>
            <a:xfrm>
              <a:off x="1372246" y="0"/>
              <a:ext cx="4594226" cy="5159375"/>
            </a:xfrm>
            <a:prstGeom prst="rect">
              <a:avLst/>
            </a:prstGeom>
            <a:ln w="12700" cap="flat">
              <a:noFill/>
              <a:miter lim="400000"/>
            </a:ln>
            <a:effectLst/>
          </p:spPr>
        </p:pic>
        <p:sp>
          <p:nvSpPr>
            <p:cNvPr id="354" name="Oval 7"/>
            <p:cNvSpPr/>
            <p:nvPr/>
          </p:nvSpPr>
          <p:spPr>
            <a:xfrm>
              <a:off x="3803650" y="3671887"/>
              <a:ext cx="111127" cy="111127"/>
            </a:xfrm>
            <a:prstGeom prst="ellipse">
              <a:avLst/>
            </a:prstGeom>
            <a:solidFill>
              <a:srgbClr val="FF0000"/>
            </a:solidFill>
            <a:ln w="9525" cap="flat">
              <a:solidFill>
                <a:srgbClr val="000000"/>
              </a:solidFill>
              <a:prstDash val="solid"/>
              <a:round/>
            </a:ln>
            <a:effectLst/>
          </p:spPr>
          <p:txBody>
            <a:bodyPr wrap="square" lIns="45719" tIns="45719" rIns="45719" bIns="45719" numCol="1" anchor="ctr">
              <a:noAutofit/>
            </a:bodyPr>
            <a:lstStyle/>
            <a:p>
              <a:pPr>
                <a:defRPr>
                  <a:latin typeface="+mj-lt"/>
                  <a:ea typeface="+mj-ea"/>
                  <a:cs typeface="+mj-cs"/>
                  <a:sym typeface="Times New Roman"/>
                </a:defRPr>
              </a:pPr>
              <a:endParaRPr/>
            </a:p>
          </p:txBody>
        </p:sp>
        <p:sp>
          <p:nvSpPr>
            <p:cNvPr id="355" name="Line 10"/>
            <p:cNvSpPr/>
            <p:nvPr/>
          </p:nvSpPr>
          <p:spPr>
            <a:xfrm flipV="1">
              <a:off x="3454399" y="2005012"/>
              <a:ext cx="384176" cy="557213"/>
            </a:xfrm>
            <a:prstGeom prst="line">
              <a:avLst/>
            </a:prstGeom>
            <a:noFill/>
            <a:ln w="28575" cap="flat">
              <a:solidFill>
                <a:srgbClr val="000000"/>
              </a:solidFill>
              <a:prstDash val="solid"/>
              <a:round/>
              <a:tailEnd type="triangle" w="med" len="med"/>
            </a:ln>
            <a:effectLst/>
          </p:spPr>
          <p:txBody>
            <a:bodyPr wrap="square" lIns="45719" tIns="45719" rIns="45719" bIns="45719" numCol="1" anchor="t">
              <a:noAutofit/>
            </a:bodyPr>
            <a:lstStyle/>
            <a:p>
              <a:endParaRPr/>
            </a:p>
          </p:txBody>
        </p:sp>
        <p:sp>
          <p:nvSpPr>
            <p:cNvPr id="356" name="Line 11"/>
            <p:cNvSpPr/>
            <p:nvPr/>
          </p:nvSpPr>
          <p:spPr>
            <a:xfrm>
              <a:off x="3463924" y="2547938"/>
              <a:ext cx="369890" cy="1136651"/>
            </a:xfrm>
            <a:prstGeom prst="line">
              <a:avLst/>
            </a:prstGeom>
            <a:noFill/>
            <a:ln w="28575" cap="flat">
              <a:solidFill>
                <a:srgbClr val="000000"/>
              </a:solidFill>
              <a:prstDash val="solid"/>
              <a:round/>
              <a:tailEnd type="triangle" w="med" len="med"/>
            </a:ln>
            <a:effectLst/>
          </p:spPr>
          <p:txBody>
            <a:bodyPr wrap="square" lIns="45719" tIns="45719" rIns="45719" bIns="45719" numCol="1" anchor="t">
              <a:noAutofit/>
            </a:bodyPr>
            <a:lstStyle/>
            <a:p>
              <a:endParaRPr/>
            </a:p>
          </p:txBody>
        </p:sp>
        <p:sp>
          <p:nvSpPr>
            <p:cNvPr id="357" name="Line 13"/>
            <p:cNvSpPr/>
            <p:nvPr/>
          </p:nvSpPr>
          <p:spPr>
            <a:xfrm>
              <a:off x="-1" y="2219325"/>
              <a:ext cx="3451226" cy="323850"/>
            </a:xfrm>
            <a:prstGeom prst="line">
              <a:avLst/>
            </a:prstGeom>
            <a:noFill/>
            <a:ln w="19050" cap="flat">
              <a:solidFill>
                <a:srgbClr val="000000"/>
              </a:solidFill>
              <a:prstDash val="solid"/>
              <a:round/>
            </a:ln>
            <a:effectLst/>
          </p:spPr>
          <p:txBody>
            <a:bodyPr wrap="square" lIns="45719" tIns="45719" rIns="45719" bIns="45719" numCol="1" anchor="t">
              <a:noAutofit/>
            </a:bodyPr>
            <a:lstStyle/>
            <a:p>
              <a:endParaRPr/>
            </a:p>
          </p:txBody>
        </p:sp>
        <p:sp>
          <p:nvSpPr>
            <p:cNvPr id="358" name="Oval 5"/>
            <p:cNvSpPr/>
            <p:nvPr/>
          </p:nvSpPr>
          <p:spPr>
            <a:xfrm>
              <a:off x="3797300" y="1887538"/>
              <a:ext cx="111127" cy="111127"/>
            </a:xfrm>
            <a:prstGeom prst="ellipse">
              <a:avLst/>
            </a:prstGeom>
            <a:solidFill>
              <a:srgbClr val="FF0000"/>
            </a:solidFill>
            <a:ln w="9525" cap="flat">
              <a:solidFill>
                <a:srgbClr val="000000"/>
              </a:solidFill>
              <a:prstDash val="solid"/>
              <a:round/>
            </a:ln>
            <a:effectLst/>
          </p:spPr>
          <p:txBody>
            <a:bodyPr wrap="square" lIns="45719" tIns="45719" rIns="45719" bIns="45719" numCol="1" anchor="ctr">
              <a:noAutofit/>
            </a:bodyPr>
            <a:lstStyle/>
            <a:p>
              <a:pPr>
                <a:defRPr>
                  <a:latin typeface="+mj-lt"/>
                  <a:ea typeface="+mj-ea"/>
                  <a:cs typeface="+mj-cs"/>
                  <a:sym typeface="Times New Roman"/>
                </a:defRPr>
              </a:pPr>
              <a:endParaRPr/>
            </a:p>
          </p:txBody>
        </p:sp>
        <p:sp>
          <p:nvSpPr>
            <p:cNvPr id="359" name="Oval 6"/>
            <p:cNvSpPr/>
            <p:nvPr/>
          </p:nvSpPr>
          <p:spPr>
            <a:xfrm>
              <a:off x="4227512" y="3675062"/>
              <a:ext cx="111127" cy="111127"/>
            </a:xfrm>
            <a:prstGeom prst="ellipse">
              <a:avLst/>
            </a:prstGeom>
            <a:solidFill>
              <a:srgbClr val="FF0000"/>
            </a:solidFill>
            <a:ln w="9525" cap="flat">
              <a:solidFill>
                <a:srgbClr val="000000"/>
              </a:solidFill>
              <a:prstDash val="solid"/>
              <a:round/>
            </a:ln>
            <a:effectLst/>
          </p:spPr>
          <p:txBody>
            <a:bodyPr wrap="square" lIns="45719" tIns="45719" rIns="45719" bIns="45719" numCol="1" anchor="ctr">
              <a:noAutofit/>
            </a:bodyPr>
            <a:lstStyle/>
            <a:p>
              <a:pPr>
                <a:defRPr>
                  <a:latin typeface="+mj-lt"/>
                  <a:ea typeface="+mj-ea"/>
                  <a:cs typeface="+mj-cs"/>
                  <a:sym typeface="Times New Roman"/>
                </a:defRPr>
              </a:pPr>
              <a:endParaRPr/>
            </a:p>
          </p:txBody>
        </p:sp>
        <p:sp>
          <p:nvSpPr>
            <p:cNvPr id="360" name="Line 9"/>
            <p:cNvSpPr/>
            <p:nvPr/>
          </p:nvSpPr>
          <p:spPr>
            <a:xfrm>
              <a:off x="3479799" y="2522538"/>
              <a:ext cx="766764" cy="1184276"/>
            </a:xfrm>
            <a:prstGeom prst="line">
              <a:avLst/>
            </a:prstGeom>
            <a:noFill/>
            <a:ln w="28575" cap="flat">
              <a:solidFill>
                <a:srgbClr val="000000"/>
              </a:solidFill>
              <a:prstDash val="solid"/>
              <a:round/>
              <a:tailEnd type="triangle" w="med" len="med"/>
            </a:ln>
            <a:effectLst/>
          </p:spPr>
          <p:txBody>
            <a:bodyPr wrap="square" lIns="45719" tIns="45719" rIns="45719" bIns="45719" numCol="1" anchor="t">
              <a:noAutofit/>
            </a:bodyPr>
            <a:lstStyle/>
            <a:p>
              <a:endParaRPr/>
            </a:p>
          </p:txBody>
        </p:sp>
        <p:sp>
          <p:nvSpPr>
            <p:cNvPr id="361" name="Text Box 16"/>
            <p:cNvSpPr txBox="1"/>
            <p:nvPr/>
          </p:nvSpPr>
          <p:spPr>
            <a:xfrm>
              <a:off x="4246562" y="1650619"/>
              <a:ext cx="816484" cy="47930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spcBef>
                  <a:spcPts val="1400"/>
                </a:spcBef>
                <a:defRPr>
                  <a:solidFill>
                    <a:srgbClr val="000066"/>
                  </a:solidFill>
                  <a:latin typeface="+mj-lt"/>
                  <a:ea typeface="+mj-ea"/>
                  <a:cs typeface="+mj-cs"/>
                  <a:sym typeface="Times New Roman"/>
                </a:defRPr>
              </a:pPr>
              <a:r>
                <a:t>A</a:t>
              </a:r>
              <a:r>
                <a:rPr baseline="-25000"/>
                <a:t>Top</a:t>
              </a:r>
            </a:p>
          </p:txBody>
        </p:sp>
      </p:gr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 name="Picture 4" descr="Picture 4"/>
          <p:cNvPicPr>
            <a:picLocks noChangeAspect="1"/>
          </p:cNvPicPr>
          <p:nvPr/>
        </p:nvPicPr>
        <p:blipFill>
          <a:blip r:embed="rId3"/>
          <a:stretch>
            <a:fillRect/>
          </a:stretch>
        </p:blipFill>
        <p:spPr>
          <a:xfrm>
            <a:off x="4231120" y="1375064"/>
            <a:ext cx="4594226" cy="5159376"/>
          </a:xfrm>
          <a:prstGeom prst="rect">
            <a:avLst/>
          </a:prstGeom>
          <a:ln w="12700">
            <a:miter lim="400000"/>
          </a:ln>
        </p:spPr>
      </p:pic>
      <p:sp>
        <p:nvSpPr>
          <p:cNvPr id="365" name="Rectangle 2"/>
          <p:cNvSpPr txBox="1">
            <a:spLocks noGrp="1"/>
          </p:cNvSpPr>
          <p:nvPr>
            <p:ph type="title"/>
          </p:nvPr>
        </p:nvSpPr>
        <p:spPr>
          <a:prstGeom prst="rect">
            <a:avLst/>
          </a:prstGeom>
        </p:spPr>
        <p:txBody>
          <a:bodyPr/>
          <a:lstStyle>
            <a:lvl1pPr>
              <a:defRPr b="1">
                <a:latin typeface="Century Gothic"/>
                <a:ea typeface="Century Gothic"/>
                <a:cs typeface="Century Gothic"/>
                <a:sym typeface="Century Gothic"/>
              </a:defRPr>
            </a:lvl1pPr>
          </a:lstStyle>
          <a:p>
            <a:r>
              <a:t>Principles of Ortho Projection: Rule 2</a:t>
            </a:r>
          </a:p>
        </p:txBody>
      </p:sp>
      <p:sp>
        <p:nvSpPr>
          <p:cNvPr id="366" name="Rectangle 3"/>
          <p:cNvSpPr txBox="1">
            <a:spLocks noGrp="1"/>
          </p:cNvSpPr>
          <p:nvPr>
            <p:ph type="body" sz="half" idx="1"/>
          </p:nvPr>
        </p:nvSpPr>
        <p:spPr>
          <a:xfrm>
            <a:off x="152399" y="1781536"/>
            <a:ext cx="3883154" cy="4908551"/>
          </a:xfrm>
          <a:prstGeom prst="rect">
            <a:avLst/>
          </a:prstGeom>
        </p:spPr>
        <p:txBody>
          <a:bodyPr/>
          <a:lstStyle/>
          <a:p>
            <a:pPr>
              <a:spcBef>
                <a:spcPts val="1200"/>
              </a:spcBef>
              <a:buSzTx/>
              <a:buNone/>
              <a:defRPr sz="2000" b="1">
                <a:latin typeface="Century Gothic"/>
                <a:ea typeface="Century Gothic"/>
                <a:cs typeface="Century Gothic"/>
                <a:sym typeface="Century Gothic"/>
              </a:defRPr>
            </a:pPr>
            <a:r>
              <a:t>Rule 2:  Distances in related views</a:t>
            </a:r>
          </a:p>
          <a:p>
            <a:pPr marL="0" indent="0">
              <a:spcBef>
                <a:spcPts val="1200"/>
              </a:spcBef>
              <a:buSzTx/>
              <a:buNone/>
              <a:defRPr sz="2000">
                <a:latin typeface="Century Gothic"/>
                <a:ea typeface="Century Gothic"/>
                <a:cs typeface="Century Gothic"/>
                <a:sym typeface="Century Gothic"/>
              </a:defRPr>
            </a:pPr>
            <a:r>
              <a:t>Distances between any 2 pts of a feature in </a:t>
            </a:r>
            <a:r>
              <a:rPr i="1">
                <a:solidFill>
                  <a:srgbClr val="3C8C93"/>
                </a:solidFill>
              </a:rPr>
              <a:t>related views</a:t>
            </a:r>
            <a:r>
              <a:rPr>
                <a:solidFill>
                  <a:srgbClr val="3C8C93"/>
                </a:solidFill>
              </a:rPr>
              <a:t> </a:t>
            </a:r>
            <a:r>
              <a:t>must be equal (if both are visible)</a:t>
            </a:r>
          </a:p>
          <a:p>
            <a:pPr>
              <a:buSzTx/>
              <a:buNone/>
              <a:defRPr sz="2000" b="1" i="1">
                <a:solidFill>
                  <a:srgbClr val="3C8C93"/>
                </a:solidFill>
                <a:latin typeface="Century Gothic"/>
                <a:ea typeface="Century Gothic"/>
                <a:cs typeface="Century Gothic"/>
                <a:sym typeface="Century Gothic"/>
              </a:defRPr>
            </a:pPr>
            <a:endParaRPr/>
          </a:p>
          <a:p>
            <a:pPr>
              <a:spcBef>
                <a:spcPts val="900"/>
              </a:spcBef>
              <a:buSzTx/>
              <a:buNone/>
              <a:defRPr sz="1600" b="1" i="1">
                <a:solidFill>
                  <a:srgbClr val="3C8C93"/>
                </a:solidFill>
                <a:latin typeface="Century Gothic"/>
                <a:ea typeface="Century Gothic"/>
                <a:cs typeface="Century Gothic"/>
                <a:sym typeface="Century Gothic"/>
              </a:defRPr>
            </a:pPr>
            <a:r>
              <a:t>Related Views </a:t>
            </a:r>
            <a:r>
              <a:rPr b="0" i="0"/>
              <a:t>means</a:t>
            </a:r>
            <a:r>
              <a:rPr i="0"/>
              <a:t>:</a:t>
            </a:r>
          </a:p>
          <a:p>
            <a:pPr>
              <a:spcBef>
                <a:spcPts val="900"/>
              </a:spcBef>
              <a:buSzTx/>
              <a:buNone/>
              <a:defRPr sz="1600">
                <a:solidFill>
                  <a:srgbClr val="3C8C93"/>
                </a:solidFill>
                <a:latin typeface="Century Gothic"/>
                <a:ea typeface="Century Gothic"/>
                <a:cs typeface="Century Gothic"/>
                <a:sym typeface="Century Gothic"/>
              </a:defRPr>
            </a:pPr>
            <a:r>
              <a:t>	2 views adjacent to same view</a:t>
            </a:r>
          </a:p>
          <a:p>
            <a:pPr marL="0" indent="0">
              <a:spcBef>
                <a:spcPts val="0"/>
              </a:spcBef>
              <a:buSzTx/>
              <a:buNone/>
              <a:defRPr sz="1600">
                <a:solidFill>
                  <a:srgbClr val="3C8C93"/>
                </a:solidFill>
                <a:latin typeface="Century Gothic"/>
                <a:ea typeface="Century Gothic"/>
                <a:cs typeface="Century Gothic"/>
                <a:sym typeface="Century Gothic"/>
              </a:defRPr>
            </a:pPr>
            <a:endParaRPr/>
          </a:p>
          <a:p>
            <a:pPr marL="0" lvl="2" indent="365125">
              <a:spcBef>
                <a:spcPts val="0"/>
              </a:spcBef>
              <a:buSzTx/>
              <a:buNone/>
              <a:defRPr sz="1600">
                <a:solidFill>
                  <a:srgbClr val="3C8C93"/>
                </a:solidFill>
                <a:latin typeface="Century Gothic"/>
                <a:ea typeface="Century Gothic"/>
                <a:cs typeface="Century Gothic"/>
                <a:sym typeface="Century Gothic"/>
              </a:defRPr>
            </a:pPr>
            <a:r>
              <a:t>(e.g., T &amp; R both adj to F, </a:t>
            </a:r>
            <a:endParaRPr sz="2000"/>
          </a:p>
          <a:p>
            <a:pPr marL="0" lvl="2" indent="365125">
              <a:spcBef>
                <a:spcPts val="0"/>
              </a:spcBef>
              <a:buSzTx/>
              <a:buNone/>
              <a:defRPr sz="1600">
                <a:solidFill>
                  <a:srgbClr val="3C8C93"/>
                </a:solidFill>
                <a:latin typeface="Century Gothic"/>
                <a:ea typeface="Century Gothic"/>
                <a:cs typeface="Century Gothic"/>
                <a:sym typeface="Century Gothic"/>
              </a:defRPr>
            </a:pPr>
            <a:r>
              <a:t>so T&amp;R are “related”)</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Rectangle 2"/>
          <p:cNvSpPr txBox="1">
            <a:spLocks noGrp="1"/>
          </p:cNvSpPr>
          <p:nvPr>
            <p:ph type="title"/>
          </p:nvPr>
        </p:nvSpPr>
        <p:spPr>
          <a:prstGeom prst="rect">
            <a:avLst/>
          </a:prstGeom>
        </p:spPr>
        <p:txBody>
          <a:bodyPr/>
          <a:lstStyle>
            <a:lvl1pPr>
              <a:defRPr b="1">
                <a:latin typeface="Century Gothic"/>
                <a:ea typeface="Century Gothic"/>
                <a:cs typeface="Century Gothic"/>
                <a:sym typeface="Century Gothic"/>
              </a:defRPr>
            </a:lvl1pPr>
          </a:lstStyle>
          <a:p>
            <a:r>
              <a:t>Lines, Lines, Lines</a:t>
            </a:r>
          </a:p>
        </p:txBody>
      </p:sp>
      <p:sp>
        <p:nvSpPr>
          <p:cNvPr id="371" name="Rectangle 3"/>
          <p:cNvSpPr txBox="1">
            <a:spLocks noGrp="1"/>
          </p:cNvSpPr>
          <p:nvPr>
            <p:ph type="body" sz="half" idx="1"/>
          </p:nvPr>
        </p:nvSpPr>
        <p:spPr>
          <a:xfrm>
            <a:off x="428625" y="1414462"/>
            <a:ext cx="3514725" cy="3740151"/>
          </a:xfrm>
          <a:prstGeom prst="rect">
            <a:avLst/>
          </a:prstGeom>
        </p:spPr>
        <p:txBody>
          <a:bodyPr/>
          <a:lstStyle/>
          <a:p>
            <a:pPr>
              <a:spcBef>
                <a:spcPts val="1200"/>
              </a:spcBef>
              <a:buSzTx/>
              <a:buNone/>
              <a:defRPr sz="2000">
                <a:solidFill>
                  <a:srgbClr val="3C8C93"/>
                </a:solidFill>
                <a:latin typeface="Century Gothic"/>
                <a:ea typeface="Century Gothic"/>
                <a:cs typeface="Century Gothic"/>
                <a:sym typeface="Century Gothic"/>
              </a:defRPr>
            </a:pPr>
            <a:r>
              <a:t>Surfaces: </a:t>
            </a:r>
            <a:r>
              <a:rPr i="1">
                <a:solidFill>
                  <a:srgbClr val="000066"/>
                </a:solidFill>
              </a:rPr>
              <a:t>Visible</a:t>
            </a:r>
            <a:r>
              <a:rPr>
                <a:solidFill>
                  <a:srgbClr val="000066"/>
                </a:solidFill>
              </a:rPr>
              <a:t> lines locate edge view of surface</a:t>
            </a:r>
          </a:p>
          <a:p>
            <a:pPr>
              <a:spcBef>
                <a:spcPts val="1200"/>
              </a:spcBef>
              <a:buSzTx/>
              <a:buNone/>
              <a:defRPr sz="2000">
                <a:solidFill>
                  <a:srgbClr val="3C8C93"/>
                </a:solidFill>
                <a:latin typeface="Century Gothic"/>
                <a:ea typeface="Century Gothic"/>
                <a:cs typeface="Century Gothic"/>
                <a:sym typeface="Century Gothic"/>
              </a:defRPr>
            </a:pPr>
            <a:r>
              <a:t>Hidden lines </a:t>
            </a:r>
            <a:r>
              <a:rPr>
                <a:solidFill>
                  <a:srgbClr val="000066"/>
                </a:solidFill>
              </a:rPr>
              <a:t>(dashed) show hidden features</a:t>
            </a:r>
          </a:p>
          <a:p>
            <a:pPr>
              <a:spcBef>
                <a:spcPts val="1200"/>
              </a:spcBef>
              <a:buSzTx/>
              <a:buNone/>
              <a:defRPr sz="2000">
                <a:solidFill>
                  <a:srgbClr val="3C8C93"/>
                </a:solidFill>
                <a:latin typeface="Century Gothic"/>
                <a:ea typeface="Century Gothic"/>
                <a:cs typeface="Century Gothic"/>
                <a:sym typeface="Century Gothic"/>
              </a:defRPr>
            </a:pPr>
            <a:r>
              <a:t>Holes: </a:t>
            </a:r>
            <a:r>
              <a:rPr>
                <a:solidFill>
                  <a:srgbClr val="000066"/>
                </a:solidFill>
              </a:rPr>
              <a:t>use lines to locate “key” elements</a:t>
            </a:r>
          </a:p>
        </p:txBody>
      </p:sp>
      <p:pic>
        <p:nvPicPr>
          <p:cNvPr id="372" name="Picture 8" descr="Picture 8"/>
          <p:cNvPicPr>
            <a:picLocks noChangeAspect="1"/>
          </p:cNvPicPr>
          <p:nvPr/>
        </p:nvPicPr>
        <p:blipFill>
          <a:blip r:embed="rId3"/>
          <a:stretch>
            <a:fillRect/>
          </a:stretch>
        </p:blipFill>
        <p:spPr>
          <a:xfrm>
            <a:off x="3943350" y="1091405"/>
            <a:ext cx="4816475" cy="5408614"/>
          </a:xfrm>
          <a:prstGeom prst="rect">
            <a:avLst/>
          </a:prstGeom>
          <a:ln w="12700">
            <a:miter lim="400000"/>
          </a:ln>
        </p:spPr>
      </p:pic>
      <p:sp>
        <p:nvSpPr>
          <p:cNvPr id="373" name="Rectangle 13"/>
          <p:cNvSpPr/>
          <p:nvPr/>
        </p:nvSpPr>
        <p:spPr>
          <a:xfrm>
            <a:off x="6591300" y="1414462"/>
            <a:ext cx="2335214" cy="2381251"/>
          </a:xfrm>
          <a:prstGeom prst="rect">
            <a:avLst/>
          </a:prstGeom>
          <a:solidFill>
            <a:schemeClr val="accent3">
              <a:lumOff val="44000"/>
            </a:schemeClr>
          </a:solidFill>
          <a:ln w="12700">
            <a:miter lim="400000"/>
          </a:ln>
        </p:spPr>
        <p:txBody>
          <a:bodyPr lIns="45719" rIns="45719" anchor="ctr"/>
          <a:lstStyle/>
          <a:p>
            <a:pPr>
              <a:defRPr>
                <a:latin typeface="+mj-lt"/>
                <a:ea typeface="+mj-ea"/>
                <a:cs typeface="+mj-cs"/>
                <a:sym typeface="Times New Roman"/>
              </a:defRPr>
            </a:pPr>
            <a:endParaRPr/>
          </a:p>
        </p:txBody>
      </p:sp>
      <p:sp>
        <p:nvSpPr>
          <p:cNvPr id="374" name="Line 15"/>
          <p:cNvSpPr/>
          <p:nvPr/>
        </p:nvSpPr>
        <p:spPr>
          <a:xfrm>
            <a:off x="7205663" y="3998912"/>
            <a:ext cx="1" cy="1036638"/>
          </a:xfrm>
          <a:prstGeom prst="line">
            <a:avLst/>
          </a:prstGeom>
          <a:ln w="38100">
            <a:solidFill>
              <a:schemeClr val="accent3">
                <a:lumOff val="44000"/>
              </a:schemeClr>
            </a:solidFill>
          </a:ln>
        </p:spPr>
        <p:txBody>
          <a:bodyPr lIns="45719" rIns="45719"/>
          <a:lstStyle/>
          <a:p>
            <a:endParaRPr/>
          </a:p>
        </p:txBody>
      </p:sp>
      <p:sp>
        <p:nvSpPr>
          <p:cNvPr id="375" name="Rectangle 9"/>
          <p:cNvSpPr/>
          <p:nvPr/>
        </p:nvSpPr>
        <p:spPr>
          <a:xfrm>
            <a:off x="6950075" y="3055938"/>
            <a:ext cx="63500" cy="1776412"/>
          </a:xfrm>
          <a:prstGeom prst="rect">
            <a:avLst/>
          </a:prstGeom>
          <a:solidFill>
            <a:schemeClr val="accent3">
              <a:lumOff val="44000"/>
            </a:schemeClr>
          </a:solidFill>
          <a:ln w="12700">
            <a:miter lim="400000"/>
          </a:ln>
        </p:spPr>
        <p:txBody>
          <a:bodyPr lIns="45719" rIns="45719" anchor="ctr"/>
          <a:lstStyle/>
          <a:p>
            <a:pPr>
              <a:defRPr>
                <a:latin typeface="+mj-lt"/>
                <a:ea typeface="+mj-ea"/>
                <a:cs typeface="+mj-cs"/>
                <a:sym typeface="Times New Roman"/>
              </a:defRPr>
            </a:pPr>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Rectangle 2"/>
          <p:cNvSpPr txBox="1">
            <a:spLocks noGrp="1"/>
          </p:cNvSpPr>
          <p:nvPr>
            <p:ph type="title"/>
          </p:nvPr>
        </p:nvSpPr>
        <p:spPr>
          <a:prstGeom prst="rect">
            <a:avLst/>
          </a:prstGeom>
        </p:spPr>
        <p:txBody>
          <a:bodyPr/>
          <a:lstStyle>
            <a:lvl1pPr>
              <a:defRPr b="1">
                <a:latin typeface="Century Gothic"/>
                <a:ea typeface="Century Gothic"/>
                <a:cs typeface="Century Gothic"/>
                <a:sym typeface="Century Gothic"/>
              </a:defRPr>
            </a:lvl1pPr>
          </a:lstStyle>
          <a:p>
            <a:r>
              <a:t>Lines, Lines, Lines</a:t>
            </a:r>
          </a:p>
        </p:txBody>
      </p:sp>
      <p:sp>
        <p:nvSpPr>
          <p:cNvPr id="380" name="Rectangle 3"/>
          <p:cNvSpPr txBox="1">
            <a:spLocks noGrp="1"/>
          </p:cNvSpPr>
          <p:nvPr>
            <p:ph type="body" sz="half" idx="1"/>
          </p:nvPr>
        </p:nvSpPr>
        <p:spPr>
          <a:xfrm>
            <a:off x="129249" y="1676400"/>
            <a:ext cx="2970215" cy="5181600"/>
          </a:xfrm>
          <a:prstGeom prst="rect">
            <a:avLst/>
          </a:prstGeom>
        </p:spPr>
        <p:txBody>
          <a:bodyPr/>
          <a:lstStyle/>
          <a:p>
            <a:pPr>
              <a:spcBef>
                <a:spcPts val="1200"/>
              </a:spcBef>
              <a:buSzTx/>
              <a:buNone/>
              <a:defRPr sz="2000">
                <a:latin typeface="Century Gothic"/>
                <a:ea typeface="Century Gothic"/>
                <a:cs typeface="Century Gothic"/>
                <a:sym typeface="Century Gothic"/>
              </a:defRPr>
            </a:pPr>
            <a:r>
              <a:t>	Center lines (long-short-long) show axes of symmetrical parts, features</a:t>
            </a:r>
          </a:p>
          <a:p>
            <a:pPr>
              <a:buSzTx/>
              <a:buNone/>
              <a:defRPr sz="2000">
                <a:latin typeface="Century Gothic"/>
                <a:ea typeface="Century Gothic"/>
                <a:cs typeface="Century Gothic"/>
                <a:sym typeface="Century Gothic"/>
              </a:defRPr>
            </a:pPr>
            <a:endParaRPr/>
          </a:p>
          <a:p>
            <a:pPr>
              <a:spcBef>
                <a:spcPts val="1200"/>
              </a:spcBef>
              <a:buSzTx/>
              <a:buNone/>
              <a:defRPr sz="2000">
                <a:latin typeface="Century Gothic"/>
                <a:ea typeface="Century Gothic"/>
                <a:cs typeface="Century Gothic"/>
                <a:sym typeface="Century Gothic"/>
              </a:defRPr>
            </a:pPr>
            <a:r>
              <a:t>    Question: How come the cylinder </a:t>
            </a:r>
            <a:r>
              <a:rPr b="1"/>
              <a:t>only has two views? </a:t>
            </a:r>
            <a:r>
              <a:t>Top and front?</a:t>
            </a:r>
          </a:p>
        </p:txBody>
      </p:sp>
      <p:pic>
        <p:nvPicPr>
          <p:cNvPr id="381" name="Picture 6" descr="Picture 6"/>
          <p:cNvPicPr>
            <a:picLocks noChangeAspect="1"/>
          </p:cNvPicPr>
          <p:nvPr/>
        </p:nvPicPr>
        <p:blipFill>
          <a:blip r:embed="rId2"/>
          <a:stretch>
            <a:fillRect/>
          </a:stretch>
        </p:blipFill>
        <p:spPr>
          <a:xfrm>
            <a:off x="2992438" y="1370012"/>
            <a:ext cx="3095626" cy="4895851"/>
          </a:xfrm>
          <a:prstGeom prst="rect">
            <a:avLst/>
          </a:prstGeom>
          <a:ln w="12700">
            <a:miter lim="400000"/>
          </a:ln>
        </p:spPr>
      </p:pic>
      <p:pic>
        <p:nvPicPr>
          <p:cNvPr id="382" name="Picture 7" descr="Picture 7"/>
          <p:cNvPicPr>
            <a:picLocks noChangeAspect="1"/>
          </p:cNvPicPr>
          <p:nvPr/>
        </p:nvPicPr>
        <p:blipFill>
          <a:blip r:embed="rId3"/>
          <a:srcRect l="71254" t="69330" r="1122" b="16209"/>
          <a:stretch>
            <a:fillRect/>
          </a:stretch>
        </p:blipFill>
        <p:spPr>
          <a:xfrm>
            <a:off x="6445250" y="4529137"/>
            <a:ext cx="2411414" cy="1933576"/>
          </a:xfrm>
          <a:prstGeom prst="rect">
            <a:avLst/>
          </a:prstGeom>
          <a:ln w="12700">
            <a:miter lim="400000"/>
          </a:ln>
        </p:spPr>
      </p:pic>
      <p:pic>
        <p:nvPicPr>
          <p:cNvPr id="383" name="Picture 8" descr="Picture 8"/>
          <p:cNvPicPr>
            <a:picLocks noChangeAspect="1"/>
          </p:cNvPicPr>
          <p:nvPr/>
        </p:nvPicPr>
        <p:blipFill>
          <a:blip r:embed="rId3"/>
          <a:srcRect l="38173" t="68643" r="30028" b="15105"/>
          <a:stretch>
            <a:fillRect/>
          </a:stretch>
        </p:blipFill>
        <p:spPr>
          <a:xfrm>
            <a:off x="6446837" y="2681288"/>
            <a:ext cx="2398713" cy="1876426"/>
          </a:xfrm>
          <a:prstGeom prst="rect">
            <a:avLst/>
          </a:prstGeom>
          <a:ln w="12700">
            <a:miter lim="400000"/>
          </a:ln>
        </p:spPr>
      </p:pic>
      <p:pic>
        <p:nvPicPr>
          <p:cNvPr id="384" name="Picture 9" descr="Picture 9"/>
          <p:cNvPicPr>
            <a:picLocks noChangeAspect="1"/>
          </p:cNvPicPr>
          <p:nvPr/>
        </p:nvPicPr>
        <p:blipFill>
          <a:blip r:embed="rId3"/>
          <a:srcRect l="1999" t="70650" r="66203" b="15105"/>
          <a:stretch>
            <a:fillRect/>
          </a:stretch>
        </p:blipFill>
        <p:spPr>
          <a:xfrm>
            <a:off x="6448424" y="1252538"/>
            <a:ext cx="2398714" cy="164465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8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3" nodeType="afterEffect">
                                  <p:stCondLst>
                                    <p:cond delay="0"/>
                                  </p:stCondLst>
                                  <p:iterate>
                                    <p:tmAbs val="0"/>
                                  </p:iterate>
                                  <p:childTnLst>
                                    <p:set>
                                      <p:cBhvr>
                                        <p:cTn id="13" fill="hold"/>
                                        <p:tgtEl>
                                          <p:spTgt spid="383"/>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4" nodeType="afterEffect">
                                  <p:stCondLst>
                                    <p:cond delay="0"/>
                                  </p:stCondLst>
                                  <p:iterate>
                                    <p:tmAbs val="0"/>
                                  </p:iterate>
                                  <p:childTnLst>
                                    <p:set>
                                      <p:cBhvr>
                                        <p:cTn id="16" fill="hold"/>
                                        <p:tgtEl>
                                          <p:spTgt spid="3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 grpId="1" animBg="1" advAuto="0"/>
      <p:bldP spid="382" grpId="4" animBg="1" advAuto="0"/>
      <p:bldP spid="383" grpId="3" animBg="1" advAuto="0"/>
      <p:bldP spid="384" grpId="2"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Rectangle 2"/>
          <p:cNvSpPr txBox="1">
            <a:spLocks noGrp="1"/>
          </p:cNvSpPr>
          <p:nvPr>
            <p:ph type="title"/>
          </p:nvPr>
        </p:nvSpPr>
        <p:spPr>
          <a:prstGeom prst="rect">
            <a:avLst/>
          </a:prstGeom>
        </p:spPr>
        <p:txBody>
          <a:bodyPr/>
          <a:lstStyle>
            <a:lvl1pPr>
              <a:defRPr b="1">
                <a:latin typeface="Century Gothic"/>
                <a:ea typeface="Century Gothic"/>
                <a:cs typeface="Century Gothic"/>
                <a:sym typeface="Century Gothic"/>
              </a:defRPr>
            </a:lvl1pPr>
          </a:lstStyle>
          <a:p>
            <a:r>
              <a:t>Multi-view Sketches</a:t>
            </a:r>
          </a:p>
        </p:txBody>
      </p:sp>
      <p:sp>
        <p:nvSpPr>
          <p:cNvPr id="387" name="Rectangle 3"/>
          <p:cNvSpPr txBox="1">
            <a:spLocks noGrp="1"/>
          </p:cNvSpPr>
          <p:nvPr>
            <p:ph type="body" sz="quarter" idx="1"/>
          </p:nvPr>
        </p:nvSpPr>
        <p:spPr>
          <a:xfrm>
            <a:off x="152400" y="1410494"/>
            <a:ext cx="6665913" cy="1181101"/>
          </a:xfrm>
          <a:prstGeom prst="rect">
            <a:avLst/>
          </a:prstGeom>
        </p:spPr>
        <p:txBody>
          <a:bodyPr/>
          <a:lstStyle/>
          <a:p>
            <a:pPr>
              <a:spcBef>
                <a:spcPts val="1200"/>
              </a:spcBef>
              <a:buSzTx/>
              <a:buNone/>
              <a:defRPr sz="2000">
                <a:latin typeface="Century Gothic"/>
                <a:ea typeface="Century Gothic"/>
                <a:cs typeface="Century Gothic"/>
                <a:sym typeface="Century Gothic"/>
              </a:defRPr>
            </a:pPr>
            <a:r>
              <a:t>Q: How many (of the 6) views do we need?</a:t>
            </a:r>
          </a:p>
          <a:p>
            <a:pPr marL="0" indent="0">
              <a:spcBef>
                <a:spcPts val="1200"/>
              </a:spcBef>
              <a:buSzTx/>
              <a:buNone/>
              <a:defRPr sz="2000">
                <a:latin typeface="Century Gothic"/>
                <a:ea typeface="Century Gothic"/>
                <a:cs typeface="Century Gothic"/>
                <a:sym typeface="Century Gothic"/>
              </a:defRPr>
            </a:pPr>
            <a:r>
              <a:t>A: Usually 3?</a:t>
            </a:r>
          </a:p>
        </p:txBody>
      </p:sp>
      <p:pic>
        <p:nvPicPr>
          <p:cNvPr id="388" name="Picture 6" descr="Picture 6"/>
          <p:cNvPicPr>
            <a:picLocks noChangeAspect="1"/>
          </p:cNvPicPr>
          <p:nvPr/>
        </p:nvPicPr>
        <p:blipFill>
          <a:blip r:embed="rId2"/>
          <a:srcRect l="45284" t="10670" b="5336"/>
          <a:stretch>
            <a:fillRect/>
          </a:stretch>
        </p:blipFill>
        <p:spPr>
          <a:xfrm>
            <a:off x="3446463" y="1884363"/>
            <a:ext cx="5116512" cy="4165601"/>
          </a:xfrm>
          <a:prstGeom prst="rect">
            <a:avLst/>
          </a:prstGeom>
          <a:ln w="12700">
            <a:miter lim="400000"/>
          </a:ln>
        </p:spPr>
      </p:pic>
      <p:sp>
        <p:nvSpPr>
          <p:cNvPr id="389" name="Rectangle 7"/>
          <p:cNvSpPr/>
          <p:nvPr/>
        </p:nvSpPr>
        <p:spPr>
          <a:xfrm>
            <a:off x="3398837" y="5281612"/>
            <a:ext cx="2211388" cy="765176"/>
          </a:xfrm>
          <a:prstGeom prst="rect">
            <a:avLst/>
          </a:prstGeom>
          <a:solidFill>
            <a:schemeClr val="accent3">
              <a:lumOff val="44000"/>
            </a:schemeClr>
          </a:solidFill>
          <a:ln w="12700">
            <a:miter lim="400000"/>
          </a:ln>
        </p:spPr>
        <p:txBody>
          <a:bodyPr lIns="45719" rIns="45719" anchor="ctr"/>
          <a:lstStyle/>
          <a:p>
            <a:pPr>
              <a:defRPr>
                <a:latin typeface="+mj-lt"/>
                <a:ea typeface="+mj-ea"/>
                <a:cs typeface="+mj-cs"/>
                <a:sym typeface="Times New Roman"/>
              </a:defRPr>
            </a:pPr>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Rectangle 2"/>
          <p:cNvSpPr txBox="1">
            <a:spLocks noGrp="1"/>
          </p:cNvSpPr>
          <p:nvPr>
            <p:ph type="title"/>
          </p:nvPr>
        </p:nvSpPr>
        <p:spPr>
          <a:prstGeom prst="rect">
            <a:avLst/>
          </a:prstGeom>
        </p:spPr>
        <p:txBody>
          <a:bodyPr/>
          <a:lstStyle>
            <a:lvl1pPr>
              <a:defRPr b="1">
                <a:latin typeface="Century Gothic"/>
                <a:ea typeface="Century Gothic"/>
                <a:cs typeface="Century Gothic"/>
                <a:sym typeface="Century Gothic"/>
              </a:defRPr>
            </a:lvl1pPr>
          </a:lstStyle>
          <a:p>
            <a:r>
              <a:t>Multiview Sketches: How Many Views?</a:t>
            </a:r>
          </a:p>
        </p:txBody>
      </p:sp>
      <p:sp>
        <p:nvSpPr>
          <p:cNvPr id="392" name="Rectangle 3"/>
          <p:cNvSpPr txBox="1">
            <a:spLocks noGrp="1"/>
          </p:cNvSpPr>
          <p:nvPr>
            <p:ph type="body" sz="quarter" idx="1"/>
          </p:nvPr>
        </p:nvSpPr>
        <p:spPr>
          <a:xfrm>
            <a:off x="2363143" y="1800867"/>
            <a:ext cx="4276726" cy="1228726"/>
          </a:xfrm>
          <a:prstGeom prst="rect">
            <a:avLst/>
          </a:prstGeom>
        </p:spPr>
        <p:txBody>
          <a:bodyPr/>
          <a:lstStyle/>
          <a:p>
            <a:pPr marL="0" indent="0" algn="ctr">
              <a:spcBef>
                <a:spcPts val="1200"/>
              </a:spcBef>
              <a:buSzTx/>
              <a:buNone/>
              <a:defRPr sz="2000">
                <a:latin typeface="Century Gothic"/>
                <a:ea typeface="Century Gothic"/>
                <a:cs typeface="Century Gothic"/>
                <a:sym typeface="Century Gothic"/>
              </a:defRPr>
            </a:pPr>
            <a:r>
              <a:t>Is 1 enough?</a:t>
            </a:r>
          </a:p>
          <a:p>
            <a:pPr marL="0" indent="0" algn="ctr">
              <a:spcBef>
                <a:spcPts val="1200"/>
              </a:spcBef>
              <a:buSzTx/>
              <a:buNone/>
              <a:defRPr sz="2000">
                <a:latin typeface="Century Gothic"/>
                <a:ea typeface="Century Gothic"/>
                <a:cs typeface="Century Gothic"/>
                <a:sym typeface="Century Gothic"/>
              </a:defRPr>
            </a:pPr>
            <a:r>
              <a:t>Sometimes (not often)</a:t>
            </a:r>
          </a:p>
        </p:txBody>
      </p:sp>
      <p:sp>
        <p:nvSpPr>
          <p:cNvPr id="393" name="Freeform 5"/>
          <p:cNvSpPr/>
          <p:nvPr/>
        </p:nvSpPr>
        <p:spPr>
          <a:xfrm>
            <a:off x="2571107" y="3278830"/>
            <a:ext cx="3860801" cy="1238251"/>
          </a:xfrm>
          <a:custGeom>
            <a:avLst/>
            <a:gdLst/>
            <a:ahLst/>
            <a:cxnLst>
              <a:cxn ang="0">
                <a:pos x="wd2" y="hd2"/>
              </a:cxn>
              <a:cxn ang="5400000">
                <a:pos x="wd2" y="hd2"/>
              </a:cxn>
              <a:cxn ang="10800000">
                <a:pos x="wd2" y="hd2"/>
              </a:cxn>
              <a:cxn ang="16200000">
                <a:pos x="wd2" y="hd2"/>
              </a:cxn>
            </a:cxnLst>
            <a:rect l="0" t="0" r="r" b="b"/>
            <a:pathLst>
              <a:path w="21600" h="21600" extrusionOk="0">
                <a:moveTo>
                  <a:pt x="53" y="16117"/>
                </a:moveTo>
                <a:lnTo>
                  <a:pt x="53" y="0"/>
                </a:lnTo>
                <a:lnTo>
                  <a:pt x="5000" y="0"/>
                </a:lnTo>
                <a:lnTo>
                  <a:pt x="5000" y="5483"/>
                </a:lnTo>
                <a:lnTo>
                  <a:pt x="11537" y="5483"/>
                </a:lnTo>
                <a:lnTo>
                  <a:pt x="11537" y="166"/>
                </a:lnTo>
                <a:lnTo>
                  <a:pt x="15001" y="166"/>
                </a:lnTo>
                <a:lnTo>
                  <a:pt x="15001" y="5123"/>
                </a:lnTo>
                <a:lnTo>
                  <a:pt x="18696" y="5123"/>
                </a:lnTo>
                <a:lnTo>
                  <a:pt x="18696" y="166"/>
                </a:lnTo>
                <a:lnTo>
                  <a:pt x="21600" y="166"/>
                </a:lnTo>
                <a:lnTo>
                  <a:pt x="21600" y="16477"/>
                </a:lnTo>
                <a:lnTo>
                  <a:pt x="3801" y="16477"/>
                </a:lnTo>
                <a:lnTo>
                  <a:pt x="3801" y="21600"/>
                </a:lnTo>
                <a:lnTo>
                  <a:pt x="2096" y="21600"/>
                </a:lnTo>
                <a:lnTo>
                  <a:pt x="2096" y="16283"/>
                </a:lnTo>
                <a:lnTo>
                  <a:pt x="0" y="16283"/>
                </a:lnTo>
              </a:path>
            </a:pathLst>
          </a:custGeom>
          <a:solidFill>
            <a:srgbClr val="CCCCFF"/>
          </a:solidFill>
          <a:ln w="19050">
            <a:solidFill>
              <a:srgbClr val="000000"/>
            </a:solidFill>
          </a:ln>
        </p:spPr>
        <p:txBody>
          <a:bodyPr lIns="45719" rIns="45719"/>
          <a:lstStyle/>
          <a:p>
            <a:pPr>
              <a:defRPr>
                <a:latin typeface="+mj-lt"/>
                <a:ea typeface="+mj-ea"/>
                <a:cs typeface="+mj-cs"/>
                <a:sym typeface="Times New Roman"/>
              </a:defRPr>
            </a:pPr>
            <a:endParaRPr/>
          </a:p>
        </p:txBody>
      </p:sp>
      <p:sp>
        <p:nvSpPr>
          <p:cNvPr id="394" name="Oval 6"/>
          <p:cNvSpPr/>
          <p:nvPr/>
        </p:nvSpPr>
        <p:spPr>
          <a:xfrm>
            <a:off x="2906069" y="3775719"/>
            <a:ext cx="192089" cy="192089"/>
          </a:xfrm>
          <a:prstGeom prst="ellipse">
            <a:avLst/>
          </a:prstGeom>
          <a:solidFill>
            <a:schemeClr val="accent3">
              <a:lumOff val="44000"/>
            </a:schemeClr>
          </a:solidFill>
          <a:ln>
            <a:solidFill>
              <a:srgbClr val="000000"/>
            </a:solidFill>
          </a:ln>
        </p:spPr>
        <p:txBody>
          <a:bodyPr lIns="45719" rIns="45719" anchor="ctr"/>
          <a:lstStyle/>
          <a:p>
            <a:pPr>
              <a:defRPr>
                <a:latin typeface="+mj-lt"/>
                <a:ea typeface="+mj-ea"/>
                <a:cs typeface="+mj-cs"/>
                <a:sym typeface="Times New Roman"/>
              </a:defRPr>
            </a:pPr>
            <a:endParaRPr/>
          </a:p>
        </p:txBody>
      </p:sp>
      <p:sp>
        <p:nvSpPr>
          <p:cNvPr id="395" name="Oval 7"/>
          <p:cNvSpPr/>
          <p:nvPr/>
        </p:nvSpPr>
        <p:spPr>
          <a:xfrm>
            <a:off x="3850632" y="3777305"/>
            <a:ext cx="192089" cy="192089"/>
          </a:xfrm>
          <a:prstGeom prst="ellipse">
            <a:avLst/>
          </a:prstGeom>
          <a:solidFill>
            <a:schemeClr val="accent3">
              <a:lumOff val="44000"/>
            </a:schemeClr>
          </a:solidFill>
          <a:ln>
            <a:solidFill>
              <a:srgbClr val="000000"/>
            </a:solidFill>
          </a:ln>
        </p:spPr>
        <p:txBody>
          <a:bodyPr lIns="45719" rIns="45719" anchor="ctr"/>
          <a:lstStyle/>
          <a:p>
            <a:pPr>
              <a:defRPr>
                <a:latin typeface="+mj-lt"/>
                <a:ea typeface="+mj-ea"/>
                <a:cs typeface="+mj-cs"/>
                <a:sym typeface="Times New Roman"/>
              </a:defRPr>
            </a:pPr>
            <a:endParaRPr/>
          </a:p>
        </p:txBody>
      </p:sp>
      <p:sp>
        <p:nvSpPr>
          <p:cNvPr id="396" name="Oval 8"/>
          <p:cNvSpPr/>
          <p:nvPr/>
        </p:nvSpPr>
        <p:spPr>
          <a:xfrm>
            <a:off x="4795194" y="3775719"/>
            <a:ext cx="192089" cy="192089"/>
          </a:xfrm>
          <a:prstGeom prst="ellipse">
            <a:avLst/>
          </a:prstGeom>
          <a:solidFill>
            <a:schemeClr val="accent3">
              <a:lumOff val="44000"/>
            </a:schemeClr>
          </a:solidFill>
          <a:ln>
            <a:solidFill>
              <a:srgbClr val="000000"/>
            </a:solidFill>
          </a:ln>
        </p:spPr>
        <p:txBody>
          <a:bodyPr lIns="45719" rIns="45719" anchor="ctr"/>
          <a:lstStyle/>
          <a:p>
            <a:pPr>
              <a:defRPr>
                <a:latin typeface="+mj-lt"/>
                <a:ea typeface="+mj-ea"/>
                <a:cs typeface="+mj-cs"/>
                <a:sym typeface="Times New Roman"/>
              </a:defRPr>
            </a:pPr>
            <a:endParaRPr/>
          </a:p>
        </p:txBody>
      </p:sp>
      <p:sp>
        <p:nvSpPr>
          <p:cNvPr id="397" name="Oval 9"/>
          <p:cNvSpPr/>
          <p:nvPr/>
        </p:nvSpPr>
        <p:spPr>
          <a:xfrm>
            <a:off x="5741344" y="3775719"/>
            <a:ext cx="192089" cy="192089"/>
          </a:xfrm>
          <a:prstGeom prst="ellipse">
            <a:avLst/>
          </a:prstGeom>
          <a:solidFill>
            <a:schemeClr val="accent3">
              <a:lumOff val="44000"/>
            </a:schemeClr>
          </a:solidFill>
          <a:ln>
            <a:solidFill>
              <a:srgbClr val="000000"/>
            </a:solidFill>
          </a:ln>
        </p:spPr>
        <p:txBody>
          <a:bodyPr lIns="45719" rIns="45719" anchor="ctr"/>
          <a:lstStyle/>
          <a:p>
            <a:pPr>
              <a:defRPr>
                <a:latin typeface="+mj-lt"/>
                <a:ea typeface="+mj-ea"/>
                <a:cs typeface="+mj-cs"/>
                <a:sym typeface="Times New Roman"/>
              </a:defRPr>
            </a:pPr>
            <a:endParaRPr/>
          </a:p>
        </p:txBody>
      </p:sp>
      <p:sp>
        <p:nvSpPr>
          <p:cNvPr id="398" name="Text Box 11"/>
          <p:cNvSpPr txBox="1"/>
          <p:nvPr/>
        </p:nvSpPr>
        <p:spPr>
          <a:xfrm>
            <a:off x="4266557" y="4385319"/>
            <a:ext cx="1819276" cy="288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800"/>
              </a:spcBef>
              <a:defRPr sz="1400">
                <a:solidFill>
                  <a:schemeClr val="accent3">
                    <a:lumOff val="44000"/>
                  </a:schemeClr>
                </a:solidFill>
              </a:defRPr>
            </a:lvl1pPr>
          </a:lstStyle>
          <a:p>
            <a:r>
              <a:t>Material: .025 brass</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Rectangle 2"/>
          <p:cNvSpPr txBox="1">
            <a:spLocks noGrp="1"/>
          </p:cNvSpPr>
          <p:nvPr>
            <p:ph type="title"/>
          </p:nvPr>
        </p:nvSpPr>
        <p:spPr>
          <a:prstGeom prst="rect">
            <a:avLst/>
          </a:prstGeom>
        </p:spPr>
        <p:txBody>
          <a:bodyPr/>
          <a:lstStyle>
            <a:lvl1pPr>
              <a:defRPr b="1">
                <a:latin typeface="Century Gothic"/>
                <a:ea typeface="Century Gothic"/>
                <a:cs typeface="Century Gothic"/>
                <a:sym typeface="Century Gothic"/>
              </a:defRPr>
            </a:lvl1pPr>
          </a:lstStyle>
          <a:p>
            <a:r>
              <a:t>Multiview Sketches: How Many Views?</a:t>
            </a:r>
          </a:p>
        </p:txBody>
      </p:sp>
      <p:sp>
        <p:nvSpPr>
          <p:cNvPr id="401" name="Rectangle 4"/>
          <p:cNvSpPr txBox="1"/>
          <p:nvPr/>
        </p:nvSpPr>
        <p:spPr>
          <a:xfrm>
            <a:off x="292099" y="1129313"/>
            <a:ext cx="6230940" cy="761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spcBef>
                <a:spcPts val="1200"/>
              </a:spcBef>
              <a:defRPr sz="2000">
                <a:solidFill>
                  <a:srgbClr val="000066"/>
                </a:solidFill>
                <a:latin typeface="Century Gothic"/>
                <a:ea typeface="Century Gothic"/>
                <a:cs typeface="Century Gothic"/>
                <a:sym typeface="Century Gothic"/>
              </a:defRPr>
            </a:lvl1pPr>
            <a:lvl2pPr marL="742950" indent="-285750">
              <a:spcBef>
                <a:spcPts val="400"/>
              </a:spcBef>
              <a:buSzPct val="100000"/>
              <a:buChar char="–"/>
              <a:defRPr sz="2000">
                <a:solidFill>
                  <a:srgbClr val="000066"/>
                </a:solidFill>
                <a:latin typeface="Century Gothic"/>
                <a:ea typeface="Century Gothic"/>
                <a:cs typeface="Century Gothic"/>
                <a:sym typeface="Century Gothic"/>
              </a:defRPr>
            </a:lvl2pPr>
          </a:lstStyle>
          <a:p>
            <a:r>
              <a:t>Is 2 enough?</a:t>
            </a:r>
            <a:endParaRPr>
              <a:latin typeface="+mj-lt"/>
              <a:ea typeface="+mj-ea"/>
              <a:cs typeface="+mj-cs"/>
              <a:sym typeface="Times New Roman"/>
            </a:endParaRPr>
          </a:p>
          <a:p>
            <a:pPr lvl="1"/>
            <a:r>
              <a:t>Occasionally, when there’s some symmetry</a:t>
            </a:r>
          </a:p>
        </p:txBody>
      </p:sp>
      <p:pic>
        <p:nvPicPr>
          <p:cNvPr id="402" name="Picture 15" descr="Picture 15"/>
          <p:cNvPicPr>
            <a:picLocks noChangeAspect="1"/>
          </p:cNvPicPr>
          <p:nvPr/>
        </p:nvPicPr>
        <p:blipFill>
          <a:blip r:embed="rId2"/>
          <a:stretch>
            <a:fillRect/>
          </a:stretch>
        </p:blipFill>
        <p:spPr>
          <a:xfrm>
            <a:off x="7013575" y="1230312"/>
            <a:ext cx="1800225" cy="1720851"/>
          </a:xfrm>
          <a:prstGeom prst="rect">
            <a:avLst/>
          </a:prstGeom>
          <a:ln w="12700">
            <a:miter lim="400000"/>
          </a:ln>
        </p:spPr>
      </p:pic>
      <p:pic>
        <p:nvPicPr>
          <p:cNvPr id="403" name="Picture 16" descr="Picture 16"/>
          <p:cNvPicPr>
            <a:picLocks noChangeAspect="1"/>
          </p:cNvPicPr>
          <p:nvPr/>
        </p:nvPicPr>
        <p:blipFill>
          <a:blip r:embed="rId3"/>
          <a:stretch>
            <a:fillRect/>
          </a:stretch>
        </p:blipFill>
        <p:spPr>
          <a:xfrm>
            <a:off x="292100" y="2203450"/>
            <a:ext cx="2874964" cy="1851025"/>
          </a:xfrm>
          <a:prstGeom prst="rect">
            <a:avLst/>
          </a:prstGeom>
          <a:ln w="12700">
            <a:miter lim="400000"/>
          </a:ln>
        </p:spPr>
      </p:pic>
      <p:pic>
        <p:nvPicPr>
          <p:cNvPr id="404" name="Picture 17" descr="Picture 17"/>
          <p:cNvPicPr>
            <a:picLocks noChangeAspect="1"/>
          </p:cNvPicPr>
          <p:nvPr/>
        </p:nvPicPr>
        <p:blipFill>
          <a:blip r:embed="rId4"/>
          <a:stretch>
            <a:fillRect/>
          </a:stretch>
        </p:blipFill>
        <p:spPr>
          <a:xfrm>
            <a:off x="3251200" y="3798887"/>
            <a:ext cx="2725739" cy="1497013"/>
          </a:xfrm>
          <a:prstGeom prst="rect">
            <a:avLst/>
          </a:prstGeom>
          <a:ln w="12700">
            <a:miter lim="400000"/>
          </a:ln>
        </p:spPr>
      </p:pic>
      <p:pic>
        <p:nvPicPr>
          <p:cNvPr id="405" name="Picture 18" descr="Picture 18"/>
          <p:cNvPicPr>
            <a:picLocks noChangeAspect="1"/>
          </p:cNvPicPr>
          <p:nvPr/>
        </p:nvPicPr>
        <p:blipFill>
          <a:blip r:embed="rId5"/>
          <a:stretch>
            <a:fillRect/>
          </a:stretch>
        </p:blipFill>
        <p:spPr>
          <a:xfrm>
            <a:off x="6081712" y="4800600"/>
            <a:ext cx="2905126" cy="1643064"/>
          </a:xfrm>
          <a:prstGeom prst="rect">
            <a:avLst/>
          </a:prstGeom>
          <a:ln w="12700">
            <a:miter lim="400000"/>
          </a:ln>
        </p:spPr>
      </p:pic>
      <p:sp>
        <p:nvSpPr>
          <p:cNvPr id="406" name="Text Box 19"/>
          <p:cNvSpPr txBox="1"/>
          <p:nvPr/>
        </p:nvSpPr>
        <p:spPr>
          <a:xfrm>
            <a:off x="4521200" y="2193925"/>
            <a:ext cx="2168968" cy="1107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900"/>
              </a:spcBef>
              <a:defRPr sz="1600">
                <a:solidFill>
                  <a:srgbClr val="3C8C93"/>
                </a:solidFill>
                <a:latin typeface="Century Gothic"/>
                <a:ea typeface="Century Gothic"/>
                <a:cs typeface="Century Gothic"/>
                <a:sym typeface="Century Gothic"/>
              </a:defRPr>
            </a:lvl1pPr>
          </a:lstStyle>
          <a:p>
            <a:r>
              <a:t>Here, adding a top view would add no new information, and is not needed.</a:t>
            </a:r>
          </a:p>
        </p:txBody>
      </p:sp>
      <p:grpSp>
        <p:nvGrpSpPr>
          <p:cNvPr id="409" name="Rectangle 4"/>
          <p:cNvGrpSpPr/>
          <p:nvPr/>
        </p:nvGrpSpPr>
        <p:grpSpPr>
          <a:xfrm>
            <a:off x="2005806" y="2977551"/>
            <a:ext cx="5132389" cy="821337"/>
            <a:chOff x="0" y="0"/>
            <a:chExt cx="5132387" cy="821336"/>
          </a:xfrm>
        </p:grpSpPr>
        <p:sp>
          <p:nvSpPr>
            <p:cNvPr id="407" name="Rectangle"/>
            <p:cNvSpPr/>
            <p:nvPr/>
          </p:nvSpPr>
          <p:spPr>
            <a:xfrm>
              <a:off x="0" y="0"/>
              <a:ext cx="5132388" cy="821337"/>
            </a:xfrm>
            <a:prstGeom prst="rect">
              <a:avLst/>
            </a:prstGeom>
            <a:solidFill>
              <a:srgbClr val="3C8C93"/>
            </a:solidFill>
            <a:ln w="12700" cap="flat">
              <a:noFill/>
              <a:miter lim="400000"/>
            </a:ln>
            <a:effectLst/>
          </p:spPr>
          <p:txBody>
            <a:bodyPr wrap="square" lIns="45719" tIns="45719" rIns="45719" bIns="45719" numCol="1" anchor="t">
              <a:noAutofit/>
            </a:bodyPr>
            <a:lstStyle/>
            <a:p>
              <a:pPr>
                <a:spcBef>
                  <a:spcPts val="1400"/>
                </a:spcBef>
                <a:defRPr>
                  <a:latin typeface="+mj-lt"/>
                  <a:ea typeface="+mj-ea"/>
                  <a:cs typeface="+mj-cs"/>
                  <a:sym typeface="Times New Roman"/>
                </a:defRPr>
              </a:pPr>
              <a:endParaRPr/>
            </a:p>
          </p:txBody>
        </p:sp>
        <p:sp>
          <p:nvSpPr>
            <p:cNvPr id="408" name="Rule: sketch min # views needed to completely define object"/>
            <p:cNvSpPr txBox="1"/>
            <p:nvPr/>
          </p:nvSpPr>
          <p:spPr>
            <a:xfrm>
              <a:off x="0" y="0"/>
              <a:ext cx="5132388" cy="7010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marL="342900" indent="-342900">
                <a:spcBef>
                  <a:spcPts val="1200"/>
                </a:spcBef>
                <a:buSzPct val="100000"/>
                <a:buChar char="•"/>
                <a:defRPr sz="2000">
                  <a:solidFill>
                    <a:schemeClr val="accent3">
                      <a:lumOff val="44000"/>
                    </a:schemeClr>
                  </a:solidFill>
                  <a:latin typeface="Century Gothic"/>
                  <a:ea typeface="Century Gothic"/>
                  <a:cs typeface="Century Gothic"/>
                  <a:sym typeface="Century Gothic"/>
                </a:defRPr>
              </a:lvl1pPr>
            </a:lstStyle>
            <a:p>
              <a:r>
                <a:t>Rule: sketch min # views needed to completely define object</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16" fill="hold" grpId="1" nodeType="clickEffect">
                                  <p:stCondLst>
                                    <p:cond delay="0"/>
                                  </p:stCondLst>
                                  <p:iterate>
                                    <p:tmAbs val="0"/>
                                  </p:iterate>
                                  <p:childTnLst>
                                    <p:set>
                                      <p:cBhvr>
                                        <p:cTn id="6" fill="hold"/>
                                        <p:tgtEl>
                                          <p:spTgt spid="402"/>
                                        </p:tgtEl>
                                        <p:attrNameLst>
                                          <p:attrName>style.visibility</p:attrName>
                                        </p:attrNameLst>
                                      </p:cBhvr>
                                      <p:to>
                                        <p:strVal val="visible"/>
                                      </p:to>
                                    </p:set>
                                    <p:animEffect transition="in" filter="box(in)">
                                      <p:cBhvr>
                                        <p:cTn id="7" dur="500"/>
                                        <p:tgtEl>
                                          <p:spTgt spid="40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2" nodeType="clickEffect">
                                  <p:stCondLst>
                                    <p:cond delay="0"/>
                                  </p:stCondLst>
                                  <p:iterate>
                                    <p:tmAbs val="0"/>
                                  </p:iterate>
                                  <p:childTnLst>
                                    <p:set>
                                      <p:cBhvr>
                                        <p:cTn id="11" fill="hold"/>
                                        <p:tgtEl>
                                          <p:spTgt spid="403"/>
                                        </p:tgtEl>
                                        <p:attrNameLst>
                                          <p:attrName>style.visibility</p:attrName>
                                        </p:attrNameLst>
                                      </p:cBhvr>
                                      <p:to>
                                        <p:strVal val="visible"/>
                                      </p:to>
                                    </p:set>
                                    <p:animEffect transition="in" filter="box(in)">
                                      <p:cBhvr>
                                        <p:cTn id="12" dur="500"/>
                                        <p:tgtEl>
                                          <p:spTgt spid="40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3" nodeType="clickEffect">
                                  <p:stCondLst>
                                    <p:cond delay="0"/>
                                  </p:stCondLst>
                                  <p:iterate>
                                    <p:tmAbs val="0"/>
                                  </p:iterate>
                                  <p:childTnLst>
                                    <p:set>
                                      <p:cBhvr>
                                        <p:cTn id="16" fill="hold"/>
                                        <p:tgtEl>
                                          <p:spTgt spid="404"/>
                                        </p:tgtEl>
                                        <p:attrNameLst>
                                          <p:attrName>style.visibility</p:attrName>
                                        </p:attrNameLst>
                                      </p:cBhvr>
                                      <p:to>
                                        <p:strVal val="visible"/>
                                      </p:to>
                                    </p:set>
                                    <p:animEffect transition="in" filter="box(in)">
                                      <p:cBhvr>
                                        <p:cTn id="17" dur="500"/>
                                        <p:tgtEl>
                                          <p:spTgt spid="40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4" nodeType="clickEffect">
                                  <p:stCondLst>
                                    <p:cond delay="0"/>
                                  </p:stCondLst>
                                  <p:iterate>
                                    <p:tmAbs val="0"/>
                                  </p:iterate>
                                  <p:childTnLst>
                                    <p:set>
                                      <p:cBhvr>
                                        <p:cTn id="21" fill="hold"/>
                                        <p:tgtEl>
                                          <p:spTgt spid="405"/>
                                        </p:tgtEl>
                                        <p:attrNameLst>
                                          <p:attrName>style.visibility</p:attrName>
                                        </p:attrNameLst>
                                      </p:cBhvr>
                                      <p:to>
                                        <p:strVal val="visible"/>
                                      </p:to>
                                    </p:set>
                                    <p:animEffect transition="in" filter="box(in)">
                                      <p:cBhvr>
                                        <p:cTn id="22" dur="500"/>
                                        <p:tgtEl>
                                          <p:spTgt spid="40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5" nodeType="clickEffect">
                                  <p:stCondLst>
                                    <p:cond delay="0"/>
                                  </p:stCondLst>
                                  <p:iterate>
                                    <p:tmAbs val="0"/>
                                  </p:iterate>
                                  <p:childTnLst>
                                    <p:set>
                                      <p:cBhvr>
                                        <p:cTn id="26" fill="hold"/>
                                        <p:tgtEl>
                                          <p:spTgt spid="406"/>
                                        </p:tgtEl>
                                        <p:attrNameLst>
                                          <p:attrName>style.visibility</p:attrName>
                                        </p:attrNameLst>
                                      </p:cBhvr>
                                      <p:to>
                                        <p:strVal val="visible"/>
                                      </p:to>
                                    </p:set>
                                    <p:animEffect transition="in" filter="box(in)">
                                      <p:cBhvr>
                                        <p:cTn id="27" dur="500"/>
                                        <p:tgtEl>
                                          <p:spTgt spid="406"/>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6" nodeType="clickEffect">
                                  <p:stCondLst>
                                    <p:cond delay="0"/>
                                  </p:stCondLst>
                                  <p:iterate>
                                    <p:tmAbs val="0"/>
                                  </p:iterate>
                                  <p:childTnLst>
                                    <p:set>
                                      <p:cBhvr>
                                        <p:cTn id="31" fill="hold"/>
                                        <p:tgtEl>
                                          <p:spTgt spid="409"/>
                                        </p:tgtEl>
                                        <p:attrNameLst>
                                          <p:attrName>style.visibility</p:attrName>
                                        </p:attrNameLst>
                                      </p:cBhvr>
                                      <p:to>
                                        <p:strVal val="visible"/>
                                      </p:to>
                                    </p:set>
                                    <p:animEffect transition="in" filter="box(in)">
                                      <p:cBhvr>
                                        <p:cTn id="32" dur="500"/>
                                        <p:tgtEl>
                                          <p:spTgt spid="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 grpId="1" animBg="1" advAuto="0"/>
      <p:bldP spid="403" grpId="2" animBg="1" advAuto="0"/>
      <p:bldP spid="404" grpId="3" animBg="1" advAuto="0"/>
      <p:bldP spid="405" grpId="4" animBg="1" advAuto="0"/>
      <p:bldP spid="406" grpId="5" animBg="1" advAuto="0"/>
      <p:bldP spid="409" grpId="6"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Title 1"/>
          <p:cNvSpPr txBox="1">
            <a:spLocks noGrp="1"/>
          </p:cNvSpPr>
          <p:nvPr>
            <p:ph type="title"/>
          </p:nvPr>
        </p:nvSpPr>
        <p:spPr>
          <a:xfrm>
            <a:off x="-1" y="257978"/>
            <a:ext cx="4170690" cy="854076"/>
          </a:xfrm>
          <a:prstGeom prst="rect">
            <a:avLst/>
          </a:prstGeom>
        </p:spPr>
        <p:txBody>
          <a:bodyPr/>
          <a:lstStyle>
            <a:lvl1pPr>
              <a:defRPr b="1">
                <a:latin typeface="Century Gothic"/>
                <a:ea typeface="Century Gothic"/>
                <a:cs typeface="Century Gothic"/>
                <a:sym typeface="Century Gothic"/>
              </a:defRPr>
            </a:lvl1pPr>
          </a:lstStyle>
          <a:p>
            <a:r>
              <a:t>3 views not enough</a:t>
            </a:r>
          </a:p>
        </p:txBody>
      </p:sp>
      <p:sp>
        <p:nvSpPr>
          <p:cNvPr id="412" name="TextBox 3"/>
          <p:cNvSpPr txBox="1"/>
          <p:nvPr/>
        </p:nvSpPr>
        <p:spPr>
          <a:xfrm>
            <a:off x="370701" y="3248269"/>
            <a:ext cx="3503762" cy="2225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000">
                <a:latin typeface="Century Gothic"/>
                <a:ea typeface="Century Gothic"/>
                <a:cs typeface="Century Gothic"/>
                <a:sym typeface="Century Gothic"/>
              </a:defRPr>
            </a:pPr>
            <a:r>
              <a:t>In absence of hidden lines, need</a:t>
            </a:r>
            <a:r>
              <a:rPr>
                <a:solidFill>
                  <a:srgbClr val="C00000"/>
                </a:solidFill>
              </a:rPr>
              <a:t> </a:t>
            </a:r>
            <a:r>
              <a:rPr>
                <a:solidFill>
                  <a:srgbClr val="3C8C93"/>
                </a:solidFill>
              </a:rPr>
              <a:t>5</a:t>
            </a:r>
            <a:r>
              <a:rPr>
                <a:solidFill>
                  <a:srgbClr val="C00000"/>
                </a:solidFill>
              </a:rPr>
              <a:t> </a:t>
            </a:r>
            <a:r>
              <a:t>views to distinguish between these 2 parts.</a:t>
            </a:r>
            <a:endParaRPr>
              <a:latin typeface="+mj-lt"/>
              <a:ea typeface="+mj-ea"/>
              <a:cs typeface="+mj-cs"/>
              <a:sym typeface="Times New Roman"/>
            </a:endParaRPr>
          </a:p>
          <a:p>
            <a:pPr>
              <a:defRPr sz="2000">
                <a:latin typeface="Century Gothic"/>
                <a:ea typeface="Century Gothic"/>
                <a:cs typeface="Century Gothic"/>
                <a:sym typeface="Century Gothic"/>
              </a:defRPr>
            </a:pPr>
            <a:r>
              <a:t>Fourth and fifth views are needed to show cut-outs on underside as diagonal, not square!</a:t>
            </a:r>
          </a:p>
        </p:txBody>
      </p:sp>
      <p:pic>
        <p:nvPicPr>
          <p:cNvPr id="413" name="Picture 2" descr="Picture 2"/>
          <p:cNvPicPr>
            <a:picLocks noChangeAspect="1"/>
          </p:cNvPicPr>
          <p:nvPr/>
        </p:nvPicPr>
        <p:blipFill>
          <a:blip r:embed="rId2"/>
          <a:stretch>
            <a:fillRect/>
          </a:stretch>
        </p:blipFill>
        <p:spPr>
          <a:xfrm>
            <a:off x="4239667" y="1249343"/>
            <a:ext cx="4440025" cy="5010563"/>
          </a:xfrm>
          <a:prstGeom prst="rect">
            <a:avLst/>
          </a:prstGeom>
          <a:ln w="12700">
            <a:miter lim="400000"/>
          </a:ln>
        </p:spPr>
      </p:pic>
      <p:sp>
        <p:nvSpPr>
          <p:cNvPr id="414" name="Rectangle 4"/>
          <p:cNvSpPr/>
          <p:nvPr/>
        </p:nvSpPr>
        <p:spPr>
          <a:xfrm>
            <a:off x="5641111" y="2878247"/>
            <a:ext cx="1433385" cy="957648"/>
          </a:xfrm>
          <a:prstGeom prst="rect">
            <a:avLst/>
          </a:prstGeom>
          <a:solidFill>
            <a:schemeClr val="accent3">
              <a:lumOff val="44000"/>
            </a:schemeClr>
          </a:solidFill>
          <a:ln w="12700">
            <a:miter lim="400000"/>
          </a:ln>
        </p:spPr>
        <p:txBody>
          <a:bodyPr lIns="45719" rIns="45719" anchor="ctr"/>
          <a:lstStyle/>
          <a:p>
            <a:pPr algn="ctr">
              <a:defRPr>
                <a:solidFill>
                  <a:schemeClr val="accent3">
                    <a:lumOff val="44000"/>
                  </a:schemeClr>
                </a:solidFill>
              </a:defRPr>
            </a:pPr>
            <a:endParaRPr/>
          </a:p>
        </p:txBody>
      </p:sp>
      <p:sp>
        <p:nvSpPr>
          <p:cNvPr id="415" name="TextBox 2"/>
          <p:cNvSpPr txBox="1"/>
          <p:nvPr/>
        </p:nvSpPr>
        <p:spPr>
          <a:xfrm>
            <a:off x="370701" y="1657641"/>
            <a:ext cx="3291842" cy="1005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000">
                <a:latin typeface="Century Gothic"/>
                <a:ea typeface="Century Gothic"/>
                <a:cs typeface="Century Gothic"/>
                <a:sym typeface="Century Gothic"/>
              </a:defRPr>
            </a:lvl1pPr>
          </a:lstStyle>
          <a:p>
            <a:r>
              <a:t>What about the object shown by this 3-view? Are the 3 enough?</a:t>
            </a:r>
          </a:p>
        </p:txBody>
      </p:sp>
      <p:pic>
        <p:nvPicPr>
          <p:cNvPr id="416" name="Picture 9" descr="Picture 9"/>
          <p:cNvPicPr>
            <a:picLocks noChangeAspect="1"/>
          </p:cNvPicPr>
          <p:nvPr/>
        </p:nvPicPr>
        <p:blipFill>
          <a:blip r:embed="rId3"/>
          <a:stretch>
            <a:fillRect/>
          </a:stretch>
        </p:blipFill>
        <p:spPr>
          <a:xfrm>
            <a:off x="4713287" y="1258887"/>
            <a:ext cx="3785210" cy="2698751"/>
          </a:xfrm>
          <a:prstGeom prst="rect">
            <a:avLst/>
          </a:prstGeom>
          <a:ln>
            <a:solidFill>
              <a:srgbClr val="000000"/>
            </a:solidFill>
          </a:ln>
        </p:spPr>
      </p:pic>
      <p:sp>
        <p:nvSpPr>
          <p:cNvPr id="417" name="Rectangle 6"/>
          <p:cNvSpPr/>
          <p:nvPr/>
        </p:nvSpPr>
        <p:spPr>
          <a:xfrm>
            <a:off x="8010865" y="3653792"/>
            <a:ext cx="462643" cy="272144"/>
          </a:xfrm>
          <a:prstGeom prst="rect">
            <a:avLst/>
          </a:prstGeom>
          <a:solidFill>
            <a:schemeClr val="accent3">
              <a:lumOff val="44000"/>
            </a:schemeClr>
          </a:solidFill>
          <a:ln w="12700">
            <a:miter lim="400000"/>
          </a:ln>
        </p:spPr>
        <p:txBody>
          <a:bodyPr lIns="45719" rIns="45719" anchor="ctr"/>
          <a:lstStyle/>
          <a:p>
            <a:pPr algn="ctr">
              <a:defRPr>
                <a:solidFill>
                  <a:schemeClr val="accent3">
                    <a:lumOff val="44000"/>
                  </a:schemeClr>
                </a:solidFill>
              </a:defRPr>
            </a:pPr>
            <a:endParaRPr/>
          </a:p>
        </p:txBody>
      </p:sp>
      <p:sp>
        <p:nvSpPr>
          <p:cNvPr id="418" name="Straight Connector 8"/>
          <p:cNvSpPr/>
          <p:nvPr/>
        </p:nvSpPr>
        <p:spPr>
          <a:xfrm>
            <a:off x="7341648" y="3687610"/>
            <a:ext cx="430893" cy="1"/>
          </a:xfrm>
          <a:prstGeom prst="line">
            <a:avLst/>
          </a:prstGeom>
          <a:ln w="19050">
            <a:solidFill>
              <a:srgbClr val="000000"/>
            </a:solidFill>
          </a:ln>
        </p:spPr>
        <p:txBody>
          <a:bodyPr lIns="45719" rIns="45719"/>
          <a:lstStyle/>
          <a:p>
            <a:endParaRPr/>
          </a:p>
        </p:txBody>
      </p:sp>
      <p:sp>
        <p:nvSpPr>
          <p:cNvPr id="419" name="Straight Connector 13"/>
          <p:cNvSpPr/>
          <p:nvPr/>
        </p:nvSpPr>
        <p:spPr>
          <a:xfrm>
            <a:off x="7758934" y="3674402"/>
            <a:ext cx="1" cy="258537"/>
          </a:xfrm>
          <a:prstGeom prst="line">
            <a:avLst/>
          </a:prstGeom>
          <a:ln w="19050">
            <a:solidFill>
              <a:srgbClr val="000000"/>
            </a:solidFill>
          </a:ln>
        </p:spPr>
        <p:txBody>
          <a:bodyPr lIns="45719" rIns="45719"/>
          <a:lstStyle/>
          <a:p>
            <a:endParaRPr/>
          </a:p>
        </p:txBody>
      </p:sp>
      <p:pic>
        <p:nvPicPr>
          <p:cNvPr id="420" name="Picture 5" descr="Picture 5"/>
          <p:cNvPicPr>
            <a:picLocks noChangeAspect="1"/>
          </p:cNvPicPr>
          <p:nvPr/>
        </p:nvPicPr>
        <p:blipFill>
          <a:blip r:embed="rId4"/>
          <a:stretch>
            <a:fillRect/>
          </a:stretch>
        </p:blipFill>
        <p:spPr>
          <a:xfrm>
            <a:off x="4713287" y="1258887"/>
            <a:ext cx="3785211" cy="269875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iterate>
                                    <p:tmAbs val="0"/>
                                  </p:iterate>
                                  <p:childTnLst>
                                    <p:set>
                                      <p:cBhvr>
                                        <p:cTn id="6" fill="hold"/>
                                        <p:tgtEl>
                                          <p:spTgt spid="412"/>
                                        </p:tgtEl>
                                        <p:attrNameLst>
                                          <p:attrName>style.visibility</p:attrName>
                                        </p:attrNameLst>
                                      </p:cBhvr>
                                      <p:to>
                                        <p:strVal val="visible"/>
                                      </p:to>
                                    </p:set>
                                    <p:animEffect transition="in" filter="blinds(horizontal)">
                                      <p:cBhvr>
                                        <p:cTn id="7" dur="500"/>
                                        <p:tgtEl>
                                          <p:spTgt spid="4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413"/>
                                        </p:tgtEl>
                                        <p:attrNameLst>
                                          <p:attrName>style.visibility</p:attrName>
                                        </p:attrNameLst>
                                      </p:cBhvr>
                                      <p:to>
                                        <p:strVal val="visible"/>
                                      </p:to>
                                    </p:set>
                                    <p:animEffect transition="in" filter="dissolve">
                                      <p:cBhvr>
                                        <p:cTn id="12" dur="500"/>
                                        <p:tgtEl>
                                          <p:spTgt spid="4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420"/>
                                        </p:tgtEl>
                                        <p:attrNameLst>
                                          <p:attrName>style.visibility</p:attrName>
                                        </p:attrNameLst>
                                      </p:cBhvr>
                                      <p:to>
                                        <p:strVal val="visible"/>
                                      </p:to>
                                    </p:set>
                                    <p:animEffect transition="in" filter="dissolve">
                                      <p:cBhvr>
                                        <p:cTn id="17" dur="500"/>
                                        <p:tgtEl>
                                          <p:spTgt spid="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 grpId="1" animBg="1" advAuto="0"/>
      <p:bldP spid="413" grpId="2" animBg="1" advAuto="0"/>
      <p:bldP spid="420" grpId="3"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Rectangle 2"/>
          <p:cNvSpPr txBox="1">
            <a:spLocks noGrp="1"/>
          </p:cNvSpPr>
          <p:nvPr>
            <p:ph type="title"/>
          </p:nvPr>
        </p:nvSpPr>
        <p:spPr>
          <a:xfrm>
            <a:off x="0" y="228600"/>
            <a:ext cx="9144000" cy="854075"/>
          </a:xfrm>
          <a:prstGeom prst="rect">
            <a:avLst/>
          </a:prstGeom>
        </p:spPr>
        <p:txBody>
          <a:bodyPr/>
          <a:lstStyle>
            <a:lvl1pPr>
              <a:defRPr b="1">
                <a:latin typeface="Century Gothic"/>
                <a:ea typeface="Century Gothic"/>
                <a:cs typeface="Century Gothic"/>
                <a:sym typeface="Century Gothic"/>
              </a:defRPr>
            </a:lvl1pPr>
          </a:lstStyle>
          <a:p>
            <a:r>
              <a:t>Projection of a Line</a:t>
            </a:r>
          </a:p>
        </p:txBody>
      </p:sp>
      <p:sp>
        <p:nvSpPr>
          <p:cNvPr id="173" name="Rectangle 3"/>
          <p:cNvSpPr txBox="1">
            <a:spLocks noGrp="1"/>
          </p:cNvSpPr>
          <p:nvPr>
            <p:ph type="body" sz="quarter" idx="1"/>
          </p:nvPr>
        </p:nvSpPr>
        <p:spPr>
          <a:xfrm>
            <a:off x="1139769" y="1303746"/>
            <a:ext cx="6890171" cy="515966"/>
          </a:xfrm>
          <a:prstGeom prst="rect">
            <a:avLst/>
          </a:prstGeom>
        </p:spPr>
        <p:txBody>
          <a:bodyPr/>
          <a:lstStyle/>
          <a:p>
            <a:pPr marL="0" indent="0" defTabSz="822959">
              <a:lnSpc>
                <a:spcPct val="90000"/>
              </a:lnSpc>
              <a:spcBef>
                <a:spcPts val="1000"/>
              </a:spcBef>
              <a:buSzTx/>
              <a:buNone/>
              <a:defRPr sz="1800" b="1">
                <a:latin typeface="Century Gothic"/>
                <a:ea typeface="Century Gothic"/>
                <a:cs typeface="Century Gothic"/>
                <a:sym typeface="Century Gothic"/>
              </a:defRPr>
            </a:pPr>
            <a:r>
              <a:t>Problem</a:t>
            </a:r>
            <a:r>
              <a:rPr b="0"/>
              <a:t>: How do we represent a 3-Dimensional object in 2D?  </a:t>
            </a:r>
          </a:p>
        </p:txBody>
      </p:sp>
      <p:pic>
        <p:nvPicPr>
          <p:cNvPr id="174" name="Picture 4" descr="Picture 4"/>
          <p:cNvPicPr>
            <a:picLocks noChangeAspect="1"/>
          </p:cNvPicPr>
          <p:nvPr/>
        </p:nvPicPr>
        <p:blipFill rotWithShape="1">
          <a:blip r:embed="rId3"/>
          <a:srcRect t="27225" b="6999"/>
          <a:stretch/>
        </p:blipFill>
        <p:spPr>
          <a:xfrm>
            <a:off x="1139769" y="2507438"/>
            <a:ext cx="6890172" cy="2923953"/>
          </a:xfrm>
          <a:prstGeom prst="rect">
            <a:avLst/>
          </a:prstGeom>
          <a:ln w="12700">
            <a:miter lim="400000"/>
          </a:ln>
        </p:spPr>
      </p:pic>
      <p:sp>
        <p:nvSpPr>
          <p:cNvPr id="175" name="TextBox 6"/>
          <p:cNvSpPr txBox="1"/>
          <p:nvPr/>
        </p:nvSpPr>
        <p:spPr>
          <a:xfrm>
            <a:off x="4440616" y="6350387"/>
            <a:ext cx="3589324" cy="358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r">
              <a:defRPr sz="1700">
                <a:solidFill>
                  <a:srgbClr val="808080"/>
                </a:solidFill>
                <a:latin typeface="Century Gothic"/>
                <a:ea typeface="Century Gothic"/>
                <a:cs typeface="Century Gothic"/>
                <a:sym typeface="Century Gothic"/>
              </a:defRPr>
            </a:lvl1pPr>
          </a:lstStyle>
          <a:p>
            <a:r>
              <a:t>Image: Audi A7 (www.driving.ca)</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Title 1"/>
          <p:cNvSpPr txBox="1">
            <a:spLocks noGrp="1"/>
          </p:cNvSpPr>
          <p:nvPr>
            <p:ph type="title"/>
          </p:nvPr>
        </p:nvSpPr>
        <p:spPr>
          <a:xfrm>
            <a:off x="152400" y="228600"/>
            <a:ext cx="8839200" cy="599304"/>
          </a:xfrm>
          <a:prstGeom prst="rect">
            <a:avLst/>
          </a:prstGeom>
        </p:spPr>
        <p:txBody>
          <a:bodyPr/>
          <a:lstStyle>
            <a:lvl1pPr>
              <a:defRPr b="1">
                <a:latin typeface="Century Gothic"/>
                <a:ea typeface="Century Gothic"/>
                <a:cs typeface="Century Gothic"/>
                <a:sym typeface="Century Gothic"/>
              </a:defRPr>
            </a:lvl1pPr>
          </a:lstStyle>
          <a:p>
            <a:r>
              <a:t>Not enough views leads to ambiguity</a:t>
            </a:r>
          </a:p>
        </p:txBody>
      </p:sp>
      <p:pic>
        <p:nvPicPr>
          <p:cNvPr id="423" name="Picture 2" descr="Picture 2"/>
          <p:cNvPicPr>
            <a:picLocks noChangeAspect="1"/>
          </p:cNvPicPr>
          <p:nvPr/>
        </p:nvPicPr>
        <p:blipFill>
          <a:blip r:embed="rId2"/>
          <a:srcRect t="24455" b="2183"/>
          <a:stretch>
            <a:fillRect/>
          </a:stretch>
        </p:blipFill>
        <p:spPr>
          <a:xfrm>
            <a:off x="1668790" y="2384382"/>
            <a:ext cx="5067679" cy="4062713"/>
          </a:xfrm>
          <a:prstGeom prst="rect">
            <a:avLst/>
          </a:prstGeom>
          <a:ln w="12700">
            <a:miter lim="400000"/>
          </a:ln>
        </p:spPr>
      </p:pic>
      <p:pic>
        <p:nvPicPr>
          <p:cNvPr id="424" name="Picture 2" descr="Picture 2"/>
          <p:cNvPicPr>
            <a:picLocks noChangeAspect="1"/>
          </p:cNvPicPr>
          <p:nvPr/>
        </p:nvPicPr>
        <p:blipFill>
          <a:blip r:embed="rId2"/>
          <a:srcRect r="40426" b="75583"/>
          <a:stretch>
            <a:fillRect/>
          </a:stretch>
        </p:blipFill>
        <p:spPr>
          <a:xfrm>
            <a:off x="1390995" y="1847188"/>
            <a:ext cx="3018960" cy="1352189"/>
          </a:xfrm>
          <a:prstGeom prst="rect">
            <a:avLst/>
          </a:prstGeom>
          <a:ln w="12700">
            <a:miter lim="400000"/>
          </a:ln>
        </p:spPr>
      </p:pic>
      <p:sp>
        <p:nvSpPr>
          <p:cNvPr id="425" name="TextBox 2"/>
          <p:cNvSpPr txBox="1"/>
          <p:nvPr/>
        </p:nvSpPr>
        <p:spPr>
          <a:xfrm>
            <a:off x="5702942" y="3907906"/>
            <a:ext cx="2885474" cy="1005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000">
                <a:solidFill>
                  <a:srgbClr val="3C8C93"/>
                </a:solidFill>
                <a:latin typeface="Century Gothic"/>
                <a:ea typeface="Century Gothic"/>
                <a:cs typeface="Century Gothic"/>
                <a:sym typeface="Century Gothic"/>
              </a:defRPr>
            </a:pPr>
            <a:r>
              <a:t>This draws“at least” 6.</a:t>
            </a:r>
            <a:endParaRPr>
              <a:latin typeface="+mj-lt"/>
              <a:ea typeface="+mj-ea"/>
              <a:cs typeface="+mj-cs"/>
              <a:sym typeface="Times New Roman"/>
            </a:endParaRPr>
          </a:p>
          <a:p>
            <a:pPr>
              <a:defRPr sz="2000">
                <a:solidFill>
                  <a:srgbClr val="3C8C93"/>
                </a:solidFill>
                <a:latin typeface="Century Gothic"/>
                <a:ea typeface="Century Gothic"/>
                <a:cs typeface="Century Gothic"/>
                <a:sym typeface="Century Gothic"/>
              </a:defRPr>
            </a:pPr>
            <a:r>
              <a:t>Can you come up with another?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3" nodeType="clickEffect">
                                  <p:stCondLst>
                                    <p:cond delay="0"/>
                                  </p:stCondLst>
                                  <p:iterate>
                                    <p:tmAbs val="0"/>
                                  </p:iterate>
                                  <p:childTnLst>
                                    <p:set>
                                      <p:cBhvr>
                                        <p:cTn id="14" fill="hold"/>
                                        <p:tgtEl>
                                          <p:spTgt spid="425"/>
                                        </p:tgtEl>
                                        <p:attrNameLst>
                                          <p:attrName>style.visibility</p:attrName>
                                        </p:attrNameLst>
                                      </p:cBhvr>
                                      <p:to>
                                        <p:strVal val="visible"/>
                                      </p:to>
                                    </p:set>
                                    <p:anim calcmode="lin" valueType="num">
                                      <p:cBhvr>
                                        <p:cTn id="15" dur="500" fill="hold"/>
                                        <p:tgtEl>
                                          <p:spTgt spid="425"/>
                                        </p:tgtEl>
                                        <p:attrNameLst>
                                          <p:attrName>ppt_x</p:attrName>
                                        </p:attrNameLst>
                                      </p:cBhvr>
                                      <p:tavLst>
                                        <p:tav tm="0">
                                          <p:val>
                                            <p:strVal val="#ppt_x"/>
                                          </p:val>
                                        </p:tav>
                                        <p:tav tm="100000">
                                          <p:val>
                                            <p:strVal val="#ppt_x"/>
                                          </p:val>
                                        </p:tav>
                                      </p:tavLst>
                                    </p:anim>
                                    <p:anim calcmode="lin" valueType="num">
                                      <p:cBhvr>
                                        <p:cTn id="16" dur="500" fill="hold"/>
                                        <p:tgtEl>
                                          <p:spTgt spid="4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 grpId="2" animBg="1" advAuto="0"/>
      <p:bldP spid="424" grpId="1" animBg="1" advAuto="0"/>
      <p:bldP spid="425" grpId="3"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Rectangle 2"/>
          <p:cNvSpPr txBox="1">
            <a:spLocks noGrp="1"/>
          </p:cNvSpPr>
          <p:nvPr>
            <p:ph type="title"/>
          </p:nvPr>
        </p:nvSpPr>
        <p:spPr>
          <a:xfrm>
            <a:off x="152400" y="228600"/>
            <a:ext cx="8839200" cy="670561"/>
          </a:xfrm>
          <a:prstGeom prst="rect">
            <a:avLst/>
          </a:prstGeom>
        </p:spPr>
        <p:txBody>
          <a:bodyPr/>
          <a:lstStyle>
            <a:lvl1pPr>
              <a:defRPr b="1">
                <a:latin typeface="Century Gothic"/>
                <a:ea typeface="Century Gothic"/>
                <a:cs typeface="Century Gothic"/>
                <a:sym typeface="Century Gothic"/>
              </a:defRPr>
            </a:lvl1pPr>
          </a:lstStyle>
          <a:p>
            <a:r>
              <a:t>View Selection</a:t>
            </a:r>
          </a:p>
        </p:txBody>
      </p:sp>
      <p:sp>
        <p:nvSpPr>
          <p:cNvPr id="428" name="Rectangle 3"/>
          <p:cNvSpPr txBox="1">
            <a:spLocks noGrp="1"/>
          </p:cNvSpPr>
          <p:nvPr>
            <p:ph type="body" sz="half" idx="1"/>
          </p:nvPr>
        </p:nvSpPr>
        <p:spPr>
          <a:xfrm>
            <a:off x="152400" y="1661318"/>
            <a:ext cx="4217988" cy="4975226"/>
          </a:xfrm>
          <a:prstGeom prst="rect">
            <a:avLst/>
          </a:prstGeom>
        </p:spPr>
        <p:txBody>
          <a:bodyPr/>
          <a:lstStyle/>
          <a:p>
            <a:pPr marL="457200" indent="-457200">
              <a:spcBef>
                <a:spcPts val="1200"/>
              </a:spcBef>
              <a:buAutoNum type="arabicPeriod"/>
              <a:defRPr sz="2000">
                <a:latin typeface="Century Gothic"/>
                <a:ea typeface="Century Gothic"/>
                <a:cs typeface="Century Gothic"/>
                <a:sym typeface="Century Gothic"/>
              </a:defRPr>
            </a:pPr>
            <a:r>
              <a:t>Position in glass box so:</a:t>
            </a:r>
          </a:p>
          <a:p>
            <a:pPr marL="876300" lvl="1" indent="-419100">
              <a:spcBef>
                <a:spcPts val="400"/>
              </a:spcBef>
              <a:defRPr sz="2000">
                <a:latin typeface="Century Gothic"/>
                <a:ea typeface="Century Gothic"/>
                <a:cs typeface="Century Gothic"/>
                <a:sym typeface="Century Gothic"/>
              </a:defRPr>
            </a:pPr>
            <a:r>
              <a:t>Major features perp. to or Parallel to sides</a:t>
            </a:r>
            <a:endParaRPr sz="2200"/>
          </a:p>
          <a:p>
            <a:pPr marL="876300" lvl="1" indent="-419100">
              <a:spcBef>
                <a:spcPts val="400"/>
              </a:spcBef>
              <a:defRPr sz="2000">
                <a:latin typeface="Century Gothic"/>
                <a:ea typeface="Century Gothic"/>
                <a:cs typeface="Century Gothic"/>
                <a:sym typeface="Century Gothic"/>
              </a:defRPr>
            </a:pPr>
            <a:r>
              <a:t>Minimize # hidden lines</a:t>
            </a:r>
            <a:endParaRPr sz="2200"/>
          </a:p>
          <a:p>
            <a:pPr marL="457200" indent="-457200">
              <a:spcBef>
                <a:spcPts val="1200"/>
              </a:spcBef>
              <a:buAutoNum type="arabicPeriod"/>
              <a:defRPr sz="2000">
                <a:latin typeface="Century Gothic"/>
                <a:ea typeface="Century Gothic"/>
                <a:cs typeface="Century Gothic"/>
                <a:sym typeface="Century Gothic"/>
              </a:defRPr>
            </a:pPr>
            <a:r>
              <a:t>Choose Front view to show object in ‘natural’ state</a:t>
            </a:r>
          </a:p>
          <a:p>
            <a:pPr marL="876300" lvl="1" indent="-419100">
              <a:spcBef>
                <a:spcPts val="400"/>
              </a:spcBef>
              <a:defRPr sz="2000">
                <a:latin typeface="Century Gothic"/>
                <a:ea typeface="Century Gothic"/>
                <a:cs typeface="Century Gothic"/>
                <a:sym typeface="Century Gothic"/>
              </a:defRPr>
            </a:pPr>
            <a:r>
              <a:t>e.g., a car would be on its wheels</a:t>
            </a:r>
            <a:endParaRPr sz="2200"/>
          </a:p>
          <a:p>
            <a:pPr marL="876300" lvl="1" indent="-419100">
              <a:spcBef>
                <a:spcPts val="500"/>
              </a:spcBef>
              <a:defRPr sz="2000">
                <a:latin typeface="Century Gothic"/>
                <a:ea typeface="Century Gothic"/>
                <a:cs typeface="Century Gothic"/>
                <a:sym typeface="Century Gothic"/>
              </a:defRPr>
            </a:pPr>
            <a:endParaRPr sz="2200"/>
          </a:p>
          <a:p>
            <a:pPr marL="457200" indent="-457200">
              <a:spcBef>
                <a:spcPts val="1200"/>
              </a:spcBef>
              <a:buAutoNum type="arabicPeriod" startAt="3"/>
              <a:defRPr sz="2000">
                <a:latin typeface="Century Gothic"/>
                <a:ea typeface="Century Gothic"/>
                <a:cs typeface="Century Gothic"/>
                <a:sym typeface="Century Gothic"/>
              </a:defRPr>
            </a:pPr>
            <a:r>
              <a:t>Decide on min # views</a:t>
            </a:r>
          </a:p>
          <a:p>
            <a:pPr marL="876300" lvl="1" indent="-419100">
              <a:spcBef>
                <a:spcPts val="400"/>
              </a:spcBef>
              <a:defRPr sz="2000">
                <a:latin typeface="Century Gothic"/>
                <a:ea typeface="Century Gothic"/>
                <a:cs typeface="Century Gothic"/>
                <a:sym typeface="Century Gothic"/>
              </a:defRPr>
            </a:pPr>
            <a:r>
              <a:t>To completely define obj</a:t>
            </a:r>
          </a:p>
          <a:p>
            <a:pPr marL="457200" indent="-457200">
              <a:spcBef>
                <a:spcPts val="1200"/>
              </a:spcBef>
              <a:buAutoNum type="arabicPeriod" startAt="3"/>
              <a:defRPr sz="2000">
                <a:latin typeface="Century Gothic"/>
                <a:ea typeface="Century Gothic"/>
                <a:cs typeface="Century Gothic"/>
                <a:sym typeface="Century Gothic"/>
              </a:defRPr>
            </a:pPr>
            <a:r>
              <a:t>Choose others to minimize Hidden Lines</a:t>
            </a:r>
          </a:p>
        </p:txBody>
      </p:sp>
      <p:pic>
        <p:nvPicPr>
          <p:cNvPr id="429" name="Picture 5" descr="Picture 5"/>
          <p:cNvPicPr>
            <a:picLocks noChangeAspect="1"/>
          </p:cNvPicPr>
          <p:nvPr/>
        </p:nvPicPr>
        <p:blipFill>
          <a:blip r:embed="rId2"/>
          <a:stretch>
            <a:fillRect/>
          </a:stretch>
        </p:blipFill>
        <p:spPr>
          <a:xfrm>
            <a:off x="6803021" y="1789637"/>
            <a:ext cx="1600201" cy="1782762"/>
          </a:xfrm>
          <a:prstGeom prst="rect">
            <a:avLst/>
          </a:prstGeom>
          <a:ln w="12700">
            <a:miter lim="400000"/>
          </a:ln>
        </p:spPr>
      </p:pic>
      <p:pic>
        <p:nvPicPr>
          <p:cNvPr id="430" name="Picture 6" descr="Picture 6"/>
          <p:cNvPicPr>
            <a:picLocks noChangeAspect="1"/>
          </p:cNvPicPr>
          <p:nvPr/>
        </p:nvPicPr>
        <p:blipFill>
          <a:blip r:embed="rId3"/>
          <a:stretch>
            <a:fillRect/>
          </a:stretch>
        </p:blipFill>
        <p:spPr>
          <a:xfrm>
            <a:off x="4867859" y="1786462"/>
            <a:ext cx="1711326" cy="1763712"/>
          </a:xfrm>
          <a:prstGeom prst="rect">
            <a:avLst/>
          </a:prstGeom>
          <a:ln w="12700">
            <a:miter lim="400000"/>
          </a:ln>
        </p:spPr>
      </p:pic>
      <p:sp>
        <p:nvSpPr>
          <p:cNvPr id="431" name="Rectangle 7"/>
          <p:cNvSpPr txBox="1"/>
          <p:nvPr/>
        </p:nvSpPr>
        <p:spPr>
          <a:xfrm>
            <a:off x="7076654" y="3516712"/>
            <a:ext cx="1385888" cy="4370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marL="342900" indent="-342900">
              <a:spcBef>
                <a:spcPts val="1400"/>
              </a:spcBef>
              <a:defRPr>
                <a:solidFill>
                  <a:srgbClr val="000066"/>
                </a:solidFill>
              </a:defRPr>
            </a:lvl1pPr>
          </a:lstStyle>
          <a:p>
            <a:r>
              <a:t>But This</a:t>
            </a:r>
          </a:p>
        </p:txBody>
      </p:sp>
      <p:sp>
        <p:nvSpPr>
          <p:cNvPr id="432" name="Rectangle 8"/>
          <p:cNvSpPr txBox="1"/>
          <p:nvPr/>
        </p:nvSpPr>
        <p:spPr>
          <a:xfrm>
            <a:off x="5078734" y="3514911"/>
            <a:ext cx="1776412" cy="4370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marL="342900" indent="-342900">
              <a:spcBef>
                <a:spcPts val="1400"/>
              </a:spcBef>
              <a:defRPr>
                <a:solidFill>
                  <a:srgbClr val="000066"/>
                </a:solidFill>
              </a:defRPr>
            </a:lvl1pPr>
          </a:lstStyle>
          <a:p>
            <a:r>
              <a:t>NOT this</a:t>
            </a:r>
          </a:p>
        </p:txBody>
      </p:sp>
      <p:pic>
        <p:nvPicPr>
          <p:cNvPr id="433" name="Picture 9" descr="Picture 9"/>
          <p:cNvPicPr>
            <a:picLocks noChangeAspect="1"/>
          </p:cNvPicPr>
          <p:nvPr/>
        </p:nvPicPr>
        <p:blipFill>
          <a:blip r:embed="rId4"/>
          <a:stretch>
            <a:fillRect/>
          </a:stretch>
        </p:blipFill>
        <p:spPr>
          <a:xfrm>
            <a:off x="4497694" y="4120629"/>
            <a:ext cx="1549465" cy="1956081"/>
          </a:xfrm>
          <a:prstGeom prst="rect">
            <a:avLst/>
          </a:prstGeom>
          <a:ln w="12700">
            <a:miter lim="400000"/>
          </a:ln>
        </p:spPr>
      </p:pic>
      <p:pic>
        <p:nvPicPr>
          <p:cNvPr id="434" name="Picture 4" descr="Picture 4"/>
          <p:cNvPicPr>
            <a:picLocks noChangeAspect="1"/>
          </p:cNvPicPr>
          <p:nvPr/>
        </p:nvPicPr>
        <p:blipFill>
          <a:blip r:embed="rId5"/>
          <a:stretch>
            <a:fillRect/>
          </a:stretch>
        </p:blipFill>
        <p:spPr>
          <a:xfrm>
            <a:off x="6464300" y="4148930"/>
            <a:ext cx="2415888" cy="181162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iterate>
                                    <p:tmAbs val="0"/>
                                  </p:iterate>
                                  <p:childTnLst>
                                    <p:set>
                                      <p:cBhvr>
                                        <p:cTn id="6" fill="hold"/>
                                        <p:tgtEl>
                                          <p:spTgt spid="430"/>
                                        </p:tgtEl>
                                        <p:attrNameLst>
                                          <p:attrName>style.visibility</p:attrName>
                                        </p:attrNameLst>
                                      </p:cBhvr>
                                      <p:to>
                                        <p:strVal val="visible"/>
                                      </p:to>
                                    </p:set>
                                    <p:animEffect transition="in" filter="blinds(horizontal)">
                                      <p:cBhvr>
                                        <p:cTn id="7" dur="500"/>
                                        <p:tgtEl>
                                          <p:spTgt spid="430"/>
                                        </p:tgtEl>
                                      </p:cBhvr>
                                    </p:animEffect>
                                  </p:childTnLst>
                                </p:cTn>
                              </p:par>
                            </p:childTnLst>
                          </p:cTn>
                        </p:par>
                        <p:par>
                          <p:cTn id="8" fill="hold">
                            <p:stCondLst>
                              <p:cond delay="500"/>
                            </p:stCondLst>
                            <p:childTnLst>
                              <p:par>
                                <p:cTn id="9" presetID="3" presetClass="entr" presetSubtype="10" fill="hold" grpId="2" nodeType="afterEffect">
                                  <p:stCondLst>
                                    <p:cond delay="0"/>
                                  </p:stCondLst>
                                  <p:iterate>
                                    <p:tmAbs val="0"/>
                                  </p:iterate>
                                  <p:childTnLst>
                                    <p:set>
                                      <p:cBhvr>
                                        <p:cTn id="10" fill="hold"/>
                                        <p:tgtEl>
                                          <p:spTgt spid="432"/>
                                        </p:tgtEl>
                                        <p:attrNameLst>
                                          <p:attrName>style.visibility</p:attrName>
                                        </p:attrNameLst>
                                      </p:cBhvr>
                                      <p:to>
                                        <p:strVal val="visible"/>
                                      </p:to>
                                    </p:set>
                                    <p:animEffect transition="in" filter="blinds(horizontal)">
                                      <p:cBhvr>
                                        <p:cTn id="11" dur="500"/>
                                        <p:tgtEl>
                                          <p:spTgt spid="43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3" nodeType="clickEffect">
                                  <p:stCondLst>
                                    <p:cond delay="0"/>
                                  </p:stCondLst>
                                  <p:iterate>
                                    <p:tmAbs val="0"/>
                                  </p:iterate>
                                  <p:childTnLst>
                                    <p:set>
                                      <p:cBhvr>
                                        <p:cTn id="15" fill="hold"/>
                                        <p:tgtEl>
                                          <p:spTgt spid="429"/>
                                        </p:tgtEl>
                                        <p:attrNameLst>
                                          <p:attrName>style.visibility</p:attrName>
                                        </p:attrNameLst>
                                      </p:cBhvr>
                                      <p:to>
                                        <p:strVal val="visible"/>
                                      </p:to>
                                    </p:set>
                                    <p:animEffect transition="in" filter="blinds(horizontal)">
                                      <p:cBhvr>
                                        <p:cTn id="16" dur="500"/>
                                        <p:tgtEl>
                                          <p:spTgt spid="429"/>
                                        </p:tgtEl>
                                      </p:cBhvr>
                                    </p:animEffect>
                                  </p:childTnLst>
                                </p:cTn>
                              </p:par>
                            </p:childTnLst>
                          </p:cTn>
                        </p:par>
                        <p:par>
                          <p:cTn id="17" fill="hold">
                            <p:stCondLst>
                              <p:cond delay="500"/>
                            </p:stCondLst>
                            <p:childTnLst>
                              <p:par>
                                <p:cTn id="18" presetID="3" presetClass="entr" presetSubtype="10" fill="hold" grpId="4" nodeType="afterEffect">
                                  <p:stCondLst>
                                    <p:cond delay="0"/>
                                  </p:stCondLst>
                                  <p:iterate>
                                    <p:tmAbs val="0"/>
                                  </p:iterate>
                                  <p:childTnLst>
                                    <p:set>
                                      <p:cBhvr>
                                        <p:cTn id="19" fill="hold"/>
                                        <p:tgtEl>
                                          <p:spTgt spid="431"/>
                                        </p:tgtEl>
                                        <p:attrNameLst>
                                          <p:attrName>style.visibility</p:attrName>
                                        </p:attrNameLst>
                                      </p:cBhvr>
                                      <p:to>
                                        <p:strVal val="visible"/>
                                      </p:to>
                                    </p:set>
                                    <p:animEffect transition="in" filter="blinds(horizontal)">
                                      <p:cBhvr>
                                        <p:cTn id="20" dur="500"/>
                                        <p:tgtEl>
                                          <p:spTgt spid="431"/>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5" nodeType="clickEffect">
                                  <p:stCondLst>
                                    <p:cond delay="0"/>
                                  </p:stCondLst>
                                  <p:iterate>
                                    <p:tmAbs val="0"/>
                                  </p:iterate>
                                  <p:childTnLst>
                                    <p:set>
                                      <p:cBhvr>
                                        <p:cTn id="24" fill="hold"/>
                                        <p:tgtEl>
                                          <p:spTgt spid="433"/>
                                        </p:tgtEl>
                                        <p:attrNameLst>
                                          <p:attrName>style.visibility</p:attrName>
                                        </p:attrNameLst>
                                      </p:cBhvr>
                                      <p:to>
                                        <p:strVal val="visible"/>
                                      </p:to>
                                    </p:set>
                                    <p:animEffect transition="in" filter="blinds(horizontal)">
                                      <p:cBhvr>
                                        <p:cTn id="25" dur="500"/>
                                        <p:tgtEl>
                                          <p:spTgt spid="433"/>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6" nodeType="clickEffect">
                                  <p:stCondLst>
                                    <p:cond delay="0"/>
                                  </p:stCondLst>
                                  <p:iterate>
                                    <p:tmAbs val="0"/>
                                  </p:iterate>
                                  <p:childTnLst>
                                    <p:set>
                                      <p:cBhvr>
                                        <p:cTn id="29" fill="hold"/>
                                        <p:tgtEl>
                                          <p:spTgt spid="434"/>
                                        </p:tgtEl>
                                        <p:attrNameLst>
                                          <p:attrName>style.visibility</p:attrName>
                                        </p:attrNameLst>
                                      </p:cBhvr>
                                      <p:to>
                                        <p:strVal val="visible"/>
                                      </p:to>
                                    </p:set>
                                    <p:animEffect transition="in" filter="blinds(horizontal)">
                                      <p:cBhvr>
                                        <p:cTn id="30" dur="500"/>
                                        <p:tgtEl>
                                          <p:spTgt spid="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 grpId="3" animBg="1" advAuto="0"/>
      <p:bldP spid="430" grpId="1" animBg="1" advAuto="0"/>
      <p:bldP spid="431" grpId="4" animBg="1" advAuto="0"/>
      <p:bldP spid="432" grpId="2" animBg="1" advAuto="0"/>
      <p:bldP spid="433" grpId="5" animBg="1" advAuto="0"/>
      <p:bldP spid="434" grpId="6"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Rectangle 2"/>
          <p:cNvSpPr txBox="1">
            <a:spLocks noGrp="1"/>
          </p:cNvSpPr>
          <p:nvPr>
            <p:ph type="title"/>
          </p:nvPr>
        </p:nvSpPr>
        <p:spPr>
          <a:prstGeom prst="rect">
            <a:avLst/>
          </a:prstGeom>
        </p:spPr>
        <p:txBody>
          <a:bodyPr/>
          <a:lstStyle>
            <a:lvl1pPr>
              <a:defRPr b="1">
                <a:latin typeface="Century Gothic"/>
                <a:ea typeface="Century Gothic"/>
                <a:cs typeface="Century Gothic"/>
                <a:sym typeface="Century Gothic"/>
              </a:defRPr>
            </a:lvl1pPr>
          </a:lstStyle>
          <a:p>
            <a:r>
              <a:t>Multi-view Exercise: you do it</a:t>
            </a:r>
          </a:p>
        </p:txBody>
      </p:sp>
      <p:grpSp>
        <p:nvGrpSpPr>
          <p:cNvPr id="462" name="Group 34"/>
          <p:cNvGrpSpPr/>
          <p:nvPr/>
        </p:nvGrpSpPr>
        <p:grpSpPr>
          <a:xfrm>
            <a:off x="122237" y="1257299"/>
            <a:ext cx="8143876" cy="5075239"/>
            <a:chOff x="0" y="0"/>
            <a:chExt cx="8143875" cy="5075237"/>
          </a:xfrm>
        </p:grpSpPr>
        <p:sp>
          <p:nvSpPr>
            <p:cNvPr id="437" name="Line 26"/>
            <p:cNvSpPr/>
            <p:nvPr/>
          </p:nvSpPr>
          <p:spPr>
            <a:xfrm flipV="1">
              <a:off x="4584392" y="2826431"/>
              <a:ext cx="1" cy="443032"/>
            </a:xfrm>
            <a:prstGeom prst="line">
              <a:avLst/>
            </a:prstGeom>
            <a:noFill/>
            <a:ln w="9525" cap="flat">
              <a:solidFill>
                <a:srgbClr val="000000"/>
              </a:solidFill>
              <a:prstDash val="solid"/>
              <a:round/>
            </a:ln>
            <a:effectLst/>
          </p:spPr>
          <p:txBody>
            <a:bodyPr wrap="square" lIns="45719" tIns="45719" rIns="45719" bIns="45719" numCol="1" anchor="t">
              <a:noAutofit/>
            </a:bodyPr>
            <a:lstStyle/>
            <a:p>
              <a:endParaRPr/>
            </a:p>
          </p:txBody>
        </p:sp>
        <p:sp>
          <p:nvSpPr>
            <p:cNvPr id="438" name="Line 27"/>
            <p:cNvSpPr/>
            <p:nvPr/>
          </p:nvSpPr>
          <p:spPr>
            <a:xfrm flipV="1">
              <a:off x="5660745" y="2826431"/>
              <a:ext cx="1" cy="443032"/>
            </a:xfrm>
            <a:prstGeom prst="line">
              <a:avLst/>
            </a:prstGeom>
            <a:noFill/>
            <a:ln w="9525" cap="flat">
              <a:solidFill>
                <a:srgbClr val="000000"/>
              </a:solidFill>
              <a:prstDash val="solid"/>
              <a:round/>
            </a:ln>
            <a:effectLst/>
          </p:spPr>
          <p:txBody>
            <a:bodyPr wrap="square" lIns="45719" tIns="45719" rIns="45719" bIns="45719" numCol="1" anchor="t">
              <a:noAutofit/>
            </a:bodyPr>
            <a:lstStyle/>
            <a:p>
              <a:endParaRPr/>
            </a:p>
          </p:txBody>
        </p:sp>
        <p:sp>
          <p:nvSpPr>
            <p:cNvPr id="439" name="Line 28"/>
            <p:cNvSpPr/>
            <p:nvPr/>
          </p:nvSpPr>
          <p:spPr>
            <a:xfrm>
              <a:off x="4596263" y="3065705"/>
              <a:ext cx="1048653" cy="1"/>
            </a:xfrm>
            <a:prstGeom prst="line">
              <a:avLst/>
            </a:prstGeom>
            <a:noFill/>
            <a:ln w="9525" cap="flat">
              <a:solidFill>
                <a:srgbClr val="FF0000"/>
              </a:solidFill>
              <a:prstDash val="solid"/>
              <a:round/>
              <a:headEnd type="stealth" w="med" len="med"/>
              <a:tailEnd type="stealth" w="med" len="med"/>
            </a:ln>
            <a:effectLst/>
          </p:spPr>
          <p:txBody>
            <a:bodyPr wrap="square" lIns="45719" tIns="45719" rIns="45719" bIns="45719" numCol="1" anchor="t">
              <a:noAutofit/>
            </a:bodyPr>
            <a:lstStyle/>
            <a:p>
              <a:endParaRPr/>
            </a:p>
          </p:txBody>
        </p:sp>
        <p:sp>
          <p:nvSpPr>
            <p:cNvPr id="440" name="Text Box 29"/>
            <p:cNvSpPr txBox="1"/>
            <p:nvPr/>
          </p:nvSpPr>
          <p:spPr>
            <a:xfrm>
              <a:off x="4645728" y="2600241"/>
              <a:ext cx="1038760" cy="3133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900"/>
                </a:spcBef>
                <a:defRPr sz="1600"/>
              </a:lvl1pPr>
            </a:lstStyle>
            <a:p>
              <a:r>
                <a:t>Depth</a:t>
              </a:r>
            </a:p>
          </p:txBody>
        </p:sp>
        <p:pic>
          <p:nvPicPr>
            <p:cNvPr id="441" name="Picture 5" descr="Picture 5"/>
            <p:cNvPicPr>
              <a:picLocks noChangeAspect="1"/>
            </p:cNvPicPr>
            <p:nvPr/>
          </p:nvPicPr>
          <p:blipFill>
            <a:blip r:embed="rId2"/>
            <a:srcRect b="17307"/>
            <a:stretch>
              <a:fillRect/>
            </a:stretch>
          </p:blipFill>
          <p:spPr>
            <a:xfrm>
              <a:off x="0" y="1869"/>
              <a:ext cx="8143875" cy="5073369"/>
            </a:xfrm>
            <a:prstGeom prst="rect">
              <a:avLst/>
            </a:prstGeom>
            <a:ln w="12700" cap="flat">
              <a:noFill/>
              <a:miter lim="400000"/>
            </a:ln>
            <a:effectLst/>
          </p:spPr>
        </p:pic>
        <p:grpSp>
          <p:nvGrpSpPr>
            <p:cNvPr id="460" name="Group 32"/>
            <p:cNvGrpSpPr/>
            <p:nvPr/>
          </p:nvGrpSpPr>
          <p:grpSpPr>
            <a:xfrm>
              <a:off x="278981" y="543975"/>
              <a:ext cx="5914004" cy="4234040"/>
              <a:chOff x="0" y="0"/>
              <a:chExt cx="5914003" cy="4234038"/>
            </a:xfrm>
          </p:grpSpPr>
          <p:sp>
            <p:nvSpPr>
              <p:cNvPr id="442" name="Rectangle 6"/>
              <p:cNvSpPr/>
              <p:nvPr/>
            </p:nvSpPr>
            <p:spPr>
              <a:xfrm>
                <a:off x="120693" y="813159"/>
                <a:ext cx="2093348" cy="1001963"/>
              </a:xfrm>
              <a:prstGeom prst="rect">
                <a:avLst/>
              </a:prstGeom>
              <a:noFill/>
              <a:ln w="19050" cap="flat">
                <a:solidFill>
                  <a:srgbClr val="000000"/>
                </a:solidFill>
                <a:prstDash val="solid"/>
                <a:miter lim="800000"/>
              </a:ln>
              <a:effectLst/>
            </p:spPr>
            <p:txBody>
              <a:bodyPr wrap="square" lIns="45719" tIns="45719" rIns="45719" bIns="45719" numCol="1" anchor="ctr">
                <a:noAutofit/>
              </a:bodyPr>
              <a:lstStyle/>
              <a:p>
                <a:pPr>
                  <a:defRPr>
                    <a:latin typeface="+mj-lt"/>
                    <a:ea typeface="+mj-ea"/>
                    <a:cs typeface="+mj-cs"/>
                    <a:sym typeface="Times New Roman"/>
                  </a:defRPr>
                </a:pPr>
                <a:endParaRPr/>
              </a:p>
            </p:txBody>
          </p:sp>
          <p:sp>
            <p:nvSpPr>
              <p:cNvPr id="443" name="Rectangle 7"/>
              <p:cNvSpPr/>
              <p:nvPr/>
            </p:nvSpPr>
            <p:spPr>
              <a:xfrm>
                <a:off x="132565" y="2798390"/>
                <a:ext cx="2079498" cy="1246845"/>
              </a:xfrm>
              <a:prstGeom prst="rect">
                <a:avLst/>
              </a:prstGeom>
              <a:noFill/>
              <a:ln w="19050" cap="flat">
                <a:solidFill>
                  <a:srgbClr val="000000"/>
                </a:solidFill>
                <a:prstDash val="solid"/>
                <a:miter lim="800000"/>
              </a:ln>
              <a:effectLst/>
            </p:spPr>
            <p:txBody>
              <a:bodyPr wrap="square" lIns="45719" tIns="45719" rIns="45719" bIns="45719" numCol="1" anchor="ctr">
                <a:noAutofit/>
              </a:bodyPr>
              <a:lstStyle/>
              <a:p>
                <a:pPr>
                  <a:defRPr>
                    <a:latin typeface="+mj-lt"/>
                    <a:ea typeface="+mj-ea"/>
                    <a:cs typeface="+mj-cs"/>
                    <a:sym typeface="Times New Roman"/>
                  </a:defRPr>
                </a:pPr>
                <a:endParaRPr/>
              </a:p>
            </p:txBody>
          </p:sp>
          <p:sp>
            <p:nvSpPr>
              <p:cNvPr id="444" name="Rectangle 8"/>
              <p:cNvSpPr/>
              <p:nvPr/>
            </p:nvSpPr>
            <p:spPr>
              <a:xfrm>
                <a:off x="3234993" y="2785305"/>
                <a:ext cx="1066460" cy="1246845"/>
              </a:xfrm>
              <a:prstGeom prst="rect">
                <a:avLst/>
              </a:prstGeom>
              <a:noFill/>
              <a:ln w="19050" cap="flat">
                <a:solidFill>
                  <a:srgbClr val="000000"/>
                </a:solidFill>
                <a:prstDash val="solid"/>
                <a:miter lim="800000"/>
              </a:ln>
              <a:effectLst/>
            </p:spPr>
            <p:txBody>
              <a:bodyPr wrap="square" lIns="45719" tIns="45719" rIns="45719" bIns="45719" numCol="1" anchor="ctr">
                <a:noAutofit/>
              </a:bodyPr>
              <a:lstStyle/>
              <a:p>
                <a:pPr>
                  <a:defRPr>
                    <a:latin typeface="+mj-lt"/>
                    <a:ea typeface="+mj-ea"/>
                    <a:cs typeface="+mj-cs"/>
                    <a:sym typeface="Times New Roman"/>
                  </a:defRPr>
                </a:pPr>
                <a:endParaRPr/>
              </a:p>
            </p:txBody>
          </p:sp>
          <p:sp>
            <p:nvSpPr>
              <p:cNvPr id="445" name="Line 9"/>
              <p:cNvSpPr/>
              <p:nvPr/>
            </p:nvSpPr>
            <p:spPr>
              <a:xfrm flipH="1">
                <a:off x="126629" y="345826"/>
                <a:ext cx="1" cy="3888213"/>
              </a:xfrm>
              <a:prstGeom prst="line">
                <a:avLst/>
              </a:prstGeom>
              <a:noFill/>
              <a:ln w="9525" cap="flat">
                <a:solidFill>
                  <a:srgbClr val="FF0000"/>
                </a:solidFill>
                <a:prstDash val="solid"/>
                <a:round/>
              </a:ln>
              <a:effectLst/>
            </p:spPr>
            <p:txBody>
              <a:bodyPr wrap="square" lIns="45719" tIns="45719" rIns="45719" bIns="45719" numCol="1" anchor="t">
                <a:noAutofit/>
              </a:bodyPr>
              <a:lstStyle/>
              <a:p>
                <a:endParaRPr/>
              </a:p>
            </p:txBody>
          </p:sp>
          <p:sp>
            <p:nvSpPr>
              <p:cNvPr id="446" name="Line 10"/>
              <p:cNvSpPr/>
              <p:nvPr/>
            </p:nvSpPr>
            <p:spPr>
              <a:xfrm flipH="1">
                <a:off x="2216020" y="297223"/>
                <a:ext cx="1" cy="3901298"/>
              </a:xfrm>
              <a:prstGeom prst="line">
                <a:avLst/>
              </a:prstGeom>
              <a:noFill/>
              <a:ln w="9525" cap="flat">
                <a:solidFill>
                  <a:srgbClr val="FF0000"/>
                </a:solidFill>
                <a:prstDash val="solid"/>
                <a:round/>
              </a:ln>
              <a:effectLst/>
            </p:spPr>
            <p:txBody>
              <a:bodyPr wrap="square" lIns="45719" tIns="45719" rIns="45719" bIns="45719" numCol="1" anchor="t">
                <a:noAutofit/>
              </a:bodyPr>
              <a:lstStyle/>
              <a:p>
                <a:endParaRPr/>
              </a:p>
            </p:txBody>
          </p:sp>
          <p:sp>
            <p:nvSpPr>
              <p:cNvPr id="447" name="Line 11"/>
              <p:cNvSpPr/>
              <p:nvPr/>
            </p:nvSpPr>
            <p:spPr>
              <a:xfrm>
                <a:off x="-1" y="2774089"/>
                <a:ext cx="4950432" cy="1"/>
              </a:xfrm>
              <a:prstGeom prst="line">
                <a:avLst/>
              </a:prstGeom>
              <a:noFill/>
              <a:ln w="9525" cap="flat">
                <a:solidFill>
                  <a:srgbClr val="FF0000"/>
                </a:solidFill>
                <a:prstDash val="solid"/>
                <a:round/>
              </a:ln>
              <a:effectLst/>
            </p:spPr>
            <p:txBody>
              <a:bodyPr wrap="square" lIns="45719" tIns="45719" rIns="45719" bIns="45719" numCol="1" anchor="t">
                <a:noAutofit/>
              </a:bodyPr>
              <a:lstStyle/>
              <a:p>
                <a:endParaRPr/>
              </a:p>
            </p:txBody>
          </p:sp>
          <p:sp>
            <p:nvSpPr>
              <p:cNvPr id="448" name="Line 12"/>
              <p:cNvSpPr/>
              <p:nvPr/>
            </p:nvSpPr>
            <p:spPr>
              <a:xfrm>
                <a:off x="-1" y="4030280"/>
                <a:ext cx="4950432" cy="1"/>
              </a:xfrm>
              <a:prstGeom prst="line">
                <a:avLst/>
              </a:prstGeom>
              <a:noFill/>
              <a:ln w="9525" cap="flat">
                <a:solidFill>
                  <a:srgbClr val="FF0000"/>
                </a:solidFill>
                <a:prstDash val="solid"/>
                <a:round/>
              </a:ln>
              <a:effectLst/>
            </p:spPr>
            <p:txBody>
              <a:bodyPr wrap="square" lIns="45719" tIns="45719" rIns="45719" bIns="45719" numCol="1" anchor="t">
                <a:noAutofit/>
              </a:bodyPr>
              <a:lstStyle/>
              <a:p>
                <a:endParaRPr/>
              </a:p>
            </p:txBody>
          </p:sp>
          <p:sp>
            <p:nvSpPr>
              <p:cNvPr id="449" name="Line 13"/>
              <p:cNvSpPr/>
              <p:nvPr/>
            </p:nvSpPr>
            <p:spPr>
              <a:xfrm>
                <a:off x="2342650" y="811290"/>
                <a:ext cx="783522" cy="1"/>
              </a:xfrm>
              <a:prstGeom prst="line">
                <a:avLst/>
              </a:prstGeom>
              <a:noFill/>
              <a:ln w="9525" cap="flat">
                <a:solidFill>
                  <a:srgbClr val="000000"/>
                </a:solidFill>
                <a:prstDash val="solid"/>
                <a:round/>
              </a:ln>
              <a:effectLst/>
            </p:spPr>
            <p:txBody>
              <a:bodyPr wrap="square" lIns="45719" tIns="45719" rIns="45719" bIns="45719" numCol="1" anchor="t">
                <a:noAutofit/>
              </a:bodyPr>
              <a:lstStyle/>
              <a:p>
                <a:endParaRPr/>
              </a:p>
            </p:txBody>
          </p:sp>
          <p:sp>
            <p:nvSpPr>
              <p:cNvPr id="450" name="Line 16"/>
              <p:cNvSpPr/>
              <p:nvPr/>
            </p:nvSpPr>
            <p:spPr>
              <a:xfrm>
                <a:off x="2342650" y="1803905"/>
                <a:ext cx="783522" cy="1"/>
              </a:xfrm>
              <a:prstGeom prst="line">
                <a:avLst/>
              </a:prstGeom>
              <a:noFill/>
              <a:ln w="9525" cap="flat">
                <a:solidFill>
                  <a:srgbClr val="000000"/>
                </a:solidFill>
                <a:prstDash val="solid"/>
                <a:round/>
              </a:ln>
              <a:effectLst/>
            </p:spPr>
            <p:txBody>
              <a:bodyPr wrap="square" lIns="45719" tIns="45719" rIns="45719" bIns="45719" numCol="1" anchor="t">
                <a:noAutofit/>
              </a:bodyPr>
              <a:lstStyle/>
              <a:p>
                <a:endParaRPr/>
              </a:p>
            </p:txBody>
          </p:sp>
          <p:sp>
            <p:nvSpPr>
              <p:cNvPr id="451" name="Line 17"/>
              <p:cNvSpPr/>
              <p:nvPr/>
            </p:nvSpPr>
            <p:spPr>
              <a:xfrm>
                <a:off x="126629" y="416861"/>
                <a:ext cx="2075541" cy="1"/>
              </a:xfrm>
              <a:prstGeom prst="line">
                <a:avLst/>
              </a:prstGeom>
              <a:noFill/>
              <a:ln w="9525" cap="flat">
                <a:solidFill>
                  <a:srgbClr val="FF0000"/>
                </a:solidFill>
                <a:prstDash val="solid"/>
                <a:round/>
                <a:headEnd type="stealth" w="med" len="med"/>
                <a:tailEnd type="stealth" w="med" len="med"/>
              </a:ln>
              <a:effectLst/>
            </p:spPr>
            <p:txBody>
              <a:bodyPr wrap="square" lIns="45719" tIns="45719" rIns="45719" bIns="45719" numCol="1" anchor="t">
                <a:noAutofit/>
              </a:bodyPr>
              <a:lstStyle/>
              <a:p>
                <a:endParaRPr/>
              </a:p>
            </p:txBody>
          </p:sp>
          <p:sp>
            <p:nvSpPr>
              <p:cNvPr id="452" name="Line 18"/>
              <p:cNvSpPr/>
              <p:nvPr/>
            </p:nvSpPr>
            <p:spPr>
              <a:xfrm flipH="1">
                <a:off x="2708689" y="811290"/>
                <a:ext cx="1" cy="994485"/>
              </a:xfrm>
              <a:prstGeom prst="line">
                <a:avLst/>
              </a:prstGeom>
              <a:noFill/>
              <a:ln w="9525" cap="flat">
                <a:solidFill>
                  <a:srgbClr val="FF0000"/>
                </a:solidFill>
                <a:prstDash val="solid"/>
                <a:round/>
                <a:headEnd type="stealth" w="med" len="med"/>
                <a:tailEnd type="stealth" w="med" len="med"/>
              </a:ln>
              <a:effectLst/>
            </p:spPr>
            <p:txBody>
              <a:bodyPr wrap="square" lIns="45719" tIns="45719" rIns="45719" bIns="45719" numCol="1" anchor="t">
                <a:noAutofit/>
              </a:bodyPr>
              <a:lstStyle/>
              <a:p>
                <a:endParaRPr/>
              </a:p>
            </p:txBody>
          </p:sp>
          <p:sp>
            <p:nvSpPr>
              <p:cNvPr id="453" name="Line 19"/>
              <p:cNvSpPr/>
              <p:nvPr/>
            </p:nvSpPr>
            <p:spPr>
              <a:xfrm>
                <a:off x="4811929" y="2785305"/>
                <a:ext cx="1" cy="1233760"/>
              </a:xfrm>
              <a:prstGeom prst="line">
                <a:avLst/>
              </a:prstGeom>
              <a:noFill/>
              <a:ln w="9525" cap="flat">
                <a:solidFill>
                  <a:srgbClr val="FF0000"/>
                </a:solidFill>
                <a:prstDash val="solid"/>
                <a:round/>
                <a:headEnd type="stealth" w="med" len="med"/>
                <a:tailEnd type="stealth" w="med" len="med"/>
              </a:ln>
              <a:effectLst/>
            </p:spPr>
            <p:txBody>
              <a:bodyPr wrap="square" lIns="45719" tIns="45719" rIns="45719" bIns="45719" numCol="1" anchor="t">
                <a:noAutofit/>
              </a:bodyPr>
              <a:lstStyle/>
              <a:p>
                <a:endParaRPr/>
              </a:p>
            </p:txBody>
          </p:sp>
          <p:sp>
            <p:nvSpPr>
              <p:cNvPr id="454" name="Text Box 20"/>
              <p:cNvSpPr txBox="1"/>
              <p:nvPr/>
            </p:nvSpPr>
            <p:spPr>
              <a:xfrm>
                <a:off x="708335" y="-1"/>
                <a:ext cx="1038759" cy="3133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900"/>
                  </a:spcBef>
                  <a:defRPr sz="1600"/>
                </a:lvl1pPr>
              </a:lstStyle>
              <a:p>
                <a:r>
                  <a:t>Width</a:t>
                </a:r>
              </a:p>
            </p:txBody>
          </p:sp>
          <p:sp>
            <p:nvSpPr>
              <p:cNvPr id="455" name="Text Box 21"/>
              <p:cNvSpPr txBox="1"/>
              <p:nvPr/>
            </p:nvSpPr>
            <p:spPr>
              <a:xfrm>
                <a:off x="2783875" y="1065519"/>
                <a:ext cx="1038760" cy="3133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900"/>
                  </a:spcBef>
                  <a:defRPr sz="1600"/>
                </a:lvl1pPr>
              </a:lstStyle>
              <a:p>
                <a:r>
                  <a:t>Depth</a:t>
                </a:r>
              </a:p>
            </p:txBody>
          </p:sp>
          <p:sp>
            <p:nvSpPr>
              <p:cNvPr id="456" name="Text Box 22"/>
              <p:cNvSpPr txBox="1"/>
              <p:nvPr/>
            </p:nvSpPr>
            <p:spPr>
              <a:xfrm>
                <a:off x="4875244" y="3157302"/>
                <a:ext cx="1038760" cy="3133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900"/>
                  </a:spcBef>
                  <a:defRPr sz="1600"/>
                </a:lvl1pPr>
              </a:lstStyle>
              <a:p>
                <a:r>
                  <a:t>Height</a:t>
                </a:r>
              </a:p>
            </p:txBody>
          </p:sp>
          <p:sp>
            <p:nvSpPr>
              <p:cNvPr id="457" name="Text Box 23"/>
              <p:cNvSpPr txBox="1"/>
              <p:nvPr/>
            </p:nvSpPr>
            <p:spPr>
              <a:xfrm>
                <a:off x="759778" y="981399"/>
                <a:ext cx="1038760" cy="3133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900"/>
                  </a:spcBef>
                  <a:defRPr sz="1600"/>
                </a:lvl1pPr>
              </a:lstStyle>
              <a:p>
                <a:r>
                  <a:t>Top view</a:t>
                </a:r>
              </a:p>
            </p:txBody>
          </p:sp>
          <p:sp>
            <p:nvSpPr>
              <p:cNvPr id="458" name="Text Box 24"/>
              <p:cNvSpPr txBox="1"/>
              <p:nvPr/>
            </p:nvSpPr>
            <p:spPr>
              <a:xfrm>
                <a:off x="682613" y="3157302"/>
                <a:ext cx="1038760" cy="5419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900"/>
                  </a:spcBef>
                  <a:defRPr sz="1600"/>
                </a:lvl1pPr>
              </a:lstStyle>
              <a:p>
                <a:r>
                  <a:t>Front View</a:t>
                </a:r>
              </a:p>
            </p:txBody>
          </p:sp>
          <p:sp>
            <p:nvSpPr>
              <p:cNvPr id="459" name="Text Box 25"/>
              <p:cNvSpPr txBox="1"/>
              <p:nvPr/>
            </p:nvSpPr>
            <p:spPr>
              <a:xfrm>
                <a:off x="3316116" y="2931113"/>
                <a:ext cx="1038760" cy="5419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900"/>
                  </a:spcBef>
                  <a:defRPr sz="1600"/>
                </a:lvl1pPr>
              </a:lstStyle>
              <a:p>
                <a:r>
                  <a:t>Right side view</a:t>
                </a:r>
              </a:p>
            </p:txBody>
          </p:sp>
        </p:grpSp>
        <p:pic>
          <p:nvPicPr>
            <p:cNvPr id="461" name="Picture 31" descr="Picture 31"/>
            <p:cNvPicPr>
              <a:picLocks noChangeAspect="1"/>
            </p:cNvPicPr>
            <p:nvPr/>
          </p:nvPicPr>
          <p:blipFill>
            <a:blip r:embed="rId3"/>
            <a:stretch>
              <a:fillRect/>
            </a:stretch>
          </p:blipFill>
          <p:spPr>
            <a:xfrm>
              <a:off x="4900966" y="-1"/>
              <a:ext cx="3213231" cy="2628283"/>
            </a:xfrm>
            <a:prstGeom prst="rect">
              <a:avLst/>
            </a:prstGeom>
            <a:ln w="12700" cap="flat">
              <a:noFill/>
              <a:miter lim="400000"/>
            </a:ln>
            <a:effectLst/>
          </p:spPr>
        </p:pic>
      </p:grpSp>
      <p:sp>
        <p:nvSpPr>
          <p:cNvPr id="463" name="Text Box 35"/>
          <p:cNvSpPr txBox="1"/>
          <p:nvPr/>
        </p:nvSpPr>
        <p:spPr>
          <a:xfrm>
            <a:off x="6044941" y="4091208"/>
            <a:ext cx="1973262" cy="975361"/>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900"/>
              </a:spcBef>
              <a:defRPr sz="1600">
                <a:solidFill>
                  <a:srgbClr val="262673"/>
                </a:solidFill>
                <a:latin typeface="Century Gothic"/>
                <a:ea typeface="Century Gothic"/>
                <a:cs typeface="Century Gothic"/>
                <a:sym typeface="Century Gothic"/>
              </a:defRPr>
            </a:pPr>
            <a:r>
              <a:t>Do 3-view sketch; </a:t>
            </a:r>
            <a:endParaRPr>
              <a:latin typeface="+mj-lt"/>
              <a:ea typeface="+mj-ea"/>
              <a:cs typeface="+mj-cs"/>
              <a:sym typeface="Times New Roman"/>
            </a:endParaRPr>
          </a:p>
          <a:p>
            <a:pPr>
              <a:spcBef>
                <a:spcPts val="900"/>
              </a:spcBef>
              <a:defRPr sz="1600">
                <a:solidFill>
                  <a:srgbClr val="262673"/>
                </a:solidFill>
                <a:latin typeface="Century Gothic"/>
                <a:ea typeface="Century Gothic"/>
                <a:cs typeface="Century Gothic"/>
                <a:sym typeface="Century Gothic"/>
              </a:defRPr>
            </a:pPr>
            <a:r>
              <a:t>Use grid paper if you have it. </a:t>
            </a:r>
          </a:p>
        </p:txBody>
      </p:sp>
      <p:sp>
        <p:nvSpPr>
          <p:cNvPr id="464" name="Text Box 5"/>
          <p:cNvSpPr txBox="1"/>
          <p:nvPr/>
        </p:nvSpPr>
        <p:spPr>
          <a:xfrm>
            <a:off x="5989537" y="5175844"/>
            <a:ext cx="2786064" cy="1229361"/>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900"/>
              </a:spcBef>
              <a:defRPr sz="1600">
                <a:solidFill>
                  <a:srgbClr val="000066"/>
                </a:solidFill>
                <a:latin typeface="Century Gothic"/>
                <a:ea typeface="Century Gothic"/>
                <a:cs typeface="Century Gothic"/>
                <a:sym typeface="Century Gothic"/>
              </a:defRPr>
            </a:pPr>
            <a:r>
              <a:t>Remember: no rulers, triangles, compasses! </a:t>
            </a:r>
            <a:endParaRPr>
              <a:latin typeface="+mj-lt"/>
              <a:ea typeface="+mj-ea"/>
              <a:cs typeface="+mj-cs"/>
              <a:sym typeface="Times New Roman"/>
            </a:endParaRPr>
          </a:p>
          <a:p>
            <a:pPr>
              <a:spcBef>
                <a:spcPts val="900"/>
              </a:spcBef>
              <a:defRPr sz="1600">
                <a:solidFill>
                  <a:srgbClr val="000066"/>
                </a:solidFill>
                <a:latin typeface="Century Gothic"/>
                <a:ea typeface="Century Gothic"/>
                <a:cs typeface="Century Gothic"/>
                <a:sym typeface="Century Gothic"/>
              </a:defRPr>
            </a:pPr>
            <a:r>
              <a:t>Do the sketch clearly yet quickly, grid paper helps.</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Rectangle 2"/>
          <p:cNvSpPr txBox="1">
            <a:spLocks noGrp="1"/>
          </p:cNvSpPr>
          <p:nvPr>
            <p:ph type="title" idx="4294967295"/>
          </p:nvPr>
        </p:nvSpPr>
        <p:spPr>
          <a:xfrm>
            <a:off x="141110" y="2858910"/>
            <a:ext cx="8839201" cy="854076"/>
          </a:xfrm>
          <a:prstGeom prst="rect">
            <a:avLst/>
          </a:prstGeom>
        </p:spPr>
        <p:txBody>
          <a:bodyPr>
            <a:normAutofit/>
          </a:bodyPr>
          <a:lstStyle>
            <a:lvl1pPr>
              <a:defRPr b="1">
                <a:latin typeface="Century Gothic"/>
                <a:ea typeface="Century Gothic"/>
                <a:cs typeface="Century Gothic"/>
                <a:sym typeface="Century Gothic"/>
              </a:defRPr>
            </a:lvl1pPr>
          </a:lstStyle>
          <a:p>
            <a:r>
              <a:t>Basics of Edges and Surfaces</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Rectangle 2"/>
          <p:cNvSpPr txBox="1">
            <a:spLocks noGrp="1"/>
          </p:cNvSpPr>
          <p:nvPr>
            <p:ph type="title" idx="4294967295"/>
          </p:nvPr>
        </p:nvSpPr>
        <p:spPr>
          <a:xfrm>
            <a:off x="152400" y="228600"/>
            <a:ext cx="8839200" cy="854075"/>
          </a:xfrm>
          <a:prstGeom prst="rect">
            <a:avLst/>
          </a:prstGeom>
        </p:spPr>
        <p:txBody>
          <a:bodyPr>
            <a:normAutofit/>
          </a:bodyPr>
          <a:lstStyle>
            <a:lvl1pPr>
              <a:defRPr b="1">
                <a:latin typeface="Century Gothic"/>
                <a:ea typeface="Century Gothic"/>
                <a:cs typeface="Century Gothic"/>
                <a:sym typeface="Century Gothic"/>
              </a:defRPr>
            </a:lvl1pPr>
          </a:lstStyle>
          <a:p>
            <a:r>
              <a:t>Basics of Edges and Surfaces</a:t>
            </a:r>
          </a:p>
        </p:txBody>
      </p:sp>
      <p:sp>
        <p:nvSpPr>
          <p:cNvPr id="469" name="Rectangle 3"/>
          <p:cNvSpPr txBox="1">
            <a:spLocks noGrp="1"/>
          </p:cNvSpPr>
          <p:nvPr>
            <p:ph type="body" sz="half" idx="4294967295"/>
          </p:nvPr>
        </p:nvSpPr>
        <p:spPr>
          <a:xfrm>
            <a:off x="1230313" y="1295400"/>
            <a:ext cx="6950076" cy="2538414"/>
          </a:xfrm>
          <a:prstGeom prst="rect">
            <a:avLst/>
          </a:prstGeom>
        </p:spPr>
        <p:txBody>
          <a:bodyPr>
            <a:normAutofit/>
          </a:bodyPr>
          <a:lstStyle/>
          <a:p>
            <a:pPr marL="0" indent="0">
              <a:spcBef>
                <a:spcPts val="1200"/>
              </a:spcBef>
              <a:buSzTx/>
              <a:buNone/>
              <a:defRPr sz="2000" b="1" i="1">
                <a:latin typeface="Century Gothic"/>
                <a:ea typeface="Century Gothic"/>
                <a:cs typeface="Century Gothic"/>
                <a:sym typeface="Century Gothic"/>
              </a:defRPr>
            </a:pPr>
            <a:r>
              <a:t>True shape</a:t>
            </a:r>
            <a:r>
              <a:rPr b="0"/>
              <a:t> &amp; </a:t>
            </a:r>
            <a:r>
              <a:t>True size</a:t>
            </a:r>
            <a:r>
              <a:rPr b="0" i="0"/>
              <a:t> View</a:t>
            </a:r>
          </a:p>
          <a:p>
            <a:pPr marL="0" lvl="1" indent="457200">
              <a:spcBef>
                <a:spcPts val="400"/>
              </a:spcBef>
              <a:buSzTx/>
              <a:buNone/>
              <a:defRPr sz="2000">
                <a:latin typeface="Century Gothic"/>
                <a:ea typeface="Century Gothic"/>
                <a:cs typeface="Century Gothic"/>
                <a:sym typeface="Century Gothic"/>
              </a:defRPr>
            </a:pPr>
            <a:r>
              <a:t>Show edges of surfaces in </a:t>
            </a:r>
            <a:r>
              <a:rPr i="1"/>
              <a:t>True Length</a:t>
            </a:r>
            <a:r>
              <a:t> </a:t>
            </a:r>
            <a:endParaRPr i="1"/>
          </a:p>
          <a:p>
            <a:pPr marL="0" lvl="1" indent="457200">
              <a:spcBef>
                <a:spcPts val="400"/>
              </a:spcBef>
              <a:buSzTx/>
              <a:buNone/>
              <a:defRPr sz="2000" b="1">
                <a:latin typeface="Century Gothic"/>
                <a:ea typeface="Century Gothic"/>
                <a:cs typeface="Century Gothic"/>
                <a:sym typeface="Century Gothic"/>
              </a:defRPr>
            </a:pPr>
            <a:r>
              <a:t>Not foreshortened</a:t>
            </a:r>
            <a:endParaRPr sz="2200"/>
          </a:p>
          <a:p>
            <a:pPr marL="0" indent="0">
              <a:spcBef>
                <a:spcPts val="1200"/>
              </a:spcBef>
              <a:buSzTx/>
              <a:buNone/>
              <a:defRPr sz="2000">
                <a:latin typeface="Century Gothic"/>
                <a:ea typeface="Century Gothic"/>
                <a:cs typeface="Century Gothic"/>
                <a:sym typeface="Century Gothic"/>
              </a:defRPr>
            </a:pPr>
            <a:r>
              <a:t>Enables measuring length, angles</a:t>
            </a:r>
          </a:p>
          <a:p>
            <a:pPr marL="457200" indent="-457200">
              <a:spcBef>
                <a:spcPts val="1200"/>
              </a:spcBef>
              <a:defRPr sz="2000" b="1">
                <a:latin typeface="Century Gothic"/>
                <a:ea typeface="Century Gothic"/>
                <a:cs typeface="Century Gothic"/>
                <a:sym typeface="Century Gothic"/>
              </a:defRPr>
            </a:pPr>
            <a:r>
              <a:t>Edge: </a:t>
            </a:r>
            <a:r>
              <a:rPr b="0"/>
              <a:t>intersection of 2  surfaces</a:t>
            </a:r>
          </a:p>
        </p:txBody>
      </p:sp>
      <p:sp>
        <p:nvSpPr>
          <p:cNvPr id="470" name="AutoShape 10"/>
          <p:cNvSpPr/>
          <p:nvPr/>
        </p:nvSpPr>
        <p:spPr>
          <a:xfrm>
            <a:off x="1890713" y="3779837"/>
            <a:ext cx="1108076" cy="3048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8789" y="0"/>
                </a:lnTo>
                <a:lnTo>
                  <a:pt x="21600" y="0"/>
                </a:lnTo>
                <a:lnTo>
                  <a:pt x="12811" y="21600"/>
                </a:lnTo>
                <a:close/>
              </a:path>
            </a:pathLst>
          </a:custGeom>
          <a:solidFill>
            <a:schemeClr val="accent1"/>
          </a:solidFill>
          <a:ln>
            <a:solidFill>
              <a:srgbClr val="000000"/>
            </a:solidFill>
            <a:miter/>
          </a:ln>
        </p:spPr>
        <p:txBody>
          <a:bodyPr lIns="45719" rIns="45719" anchor="ctr"/>
          <a:lstStyle/>
          <a:p>
            <a:pPr>
              <a:defRPr>
                <a:latin typeface="+mj-lt"/>
                <a:ea typeface="+mj-ea"/>
                <a:cs typeface="+mj-cs"/>
                <a:sym typeface="Times New Roman"/>
              </a:defRPr>
            </a:pPr>
            <a:endParaRPr/>
          </a:p>
        </p:txBody>
      </p:sp>
      <p:sp>
        <p:nvSpPr>
          <p:cNvPr id="471" name="AutoShape 11"/>
          <p:cNvSpPr/>
          <p:nvPr/>
        </p:nvSpPr>
        <p:spPr>
          <a:xfrm rot="16200000" flipH="1">
            <a:off x="2844800" y="4398962"/>
            <a:ext cx="1108075" cy="3048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400" y="0"/>
                </a:lnTo>
                <a:lnTo>
                  <a:pt x="21600" y="0"/>
                </a:lnTo>
                <a:lnTo>
                  <a:pt x="16200" y="21600"/>
                </a:lnTo>
                <a:close/>
              </a:path>
            </a:pathLst>
          </a:custGeom>
          <a:solidFill>
            <a:schemeClr val="accent1"/>
          </a:solidFill>
          <a:ln>
            <a:solidFill>
              <a:srgbClr val="000000"/>
            </a:solidFill>
            <a:miter/>
          </a:ln>
        </p:spPr>
        <p:txBody>
          <a:bodyPr lIns="45719" rIns="45719" anchor="ctr"/>
          <a:lstStyle/>
          <a:p>
            <a:pPr>
              <a:defRPr>
                <a:latin typeface="+mj-lt"/>
                <a:ea typeface="+mj-ea"/>
                <a:cs typeface="+mj-cs"/>
                <a:sym typeface="Times New Roman"/>
              </a:defRPr>
            </a:pPr>
            <a:endParaRPr/>
          </a:p>
        </p:txBody>
      </p:sp>
      <p:sp>
        <p:nvSpPr>
          <p:cNvPr id="472" name="AutoShape 12"/>
          <p:cNvSpPr/>
          <p:nvPr/>
        </p:nvSpPr>
        <p:spPr>
          <a:xfrm>
            <a:off x="5089525" y="3667125"/>
            <a:ext cx="1108075" cy="3048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8789" y="0"/>
                </a:lnTo>
                <a:lnTo>
                  <a:pt x="21600" y="0"/>
                </a:lnTo>
                <a:lnTo>
                  <a:pt x="12811" y="21600"/>
                </a:lnTo>
                <a:close/>
              </a:path>
            </a:pathLst>
          </a:custGeom>
          <a:solidFill>
            <a:schemeClr val="accent1"/>
          </a:solidFill>
          <a:ln>
            <a:solidFill>
              <a:srgbClr val="000000"/>
            </a:solidFill>
            <a:miter/>
          </a:ln>
        </p:spPr>
        <p:txBody>
          <a:bodyPr lIns="45719" rIns="45719" anchor="ctr"/>
          <a:lstStyle/>
          <a:p>
            <a:pPr>
              <a:defRPr>
                <a:latin typeface="+mj-lt"/>
                <a:ea typeface="+mj-ea"/>
                <a:cs typeface="+mj-cs"/>
                <a:sym typeface="Times New Roman"/>
              </a:defRPr>
            </a:pPr>
            <a:endParaRPr/>
          </a:p>
        </p:txBody>
      </p:sp>
      <p:sp>
        <p:nvSpPr>
          <p:cNvPr id="473" name="AutoShape 13"/>
          <p:cNvSpPr/>
          <p:nvPr/>
        </p:nvSpPr>
        <p:spPr>
          <a:xfrm rot="16200000" flipH="1">
            <a:off x="5385594" y="4045744"/>
            <a:ext cx="1189039" cy="425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594" y="0"/>
                </a:lnTo>
                <a:lnTo>
                  <a:pt x="21600" y="0"/>
                </a:lnTo>
                <a:lnTo>
                  <a:pt x="16006" y="21600"/>
                </a:lnTo>
                <a:close/>
              </a:path>
            </a:pathLst>
          </a:custGeom>
          <a:solidFill>
            <a:schemeClr val="accent1"/>
          </a:solidFill>
          <a:ln>
            <a:solidFill>
              <a:srgbClr val="000000"/>
            </a:solidFill>
            <a:miter/>
          </a:ln>
        </p:spPr>
        <p:txBody>
          <a:bodyPr lIns="45719" rIns="45719" anchor="ctr"/>
          <a:lstStyle/>
          <a:p>
            <a:pPr>
              <a:defRPr>
                <a:latin typeface="+mj-lt"/>
                <a:ea typeface="+mj-ea"/>
                <a:cs typeface="+mj-cs"/>
                <a:sym typeface="Times New Roman"/>
              </a:defRPr>
            </a:pPr>
            <a:endParaRPr/>
          </a:p>
        </p:txBody>
      </p:sp>
      <p:sp>
        <p:nvSpPr>
          <p:cNvPr id="474" name="Line 14"/>
          <p:cNvSpPr/>
          <p:nvPr/>
        </p:nvSpPr>
        <p:spPr>
          <a:xfrm flipV="1">
            <a:off x="5507037" y="3567112"/>
            <a:ext cx="833438" cy="598488"/>
          </a:xfrm>
          <a:prstGeom prst="line">
            <a:avLst/>
          </a:prstGeom>
          <a:ln w="38100">
            <a:solidFill>
              <a:srgbClr val="FF0000"/>
            </a:solidFill>
          </a:ln>
        </p:spPr>
        <p:txBody>
          <a:bodyPr lIns="45719" rIns="45719"/>
          <a:lstStyle/>
          <a:p>
            <a:endParaRPr/>
          </a:p>
        </p:txBody>
      </p:sp>
      <p:sp>
        <p:nvSpPr>
          <p:cNvPr id="475" name="Line 16"/>
          <p:cNvSpPr/>
          <p:nvPr/>
        </p:nvSpPr>
        <p:spPr>
          <a:xfrm>
            <a:off x="3992562" y="4297362"/>
            <a:ext cx="965201" cy="1"/>
          </a:xfrm>
          <a:prstGeom prst="line">
            <a:avLst/>
          </a:prstGeom>
          <a:ln w="57150">
            <a:solidFill>
              <a:srgbClr val="000066"/>
            </a:solidFill>
            <a:tailEnd type="triangle"/>
          </a:ln>
        </p:spPr>
        <p:txBody>
          <a:bodyPr lIns="45719" rIns="45719"/>
          <a:lstStyle/>
          <a:p>
            <a:endParaRPr/>
          </a:p>
        </p:txBody>
      </p:sp>
      <p:sp>
        <p:nvSpPr>
          <p:cNvPr id="476" name="Text Box 18"/>
          <p:cNvSpPr txBox="1"/>
          <p:nvPr/>
        </p:nvSpPr>
        <p:spPr>
          <a:xfrm>
            <a:off x="1230312" y="5334000"/>
            <a:ext cx="6196013" cy="853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200"/>
              </a:spcBef>
              <a:defRPr sz="2000" b="1" i="1">
                <a:solidFill>
                  <a:srgbClr val="000066"/>
                </a:solidFill>
                <a:latin typeface="Century Gothic"/>
                <a:ea typeface="Century Gothic"/>
                <a:cs typeface="Century Gothic"/>
                <a:sym typeface="Century Gothic"/>
              </a:defRPr>
            </a:pPr>
            <a:r>
              <a:t>True Length Line</a:t>
            </a:r>
            <a:r>
              <a:rPr i="0"/>
              <a:t>: </a:t>
            </a:r>
            <a:endParaRPr>
              <a:latin typeface="+mj-lt"/>
              <a:ea typeface="+mj-ea"/>
              <a:cs typeface="+mj-cs"/>
              <a:sym typeface="Times New Roman"/>
            </a:endParaRPr>
          </a:p>
          <a:p>
            <a:pPr>
              <a:spcBef>
                <a:spcPts val="1200"/>
              </a:spcBef>
              <a:buSzPct val="100000"/>
              <a:buChar char="•"/>
              <a:defRPr sz="2000">
                <a:solidFill>
                  <a:srgbClr val="000066"/>
                </a:solidFill>
                <a:latin typeface="Century Gothic"/>
                <a:ea typeface="Century Gothic"/>
                <a:cs typeface="Century Gothic"/>
                <a:sym typeface="Century Gothic"/>
              </a:defRPr>
            </a:pPr>
            <a:r>
              <a:t>    Parallel to plane of projection</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Rectangle 2"/>
          <p:cNvSpPr txBox="1">
            <a:spLocks noGrp="1"/>
          </p:cNvSpPr>
          <p:nvPr>
            <p:ph type="title" idx="4294967295"/>
          </p:nvPr>
        </p:nvSpPr>
        <p:spPr>
          <a:xfrm>
            <a:off x="152400" y="228600"/>
            <a:ext cx="8839200" cy="854075"/>
          </a:xfrm>
          <a:prstGeom prst="rect">
            <a:avLst/>
          </a:prstGeom>
        </p:spPr>
        <p:txBody>
          <a:bodyPr>
            <a:normAutofit/>
          </a:bodyPr>
          <a:lstStyle>
            <a:lvl1pPr>
              <a:defRPr b="1">
                <a:latin typeface="Century Gothic"/>
                <a:ea typeface="Century Gothic"/>
                <a:cs typeface="Century Gothic"/>
                <a:sym typeface="Century Gothic"/>
              </a:defRPr>
            </a:lvl1pPr>
          </a:lstStyle>
          <a:p>
            <a:r>
              <a:t>Basics of Edges and Surfaces</a:t>
            </a:r>
          </a:p>
        </p:txBody>
      </p:sp>
      <p:sp>
        <p:nvSpPr>
          <p:cNvPr id="481" name="Rectangle 3"/>
          <p:cNvSpPr txBox="1">
            <a:spLocks noGrp="1"/>
          </p:cNvSpPr>
          <p:nvPr>
            <p:ph type="body" sz="quarter" idx="4294967295"/>
          </p:nvPr>
        </p:nvSpPr>
        <p:spPr>
          <a:xfrm>
            <a:off x="180586" y="2190125"/>
            <a:ext cx="2910470" cy="1899347"/>
          </a:xfrm>
          <a:prstGeom prst="rect">
            <a:avLst/>
          </a:prstGeom>
        </p:spPr>
        <p:txBody>
          <a:bodyPr>
            <a:normAutofit/>
          </a:bodyPr>
          <a:lstStyle/>
          <a:p>
            <a:pPr>
              <a:spcBef>
                <a:spcPts val="1200"/>
              </a:spcBef>
              <a:defRPr sz="2000">
                <a:solidFill>
                  <a:srgbClr val="00B0F0"/>
                </a:solidFill>
                <a:latin typeface="Century Gothic"/>
                <a:ea typeface="Century Gothic"/>
                <a:cs typeface="Century Gothic"/>
                <a:sym typeface="Century Gothic"/>
              </a:defRPr>
            </a:pPr>
            <a:r>
              <a:t>Edge (E) 1-2 </a:t>
            </a:r>
            <a:r>
              <a:rPr>
                <a:solidFill>
                  <a:srgbClr val="000066"/>
                </a:solidFill>
              </a:rPr>
              <a:t>is True Length (TL) in Top, Side, </a:t>
            </a:r>
            <a:r>
              <a:rPr b="1" i="1">
                <a:solidFill>
                  <a:srgbClr val="000066"/>
                </a:solidFill>
              </a:rPr>
              <a:t>not</a:t>
            </a:r>
            <a:r>
              <a:rPr b="1">
                <a:solidFill>
                  <a:srgbClr val="000066"/>
                </a:solidFill>
              </a:rPr>
              <a:t> in Front</a:t>
            </a:r>
          </a:p>
          <a:p>
            <a:pPr>
              <a:spcBef>
                <a:spcPts val="1200"/>
              </a:spcBef>
              <a:defRPr sz="2000">
                <a:solidFill>
                  <a:srgbClr val="FF0000"/>
                </a:solidFill>
                <a:latin typeface="Century Gothic"/>
                <a:ea typeface="Century Gothic"/>
                <a:cs typeface="Century Gothic"/>
                <a:sym typeface="Century Gothic"/>
              </a:defRPr>
            </a:pPr>
            <a:r>
              <a:t>E 3-4 </a:t>
            </a:r>
            <a:r>
              <a:rPr>
                <a:solidFill>
                  <a:srgbClr val="000066"/>
                </a:solidFill>
              </a:rPr>
              <a:t>is an </a:t>
            </a:r>
            <a:r>
              <a:rPr i="1">
                <a:solidFill>
                  <a:srgbClr val="000066"/>
                </a:solidFill>
              </a:rPr>
              <a:t>inclined line</a:t>
            </a:r>
            <a:r>
              <a:rPr>
                <a:solidFill>
                  <a:srgbClr val="000066"/>
                </a:solidFill>
              </a:rPr>
              <a:t>, TL </a:t>
            </a:r>
            <a:r>
              <a:rPr i="1">
                <a:solidFill>
                  <a:srgbClr val="000066"/>
                </a:solidFill>
              </a:rPr>
              <a:t>only</a:t>
            </a:r>
            <a:r>
              <a:rPr>
                <a:solidFill>
                  <a:srgbClr val="000066"/>
                </a:solidFill>
              </a:rPr>
              <a:t> in Front</a:t>
            </a:r>
          </a:p>
        </p:txBody>
      </p:sp>
      <p:pic>
        <p:nvPicPr>
          <p:cNvPr id="482" name="Picture 4" descr="Picture 4"/>
          <p:cNvPicPr>
            <a:picLocks noChangeAspect="1"/>
          </p:cNvPicPr>
          <p:nvPr/>
        </p:nvPicPr>
        <p:blipFill>
          <a:blip r:embed="rId3"/>
          <a:stretch>
            <a:fillRect/>
          </a:stretch>
        </p:blipFill>
        <p:spPr>
          <a:xfrm>
            <a:off x="3238990" y="1528235"/>
            <a:ext cx="5752611" cy="4974165"/>
          </a:xfrm>
          <a:prstGeom prst="rect">
            <a:avLst/>
          </a:prstGeom>
          <a:ln w="12700">
            <a:miter lim="400000"/>
          </a:ln>
        </p:spPr>
      </p:pic>
      <p:sp>
        <p:nvSpPr>
          <p:cNvPr id="483" name="Rectangle 1"/>
          <p:cNvSpPr txBox="1"/>
          <p:nvPr/>
        </p:nvSpPr>
        <p:spPr>
          <a:xfrm>
            <a:off x="543659" y="5050375"/>
            <a:ext cx="2421466" cy="9753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900"/>
              </a:spcBef>
              <a:defRPr sz="1600" b="1" i="1">
                <a:solidFill>
                  <a:srgbClr val="000066"/>
                </a:solidFill>
                <a:latin typeface="Century Gothic"/>
                <a:ea typeface="Century Gothic"/>
                <a:cs typeface="Century Gothic"/>
                <a:sym typeface="Century Gothic"/>
              </a:defRPr>
            </a:pPr>
            <a:r>
              <a:t>True Length Line</a:t>
            </a:r>
            <a:r>
              <a:rPr i="0"/>
              <a:t>: </a:t>
            </a:r>
            <a:endParaRPr>
              <a:latin typeface="+mj-lt"/>
              <a:ea typeface="+mj-ea"/>
              <a:cs typeface="+mj-cs"/>
              <a:sym typeface="Times New Roman"/>
            </a:endParaRPr>
          </a:p>
          <a:p>
            <a:pPr>
              <a:spcBef>
                <a:spcPts val="900"/>
              </a:spcBef>
              <a:defRPr sz="1600">
                <a:solidFill>
                  <a:srgbClr val="000066"/>
                </a:solidFill>
                <a:latin typeface="Century Gothic"/>
                <a:ea typeface="Century Gothic"/>
                <a:cs typeface="Century Gothic"/>
                <a:sym typeface="Century Gothic"/>
              </a:defRPr>
            </a:pPr>
            <a:r>
              <a:t>Parallel to plane of projection.</a:t>
            </a:r>
          </a:p>
        </p:txBody>
      </p:sp>
      <p:sp>
        <p:nvSpPr>
          <p:cNvPr id="484" name="Rectangle 2"/>
          <p:cNvSpPr/>
          <p:nvPr/>
        </p:nvSpPr>
        <p:spPr>
          <a:xfrm>
            <a:off x="458990" y="5050375"/>
            <a:ext cx="2506136" cy="954108"/>
          </a:xfrm>
          <a:prstGeom prst="rect">
            <a:avLst/>
          </a:prstGeom>
          <a:ln w="25400">
            <a:solidFill>
              <a:srgbClr val="3C8C93"/>
            </a:solidFill>
          </a:ln>
        </p:spPr>
        <p:txBody>
          <a:bodyPr lIns="45719" rIns="45719" anchor="ctr"/>
          <a:lstStyle/>
          <a:p>
            <a:pPr algn="ctr">
              <a:defRPr>
                <a:solidFill>
                  <a:srgbClr val="3C8C93"/>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8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8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48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iterate>
                                    <p:tmAbs val="0"/>
                                  </p:iterate>
                                  <p:childTnLst>
                                    <p:set>
                                      <p:cBhvr>
                                        <p:cTn id="16" fill="hold"/>
                                        <p:tgtEl>
                                          <p:spTgt spid="483"/>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3" nodeType="afterEffect">
                                  <p:stCondLst>
                                    <p:cond delay="0"/>
                                  </p:stCondLst>
                                  <p:iterate>
                                    <p:tmAbs val="0"/>
                                  </p:iterate>
                                  <p:childTnLst>
                                    <p:set>
                                      <p:cBhvr>
                                        <p:cTn id="19" fill="hold"/>
                                        <p:tgtEl>
                                          <p:spTgt spid="4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 grpId="1" build="p" animBg="1" advAuto="0"/>
      <p:bldP spid="483" grpId="2" animBg="1" advAuto="0"/>
      <p:bldP spid="484" grpId="3"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Rectangle 2"/>
          <p:cNvSpPr txBox="1">
            <a:spLocks noGrp="1"/>
          </p:cNvSpPr>
          <p:nvPr>
            <p:ph type="title" idx="4294967295"/>
          </p:nvPr>
        </p:nvSpPr>
        <p:spPr>
          <a:xfrm>
            <a:off x="152400" y="172154"/>
            <a:ext cx="8839200" cy="854076"/>
          </a:xfrm>
          <a:prstGeom prst="rect">
            <a:avLst/>
          </a:prstGeom>
        </p:spPr>
        <p:txBody>
          <a:bodyPr>
            <a:normAutofit/>
          </a:bodyPr>
          <a:lstStyle>
            <a:lvl1pPr>
              <a:defRPr b="1">
                <a:latin typeface="Century Gothic"/>
                <a:ea typeface="Century Gothic"/>
                <a:cs typeface="Century Gothic"/>
                <a:sym typeface="Century Gothic"/>
              </a:defRPr>
            </a:lvl1pPr>
          </a:lstStyle>
          <a:p>
            <a:r>
              <a:t>Basics of Edges and Surfaces</a:t>
            </a:r>
          </a:p>
        </p:txBody>
      </p:sp>
      <p:pic>
        <p:nvPicPr>
          <p:cNvPr id="489" name="Picture 6" descr="Picture 6"/>
          <p:cNvPicPr>
            <a:picLocks noChangeAspect="1"/>
          </p:cNvPicPr>
          <p:nvPr/>
        </p:nvPicPr>
        <p:blipFill>
          <a:blip r:embed="rId3"/>
          <a:stretch>
            <a:fillRect/>
          </a:stretch>
        </p:blipFill>
        <p:spPr>
          <a:xfrm>
            <a:off x="786490" y="1306112"/>
            <a:ext cx="2900242" cy="4983163"/>
          </a:xfrm>
          <a:prstGeom prst="rect">
            <a:avLst/>
          </a:prstGeom>
          <a:ln w="12700">
            <a:miter lim="400000"/>
          </a:ln>
        </p:spPr>
      </p:pic>
      <p:sp>
        <p:nvSpPr>
          <p:cNvPr id="490" name="Text Box 8"/>
          <p:cNvSpPr txBox="1"/>
          <p:nvPr/>
        </p:nvSpPr>
        <p:spPr>
          <a:xfrm>
            <a:off x="2669208" y="2207641"/>
            <a:ext cx="395289" cy="288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800"/>
              </a:spcBef>
              <a:defRPr sz="1400"/>
            </a:lvl1pPr>
          </a:lstStyle>
          <a:p>
            <a:r>
              <a:t>4</a:t>
            </a:r>
          </a:p>
        </p:txBody>
      </p:sp>
      <p:sp>
        <p:nvSpPr>
          <p:cNvPr id="491" name="Text Box 9"/>
          <p:cNvSpPr txBox="1"/>
          <p:nvPr/>
        </p:nvSpPr>
        <p:spPr>
          <a:xfrm>
            <a:off x="1995222" y="2170994"/>
            <a:ext cx="395288" cy="288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800"/>
              </a:spcBef>
              <a:defRPr sz="1400"/>
            </a:lvl1pPr>
          </a:lstStyle>
          <a:p>
            <a:r>
              <a:t>3</a:t>
            </a:r>
          </a:p>
        </p:txBody>
      </p:sp>
      <p:sp>
        <p:nvSpPr>
          <p:cNvPr id="492" name="TextBox 1"/>
          <p:cNvSpPr txBox="1"/>
          <p:nvPr/>
        </p:nvSpPr>
        <p:spPr>
          <a:xfrm>
            <a:off x="1636317" y="5111863"/>
            <a:ext cx="225779" cy="2135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900">
                <a:latin typeface="+mj-lt"/>
                <a:ea typeface="+mj-ea"/>
                <a:cs typeface="+mj-cs"/>
                <a:sym typeface="Times New Roman"/>
              </a:defRPr>
            </a:lvl1pPr>
          </a:lstStyle>
          <a:p>
            <a:r>
              <a:t>3</a:t>
            </a:r>
          </a:p>
        </p:txBody>
      </p:sp>
      <p:sp>
        <p:nvSpPr>
          <p:cNvPr id="493" name="TextBox 8"/>
          <p:cNvSpPr txBox="1"/>
          <p:nvPr/>
        </p:nvSpPr>
        <p:spPr>
          <a:xfrm>
            <a:off x="2560460" y="5119091"/>
            <a:ext cx="225779" cy="2135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900">
                <a:latin typeface="+mj-lt"/>
                <a:ea typeface="+mj-ea"/>
                <a:cs typeface="+mj-cs"/>
                <a:sym typeface="Times New Roman"/>
              </a:defRPr>
            </a:lvl1pPr>
          </a:lstStyle>
          <a:p>
            <a:r>
              <a:t>3</a:t>
            </a:r>
          </a:p>
        </p:txBody>
      </p:sp>
      <p:sp>
        <p:nvSpPr>
          <p:cNvPr id="494" name="TextBox 9"/>
          <p:cNvSpPr txBox="1"/>
          <p:nvPr/>
        </p:nvSpPr>
        <p:spPr>
          <a:xfrm>
            <a:off x="2236610" y="4221155"/>
            <a:ext cx="225779" cy="2135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900">
                <a:latin typeface="+mj-lt"/>
                <a:ea typeface="+mj-ea"/>
                <a:cs typeface="+mj-cs"/>
                <a:sym typeface="Times New Roman"/>
              </a:defRPr>
            </a:lvl1pPr>
          </a:lstStyle>
          <a:p>
            <a:r>
              <a:t>4</a:t>
            </a:r>
          </a:p>
        </p:txBody>
      </p:sp>
      <p:sp>
        <p:nvSpPr>
          <p:cNvPr id="495" name="TextBox 10"/>
          <p:cNvSpPr txBox="1"/>
          <p:nvPr/>
        </p:nvSpPr>
        <p:spPr>
          <a:xfrm>
            <a:off x="3050193" y="5119091"/>
            <a:ext cx="225779" cy="2135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900">
                <a:latin typeface="+mj-lt"/>
                <a:ea typeface="+mj-ea"/>
                <a:cs typeface="+mj-cs"/>
                <a:sym typeface="Times New Roman"/>
              </a:defRPr>
            </a:lvl1pPr>
          </a:lstStyle>
          <a:p>
            <a:r>
              <a:t>4</a:t>
            </a:r>
          </a:p>
        </p:txBody>
      </p:sp>
      <p:sp>
        <p:nvSpPr>
          <p:cNvPr id="496" name="TextBox 2"/>
          <p:cNvSpPr txBox="1"/>
          <p:nvPr/>
        </p:nvSpPr>
        <p:spPr>
          <a:xfrm>
            <a:off x="4439699" y="4244621"/>
            <a:ext cx="4501101" cy="1615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200"/>
              </a:spcBef>
              <a:defRPr sz="2000">
                <a:solidFill>
                  <a:srgbClr val="3C8C93"/>
                </a:solidFill>
                <a:latin typeface="Century Gothic"/>
                <a:ea typeface="Century Gothic"/>
                <a:cs typeface="Century Gothic"/>
                <a:sym typeface="Century Gothic"/>
              </a:defRPr>
            </a:pPr>
            <a:r>
              <a:t>Quick quiz:</a:t>
            </a:r>
            <a:endParaRPr>
              <a:latin typeface="+mj-lt"/>
              <a:ea typeface="+mj-ea"/>
              <a:cs typeface="+mj-cs"/>
              <a:sym typeface="Times New Roman"/>
            </a:endParaRPr>
          </a:p>
          <a:p>
            <a:pPr marL="342900" indent="-342900">
              <a:spcBef>
                <a:spcPts val="1200"/>
              </a:spcBef>
              <a:buSzPct val="100000"/>
              <a:buChar char="•"/>
              <a:defRPr sz="2000">
                <a:solidFill>
                  <a:srgbClr val="3C8C93"/>
                </a:solidFill>
                <a:latin typeface="Century Gothic"/>
                <a:ea typeface="Century Gothic"/>
                <a:cs typeface="Century Gothic"/>
                <a:sym typeface="Century Gothic"/>
              </a:defRPr>
            </a:pPr>
            <a:r>
              <a:t>In which view(s) can you correctly see line 1-3 in TL?</a:t>
            </a:r>
            <a:endParaRPr>
              <a:latin typeface="+mj-lt"/>
              <a:ea typeface="+mj-ea"/>
              <a:cs typeface="+mj-cs"/>
              <a:sym typeface="Times New Roman"/>
            </a:endParaRPr>
          </a:p>
          <a:p>
            <a:pPr marL="342900" indent="-342900">
              <a:spcBef>
                <a:spcPts val="1200"/>
              </a:spcBef>
              <a:buSzPct val="100000"/>
              <a:buChar char="•"/>
              <a:defRPr sz="2000">
                <a:solidFill>
                  <a:srgbClr val="3C8C93"/>
                </a:solidFill>
                <a:latin typeface="Century Gothic"/>
                <a:ea typeface="Century Gothic"/>
                <a:cs typeface="Century Gothic"/>
                <a:sym typeface="Century Gothic"/>
              </a:defRPr>
            </a:pPr>
            <a:r>
              <a:t>Line 4-2?</a:t>
            </a:r>
          </a:p>
        </p:txBody>
      </p:sp>
      <p:sp>
        <p:nvSpPr>
          <p:cNvPr id="497" name="Rectangle 5"/>
          <p:cNvSpPr txBox="1"/>
          <p:nvPr/>
        </p:nvSpPr>
        <p:spPr>
          <a:xfrm>
            <a:off x="3836394" y="1497305"/>
            <a:ext cx="4941649" cy="19202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spcBef>
                <a:spcPts val="1200"/>
              </a:spcBef>
              <a:defRPr sz="2000" b="1" i="1">
                <a:solidFill>
                  <a:srgbClr val="000066"/>
                </a:solidFill>
                <a:latin typeface="Century Gothic"/>
                <a:ea typeface="Century Gothic"/>
                <a:cs typeface="Century Gothic"/>
                <a:sym typeface="Century Gothic"/>
              </a:defRPr>
            </a:pPr>
            <a:r>
              <a:t>Oblique Edges</a:t>
            </a:r>
            <a:endParaRPr>
              <a:latin typeface="+mj-lt"/>
              <a:ea typeface="+mj-ea"/>
              <a:cs typeface="+mj-cs"/>
              <a:sym typeface="Times New Roman"/>
            </a:endParaRPr>
          </a:p>
          <a:p>
            <a:pPr marL="342900" indent="-342900">
              <a:spcBef>
                <a:spcPts val="1200"/>
              </a:spcBef>
              <a:buSzPct val="100000"/>
              <a:buChar char="•"/>
              <a:defRPr sz="2000">
                <a:solidFill>
                  <a:srgbClr val="000066"/>
                </a:solidFill>
                <a:latin typeface="Century Gothic"/>
                <a:ea typeface="Century Gothic"/>
                <a:cs typeface="Century Gothic"/>
                <a:sym typeface="Century Gothic"/>
              </a:defRPr>
            </a:pPr>
            <a:r>
              <a:t>Edge 1-2 is </a:t>
            </a:r>
            <a:r>
              <a:rPr b="1" i="1"/>
              <a:t>oblique</a:t>
            </a:r>
            <a:r>
              <a:t>: not True Length in </a:t>
            </a:r>
            <a:r>
              <a:rPr i="1"/>
              <a:t>any</a:t>
            </a:r>
            <a:r>
              <a:t> principal plane of glass box. </a:t>
            </a:r>
          </a:p>
          <a:p>
            <a:pPr marL="342900" indent="-342900">
              <a:spcBef>
                <a:spcPts val="1200"/>
              </a:spcBef>
              <a:buSzPct val="100000"/>
              <a:buChar char="•"/>
              <a:defRPr sz="2000">
                <a:solidFill>
                  <a:srgbClr val="000066"/>
                </a:solidFill>
                <a:latin typeface="Century Gothic"/>
                <a:ea typeface="Century Gothic"/>
                <a:cs typeface="Century Gothic"/>
                <a:sym typeface="Century Gothic"/>
              </a:defRPr>
            </a:pPr>
            <a:r>
              <a:t>It is not parallel to any plane of projection.</a:t>
            </a:r>
          </a:p>
        </p:txBody>
      </p:sp>
      <p:sp>
        <p:nvSpPr>
          <p:cNvPr id="498" name="TextBox 12"/>
          <p:cNvSpPr txBox="1"/>
          <p:nvPr/>
        </p:nvSpPr>
        <p:spPr>
          <a:xfrm>
            <a:off x="1661392" y="4754979"/>
            <a:ext cx="225779" cy="2135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900">
                <a:latin typeface="+mj-lt"/>
                <a:ea typeface="+mj-ea"/>
                <a:cs typeface="+mj-cs"/>
                <a:sym typeface="Times New Roman"/>
              </a:defRPr>
            </a:lvl1pPr>
          </a:lstStyle>
          <a:p>
            <a:r>
              <a:t>3</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6" grpId="2" animBg="1" advAuto="0"/>
      <p:bldP spid="497" grpId="1"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Rectangle 2"/>
          <p:cNvSpPr txBox="1">
            <a:spLocks noGrp="1"/>
          </p:cNvSpPr>
          <p:nvPr>
            <p:ph type="title" idx="4294967295"/>
          </p:nvPr>
        </p:nvSpPr>
        <p:spPr>
          <a:xfrm>
            <a:off x="152400" y="228600"/>
            <a:ext cx="8839200" cy="618893"/>
          </a:xfrm>
          <a:prstGeom prst="rect">
            <a:avLst/>
          </a:prstGeom>
        </p:spPr>
        <p:txBody>
          <a:bodyPr>
            <a:normAutofit/>
          </a:bodyPr>
          <a:lstStyle>
            <a:lvl1pPr>
              <a:defRPr b="1">
                <a:latin typeface="Century Gothic"/>
                <a:ea typeface="Century Gothic"/>
                <a:cs typeface="Century Gothic"/>
                <a:sym typeface="Century Gothic"/>
              </a:defRPr>
            </a:lvl1pPr>
          </a:lstStyle>
          <a:p>
            <a:r>
              <a:t>Basics of Edges and Surfaces</a:t>
            </a:r>
          </a:p>
        </p:txBody>
      </p:sp>
      <p:sp>
        <p:nvSpPr>
          <p:cNvPr id="503" name="Rectangle 3"/>
          <p:cNvSpPr txBox="1">
            <a:spLocks noGrp="1"/>
          </p:cNvSpPr>
          <p:nvPr>
            <p:ph type="body" sz="quarter" idx="4294967295"/>
          </p:nvPr>
        </p:nvSpPr>
        <p:spPr>
          <a:xfrm>
            <a:off x="347240" y="1086458"/>
            <a:ext cx="8796761" cy="588965"/>
          </a:xfrm>
          <a:prstGeom prst="rect">
            <a:avLst/>
          </a:prstGeom>
          <a:solidFill>
            <a:schemeClr val="accent3">
              <a:lumOff val="44000"/>
            </a:schemeClr>
          </a:solidFill>
        </p:spPr>
        <p:txBody>
          <a:bodyPr>
            <a:normAutofit/>
          </a:bodyPr>
          <a:lstStyle/>
          <a:p>
            <a:pPr marL="0" indent="0">
              <a:spcBef>
                <a:spcPts val="1200"/>
              </a:spcBef>
              <a:buSzTx/>
              <a:buNone/>
              <a:defRPr sz="2000">
                <a:solidFill>
                  <a:srgbClr val="3C8C93"/>
                </a:solidFill>
                <a:latin typeface="Century Gothic"/>
                <a:ea typeface="Century Gothic"/>
                <a:cs typeface="Century Gothic"/>
                <a:sym typeface="Century Gothic"/>
              </a:defRPr>
            </a:pPr>
            <a:r>
              <a:t>3 Types of Planar surface:  </a:t>
            </a:r>
            <a:r>
              <a:rPr b="1"/>
              <a:t>Principal, Inclined or Oblique</a:t>
            </a:r>
          </a:p>
        </p:txBody>
      </p:sp>
      <p:sp>
        <p:nvSpPr>
          <p:cNvPr id="504" name="Rectangle 4"/>
          <p:cNvSpPr txBox="1"/>
          <p:nvPr/>
        </p:nvSpPr>
        <p:spPr>
          <a:xfrm>
            <a:off x="6363453" y="1563109"/>
            <a:ext cx="2174876" cy="1543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spcBef>
                <a:spcPts val="1000"/>
              </a:spcBef>
              <a:defRPr sz="1800">
                <a:solidFill>
                  <a:srgbClr val="CC0000"/>
                </a:solidFill>
                <a:latin typeface="Century Gothic"/>
                <a:ea typeface="Century Gothic"/>
                <a:cs typeface="Century Gothic"/>
                <a:sym typeface="Century Gothic"/>
              </a:defRPr>
            </a:lvl1pPr>
            <a:lvl2pPr marL="319088" indent="-319088">
              <a:spcBef>
                <a:spcPts val="400"/>
              </a:spcBef>
              <a:buSzPct val="100000"/>
              <a:buChar char="–"/>
              <a:defRPr sz="1800">
                <a:solidFill>
                  <a:srgbClr val="000066"/>
                </a:solidFill>
                <a:latin typeface="Century Gothic"/>
                <a:ea typeface="Century Gothic"/>
                <a:cs typeface="Century Gothic"/>
                <a:sym typeface="Century Gothic"/>
              </a:defRPr>
            </a:lvl2pPr>
          </a:lstStyle>
          <a:p>
            <a:r>
              <a:t>Oblique</a:t>
            </a:r>
            <a:endParaRPr>
              <a:latin typeface="+mj-lt"/>
              <a:ea typeface="+mj-ea"/>
              <a:cs typeface="+mj-cs"/>
              <a:sym typeface="Times New Roman"/>
            </a:endParaRPr>
          </a:p>
          <a:p>
            <a:pPr lvl="1"/>
            <a:r>
              <a:t>Does not appear as Edge in any standard view.</a:t>
            </a:r>
          </a:p>
        </p:txBody>
      </p:sp>
      <p:sp>
        <p:nvSpPr>
          <p:cNvPr id="505" name="Rectangle 5"/>
          <p:cNvSpPr txBox="1"/>
          <p:nvPr/>
        </p:nvSpPr>
        <p:spPr>
          <a:xfrm>
            <a:off x="3127786" y="1558194"/>
            <a:ext cx="3235668" cy="28254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spcBef>
                <a:spcPts val="1000"/>
              </a:spcBef>
              <a:defRPr sz="1800">
                <a:solidFill>
                  <a:srgbClr val="CC0000"/>
                </a:solidFill>
                <a:latin typeface="Century Gothic"/>
                <a:ea typeface="Century Gothic"/>
                <a:cs typeface="Century Gothic"/>
                <a:sym typeface="Century Gothic"/>
              </a:defRPr>
            </a:pPr>
            <a:r>
              <a:t>Inclined</a:t>
            </a:r>
            <a:endParaRPr>
              <a:latin typeface="+mj-lt"/>
              <a:ea typeface="+mj-ea"/>
              <a:cs typeface="+mj-cs"/>
              <a:sym typeface="Times New Roman"/>
            </a:endParaRPr>
          </a:p>
          <a:p>
            <a:pPr marL="319088" lvl="1" indent="-307975">
              <a:spcBef>
                <a:spcPts val="400"/>
              </a:spcBef>
              <a:buSzPct val="100000"/>
              <a:buChar char="–"/>
              <a:defRPr sz="1800" b="1">
                <a:solidFill>
                  <a:srgbClr val="000066"/>
                </a:solidFill>
                <a:latin typeface="Century Gothic"/>
                <a:ea typeface="Century Gothic"/>
                <a:cs typeface="Century Gothic"/>
                <a:sym typeface="Century Gothic"/>
              </a:defRPr>
            </a:pPr>
            <a:r>
              <a:t>Perpendicular to 1 plane of projection</a:t>
            </a:r>
            <a:endParaRPr>
              <a:latin typeface="+mj-lt"/>
              <a:ea typeface="+mj-ea"/>
              <a:cs typeface="+mj-cs"/>
              <a:sym typeface="Times New Roman"/>
            </a:endParaRPr>
          </a:p>
          <a:p>
            <a:pPr marL="319088" lvl="1" indent="-307975">
              <a:spcBef>
                <a:spcPts val="400"/>
              </a:spcBef>
              <a:buSzPct val="100000"/>
              <a:buChar char="–"/>
              <a:defRPr sz="1800">
                <a:solidFill>
                  <a:srgbClr val="000066"/>
                </a:solidFill>
                <a:latin typeface="Century Gothic"/>
                <a:ea typeface="Century Gothic"/>
                <a:cs typeface="Century Gothic"/>
                <a:sym typeface="Century Gothic"/>
              </a:defRPr>
            </a:pPr>
            <a:r>
              <a:t>Inclined to others</a:t>
            </a:r>
            <a:endParaRPr>
              <a:latin typeface="+mj-lt"/>
              <a:ea typeface="+mj-ea"/>
              <a:cs typeface="+mj-cs"/>
              <a:sym typeface="Times New Roman"/>
            </a:endParaRPr>
          </a:p>
          <a:p>
            <a:pPr marL="319088" lvl="1" indent="-307975">
              <a:spcBef>
                <a:spcPts val="400"/>
              </a:spcBef>
              <a:buSzPct val="100000"/>
              <a:buChar char="–"/>
              <a:defRPr sz="1800">
                <a:solidFill>
                  <a:srgbClr val="000066"/>
                </a:solidFill>
                <a:latin typeface="Century Gothic"/>
                <a:ea typeface="Century Gothic"/>
                <a:cs typeface="Century Gothic"/>
                <a:sym typeface="Century Gothic"/>
              </a:defRPr>
            </a:pPr>
            <a:r>
              <a:t>True Shape not poss. in any standard view</a:t>
            </a:r>
            <a:endParaRPr>
              <a:latin typeface="+mj-lt"/>
              <a:ea typeface="+mj-ea"/>
              <a:cs typeface="+mj-cs"/>
              <a:sym typeface="Times New Roman"/>
            </a:endParaRPr>
          </a:p>
          <a:p>
            <a:pPr marL="319088" lvl="1" indent="-307975">
              <a:spcBef>
                <a:spcPts val="400"/>
              </a:spcBef>
              <a:buSzPct val="100000"/>
              <a:buChar char="–"/>
              <a:defRPr sz="1800">
                <a:solidFill>
                  <a:srgbClr val="000066"/>
                </a:solidFill>
                <a:latin typeface="Century Gothic"/>
                <a:ea typeface="Century Gothic"/>
                <a:cs typeface="Century Gothic"/>
                <a:sym typeface="Century Gothic"/>
              </a:defRPr>
            </a:pPr>
            <a:r>
              <a:t>Appears as TL Edge in view where perp. to plane of projection </a:t>
            </a:r>
          </a:p>
        </p:txBody>
      </p:sp>
      <p:sp>
        <p:nvSpPr>
          <p:cNvPr id="506" name="Rectangle 6"/>
          <p:cNvSpPr txBox="1"/>
          <p:nvPr/>
        </p:nvSpPr>
        <p:spPr>
          <a:xfrm>
            <a:off x="347240" y="1558194"/>
            <a:ext cx="3302001" cy="2491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spcBef>
                <a:spcPts val="1000"/>
              </a:spcBef>
              <a:defRPr sz="1800">
                <a:solidFill>
                  <a:srgbClr val="CC0000"/>
                </a:solidFill>
                <a:latin typeface="Century Gothic"/>
                <a:ea typeface="Century Gothic"/>
                <a:cs typeface="Century Gothic"/>
                <a:sym typeface="Century Gothic"/>
              </a:defRPr>
            </a:pPr>
            <a:r>
              <a:t>Principal</a:t>
            </a:r>
            <a:endParaRPr>
              <a:latin typeface="+mj-lt"/>
              <a:ea typeface="+mj-ea"/>
              <a:cs typeface="+mj-cs"/>
              <a:sym typeface="Times New Roman"/>
            </a:endParaRPr>
          </a:p>
          <a:p>
            <a:pPr marL="296863" lvl="1" indent="-296863">
              <a:spcBef>
                <a:spcPts val="400"/>
              </a:spcBef>
              <a:buSzPct val="100000"/>
              <a:buChar char="–"/>
              <a:defRPr sz="1800">
                <a:solidFill>
                  <a:srgbClr val="000066"/>
                </a:solidFill>
                <a:latin typeface="Century Gothic"/>
                <a:ea typeface="Century Gothic"/>
                <a:cs typeface="Century Gothic"/>
                <a:sym typeface="Century Gothic"/>
              </a:defRPr>
            </a:pPr>
            <a:r>
              <a:t>Parallel to one of principal planes of projection</a:t>
            </a:r>
            <a:endParaRPr>
              <a:latin typeface="+mj-lt"/>
              <a:ea typeface="+mj-ea"/>
              <a:cs typeface="+mj-cs"/>
              <a:sym typeface="Times New Roman"/>
            </a:endParaRPr>
          </a:p>
          <a:p>
            <a:pPr marL="296863" lvl="1" indent="-296863">
              <a:spcBef>
                <a:spcPts val="400"/>
              </a:spcBef>
              <a:buSzPct val="100000"/>
              <a:buChar char="–"/>
              <a:defRPr sz="1800" b="1">
                <a:solidFill>
                  <a:srgbClr val="000066"/>
                </a:solidFill>
                <a:latin typeface="Century Gothic"/>
                <a:ea typeface="Century Gothic"/>
                <a:cs typeface="Century Gothic"/>
                <a:sym typeface="Century Gothic"/>
              </a:defRPr>
            </a:pPr>
            <a:r>
              <a:t>True Shape in view parallel to projection plane</a:t>
            </a:r>
            <a:endParaRPr>
              <a:latin typeface="+mj-lt"/>
              <a:ea typeface="+mj-ea"/>
              <a:cs typeface="+mj-cs"/>
              <a:sym typeface="Times New Roman"/>
            </a:endParaRPr>
          </a:p>
          <a:p>
            <a:pPr marL="296863" lvl="1" indent="-296863">
              <a:spcBef>
                <a:spcPts val="400"/>
              </a:spcBef>
              <a:buSzPct val="100000"/>
              <a:buChar char="–"/>
              <a:defRPr sz="1800">
                <a:solidFill>
                  <a:srgbClr val="000066"/>
                </a:solidFill>
                <a:latin typeface="Century Gothic"/>
                <a:ea typeface="Century Gothic"/>
                <a:cs typeface="Century Gothic"/>
                <a:sym typeface="Century Gothic"/>
              </a:defRPr>
            </a:pPr>
            <a:r>
              <a:t>Appears as line in adjacent views</a:t>
            </a:r>
          </a:p>
        </p:txBody>
      </p:sp>
      <p:pic>
        <p:nvPicPr>
          <p:cNvPr id="507" name="Picture 7" descr="Picture 7"/>
          <p:cNvPicPr>
            <a:picLocks noChangeAspect="1"/>
          </p:cNvPicPr>
          <p:nvPr/>
        </p:nvPicPr>
        <p:blipFill>
          <a:blip r:embed="rId2"/>
          <a:stretch>
            <a:fillRect/>
          </a:stretch>
        </p:blipFill>
        <p:spPr>
          <a:xfrm>
            <a:off x="451414" y="4460425"/>
            <a:ext cx="2290765" cy="2108201"/>
          </a:xfrm>
          <a:prstGeom prst="rect">
            <a:avLst/>
          </a:prstGeom>
          <a:ln w="12700">
            <a:miter lim="400000"/>
          </a:ln>
        </p:spPr>
      </p:pic>
      <p:pic>
        <p:nvPicPr>
          <p:cNvPr id="508" name="Picture 11" descr="Picture 11"/>
          <p:cNvPicPr>
            <a:picLocks noChangeAspect="1"/>
          </p:cNvPicPr>
          <p:nvPr/>
        </p:nvPicPr>
        <p:blipFill>
          <a:blip r:embed="rId3"/>
          <a:stretch>
            <a:fillRect/>
          </a:stretch>
        </p:blipFill>
        <p:spPr>
          <a:xfrm>
            <a:off x="6869114" y="4764770"/>
            <a:ext cx="1557257" cy="1574644"/>
          </a:xfrm>
          <a:prstGeom prst="rect">
            <a:avLst/>
          </a:prstGeom>
          <a:ln w="12700">
            <a:miter lim="400000"/>
          </a:ln>
        </p:spPr>
      </p:pic>
      <p:pic>
        <p:nvPicPr>
          <p:cNvPr id="509" name="Picture 12" descr="Picture 12"/>
          <p:cNvPicPr>
            <a:picLocks noChangeAspect="1"/>
          </p:cNvPicPr>
          <p:nvPr/>
        </p:nvPicPr>
        <p:blipFill>
          <a:blip r:embed="rId4"/>
          <a:stretch>
            <a:fillRect/>
          </a:stretch>
        </p:blipFill>
        <p:spPr>
          <a:xfrm>
            <a:off x="3041911" y="4811590"/>
            <a:ext cx="3407419" cy="1567920"/>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Rectangle 2"/>
          <p:cNvSpPr txBox="1">
            <a:spLocks noGrp="1"/>
          </p:cNvSpPr>
          <p:nvPr>
            <p:ph type="title" idx="4294967295"/>
          </p:nvPr>
        </p:nvSpPr>
        <p:spPr>
          <a:xfrm>
            <a:off x="152400" y="228600"/>
            <a:ext cx="8839200" cy="618893"/>
          </a:xfrm>
          <a:prstGeom prst="rect">
            <a:avLst/>
          </a:prstGeom>
        </p:spPr>
        <p:txBody>
          <a:bodyPr>
            <a:normAutofit/>
          </a:bodyPr>
          <a:lstStyle>
            <a:lvl1pPr>
              <a:defRPr b="1">
                <a:latin typeface="Century Gothic"/>
                <a:ea typeface="Century Gothic"/>
                <a:cs typeface="Century Gothic"/>
                <a:sym typeface="Century Gothic"/>
              </a:defRPr>
            </a:lvl1pPr>
          </a:lstStyle>
          <a:p>
            <a:r>
              <a:t>Basics of Edges and Surfaces</a:t>
            </a:r>
          </a:p>
        </p:txBody>
      </p:sp>
      <p:sp>
        <p:nvSpPr>
          <p:cNvPr id="512" name="Rectangle 3"/>
          <p:cNvSpPr txBox="1">
            <a:spLocks noGrp="1"/>
          </p:cNvSpPr>
          <p:nvPr>
            <p:ph type="body" sz="quarter" idx="4294967295"/>
          </p:nvPr>
        </p:nvSpPr>
        <p:spPr>
          <a:xfrm>
            <a:off x="3380721" y="1670024"/>
            <a:ext cx="2382558" cy="588964"/>
          </a:xfrm>
          <a:prstGeom prst="rect">
            <a:avLst/>
          </a:prstGeom>
          <a:solidFill>
            <a:schemeClr val="accent3">
              <a:lumOff val="44000"/>
            </a:schemeClr>
          </a:solidFill>
        </p:spPr>
        <p:txBody>
          <a:bodyPr>
            <a:normAutofit/>
          </a:bodyPr>
          <a:lstStyle>
            <a:lvl1pPr marL="0" indent="0">
              <a:spcBef>
                <a:spcPts val="1200"/>
              </a:spcBef>
              <a:buSzTx/>
              <a:buNone/>
              <a:defRPr sz="2000" b="1">
                <a:solidFill>
                  <a:srgbClr val="3C8C93"/>
                </a:solidFill>
                <a:latin typeface="Century Gothic"/>
                <a:ea typeface="Century Gothic"/>
                <a:cs typeface="Century Gothic"/>
                <a:sym typeface="Century Gothic"/>
              </a:defRPr>
            </a:lvl1pPr>
          </a:lstStyle>
          <a:p>
            <a:r>
              <a:t>Principal Surface</a:t>
            </a:r>
          </a:p>
        </p:txBody>
      </p:sp>
      <p:pic>
        <p:nvPicPr>
          <p:cNvPr id="513" name="Picture 7" descr="Picture 7"/>
          <p:cNvPicPr>
            <a:picLocks noChangeAspect="1"/>
          </p:cNvPicPr>
          <p:nvPr/>
        </p:nvPicPr>
        <p:blipFill>
          <a:blip r:embed="rId2"/>
          <a:stretch>
            <a:fillRect/>
          </a:stretch>
        </p:blipFill>
        <p:spPr>
          <a:xfrm>
            <a:off x="2749243" y="3023394"/>
            <a:ext cx="3645514" cy="3354985"/>
          </a:xfrm>
          <a:prstGeom prst="rect">
            <a:avLst/>
          </a:prstGeom>
          <a:ln w="12700">
            <a:miter lim="400000"/>
          </a:ln>
        </p:spPr>
      </p:pic>
      <p:sp>
        <p:nvSpPr>
          <p:cNvPr id="514" name="TextBox 1"/>
          <p:cNvSpPr txBox="1"/>
          <p:nvPr/>
        </p:nvSpPr>
        <p:spPr>
          <a:xfrm>
            <a:off x="2245971" y="2071685"/>
            <a:ext cx="4652058"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000">
                <a:latin typeface="Century Gothic"/>
                <a:ea typeface="Century Gothic"/>
                <a:cs typeface="Century Gothic"/>
                <a:sym typeface="Century Gothic"/>
              </a:defRPr>
            </a:lvl1pPr>
          </a:lstStyle>
          <a:p>
            <a:r>
              <a:t>Appears as a polygon in one view and a line in the other views.</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Rectangle 2"/>
          <p:cNvSpPr txBox="1">
            <a:spLocks noGrp="1"/>
          </p:cNvSpPr>
          <p:nvPr>
            <p:ph type="title" idx="4294967295"/>
          </p:nvPr>
        </p:nvSpPr>
        <p:spPr>
          <a:xfrm>
            <a:off x="152400" y="228600"/>
            <a:ext cx="8839200" cy="618893"/>
          </a:xfrm>
          <a:prstGeom prst="rect">
            <a:avLst/>
          </a:prstGeom>
        </p:spPr>
        <p:txBody>
          <a:bodyPr>
            <a:normAutofit/>
          </a:bodyPr>
          <a:lstStyle>
            <a:lvl1pPr>
              <a:defRPr b="1">
                <a:latin typeface="Century Gothic"/>
                <a:ea typeface="Century Gothic"/>
                <a:cs typeface="Century Gothic"/>
                <a:sym typeface="Century Gothic"/>
              </a:defRPr>
            </a:lvl1pPr>
          </a:lstStyle>
          <a:p>
            <a:r>
              <a:t>Basics of Edges and Surfaces</a:t>
            </a:r>
          </a:p>
        </p:txBody>
      </p:sp>
      <p:sp>
        <p:nvSpPr>
          <p:cNvPr id="517" name="Rectangle 3"/>
          <p:cNvSpPr txBox="1">
            <a:spLocks noGrp="1"/>
          </p:cNvSpPr>
          <p:nvPr>
            <p:ph type="body" sz="quarter" idx="4294967295"/>
          </p:nvPr>
        </p:nvSpPr>
        <p:spPr>
          <a:xfrm>
            <a:off x="-38683" y="1712374"/>
            <a:ext cx="9144001" cy="588964"/>
          </a:xfrm>
          <a:prstGeom prst="rect">
            <a:avLst/>
          </a:prstGeom>
          <a:solidFill>
            <a:schemeClr val="accent3">
              <a:lumOff val="44000"/>
            </a:schemeClr>
          </a:solidFill>
        </p:spPr>
        <p:txBody>
          <a:bodyPr>
            <a:normAutofit/>
          </a:bodyPr>
          <a:lstStyle>
            <a:lvl1pPr marL="0" indent="0" algn="ctr">
              <a:spcBef>
                <a:spcPts val="1200"/>
              </a:spcBef>
              <a:buSzTx/>
              <a:buNone/>
              <a:defRPr sz="2000" b="1">
                <a:solidFill>
                  <a:srgbClr val="3C8C93"/>
                </a:solidFill>
                <a:latin typeface="Century Gothic"/>
                <a:ea typeface="Century Gothic"/>
                <a:cs typeface="Century Gothic"/>
                <a:sym typeface="Century Gothic"/>
              </a:defRPr>
            </a:lvl1pPr>
          </a:lstStyle>
          <a:p>
            <a:r>
              <a:t>Inclined Surface</a:t>
            </a:r>
          </a:p>
        </p:txBody>
      </p:sp>
      <p:pic>
        <p:nvPicPr>
          <p:cNvPr id="518" name="Picture 12" descr="Picture 12"/>
          <p:cNvPicPr>
            <a:picLocks noChangeAspect="1"/>
          </p:cNvPicPr>
          <p:nvPr/>
        </p:nvPicPr>
        <p:blipFill>
          <a:blip r:embed="rId2"/>
          <a:stretch>
            <a:fillRect/>
          </a:stretch>
        </p:blipFill>
        <p:spPr>
          <a:xfrm>
            <a:off x="1583691" y="3187681"/>
            <a:ext cx="5976617" cy="2750133"/>
          </a:xfrm>
          <a:prstGeom prst="rect">
            <a:avLst/>
          </a:prstGeom>
          <a:ln w="12700">
            <a:miter lim="400000"/>
          </a:ln>
        </p:spPr>
      </p:pic>
      <p:sp>
        <p:nvSpPr>
          <p:cNvPr id="519" name="TextBox 1"/>
          <p:cNvSpPr txBox="1"/>
          <p:nvPr/>
        </p:nvSpPr>
        <p:spPr>
          <a:xfrm>
            <a:off x="1892300" y="2181206"/>
            <a:ext cx="5359400"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000">
                <a:latin typeface="Century Gothic"/>
                <a:ea typeface="Century Gothic"/>
                <a:cs typeface="Century Gothic"/>
                <a:sym typeface="Century Gothic"/>
              </a:defRPr>
            </a:lvl1pPr>
          </a:lstStyle>
          <a:p>
            <a:r>
              <a:t>Appears as a polygon in two view and a line in the other view.</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2"/>
          <p:cNvSpPr txBox="1">
            <a:spLocks noGrp="1"/>
          </p:cNvSpPr>
          <p:nvPr>
            <p:ph type="title"/>
          </p:nvPr>
        </p:nvSpPr>
        <p:spPr>
          <a:prstGeom prst="rect">
            <a:avLst/>
          </a:prstGeom>
        </p:spPr>
        <p:txBody>
          <a:bodyPr/>
          <a:lstStyle>
            <a:lvl1pPr>
              <a:defRPr b="1">
                <a:latin typeface="Century Gothic"/>
                <a:ea typeface="Century Gothic"/>
                <a:cs typeface="Century Gothic"/>
                <a:sym typeface="Century Gothic"/>
              </a:defRPr>
            </a:lvl1pPr>
          </a:lstStyle>
          <a:p>
            <a:r>
              <a:t>Ortho-2D in Car Design</a:t>
            </a:r>
          </a:p>
        </p:txBody>
      </p:sp>
      <p:pic>
        <p:nvPicPr>
          <p:cNvPr id="180" name="Picture 4" descr="Picture 4"/>
          <p:cNvPicPr>
            <a:picLocks noChangeAspect="1"/>
          </p:cNvPicPr>
          <p:nvPr/>
        </p:nvPicPr>
        <p:blipFill>
          <a:blip r:embed="rId5"/>
          <a:stretch>
            <a:fillRect/>
          </a:stretch>
        </p:blipFill>
        <p:spPr>
          <a:xfrm>
            <a:off x="204788" y="1874749"/>
            <a:ext cx="4268788" cy="3152776"/>
          </a:xfrm>
          <a:prstGeom prst="rect">
            <a:avLst/>
          </a:prstGeom>
          <a:ln w="12700">
            <a:miter lim="400000"/>
          </a:ln>
        </p:spPr>
      </p:pic>
      <p:sp>
        <p:nvSpPr>
          <p:cNvPr id="181" name="TextBox 1"/>
          <p:cNvSpPr txBox="1"/>
          <p:nvPr/>
        </p:nvSpPr>
        <p:spPr>
          <a:xfrm>
            <a:off x="204788" y="5116722"/>
            <a:ext cx="3488267" cy="59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solidFill>
                  <a:srgbClr val="3C8C93"/>
                </a:solidFill>
                <a:latin typeface="Century Gothic"/>
                <a:ea typeface="Century Gothic"/>
                <a:cs typeface="Century Gothic"/>
                <a:sym typeface="Century Gothic"/>
              </a:defRPr>
            </a:lvl1pPr>
          </a:lstStyle>
          <a:p>
            <a:r>
              <a:t>Right: Bill Buxton demonstrates method of bi-manual drawing</a:t>
            </a:r>
          </a:p>
        </p:txBody>
      </p:sp>
      <p:sp>
        <p:nvSpPr>
          <p:cNvPr id="182" name="TextBox 2"/>
          <p:cNvSpPr txBox="1"/>
          <p:nvPr/>
        </p:nvSpPr>
        <p:spPr>
          <a:xfrm>
            <a:off x="4796961" y="1572767"/>
            <a:ext cx="4125065" cy="967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600">
                <a:solidFill>
                  <a:srgbClr val="3C8C93"/>
                </a:solidFill>
                <a:latin typeface="Century Gothic"/>
                <a:ea typeface="Century Gothic"/>
                <a:cs typeface="Century Gothic"/>
                <a:sym typeface="Century Gothic"/>
              </a:defRPr>
            </a:pPr>
            <a:r>
              <a:t>Aside: this is a great blend of design and technology!  </a:t>
            </a:r>
            <a:endParaRPr>
              <a:latin typeface="+mj-lt"/>
              <a:ea typeface="+mj-ea"/>
              <a:cs typeface="+mj-cs"/>
              <a:sym typeface="Times New Roman"/>
            </a:endParaRPr>
          </a:p>
          <a:p>
            <a:pPr>
              <a:defRPr sz="1600">
                <a:solidFill>
                  <a:srgbClr val="3C8C93"/>
                </a:solidFill>
                <a:latin typeface="Century Gothic"/>
                <a:ea typeface="Century Gothic"/>
                <a:cs typeface="Century Gothic"/>
                <a:sym typeface="Century Gothic"/>
              </a:defRPr>
            </a:pPr>
            <a:r>
              <a:t>Very SIAT-like</a:t>
            </a:r>
            <a:r>
              <a:rPr sz="2400"/>
              <a:t>. </a:t>
            </a:r>
          </a:p>
        </p:txBody>
      </p:sp>
      <p:sp>
        <p:nvSpPr>
          <p:cNvPr id="183" name="TextBox 4"/>
          <p:cNvSpPr txBox="1"/>
          <p:nvPr/>
        </p:nvSpPr>
        <p:spPr>
          <a:xfrm>
            <a:off x="4927600" y="5701496"/>
            <a:ext cx="3863975" cy="264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u="sng">
                <a:solidFill>
                  <a:srgbClr val="009999"/>
                </a:solidFill>
                <a:uFill>
                  <a:solidFill>
                    <a:srgbClr val="009999"/>
                  </a:solidFill>
                </a:uFill>
                <a:hlinkClick r:id="rId6"/>
              </a:defRPr>
            </a:lvl1pPr>
          </a:lstStyle>
          <a:p>
            <a:pPr>
              <a:defRPr u="none">
                <a:solidFill>
                  <a:srgbClr val="000000"/>
                </a:solidFill>
                <a:uFillTx/>
              </a:defRPr>
            </a:pPr>
            <a:r>
              <a:rPr u="sng">
                <a:solidFill>
                  <a:srgbClr val="009999"/>
                </a:solidFill>
                <a:uFill>
                  <a:solidFill>
                    <a:srgbClr val="009999"/>
                  </a:solidFill>
                </a:uFill>
                <a:hlinkClick r:id="rId6"/>
              </a:rPr>
              <a:t>http://www.billbuxton.com/buxtonAliasVideos.html</a:t>
            </a:r>
          </a:p>
        </p:txBody>
      </p:sp>
      <p:sp>
        <p:nvSpPr>
          <p:cNvPr id="184" name="TextBox 13"/>
          <p:cNvSpPr txBox="1"/>
          <p:nvPr/>
        </p:nvSpPr>
        <p:spPr>
          <a:xfrm>
            <a:off x="4927600" y="5911860"/>
            <a:ext cx="3825241" cy="2754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u="sng">
                <a:solidFill>
                  <a:srgbClr val="009999"/>
                </a:solidFill>
                <a:uFill>
                  <a:solidFill>
                    <a:srgbClr val="009999"/>
                  </a:solidFill>
                </a:uFill>
                <a:latin typeface="+mj-lt"/>
                <a:ea typeface="+mj-ea"/>
                <a:cs typeface="+mj-cs"/>
                <a:sym typeface="Times New Roman"/>
                <a:hlinkClick r:id="rId7"/>
              </a:defRPr>
            </a:lvl1pPr>
          </a:lstStyle>
          <a:p>
            <a:pPr>
              <a:defRPr u="none">
                <a:solidFill>
                  <a:srgbClr val="000000"/>
                </a:solidFill>
                <a:uFillTx/>
              </a:defRPr>
            </a:pPr>
            <a:r>
              <a:rPr u="sng">
                <a:solidFill>
                  <a:srgbClr val="009999"/>
                </a:solidFill>
                <a:uFill>
                  <a:solidFill>
                    <a:srgbClr val="009999"/>
                  </a:solidFill>
                </a:uFill>
                <a:hlinkClick r:id="rId7"/>
              </a:rPr>
              <a:t>http://www.youtube.com/watch?v=LvyzwN36PSw</a:t>
            </a:r>
          </a:p>
        </p:txBody>
      </p:sp>
      <p:sp>
        <p:nvSpPr>
          <p:cNvPr id="185" name="TextBox 14"/>
          <p:cNvSpPr txBox="1"/>
          <p:nvPr/>
        </p:nvSpPr>
        <p:spPr>
          <a:xfrm>
            <a:off x="4927600" y="6121410"/>
            <a:ext cx="906101"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200" u="sng">
                <a:solidFill>
                  <a:srgbClr val="009999"/>
                </a:solidFill>
                <a:uFill>
                  <a:solidFill>
                    <a:srgbClr val="009999"/>
                  </a:solidFill>
                </a:uFill>
                <a:hlinkClick r:id="rId8"/>
              </a:defRPr>
            </a:lvl1pPr>
          </a:lstStyle>
          <a:p>
            <a:pPr>
              <a:defRPr u="none">
                <a:solidFill>
                  <a:srgbClr val="000000"/>
                </a:solidFill>
                <a:uFillTx/>
              </a:defRPr>
            </a:pPr>
            <a:r>
              <a:rPr u="sng">
                <a:solidFill>
                  <a:srgbClr val="009999"/>
                </a:solidFill>
                <a:uFill>
                  <a:solidFill>
                    <a:srgbClr val="009999"/>
                  </a:solidFill>
                </a:uFill>
                <a:hlinkClick r:id="rId8"/>
              </a:rPr>
              <a:t>IAT106 web</a:t>
            </a:r>
          </a:p>
        </p:txBody>
      </p:sp>
      <p:pic>
        <p:nvPicPr>
          <p:cNvPr id="186" name="BillBuxtonDigitalTapeDrawing.mp4" descr="BillBuxtonDigitalTapeDrawing.mp4"/>
          <p:cNvPicPr>
            <a:picLocks/>
          </p:cNvPicPr>
          <p:nvPr>
            <a:videoFile r:link="rId2"/>
            <p:extLst>
              <p:ext uri="{DAA4B4D4-6D71-4841-9C94-3DE7FCFB9230}">
                <p14:media xmlns:p14="http://schemas.microsoft.com/office/powerpoint/2010/main" r:embed="rId1"/>
              </p:ext>
            </p:extLst>
          </p:nvPr>
        </p:nvPicPr>
        <p:blipFill>
          <a:blip r:embed="rId9"/>
          <a:stretch>
            <a:fillRect/>
          </a:stretch>
        </p:blipFill>
        <p:spPr>
          <a:xfrm>
            <a:off x="4927600" y="2568688"/>
            <a:ext cx="4064000" cy="30480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436" fill="hold"/>
                                        <p:tgtEl>
                                          <p:spTgt spid="186"/>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18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86"/>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Rectangle 2"/>
          <p:cNvSpPr txBox="1">
            <a:spLocks noGrp="1"/>
          </p:cNvSpPr>
          <p:nvPr>
            <p:ph type="title" idx="4294967295"/>
          </p:nvPr>
        </p:nvSpPr>
        <p:spPr>
          <a:xfrm>
            <a:off x="152400" y="228600"/>
            <a:ext cx="8839200" cy="618893"/>
          </a:xfrm>
          <a:prstGeom prst="rect">
            <a:avLst/>
          </a:prstGeom>
        </p:spPr>
        <p:txBody>
          <a:bodyPr>
            <a:normAutofit/>
          </a:bodyPr>
          <a:lstStyle>
            <a:lvl1pPr>
              <a:defRPr b="1">
                <a:latin typeface="Century Gothic"/>
                <a:ea typeface="Century Gothic"/>
                <a:cs typeface="Century Gothic"/>
                <a:sym typeface="Century Gothic"/>
              </a:defRPr>
            </a:lvl1pPr>
          </a:lstStyle>
          <a:p>
            <a:r>
              <a:t>Basics of Edges and Surfaces</a:t>
            </a:r>
          </a:p>
        </p:txBody>
      </p:sp>
      <p:sp>
        <p:nvSpPr>
          <p:cNvPr id="522" name="Rectangle 3"/>
          <p:cNvSpPr txBox="1">
            <a:spLocks noGrp="1"/>
          </p:cNvSpPr>
          <p:nvPr>
            <p:ph type="body" sz="quarter" idx="4294967295"/>
          </p:nvPr>
        </p:nvSpPr>
        <p:spPr>
          <a:xfrm>
            <a:off x="-1" y="1733479"/>
            <a:ext cx="9144001" cy="588964"/>
          </a:xfrm>
          <a:prstGeom prst="rect">
            <a:avLst/>
          </a:prstGeom>
          <a:solidFill>
            <a:schemeClr val="accent3">
              <a:lumOff val="44000"/>
            </a:schemeClr>
          </a:solidFill>
        </p:spPr>
        <p:txBody>
          <a:bodyPr>
            <a:normAutofit/>
          </a:bodyPr>
          <a:lstStyle>
            <a:lvl1pPr marL="0" indent="0" algn="ctr">
              <a:spcBef>
                <a:spcPts val="1200"/>
              </a:spcBef>
              <a:buSzTx/>
              <a:buNone/>
              <a:defRPr sz="2000" b="1">
                <a:solidFill>
                  <a:srgbClr val="3C8C93"/>
                </a:solidFill>
                <a:latin typeface="Century Gothic"/>
                <a:ea typeface="Century Gothic"/>
                <a:cs typeface="Century Gothic"/>
                <a:sym typeface="Century Gothic"/>
              </a:defRPr>
            </a:lvl1pPr>
          </a:lstStyle>
          <a:p>
            <a:r>
              <a:t>Oblique Surface</a:t>
            </a:r>
          </a:p>
        </p:txBody>
      </p:sp>
      <p:pic>
        <p:nvPicPr>
          <p:cNvPr id="523" name="Picture 11" descr="Picture 11"/>
          <p:cNvPicPr>
            <a:picLocks noChangeAspect="1"/>
          </p:cNvPicPr>
          <p:nvPr/>
        </p:nvPicPr>
        <p:blipFill>
          <a:blip r:embed="rId2"/>
          <a:stretch>
            <a:fillRect/>
          </a:stretch>
        </p:blipFill>
        <p:spPr>
          <a:xfrm>
            <a:off x="2961553" y="3097513"/>
            <a:ext cx="3092006" cy="3126529"/>
          </a:xfrm>
          <a:prstGeom prst="rect">
            <a:avLst/>
          </a:prstGeom>
          <a:ln w="12700">
            <a:miter lim="400000"/>
          </a:ln>
        </p:spPr>
      </p:pic>
      <p:sp>
        <p:nvSpPr>
          <p:cNvPr id="524" name="TextBox 1"/>
          <p:cNvSpPr txBox="1"/>
          <p:nvPr/>
        </p:nvSpPr>
        <p:spPr>
          <a:xfrm>
            <a:off x="1892299" y="2201055"/>
            <a:ext cx="5359401" cy="396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000">
                <a:latin typeface="Century Gothic"/>
                <a:ea typeface="Century Gothic"/>
                <a:cs typeface="Century Gothic"/>
                <a:sym typeface="Century Gothic"/>
              </a:defRPr>
            </a:lvl1pPr>
          </a:lstStyle>
          <a:p>
            <a:r>
              <a:t>Appears as a polygon in all three views.</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Rectangle 2"/>
          <p:cNvSpPr txBox="1">
            <a:spLocks noGrp="1"/>
          </p:cNvSpPr>
          <p:nvPr>
            <p:ph type="title" idx="4294967295"/>
          </p:nvPr>
        </p:nvSpPr>
        <p:spPr>
          <a:xfrm>
            <a:off x="152400" y="228600"/>
            <a:ext cx="8839200" cy="618893"/>
          </a:xfrm>
          <a:prstGeom prst="rect">
            <a:avLst/>
          </a:prstGeom>
        </p:spPr>
        <p:txBody>
          <a:bodyPr>
            <a:normAutofit/>
          </a:bodyPr>
          <a:lstStyle>
            <a:lvl1pPr>
              <a:defRPr b="1">
                <a:latin typeface="Century Gothic"/>
                <a:ea typeface="Century Gothic"/>
                <a:cs typeface="Century Gothic"/>
                <a:sym typeface="Century Gothic"/>
              </a:defRPr>
            </a:lvl1pPr>
          </a:lstStyle>
          <a:p>
            <a:r>
              <a:t>Basics of Edges and Surfaces</a:t>
            </a:r>
          </a:p>
        </p:txBody>
      </p:sp>
      <p:sp>
        <p:nvSpPr>
          <p:cNvPr id="527" name="Rectangle 3"/>
          <p:cNvSpPr txBox="1">
            <a:spLocks noGrp="1"/>
          </p:cNvSpPr>
          <p:nvPr>
            <p:ph type="body" sz="quarter" idx="4294967295"/>
          </p:nvPr>
        </p:nvSpPr>
        <p:spPr>
          <a:xfrm>
            <a:off x="-1" y="1362221"/>
            <a:ext cx="9144001" cy="399820"/>
          </a:xfrm>
          <a:prstGeom prst="rect">
            <a:avLst/>
          </a:prstGeom>
          <a:solidFill>
            <a:schemeClr val="accent3">
              <a:lumOff val="44000"/>
            </a:schemeClr>
          </a:solidFill>
        </p:spPr>
        <p:txBody>
          <a:bodyPr>
            <a:normAutofit/>
          </a:bodyPr>
          <a:lstStyle/>
          <a:p>
            <a:pPr marL="0" indent="0" algn="ctr">
              <a:spcBef>
                <a:spcPts val="1200"/>
              </a:spcBef>
              <a:buSzTx/>
              <a:buNone/>
              <a:defRPr sz="2000" b="1">
                <a:solidFill>
                  <a:srgbClr val="3C8C93"/>
                </a:solidFill>
              </a:defRPr>
            </a:pPr>
            <a:r>
              <a:t>Three </a:t>
            </a:r>
            <a:r>
              <a:rPr>
                <a:latin typeface="Century Gothic"/>
                <a:ea typeface="Century Gothic"/>
                <a:cs typeface="Century Gothic"/>
                <a:sym typeface="Century Gothic"/>
              </a:rPr>
              <a:t>Surface</a:t>
            </a:r>
            <a:r>
              <a:t> Types</a:t>
            </a:r>
          </a:p>
        </p:txBody>
      </p:sp>
      <p:sp>
        <p:nvSpPr>
          <p:cNvPr id="528" name="TextBox 1"/>
          <p:cNvSpPr txBox="1"/>
          <p:nvPr/>
        </p:nvSpPr>
        <p:spPr>
          <a:xfrm>
            <a:off x="6682144" y="4515598"/>
            <a:ext cx="2006601" cy="396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000">
                <a:solidFill>
                  <a:srgbClr val="262673"/>
                </a:solidFill>
                <a:latin typeface="Century Gothic"/>
                <a:ea typeface="Century Gothic"/>
                <a:cs typeface="Century Gothic"/>
                <a:sym typeface="Century Gothic"/>
              </a:defRPr>
            </a:lvl1pPr>
          </a:lstStyle>
          <a:p>
            <a:r>
              <a:t>Oblique</a:t>
            </a:r>
          </a:p>
        </p:txBody>
      </p:sp>
      <p:sp>
        <p:nvSpPr>
          <p:cNvPr id="529" name="TextBox 9"/>
          <p:cNvSpPr txBox="1"/>
          <p:nvPr/>
        </p:nvSpPr>
        <p:spPr>
          <a:xfrm>
            <a:off x="867267" y="4515598"/>
            <a:ext cx="2006601" cy="396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000">
                <a:solidFill>
                  <a:srgbClr val="262673"/>
                </a:solidFill>
                <a:latin typeface="Century Gothic"/>
                <a:ea typeface="Century Gothic"/>
                <a:cs typeface="Century Gothic"/>
                <a:sym typeface="Century Gothic"/>
              </a:defRPr>
            </a:lvl1pPr>
          </a:lstStyle>
          <a:p>
            <a:r>
              <a:t>Principal</a:t>
            </a:r>
          </a:p>
        </p:txBody>
      </p:sp>
      <p:sp>
        <p:nvSpPr>
          <p:cNvPr id="530" name="TextBox 10"/>
          <p:cNvSpPr txBox="1"/>
          <p:nvPr/>
        </p:nvSpPr>
        <p:spPr>
          <a:xfrm>
            <a:off x="3966578" y="4515598"/>
            <a:ext cx="2006601" cy="396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000">
                <a:solidFill>
                  <a:srgbClr val="262673"/>
                </a:solidFill>
                <a:latin typeface="Century Gothic"/>
                <a:ea typeface="Century Gothic"/>
                <a:cs typeface="Century Gothic"/>
                <a:sym typeface="Century Gothic"/>
              </a:defRPr>
            </a:lvl1pPr>
          </a:lstStyle>
          <a:p>
            <a:r>
              <a:t>Inclined</a:t>
            </a:r>
          </a:p>
        </p:txBody>
      </p:sp>
      <p:pic>
        <p:nvPicPr>
          <p:cNvPr id="531" name="Picture 7" descr="Picture 7"/>
          <p:cNvPicPr>
            <a:picLocks noChangeAspect="1"/>
          </p:cNvPicPr>
          <p:nvPr/>
        </p:nvPicPr>
        <p:blipFill>
          <a:blip r:embed="rId2"/>
          <a:stretch>
            <a:fillRect/>
          </a:stretch>
        </p:blipFill>
        <p:spPr>
          <a:xfrm>
            <a:off x="725186" y="2365281"/>
            <a:ext cx="2290765" cy="2108201"/>
          </a:xfrm>
          <a:prstGeom prst="rect">
            <a:avLst/>
          </a:prstGeom>
          <a:ln w="12700">
            <a:miter lim="400000"/>
          </a:ln>
        </p:spPr>
      </p:pic>
      <p:pic>
        <p:nvPicPr>
          <p:cNvPr id="532" name="Picture 11" descr="Picture 11"/>
          <p:cNvPicPr>
            <a:picLocks noChangeAspect="1"/>
          </p:cNvPicPr>
          <p:nvPr/>
        </p:nvPicPr>
        <p:blipFill>
          <a:blip r:embed="rId3"/>
          <a:stretch>
            <a:fillRect/>
          </a:stretch>
        </p:blipFill>
        <p:spPr>
          <a:xfrm>
            <a:off x="6964690" y="2716446"/>
            <a:ext cx="1510954" cy="1527824"/>
          </a:xfrm>
          <a:prstGeom prst="rect">
            <a:avLst/>
          </a:prstGeom>
          <a:ln w="12700">
            <a:miter lim="400000"/>
          </a:ln>
        </p:spPr>
      </p:pic>
      <p:pic>
        <p:nvPicPr>
          <p:cNvPr id="533" name="Picture 12" descr="Picture 12"/>
          <p:cNvPicPr>
            <a:picLocks noChangeAspect="1"/>
          </p:cNvPicPr>
          <p:nvPr/>
        </p:nvPicPr>
        <p:blipFill>
          <a:blip r:embed="rId4"/>
          <a:stretch>
            <a:fillRect/>
          </a:stretch>
        </p:blipFill>
        <p:spPr>
          <a:xfrm>
            <a:off x="3266170" y="2716446"/>
            <a:ext cx="3407419" cy="1567920"/>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Rectangle 2"/>
          <p:cNvSpPr txBox="1">
            <a:spLocks noGrp="1"/>
          </p:cNvSpPr>
          <p:nvPr>
            <p:ph type="title" idx="4294967295"/>
          </p:nvPr>
        </p:nvSpPr>
        <p:spPr>
          <a:xfrm>
            <a:off x="152400" y="228600"/>
            <a:ext cx="8839200" cy="854075"/>
          </a:xfrm>
          <a:prstGeom prst="rect">
            <a:avLst/>
          </a:prstGeom>
        </p:spPr>
        <p:txBody>
          <a:bodyPr>
            <a:normAutofit/>
          </a:bodyPr>
          <a:lstStyle>
            <a:lvl1pPr>
              <a:defRPr b="1">
                <a:latin typeface="Century Gothic"/>
                <a:ea typeface="Century Gothic"/>
                <a:cs typeface="Century Gothic"/>
                <a:sym typeface="Century Gothic"/>
              </a:defRPr>
            </a:lvl1pPr>
          </a:lstStyle>
          <a:p>
            <a:r>
              <a:t>Basics of Edges and Planar Surfaces</a:t>
            </a:r>
          </a:p>
        </p:txBody>
      </p:sp>
      <p:pic>
        <p:nvPicPr>
          <p:cNvPr id="536" name="Picture 4" descr="Picture 4"/>
          <p:cNvPicPr>
            <a:picLocks noChangeAspect="1"/>
          </p:cNvPicPr>
          <p:nvPr/>
        </p:nvPicPr>
        <p:blipFill>
          <a:blip r:embed="rId2"/>
          <a:srcRect b="44754"/>
          <a:stretch>
            <a:fillRect/>
          </a:stretch>
        </p:blipFill>
        <p:spPr>
          <a:xfrm>
            <a:off x="401094" y="1852865"/>
            <a:ext cx="4003676" cy="4157664"/>
          </a:xfrm>
          <a:prstGeom prst="rect">
            <a:avLst/>
          </a:prstGeom>
          <a:ln w="12700">
            <a:miter lim="400000"/>
          </a:ln>
        </p:spPr>
      </p:pic>
      <p:pic>
        <p:nvPicPr>
          <p:cNvPr id="537" name="Picture 5" descr="Picture 5"/>
          <p:cNvPicPr>
            <a:picLocks noChangeAspect="1"/>
          </p:cNvPicPr>
          <p:nvPr/>
        </p:nvPicPr>
        <p:blipFill>
          <a:blip r:embed="rId2"/>
          <a:srcRect t="56502"/>
          <a:stretch>
            <a:fillRect/>
          </a:stretch>
        </p:blipFill>
        <p:spPr>
          <a:xfrm>
            <a:off x="4265874" y="3171568"/>
            <a:ext cx="4056325" cy="3317109"/>
          </a:xfrm>
          <a:prstGeom prst="rect">
            <a:avLst/>
          </a:prstGeom>
          <a:ln w="12700">
            <a:miter lim="400000"/>
          </a:ln>
        </p:spPr>
      </p:pic>
      <p:sp>
        <p:nvSpPr>
          <p:cNvPr id="538" name="TextBox 1"/>
          <p:cNvSpPr txBox="1"/>
          <p:nvPr/>
        </p:nvSpPr>
        <p:spPr>
          <a:xfrm>
            <a:off x="4572000" y="1848130"/>
            <a:ext cx="3071748" cy="1310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000">
                <a:solidFill>
                  <a:srgbClr val="3C8C93"/>
                </a:solidFill>
                <a:latin typeface="Century Gothic"/>
                <a:ea typeface="Century Gothic"/>
                <a:cs typeface="Century Gothic"/>
                <a:sym typeface="Century Gothic"/>
              </a:defRPr>
            </a:pPr>
            <a:r>
              <a:t>Which surfaces are:</a:t>
            </a:r>
            <a:endParaRPr>
              <a:latin typeface="+mj-lt"/>
              <a:ea typeface="+mj-ea"/>
              <a:cs typeface="+mj-cs"/>
              <a:sym typeface="Times New Roman"/>
            </a:endParaRPr>
          </a:p>
          <a:p>
            <a:pPr marL="342900" indent="-342900">
              <a:buSzPct val="100000"/>
              <a:buFont typeface="Arial"/>
              <a:buChar char="•"/>
              <a:defRPr sz="2000">
                <a:solidFill>
                  <a:srgbClr val="3C8C93"/>
                </a:solidFill>
                <a:latin typeface="Century Gothic"/>
                <a:ea typeface="Century Gothic"/>
                <a:cs typeface="Century Gothic"/>
                <a:sym typeface="Century Gothic"/>
              </a:defRPr>
            </a:pPr>
            <a:r>
              <a:t>Principle?</a:t>
            </a:r>
            <a:endParaRPr>
              <a:latin typeface="+mj-lt"/>
              <a:ea typeface="+mj-ea"/>
              <a:cs typeface="+mj-cs"/>
              <a:sym typeface="Times New Roman"/>
            </a:endParaRPr>
          </a:p>
          <a:p>
            <a:pPr marL="342900" indent="-342900">
              <a:buSzPct val="100000"/>
              <a:buFont typeface="Arial"/>
              <a:buChar char="•"/>
              <a:defRPr sz="2000">
                <a:solidFill>
                  <a:srgbClr val="3C8C93"/>
                </a:solidFill>
                <a:latin typeface="Century Gothic"/>
                <a:ea typeface="Century Gothic"/>
                <a:cs typeface="Century Gothic"/>
                <a:sym typeface="Century Gothic"/>
              </a:defRPr>
            </a:pPr>
            <a:r>
              <a:t>Inclined?</a:t>
            </a:r>
            <a:endParaRPr>
              <a:latin typeface="+mj-lt"/>
              <a:ea typeface="+mj-ea"/>
              <a:cs typeface="+mj-cs"/>
              <a:sym typeface="Times New Roman"/>
            </a:endParaRPr>
          </a:p>
          <a:p>
            <a:pPr marL="342900" indent="-342900">
              <a:buSzPct val="100000"/>
              <a:buFont typeface="Arial"/>
              <a:buChar char="•"/>
              <a:defRPr sz="2000">
                <a:solidFill>
                  <a:srgbClr val="3C8C93"/>
                </a:solidFill>
                <a:latin typeface="Century Gothic"/>
                <a:ea typeface="Century Gothic"/>
                <a:cs typeface="Century Gothic"/>
                <a:sym typeface="Century Gothic"/>
              </a:defRPr>
            </a:pPr>
            <a:r>
              <a:t>Oblique?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 grpId="1"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Rectangle 2"/>
          <p:cNvSpPr txBox="1">
            <a:spLocks noGrp="1"/>
          </p:cNvSpPr>
          <p:nvPr>
            <p:ph type="title" idx="4294967295"/>
          </p:nvPr>
        </p:nvSpPr>
        <p:spPr>
          <a:xfrm>
            <a:off x="152400" y="228600"/>
            <a:ext cx="8839200" cy="854075"/>
          </a:xfrm>
          <a:prstGeom prst="rect">
            <a:avLst/>
          </a:prstGeom>
        </p:spPr>
        <p:txBody>
          <a:bodyPr>
            <a:normAutofit/>
          </a:bodyPr>
          <a:lstStyle>
            <a:lvl1pPr>
              <a:defRPr b="1">
                <a:latin typeface="Century Gothic"/>
                <a:ea typeface="Century Gothic"/>
                <a:cs typeface="Century Gothic"/>
                <a:sym typeface="Century Gothic"/>
              </a:defRPr>
            </a:lvl1pPr>
          </a:lstStyle>
          <a:p>
            <a:r>
              <a:t>Representing Curved Surfaces</a:t>
            </a:r>
          </a:p>
        </p:txBody>
      </p:sp>
      <p:sp>
        <p:nvSpPr>
          <p:cNvPr id="541" name="Rectangle 3"/>
          <p:cNvSpPr txBox="1">
            <a:spLocks noGrp="1"/>
          </p:cNvSpPr>
          <p:nvPr>
            <p:ph type="body" sz="half" idx="4294967295"/>
          </p:nvPr>
        </p:nvSpPr>
        <p:spPr>
          <a:xfrm>
            <a:off x="544010" y="1837528"/>
            <a:ext cx="3201735" cy="4007689"/>
          </a:xfrm>
          <a:prstGeom prst="rect">
            <a:avLst/>
          </a:prstGeom>
        </p:spPr>
        <p:txBody>
          <a:bodyPr>
            <a:normAutofit/>
          </a:bodyPr>
          <a:lstStyle/>
          <a:p>
            <a:pPr marL="0" indent="0">
              <a:spcBef>
                <a:spcPts val="1200"/>
              </a:spcBef>
              <a:buSzTx/>
              <a:buNone/>
              <a:defRPr sz="2000" b="1">
                <a:solidFill>
                  <a:srgbClr val="3C8C93"/>
                </a:solidFill>
                <a:latin typeface="Century Gothic"/>
                <a:ea typeface="Century Gothic"/>
                <a:cs typeface="Century Gothic"/>
                <a:sym typeface="Century Gothic"/>
              </a:defRPr>
            </a:pPr>
            <a:r>
              <a:t>Key: only show </a:t>
            </a:r>
            <a:r>
              <a:rPr i="1"/>
              <a:t>limiting</a:t>
            </a:r>
            <a:r>
              <a:t> boundary</a:t>
            </a:r>
          </a:p>
          <a:p>
            <a:pPr>
              <a:spcBef>
                <a:spcPts val="1200"/>
              </a:spcBef>
              <a:defRPr sz="2000" b="1">
                <a:latin typeface="Century Gothic"/>
                <a:ea typeface="Century Gothic"/>
                <a:cs typeface="Century Gothic"/>
                <a:sym typeface="Century Gothic"/>
              </a:defRPr>
            </a:pPr>
            <a:r>
              <a:t>Cone &amp; circle: </a:t>
            </a:r>
            <a:r>
              <a:rPr b="0"/>
              <a:t>base shown as </a:t>
            </a:r>
            <a:r>
              <a:t>circles</a:t>
            </a:r>
            <a:r>
              <a:rPr b="0"/>
              <a:t> when in a view perpendicular to projector.</a:t>
            </a:r>
          </a:p>
          <a:p>
            <a:pPr>
              <a:spcBef>
                <a:spcPts val="1200"/>
              </a:spcBef>
              <a:defRPr sz="2000">
                <a:latin typeface="Century Gothic"/>
                <a:ea typeface="Century Gothic"/>
                <a:cs typeface="Century Gothic"/>
                <a:sym typeface="Century Gothic"/>
              </a:defRPr>
            </a:pPr>
            <a:r>
              <a:t>Where </a:t>
            </a:r>
            <a:r>
              <a:rPr b="1"/>
              <a:t>rounded end tangent </a:t>
            </a:r>
            <a:r>
              <a:t>to plane, no line is shown</a:t>
            </a:r>
          </a:p>
        </p:txBody>
      </p:sp>
      <p:pic>
        <p:nvPicPr>
          <p:cNvPr id="542" name="Picture 4" descr="Picture 4"/>
          <p:cNvPicPr>
            <a:picLocks noChangeAspect="1"/>
          </p:cNvPicPr>
          <p:nvPr/>
        </p:nvPicPr>
        <p:blipFill>
          <a:blip r:embed="rId2"/>
          <a:stretch>
            <a:fillRect/>
          </a:stretch>
        </p:blipFill>
        <p:spPr>
          <a:xfrm>
            <a:off x="3851974" y="1189346"/>
            <a:ext cx="4972051" cy="2778126"/>
          </a:xfrm>
          <a:prstGeom prst="rect">
            <a:avLst/>
          </a:prstGeom>
          <a:ln w="12700">
            <a:miter lim="400000"/>
          </a:ln>
        </p:spPr>
      </p:pic>
      <p:pic>
        <p:nvPicPr>
          <p:cNvPr id="543" name="Picture 5" descr="Picture 5"/>
          <p:cNvPicPr>
            <a:picLocks noChangeAspect="1"/>
          </p:cNvPicPr>
          <p:nvPr/>
        </p:nvPicPr>
        <p:blipFill>
          <a:blip r:embed="rId3"/>
          <a:stretch>
            <a:fillRect/>
          </a:stretch>
        </p:blipFill>
        <p:spPr>
          <a:xfrm>
            <a:off x="3851974" y="4046334"/>
            <a:ext cx="2516161" cy="1931659"/>
          </a:xfrm>
          <a:prstGeom prst="rect">
            <a:avLst/>
          </a:prstGeom>
          <a:ln w="12700">
            <a:miter lim="400000"/>
          </a:ln>
        </p:spPr>
      </p:pic>
      <p:pic>
        <p:nvPicPr>
          <p:cNvPr id="544" name="Picture 6" descr="Picture 6"/>
          <p:cNvPicPr>
            <a:picLocks noChangeAspect="1"/>
          </p:cNvPicPr>
          <p:nvPr/>
        </p:nvPicPr>
        <p:blipFill>
          <a:blip r:embed="rId4"/>
          <a:stretch>
            <a:fillRect/>
          </a:stretch>
        </p:blipFill>
        <p:spPr>
          <a:xfrm>
            <a:off x="6474364" y="4074142"/>
            <a:ext cx="2384386" cy="1903851"/>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Rectangle 2"/>
          <p:cNvSpPr txBox="1">
            <a:spLocks noGrp="1"/>
          </p:cNvSpPr>
          <p:nvPr>
            <p:ph type="title" idx="4294967295"/>
          </p:nvPr>
        </p:nvSpPr>
        <p:spPr>
          <a:xfrm>
            <a:off x="152400" y="228600"/>
            <a:ext cx="8839200" cy="854075"/>
          </a:xfrm>
          <a:prstGeom prst="rect">
            <a:avLst/>
          </a:prstGeom>
        </p:spPr>
        <p:txBody>
          <a:bodyPr>
            <a:normAutofit/>
          </a:bodyPr>
          <a:lstStyle>
            <a:lvl1pPr>
              <a:defRPr b="1">
                <a:latin typeface="Century Gothic"/>
                <a:ea typeface="Century Gothic"/>
                <a:cs typeface="Century Gothic"/>
                <a:sym typeface="Century Gothic"/>
              </a:defRPr>
            </a:lvl1pPr>
          </a:lstStyle>
          <a:p>
            <a:r>
              <a:rPr dirty="0"/>
              <a:t>Developing Visualizing Skills</a:t>
            </a:r>
          </a:p>
        </p:txBody>
      </p:sp>
      <p:sp>
        <p:nvSpPr>
          <p:cNvPr id="547" name="Rectangle 3"/>
          <p:cNvSpPr txBox="1">
            <a:spLocks noGrp="1"/>
          </p:cNvSpPr>
          <p:nvPr>
            <p:ph type="body" idx="4294967295"/>
          </p:nvPr>
        </p:nvSpPr>
        <p:spPr>
          <a:xfrm>
            <a:off x="152400" y="1523341"/>
            <a:ext cx="8839200" cy="3278554"/>
          </a:xfrm>
          <a:prstGeom prst="rect">
            <a:avLst/>
          </a:prstGeom>
        </p:spPr>
        <p:txBody>
          <a:bodyPr>
            <a:normAutofit/>
          </a:bodyPr>
          <a:lstStyle/>
          <a:p>
            <a:pPr>
              <a:spcBef>
                <a:spcPts val="1200"/>
              </a:spcBef>
              <a:defRPr sz="2000">
                <a:latin typeface="Century Gothic"/>
                <a:ea typeface="Century Gothic"/>
                <a:cs typeface="Century Gothic"/>
                <a:sym typeface="Century Gothic"/>
              </a:defRPr>
            </a:pPr>
            <a:r>
              <a:t>Important to develop skills for</a:t>
            </a:r>
          </a:p>
          <a:p>
            <a:pPr marL="742950" lvl="1" indent="-285750">
              <a:spcBef>
                <a:spcPts val="400"/>
              </a:spcBef>
              <a:defRPr sz="2000">
                <a:latin typeface="Century Gothic"/>
                <a:ea typeface="Century Gothic"/>
                <a:cs typeface="Century Gothic"/>
                <a:sym typeface="Century Gothic"/>
              </a:defRPr>
            </a:pPr>
            <a:r>
              <a:t>Looking at multi-view and visualizing the object (or drawing a pictorial such as an isometric)</a:t>
            </a:r>
            <a:endParaRPr sz="2200"/>
          </a:p>
          <a:p>
            <a:pPr marL="742950" lvl="1" indent="-285750">
              <a:spcBef>
                <a:spcPts val="400"/>
              </a:spcBef>
              <a:defRPr sz="2000">
                <a:latin typeface="Century Gothic"/>
                <a:ea typeface="Century Gothic"/>
                <a:cs typeface="Century Gothic"/>
                <a:sym typeface="Century Gothic"/>
              </a:defRPr>
            </a:pPr>
            <a:r>
              <a:t>Looking at the object and being able to sketch a multi-view</a:t>
            </a:r>
            <a:endParaRPr sz="2200"/>
          </a:p>
          <a:p>
            <a:pPr>
              <a:spcBef>
                <a:spcPts val="1200"/>
              </a:spcBef>
              <a:defRPr sz="2000">
                <a:latin typeface="Century Gothic"/>
                <a:ea typeface="Century Gothic"/>
                <a:cs typeface="Century Gothic"/>
                <a:sym typeface="Century Gothic"/>
              </a:defRPr>
            </a:pPr>
            <a:r>
              <a:t>Text: shows several ways to develop these skills:</a:t>
            </a:r>
          </a:p>
          <a:p>
            <a:pPr marL="742950" lvl="1" indent="-285750">
              <a:spcBef>
                <a:spcPts val="400"/>
              </a:spcBef>
              <a:defRPr sz="2000">
                <a:latin typeface="Century Gothic"/>
                <a:ea typeface="Century Gothic"/>
                <a:cs typeface="Century Gothic"/>
                <a:sym typeface="Century Gothic"/>
              </a:defRPr>
            </a:pPr>
            <a:r>
              <a:t>Projection studies: look at examples of combined multi-view &amp; iso (</a:t>
            </a:r>
            <a:r>
              <a:rPr b="1" i="1">
                <a:solidFill>
                  <a:srgbClr val="3C8C93"/>
                </a:solidFill>
              </a:rPr>
              <a:t>Recommended</a:t>
            </a:r>
            <a:r>
              <a:rPr>
                <a:solidFill>
                  <a:srgbClr val="3C8C93"/>
                </a:solidFill>
              </a:rPr>
              <a:t>: </a:t>
            </a:r>
            <a:r>
              <a:t>study text fig 5-104, make sure  you see the correspondence between iso and each ortho view)</a:t>
            </a:r>
            <a:endParaRPr sz="2200"/>
          </a:p>
          <a:p>
            <a:pPr marL="742950" lvl="1" indent="-285750">
              <a:spcBef>
                <a:spcPts val="400"/>
              </a:spcBef>
              <a:defRPr sz="2000">
                <a:latin typeface="Century Gothic"/>
                <a:ea typeface="Century Gothic"/>
                <a:cs typeface="Century Gothic"/>
                <a:sym typeface="Century Gothic"/>
              </a:defRPr>
            </a:pPr>
            <a:r>
              <a:t>Build sample physical models</a:t>
            </a:r>
          </a:p>
        </p:txBody>
      </p:sp>
      <p:pic>
        <p:nvPicPr>
          <p:cNvPr id="548" name="Picture 2" descr="Picture 2"/>
          <p:cNvPicPr>
            <a:picLocks noChangeAspect="1"/>
          </p:cNvPicPr>
          <p:nvPr/>
        </p:nvPicPr>
        <p:blipFill>
          <a:blip r:embed="rId2"/>
          <a:stretch>
            <a:fillRect/>
          </a:stretch>
        </p:blipFill>
        <p:spPr>
          <a:xfrm>
            <a:off x="1920239" y="4867593"/>
            <a:ext cx="2336801" cy="1927862"/>
          </a:xfrm>
          <a:prstGeom prst="rect">
            <a:avLst/>
          </a:prstGeom>
          <a:ln w="12700">
            <a:miter lim="400000"/>
          </a:ln>
        </p:spPr>
      </p:pic>
      <p:pic>
        <p:nvPicPr>
          <p:cNvPr id="549" name="Picture 3" descr="Picture 3"/>
          <p:cNvPicPr>
            <a:picLocks noChangeAspect="1"/>
          </p:cNvPicPr>
          <p:nvPr/>
        </p:nvPicPr>
        <p:blipFill>
          <a:blip r:embed="rId3"/>
          <a:stretch>
            <a:fillRect/>
          </a:stretch>
        </p:blipFill>
        <p:spPr>
          <a:xfrm>
            <a:off x="5356669" y="4826508"/>
            <a:ext cx="2469956" cy="2010033"/>
          </a:xfrm>
          <a:prstGeom prst="rect">
            <a:avLst/>
          </a:prstGeom>
          <a:ln w="12700">
            <a:miter lim="400000"/>
          </a:ln>
        </p:spPr>
      </p:pic>
      <p:sp>
        <p:nvSpPr>
          <p:cNvPr id="550" name="TextBox 1"/>
          <p:cNvSpPr txBox="1"/>
          <p:nvPr/>
        </p:nvSpPr>
        <p:spPr>
          <a:xfrm>
            <a:off x="820610" y="5508357"/>
            <a:ext cx="987553"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800">
                <a:solidFill>
                  <a:srgbClr val="C00000"/>
                </a:solidFill>
                <a:latin typeface="Century Gothic"/>
                <a:ea typeface="Century Gothic"/>
                <a:cs typeface="Century Gothic"/>
                <a:sym typeface="Century Gothic"/>
              </a:defRPr>
            </a:lvl1pPr>
          </a:lstStyle>
          <a:p>
            <a:r>
              <a:t>Try these</a:t>
            </a:r>
          </a:p>
        </p:txBody>
      </p:sp>
      <p:sp>
        <p:nvSpPr>
          <p:cNvPr id="551" name="Rectangle 2"/>
          <p:cNvSpPr/>
          <p:nvPr/>
        </p:nvSpPr>
        <p:spPr>
          <a:xfrm>
            <a:off x="1920239" y="4801894"/>
            <a:ext cx="1307055" cy="993789"/>
          </a:xfrm>
          <a:prstGeom prst="rect">
            <a:avLst/>
          </a:prstGeom>
          <a:solidFill>
            <a:schemeClr val="accent3">
              <a:lumOff val="44000"/>
            </a:schemeClr>
          </a:solidFill>
          <a:ln w="12700">
            <a:miter lim="400000"/>
          </a:ln>
        </p:spPr>
        <p:txBody>
          <a:bodyPr lIns="45719" rIns="45719" anchor="ctr"/>
          <a:lstStyle/>
          <a:p>
            <a:pPr algn="ctr">
              <a:defRPr>
                <a:solidFill>
                  <a:schemeClr val="accent3">
                    <a:lumOff val="44000"/>
                  </a:schemeClr>
                </a:solidFill>
              </a:defRPr>
            </a:pPr>
            <a:endParaRPr/>
          </a:p>
        </p:txBody>
      </p:sp>
      <p:sp>
        <p:nvSpPr>
          <p:cNvPr id="552" name="Rectangle 7"/>
          <p:cNvSpPr/>
          <p:nvPr/>
        </p:nvSpPr>
        <p:spPr>
          <a:xfrm>
            <a:off x="6736874" y="4801894"/>
            <a:ext cx="1425491" cy="993789"/>
          </a:xfrm>
          <a:prstGeom prst="rect">
            <a:avLst/>
          </a:prstGeom>
          <a:solidFill>
            <a:schemeClr val="accent3">
              <a:lumOff val="44000"/>
            </a:schemeClr>
          </a:solidFill>
          <a:ln w="12700">
            <a:miter lim="400000"/>
          </a:ln>
        </p:spPr>
        <p:txBody>
          <a:bodyPr lIns="45719" rIns="45719" anchor="ctr"/>
          <a:lstStyle/>
          <a:p>
            <a:pPr algn="ctr">
              <a:defRPr>
                <a:solidFill>
                  <a:schemeClr val="accent3">
                    <a:lumOff val="44000"/>
                  </a:schemeClr>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550"/>
                                        </p:tgtEl>
                                        <p:attrNameLst>
                                          <p:attrName>style.visibility</p:attrName>
                                        </p:attrNameLst>
                                      </p:cBhvr>
                                      <p:to>
                                        <p:strVal val="visible"/>
                                      </p:to>
                                    </p:set>
                                    <p:animEffect transition="in" filter="dissolve">
                                      <p:cBhvr>
                                        <p:cTn id="7" dur="500"/>
                                        <p:tgtEl>
                                          <p:spTgt spid="55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2" nodeType="clickEffect">
                                  <p:stCondLst>
                                    <p:cond delay="0"/>
                                  </p:stCondLst>
                                  <p:iterate>
                                    <p:tmAbs val="0"/>
                                  </p:iterate>
                                  <p:childTnLst>
                                    <p:set>
                                      <p:cBhvr>
                                        <p:cTn id="11" fill="hold"/>
                                        <p:tgtEl>
                                          <p:spTgt spid="548"/>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3" nodeType="afterEffect">
                                  <p:stCondLst>
                                    <p:cond delay="0"/>
                                  </p:stCondLst>
                                  <p:iterate>
                                    <p:tmAbs val="0"/>
                                  </p:iterate>
                                  <p:childTnLst>
                                    <p:set>
                                      <p:cBhvr>
                                        <p:cTn id="14" fill="hold"/>
                                        <p:tgtEl>
                                          <p:spTgt spid="5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4" nodeType="clickEffect">
                                  <p:stCondLst>
                                    <p:cond delay="0"/>
                                  </p:stCondLst>
                                  <p:iterate>
                                    <p:tmAbs val="0"/>
                                  </p:iterate>
                                  <p:childTnLst>
                                    <p:set>
                                      <p:cBhvr>
                                        <p:cTn id="18" fill="hold">
                                          <p:stCondLst>
                                            <p:cond delay="0"/>
                                          </p:stCondLst>
                                        </p:cTn>
                                        <p:tgtEl>
                                          <p:spTgt spid="55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549"/>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6" nodeType="afterEffect">
                                  <p:stCondLst>
                                    <p:cond delay="0"/>
                                  </p:stCondLst>
                                  <p:iterate>
                                    <p:tmAbs val="0"/>
                                  </p:iterate>
                                  <p:childTnLst>
                                    <p:set>
                                      <p:cBhvr>
                                        <p:cTn id="25" fill="hold"/>
                                        <p:tgtEl>
                                          <p:spTgt spid="55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7" nodeType="clickEffect">
                                  <p:stCondLst>
                                    <p:cond delay="0"/>
                                  </p:stCondLst>
                                  <p:iterate>
                                    <p:tmAbs val="0"/>
                                  </p:iterate>
                                  <p:childTnLst>
                                    <p:set>
                                      <p:cBhvr>
                                        <p:cTn id="29" fill="hold">
                                          <p:stCondLst>
                                            <p:cond delay="0"/>
                                          </p:stCondLst>
                                        </p:cTn>
                                        <p:tgtEl>
                                          <p:spTgt spid="5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 grpId="2" animBg="1" advAuto="0"/>
      <p:bldP spid="549" grpId="5" animBg="1" advAuto="0"/>
      <p:bldP spid="550" grpId="1" animBg="1" advAuto="0"/>
      <p:bldP spid="551" grpId="3" animBg="1" advAuto="0"/>
      <p:bldP spid="551" grpId="4" animBg="1" advAuto="0"/>
      <p:bldP spid="552" grpId="6" animBg="1" advAuto="0"/>
      <p:bldP spid="552" grpId="7"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Rectangle 2"/>
          <p:cNvSpPr txBox="1">
            <a:spLocks noGrp="1"/>
          </p:cNvSpPr>
          <p:nvPr>
            <p:ph type="title" idx="4294967295"/>
          </p:nvPr>
        </p:nvSpPr>
        <p:spPr>
          <a:xfrm>
            <a:off x="152400" y="228600"/>
            <a:ext cx="8839200" cy="854075"/>
          </a:xfrm>
          <a:prstGeom prst="rect">
            <a:avLst/>
          </a:prstGeom>
          <a:solidFill>
            <a:schemeClr val="accent3">
              <a:lumOff val="44000"/>
            </a:schemeClr>
          </a:solidFill>
        </p:spPr>
        <p:txBody>
          <a:bodyPr>
            <a:normAutofit/>
          </a:bodyPr>
          <a:lstStyle>
            <a:lvl1pPr>
              <a:defRPr b="1">
                <a:solidFill>
                  <a:srgbClr val="262673"/>
                </a:solidFill>
                <a:latin typeface="Century Gothic"/>
                <a:ea typeface="Century Gothic"/>
                <a:cs typeface="Century Gothic"/>
                <a:sym typeface="Century Gothic"/>
              </a:defRPr>
            </a:lvl1pPr>
          </a:lstStyle>
          <a:p>
            <a:r>
              <a:rPr dirty="0"/>
              <a:t>Adjacent Areas: Developing Visualizing Skills</a:t>
            </a:r>
          </a:p>
        </p:txBody>
      </p:sp>
      <p:sp>
        <p:nvSpPr>
          <p:cNvPr id="555" name="Rectangle 3"/>
          <p:cNvSpPr txBox="1">
            <a:spLocks noGrp="1"/>
          </p:cNvSpPr>
          <p:nvPr>
            <p:ph type="body" sz="quarter" idx="4294967295"/>
          </p:nvPr>
        </p:nvSpPr>
        <p:spPr>
          <a:xfrm>
            <a:off x="314109" y="1744649"/>
            <a:ext cx="4581982" cy="2228089"/>
          </a:xfrm>
          <a:prstGeom prst="rect">
            <a:avLst/>
          </a:prstGeom>
        </p:spPr>
        <p:txBody>
          <a:bodyPr>
            <a:normAutofit/>
          </a:bodyPr>
          <a:lstStyle/>
          <a:p>
            <a:pPr>
              <a:spcBef>
                <a:spcPts val="1200"/>
              </a:spcBef>
              <a:defRPr sz="2000">
                <a:latin typeface="Century Gothic"/>
                <a:ea typeface="Century Gothic"/>
                <a:cs typeface="Century Gothic"/>
                <a:sym typeface="Century Gothic"/>
              </a:defRPr>
            </a:pPr>
            <a:r>
              <a:t>Adjacent areas: given a top view, sketch several possible objects</a:t>
            </a:r>
          </a:p>
          <a:p>
            <a:pPr marL="742950" lvl="1" indent="-285750">
              <a:spcBef>
                <a:spcPts val="400"/>
              </a:spcBef>
              <a:defRPr sz="2000" b="1">
                <a:latin typeface="Century Gothic"/>
                <a:ea typeface="Century Gothic"/>
                <a:cs typeface="Century Gothic"/>
                <a:sym typeface="Century Gothic"/>
              </a:defRPr>
            </a:pPr>
            <a:r>
              <a:t>You Try It: </a:t>
            </a:r>
            <a:r>
              <a:rPr b="0"/>
              <a:t>Each of you sketch a possible 3-view OR isometric:</a:t>
            </a:r>
          </a:p>
        </p:txBody>
      </p:sp>
      <p:pic>
        <p:nvPicPr>
          <p:cNvPr id="556" name="Picture 4" descr="Picture 4"/>
          <p:cNvPicPr>
            <a:picLocks noChangeAspect="1"/>
          </p:cNvPicPr>
          <p:nvPr/>
        </p:nvPicPr>
        <p:blipFill>
          <a:blip r:embed="rId3"/>
          <a:stretch>
            <a:fillRect/>
          </a:stretch>
        </p:blipFill>
        <p:spPr>
          <a:xfrm>
            <a:off x="5124144" y="1683417"/>
            <a:ext cx="3867456" cy="4023043"/>
          </a:xfrm>
          <a:prstGeom prst="rect">
            <a:avLst/>
          </a:prstGeom>
          <a:ln w="12700">
            <a:miter lim="400000"/>
          </a:ln>
        </p:spPr>
      </p:pic>
      <p:sp>
        <p:nvSpPr>
          <p:cNvPr id="557" name="Rectangle 3"/>
          <p:cNvSpPr txBox="1"/>
          <p:nvPr/>
        </p:nvSpPr>
        <p:spPr>
          <a:xfrm>
            <a:off x="442419" y="3694938"/>
            <a:ext cx="4695569" cy="26009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spcBef>
                <a:spcPts val="1000"/>
              </a:spcBef>
              <a:defRPr sz="1800">
                <a:solidFill>
                  <a:srgbClr val="000066"/>
                </a:solidFill>
                <a:latin typeface="Century Gothic"/>
                <a:ea typeface="Century Gothic"/>
                <a:cs typeface="Century Gothic"/>
                <a:sym typeface="Century Gothic"/>
              </a:defRPr>
            </a:pPr>
            <a:r>
              <a:t>Visible lines show intersection between 2 adjacent planes; so …</a:t>
            </a:r>
          </a:p>
          <a:p>
            <a:pPr marL="342900" indent="-342900">
              <a:spcBef>
                <a:spcPts val="1000"/>
              </a:spcBef>
              <a:buSzPct val="100000"/>
              <a:buChar char="•"/>
              <a:defRPr sz="1800">
                <a:solidFill>
                  <a:srgbClr val="000066"/>
                </a:solidFill>
                <a:latin typeface="Century Gothic"/>
                <a:ea typeface="Century Gothic"/>
                <a:cs typeface="Century Gothic"/>
                <a:sym typeface="Century Gothic"/>
              </a:defRPr>
            </a:pPr>
            <a:r>
              <a:t>Boundary between surfaces shows as a line indicating a </a:t>
            </a:r>
            <a:r>
              <a:rPr i="1">
                <a:solidFill>
                  <a:srgbClr val="3C8C93"/>
                </a:solidFill>
              </a:rPr>
              <a:t>change in planes</a:t>
            </a:r>
          </a:p>
          <a:p>
            <a:pPr marL="342900" indent="-342900">
              <a:spcBef>
                <a:spcPts val="1000"/>
              </a:spcBef>
              <a:buSzPct val="100000"/>
              <a:buChar char="•"/>
              <a:defRPr sz="1800" i="1">
                <a:solidFill>
                  <a:srgbClr val="3C8C93"/>
                </a:solidFill>
                <a:latin typeface="Century Gothic"/>
                <a:ea typeface="Century Gothic"/>
                <a:cs typeface="Century Gothic"/>
                <a:sym typeface="Century Gothic"/>
              </a:defRPr>
            </a:pPr>
            <a:r>
              <a:t>No two adjacent areas can lie in same plane </a:t>
            </a:r>
            <a:r>
              <a:rPr i="0">
                <a:solidFill>
                  <a:srgbClr val="000000"/>
                </a:solidFill>
              </a:rPr>
              <a:t>(i.e. if there is a line, the 2 adjacent planes must </a:t>
            </a:r>
            <a:r>
              <a:rPr>
                <a:solidFill>
                  <a:srgbClr val="000000"/>
                </a:solidFill>
              </a:rPr>
              <a:t>not</a:t>
            </a:r>
            <a:r>
              <a:rPr i="0">
                <a:solidFill>
                  <a:srgbClr val="000000"/>
                </a:solidFill>
              </a:rPr>
              <a:t> be co-planar)</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Title 1"/>
          <p:cNvSpPr txBox="1">
            <a:spLocks noGrp="1"/>
          </p:cNvSpPr>
          <p:nvPr>
            <p:ph type="title"/>
          </p:nvPr>
        </p:nvSpPr>
        <p:spPr>
          <a:prstGeom prst="rect">
            <a:avLst/>
          </a:prstGeom>
        </p:spPr>
        <p:txBody>
          <a:bodyPr/>
          <a:lstStyle>
            <a:lvl1pPr>
              <a:defRPr b="1">
                <a:latin typeface="Century Gothic"/>
                <a:ea typeface="Century Gothic"/>
                <a:cs typeface="Century Gothic"/>
                <a:sym typeface="Century Gothic"/>
              </a:defRPr>
            </a:lvl1pPr>
          </a:lstStyle>
          <a:p>
            <a:r>
              <a:rPr dirty="0"/>
              <a:t>Adjacent Areas: Developing Visualizing Skills</a:t>
            </a:r>
          </a:p>
        </p:txBody>
      </p:sp>
      <p:pic>
        <p:nvPicPr>
          <p:cNvPr id="562" name="Picture 2" descr="Picture 2"/>
          <p:cNvPicPr>
            <a:picLocks noChangeAspect="1"/>
          </p:cNvPicPr>
          <p:nvPr/>
        </p:nvPicPr>
        <p:blipFill>
          <a:blip r:embed="rId2"/>
          <a:stretch>
            <a:fillRect/>
          </a:stretch>
        </p:blipFill>
        <p:spPr>
          <a:xfrm>
            <a:off x="4226231" y="2322128"/>
            <a:ext cx="4434004" cy="2860844"/>
          </a:xfrm>
          <a:prstGeom prst="rect">
            <a:avLst/>
          </a:prstGeom>
          <a:ln w="12700">
            <a:miter lim="400000"/>
          </a:ln>
        </p:spPr>
      </p:pic>
      <p:pic>
        <p:nvPicPr>
          <p:cNvPr id="563" name="Picture 4" descr="Picture 4"/>
          <p:cNvPicPr>
            <a:picLocks noChangeAspect="1"/>
          </p:cNvPicPr>
          <p:nvPr/>
        </p:nvPicPr>
        <p:blipFill>
          <a:blip r:embed="rId3"/>
          <a:stretch>
            <a:fillRect/>
          </a:stretch>
        </p:blipFill>
        <p:spPr>
          <a:xfrm>
            <a:off x="635029" y="2283524"/>
            <a:ext cx="3358237" cy="3493339"/>
          </a:xfrm>
          <a:prstGeom prst="rect">
            <a:avLst/>
          </a:prstGeom>
          <a:ln w="12700">
            <a:miter lim="400000"/>
          </a:ln>
        </p:spPr>
      </p:pic>
      <p:sp>
        <p:nvSpPr>
          <p:cNvPr id="564" name="TextBox 2"/>
          <p:cNvSpPr txBox="1"/>
          <p:nvPr/>
        </p:nvSpPr>
        <p:spPr>
          <a:xfrm>
            <a:off x="635028" y="1396594"/>
            <a:ext cx="3810412"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800">
                <a:solidFill>
                  <a:srgbClr val="3C8C93"/>
                </a:solidFill>
                <a:latin typeface="Century Gothic"/>
                <a:ea typeface="Century Gothic"/>
                <a:cs typeface="Century Gothic"/>
                <a:sym typeface="Century Gothic"/>
              </a:defRPr>
            </a:lvl1pPr>
          </a:lstStyle>
          <a:p>
            <a:r>
              <a:t>The problem: do 3-view or iso that matches the given top view: </a:t>
            </a:r>
          </a:p>
        </p:txBody>
      </p:sp>
      <p:sp>
        <p:nvSpPr>
          <p:cNvPr id="565" name="TextBox 4"/>
          <p:cNvSpPr txBox="1"/>
          <p:nvPr/>
        </p:nvSpPr>
        <p:spPr>
          <a:xfrm>
            <a:off x="5027198" y="1942642"/>
            <a:ext cx="3153765"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800">
                <a:solidFill>
                  <a:srgbClr val="3C8C93"/>
                </a:solidFill>
                <a:latin typeface="Century Gothic"/>
                <a:ea typeface="Century Gothic"/>
                <a:cs typeface="Century Gothic"/>
                <a:sym typeface="Century Gothic"/>
              </a:defRPr>
            </a:lvl1pPr>
          </a:lstStyle>
          <a:p>
            <a:r>
              <a:t>Possible solutions:</a:t>
            </a:r>
          </a:p>
        </p:txBody>
      </p:sp>
      <p:sp>
        <p:nvSpPr>
          <p:cNvPr id="566" name="TextBox 6"/>
          <p:cNvSpPr txBox="1"/>
          <p:nvPr/>
        </p:nvSpPr>
        <p:spPr>
          <a:xfrm>
            <a:off x="5321029" y="5407531"/>
            <a:ext cx="2859933" cy="350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800">
                <a:solidFill>
                  <a:srgbClr val="262673"/>
                </a:solidFill>
              </a:defRPr>
            </a:lvl1pPr>
          </a:lstStyle>
          <a:p>
            <a:r>
              <a:t>What was yours?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565"/>
                                        </p:tgtEl>
                                        <p:attrNameLst>
                                          <p:attrName>style.visibility</p:attrName>
                                        </p:attrNameLst>
                                      </p:cBhvr>
                                      <p:to>
                                        <p:strVal val="visible"/>
                                      </p:to>
                                    </p:set>
                                    <p:anim calcmode="lin" valueType="num">
                                      <p:cBhvr>
                                        <p:cTn id="7" dur="500" fill="hold"/>
                                        <p:tgtEl>
                                          <p:spTgt spid="565"/>
                                        </p:tgtEl>
                                        <p:attrNameLst>
                                          <p:attrName>ppt_x</p:attrName>
                                        </p:attrNameLst>
                                      </p:cBhvr>
                                      <p:tavLst>
                                        <p:tav tm="0">
                                          <p:val>
                                            <p:strVal val="#ppt_x"/>
                                          </p:val>
                                        </p:tav>
                                        <p:tav tm="100000">
                                          <p:val>
                                            <p:strVal val="#ppt_x"/>
                                          </p:val>
                                        </p:tav>
                                      </p:tavLst>
                                    </p:anim>
                                    <p:anim calcmode="lin" valueType="num">
                                      <p:cBhvr>
                                        <p:cTn id="8" dur="500" fill="hold"/>
                                        <p:tgtEl>
                                          <p:spTgt spid="56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2" nodeType="clickEffect">
                                  <p:stCondLst>
                                    <p:cond delay="0"/>
                                  </p:stCondLst>
                                  <p:iterate>
                                    <p:tmAbs val="0"/>
                                  </p:iterate>
                                  <p:childTnLst>
                                    <p:set>
                                      <p:cBhvr>
                                        <p:cTn id="12" fill="hold"/>
                                        <p:tgtEl>
                                          <p:spTgt spid="562"/>
                                        </p:tgtEl>
                                        <p:attrNameLst>
                                          <p:attrName>style.visibility</p:attrName>
                                        </p:attrNameLst>
                                      </p:cBhvr>
                                      <p:to>
                                        <p:strVal val="visible"/>
                                      </p:to>
                                    </p:set>
                                    <p:animEffect transition="in" filter="wipe(down)">
                                      <p:cBhvr>
                                        <p:cTn id="13" dur="500"/>
                                        <p:tgtEl>
                                          <p:spTgt spid="56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3" nodeType="clickEffect">
                                  <p:stCondLst>
                                    <p:cond delay="0"/>
                                  </p:stCondLst>
                                  <p:iterate>
                                    <p:tmAbs val="0"/>
                                  </p:iterate>
                                  <p:childTnLst>
                                    <p:set>
                                      <p:cBhvr>
                                        <p:cTn id="17" fill="hold"/>
                                        <p:tgtEl>
                                          <p:spTgt spid="5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 grpId="2" animBg="1" advAuto="0"/>
      <p:bldP spid="565" grpId="1" animBg="1" advAuto="0"/>
      <p:bldP spid="566" grpId="3"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Rectangle 2"/>
          <p:cNvSpPr txBox="1">
            <a:spLocks noGrp="1"/>
          </p:cNvSpPr>
          <p:nvPr>
            <p:ph type="title" idx="4294967295"/>
          </p:nvPr>
        </p:nvSpPr>
        <p:spPr>
          <a:xfrm>
            <a:off x="152400" y="228600"/>
            <a:ext cx="8839200" cy="854075"/>
          </a:xfrm>
          <a:prstGeom prst="rect">
            <a:avLst/>
          </a:prstGeom>
        </p:spPr>
        <p:txBody>
          <a:bodyPr>
            <a:normAutofit/>
          </a:bodyPr>
          <a:lstStyle>
            <a:lvl1pPr>
              <a:defRPr b="1">
                <a:latin typeface="Century Gothic"/>
                <a:ea typeface="Century Gothic"/>
                <a:cs typeface="Century Gothic"/>
                <a:sym typeface="Century Gothic"/>
              </a:defRPr>
            </a:lvl1pPr>
          </a:lstStyle>
          <a:p>
            <a:r>
              <a:rPr dirty="0"/>
              <a:t>Similar Shapes: Developing Visualizing Skills</a:t>
            </a:r>
          </a:p>
        </p:txBody>
      </p:sp>
      <p:sp>
        <p:nvSpPr>
          <p:cNvPr id="569" name="Rectangle 3"/>
          <p:cNvSpPr txBox="1">
            <a:spLocks noGrp="1"/>
          </p:cNvSpPr>
          <p:nvPr>
            <p:ph type="body" sz="half" idx="4294967295"/>
          </p:nvPr>
        </p:nvSpPr>
        <p:spPr>
          <a:xfrm>
            <a:off x="347471" y="1624583"/>
            <a:ext cx="8558812" cy="1674672"/>
          </a:xfrm>
          <a:prstGeom prst="rect">
            <a:avLst/>
          </a:prstGeom>
        </p:spPr>
        <p:txBody>
          <a:bodyPr>
            <a:normAutofit/>
          </a:bodyPr>
          <a:lstStyle/>
          <a:p>
            <a:pPr marL="0" indent="0">
              <a:spcBef>
                <a:spcPts val="1200"/>
              </a:spcBef>
              <a:buSzTx/>
              <a:buNone/>
              <a:defRPr sz="2000">
                <a:latin typeface="Century Gothic"/>
                <a:ea typeface="Century Gothic"/>
                <a:cs typeface="Century Gothic"/>
                <a:sym typeface="Century Gothic"/>
              </a:defRPr>
            </a:pPr>
            <a:r>
              <a:t>Similar shapes: </a:t>
            </a:r>
          </a:p>
          <a:p>
            <a:pPr>
              <a:spcBef>
                <a:spcPts val="1200"/>
              </a:spcBef>
              <a:defRPr sz="2000">
                <a:latin typeface="Century Gothic"/>
                <a:ea typeface="Century Gothic"/>
                <a:cs typeface="Century Gothic"/>
                <a:sym typeface="Century Gothic"/>
              </a:defRPr>
            </a:pPr>
            <a:r>
              <a:t>apply rules 5 &amp; 6: </a:t>
            </a:r>
            <a:r>
              <a:rPr i="1">
                <a:solidFill>
                  <a:srgbClr val="3C8C93"/>
                </a:solidFill>
              </a:rPr>
              <a:t>a surface will keep its basic configuration in all views</a:t>
            </a:r>
            <a:r>
              <a:rPr i="1">
                <a:solidFill>
                  <a:srgbClr val="CC0000"/>
                </a:solidFill>
              </a:rPr>
              <a:t> </a:t>
            </a:r>
            <a:r>
              <a:rPr>
                <a:solidFill>
                  <a:srgbClr val="000000"/>
                </a:solidFill>
              </a:rPr>
              <a:t>(except of course on edge);  so …</a:t>
            </a:r>
          </a:p>
          <a:p>
            <a:pPr marL="742950" lvl="1" indent="-285750">
              <a:spcBef>
                <a:spcPts val="400"/>
              </a:spcBef>
              <a:defRPr sz="1800">
                <a:solidFill>
                  <a:srgbClr val="000000"/>
                </a:solidFill>
                <a:latin typeface="Century Gothic"/>
                <a:ea typeface="Century Gothic"/>
                <a:cs typeface="Century Gothic"/>
                <a:sym typeface="Century Gothic"/>
              </a:defRPr>
            </a:pPr>
            <a:r>
              <a:t>e.g. If it looks like an ‘ell’ in one view, it’ll look like an ell in ALL views</a:t>
            </a:r>
          </a:p>
        </p:txBody>
      </p:sp>
      <p:pic>
        <p:nvPicPr>
          <p:cNvPr id="570" name="Picture 6" descr="Picture 6"/>
          <p:cNvPicPr>
            <a:picLocks noChangeAspect="1"/>
          </p:cNvPicPr>
          <p:nvPr/>
        </p:nvPicPr>
        <p:blipFill>
          <a:blip r:embed="rId3"/>
          <a:stretch>
            <a:fillRect/>
          </a:stretch>
        </p:blipFill>
        <p:spPr>
          <a:xfrm>
            <a:off x="563562" y="3621025"/>
            <a:ext cx="8342720" cy="2392427"/>
          </a:xfrm>
          <a:prstGeom prst="rect">
            <a:avLst/>
          </a:prstGeom>
          <a:ln w="12700">
            <a:miter lim="400000"/>
          </a:ln>
        </p:spPr>
      </p:pic>
      <p:sp>
        <p:nvSpPr>
          <p:cNvPr id="571" name="Text Box 7"/>
          <p:cNvSpPr txBox="1"/>
          <p:nvPr/>
        </p:nvSpPr>
        <p:spPr>
          <a:xfrm>
            <a:off x="923925" y="6115050"/>
            <a:ext cx="6026150" cy="3133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900"/>
              </a:spcBef>
              <a:defRPr sz="1600">
                <a:solidFill>
                  <a:schemeClr val="accent3">
                    <a:lumOff val="44000"/>
                  </a:schemeClr>
                </a:solidFill>
              </a:defRPr>
            </a:lvl1pPr>
          </a:lstStyle>
          <a:p>
            <a:r>
              <a:t>“L” shape                   “U” shape                        Inverted “T”</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Rectangle 2"/>
          <p:cNvSpPr txBox="1">
            <a:spLocks noGrp="1"/>
          </p:cNvSpPr>
          <p:nvPr>
            <p:ph type="title" idx="4294967295"/>
          </p:nvPr>
        </p:nvSpPr>
        <p:spPr>
          <a:xfrm>
            <a:off x="152400" y="228600"/>
            <a:ext cx="8839200" cy="854075"/>
          </a:xfrm>
          <a:prstGeom prst="rect">
            <a:avLst/>
          </a:prstGeom>
        </p:spPr>
        <p:txBody>
          <a:bodyPr>
            <a:normAutofit/>
          </a:bodyPr>
          <a:lstStyle>
            <a:lvl1pPr>
              <a:defRPr b="1">
                <a:latin typeface="Century Gothic"/>
                <a:ea typeface="Century Gothic"/>
                <a:cs typeface="Century Gothic"/>
                <a:sym typeface="Century Gothic"/>
              </a:defRPr>
            </a:lvl1pPr>
          </a:lstStyle>
          <a:p>
            <a:r>
              <a:rPr dirty="0"/>
              <a:t>Developing Visualizing Skills</a:t>
            </a:r>
          </a:p>
        </p:txBody>
      </p:sp>
      <p:sp>
        <p:nvSpPr>
          <p:cNvPr id="576" name="Rectangle 3"/>
          <p:cNvSpPr txBox="1">
            <a:spLocks noGrp="1"/>
          </p:cNvSpPr>
          <p:nvPr>
            <p:ph type="body" sz="quarter" idx="4294967295"/>
          </p:nvPr>
        </p:nvSpPr>
        <p:spPr>
          <a:xfrm>
            <a:off x="1030733" y="1995408"/>
            <a:ext cx="3772760" cy="2399229"/>
          </a:xfrm>
          <a:prstGeom prst="rect">
            <a:avLst/>
          </a:prstGeom>
        </p:spPr>
        <p:txBody>
          <a:bodyPr>
            <a:normAutofit/>
          </a:bodyPr>
          <a:lstStyle/>
          <a:p>
            <a:pPr>
              <a:spcBef>
                <a:spcPts val="1200"/>
              </a:spcBef>
              <a:buSzTx/>
              <a:buNone/>
              <a:defRPr sz="2000" b="1">
                <a:solidFill>
                  <a:srgbClr val="3C8C93"/>
                </a:solidFill>
                <a:latin typeface="Century Gothic"/>
                <a:ea typeface="Century Gothic"/>
                <a:cs typeface="Century Gothic"/>
                <a:sym typeface="Century Gothic"/>
              </a:defRPr>
            </a:pPr>
            <a:r>
              <a:t>Another Technique is to apply Surface Labeling:</a:t>
            </a:r>
          </a:p>
          <a:p>
            <a:pPr marL="742950" lvl="1" indent="-285750">
              <a:spcBef>
                <a:spcPts val="400"/>
              </a:spcBef>
              <a:defRPr sz="2000">
                <a:latin typeface="Century Gothic"/>
                <a:ea typeface="Century Gothic"/>
                <a:cs typeface="Century Gothic"/>
                <a:sym typeface="Century Gothic"/>
              </a:defRPr>
            </a:pPr>
            <a:r>
              <a:t>You will do this in Lab. </a:t>
            </a:r>
            <a:endParaRPr sz="2200"/>
          </a:p>
          <a:p>
            <a:pPr marL="742950" lvl="1" indent="-285750">
              <a:spcBef>
                <a:spcPts val="400"/>
              </a:spcBef>
              <a:defRPr sz="2000">
                <a:latin typeface="Century Gothic"/>
                <a:ea typeface="Century Gothic"/>
                <a:cs typeface="Century Gothic"/>
                <a:sym typeface="Century Gothic"/>
              </a:defRPr>
            </a:pPr>
            <a:r>
              <a:t>Analysis by Solids and by Surfaces are similar</a:t>
            </a:r>
          </a:p>
        </p:txBody>
      </p:sp>
      <p:pic>
        <p:nvPicPr>
          <p:cNvPr id="577" name="Picture 4" descr="Picture 4"/>
          <p:cNvPicPr>
            <a:picLocks noChangeAspect="1"/>
          </p:cNvPicPr>
          <p:nvPr/>
        </p:nvPicPr>
        <p:blipFill>
          <a:blip r:embed="rId2"/>
          <a:srcRect t="39606"/>
          <a:stretch>
            <a:fillRect/>
          </a:stretch>
        </p:blipFill>
        <p:spPr>
          <a:xfrm>
            <a:off x="4924626" y="2388946"/>
            <a:ext cx="3092451" cy="3254014"/>
          </a:xfrm>
          <a:prstGeom prst="rect">
            <a:avLst/>
          </a:prstGeom>
          <a:ln w="12700">
            <a:miter lim="400000"/>
          </a:ln>
        </p:spPr>
      </p:pic>
      <p:sp>
        <p:nvSpPr>
          <p:cNvPr id="578" name="Rectangle 5"/>
          <p:cNvSpPr txBox="1"/>
          <p:nvPr/>
        </p:nvSpPr>
        <p:spPr>
          <a:xfrm>
            <a:off x="1030733" y="4300537"/>
            <a:ext cx="3772760" cy="11582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342900" indent="-342900">
              <a:spcBef>
                <a:spcPts val="1200"/>
              </a:spcBef>
              <a:defRPr sz="2000" b="1">
                <a:solidFill>
                  <a:srgbClr val="3C8C93"/>
                </a:solidFill>
                <a:latin typeface="Century Gothic"/>
                <a:ea typeface="Century Gothic"/>
                <a:cs typeface="Century Gothic"/>
                <a:sym typeface="Century Gothic"/>
              </a:defRPr>
            </a:pPr>
            <a:r>
              <a:t>Vertex Labeling:</a:t>
            </a:r>
            <a:endParaRPr>
              <a:latin typeface="+mj-lt"/>
              <a:ea typeface="+mj-ea"/>
              <a:cs typeface="+mj-cs"/>
              <a:sym typeface="Times New Roman"/>
            </a:endParaRPr>
          </a:p>
          <a:p>
            <a:pPr marL="342900" indent="-342900">
              <a:spcBef>
                <a:spcPts val="1200"/>
              </a:spcBef>
              <a:buSzPct val="100000"/>
              <a:buChar char="•"/>
              <a:defRPr sz="2000">
                <a:solidFill>
                  <a:srgbClr val="000066"/>
                </a:solidFill>
                <a:latin typeface="Century Gothic"/>
                <a:ea typeface="Century Gothic"/>
                <a:cs typeface="Century Gothic"/>
                <a:sym typeface="Century Gothic"/>
              </a:defRPr>
            </a:pPr>
            <a:r>
              <a:t>Can help as check in multi-view drawing</a:t>
            </a:r>
          </a:p>
        </p:txBody>
      </p:sp>
      <p:pic>
        <p:nvPicPr>
          <p:cNvPr id="579" name="Picture 4" descr="Picture 4"/>
          <p:cNvPicPr>
            <a:picLocks noChangeAspect="1"/>
          </p:cNvPicPr>
          <p:nvPr/>
        </p:nvPicPr>
        <p:blipFill>
          <a:blip r:embed="rId2"/>
          <a:srcRect l="22221" t="2835" r="20887" b="61719"/>
          <a:stretch>
            <a:fillRect/>
          </a:stretch>
        </p:blipFill>
        <p:spPr>
          <a:xfrm>
            <a:off x="6794340" y="1798636"/>
            <a:ext cx="1759353" cy="1909824"/>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Rectangle 2"/>
          <p:cNvSpPr txBox="1">
            <a:spLocks noGrp="1"/>
          </p:cNvSpPr>
          <p:nvPr>
            <p:ph type="title" idx="4294967295"/>
          </p:nvPr>
        </p:nvSpPr>
        <p:spPr>
          <a:xfrm>
            <a:off x="152400" y="228600"/>
            <a:ext cx="8839200" cy="854075"/>
          </a:xfrm>
          <a:prstGeom prst="rect">
            <a:avLst/>
          </a:prstGeom>
        </p:spPr>
        <p:txBody>
          <a:bodyPr>
            <a:normAutofit/>
          </a:bodyPr>
          <a:lstStyle>
            <a:lvl1pPr>
              <a:defRPr b="1">
                <a:latin typeface="Century Gothic"/>
                <a:ea typeface="Century Gothic"/>
                <a:cs typeface="Century Gothic"/>
                <a:sym typeface="Century Gothic"/>
              </a:defRPr>
            </a:lvl1pPr>
          </a:lstStyle>
          <a:p>
            <a:r>
              <a:rPr dirty="0"/>
              <a:t>Developing Visualizing Skills</a:t>
            </a:r>
          </a:p>
        </p:txBody>
      </p:sp>
      <p:pic>
        <p:nvPicPr>
          <p:cNvPr id="582" name="Picture 6" descr="Picture 6"/>
          <p:cNvPicPr>
            <a:picLocks noChangeAspect="1"/>
          </p:cNvPicPr>
          <p:nvPr/>
        </p:nvPicPr>
        <p:blipFill>
          <a:blip r:embed="rId2"/>
          <a:srcRect t="7761"/>
          <a:stretch>
            <a:fillRect/>
          </a:stretch>
        </p:blipFill>
        <p:spPr>
          <a:xfrm>
            <a:off x="409575" y="2523280"/>
            <a:ext cx="8177214" cy="2499569"/>
          </a:xfrm>
          <a:prstGeom prst="rect">
            <a:avLst/>
          </a:prstGeom>
          <a:ln w="12700">
            <a:miter lim="400000"/>
          </a:ln>
        </p:spPr>
      </p:pic>
      <p:sp>
        <p:nvSpPr>
          <p:cNvPr id="583" name="Rectangle 7"/>
          <p:cNvSpPr txBox="1"/>
          <p:nvPr/>
        </p:nvSpPr>
        <p:spPr>
          <a:xfrm>
            <a:off x="1398844" y="1402831"/>
            <a:ext cx="6346311" cy="4597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342900" indent="-342900">
              <a:spcBef>
                <a:spcPts val="1400"/>
              </a:spcBef>
              <a:defRPr>
                <a:solidFill>
                  <a:srgbClr val="000066"/>
                </a:solidFill>
                <a:latin typeface="Century Gothic"/>
                <a:ea typeface="Century Gothic"/>
                <a:cs typeface="Century Gothic"/>
                <a:sym typeface="Century Gothic"/>
              </a:defRPr>
            </a:pPr>
            <a:r>
              <a:t>Another technique: </a:t>
            </a:r>
            <a:r>
              <a:rPr>
                <a:solidFill>
                  <a:srgbClr val="C00000"/>
                </a:solidFill>
              </a:rPr>
              <a:t>Missing Line </a:t>
            </a:r>
            <a:r>
              <a:t>exercises</a:t>
            </a:r>
          </a:p>
        </p:txBody>
      </p:sp>
      <p:sp>
        <p:nvSpPr>
          <p:cNvPr id="584" name="Rectangle 1"/>
          <p:cNvSpPr/>
          <p:nvPr/>
        </p:nvSpPr>
        <p:spPr>
          <a:xfrm>
            <a:off x="6406531" y="2479236"/>
            <a:ext cx="2362201" cy="2558144"/>
          </a:xfrm>
          <a:prstGeom prst="rect">
            <a:avLst/>
          </a:prstGeom>
          <a:solidFill>
            <a:schemeClr val="accent3">
              <a:lumOff val="44000"/>
            </a:schemeClr>
          </a:solidFill>
          <a:ln w="12700">
            <a:miter lim="400000"/>
          </a:ln>
        </p:spPr>
        <p:txBody>
          <a:bodyPr lIns="45719" rIns="45719" anchor="ctr"/>
          <a:lstStyle/>
          <a:p>
            <a:pPr algn="ctr">
              <a:defRPr>
                <a:solidFill>
                  <a:schemeClr val="accent3">
                    <a:lumOff val="44000"/>
                  </a:schemeClr>
                </a:solidFill>
              </a:defRPr>
            </a:pPr>
            <a:endParaRPr/>
          </a:p>
        </p:txBody>
      </p:sp>
      <p:sp>
        <p:nvSpPr>
          <p:cNvPr id="585" name="Rectangle 2"/>
          <p:cNvSpPr/>
          <p:nvPr/>
        </p:nvSpPr>
        <p:spPr>
          <a:xfrm>
            <a:off x="2962929" y="2430684"/>
            <a:ext cx="3261660" cy="2641421"/>
          </a:xfrm>
          <a:prstGeom prst="rect">
            <a:avLst/>
          </a:prstGeom>
          <a:solidFill>
            <a:schemeClr val="accent3">
              <a:lumOff val="44000"/>
            </a:schemeClr>
          </a:solidFill>
          <a:ln w="12700">
            <a:miter lim="400000"/>
          </a:ln>
        </p:spPr>
        <p:txBody>
          <a:bodyPr lIns="45719" rIns="45719" anchor="ctr"/>
          <a:lstStyle/>
          <a:p>
            <a:pPr algn="ctr">
              <a:defRPr>
                <a:solidFill>
                  <a:schemeClr val="accent3">
                    <a:lumOff val="44000"/>
                  </a:schemeClr>
                </a:solidFill>
              </a:defRPr>
            </a:pPr>
            <a:endParaRPr/>
          </a:p>
        </p:txBody>
      </p:sp>
      <p:sp>
        <p:nvSpPr>
          <p:cNvPr id="586" name="TextBox 3"/>
          <p:cNvSpPr txBox="1"/>
          <p:nvPr/>
        </p:nvSpPr>
        <p:spPr>
          <a:xfrm>
            <a:off x="191734" y="5164704"/>
            <a:ext cx="2771195"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000">
                <a:solidFill>
                  <a:srgbClr val="3C8C93"/>
                </a:solidFill>
                <a:latin typeface="Century Gothic"/>
                <a:ea typeface="Century Gothic"/>
                <a:cs typeface="Century Gothic"/>
                <a:sym typeface="Century Gothic"/>
              </a:defRPr>
            </a:lvl1pPr>
          </a:lstStyle>
          <a:p>
            <a:r>
              <a:t>What’s missing from this multi-view?</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1" nodeType="clickEffect">
                                  <p:stCondLst>
                                    <p:cond delay="0"/>
                                  </p:stCondLst>
                                  <p:iterate>
                                    <p:tmAbs val="0"/>
                                  </p:iterate>
                                  <p:childTnLst>
                                    <p:animEffect transition="out" filter="dissolve">
                                      <p:cBhvr>
                                        <p:cTn id="6" dur="500" fill="hold"/>
                                        <p:tgtEl>
                                          <p:spTgt spid="585"/>
                                        </p:tgtEl>
                                      </p:cBhvr>
                                    </p:animEffect>
                                    <p:set>
                                      <p:cBhvr>
                                        <p:cTn id="7" fill="hold">
                                          <p:stCondLst>
                                            <p:cond delay="499"/>
                                          </p:stCondLst>
                                        </p:cTn>
                                        <p:tgtEl>
                                          <p:spTgt spid="58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fill="hold" grpId="2" nodeType="clickEffect">
                                  <p:stCondLst>
                                    <p:cond delay="0"/>
                                  </p:stCondLst>
                                  <p:iterate>
                                    <p:tmAbs val="0"/>
                                  </p:iterate>
                                  <p:childTnLst>
                                    <p:animEffect transition="out" filter="dissolve">
                                      <p:cBhvr>
                                        <p:cTn id="11" dur="500" fill="hold"/>
                                        <p:tgtEl>
                                          <p:spTgt spid="584"/>
                                        </p:tgtEl>
                                      </p:cBhvr>
                                    </p:animEffect>
                                    <p:set>
                                      <p:cBhvr>
                                        <p:cTn id="12" fill="hold">
                                          <p:stCondLst>
                                            <p:cond delay="499"/>
                                          </p:stCondLst>
                                        </p:cTn>
                                        <p:tgtEl>
                                          <p:spTgt spid="5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 grpId="2" animBg="1" advAuto="0"/>
      <p:bldP spid="585" grpId="1"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Rectangle 2"/>
          <p:cNvSpPr txBox="1">
            <a:spLocks noGrp="1"/>
          </p:cNvSpPr>
          <p:nvPr>
            <p:ph type="title"/>
          </p:nvPr>
        </p:nvSpPr>
        <p:spPr>
          <a:prstGeom prst="rect">
            <a:avLst/>
          </a:prstGeom>
        </p:spPr>
        <p:txBody>
          <a:bodyPr/>
          <a:lstStyle>
            <a:lvl1pPr>
              <a:defRPr b="1">
                <a:latin typeface="Century Gothic"/>
                <a:ea typeface="Century Gothic"/>
                <a:cs typeface="Century Gothic"/>
                <a:sym typeface="Century Gothic"/>
              </a:defRPr>
            </a:lvl1pPr>
          </a:lstStyle>
          <a:p>
            <a:r>
              <a:t>Projection of a Line</a:t>
            </a:r>
          </a:p>
        </p:txBody>
      </p:sp>
      <p:sp>
        <p:nvSpPr>
          <p:cNvPr id="191" name="Rectangle 3"/>
          <p:cNvSpPr txBox="1">
            <a:spLocks noGrp="1"/>
          </p:cNvSpPr>
          <p:nvPr>
            <p:ph type="body" sz="quarter" idx="1"/>
          </p:nvPr>
        </p:nvSpPr>
        <p:spPr>
          <a:xfrm>
            <a:off x="436373" y="1288207"/>
            <a:ext cx="3503709" cy="671222"/>
          </a:xfrm>
          <a:prstGeom prst="rect">
            <a:avLst/>
          </a:prstGeom>
        </p:spPr>
        <p:txBody>
          <a:bodyPr/>
          <a:lstStyle>
            <a:lvl1pPr marL="0" indent="0">
              <a:lnSpc>
                <a:spcPct val="90000"/>
              </a:lnSpc>
              <a:spcBef>
                <a:spcPts val="1200"/>
              </a:spcBef>
              <a:buSzTx/>
              <a:buNone/>
              <a:defRPr sz="2000">
                <a:latin typeface="Century Gothic"/>
                <a:ea typeface="Century Gothic"/>
                <a:cs typeface="Century Gothic"/>
                <a:sym typeface="Century Gothic"/>
              </a:defRPr>
            </a:lvl1pPr>
          </a:lstStyle>
          <a:p>
            <a:r>
              <a:t>Answer: Projection </a:t>
            </a:r>
          </a:p>
        </p:txBody>
      </p:sp>
      <p:sp>
        <p:nvSpPr>
          <p:cNvPr id="192" name="Rectangle 6"/>
          <p:cNvSpPr txBox="1"/>
          <p:nvPr/>
        </p:nvSpPr>
        <p:spPr>
          <a:xfrm>
            <a:off x="6071774" y="5733372"/>
            <a:ext cx="2587264" cy="307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r">
              <a:defRPr sz="1400">
                <a:solidFill>
                  <a:srgbClr val="808080"/>
                </a:solidFill>
                <a:latin typeface="Century Gothic"/>
                <a:ea typeface="Century Gothic"/>
                <a:cs typeface="Century Gothic"/>
                <a:sym typeface="Century Gothic"/>
              </a:defRPr>
            </a:lvl1pPr>
          </a:lstStyle>
          <a:p>
            <a:r>
              <a:t>http://forums.audiworld.com</a:t>
            </a:r>
          </a:p>
        </p:txBody>
      </p:sp>
      <p:pic>
        <p:nvPicPr>
          <p:cNvPr id="193" name="Picture 2" descr="Picture 2"/>
          <p:cNvPicPr>
            <a:picLocks noChangeAspect="1"/>
          </p:cNvPicPr>
          <p:nvPr/>
        </p:nvPicPr>
        <p:blipFill>
          <a:blip r:embed="rId3"/>
          <a:stretch>
            <a:fillRect/>
          </a:stretch>
        </p:blipFill>
        <p:spPr>
          <a:xfrm>
            <a:off x="2312752" y="2203314"/>
            <a:ext cx="4067176" cy="1771651"/>
          </a:xfrm>
          <a:prstGeom prst="rect">
            <a:avLst/>
          </a:prstGeom>
          <a:ln w="12700">
            <a:miter lim="400000"/>
          </a:ln>
        </p:spPr>
      </p:pic>
      <p:pic>
        <p:nvPicPr>
          <p:cNvPr id="194" name="Picture 3" descr="Picture 3"/>
          <p:cNvPicPr>
            <a:picLocks noChangeAspect="1"/>
          </p:cNvPicPr>
          <p:nvPr/>
        </p:nvPicPr>
        <p:blipFill>
          <a:blip r:embed="rId4"/>
          <a:stretch>
            <a:fillRect/>
          </a:stretch>
        </p:blipFill>
        <p:spPr>
          <a:xfrm>
            <a:off x="2312752" y="4150062"/>
            <a:ext cx="4152901" cy="1562101"/>
          </a:xfrm>
          <a:prstGeom prst="rect">
            <a:avLst/>
          </a:prstGeom>
          <a:ln w="12700">
            <a:miter lim="400000"/>
          </a:ln>
        </p:spPr>
      </p:pic>
      <p:pic>
        <p:nvPicPr>
          <p:cNvPr id="195" name="Picture 4" descr="Picture 4"/>
          <p:cNvPicPr>
            <a:picLocks noChangeAspect="1"/>
          </p:cNvPicPr>
          <p:nvPr/>
        </p:nvPicPr>
        <p:blipFill>
          <a:blip r:embed="rId5"/>
          <a:stretch>
            <a:fillRect/>
          </a:stretch>
        </p:blipFill>
        <p:spPr>
          <a:xfrm>
            <a:off x="341278" y="4150062"/>
            <a:ext cx="1724026" cy="1219201"/>
          </a:xfrm>
          <a:prstGeom prst="rect">
            <a:avLst/>
          </a:prstGeom>
          <a:ln w="12700">
            <a:miter lim="400000"/>
          </a:ln>
        </p:spPr>
      </p:pic>
      <p:pic>
        <p:nvPicPr>
          <p:cNvPr id="196" name="Picture 5" descr="Picture 5"/>
          <p:cNvPicPr>
            <a:picLocks noChangeAspect="1"/>
          </p:cNvPicPr>
          <p:nvPr/>
        </p:nvPicPr>
        <p:blipFill>
          <a:blip r:embed="rId6"/>
          <a:stretch>
            <a:fillRect/>
          </a:stretch>
        </p:blipFill>
        <p:spPr>
          <a:xfrm>
            <a:off x="6963587" y="4178637"/>
            <a:ext cx="1695451" cy="1190626"/>
          </a:xfrm>
          <a:prstGeom prst="rect">
            <a:avLst/>
          </a:prstGeom>
          <a:ln w="12700">
            <a:miter lim="400000"/>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 name="Rectangle 4"/>
          <p:cNvSpPr txBox="1">
            <a:spLocks noGrp="1"/>
          </p:cNvSpPr>
          <p:nvPr>
            <p:ph type="title" idx="4294967295"/>
          </p:nvPr>
        </p:nvSpPr>
        <p:spPr>
          <a:xfrm>
            <a:off x="152400" y="228600"/>
            <a:ext cx="8839200" cy="854075"/>
          </a:xfrm>
          <a:prstGeom prst="rect">
            <a:avLst/>
          </a:prstGeom>
        </p:spPr>
        <p:txBody>
          <a:bodyPr>
            <a:normAutofit/>
          </a:bodyPr>
          <a:lstStyle>
            <a:lvl1pPr>
              <a:defRPr b="1">
                <a:latin typeface="Century Gothic"/>
                <a:ea typeface="Century Gothic"/>
                <a:cs typeface="Century Gothic"/>
                <a:sym typeface="Century Gothic"/>
              </a:defRPr>
            </a:lvl1pPr>
          </a:lstStyle>
          <a:p>
            <a:r>
              <a:rPr dirty="0"/>
              <a:t>Developing Visualizing Skills</a:t>
            </a:r>
          </a:p>
        </p:txBody>
      </p:sp>
      <p:pic>
        <p:nvPicPr>
          <p:cNvPr id="589" name="Picture 6" descr="Picture 6"/>
          <p:cNvPicPr>
            <a:picLocks noChangeAspect="1"/>
          </p:cNvPicPr>
          <p:nvPr/>
        </p:nvPicPr>
        <p:blipFill>
          <a:blip r:embed="rId2"/>
          <a:stretch>
            <a:fillRect/>
          </a:stretch>
        </p:blipFill>
        <p:spPr>
          <a:xfrm>
            <a:off x="2899056" y="2301513"/>
            <a:ext cx="3656014" cy="3159126"/>
          </a:xfrm>
          <a:prstGeom prst="rect">
            <a:avLst/>
          </a:prstGeom>
          <a:ln w="12700">
            <a:miter lim="400000"/>
          </a:ln>
        </p:spPr>
      </p:pic>
      <p:sp>
        <p:nvSpPr>
          <p:cNvPr id="590" name="Line 7"/>
          <p:cNvSpPr/>
          <p:nvPr/>
        </p:nvSpPr>
        <p:spPr>
          <a:xfrm flipV="1">
            <a:off x="3172106" y="2541226"/>
            <a:ext cx="1" cy="1595438"/>
          </a:xfrm>
          <a:prstGeom prst="line">
            <a:avLst/>
          </a:prstGeom>
          <a:ln w="19050">
            <a:solidFill>
              <a:srgbClr val="FF0000"/>
            </a:solidFill>
          </a:ln>
        </p:spPr>
        <p:txBody>
          <a:bodyPr lIns="45719" rIns="45719"/>
          <a:lstStyle/>
          <a:p>
            <a:endParaRPr/>
          </a:p>
        </p:txBody>
      </p:sp>
      <p:sp>
        <p:nvSpPr>
          <p:cNvPr id="591" name="Line 8"/>
          <p:cNvSpPr/>
          <p:nvPr/>
        </p:nvSpPr>
        <p:spPr>
          <a:xfrm flipV="1">
            <a:off x="4696107" y="2603138"/>
            <a:ext cx="1" cy="1595439"/>
          </a:xfrm>
          <a:prstGeom prst="line">
            <a:avLst/>
          </a:prstGeom>
          <a:ln w="19050">
            <a:solidFill>
              <a:srgbClr val="FF0000"/>
            </a:solidFill>
          </a:ln>
        </p:spPr>
        <p:txBody>
          <a:bodyPr lIns="45719" rIns="45719"/>
          <a:lstStyle/>
          <a:p>
            <a:endParaRPr/>
          </a:p>
        </p:txBody>
      </p:sp>
      <p:grpSp>
        <p:nvGrpSpPr>
          <p:cNvPr id="594" name="Group 11"/>
          <p:cNvGrpSpPr/>
          <p:nvPr/>
        </p:nvGrpSpPr>
        <p:grpSpPr>
          <a:xfrm>
            <a:off x="2918106" y="2836501"/>
            <a:ext cx="2092326" cy="1025526"/>
            <a:chOff x="0" y="0"/>
            <a:chExt cx="2092325" cy="1025525"/>
          </a:xfrm>
        </p:grpSpPr>
        <p:sp>
          <p:nvSpPr>
            <p:cNvPr id="592" name="Line 9"/>
            <p:cNvSpPr/>
            <p:nvPr/>
          </p:nvSpPr>
          <p:spPr>
            <a:xfrm>
              <a:off x="111125" y="1025525"/>
              <a:ext cx="1981200" cy="0"/>
            </a:xfrm>
            <a:prstGeom prst="line">
              <a:avLst/>
            </a:prstGeom>
            <a:noFill/>
            <a:ln w="9525" cap="flat">
              <a:solidFill>
                <a:srgbClr val="FF0000"/>
              </a:solidFill>
              <a:prstDash val="solid"/>
              <a:round/>
            </a:ln>
            <a:effectLst/>
          </p:spPr>
          <p:txBody>
            <a:bodyPr wrap="square" lIns="45719" tIns="45719" rIns="45719" bIns="45719" numCol="1" anchor="t">
              <a:noAutofit/>
            </a:bodyPr>
            <a:lstStyle/>
            <a:p>
              <a:endParaRPr/>
            </a:p>
          </p:txBody>
        </p:sp>
        <p:sp>
          <p:nvSpPr>
            <p:cNvPr id="593" name="Line 10"/>
            <p:cNvSpPr/>
            <p:nvPr/>
          </p:nvSpPr>
          <p:spPr>
            <a:xfrm>
              <a:off x="0" y="0"/>
              <a:ext cx="1981200" cy="0"/>
            </a:xfrm>
            <a:prstGeom prst="line">
              <a:avLst/>
            </a:prstGeom>
            <a:noFill/>
            <a:ln w="9525" cap="flat">
              <a:solidFill>
                <a:srgbClr val="FF0000"/>
              </a:solidFill>
              <a:prstDash val="solid"/>
              <a:round/>
            </a:ln>
            <a:effectLst/>
          </p:spPr>
          <p:txBody>
            <a:bodyPr wrap="square" lIns="45719" tIns="45719" rIns="45719" bIns="45719" numCol="1" anchor="t">
              <a:noAutofit/>
            </a:bodyPr>
            <a:lstStyle/>
            <a:p>
              <a:endParaRPr/>
            </a:p>
          </p:txBody>
        </p:sp>
      </p:grpSp>
      <p:grpSp>
        <p:nvGrpSpPr>
          <p:cNvPr id="599" name="Group 18"/>
          <p:cNvGrpSpPr/>
          <p:nvPr/>
        </p:nvGrpSpPr>
        <p:grpSpPr>
          <a:xfrm>
            <a:off x="5078695" y="2684101"/>
            <a:ext cx="1270001" cy="1330326"/>
            <a:chOff x="0" y="0"/>
            <a:chExt cx="1270000" cy="1330325"/>
          </a:xfrm>
        </p:grpSpPr>
        <p:sp>
          <p:nvSpPr>
            <p:cNvPr id="595" name="Line 12"/>
            <p:cNvSpPr/>
            <p:nvPr/>
          </p:nvSpPr>
          <p:spPr>
            <a:xfrm flipV="1">
              <a:off x="0" y="9525"/>
              <a:ext cx="1270000" cy="1270000"/>
            </a:xfrm>
            <a:prstGeom prst="line">
              <a:avLst/>
            </a:prstGeom>
            <a:noFill/>
            <a:ln w="12700" cap="flat">
              <a:solidFill>
                <a:srgbClr val="FF0000"/>
              </a:solidFill>
              <a:prstDash val="solid"/>
              <a:round/>
            </a:ln>
            <a:effectLst/>
          </p:spPr>
          <p:txBody>
            <a:bodyPr wrap="square" lIns="45719" tIns="45719" rIns="45719" bIns="45719" numCol="1" anchor="t">
              <a:noAutofit/>
            </a:bodyPr>
            <a:lstStyle/>
            <a:p>
              <a:endParaRPr/>
            </a:p>
          </p:txBody>
        </p:sp>
        <p:sp>
          <p:nvSpPr>
            <p:cNvPr id="596" name="Line 13"/>
            <p:cNvSpPr/>
            <p:nvPr/>
          </p:nvSpPr>
          <p:spPr>
            <a:xfrm flipV="1">
              <a:off x="1141412" y="0"/>
              <a:ext cx="1" cy="1320800"/>
            </a:xfrm>
            <a:prstGeom prst="line">
              <a:avLst/>
            </a:prstGeom>
            <a:noFill/>
            <a:ln w="12700" cap="flat">
              <a:solidFill>
                <a:srgbClr val="FF0000"/>
              </a:solidFill>
              <a:prstDash val="solid"/>
              <a:round/>
            </a:ln>
            <a:effectLst/>
          </p:spPr>
          <p:txBody>
            <a:bodyPr wrap="square" lIns="45719" tIns="45719" rIns="45719" bIns="45719" numCol="1" anchor="t">
              <a:noAutofit/>
            </a:bodyPr>
            <a:lstStyle/>
            <a:p>
              <a:endParaRPr/>
            </a:p>
          </p:txBody>
        </p:sp>
        <p:sp>
          <p:nvSpPr>
            <p:cNvPr id="597" name="Line 14"/>
            <p:cNvSpPr/>
            <p:nvPr/>
          </p:nvSpPr>
          <p:spPr>
            <a:xfrm flipV="1">
              <a:off x="146049" y="1004887"/>
              <a:ext cx="1" cy="285751"/>
            </a:xfrm>
            <a:prstGeom prst="line">
              <a:avLst/>
            </a:prstGeom>
            <a:noFill/>
            <a:ln w="12700" cap="flat">
              <a:solidFill>
                <a:srgbClr val="FF0000"/>
              </a:solidFill>
              <a:prstDash val="solid"/>
              <a:round/>
            </a:ln>
            <a:effectLst/>
          </p:spPr>
          <p:txBody>
            <a:bodyPr wrap="square" lIns="45719" tIns="45719" rIns="45719" bIns="45719" numCol="1" anchor="t">
              <a:noAutofit/>
            </a:bodyPr>
            <a:lstStyle/>
            <a:p>
              <a:endParaRPr/>
            </a:p>
          </p:txBody>
        </p:sp>
        <p:sp>
          <p:nvSpPr>
            <p:cNvPr id="598" name="Line 15"/>
            <p:cNvSpPr/>
            <p:nvPr/>
          </p:nvSpPr>
          <p:spPr>
            <a:xfrm flipV="1">
              <a:off x="908050" y="344488"/>
              <a:ext cx="0" cy="985838"/>
            </a:xfrm>
            <a:prstGeom prst="line">
              <a:avLst/>
            </a:prstGeom>
            <a:noFill/>
            <a:ln w="12700" cap="flat">
              <a:solidFill>
                <a:srgbClr val="FF0000"/>
              </a:solidFill>
              <a:prstDash val="solid"/>
              <a:round/>
            </a:ln>
            <a:effectLst/>
          </p:spPr>
          <p:txBody>
            <a:bodyPr wrap="square" lIns="45719" tIns="45719" rIns="45719" bIns="45719" numCol="1" anchor="t">
              <a:noAutofit/>
            </a:bodyPr>
            <a:lstStyle/>
            <a:p>
              <a:endParaRPr/>
            </a:p>
          </p:txBody>
        </p:sp>
      </p:grpSp>
      <p:sp>
        <p:nvSpPr>
          <p:cNvPr id="600" name="Line 16"/>
          <p:cNvSpPr/>
          <p:nvPr/>
        </p:nvSpPr>
        <p:spPr>
          <a:xfrm flipH="1" flipV="1">
            <a:off x="3091145" y="3069863"/>
            <a:ext cx="2884488" cy="1"/>
          </a:xfrm>
          <a:prstGeom prst="line">
            <a:avLst/>
          </a:prstGeom>
          <a:ln w="12700">
            <a:solidFill>
              <a:srgbClr val="FF0000"/>
            </a:solidFill>
          </a:ln>
        </p:spPr>
        <p:txBody>
          <a:bodyPr lIns="45719" rIns="45719"/>
          <a:lstStyle/>
          <a:p>
            <a:endParaRPr/>
          </a:p>
        </p:txBody>
      </p:sp>
      <p:sp>
        <p:nvSpPr>
          <p:cNvPr id="601" name="Line 17"/>
          <p:cNvSpPr/>
          <p:nvPr/>
        </p:nvSpPr>
        <p:spPr>
          <a:xfrm flipV="1">
            <a:off x="3670582" y="2714263"/>
            <a:ext cx="1" cy="1320801"/>
          </a:xfrm>
          <a:prstGeom prst="line">
            <a:avLst/>
          </a:prstGeom>
          <a:ln w="12700">
            <a:solidFill>
              <a:srgbClr val="FF0000"/>
            </a:solidFill>
          </a:ln>
        </p:spPr>
        <p:txBody>
          <a:bodyPr lIns="45719" rIns="45719"/>
          <a:lstStyle/>
          <a:p>
            <a:endParaRPr/>
          </a:p>
        </p:txBody>
      </p:sp>
      <p:sp>
        <p:nvSpPr>
          <p:cNvPr id="602" name="Rectangle 20"/>
          <p:cNvSpPr/>
          <p:nvPr/>
        </p:nvSpPr>
        <p:spPr>
          <a:xfrm>
            <a:off x="3162581" y="2846026"/>
            <a:ext cx="1524001" cy="1006476"/>
          </a:xfrm>
          <a:prstGeom prst="rect">
            <a:avLst/>
          </a:prstGeom>
          <a:solidFill>
            <a:schemeClr val="accent1"/>
          </a:solidFill>
          <a:ln>
            <a:solidFill>
              <a:srgbClr val="000000"/>
            </a:solidFill>
            <a:miter/>
          </a:ln>
        </p:spPr>
        <p:txBody>
          <a:bodyPr lIns="45719" rIns="45719" anchor="ctr"/>
          <a:lstStyle/>
          <a:p>
            <a:pPr>
              <a:defRPr>
                <a:latin typeface="+mj-lt"/>
                <a:ea typeface="+mj-ea"/>
                <a:cs typeface="+mj-cs"/>
                <a:sym typeface="Times New Roman"/>
              </a:defRPr>
            </a:pPr>
            <a:endParaRPr/>
          </a:p>
        </p:txBody>
      </p:sp>
      <p:sp>
        <p:nvSpPr>
          <p:cNvPr id="603" name="Line 21"/>
          <p:cNvSpPr/>
          <p:nvPr/>
        </p:nvSpPr>
        <p:spPr>
          <a:xfrm flipV="1">
            <a:off x="3680107" y="2846025"/>
            <a:ext cx="1" cy="1016001"/>
          </a:xfrm>
          <a:prstGeom prst="line">
            <a:avLst/>
          </a:prstGeom>
          <a:ln>
            <a:solidFill>
              <a:srgbClr val="000000"/>
            </a:solidFill>
          </a:ln>
        </p:spPr>
        <p:txBody>
          <a:bodyPr lIns="45719" rIns="45719"/>
          <a:lstStyle/>
          <a:p>
            <a:endParaRPr/>
          </a:p>
        </p:txBody>
      </p:sp>
      <p:sp>
        <p:nvSpPr>
          <p:cNvPr id="604" name="Line 22"/>
          <p:cNvSpPr/>
          <p:nvPr/>
        </p:nvSpPr>
        <p:spPr>
          <a:xfrm flipH="1">
            <a:off x="3689632" y="3069863"/>
            <a:ext cx="996951" cy="1"/>
          </a:xfrm>
          <a:prstGeom prst="line">
            <a:avLst/>
          </a:prstGeom>
          <a:ln>
            <a:solidFill>
              <a:srgbClr val="000000"/>
            </a:solidFill>
          </a:ln>
        </p:spPr>
        <p:txBody>
          <a:bodyPr lIns="45719" rIns="45719"/>
          <a:lstStyle/>
          <a:p>
            <a:endParaRPr/>
          </a:p>
        </p:txBody>
      </p:sp>
      <p:sp>
        <p:nvSpPr>
          <p:cNvPr id="605" name="Rectangle 24"/>
          <p:cNvSpPr txBox="1"/>
          <p:nvPr/>
        </p:nvSpPr>
        <p:spPr>
          <a:xfrm>
            <a:off x="1377067" y="1204912"/>
            <a:ext cx="6389866" cy="4597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342900" indent="-342900" algn="ctr">
              <a:spcBef>
                <a:spcPts val="1400"/>
              </a:spcBef>
              <a:defRPr b="1">
                <a:solidFill>
                  <a:srgbClr val="000066"/>
                </a:solidFill>
                <a:latin typeface="Century Gothic"/>
                <a:ea typeface="Century Gothic"/>
                <a:cs typeface="Century Gothic"/>
                <a:sym typeface="Century Gothic"/>
              </a:defRPr>
            </a:pPr>
            <a:r>
              <a:t>How to: </a:t>
            </a:r>
            <a:r>
              <a:rPr b="0">
                <a:solidFill>
                  <a:srgbClr val="C00000"/>
                </a:solidFill>
              </a:rPr>
              <a:t>Missing View </a:t>
            </a:r>
            <a:r>
              <a:rPr b="0"/>
              <a:t>exercises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16" fill="hold" grpId="1" nodeType="clickEffect">
                                  <p:stCondLst>
                                    <p:cond delay="0"/>
                                  </p:stCondLst>
                                  <p:iterate>
                                    <p:tmAbs val="0"/>
                                  </p:iterate>
                                  <p:childTnLst>
                                    <p:set>
                                      <p:cBhvr>
                                        <p:cTn id="6" fill="hold"/>
                                        <p:tgtEl>
                                          <p:spTgt spid="590"/>
                                        </p:tgtEl>
                                        <p:attrNameLst>
                                          <p:attrName>style.visibility</p:attrName>
                                        </p:attrNameLst>
                                      </p:cBhvr>
                                      <p:to>
                                        <p:strVal val="visible"/>
                                      </p:to>
                                    </p:set>
                                    <p:animEffect transition="in" filter="box(in)">
                                      <p:cBhvr>
                                        <p:cTn id="7" dur="500"/>
                                        <p:tgtEl>
                                          <p:spTgt spid="590"/>
                                        </p:tgtEl>
                                      </p:cBhvr>
                                    </p:animEffect>
                                  </p:childTnLst>
                                </p:cTn>
                              </p:par>
                            </p:childTnLst>
                          </p:cTn>
                        </p:par>
                        <p:par>
                          <p:cTn id="8" fill="hold">
                            <p:stCondLst>
                              <p:cond delay="500"/>
                            </p:stCondLst>
                            <p:childTnLst>
                              <p:par>
                                <p:cTn id="9" presetID="4" presetClass="entr" presetSubtype="16" fill="hold" grpId="2" nodeType="afterEffect">
                                  <p:stCondLst>
                                    <p:cond delay="0"/>
                                  </p:stCondLst>
                                  <p:iterate>
                                    <p:tmAbs val="0"/>
                                  </p:iterate>
                                  <p:childTnLst>
                                    <p:set>
                                      <p:cBhvr>
                                        <p:cTn id="10" fill="hold"/>
                                        <p:tgtEl>
                                          <p:spTgt spid="601"/>
                                        </p:tgtEl>
                                        <p:attrNameLst>
                                          <p:attrName>style.visibility</p:attrName>
                                        </p:attrNameLst>
                                      </p:cBhvr>
                                      <p:to>
                                        <p:strVal val="visible"/>
                                      </p:to>
                                    </p:set>
                                    <p:animEffect transition="in" filter="box(in)">
                                      <p:cBhvr>
                                        <p:cTn id="11" dur="500"/>
                                        <p:tgtEl>
                                          <p:spTgt spid="601"/>
                                        </p:tgtEl>
                                      </p:cBhvr>
                                    </p:animEffect>
                                  </p:childTnLst>
                                </p:cTn>
                              </p:par>
                            </p:childTnLst>
                          </p:cTn>
                        </p:par>
                        <p:par>
                          <p:cTn id="12" fill="hold">
                            <p:stCondLst>
                              <p:cond delay="1000"/>
                            </p:stCondLst>
                            <p:childTnLst>
                              <p:par>
                                <p:cTn id="13" presetID="4" presetClass="entr" presetSubtype="16" fill="hold" grpId="3" nodeType="afterEffect">
                                  <p:stCondLst>
                                    <p:cond delay="0"/>
                                  </p:stCondLst>
                                  <p:iterate>
                                    <p:tmAbs val="0"/>
                                  </p:iterate>
                                  <p:childTnLst>
                                    <p:set>
                                      <p:cBhvr>
                                        <p:cTn id="14" fill="hold"/>
                                        <p:tgtEl>
                                          <p:spTgt spid="591"/>
                                        </p:tgtEl>
                                        <p:attrNameLst>
                                          <p:attrName>style.visibility</p:attrName>
                                        </p:attrNameLst>
                                      </p:cBhvr>
                                      <p:to>
                                        <p:strVal val="visible"/>
                                      </p:to>
                                    </p:set>
                                    <p:animEffect transition="in" filter="box(in)">
                                      <p:cBhvr>
                                        <p:cTn id="15" dur="500"/>
                                        <p:tgtEl>
                                          <p:spTgt spid="591"/>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4" nodeType="clickEffect">
                                  <p:stCondLst>
                                    <p:cond delay="0"/>
                                  </p:stCondLst>
                                  <p:iterate>
                                    <p:tmAbs val="0"/>
                                  </p:iterate>
                                  <p:childTnLst>
                                    <p:set>
                                      <p:cBhvr>
                                        <p:cTn id="19" fill="hold"/>
                                        <p:tgtEl>
                                          <p:spTgt spid="600"/>
                                        </p:tgtEl>
                                        <p:attrNameLst>
                                          <p:attrName>style.visibility</p:attrName>
                                        </p:attrNameLst>
                                      </p:cBhvr>
                                      <p:to>
                                        <p:strVal val="visible"/>
                                      </p:to>
                                    </p:set>
                                    <p:animEffect transition="in" filter="box(in)">
                                      <p:cBhvr>
                                        <p:cTn id="20" dur="500"/>
                                        <p:tgtEl>
                                          <p:spTgt spid="600"/>
                                        </p:tgtEl>
                                      </p:cBhvr>
                                    </p:animEffect>
                                  </p:childTnLst>
                                </p:cTn>
                              </p:par>
                            </p:childTnLst>
                          </p:cTn>
                        </p:par>
                        <p:par>
                          <p:cTn id="21" fill="hold">
                            <p:stCondLst>
                              <p:cond delay="500"/>
                            </p:stCondLst>
                            <p:childTnLst>
                              <p:par>
                                <p:cTn id="22" presetID="4" presetClass="entr" presetSubtype="16" fill="hold" grpId="5" nodeType="afterEffect">
                                  <p:stCondLst>
                                    <p:cond delay="0"/>
                                  </p:stCondLst>
                                  <p:iterate>
                                    <p:tmAbs val="0"/>
                                  </p:iterate>
                                  <p:childTnLst>
                                    <p:set>
                                      <p:cBhvr>
                                        <p:cTn id="23" fill="hold"/>
                                        <p:tgtEl>
                                          <p:spTgt spid="599"/>
                                        </p:tgtEl>
                                        <p:attrNameLst>
                                          <p:attrName>style.visibility</p:attrName>
                                        </p:attrNameLst>
                                      </p:cBhvr>
                                      <p:to>
                                        <p:strVal val="visible"/>
                                      </p:to>
                                    </p:set>
                                    <p:animEffect transition="in" filter="box(in)">
                                      <p:cBhvr>
                                        <p:cTn id="24" dur="500"/>
                                        <p:tgtEl>
                                          <p:spTgt spid="599"/>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6" nodeType="clickEffect">
                                  <p:stCondLst>
                                    <p:cond delay="0"/>
                                  </p:stCondLst>
                                  <p:iterate>
                                    <p:tmAbs val="0"/>
                                  </p:iterate>
                                  <p:childTnLst>
                                    <p:set>
                                      <p:cBhvr>
                                        <p:cTn id="28" fill="hold"/>
                                        <p:tgtEl>
                                          <p:spTgt spid="594"/>
                                        </p:tgtEl>
                                        <p:attrNameLst>
                                          <p:attrName>style.visibility</p:attrName>
                                        </p:attrNameLst>
                                      </p:cBhvr>
                                      <p:to>
                                        <p:strVal val="visible"/>
                                      </p:to>
                                    </p:set>
                                    <p:animEffect transition="in" filter="box(in)">
                                      <p:cBhvr>
                                        <p:cTn id="29" dur="500"/>
                                        <p:tgtEl>
                                          <p:spTgt spid="594"/>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7" nodeType="clickEffect">
                                  <p:stCondLst>
                                    <p:cond delay="0"/>
                                  </p:stCondLst>
                                  <p:iterate>
                                    <p:tmAbs val="0"/>
                                  </p:iterate>
                                  <p:childTnLst>
                                    <p:set>
                                      <p:cBhvr>
                                        <p:cTn id="33" fill="hold"/>
                                        <p:tgtEl>
                                          <p:spTgt spid="602"/>
                                        </p:tgtEl>
                                        <p:attrNameLst>
                                          <p:attrName>style.visibility</p:attrName>
                                        </p:attrNameLst>
                                      </p:cBhvr>
                                      <p:to>
                                        <p:strVal val="visible"/>
                                      </p:to>
                                    </p:set>
                                    <p:animEffect transition="in" filter="box(in)">
                                      <p:cBhvr>
                                        <p:cTn id="34" dur="500"/>
                                        <p:tgtEl>
                                          <p:spTgt spid="602"/>
                                        </p:tgtEl>
                                      </p:cBhvr>
                                    </p:animEffect>
                                  </p:childTnLst>
                                </p:cTn>
                              </p:par>
                            </p:childTnLst>
                          </p:cTn>
                        </p:par>
                        <p:par>
                          <p:cTn id="35" fill="hold">
                            <p:stCondLst>
                              <p:cond delay="500"/>
                            </p:stCondLst>
                            <p:childTnLst>
                              <p:par>
                                <p:cTn id="36" presetID="4" presetClass="entr" presetSubtype="16" fill="hold" grpId="8" nodeType="afterEffect">
                                  <p:stCondLst>
                                    <p:cond delay="0"/>
                                  </p:stCondLst>
                                  <p:iterate>
                                    <p:tmAbs val="0"/>
                                  </p:iterate>
                                  <p:childTnLst>
                                    <p:set>
                                      <p:cBhvr>
                                        <p:cTn id="37" fill="hold"/>
                                        <p:tgtEl>
                                          <p:spTgt spid="603"/>
                                        </p:tgtEl>
                                        <p:attrNameLst>
                                          <p:attrName>style.visibility</p:attrName>
                                        </p:attrNameLst>
                                      </p:cBhvr>
                                      <p:to>
                                        <p:strVal val="visible"/>
                                      </p:to>
                                    </p:set>
                                    <p:animEffect transition="in" filter="box(in)">
                                      <p:cBhvr>
                                        <p:cTn id="38" dur="500"/>
                                        <p:tgtEl>
                                          <p:spTgt spid="603"/>
                                        </p:tgtEl>
                                      </p:cBhvr>
                                    </p:animEffect>
                                  </p:childTnLst>
                                </p:cTn>
                              </p:par>
                            </p:childTnLst>
                          </p:cTn>
                        </p:par>
                        <p:par>
                          <p:cTn id="39" fill="hold">
                            <p:stCondLst>
                              <p:cond delay="1000"/>
                            </p:stCondLst>
                            <p:childTnLst>
                              <p:par>
                                <p:cTn id="40" presetID="4" presetClass="entr" presetSubtype="16" fill="hold" grpId="9" nodeType="afterEffect">
                                  <p:stCondLst>
                                    <p:cond delay="0"/>
                                  </p:stCondLst>
                                  <p:iterate>
                                    <p:tmAbs val="0"/>
                                  </p:iterate>
                                  <p:childTnLst>
                                    <p:set>
                                      <p:cBhvr>
                                        <p:cTn id="41" fill="hold"/>
                                        <p:tgtEl>
                                          <p:spTgt spid="604"/>
                                        </p:tgtEl>
                                        <p:attrNameLst>
                                          <p:attrName>style.visibility</p:attrName>
                                        </p:attrNameLst>
                                      </p:cBhvr>
                                      <p:to>
                                        <p:strVal val="visible"/>
                                      </p:to>
                                    </p:set>
                                    <p:animEffect transition="in" filter="box(in)">
                                      <p:cBhvr>
                                        <p:cTn id="42" dur="500"/>
                                        <p:tgtEl>
                                          <p:spTgt spid="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 grpId="1" animBg="1" advAuto="0"/>
      <p:bldP spid="591" grpId="3" animBg="1" advAuto="0"/>
      <p:bldP spid="594" grpId="6" animBg="1" advAuto="0"/>
      <p:bldP spid="599" grpId="5" animBg="1" advAuto="0"/>
      <p:bldP spid="600" grpId="4" animBg="1" advAuto="0"/>
      <p:bldP spid="601" grpId="2" animBg="1" advAuto="0"/>
      <p:bldP spid="602" grpId="7" animBg="1" advAuto="0"/>
      <p:bldP spid="603" grpId="8" animBg="1" advAuto="0"/>
      <p:bldP spid="604" grpId="9"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 name="Rectangle 4"/>
          <p:cNvSpPr txBox="1">
            <a:spLocks noGrp="1"/>
          </p:cNvSpPr>
          <p:nvPr>
            <p:ph type="title" idx="4294967295"/>
          </p:nvPr>
        </p:nvSpPr>
        <p:spPr>
          <a:xfrm>
            <a:off x="152400" y="228600"/>
            <a:ext cx="8839200" cy="854075"/>
          </a:xfrm>
          <a:prstGeom prst="rect">
            <a:avLst/>
          </a:prstGeom>
        </p:spPr>
        <p:txBody>
          <a:bodyPr>
            <a:normAutofit/>
          </a:bodyPr>
          <a:lstStyle>
            <a:lvl1pPr>
              <a:defRPr b="1">
                <a:latin typeface="Century Gothic"/>
                <a:ea typeface="Century Gothic"/>
                <a:cs typeface="Century Gothic"/>
                <a:sym typeface="Century Gothic"/>
              </a:defRPr>
            </a:lvl1pPr>
          </a:lstStyle>
          <a:p>
            <a:r>
              <a:t>Projection Between Views</a:t>
            </a:r>
          </a:p>
        </p:txBody>
      </p:sp>
      <p:sp>
        <p:nvSpPr>
          <p:cNvPr id="608" name="Rectangle 6"/>
          <p:cNvSpPr txBox="1"/>
          <p:nvPr/>
        </p:nvSpPr>
        <p:spPr>
          <a:xfrm>
            <a:off x="685800" y="1522141"/>
            <a:ext cx="7772400" cy="13468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037" tIns="46037" rIns="46037" bIns="46037">
            <a:spAutoFit/>
          </a:bodyPr>
          <a:lstStyle/>
          <a:p>
            <a:pPr marL="342900" indent="-342900">
              <a:spcBef>
                <a:spcPts val="1000"/>
              </a:spcBef>
              <a:buSzPct val="100000"/>
              <a:buChar char="•"/>
              <a:defRPr sz="1800">
                <a:solidFill>
                  <a:srgbClr val="000066"/>
                </a:solidFill>
                <a:latin typeface="Century Gothic"/>
                <a:ea typeface="Century Gothic"/>
                <a:cs typeface="Century Gothic"/>
                <a:sym typeface="Century Gothic"/>
              </a:defRPr>
            </a:pPr>
            <a:r>
              <a:t>Given two views of any point, the same point in any other orthographic view can be found</a:t>
            </a:r>
            <a:endParaRPr>
              <a:latin typeface="+mj-lt"/>
              <a:ea typeface="+mj-ea"/>
              <a:cs typeface="+mj-cs"/>
              <a:sym typeface="Times New Roman"/>
            </a:endParaRPr>
          </a:p>
          <a:p>
            <a:pPr marL="342900" indent="-342900">
              <a:spcBef>
                <a:spcPts val="1000"/>
              </a:spcBef>
              <a:buSzPct val="100000"/>
              <a:buChar char="•"/>
              <a:defRPr sz="1800">
                <a:solidFill>
                  <a:srgbClr val="000066"/>
                </a:solidFill>
                <a:latin typeface="Century Gothic"/>
                <a:ea typeface="Century Gothic"/>
                <a:cs typeface="Century Gothic"/>
                <a:sym typeface="Century Gothic"/>
              </a:defRPr>
            </a:pPr>
            <a:r>
              <a:t>A 45º MITRE line is used to locate points and transfer depth dimensions between top and side views</a:t>
            </a:r>
          </a:p>
        </p:txBody>
      </p:sp>
      <p:pic>
        <p:nvPicPr>
          <p:cNvPr id="609" name="Picture 7" descr="Picture 7"/>
          <p:cNvPicPr>
            <a:picLocks noChangeAspect="1"/>
          </p:cNvPicPr>
          <p:nvPr/>
        </p:nvPicPr>
        <p:blipFill>
          <a:blip r:embed="rId3"/>
          <a:stretch>
            <a:fillRect/>
          </a:stretch>
        </p:blipFill>
        <p:spPr>
          <a:xfrm>
            <a:off x="1025842" y="2990126"/>
            <a:ext cx="3573463" cy="3259138"/>
          </a:xfrm>
          <a:prstGeom prst="rect">
            <a:avLst/>
          </a:prstGeom>
          <a:ln w="12700">
            <a:miter lim="400000"/>
          </a:ln>
        </p:spPr>
      </p:pic>
      <p:sp>
        <p:nvSpPr>
          <p:cNvPr id="610" name="TextBox 1"/>
          <p:cNvSpPr txBox="1"/>
          <p:nvPr/>
        </p:nvSpPr>
        <p:spPr>
          <a:xfrm>
            <a:off x="4840223" y="4125605"/>
            <a:ext cx="2599945"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800">
                <a:solidFill>
                  <a:srgbClr val="3C8C93"/>
                </a:solidFill>
                <a:latin typeface="Century Gothic"/>
                <a:ea typeface="Century Gothic"/>
                <a:cs typeface="Century Gothic"/>
                <a:sym typeface="Century Gothic"/>
              </a:defRPr>
            </a:lvl1pPr>
          </a:lstStyle>
          <a:p>
            <a:r>
              <a:t>Why does this work? </a:t>
            </a:r>
          </a:p>
        </p:txBody>
      </p:sp>
      <p:sp>
        <p:nvSpPr>
          <p:cNvPr id="611" name="TextBox 2"/>
          <p:cNvSpPr txBox="1"/>
          <p:nvPr/>
        </p:nvSpPr>
        <p:spPr>
          <a:xfrm>
            <a:off x="4840223" y="4494938"/>
            <a:ext cx="4096513" cy="176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85750" indent="-285750">
              <a:buSzPct val="100000"/>
              <a:buFont typeface="Arial"/>
              <a:buChar char="•"/>
              <a:defRPr sz="1800">
                <a:solidFill>
                  <a:srgbClr val="3C8C93"/>
                </a:solidFill>
                <a:latin typeface="Century Gothic"/>
                <a:ea typeface="Century Gothic"/>
                <a:cs typeface="Century Gothic"/>
                <a:sym typeface="Century Gothic"/>
              </a:defRPr>
            </a:pPr>
            <a:r>
              <a:t>reflecting thru 45 deg line is equiv to rotation of 90 deg! </a:t>
            </a:r>
            <a:endParaRPr>
              <a:latin typeface="+mj-lt"/>
              <a:ea typeface="+mj-ea"/>
              <a:cs typeface="+mj-cs"/>
              <a:sym typeface="Times New Roman"/>
            </a:endParaRPr>
          </a:p>
          <a:p>
            <a:pPr marL="285750" indent="-285750">
              <a:buSzPct val="100000"/>
              <a:buFont typeface="Arial"/>
              <a:buChar char="•"/>
              <a:defRPr sz="1800">
                <a:solidFill>
                  <a:srgbClr val="3C8C93"/>
                </a:solidFill>
                <a:latin typeface="Century Gothic"/>
                <a:ea typeface="Century Gothic"/>
                <a:cs typeface="Century Gothic"/>
                <a:sym typeface="Century Gothic"/>
              </a:defRPr>
            </a:pPr>
            <a:r>
              <a:t>So reflection is like swinging camera 90 deg or</a:t>
            </a:r>
          </a:p>
          <a:p>
            <a:pPr marL="285750" indent="-285750">
              <a:buSzPct val="100000"/>
              <a:buFont typeface="Arial"/>
              <a:buChar char="•"/>
              <a:defRPr sz="1800">
                <a:solidFill>
                  <a:srgbClr val="3C8C93"/>
                </a:solidFill>
                <a:latin typeface="Century Gothic"/>
                <a:ea typeface="Century Gothic"/>
                <a:cs typeface="Century Gothic"/>
                <a:sym typeface="Century Gothic"/>
              </a:defRPr>
            </a:pPr>
            <a:r>
              <a:t>Rotating R side of glass box 90 deg</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 name="Rectangle 2"/>
          <p:cNvSpPr txBox="1">
            <a:spLocks noGrp="1"/>
          </p:cNvSpPr>
          <p:nvPr>
            <p:ph type="title" idx="4294967295"/>
          </p:nvPr>
        </p:nvSpPr>
        <p:spPr>
          <a:xfrm>
            <a:off x="1" y="0"/>
            <a:ext cx="9144001" cy="1095375"/>
          </a:xfrm>
          <a:prstGeom prst="rect">
            <a:avLst/>
          </a:prstGeom>
        </p:spPr>
        <p:txBody>
          <a:bodyPr>
            <a:normAutofit/>
          </a:bodyPr>
          <a:lstStyle>
            <a:lvl1pPr>
              <a:defRPr b="1">
                <a:latin typeface="Century Gothic"/>
                <a:ea typeface="Century Gothic"/>
                <a:cs typeface="Century Gothic"/>
                <a:sym typeface="Century Gothic"/>
              </a:defRPr>
            </a:lvl1pPr>
          </a:lstStyle>
          <a:p>
            <a:r>
              <a:t>Convention: Arrangement of Orthographic Views</a:t>
            </a:r>
          </a:p>
        </p:txBody>
      </p:sp>
      <p:sp>
        <p:nvSpPr>
          <p:cNvPr id="616" name="Line 3"/>
          <p:cNvSpPr/>
          <p:nvPr/>
        </p:nvSpPr>
        <p:spPr>
          <a:xfrm flipH="1">
            <a:off x="1982913" y="1451081"/>
            <a:ext cx="1" cy="4567238"/>
          </a:xfrm>
          <a:prstGeom prst="line">
            <a:avLst/>
          </a:prstGeom>
          <a:ln w="12700">
            <a:solidFill>
              <a:srgbClr val="CC0000"/>
            </a:solidFill>
          </a:ln>
        </p:spPr>
        <p:txBody>
          <a:bodyPr lIns="45719" rIns="45719"/>
          <a:lstStyle/>
          <a:p>
            <a:endParaRPr/>
          </a:p>
        </p:txBody>
      </p:sp>
      <p:sp>
        <p:nvSpPr>
          <p:cNvPr id="617" name="Line 4"/>
          <p:cNvSpPr/>
          <p:nvPr/>
        </p:nvSpPr>
        <p:spPr>
          <a:xfrm flipH="1">
            <a:off x="4438776" y="1455843"/>
            <a:ext cx="1" cy="4605339"/>
          </a:xfrm>
          <a:prstGeom prst="line">
            <a:avLst/>
          </a:prstGeom>
          <a:ln w="12700">
            <a:solidFill>
              <a:srgbClr val="CC0000"/>
            </a:solidFill>
          </a:ln>
        </p:spPr>
        <p:txBody>
          <a:bodyPr lIns="45719" rIns="45719"/>
          <a:lstStyle/>
          <a:p>
            <a:endParaRPr/>
          </a:p>
        </p:txBody>
      </p:sp>
      <p:sp>
        <p:nvSpPr>
          <p:cNvPr id="618" name="Line 5"/>
          <p:cNvSpPr/>
          <p:nvPr/>
        </p:nvSpPr>
        <p:spPr>
          <a:xfrm flipH="1">
            <a:off x="6075806" y="3722593"/>
            <a:ext cx="1589" cy="2465389"/>
          </a:xfrm>
          <a:prstGeom prst="line">
            <a:avLst/>
          </a:prstGeom>
          <a:ln w="12700">
            <a:solidFill>
              <a:srgbClr val="000000"/>
            </a:solidFill>
          </a:ln>
        </p:spPr>
        <p:txBody>
          <a:bodyPr lIns="45719" rIns="45719"/>
          <a:lstStyle/>
          <a:p>
            <a:endParaRPr/>
          </a:p>
        </p:txBody>
      </p:sp>
      <p:sp>
        <p:nvSpPr>
          <p:cNvPr id="619" name="Line 6"/>
          <p:cNvSpPr/>
          <p:nvPr/>
        </p:nvSpPr>
        <p:spPr>
          <a:xfrm>
            <a:off x="1529207" y="5824442"/>
            <a:ext cx="6689726" cy="1"/>
          </a:xfrm>
          <a:prstGeom prst="line">
            <a:avLst/>
          </a:prstGeom>
          <a:ln w="12700">
            <a:solidFill>
              <a:srgbClr val="00CC00"/>
            </a:solidFill>
          </a:ln>
        </p:spPr>
        <p:txBody>
          <a:bodyPr lIns="45719" rIns="45719"/>
          <a:lstStyle/>
          <a:p>
            <a:endParaRPr/>
          </a:p>
        </p:txBody>
      </p:sp>
      <p:sp>
        <p:nvSpPr>
          <p:cNvPr id="620" name="Line 7"/>
          <p:cNvSpPr/>
          <p:nvPr/>
        </p:nvSpPr>
        <p:spPr>
          <a:xfrm flipV="1">
            <a:off x="1500632" y="4194080"/>
            <a:ext cx="6618287" cy="14288"/>
          </a:xfrm>
          <a:prstGeom prst="line">
            <a:avLst/>
          </a:prstGeom>
          <a:ln w="12700">
            <a:solidFill>
              <a:srgbClr val="00CC00"/>
            </a:solidFill>
          </a:ln>
        </p:spPr>
        <p:txBody>
          <a:bodyPr lIns="45719" rIns="45719"/>
          <a:lstStyle/>
          <a:p>
            <a:endParaRPr/>
          </a:p>
        </p:txBody>
      </p:sp>
      <p:sp>
        <p:nvSpPr>
          <p:cNvPr id="621" name="Line 8"/>
          <p:cNvSpPr/>
          <p:nvPr/>
        </p:nvSpPr>
        <p:spPr>
          <a:xfrm>
            <a:off x="1570481" y="3141567"/>
            <a:ext cx="3363914" cy="1"/>
          </a:xfrm>
          <a:prstGeom prst="line">
            <a:avLst/>
          </a:prstGeom>
          <a:ln w="12700">
            <a:solidFill>
              <a:srgbClr val="000000"/>
            </a:solidFill>
          </a:ln>
        </p:spPr>
        <p:txBody>
          <a:bodyPr lIns="45719" rIns="45719"/>
          <a:lstStyle/>
          <a:p>
            <a:endParaRPr/>
          </a:p>
        </p:txBody>
      </p:sp>
      <p:sp>
        <p:nvSpPr>
          <p:cNvPr id="622" name="Line 9"/>
          <p:cNvSpPr/>
          <p:nvPr/>
        </p:nvSpPr>
        <p:spPr>
          <a:xfrm>
            <a:off x="1502219" y="1679481"/>
            <a:ext cx="3363913" cy="1"/>
          </a:xfrm>
          <a:prstGeom prst="line">
            <a:avLst/>
          </a:prstGeom>
          <a:ln w="12700">
            <a:solidFill>
              <a:srgbClr val="000000"/>
            </a:solidFill>
          </a:ln>
        </p:spPr>
        <p:txBody>
          <a:bodyPr lIns="45719" rIns="45719"/>
          <a:lstStyle/>
          <a:p>
            <a:endParaRPr/>
          </a:p>
        </p:txBody>
      </p:sp>
      <p:sp>
        <p:nvSpPr>
          <p:cNvPr id="623" name="Line 10"/>
          <p:cNvSpPr/>
          <p:nvPr/>
        </p:nvSpPr>
        <p:spPr>
          <a:xfrm>
            <a:off x="5013769" y="4229005"/>
            <a:ext cx="1" cy="514351"/>
          </a:xfrm>
          <a:prstGeom prst="line">
            <a:avLst/>
          </a:prstGeom>
          <a:ln w="12700">
            <a:solidFill>
              <a:srgbClr val="000000"/>
            </a:solidFill>
            <a:headEnd type="triangle"/>
          </a:ln>
        </p:spPr>
        <p:txBody>
          <a:bodyPr lIns="45719" rIns="45719"/>
          <a:lstStyle/>
          <a:p>
            <a:endParaRPr/>
          </a:p>
        </p:txBody>
      </p:sp>
      <p:sp>
        <p:nvSpPr>
          <p:cNvPr id="624" name="Text Box 11"/>
          <p:cNvSpPr txBox="1"/>
          <p:nvPr/>
        </p:nvSpPr>
        <p:spPr>
          <a:xfrm>
            <a:off x="4542282" y="4794155"/>
            <a:ext cx="1176338" cy="437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defRPr b="1"/>
            </a:lvl1pPr>
          </a:lstStyle>
          <a:p>
            <a:r>
              <a:t>Height</a:t>
            </a:r>
          </a:p>
        </p:txBody>
      </p:sp>
      <p:sp>
        <p:nvSpPr>
          <p:cNvPr id="625" name="Line 12"/>
          <p:cNvSpPr/>
          <p:nvPr/>
        </p:nvSpPr>
        <p:spPr>
          <a:xfrm>
            <a:off x="6113907" y="3874992"/>
            <a:ext cx="1408113" cy="1"/>
          </a:xfrm>
          <a:prstGeom prst="line">
            <a:avLst/>
          </a:prstGeom>
          <a:ln w="12700">
            <a:solidFill>
              <a:srgbClr val="000000"/>
            </a:solidFill>
            <a:headEnd type="triangle"/>
            <a:tailEnd type="triangle"/>
          </a:ln>
        </p:spPr>
        <p:txBody>
          <a:bodyPr lIns="45719" rIns="45719"/>
          <a:lstStyle/>
          <a:p>
            <a:endParaRPr/>
          </a:p>
        </p:txBody>
      </p:sp>
      <p:sp>
        <p:nvSpPr>
          <p:cNvPr id="626" name="Line 13"/>
          <p:cNvSpPr/>
          <p:nvPr/>
        </p:nvSpPr>
        <p:spPr>
          <a:xfrm>
            <a:off x="4747069" y="1687417"/>
            <a:ext cx="1" cy="1471614"/>
          </a:xfrm>
          <a:prstGeom prst="line">
            <a:avLst/>
          </a:prstGeom>
          <a:ln w="12700">
            <a:solidFill>
              <a:srgbClr val="000000"/>
            </a:solidFill>
            <a:headEnd type="triangle"/>
            <a:tailEnd type="triangle"/>
          </a:ln>
        </p:spPr>
        <p:txBody>
          <a:bodyPr lIns="45719" rIns="45719"/>
          <a:lstStyle/>
          <a:p>
            <a:endParaRPr/>
          </a:p>
        </p:txBody>
      </p:sp>
      <p:sp>
        <p:nvSpPr>
          <p:cNvPr id="627" name="Text Box 14"/>
          <p:cNvSpPr txBox="1"/>
          <p:nvPr/>
        </p:nvSpPr>
        <p:spPr>
          <a:xfrm>
            <a:off x="5675757" y="2436717"/>
            <a:ext cx="1065213" cy="437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defRPr b="1"/>
            </a:lvl1pPr>
          </a:lstStyle>
          <a:p>
            <a:r>
              <a:t>Depth</a:t>
            </a:r>
          </a:p>
        </p:txBody>
      </p:sp>
      <p:sp>
        <p:nvSpPr>
          <p:cNvPr id="628" name="Freeform 15"/>
          <p:cNvSpPr/>
          <p:nvPr/>
        </p:nvSpPr>
        <p:spPr>
          <a:xfrm rot="209542">
            <a:off x="6645743" y="2737524"/>
            <a:ext cx="425568" cy="1065214"/>
          </a:xfrm>
          <a:custGeom>
            <a:avLst/>
            <a:gdLst/>
            <a:ahLst/>
            <a:cxnLst>
              <a:cxn ang="0">
                <a:pos x="wd2" y="hd2"/>
              </a:cxn>
              <a:cxn ang="5400000">
                <a:pos x="wd2" y="hd2"/>
              </a:cxn>
              <a:cxn ang="10800000">
                <a:pos x="wd2" y="hd2"/>
              </a:cxn>
              <a:cxn ang="16200000">
                <a:pos x="wd2" y="hd2"/>
              </a:cxn>
            </a:cxnLst>
            <a:rect l="0" t="0" r="r" b="b"/>
            <a:pathLst>
              <a:path w="20317" h="21600" extrusionOk="0">
                <a:moveTo>
                  <a:pt x="4526" y="0"/>
                </a:moveTo>
                <a:cubicBezTo>
                  <a:pt x="11197" y="1641"/>
                  <a:pt x="17947" y="3281"/>
                  <a:pt x="19774" y="5273"/>
                </a:cubicBezTo>
                <a:cubicBezTo>
                  <a:pt x="21600" y="7265"/>
                  <a:pt x="18503" y="9179"/>
                  <a:pt x="15247" y="11913"/>
                </a:cubicBezTo>
                <a:cubicBezTo>
                  <a:pt x="11991" y="14647"/>
                  <a:pt x="2541" y="19999"/>
                  <a:pt x="0" y="21600"/>
                </a:cubicBezTo>
              </a:path>
            </a:pathLst>
          </a:custGeom>
          <a:ln w="19050">
            <a:solidFill>
              <a:srgbClr val="000000"/>
            </a:solidFill>
            <a:prstDash val="dash"/>
            <a:tailEnd type="triangle"/>
          </a:ln>
        </p:spPr>
        <p:txBody>
          <a:bodyPr lIns="45719" rIns="45719"/>
          <a:lstStyle/>
          <a:p>
            <a:pPr>
              <a:defRPr>
                <a:latin typeface="+mj-lt"/>
                <a:ea typeface="+mj-ea"/>
                <a:cs typeface="+mj-cs"/>
                <a:sym typeface="Times New Roman"/>
              </a:defRPr>
            </a:pPr>
            <a:endParaRPr/>
          </a:p>
        </p:txBody>
      </p:sp>
      <p:sp>
        <p:nvSpPr>
          <p:cNvPr id="629" name="Line 16"/>
          <p:cNvSpPr/>
          <p:nvPr/>
        </p:nvSpPr>
        <p:spPr>
          <a:xfrm>
            <a:off x="4794694" y="2604992"/>
            <a:ext cx="769939" cy="1"/>
          </a:xfrm>
          <a:prstGeom prst="line">
            <a:avLst/>
          </a:prstGeom>
          <a:ln w="19050">
            <a:solidFill>
              <a:srgbClr val="000000"/>
            </a:solidFill>
            <a:prstDash val="dash"/>
            <a:headEnd type="triangle"/>
          </a:ln>
        </p:spPr>
        <p:txBody>
          <a:bodyPr lIns="45719" rIns="45719"/>
          <a:lstStyle/>
          <a:p>
            <a:endParaRPr/>
          </a:p>
        </p:txBody>
      </p:sp>
      <p:sp>
        <p:nvSpPr>
          <p:cNvPr id="630" name="Line 17"/>
          <p:cNvSpPr/>
          <p:nvPr/>
        </p:nvSpPr>
        <p:spPr>
          <a:xfrm flipV="1">
            <a:off x="1981643" y="3681318"/>
            <a:ext cx="692151" cy="1589"/>
          </a:xfrm>
          <a:prstGeom prst="line">
            <a:avLst/>
          </a:prstGeom>
          <a:ln w="12700">
            <a:solidFill>
              <a:srgbClr val="000000"/>
            </a:solidFill>
            <a:headEnd type="triangle"/>
          </a:ln>
        </p:spPr>
        <p:txBody>
          <a:bodyPr lIns="45719" rIns="45719"/>
          <a:lstStyle/>
          <a:p>
            <a:endParaRPr/>
          </a:p>
        </p:txBody>
      </p:sp>
      <p:sp>
        <p:nvSpPr>
          <p:cNvPr id="631" name="Text Box 18"/>
          <p:cNvSpPr txBox="1"/>
          <p:nvPr/>
        </p:nvSpPr>
        <p:spPr>
          <a:xfrm>
            <a:off x="2597593" y="3476530"/>
            <a:ext cx="1230314" cy="437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defRPr b="1"/>
            </a:lvl1pPr>
          </a:lstStyle>
          <a:p>
            <a:r>
              <a:t>Width</a:t>
            </a:r>
          </a:p>
        </p:txBody>
      </p:sp>
      <p:sp>
        <p:nvSpPr>
          <p:cNvPr id="632" name="Text Box 20"/>
          <p:cNvSpPr txBox="1"/>
          <p:nvPr/>
        </p:nvSpPr>
        <p:spPr>
          <a:xfrm>
            <a:off x="2224532" y="4697317"/>
            <a:ext cx="2009776" cy="437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defRPr b="1"/>
            </a:lvl1pPr>
          </a:lstStyle>
          <a:p>
            <a:r>
              <a:t>Front View</a:t>
            </a:r>
          </a:p>
        </p:txBody>
      </p:sp>
      <p:sp>
        <p:nvSpPr>
          <p:cNvPr id="633" name="Text Box 21"/>
          <p:cNvSpPr txBox="1"/>
          <p:nvPr/>
        </p:nvSpPr>
        <p:spPr>
          <a:xfrm>
            <a:off x="2153093" y="2127156"/>
            <a:ext cx="1973265" cy="4370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defRPr b="1"/>
            </a:lvl1pPr>
          </a:lstStyle>
          <a:p>
            <a:r>
              <a:t>Top View</a:t>
            </a:r>
          </a:p>
        </p:txBody>
      </p:sp>
      <p:sp>
        <p:nvSpPr>
          <p:cNvPr id="634" name="Text Box 22"/>
          <p:cNvSpPr txBox="1"/>
          <p:nvPr/>
        </p:nvSpPr>
        <p:spPr>
          <a:xfrm>
            <a:off x="6245669" y="4429030"/>
            <a:ext cx="1125539" cy="11482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defRPr b="1"/>
            </a:lvl1pPr>
          </a:lstStyle>
          <a:p>
            <a:r>
              <a:t>Right Side View</a:t>
            </a:r>
          </a:p>
        </p:txBody>
      </p:sp>
      <p:sp>
        <p:nvSpPr>
          <p:cNvPr id="635" name="Line 23"/>
          <p:cNvSpPr/>
          <p:nvPr/>
        </p:nvSpPr>
        <p:spPr>
          <a:xfrm flipH="1">
            <a:off x="7569644" y="3744818"/>
            <a:ext cx="1588" cy="2465389"/>
          </a:xfrm>
          <a:prstGeom prst="line">
            <a:avLst/>
          </a:prstGeom>
          <a:ln w="12700">
            <a:solidFill>
              <a:srgbClr val="000000"/>
            </a:solidFill>
          </a:ln>
        </p:spPr>
        <p:txBody>
          <a:bodyPr lIns="45719" rIns="45719"/>
          <a:lstStyle/>
          <a:p>
            <a:endParaRPr/>
          </a:p>
        </p:txBody>
      </p:sp>
      <p:sp>
        <p:nvSpPr>
          <p:cNvPr id="636" name="Line 24"/>
          <p:cNvSpPr/>
          <p:nvPr/>
        </p:nvSpPr>
        <p:spPr>
          <a:xfrm>
            <a:off x="5016944" y="5267230"/>
            <a:ext cx="1" cy="514351"/>
          </a:xfrm>
          <a:prstGeom prst="line">
            <a:avLst/>
          </a:prstGeom>
          <a:ln w="12700">
            <a:solidFill>
              <a:srgbClr val="000000"/>
            </a:solidFill>
            <a:tailEnd type="triangle"/>
          </a:ln>
        </p:spPr>
        <p:txBody>
          <a:bodyPr lIns="45719" rIns="45719"/>
          <a:lstStyle/>
          <a:p>
            <a:endParaRPr/>
          </a:p>
        </p:txBody>
      </p:sp>
      <p:sp>
        <p:nvSpPr>
          <p:cNvPr id="637" name="Line 25"/>
          <p:cNvSpPr/>
          <p:nvPr/>
        </p:nvSpPr>
        <p:spPr>
          <a:xfrm flipV="1">
            <a:off x="3707256" y="3668617"/>
            <a:ext cx="692152" cy="15876"/>
          </a:xfrm>
          <a:prstGeom prst="line">
            <a:avLst/>
          </a:prstGeom>
          <a:ln w="12700">
            <a:solidFill>
              <a:srgbClr val="000000"/>
            </a:solidFill>
            <a:tailEnd type="triangle"/>
          </a:ln>
        </p:spPr>
        <p:txBody>
          <a:bodyPr lIns="45719" rIns="45719"/>
          <a:lstStyle/>
          <a:p>
            <a:endParaRP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1" name="Picture 5" descr="Picture 5"/>
          <p:cNvPicPr>
            <a:picLocks noChangeAspect="1"/>
          </p:cNvPicPr>
          <p:nvPr/>
        </p:nvPicPr>
        <p:blipFill>
          <a:blip r:embed="rId2"/>
          <a:srcRect l="56807" b="50186"/>
          <a:stretch>
            <a:fillRect/>
          </a:stretch>
        </p:blipFill>
        <p:spPr>
          <a:xfrm>
            <a:off x="6624638" y="1131887"/>
            <a:ext cx="2336801" cy="2543176"/>
          </a:xfrm>
          <a:prstGeom prst="rect">
            <a:avLst/>
          </a:prstGeom>
          <a:ln>
            <a:solidFill>
              <a:srgbClr val="000000"/>
            </a:solidFill>
            <a:miter/>
          </a:ln>
        </p:spPr>
      </p:pic>
      <p:sp>
        <p:nvSpPr>
          <p:cNvPr id="642" name="Rectangle 2"/>
          <p:cNvSpPr/>
          <p:nvPr/>
        </p:nvSpPr>
        <p:spPr>
          <a:xfrm>
            <a:off x="946150" y="1092200"/>
            <a:ext cx="5051425" cy="5238750"/>
          </a:xfrm>
          <a:prstGeom prst="rect">
            <a:avLst/>
          </a:prstGeom>
          <a:solidFill>
            <a:schemeClr val="accent3">
              <a:lumOff val="44000"/>
            </a:schemeClr>
          </a:solidFill>
          <a:ln w="38100">
            <a:solidFill>
              <a:srgbClr val="000000"/>
            </a:solidFill>
            <a:miter/>
          </a:ln>
        </p:spPr>
        <p:txBody>
          <a:bodyPr lIns="45719" rIns="45719" anchor="ctr"/>
          <a:lstStyle/>
          <a:p>
            <a:pPr>
              <a:defRPr>
                <a:latin typeface="+mj-lt"/>
                <a:ea typeface="+mj-ea"/>
                <a:cs typeface="+mj-cs"/>
                <a:sym typeface="Times New Roman"/>
              </a:defRPr>
            </a:pPr>
            <a:endParaRPr/>
          </a:p>
        </p:txBody>
      </p:sp>
      <p:sp>
        <p:nvSpPr>
          <p:cNvPr id="643" name="Line 3"/>
          <p:cNvSpPr/>
          <p:nvPr/>
        </p:nvSpPr>
        <p:spPr>
          <a:xfrm flipV="1">
            <a:off x="3413124" y="1547812"/>
            <a:ext cx="1590" cy="2311401"/>
          </a:xfrm>
          <a:prstGeom prst="line">
            <a:avLst/>
          </a:prstGeom>
          <a:ln w="12700">
            <a:solidFill>
              <a:srgbClr val="FF3300"/>
            </a:solidFill>
          </a:ln>
        </p:spPr>
        <p:txBody>
          <a:bodyPr lIns="45719" rIns="45719"/>
          <a:lstStyle/>
          <a:p>
            <a:endParaRPr/>
          </a:p>
        </p:txBody>
      </p:sp>
      <p:sp>
        <p:nvSpPr>
          <p:cNvPr id="644" name="Line 4"/>
          <p:cNvSpPr/>
          <p:nvPr/>
        </p:nvSpPr>
        <p:spPr>
          <a:xfrm>
            <a:off x="1273175" y="3016250"/>
            <a:ext cx="3130550" cy="0"/>
          </a:xfrm>
          <a:prstGeom prst="line">
            <a:avLst/>
          </a:prstGeom>
          <a:ln w="12700">
            <a:solidFill>
              <a:srgbClr val="FF3300"/>
            </a:solidFill>
          </a:ln>
        </p:spPr>
        <p:txBody>
          <a:bodyPr lIns="45719" rIns="45719"/>
          <a:lstStyle/>
          <a:p>
            <a:endParaRPr/>
          </a:p>
        </p:txBody>
      </p:sp>
      <p:sp>
        <p:nvSpPr>
          <p:cNvPr id="645" name="Line 6"/>
          <p:cNvSpPr/>
          <p:nvPr/>
        </p:nvSpPr>
        <p:spPr>
          <a:xfrm>
            <a:off x="1290637" y="1563687"/>
            <a:ext cx="4613276" cy="1"/>
          </a:xfrm>
          <a:prstGeom prst="line">
            <a:avLst/>
          </a:prstGeom>
          <a:ln w="12700">
            <a:solidFill>
              <a:srgbClr val="FF3300"/>
            </a:solidFill>
          </a:ln>
        </p:spPr>
        <p:txBody>
          <a:bodyPr lIns="45719" rIns="45719"/>
          <a:lstStyle/>
          <a:p>
            <a:endParaRPr/>
          </a:p>
        </p:txBody>
      </p:sp>
      <p:sp>
        <p:nvSpPr>
          <p:cNvPr id="646" name="Rectangle 7"/>
          <p:cNvSpPr txBox="1">
            <a:spLocks noGrp="1"/>
          </p:cNvSpPr>
          <p:nvPr>
            <p:ph type="title" idx="4294967295"/>
          </p:nvPr>
        </p:nvSpPr>
        <p:spPr>
          <a:xfrm>
            <a:off x="0" y="0"/>
            <a:ext cx="9144000" cy="1143000"/>
          </a:xfrm>
          <a:prstGeom prst="rect">
            <a:avLst/>
          </a:prstGeom>
        </p:spPr>
        <p:txBody>
          <a:bodyPr lIns="46037" tIns="46037" rIns="46037" bIns="46037">
            <a:normAutofit/>
          </a:bodyPr>
          <a:lstStyle>
            <a:lvl1pPr>
              <a:defRPr b="1">
                <a:latin typeface="Century Gothic"/>
                <a:ea typeface="Century Gothic"/>
                <a:cs typeface="Century Gothic"/>
                <a:sym typeface="Century Gothic"/>
              </a:defRPr>
            </a:lvl1pPr>
          </a:lstStyle>
          <a:p>
            <a:r>
              <a:t>Align Bounding Boxes of each View</a:t>
            </a:r>
          </a:p>
        </p:txBody>
      </p:sp>
      <p:sp>
        <p:nvSpPr>
          <p:cNvPr id="647" name="Rectangle 8"/>
          <p:cNvSpPr txBox="1"/>
          <p:nvPr/>
        </p:nvSpPr>
        <p:spPr>
          <a:xfrm>
            <a:off x="1916113" y="1212850"/>
            <a:ext cx="1447801" cy="375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037" tIns="46037" rIns="46037" bIns="46037">
            <a:spAutoFit/>
          </a:bodyPr>
          <a:lstStyle>
            <a:lvl1pPr>
              <a:defRPr sz="2000" b="1">
                <a:solidFill>
                  <a:srgbClr val="FF3300"/>
                </a:solidFill>
              </a:defRPr>
            </a:lvl1pPr>
          </a:lstStyle>
          <a:p>
            <a:r>
              <a:t>WIDTH</a:t>
            </a:r>
          </a:p>
        </p:txBody>
      </p:sp>
      <p:sp>
        <p:nvSpPr>
          <p:cNvPr id="648" name="Rectangle 9"/>
          <p:cNvSpPr txBox="1"/>
          <p:nvPr/>
        </p:nvSpPr>
        <p:spPr>
          <a:xfrm>
            <a:off x="1801813" y="3600450"/>
            <a:ext cx="937098" cy="375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037" tIns="46037" rIns="46037" bIns="46037">
            <a:spAutoFit/>
          </a:bodyPr>
          <a:lstStyle>
            <a:lvl1pPr>
              <a:defRPr sz="2000" b="1">
                <a:solidFill>
                  <a:srgbClr val="FF3300"/>
                </a:solidFill>
              </a:defRPr>
            </a:lvl1pPr>
          </a:lstStyle>
          <a:p>
            <a:r>
              <a:t>WIDTH</a:t>
            </a:r>
          </a:p>
        </p:txBody>
      </p:sp>
      <p:sp>
        <p:nvSpPr>
          <p:cNvPr id="649" name="Rectangle 10"/>
          <p:cNvSpPr txBox="1"/>
          <p:nvPr/>
        </p:nvSpPr>
        <p:spPr>
          <a:xfrm rot="16200000">
            <a:off x="3724523" y="4877419"/>
            <a:ext cx="1064346" cy="375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037" tIns="46037" rIns="46037" bIns="46037">
            <a:spAutoFit/>
          </a:bodyPr>
          <a:lstStyle>
            <a:lvl1pPr>
              <a:defRPr sz="2000" b="1">
                <a:solidFill>
                  <a:srgbClr val="66FF33"/>
                </a:solidFill>
              </a:defRPr>
            </a:lvl1pPr>
          </a:lstStyle>
          <a:p>
            <a:r>
              <a:t>HEIGHT</a:t>
            </a:r>
          </a:p>
        </p:txBody>
      </p:sp>
      <p:sp>
        <p:nvSpPr>
          <p:cNvPr id="650" name="Rectangle 11"/>
          <p:cNvSpPr txBox="1"/>
          <p:nvPr/>
        </p:nvSpPr>
        <p:spPr>
          <a:xfrm rot="16200000">
            <a:off x="597148" y="4883769"/>
            <a:ext cx="1064346" cy="375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037" tIns="46037" rIns="46037" bIns="46037">
            <a:spAutoFit/>
          </a:bodyPr>
          <a:lstStyle>
            <a:lvl1pPr>
              <a:defRPr sz="2000" b="1">
                <a:solidFill>
                  <a:srgbClr val="66FF33"/>
                </a:solidFill>
              </a:defRPr>
            </a:lvl1pPr>
          </a:lstStyle>
          <a:p>
            <a:r>
              <a:t>HEIGHT</a:t>
            </a:r>
          </a:p>
        </p:txBody>
      </p:sp>
      <p:sp>
        <p:nvSpPr>
          <p:cNvPr id="651" name="Rectangle 12"/>
          <p:cNvSpPr txBox="1"/>
          <p:nvPr/>
        </p:nvSpPr>
        <p:spPr>
          <a:xfrm rot="16200000">
            <a:off x="613172" y="2121667"/>
            <a:ext cx="965624" cy="3758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037" tIns="46037" rIns="46037" bIns="46037">
            <a:spAutoFit/>
          </a:bodyPr>
          <a:lstStyle>
            <a:lvl1pPr>
              <a:defRPr sz="2000" b="1">
                <a:solidFill>
                  <a:srgbClr val="3333FF"/>
                </a:solidFill>
              </a:defRPr>
            </a:lvl1pPr>
          </a:lstStyle>
          <a:p>
            <a:r>
              <a:t>DEPTH</a:t>
            </a:r>
          </a:p>
        </p:txBody>
      </p:sp>
      <p:sp>
        <p:nvSpPr>
          <p:cNvPr id="652" name="Rectangle 13"/>
          <p:cNvSpPr txBox="1"/>
          <p:nvPr/>
        </p:nvSpPr>
        <p:spPr>
          <a:xfrm>
            <a:off x="4648200" y="3586162"/>
            <a:ext cx="965623" cy="3758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037" tIns="46037" rIns="46037" bIns="46037">
            <a:spAutoFit/>
          </a:bodyPr>
          <a:lstStyle>
            <a:lvl1pPr>
              <a:defRPr sz="2000" b="1">
                <a:solidFill>
                  <a:srgbClr val="3333FF"/>
                </a:solidFill>
              </a:defRPr>
            </a:lvl1pPr>
          </a:lstStyle>
          <a:p>
            <a:r>
              <a:t>DEPTH</a:t>
            </a:r>
          </a:p>
        </p:txBody>
      </p:sp>
      <p:sp>
        <p:nvSpPr>
          <p:cNvPr id="653" name="Line 14"/>
          <p:cNvSpPr/>
          <p:nvPr/>
        </p:nvSpPr>
        <p:spPr>
          <a:xfrm flipV="1">
            <a:off x="1279525" y="1562100"/>
            <a:ext cx="1" cy="2290764"/>
          </a:xfrm>
          <a:prstGeom prst="line">
            <a:avLst/>
          </a:prstGeom>
          <a:ln w="12700">
            <a:solidFill>
              <a:srgbClr val="FF3300"/>
            </a:solidFill>
          </a:ln>
        </p:spPr>
        <p:txBody>
          <a:bodyPr lIns="45719" rIns="45719"/>
          <a:lstStyle/>
          <a:p>
            <a:endParaRPr/>
          </a:p>
        </p:txBody>
      </p:sp>
      <p:sp>
        <p:nvSpPr>
          <p:cNvPr id="654" name="Line 15"/>
          <p:cNvSpPr/>
          <p:nvPr/>
        </p:nvSpPr>
        <p:spPr>
          <a:xfrm>
            <a:off x="3565525" y="5910262"/>
            <a:ext cx="2365375" cy="1"/>
          </a:xfrm>
          <a:prstGeom prst="line">
            <a:avLst/>
          </a:prstGeom>
          <a:ln w="12700">
            <a:solidFill>
              <a:srgbClr val="FF3300"/>
            </a:solidFill>
          </a:ln>
        </p:spPr>
        <p:txBody>
          <a:bodyPr lIns="45719" rIns="45719"/>
          <a:lstStyle/>
          <a:p>
            <a:endParaRPr/>
          </a:p>
        </p:txBody>
      </p:sp>
      <p:sp>
        <p:nvSpPr>
          <p:cNvPr id="655" name="Line 16"/>
          <p:cNvSpPr/>
          <p:nvPr/>
        </p:nvSpPr>
        <p:spPr>
          <a:xfrm>
            <a:off x="3489325" y="3929062"/>
            <a:ext cx="2425700" cy="1"/>
          </a:xfrm>
          <a:prstGeom prst="line">
            <a:avLst/>
          </a:prstGeom>
          <a:ln w="12700">
            <a:solidFill>
              <a:srgbClr val="FF3300"/>
            </a:solidFill>
          </a:ln>
        </p:spPr>
        <p:txBody>
          <a:bodyPr lIns="45719" rIns="45719"/>
          <a:lstStyle/>
          <a:p>
            <a:endParaRPr/>
          </a:p>
        </p:txBody>
      </p:sp>
      <p:sp>
        <p:nvSpPr>
          <p:cNvPr id="656" name="Text Box 17"/>
          <p:cNvSpPr txBox="1"/>
          <p:nvPr/>
        </p:nvSpPr>
        <p:spPr>
          <a:xfrm>
            <a:off x="1704975" y="5910262"/>
            <a:ext cx="1254125" cy="437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lvl1pPr>
          </a:lstStyle>
          <a:p>
            <a:r>
              <a:t>FRONT</a:t>
            </a:r>
          </a:p>
        </p:txBody>
      </p:sp>
      <p:sp>
        <p:nvSpPr>
          <p:cNvPr id="657" name="Text Box 18"/>
          <p:cNvSpPr txBox="1"/>
          <p:nvPr/>
        </p:nvSpPr>
        <p:spPr>
          <a:xfrm>
            <a:off x="1966913" y="2968625"/>
            <a:ext cx="993776" cy="4370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lvl1pPr>
          </a:lstStyle>
          <a:p>
            <a:r>
              <a:t>TOP</a:t>
            </a:r>
          </a:p>
        </p:txBody>
      </p:sp>
      <p:sp>
        <p:nvSpPr>
          <p:cNvPr id="658" name="Text Box 19"/>
          <p:cNvSpPr txBox="1"/>
          <p:nvPr/>
        </p:nvSpPr>
        <p:spPr>
          <a:xfrm>
            <a:off x="4521200" y="5911850"/>
            <a:ext cx="1371600" cy="4370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lvl1pPr>
          </a:lstStyle>
          <a:p>
            <a:r>
              <a:t>RIGHT</a:t>
            </a:r>
          </a:p>
        </p:txBody>
      </p:sp>
      <p:sp>
        <p:nvSpPr>
          <p:cNvPr id="659" name="Line 20"/>
          <p:cNvSpPr/>
          <p:nvPr/>
        </p:nvSpPr>
        <p:spPr>
          <a:xfrm flipV="1">
            <a:off x="8020050" y="2254249"/>
            <a:ext cx="0" cy="1171576"/>
          </a:xfrm>
          <a:prstGeom prst="line">
            <a:avLst/>
          </a:prstGeom>
          <a:ln w="38100">
            <a:solidFill>
              <a:srgbClr val="66FF33"/>
            </a:solidFill>
          </a:ln>
        </p:spPr>
        <p:txBody>
          <a:bodyPr lIns="45719" rIns="45719"/>
          <a:lstStyle/>
          <a:p>
            <a:endParaRPr/>
          </a:p>
        </p:txBody>
      </p:sp>
      <p:sp>
        <p:nvSpPr>
          <p:cNvPr id="660" name="Line 21"/>
          <p:cNvSpPr/>
          <p:nvPr/>
        </p:nvSpPr>
        <p:spPr>
          <a:xfrm flipV="1">
            <a:off x="6873874" y="1600119"/>
            <a:ext cx="9528" cy="1288047"/>
          </a:xfrm>
          <a:prstGeom prst="line">
            <a:avLst/>
          </a:prstGeom>
          <a:ln w="38100">
            <a:solidFill>
              <a:srgbClr val="66FF33"/>
            </a:solidFill>
          </a:ln>
        </p:spPr>
        <p:txBody>
          <a:bodyPr lIns="45719" rIns="45719"/>
          <a:lstStyle/>
          <a:p>
            <a:endParaRPr/>
          </a:p>
        </p:txBody>
      </p:sp>
      <p:sp>
        <p:nvSpPr>
          <p:cNvPr id="661" name="Line 22"/>
          <p:cNvSpPr/>
          <p:nvPr/>
        </p:nvSpPr>
        <p:spPr>
          <a:xfrm flipH="1">
            <a:off x="7986713" y="1798638"/>
            <a:ext cx="809626" cy="444501"/>
          </a:xfrm>
          <a:prstGeom prst="line">
            <a:avLst/>
          </a:prstGeom>
          <a:ln w="38100">
            <a:solidFill>
              <a:srgbClr val="3333FF"/>
            </a:solidFill>
          </a:ln>
        </p:spPr>
        <p:txBody>
          <a:bodyPr lIns="45719" rIns="45719"/>
          <a:lstStyle/>
          <a:p>
            <a:endParaRPr/>
          </a:p>
        </p:txBody>
      </p:sp>
      <p:sp>
        <p:nvSpPr>
          <p:cNvPr id="662" name="Line 23"/>
          <p:cNvSpPr/>
          <p:nvPr/>
        </p:nvSpPr>
        <p:spPr>
          <a:xfrm>
            <a:off x="7653338" y="1208088"/>
            <a:ext cx="1143001" cy="608012"/>
          </a:xfrm>
          <a:prstGeom prst="line">
            <a:avLst/>
          </a:prstGeom>
          <a:ln w="38100">
            <a:solidFill>
              <a:srgbClr val="FF3300"/>
            </a:solidFill>
          </a:ln>
        </p:spPr>
        <p:txBody>
          <a:bodyPr lIns="45719" rIns="45719"/>
          <a:lstStyle/>
          <a:p>
            <a:endParaRPr/>
          </a:p>
        </p:txBody>
      </p:sp>
      <p:sp>
        <p:nvSpPr>
          <p:cNvPr id="663" name="Line 24"/>
          <p:cNvSpPr/>
          <p:nvPr/>
        </p:nvSpPr>
        <p:spPr>
          <a:xfrm>
            <a:off x="1276350" y="5915025"/>
            <a:ext cx="2143125" cy="0"/>
          </a:xfrm>
          <a:prstGeom prst="line">
            <a:avLst/>
          </a:prstGeom>
          <a:ln w="12700">
            <a:solidFill>
              <a:srgbClr val="000000"/>
            </a:solidFill>
          </a:ln>
        </p:spPr>
        <p:txBody>
          <a:bodyPr lIns="45719" rIns="45719"/>
          <a:lstStyle/>
          <a:p>
            <a:endParaRPr/>
          </a:p>
        </p:txBody>
      </p:sp>
      <p:sp>
        <p:nvSpPr>
          <p:cNvPr id="664" name="Line 25"/>
          <p:cNvSpPr/>
          <p:nvPr/>
        </p:nvSpPr>
        <p:spPr>
          <a:xfrm flipH="1">
            <a:off x="1276350" y="3935412"/>
            <a:ext cx="2143125" cy="1"/>
          </a:xfrm>
          <a:prstGeom prst="line">
            <a:avLst/>
          </a:prstGeom>
          <a:ln w="12700">
            <a:solidFill>
              <a:srgbClr val="000000"/>
            </a:solidFill>
          </a:ln>
        </p:spPr>
        <p:txBody>
          <a:bodyPr lIns="45719" rIns="45719"/>
          <a:lstStyle/>
          <a:p>
            <a:endParaRPr/>
          </a:p>
        </p:txBody>
      </p:sp>
      <p:sp>
        <p:nvSpPr>
          <p:cNvPr id="665" name="Line 26"/>
          <p:cNvSpPr/>
          <p:nvPr/>
        </p:nvSpPr>
        <p:spPr>
          <a:xfrm flipH="1">
            <a:off x="1276349" y="3935412"/>
            <a:ext cx="1" cy="1979612"/>
          </a:xfrm>
          <a:prstGeom prst="line">
            <a:avLst/>
          </a:prstGeom>
          <a:ln w="12700">
            <a:solidFill>
              <a:srgbClr val="000000"/>
            </a:solidFill>
          </a:ln>
        </p:spPr>
        <p:txBody>
          <a:bodyPr lIns="45719" rIns="45719"/>
          <a:lstStyle/>
          <a:p>
            <a:endParaRPr/>
          </a:p>
        </p:txBody>
      </p:sp>
      <p:sp>
        <p:nvSpPr>
          <p:cNvPr id="666" name="Line 27"/>
          <p:cNvSpPr/>
          <p:nvPr/>
        </p:nvSpPr>
        <p:spPr>
          <a:xfrm flipV="1">
            <a:off x="3419475" y="3935413"/>
            <a:ext cx="0" cy="1979612"/>
          </a:xfrm>
          <a:prstGeom prst="line">
            <a:avLst/>
          </a:prstGeom>
          <a:ln w="12700">
            <a:solidFill>
              <a:srgbClr val="000000"/>
            </a:solidFill>
          </a:ln>
        </p:spPr>
        <p:txBody>
          <a:bodyPr lIns="45719" rIns="45719"/>
          <a:lstStyle/>
          <a:p>
            <a:endParaRPr/>
          </a:p>
        </p:txBody>
      </p:sp>
      <p:sp>
        <p:nvSpPr>
          <p:cNvPr id="667" name="Line 28"/>
          <p:cNvSpPr/>
          <p:nvPr/>
        </p:nvSpPr>
        <p:spPr>
          <a:xfrm>
            <a:off x="4410075" y="5915025"/>
            <a:ext cx="1512888" cy="0"/>
          </a:xfrm>
          <a:prstGeom prst="line">
            <a:avLst/>
          </a:prstGeom>
          <a:ln w="12700">
            <a:solidFill>
              <a:srgbClr val="000000"/>
            </a:solidFill>
          </a:ln>
        </p:spPr>
        <p:txBody>
          <a:bodyPr lIns="45719" rIns="45719"/>
          <a:lstStyle/>
          <a:p>
            <a:endParaRPr/>
          </a:p>
        </p:txBody>
      </p:sp>
      <p:sp>
        <p:nvSpPr>
          <p:cNvPr id="668" name="Line 29"/>
          <p:cNvSpPr/>
          <p:nvPr/>
        </p:nvSpPr>
        <p:spPr>
          <a:xfrm flipV="1">
            <a:off x="5922962" y="3935413"/>
            <a:ext cx="1" cy="1979612"/>
          </a:xfrm>
          <a:prstGeom prst="line">
            <a:avLst/>
          </a:prstGeom>
          <a:ln w="12700">
            <a:solidFill>
              <a:srgbClr val="000000"/>
            </a:solidFill>
          </a:ln>
        </p:spPr>
        <p:txBody>
          <a:bodyPr lIns="45719" rIns="45719"/>
          <a:lstStyle/>
          <a:p>
            <a:endParaRPr/>
          </a:p>
        </p:txBody>
      </p:sp>
      <p:sp>
        <p:nvSpPr>
          <p:cNvPr id="669" name="Line 30"/>
          <p:cNvSpPr/>
          <p:nvPr/>
        </p:nvSpPr>
        <p:spPr>
          <a:xfrm flipV="1">
            <a:off x="4411662" y="3937000"/>
            <a:ext cx="1" cy="1979614"/>
          </a:xfrm>
          <a:prstGeom prst="line">
            <a:avLst/>
          </a:prstGeom>
          <a:ln w="12700">
            <a:solidFill>
              <a:srgbClr val="000000"/>
            </a:solidFill>
          </a:ln>
        </p:spPr>
        <p:txBody>
          <a:bodyPr lIns="45719" rIns="45719"/>
          <a:lstStyle/>
          <a:p>
            <a:endParaRPr/>
          </a:p>
        </p:txBody>
      </p:sp>
      <p:sp>
        <p:nvSpPr>
          <p:cNvPr id="670" name="Line 31"/>
          <p:cNvSpPr/>
          <p:nvPr/>
        </p:nvSpPr>
        <p:spPr>
          <a:xfrm flipV="1">
            <a:off x="3420110" y="1564323"/>
            <a:ext cx="1" cy="1454151"/>
          </a:xfrm>
          <a:prstGeom prst="line">
            <a:avLst/>
          </a:prstGeom>
          <a:ln w="12700">
            <a:solidFill>
              <a:srgbClr val="000000"/>
            </a:solidFill>
          </a:ln>
        </p:spPr>
        <p:txBody>
          <a:bodyPr lIns="45719" rIns="45719"/>
          <a:lstStyle/>
          <a:p>
            <a:endParaRPr/>
          </a:p>
        </p:txBody>
      </p:sp>
      <p:sp>
        <p:nvSpPr>
          <p:cNvPr id="671" name="Line 32"/>
          <p:cNvSpPr/>
          <p:nvPr/>
        </p:nvSpPr>
        <p:spPr>
          <a:xfrm flipV="1">
            <a:off x="1270000" y="1565274"/>
            <a:ext cx="3176" cy="1454151"/>
          </a:xfrm>
          <a:prstGeom prst="line">
            <a:avLst/>
          </a:prstGeom>
          <a:ln w="12700">
            <a:solidFill>
              <a:srgbClr val="000000"/>
            </a:solidFill>
          </a:ln>
        </p:spPr>
        <p:txBody>
          <a:bodyPr lIns="45719" rIns="45719"/>
          <a:lstStyle/>
          <a:p>
            <a:endParaRPr/>
          </a:p>
        </p:txBody>
      </p:sp>
      <p:sp>
        <p:nvSpPr>
          <p:cNvPr id="672" name="Line 33"/>
          <p:cNvSpPr/>
          <p:nvPr/>
        </p:nvSpPr>
        <p:spPr>
          <a:xfrm flipH="1" flipV="1">
            <a:off x="1279525" y="3024188"/>
            <a:ext cx="2143125" cy="1"/>
          </a:xfrm>
          <a:prstGeom prst="line">
            <a:avLst/>
          </a:prstGeom>
          <a:ln w="12700">
            <a:solidFill>
              <a:srgbClr val="000000"/>
            </a:solidFill>
          </a:ln>
        </p:spPr>
        <p:txBody>
          <a:bodyPr lIns="45719" rIns="45719"/>
          <a:lstStyle/>
          <a:p>
            <a:endParaRPr/>
          </a:p>
        </p:txBody>
      </p:sp>
      <p:sp>
        <p:nvSpPr>
          <p:cNvPr id="673" name="Line 34"/>
          <p:cNvSpPr/>
          <p:nvPr/>
        </p:nvSpPr>
        <p:spPr>
          <a:xfrm flipH="1" flipV="1">
            <a:off x="1277937" y="1568450"/>
            <a:ext cx="2143126" cy="1"/>
          </a:xfrm>
          <a:prstGeom prst="line">
            <a:avLst/>
          </a:prstGeom>
          <a:ln w="12700">
            <a:solidFill>
              <a:srgbClr val="000000"/>
            </a:solidFill>
          </a:ln>
        </p:spPr>
        <p:txBody>
          <a:bodyPr lIns="45719" rIns="45719"/>
          <a:lstStyle/>
          <a:p>
            <a:endParaRPr/>
          </a:p>
        </p:txBody>
      </p:sp>
      <p:sp>
        <p:nvSpPr>
          <p:cNvPr id="674" name="Line 35"/>
          <p:cNvSpPr/>
          <p:nvPr/>
        </p:nvSpPr>
        <p:spPr>
          <a:xfrm>
            <a:off x="4411662" y="3938587"/>
            <a:ext cx="1512888" cy="1"/>
          </a:xfrm>
          <a:prstGeom prst="line">
            <a:avLst/>
          </a:prstGeom>
          <a:ln w="12700">
            <a:solidFill>
              <a:srgbClr val="000000"/>
            </a:solidFill>
          </a:ln>
        </p:spPr>
        <p:txBody>
          <a:bodyPr lIns="45719" rIns="45719"/>
          <a:lstStyle/>
          <a:p>
            <a:endParaRPr/>
          </a:p>
        </p:txBody>
      </p:sp>
      <p:sp>
        <p:nvSpPr>
          <p:cNvPr id="675" name="Line 36"/>
          <p:cNvSpPr/>
          <p:nvPr/>
        </p:nvSpPr>
        <p:spPr>
          <a:xfrm flipH="1">
            <a:off x="6873874" y="1201737"/>
            <a:ext cx="771526" cy="434976"/>
          </a:xfrm>
          <a:prstGeom prst="line">
            <a:avLst/>
          </a:prstGeom>
          <a:ln w="38100">
            <a:solidFill>
              <a:srgbClr val="3333FF"/>
            </a:solidFill>
          </a:ln>
        </p:spPr>
        <p:txBody>
          <a:bodyPr lIns="45719" rIns="45719"/>
          <a:lstStyle/>
          <a:p>
            <a:endParaRPr/>
          </a:p>
        </p:txBody>
      </p:sp>
      <p:sp>
        <p:nvSpPr>
          <p:cNvPr id="676" name="Line 37"/>
          <p:cNvSpPr/>
          <p:nvPr/>
        </p:nvSpPr>
        <p:spPr>
          <a:xfrm>
            <a:off x="6877050" y="1646238"/>
            <a:ext cx="1143001" cy="608013"/>
          </a:xfrm>
          <a:prstGeom prst="line">
            <a:avLst/>
          </a:prstGeom>
          <a:ln w="38100">
            <a:solidFill>
              <a:srgbClr val="FF3300"/>
            </a:solidFill>
          </a:ln>
        </p:spPr>
        <p:txBody>
          <a:bodyPr lIns="45719" rIns="45719"/>
          <a:lstStyle/>
          <a:p>
            <a:endParaRPr/>
          </a:p>
        </p:txBody>
      </p:sp>
      <p:sp>
        <p:nvSpPr>
          <p:cNvPr id="677" name="Line 38"/>
          <p:cNvSpPr/>
          <p:nvPr/>
        </p:nvSpPr>
        <p:spPr>
          <a:xfrm flipV="1">
            <a:off x="4414837" y="1323975"/>
            <a:ext cx="1" cy="2530475"/>
          </a:xfrm>
          <a:prstGeom prst="line">
            <a:avLst/>
          </a:prstGeom>
          <a:ln w="12700">
            <a:solidFill>
              <a:srgbClr val="FF3300"/>
            </a:solidFill>
          </a:ln>
        </p:spPr>
        <p:txBody>
          <a:bodyPr lIns="45719" rIns="45719"/>
          <a:lstStyle/>
          <a:p>
            <a:endParaRPr/>
          </a:p>
        </p:txBody>
      </p:sp>
      <p:sp>
        <p:nvSpPr>
          <p:cNvPr id="678" name="Line 39"/>
          <p:cNvSpPr/>
          <p:nvPr/>
        </p:nvSpPr>
        <p:spPr>
          <a:xfrm flipV="1">
            <a:off x="4410075" y="1492249"/>
            <a:ext cx="1574801" cy="1528764"/>
          </a:xfrm>
          <a:prstGeom prst="line">
            <a:avLst/>
          </a:prstGeom>
          <a:ln w="12700">
            <a:solidFill>
              <a:srgbClr val="009999"/>
            </a:solidFill>
          </a:ln>
        </p:spPr>
        <p:txBody>
          <a:bodyPr lIns="45719" rIns="45719"/>
          <a:lstStyle/>
          <a:p>
            <a:endParaRPr/>
          </a:p>
        </p:txBody>
      </p:sp>
      <p:sp>
        <p:nvSpPr>
          <p:cNvPr id="679" name="Line 40"/>
          <p:cNvSpPr/>
          <p:nvPr/>
        </p:nvSpPr>
        <p:spPr>
          <a:xfrm flipV="1">
            <a:off x="5930900" y="1550987"/>
            <a:ext cx="1" cy="2290763"/>
          </a:xfrm>
          <a:prstGeom prst="line">
            <a:avLst/>
          </a:prstGeom>
          <a:ln w="12700">
            <a:solidFill>
              <a:srgbClr val="FF3300"/>
            </a:solidFill>
          </a:ln>
        </p:spPr>
        <p:txBody>
          <a:bodyPr lIns="45719" rIns="45719"/>
          <a:lstStyle/>
          <a:p>
            <a:endParaRPr/>
          </a:p>
        </p:txBody>
      </p:sp>
      <p:sp>
        <p:nvSpPr>
          <p:cNvPr id="680" name="Text Box 41"/>
          <p:cNvSpPr txBox="1"/>
          <p:nvPr/>
        </p:nvSpPr>
        <p:spPr>
          <a:xfrm>
            <a:off x="6403975" y="4440237"/>
            <a:ext cx="2514600" cy="437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defRPr b="1">
                <a:solidFill>
                  <a:schemeClr val="accent2"/>
                </a:solidFill>
              </a:defRPr>
            </a:lvl1pPr>
          </a:lstStyle>
          <a:p>
            <a:r>
              <a:t>Mitre line at 45°</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iterate>
                                    <p:tmAbs val="0"/>
                                  </p:iterate>
                                  <p:childTnLst>
                                    <p:set>
                                      <p:cBhvr>
                                        <p:cTn id="6" fill="hold"/>
                                        <p:tgtEl>
                                          <p:spTgt spid="660"/>
                                        </p:tgtEl>
                                        <p:attrNameLst>
                                          <p:attrName>style.visibility</p:attrName>
                                        </p:attrNameLst>
                                      </p:cBhvr>
                                      <p:to>
                                        <p:strVal val="visible"/>
                                      </p:to>
                                    </p:set>
                                    <p:animEffect transition="in" filter="wipe(down)">
                                      <p:cBhvr>
                                        <p:cTn id="7" dur="500"/>
                                        <p:tgtEl>
                                          <p:spTgt spid="660"/>
                                        </p:tgtEl>
                                      </p:cBhvr>
                                    </p:animEffect>
                                  </p:childTnLst>
                                </p:cTn>
                              </p:par>
                            </p:childTnLst>
                          </p:cTn>
                        </p:par>
                        <p:par>
                          <p:cTn id="8" fill="hold">
                            <p:stCondLst>
                              <p:cond delay="500"/>
                            </p:stCondLst>
                            <p:childTnLst>
                              <p:par>
                                <p:cTn id="9" presetID="22" presetClass="entr" presetSubtype="4" fill="hold" grpId="2" nodeType="afterEffect">
                                  <p:stCondLst>
                                    <p:cond delay="0"/>
                                  </p:stCondLst>
                                  <p:iterate>
                                    <p:tmAbs val="0"/>
                                  </p:iterate>
                                  <p:childTnLst>
                                    <p:set>
                                      <p:cBhvr>
                                        <p:cTn id="10" fill="hold"/>
                                        <p:tgtEl>
                                          <p:spTgt spid="659"/>
                                        </p:tgtEl>
                                        <p:attrNameLst>
                                          <p:attrName>style.visibility</p:attrName>
                                        </p:attrNameLst>
                                      </p:cBhvr>
                                      <p:to>
                                        <p:strVal val="visible"/>
                                      </p:to>
                                    </p:set>
                                    <p:animEffect transition="in" filter="wipe(down)">
                                      <p:cBhvr>
                                        <p:cTn id="11" dur="500"/>
                                        <p:tgtEl>
                                          <p:spTgt spid="659"/>
                                        </p:tgtEl>
                                      </p:cBhvr>
                                    </p:animEffect>
                                  </p:childTnLst>
                                </p:cTn>
                              </p:par>
                            </p:childTnLst>
                          </p:cTn>
                        </p:par>
                        <p:par>
                          <p:cTn id="12" fill="hold">
                            <p:stCondLst>
                              <p:cond delay="1000"/>
                            </p:stCondLst>
                            <p:childTnLst>
                              <p:par>
                                <p:cTn id="13" presetID="22" presetClass="entr" presetSubtype="8" fill="hold" grpId="3" nodeType="afterEffect">
                                  <p:stCondLst>
                                    <p:cond delay="0"/>
                                  </p:stCondLst>
                                  <p:iterate>
                                    <p:tmAbs val="0"/>
                                  </p:iterate>
                                  <p:childTnLst>
                                    <p:set>
                                      <p:cBhvr>
                                        <p:cTn id="14" fill="hold"/>
                                        <p:tgtEl>
                                          <p:spTgt spid="676"/>
                                        </p:tgtEl>
                                        <p:attrNameLst>
                                          <p:attrName>style.visibility</p:attrName>
                                        </p:attrNameLst>
                                      </p:cBhvr>
                                      <p:to>
                                        <p:strVal val="visible"/>
                                      </p:to>
                                    </p:set>
                                    <p:animEffect transition="in" filter="wipe(left)">
                                      <p:cBhvr>
                                        <p:cTn id="15" dur="500"/>
                                        <p:tgtEl>
                                          <p:spTgt spid="676"/>
                                        </p:tgtEl>
                                      </p:cBhvr>
                                    </p:animEffect>
                                  </p:childTnLst>
                                </p:cTn>
                              </p:par>
                            </p:childTnLst>
                          </p:cTn>
                        </p:par>
                        <p:par>
                          <p:cTn id="16" fill="hold">
                            <p:stCondLst>
                              <p:cond delay="1500"/>
                            </p:stCondLst>
                            <p:childTnLst>
                              <p:par>
                                <p:cTn id="17" presetID="22" presetClass="entr" presetSubtype="8" fill="hold" grpId="4" nodeType="afterEffect">
                                  <p:stCondLst>
                                    <p:cond delay="0"/>
                                  </p:stCondLst>
                                  <p:iterate>
                                    <p:tmAbs val="0"/>
                                  </p:iterate>
                                  <p:childTnLst>
                                    <p:set>
                                      <p:cBhvr>
                                        <p:cTn id="18" fill="hold"/>
                                        <p:tgtEl>
                                          <p:spTgt spid="662"/>
                                        </p:tgtEl>
                                        <p:attrNameLst>
                                          <p:attrName>style.visibility</p:attrName>
                                        </p:attrNameLst>
                                      </p:cBhvr>
                                      <p:to>
                                        <p:strVal val="visible"/>
                                      </p:to>
                                    </p:set>
                                    <p:animEffect transition="in" filter="wipe(left)">
                                      <p:cBhvr>
                                        <p:cTn id="19" dur="500"/>
                                        <p:tgtEl>
                                          <p:spTgt spid="662"/>
                                        </p:tgtEl>
                                      </p:cBhvr>
                                    </p:animEffect>
                                  </p:childTnLst>
                                </p:cTn>
                              </p:par>
                            </p:childTnLst>
                          </p:cTn>
                        </p:par>
                        <p:par>
                          <p:cTn id="20" fill="hold">
                            <p:stCondLst>
                              <p:cond delay="2000"/>
                            </p:stCondLst>
                            <p:childTnLst>
                              <p:par>
                                <p:cTn id="21" presetID="22" presetClass="entr" presetSubtype="8" fill="hold" grpId="5" nodeType="afterEffect">
                                  <p:stCondLst>
                                    <p:cond delay="0"/>
                                  </p:stCondLst>
                                  <p:iterate>
                                    <p:tmAbs val="0"/>
                                  </p:iterate>
                                  <p:childTnLst>
                                    <p:set>
                                      <p:cBhvr>
                                        <p:cTn id="22" fill="hold"/>
                                        <p:tgtEl>
                                          <p:spTgt spid="661"/>
                                        </p:tgtEl>
                                        <p:attrNameLst>
                                          <p:attrName>style.visibility</p:attrName>
                                        </p:attrNameLst>
                                      </p:cBhvr>
                                      <p:to>
                                        <p:strVal val="visible"/>
                                      </p:to>
                                    </p:set>
                                    <p:animEffect transition="in" filter="wipe(left)">
                                      <p:cBhvr>
                                        <p:cTn id="23" dur="500"/>
                                        <p:tgtEl>
                                          <p:spTgt spid="661"/>
                                        </p:tgtEl>
                                      </p:cBhvr>
                                    </p:animEffect>
                                  </p:childTnLst>
                                </p:cTn>
                              </p:par>
                            </p:childTnLst>
                          </p:cTn>
                        </p:par>
                        <p:par>
                          <p:cTn id="24" fill="hold">
                            <p:stCondLst>
                              <p:cond delay="2500"/>
                            </p:stCondLst>
                            <p:childTnLst>
                              <p:par>
                                <p:cTn id="25" presetID="22" presetClass="entr" presetSubtype="8" fill="hold" grpId="6" nodeType="afterEffect">
                                  <p:stCondLst>
                                    <p:cond delay="0"/>
                                  </p:stCondLst>
                                  <p:iterate>
                                    <p:tmAbs val="0"/>
                                  </p:iterate>
                                  <p:childTnLst>
                                    <p:set>
                                      <p:cBhvr>
                                        <p:cTn id="26" fill="hold"/>
                                        <p:tgtEl>
                                          <p:spTgt spid="675"/>
                                        </p:tgtEl>
                                        <p:attrNameLst>
                                          <p:attrName>style.visibility</p:attrName>
                                        </p:attrNameLst>
                                      </p:cBhvr>
                                      <p:to>
                                        <p:strVal val="visible"/>
                                      </p:to>
                                    </p:set>
                                    <p:animEffect transition="in" filter="wipe(left)">
                                      <p:cBhvr>
                                        <p:cTn id="27" dur="500"/>
                                        <p:tgtEl>
                                          <p:spTgt spid="67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7" nodeType="clickEffect">
                                  <p:stCondLst>
                                    <p:cond delay="0"/>
                                  </p:stCondLst>
                                  <p:iterate>
                                    <p:tmAbs val="0"/>
                                  </p:iterate>
                                  <p:childTnLst>
                                    <p:set>
                                      <p:cBhvr>
                                        <p:cTn id="31" fill="hold"/>
                                        <p:tgtEl>
                                          <p:spTgt spid="6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8" nodeType="clickEffect">
                                  <p:stCondLst>
                                    <p:cond delay="0"/>
                                  </p:stCondLst>
                                  <p:iterate>
                                    <p:tmAbs val="0"/>
                                  </p:iterate>
                                  <p:childTnLst>
                                    <p:set>
                                      <p:cBhvr>
                                        <p:cTn id="35" fill="hold"/>
                                        <p:tgtEl>
                                          <p:spTgt spid="663"/>
                                        </p:tgtEl>
                                        <p:attrNameLst>
                                          <p:attrName>style.visibility</p:attrName>
                                        </p:attrNameLst>
                                      </p:cBhvr>
                                      <p:to>
                                        <p:strVal val="visible"/>
                                      </p:to>
                                    </p:set>
                                    <p:animEffect transition="in" filter="wipe(left)">
                                      <p:cBhvr>
                                        <p:cTn id="36" dur="500"/>
                                        <p:tgtEl>
                                          <p:spTgt spid="663"/>
                                        </p:tgtEl>
                                      </p:cBhvr>
                                    </p:animEffect>
                                  </p:childTnLst>
                                </p:cTn>
                              </p:par>
                            </p:childTnLst>
                          </p:cTn>
                        </p:par>
                        <p:par>
                          <p:cTn id="37" fill="hold">
                            <p:stCondLst>
                              <p:cond delay="500"/>
                            </p:stCondLst>
                            <p:childTnLst>
                              <p:par>
                                <p:cTn id="38" presetID="22" presetClass="entr" presetSubtype="4" fill="hold" grpId="9" nodeType="afterEffect">
                                  <p:stCondLst>
                                    <p:cond delay="0"/>
                                  </p:stCondLst>
                                  <p:iterate>
                                    <p:tmAbs val="0"/>
                                  </p:iterate>
                                  <p:childTnLst>
                                    <p:set>
                                      <p:cBhvr>
                                        <p:cTn id="39" fill="hold"/>
                                        <p:tgtEl>
                                          <p:spTgt spid="666"/>
                                        </p:tgtEl>
                                        <p:attrNameLst>
                                          <p:attrName>style.visibility</p:attrName>
                                        </p:attrNameLst>
                                      </p:cBhvr>
                                      <p:to>
                                        <p:strVal val="visible"/>
                                      </p:to>
                                    </p:set>
                                    <p:animEffect transition="in" filter="wipe(down)">
                                      <p:cBhvr>
                                        <p:cTn id="40" dur="500"/>
                                        <p:tgtEl>
                                          <p:spTgt spid="666"/>
                                        </p:tgtEl>
                                      </p:cBhvr>
                                    </p:animEffect>
                                  </p:childTnLst>
                                </p:cTn>
                              </p:par>
                            </p:childTnLst>
                          </p:cTn>
                        </p:par>
                        <p:par>
                          <p:cTn id="41" fill="hold">
                            <p:stCondLst>
                              <p:cond delay="1000"/>
                            </p:stCondLst>
                            <p:childTnLst>
                              <p:par>
                                <p:cTn id="42" presetID="22" presetClass="entr" presetSubtype="2" fill="hold" grpId="10" nodeType="afterEffect">
                                  <p:stCondLst>
                                    <p:cond delay="0"/>
                                  </p:stCondLst>
                                  <p:iterate>
                                    <p:tmAbs val="0"/>
                                  </p:iterate>
                                  <p:childTnLst>
                                    <p:set>
                                      <p:cBhvr>
                                        <p:cTn id="43" fill="hold"/>
                                        <p:tgtEl>
                                          <p:spTgt spid="664"/>
                                        </p:tgtEl>
                                        <p:attrNameLst>
                                          <p:attrName>style.visibility</p:attrName>
                                        </p:attrNameLst>
                                      </p:cBhvr>
                                      <p:to>
                                        <p:strVal val="visible"/>
                                      </p:to>
                                    </p:set>
                                    <p:animEffect transition="in" filter="wipe(right)">
                                      <p:cBhvr>
                                        <p:cTn id="44" dur="500"/>
                                        <p:tgtEl>
                                          <p:spTgt spid="664"/>
                                        </p:tgtEl>
                                      </p:cBhvr>
                                    </p:animEffect>
                                  </p:childTnLst>
                                </p:cTn>
                              </p:par>
                            </p:childTnLst>
                          </p:cTn>
                        </p:par>
                        <p:par>
                          <p:cTn id="45" fill="hold">
                            <p:stCondLst>
                              <p:cond delay="1500"/>
                            </p:stCondLst>
                            <p:childTnLst>
                              <p:par>
                                <p:cTn id="46" presetID="22" presetClass="entr" presetSubtype="1" fill="hold" grpId="11" nodeType="afterEffect">
                                  <p:stCondLst>
                                    <p:cond delay="0"/>
                                  </p:stCondLst>
                                  <p:iterate>
                                    <p:tmAbs val="0"/>
                                  </p:iterate>
                                  <p:childTnLst>
                                    <p:set>
                                      <p:cBhvr>
                                        <p:cTn id="47" fill="hold"/>
                                        <p:tgtEl>
                                          <p:spTgt spid="665"/>
                                        </p:tgtEl>
                                        <p:attrNameLst>
                                          <p:attrName>style.visibility</p:attrName>
                                        </p:attrNameLst>
                                      </p:cBhvr>
                                      <p:to>
                                        <p:strVal val="visible"/>
                                      </p:to>
                                    </p:set>
                                    <p:animEffect transition="in" filter="wipe(up)">
                                      <p:cBhvr>
                                        <p:cTn id="48" dur="500"/>
                                        <p:tgtEl>
                                          <p:spTgt spid="665"/>
                                        </p:tgtEl>
                                      </p:cBhvr>
                                    </p:animEffect>
                                  </p:childTnLst>
                                </p:cTn>
                              </p:par>
                            </p:childTnLst>
                          </p:cTn>
                        </p:par>
                        <p:par>
                          <p:cTn id="49" fill="hold">
                            <p:stCondLst>
                              <p:cond delay="2000"/>
                            </p:stCondLst>
                            <p:childTnLst>
                              <p:par>
                                <p:cTn id="50" presetID="1" presetClass="entr" presetSubtype="0" fill="hold" grpId="12" nodeType="afterEffect">
                                  <p:stCondLst>
                                    <p:cond delay="0"/>
                                  </p:stCondLst>
                                  <p:iterate>
                                    <p:tmAbs val="0"/>
                                  </p:iterate>
                                  <p:childTnLst>
                                    <p:set>
                                      <p:cBhvr>
                                        <p:cTn id="51" fill="hold"/>
                                        <p:tgtEl>
                                          <p:spTgt spid="650"/>
                                        </p:tgtEl>
                                        <p:attrNameLst>
                                          <p:attrName>style.visibility</p:attrName>
                                        </p:attrNameLst>
                                      </p:cBhvr>
                                      <p:to>
                                        <p:strVal val="visible"/>
                                      </p:to>
                                    </p:set>
                                  </p:childTnLst>
                                </p:cTn>
                              </p:par>
                            </p:childTnLst>
                          </p:cTn>
                        </p:par>
                        <p:par>
                          <p:cTn id="52" fill="hold">
                            <p:stCondLst>
                              <p:cond delay="2000"/>
                            </p:stCondLst>
                            <p:childTnLst>
                              <p:par>
                                <p:cTn id="53" presetID="1" presetClass="entr" presetSubtype="0" fill="hold" grpId="13" nodeType="afterEffect">
                                  <p:stCondLst>
                                    <p:cond delay="0"/>
                                  </p:stCondLst>
                                  <p:iterate>
                                    <p:tmAbs val="0"/>
                                  </p:iterate>
                                  <p:childTnLst>
                                    <p:set>
                                      <p:cBhvr>
                                        <p:cTn id="54" fill="hold"/>
                                        <p:tgtEl>
                                          <p:spTgt spid="6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4" nodeType="clickEffect">
                                  <p:stCondLst>
                                    <p:cond delay="0"/>
                                  </p:stCondLst>
                                  <p:iterate>
                                    <p:tmAbs val="0"/>
                                  </p:iterate>
                                  <p:childTnLst>
                                    <p:set>
                                      <p:cBhvr>
                                        <p:cTn id="58" fill="hold"/>
                                        <p:tgtEl>
                                          <p:spTgt spid="65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15" nodeType="clickEffect">
                                  <p:stCondLst>
                                    <p:cond delay="0"/>
                                  </p:stCondLst>
                                  <p:iterate>
                                    <p:tmAbs val="0"/>
                                  </p:iterate>
                                  <p:childTnLst>
                                    <p:set>
                                      <p:cBhvr>
                                        <p:cTn id="62" fill="hold"/>
                                        <p:tgtEl>
                                          <p:spTgt spid="654"/>
                                        </p:tgtEl>
                                        <p:attrNameLst>
                                          <p:attrName>style.visibility</p:attrName>
                                        </p:attrNameLst>
                                      </p:cBhvr>
                                      <p:to>
                                        <p:strVal val="visible"/>
                                      </p:to>
                                    </p:set>
                                    <p:animEffect transition="in" filter="wipe(left)">
                                      <p:cBhvr>
                                        <p:cTn id="63" dur="500"/>
                                        <p:tgtEl>
                                          <p:spTgt spid="654"/>
                                        </p:tgtEl>
                                      </p:cBhvr>
                                    </p:animEffect>
                                  </p:childTnLst>
                                </p:cTn>
                              </p:par>
                            </p:childTnLst>
                          </p:cTn>
                        </p:par>
                        <p:par>
                          <p:cTn id="64" fill="hold">
                            <p:stCondLst>
                              <p:cond delay="500"/>
                            </p:stCondLst>
                            <p:childTnLst>
                              <p:par>
                                <p:cTn id="65" presetID="22" presetClass="entr" presetSubtype="8" fill="hold" grpId="16" nodeType="afterEffect">
                                  <p:stCondLst>
                                    <p:cond delay="0"/>
                                  </p:stCondLst>
                                  <p:iterate>
                                    <p:tmAbs val="0"/>
                                  </p:iterate>
                                  <p:childTnLst>
                                    <p:set>
                                      <p:cBhvr>
                                        <p:cTn id="66" fill="hold"/>
                                        <p:tgtEl>
                                          <p:spTgt spid="655"/>
                                        </p:tgtEl>
                                        <p:attrNameLst>
                                          <p:attrName>style.visibility</p:attrName>
                                        </p:attrNameLst>
                                      </p:cBhvr>
                                      <p:to>
                                        <p:strVal val="visible"/>
                                      </p:to>
                                    </p:set>
                                    <p:animEffect transition="in" filter="wipe(left)">
                                      <p:cBhvr>
                                        <p:cTn id="67" dur="500"/>
                                        <p:tgtEl>
                                          <p:spTgt spid="655"/>
                                        </p:tgtEl>
                                      </p:cBhvr>
                                    </p:animEffect>
                                  </p:childTnLst>
                                </p:cTn>
                              </p:par>
                            </p:childTnLst>
                          </p:cTn>
                        </p:par>
                        <p:par>
                          <p:cTn id="68" fill="hold">
                            <p:stCondLst>
                              <p:cond delay="1000"/>
                            </p:stCondLst>
                            <p:childTnLst>
                              <p:par>
                                <p:cTn id="69" presetID="1" presetClass="entr" presetSubtype="0" fill="hold" grpId="17" nodeType="afterEffect">
                                  <p:stCondLst>
                                    <p:cond delay="0"/>
                                  </p:stCondLst>
                                  <p:iterate>
                                    <p:tmAbs val="0"/>
                                  </p:iterate>
                                  <p:childTnLst>
                                    <p:set>
                                      <p:cBhvr>
                                        <p:cTn id="70" fill="hold"/>
                                        <p:tgtEl>
                                          <p:spTgt spid="64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18" nodeType="clickEffect">
                                  <p:stCondLst>
                                    <p:cond delay="0"/>
                                  </p:stCondLst>
                                  <p:iterate>
                                    <p:tmAbs val="0"/>
                                  </p:iterate>
                                  <p:childTnLst>
                                    <p:set>
                                      <p:cBhvr>
                                        <p:cTn id="74" fill="hold"/>
                                        <p:tgtEl>
                                          <p:spTgt spid="65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19" nodeType="clickEffect">
                                  <p:stCondLst>
                                    <p:cond delay="0"/>
                                  </p:stCondLst>
                                  <p:iterate>
                                    <p:tmAbs val="0"/>
                                  </p:iterate>
                                  <p:childTnLst>
                                    <p:set>
                                      <p:cBhvr>
                                        <p:cTn id="78" fill="hold"/>
                                        <p:tgtEl>
                                          <p:spTgt spid="667"/>
                                        </p:tgtEl>
                                        <p:attrNameLst>
                                          <p:attrName>style.visibility</p:attrName>
                                        </p:attrNameLst>
                                      </p:cBhvr>
                                      <p:to>
                                        <p:strVal val="visible"/>
                                      </p:to>
                                    </p:set>
                                    <p:animEffect transition="in" filter="wipe(left)">
                                      <p:cBhvr>
                                        <p:cTn id="79" dur="500"/>
                                        <p:tgtEl>
                                          <p:spTgt spid="667"/>
                                        </p:tgtEl>
                                      </p:cBhvr>
                                    </p:animEffect>
                                  </p:childTnLst>
                                </p:cTn>
                              </p:par>
                            </p:childTnLst>
                          </p:cTn>
                        </p:par>
                        <p:par>
                          <p:cTn id="80" fill="hold">
                            <p:stCondLst>
                              <p:cond delay="500"/>
                            </p:stCondLst>
                            <p:childTnLst>
                              <p:par>
                                <p:cTn id="81" presetID="22" presetClass="entr" presetSubtype="4" fill="hold" grpId="20" nodeType="afterEffect">
                                  <p:stCondLst>
                                    <p:cond delay="0"/>
                                  </p:stCondLst>
                                  <p:iterate>
                                    <p:tmAbs val="0"/>
                                  </p:iterate>
                                  <p:childTnLst>
                                    <p:set>
                                      <p:cBhvr>
                                        <p:cTn id="82" fill="hold"/>
                                        <p:tgtEl>
                                          <p:spTgt spid="668"/>
                                        </p:tgtEl>
                                        <p:attrNameLst>
                                          <p:attrName>style.visibility</p:attrName>
                                        </p:attrNameLst>
                                      </p:cBhvr>
                                      <p:to>
                                        <p:strVal val="visible"/>
                                      </p:to>
                                    </p:set>
                                    <p:animEffect transition="in" filter="wipe(down)">
                                      <p:cBhvr>
                                        <p:cTn id="83" dur="500"/>
                                        <p:tgtEl>
                                          <p:spTgt spid="668"/>
                                        </p:tgtEl>
                                      </p:cBhvr>
                                    </p:animEffect>
                                  </p:childTnLst>
                                </p:cTn>
                              </p:par>
                            </p:childTnLst>
                          </p:cTn>
                        </p:par>
                        <p:par>
                          <p:cTn id="84" fill="hold">
                            <p:stCondLst>
                              <p:cond delay="1000"/>
                            </p:stCondLst>
                            <p:childTnLst>
                              <p:par>
                                <p:cTn id="85" presetID="22" presetClass="entr" presetSubtype="2" fill="hold" grpId="21" nodeType="afterEffect">
                                  <p:stCondLst>
                                    <p:cond delay="0"/>
                                  </p:stCondLst>
                                  <p:iterate>
                                    <p:tmAbs val="0"/>
                                  </p:iterate>
                                  <p:childTnLst>
                                    <p:set>
                                      <p:cBhvr>
                                        <p:cTn id="86" fill="hold"/>
                                        <p:tgtEl>
                                          <p:spTgt spid="674"/>
                                        </p:tgtEl>
                                        <p:attrNameLst>
                                          <p:attrName>style.visibility</p:attrName>
                                        </p:attrNameLst>
                                      </p:cBhvr>
                                      <p:to>
                                        <p:strVal val="visible"/>
                                      </p:to>
                                    </p:set>
                                    <p:animEffect transition="in" filter="wipe(right)">
                                      <p:cBhvr>
                                        <p:cTn id="87" dur="500"/>
                                        <p:tgtEl>
                                          <p:spTgt spid="674"/>
                                        </p:tgtEl>
                                      </p:cBhvr>
                                    </p:animEffect>
                                  </p:childTnLst>
                                </p:cTn>
                              </p:par>
                            </p:childTnLst>
                          </p:cTn>
                        </p:par>
                        <p:par>
                          <p:cTn id="88" fill="hold">
                            <p:stCondLst>
                              <p:cond delay="1500"/>
                            </p:stCondLst>
                            <p:childTnLst>
                              <p:par>
                                <p:cTn id="89" presetID="22" presetClass="entr" presetSubtype="1" fill="hold" grpId="22" nodeType="afterEffect">
                                  <p:stCondLst>
                                    <p:cond delay="0"/>
                                  </p:stCondLst>
                                  <p:iterate>
                                    <p:tmAbs val="0"/>
                                  </p:iterate>
                                  <p:childTnLst>
                                    <p:set>
                                      <p:cBhvr>
                                        <p:cTn id="90" fill="hold"/>
                                        <p:tgtEl>
                                          <p:spTgt spid="669"/>
                                        </p:tgtEl>
                                        <p:attrNameLst>
                                          <p:attrName>style.visibility</p:attrName>
                                        </p:attrNameLst>
                                      </p:cBhvr>
                                      <p:to>
                                        <p:strVal val="visible"/>
                                      </p:to>
                                    </p:set>
                                    <p:animEffect transition="in" filter="wipe(up)">
                                      <p:cBhvr>
                                        <p:cTn id="91" dur="500"/>
                                        <p:tgtEl>
                                          <p:spTgt spid="669"/>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23" nodeType="clickEffect">
                                  <p:stCondLst>
                                    <p:cond delay="0"/>
                                  </p:stCondLst>
                                  <p:iterate>
                                    <p:tmAbs val="0"/>
                                  </p:iterate>
                                  <p:childTnLst>
                                    <p:set>
                                      <p:cBhvr>
                                        <p:cTn id="95" fill="hold"/>
                                        <p:tgtEl>
                                          <p:spTgt spid="657"/>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grpId="24" nodeType="clickEffect">
                                  <p:stCondLst>
                                    <p:cond delay="0"/>
                                  </p:stCondLst>
                                  <p:iterate>
                                    <p:tmAbs val="0"/>
                                  </p:iterate>
                                  <p:childTnLst>
                                    <p:set>
                                      <p:cBhvr>
                                        <p:cTn id="99" fill="hold"/>
                                        <p:tgtEl>
                                          <p:spTgt spid="653"/>
                                        </p:tgtEl>
                                        <p:attrNameLst>
                                          <p:attrName>style.visibility</p:attrName>
                                        </p:attrNameLst>
                                      </p:cBhvr>
                                      <p:to>
                                        <p:strVal val="visible"/>
                                      </p:to>
                                    </p:set>
                                    <p:animEffect transition="in" filter="wipe(down)">
                                      <p:cBhvr>
                                        <p:cTn id="100" dur="500"/>
                                        <p:tgtEl>
                                          <p:spTgt spid="653"/>
                                        </p:tgtEl>
                                      </p:cBhvr>
                                    </p:animEffect>
                                  </p:childTnLst>
                                </p:cTn>
                              </p:par>
                            </p:childTnLst>
                          </p:cTn>
                        </p:par>
                        <p:par>
                          <p:cTn id="101" fill="hold">
                            <p:stCondLst>
                              <p:cond delay="500"/>
                            </p:stCondLst>
                            <p:childTnLst>
                              <p:par>
                                <p:cTn id="102" presetID="22" presetClass="entr" presetSubtype="4" fill="hold" grpId="25" nodeType="afterEffect">
                                  <p:stCondLst>
                                    <p:cond delay="0"/>
                                  </p:stCondLst>
                                  <p:iterate>
                                    <p:tmAbs val="0"/>
                                  </p:iterate>
                                  <p:childTnLst>
                                    <p:set>
                                      <p:cBhvr>
                                        <p:cTn id="103" fill="hold"/>
                                        <p:tgtEl>
                                          <p:spTgt spid="643"/>
                                        </p:tgtEl>
                                        <p:attrNameLst>
                                          <p:attrName>style.visibility</p:attrName>
                                        </p:attrNameLst>
                                      </p:cBhvr>
                                      <p:to>
                                        <p:strVal val="visible"/>
                                      </p:to>
                                    </p:set>
                                    <p:animEffect transition="in" filter="wipe(down)">
                                      <p:cBhvr>
                                        <p:cTn id="104" dur="500"/>
                                        <p:tgtEl>
                                          <p:spTgt spid="643"/>
                                        </p:tgtEl>
                                      </p:cBhvr>
                                    </p:animEffect>
                                  </p:childTnLst>
                                </p:cTn>
                              </p:par>
                            </p:childTnLst>
                          </p:cTn>
                        </p:par>
                        <p:par>
                          <p:cTn id="105" fill="hold">
                            <p:stCondLst>
                              <p:cond delay="1000"/>
                            </p:stCondLst>
                            <p:childTnLst>
                              <p:par>
                                <p:cTn id="106" presetID="1" presetClass="entr" presetSubtype="0" fill="hold" grpId="26" nodeType="afterEffect">
                                  <p:stCondLst>
                                    <p:cond delay="0"/>
                                  </p:stCondLst>
                                  <p:iterate>
                                    <p:tmAbs val="0"/>
                                  </p:iterate>
                                  <p:childTnLst>
                                    <p:set>
                                      <p:cBhvr>
                                        <p:cTn id="107" fill="hold"/>
                                        <p:tgtEl>
                                          <p:spTgt spid="647"/>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27" nodeType="clickEffect">
                                  <p:stCondLst>
                                    <p:cond delay="0"/>
                                  </p:stCondLst>
                                  <p:iterate>
                                    <p:tmAbs val="0"/>
                                  </p:iterate>
                                  <p:childTnLst>
                                    <p:set>
                                      <p:cBhvr>
                                        <p:cTn id="111" fill="hold"/>
                                        <p:tgtEl>
                                          <p:spTgt spid="677"/>
                                        </p:tgtEl>
                                        <p:attrNameLst>
                                          <p:attrName>style.visibility</p:attrName>
                                        </p:attrNameLst>
                                      </p:cBhvr>
                                      <p:to>
                                        <p:strVal val="visible"/>
                                      </p:to>
                                    </p:set>
                                    <p:animEffect transition="in" filter="wipe(down)">
                                      <p:cBhvr>
                                        <p:cTn id="112" dur="500"/>
                                        <p:tgtEl>
                                          <p:spTgt spid="677"/>
                                        </p:tgtEl>
                                      </p:cBhvr>
                                    </p:animEffect>
                                  </p:childTnLst>
                                </p:cTn>
                              </p:par>
                            </p:childTnLst>
                          </p:cTn>
                        </p:par>
                        <p:par>
                          <p:cTn id="113" fill="hold">
                            <p:stCondLst>
                              <p:cond delay="500"/>
                            </p:stCondLst>
                            <p:childTnLst>
                              <p:par>
                                <p:cTn id="114" presetID="22" presetClass="entr" presetSubtype="4" fill="hold" grpId="28" nodeType="afterEffect">
                                  <p:stCondLst>
                                    <p:cond delay="0"/>
                                  </p:stCondLst>
                                  <p:iterate>
                                    <p:tmAbs val="0"/>
                                  </p:iterate>
                                  <p:childTnLst>
                                    <p:set>
                                      <p:cBhvr>
                                        <p:cTn id="115" fill="hold"/>
                                        <p:tgtEl>
                                          <p:spTgt spid="678"/>
                                        </p:tgtEl>
                                        <p:attrNameLst>
                                          <p:attrName>style.visibility</p:attrName>
                                        </p:attrNameLst>
                                      </p:cBhvr>
                                      <p:to>
                                        <p:strVal val="visible"/>
                                      </p:to>
                                    </p:set>
                                    <p:animEffect transition="in" filter="wipe(down)">
                                      <p:cBhvr>
                                        <p:cTn id="116" dur="500"/>
                                        <p:tgtEl>
                                          <p:spTgt spid="678"/>
                                        </p:tgtEl>
                                      </p:cBhvr>
                                    </p:animEffect>
                                  </p:childTnLst>
                                </p:cTn>
                              </p:par>
                            </p:childTnLst>
                          </p:cTn>
                        </p:par>
                        <p:par>
                          <p:cTn id="117" fill="hold">
                            <p:stCondLst>
                              <p:cond delay="1000"/>
                            </p:stCondLst>
                            <p:childTnLst>
                              <p:par>
                                <p:cTn id="118" presetID="1" presetClass="entr" presetSubtype="0" fill="hold" grpId="29" nodeType="afterEffect">
                                  <p:stCondLst>
                                    <p:cond delay="0"/>
                                  </p:stCondLst>
                                  <p:iterate>
                                    <p:tmAbs val="0"/>
                                  </p:iterate>
                                  <p:childTnLst>
                                    <p:set>
                                      <p:cBhvr>
                                        <p:cTn id="119" fill="hold"/>
                                        <p:tgtEl>
                                          <p:spTgt spid="680"/>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22" presetClass="entr" presetSubtype="2" fill="hold" grpId="30" nodeType="clickEffect">
                                  <p:stCondLst>
                                    <p:cond delay="0"/>
                                  </p:stCondLst>
                                  <p:iterate>
                                    <p:tmAbs val="0"/>
                                  </p:iterate>
                                  <p:childTnLst>
                                    <p:set>
                                      <p:cBhvr>
                                        <p:cTn id="123" fill="hold"/>
                                        <p:tgtEl>
                                          <p:spTgt spid="644"/>
                                        </p:tgtEl>
                                        <p:attrNameLst>
                                          <p:attrName>style.visibility</p:attrName>
                                        </p:attrNameLst>
                                      </p:cBhvr>
                                      <p:to>
                                        <p:strVal val="visible"/>
                                      </p:to>
                                    </p:set>
                                    <p:animEffect transition="in" filter="wipe(right)">
                                      <p:cBhvr>
                                        <p:cTn id="124" dur="500"/>
                                        <p:tgtEl>
                                          <p:spTgt spid="644"/>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4" fill="hold" grpId="31" nodeType="clickEffect">
                                  <p:stCondLst>
                                    <p:cond delay="0"/>
                                  </p:stCondLst>
                                  <p:iterate>
                                    <p:tmAbs val="0"/>
                                  </p:iterate>
                                  <p:childTnLst>
                                    <p:set>
                                      <p:cBhvr>
                                        <p:cTn id="128" fill="hold"/>
                                        <p:tgtEl>
                                          <p:spTgt spid="679"/>
                                        </p:tgtEl>
                                        <p:attrNameLst>
                                          <p:attrName>style.visibility</p:attrName>
                                        </p:attrNameLst>
                                      </p:cBhvr>
                                      <p:to>
                                        <p:strVal val="visible"/>
                                      </p:to>
                                    </p:set>
                                    <p:animEffect transition="in" filter="wipe(down)">
                                      <p:cBhvr>
                                        <p:cTn id="129" dur="500"/>
                                        <p:tgtEl>
                                          <p:spTgt spid="679"/>
                                        </p:tgtEl>
                                      </p:cBhvr>
                                    </p:animEffect>
                                  </p:childTnLst>
                                </p:cTn>
                              </p:par>
                            </p:childTnLst>
                          </p:cTn>
                        </p:par>
                        <p:par>
                          <p:cTn id="130" fill="hold">
                            <p:stCondLst>
                              <p:cond delay="500"/>
                            </p:stCondLst>
                            <p:childTnLst>
                              <p:par>
                                <p:cTn id="131" presetID="22" presetClass="entr" presetSubtype="2" fill="hold" grpId="32" nodeType="afterEffect">
                                  <p:stCondLst>
                                    <p:cond delay="0"/>
                                  </p:stCondLst>
                                  <p:iterate>
                                    <p:tmAbs val="0"/>
                                  </p:iterate>
                                  <p:childTnLst>
                                    <p:set>
                                      <p:cBhvr>
                                        <p:cTn id="132" fill="hold"/>
                                        <p:tgtEl>
                                          <p:spTgt spid="645"/>
                                        </p:tgtEl>
                                        <p:attrNameLst>
                                          <p:attrName>style.visibility</p:attrName>
                                        </p:attrNameLst>
                                      </p:cBhvr>
                                      <p:to>
                                        <p:strVal val="visible"/>
                                      </p:to>
                                    </p:set>
                                    <p:animEffect transition="in" filter="wipe(right)">
                                      <p:cBhvr>
                                        <p:cTn id="133" dur="500"/>
                                        <p:tgtEl>
                                          <p:spTgt spid="645"/>
                                        </p:tgtEl>
                                      </p:cBhvr>
                                    </p:animEffect>
                                  </p:childTnLst>
                                </p:cTn>
                              </p:par>
                            </p:childTnLst>
                          </p:cTn>
                        </p:par>
                        <p:par>
                          <p:cTn id="134" fill="hold">
                            <p:stCondLst>
                              <p:cond delay="1000"/>
                            </p:stCondLst>
                            <p:childTnLst>
                              <p:par>
                                <p:cTn id="135" presetID="1" presetClass="entr" presetSubtype="0" fill="hold" grpId="33" nodeType="afterEffect">
                                  <p:stCondLst>
                                    <p:cond delay="0"/>
                                  </p:stCondLst>
                                  <p:iterate>
                                    <p:tmAbs val="0"/>
                                  </p:iterate>
                                  <p:childTnLst>
                                    <p:set>
                                      <p:cBhvr>
                                        <p:cTn id="136" fill="hold"/>
                                        <p:tgtEl>
                                          <p:spTgt spid="651"/>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22" presetClass="entr" presetSubtype="8" fill="hold" grpId="34" nodeType="clickEffect">
                                  <p:stCondLst>
                                    <p:cond delay="0"/>
                                  </p:stCondLst>
                                  <p:iterate>
                                    <p:tmAbs val="0"/>
                                  </p:iterate>
                                  <p:childTnLst>
                                    <p:set>
                                      <p:cBhvr>
                                        <p:cTn id="140" fill="hold"/>
                                        <p:tgtEl>
                                          <p:spTgt spid="672"/>
                                        </p:tgtEl>
                                        <p:attrNameLst>
                                          <p:attrName>style.visibility</p:attrName>
                                        </p:attrNameLst>
                                      </p:cBhvr>
                                      <p:to>
                                        <p:strVal val="visible"/>
                                      </p:to>
                                    </p:set>
                                    <p:animEffect transition="in" filter="wipe(left)">
                                      <p:cBhvr>
                                        <p:cTn id="141" dur="500"/>
                                        <p:tgtEl>
                                          <p:spTgt spid="672"/>
                                        </p:tgtEl>
                                      </p:cBhvr>
                                    </p:animEffect>
                                  </p:childTnLst>
                                </p:cTn>
                              </p:par>
                            </p:childTnLst>
                          </p:cTn>
                        </p:par>
                        <p:par>
                          <p:cTn id="142" fill="hold">
                            <p:stCondLst>
                              <p:cond delay="500"/>
                            </p:stCondLst>
                            <p:childTnLst>
                              <p:par>
                                <p:cTn id="143" presetID="22" presetClass="entr" presetSubtype="4" fill="hold" grpId="35" nodeType="afterEffect">
                                  <p:stCondLst>
                                    <p:cond delay="0"/>
                                  </p:stCondLst>
                                  <p:iterate>
                                    <p:tmAbs val="0"/>
                                  </p:iterate>
                                  <p:childTnLst>
                                    <p:set>
                                      <p:cBhvr>
                                        <p:cTn id="144" fill="hold"/>
                                        <p:tgtEl>
                                          <p:spTgt spid="670"/>
                                        </p:tgtEl>
                                        <p:attrNameLst>
                                          <p:attrName>style.visibility</p:attrName>
                                        </p:attrNameLst>
                                      </p:cBhvr>
                                      <p:to>
                                        <p:strVal val="visible"/>
                                      </p:to>
                                    </p:set>
                                    <p:animEffect transition="in" filter="wipe(down)">
                                      <p:cBhvr>
                                        <p:cTn id="145" dur="500"/>
                                        <p:tgtEl>
                                          <p:spTgt spid="670"/>
                                        </p:tgtEl>
                                      </p:cBhvr>
                                    </p:animEffect>
                                  </p:childTnLst>
                                </p:cTn>
                              </p:par>
                            </p:childTnLst>
                          </p:cTn>
                        </p:par>
                        <p:par>
                          <p:cTn id="146" fill="hold">
                            <p:stCondLst>
                              <p:cond delay="1000"/>
                            </p:stCondLst>
                            <p:childTnLst>
                              <p:par>
                                <p:cTn id="147" presetID="22" presetClass="entr" presetSubtype="2" fill="hold" grpId="36" nodeType="afterEffect">
                                  <p:stCondLst>
                                    <p:cond delay="0"/>
                                  </p:stCondLst>
                                  <p:iterate>
                                    <p:tmAbs val="0"/>
                                  </p:iterate>
                                  <p:childTnLst>
                                    <p:set>
                                      <p:cBhvr>
                                        <p:cTn id="148" fill="hold"/>
                                        <p:tgtEl>
                                          <p:spTgt spid="673"/>
                                        </p:tgtEl>
                                        <p:attrNameLst>
                                          <p:attrName>style.visibility</p:attrName>
                                        </p:attrNameLst>
                                      </p:cBhvr>
                                      <p:to>
                                        <p:strVal val="visible"/>
                                      </p:to>
                                    </p:set>
                                    <p:animEffect transition="in" filter="wipe(right)">
                                      <p:cBhvr>
                                        <p:cTn id="149" dur="500"/>
                                        <p:tgtEl>
                                          <p:spTgt spid="673"/>
                                        </p:tgtEl>
                                      </p:cBhvr>
                                    </p:animEffect>
                                  </p:childTnLst>
                                </p:cTn>
                              </p:par>
                            </p:childTnLst>
                          </p:cTn>
                        </p:par>
                        <p:par>
                          <p:cTn id="150" fill="hold">
                            <p:stCondLst>
                              <p:cond delay="1500"/>
                            </p:stCondLst>
                            <p:childTnLst>
                              <p:par>
                                <p:cTn id="151" presetID="22" presetClass="entr" presetSubtype="1" fill="hold" grpId="37" nodeType="afterEffect">
                                  <p:stCondLst>
                                    <p:cond delay="0"/>
                                  </p:stCondLst>
                                  <p:iterate>
                                    <p:tmAbs val="0"/>
                                  </p:iterate>
                                  <p:childTnLst>
                                    <p:set>
                                      <p:cBhvr>
                                        <p:cTn id="152" fill="hold"/>
                                        <p:tgtEl>
                                          <p:spTgt spid="671"/>
                                        </p:tgtEl>
                                        <p:attrNameLst>
                                          <p:attrName>style.visibility</p:attrName>
                                        </p:attrNameLst>
                                      </p:cBhvr>
                                      <p:to>
                                        <p:strVal val="visible"/>
                                      </p:to>
                                    </p:set>
                                    <p:animEffect transition="in" filter="wipe(up)">
                                      <p:cBhvr>
                                        <p:cTn id="153" dur="500"/>
                                        <p:tgtEl>
                                          <p:spTgt spid="6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3" grpId="25" animBg="1" advAuto="0"/>
      <p:bldP spid="644" grpId="30" animBg="1" advAuto="0"/>
      <p:bldP spid="645" grpId="32" animBg="1" advAuto="0"/>
      <p:bldP spid="647" grpId="26" animBg="1" advAuto="0"/>
      <p:bldP spid="648" grpId="13" animBg="1" advAuto="0"/>
      <p:bldP spid="649" grpId="17" animBg="1" advAuto="0"/>
      <p:bldP spid="650" grpId="12" animBg="1" advAuto="0"/>
      <p:bldP spid="651" grpId="33" animBg="1" advAuto="0"/>
      <p:bldP spid="652" grpId="18" animBg="1" advAuto="0"/>
      <p:bldP spid="653" grpId="24" animBg="1" advAuto="0"/>
      <p:bldP spid="654" grpId="15" animBg="1" advAuto="0"/>
      <p:bldP spid="655" grpId="16" animBg="1" advAuto="0"/>
      <p:bldP spid="656" grpId="7" animBg="1" advAuto="0"/>
      <p:bldP spid="657" grpId="23" animBg="1" advAuto="0"/>
      <p:bldP spid="658" grpId="14" animBg="1" advAuto="0"/>
      <p:bldP spid="659" grpId="2" animBg="1" advAuto="0"/>
      <p:bldP spid="660" grpId="1" animBg="1" advAuto="0"/>
      <p:bldP spid="661" grpId="5" animBg="1" advAuto="0"/>
      <p:bldP spid="662" grpId="4" animBg="1" advAuto="0"/>
      <p:bldP spid="663" grpId="8" animBg="1" advAuto="0"/>
      <p:bldP spid="664" grpId="10" animBg="1" advAuto="0"/>
      <p:bldP spid="665" grpId="11" animBg="1" advAuto="0"/>
      <p:bldP spid="666" grpId="9" animBg="1" advAuto="0"/>
      <p:bldP spid="667" grpId="19" animBg="1" advAuto="0"/>
      <p:bldP spid="668" grpId="20" animBg="1" advAuto="0"/>
      <p:bldP spid="669" grpId="22" animBg="1" advAuto="0"/>
      <p:bldP spid="670" grpId="35" animBg="1" advAuto="0"/>
      <p:bldP spid="671" grpId="37" animBg="1" advAuto="0"/>
      <p:bldP spid="672" grpId="34" animBg="1" advAuto="0"/>
      <p:bldP spid="673" grpId="36" animBg="1" advAuto="0"/>
      <p:bldP spid="674" grpId="21" animBg="1" advAuto="0"/>
      <p:bldP spid="675" grpId="6" animBg="1" advAuto="0"/>
      <p:bldP spid="676" grpId="3" animBg="1" advAuto="0"/>
      <p:bldP spid="677" grpId="27" animBg="1" advAuto="0"/>
      <p:bldP spid="678" grpId="28" animBg="1" advAuto="0"/>
      <p:bldP spid="679" grpId="31" animBg="1" advAuto="0"/>
      <p:bldP spid="680" grpId="29"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Rectangle 2"/>
          <p:cNvSpPr/>
          <p:nvPr/>
        </p:nvSpPr>
        <p:spPr>
          <a:xfrm>
            <a:off x="879475" y="1120775"/>
            <a:ext cx="5051425" cy="5029200"/>
          </a:xfrm>
          <a:prstGeom prst="rect">
            <a:avLst/>
          </a:prstGeom>
          <a:solidFill>
            <a:schemeClr val="accent3">
              <a:lumOff val="44000"/>
            </a:schemeClr>
          </a:solidFill>
          <a:ln w="12700">
            <a:solidFill>
              <a:srgbClr val="000000"/>
            </a:solidFill>
            <a:miter/>
          </a:ln>
        </p:spPr>
        <p:txBody>
          <a:bodyPr lIns="45719" rIns="45719" anchor="ctr"/>
          <a:lstStyle/>
          <a:p>
            <a:pPr>
              <a:defRPr>
                <a:latin typeface="+mj-lt"/>
                <a:ea typeface="+mj-ea"/>
                <a:cs typeface="+mj-cs"/>
                <a:sym typeface="Times New Roman"/>
              </a:defRPr>
            </a:pPr>
            <a:endParaRPr/>
          </a:p>
        </p:txBody>
      </p:sp>
      <p:sp>
        <p:nvSpPr>
          <p:cNvPr id="683" name="Line 3"/>
          <p:cNvSpPr/>
          <p:nvPr/>
        </p:nvSpPr>
        <p:spPr>
          <a:xfrm flipV="1">
            <a:off x="3346450" y="1423987"/>
            <a:ext cx="14289" cy="2305051"/>
          </a:xfrm>
          <a:prstGeom prst="line">
            <a:avLst/>
          </a:prstGeom>
          <a:ln w="12700">
            <a:solidFill>
              <a:srgbClr val="FF3300"/>
            </a:solidFill>
          </a:ln>
        </p:spPr>
        <p:txBody>
          <a:bodyPr lIns="45719" rIns="45719"/>
          <a:lstStyle/>
          <a:p>
            <a:endParaRPr/>
          </a:p>
        </p:txBody>
      </p:sp>
      <p:sp>
        <p:nvSpPr>
          <p:cNvPr id="684" name="Line 4"/>
          <p:cNvSpPr/>
          <p:nvPr/>
        </p:nvSpPr>
        <p:spPr>
          <a:xfrm>
            <a:off x="1206500" y="2892425"/>
            <a:ext cx="3130550" cy="0"/>
          </a:xfrm>
          <a:prstGeom prst="line">
            <a:avLst/>
          </a:prstGeom>
          <a:ln w="12700">
            <a:solidFill>
              <a:srgbClr val="FF3300"/>
            </a:solidFill>
          </a:ln>
        </p:spPr>
        <p:txBody>
          <a:bodyPr lIns="45719" rIns="45719"/>
          <a:lstStyle/>
          <a:p>
            <a:endParaRPr/>
          </a:p>
        </p:txBody>
      </p:sp>
      <p:pic>
        <p:nvPicPr>
          <p:cNvPr id="685" name="Picture 5" descr="Picture 5"/>
          <p:cNvPicPr>
            <a:picLocks noChangeAspect="1"/>
          </p:cNvPicPr>
          <p:nvPr/>
        </p:nvPicPr>
        <p:blipFill>
          <a:blip r:embed="rId2"/>
          <a:srcRect l="56807" b="50186"/>
          <a:stretch>
            <a:fillRect/>
          </a:stretch>
        </p:blipFill>
        <p:spPr>
          <a:xfrm>
            <a:off x="6624638" y="1131887"/>
            <a:ext cx="2336801" cy="2543176"/>
          </a:xfrm>
          <a:prstGeom prst="rect">
            <a:avLst/>
          </a:prstGeom>
          <a:ln>
            <a:solidFill>
              <a:srgbClr val="000000"/>
            </a:solidFill>
            <a:miter/>
          </a:ln>
        </p:spPr>
      </p:pic>
      <p:sp>
        <p:nvSpPr>
          <p:cNvPr id="686" name="Line 6"/>
          <p:cNvSpPr/>
          <p:nvPr/>
        </p:nvSpPr>
        <p:spPr>
          <a:xfrm>
            <a:off x="1223962" y="1439862"/>
            <a:ext cx="4613276" cy="1"/>
          </a:xfrm>
          <a:prstGeom prst="line">
            <a:avLst/>
          </a:prstGeom>
          <a:ln w="12700">
            <a:solidFill>
              <a:srgbClr val="FF3300"/>
            </a:solidFill>
          </a:ln>
        </p:spPr>
        <p:txBody>
          <a:bodyPr lIns="45719" rIns="45719"/>
          <a:lstStyle/>
          <a:p>
            <a:endParaRPr/>
          </a:p>
        </p:txBody>
      </p:sp>
      <p:sp>
        <p:nvSpPr>
          <p:cNvPr id="687" name="Rectangle 7"/>
          <p:cNvSpPr txBox="1">
            <a:spLocks noGrp="1"/>
          </p:cNvSpPr>
          <p:nvPr>
            <p:ph type="title" idx="4294967295"/>
          </p:nvPr>
        </p:nvSpPr>
        <p:spPr>
          <a:xfrm>
            <a:off x="0" y="0"/>
            <a:ext cx="9144000" cy="1143000"/>
          </a:xfrm>
          <a:prstGeom prst="rect">
            <a:avLst/>
          </a:prstGeom>
        </p:spPr>
        <p:txBody>
          <a:bodyPr lIns="46037" tIns="46037" rIns="46037" bIns="46037">
            <a:normAutofit/>
          </a:bodyPr>
          <a:lstStyle>
            <a:lvl1pPr>
              <a:defRPr b="1">
                <a:latin typeface="Century Gothic"/>
                <a:ea typeface="Century Gothic"/>
                <a:cs typeface="Century Gothic"/>
                <a:sym typeface="Century Gothic"/>
              </a:defRPr>
            </a:lvl1pPr>
          </a:lstStyle>
          <a:p>
            <a:r>
              <a:t>Sketch Features – View Projection</a:t>
            </a:r>
          </a:p>
        </p:txBody>
      </p:sp>
      <p:sp>
        <p:nvSpPr>
          <p:cNvPr id="688" name="Line 8"/>
          <p:cNvSpPr/>
          <p:nvPr/>
        </p:nvSpPr>
        <p:spPr>
          <a:xfrm flipV="1">
            <a:off x="1212850" y="1438275"/>
            <a:ext cx="1" cy="2290764"/>
          </a:xfrm>
          <a:prstGeom prst="line">
            <a:avLst/>
          </a:prstGeom>
          <a:ln w="12700">
            <a:solidFill>
              <a:srgbClr val="FF3300"/>
            </a:solidFill>
          </a:ln>
        </p:spPr>
        <p:txBody>
          <a:bodyPr lIns="45719" rIns="45719"/>
          <a:lstStyle/>
          <a:p>
            <a:endParaRPr/>
          </a:p>
        </p:txBody>
      </p:sp>
      <p:sp>
        <p:nvSpPr>
          <p:cNvPr id="689" name="Line 9"/>
          <p:cNvSpPr/>
          <p:nvPr/>
        </p:nvSpPr>
        <p:spPr>
          <a:xfrm>
            <a:off x="3498850" y="5786437"/>
            <a:ext cx="2365375" cy="1"/>
          </a:xfrm>
          <a:prstGeom prst="line">
            <a:avLst/>
          </a:prstGeom>
          <a:ln w="12700">
            <a:solidFill>
              <a:srgbClr val="FF3300"/>
            </a:solidFill>
          </a:ln>
        </p:spPr>
        <p:txBody>
          <a:bodyPr lIns="45719" rIns="45719"/>
          <a:lstStyle/>
          <a:p>
            <a:endParaRPr/>
          </a:p>
        </p:txBody>
      </p:sp>
      <p:sp>
        <p:nvSpPr>
          <p:cNvPr id="690" name="Line 10"/>
          <p:cNvSpPr/>
          <p:nvPr/>
        </p:nvSpPr>
        <p:spPr>
          <a:xfrm>
            <a:off x="3422650" y="3805237"/>
            <a:ext cx="2425700" cy="1"/>
          </a:xfrm>
          <a:prstGeom prst="line">
            <a:avLst/>
          </a:prstGeom>
          <a:ln w="12700">
            <a:solidFill>
              <a:srgbClr val="FF3300"/>
            </a:solidFill>
          </a:ln>
        </p:spPr>
        <p:txBody>
          <a:bodyPr lIns="45719" rIns="45719"/>
          <a:lstStyle/>
          <a:p>
            <a:endParaRPr/>
          </a:p>
        </p:txBody>
      </p:sp>
      <p:sp>
        <p:nvSpPr>
          <p:cNvPr id="691" name="Text Box 11"/>
          <p:cNvSpPr txBox="1"/>
          <p:nvPr/>
        </p:nvSpPr>
        <p:spPr>
          <a:xfrm>
            <a:off x="1638300" y="5786437"/>
            <a:ext cx="1254125" cy="437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lvl1pPr>
          </a:lstStyle>
          <a:p>
            <a:r>
              <a:t>FRONT</a:t>
            </a:r>
          </a:p>
        </p:txBody>
      </p:sp>
      <p:sp>
        <p:nvSpPr>
          <p:cNvPr id="692" name="Text Box 12"/>
          <p:cNvSpPr txBox="1"/>
          <p:nvPr/>
        </p:nvSpPr>
        <p:spPr>
          <a:xfrm>
            <a:off x="1900238" y="2844800"/>
            <a:ext cx="993776" cy="4370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lvl1pPr>
          </a:lstStyle>
          <a:p>
            <a:r>
              <a:t>TOP</a:t>
            </a:r>
          </a:p>
        </p:txBody>
      </p:sp>
      <p:sp>
        <p:nvSpPr>
          <p:cNvPr id="693" name="Text Box 13"/>
          <p:cNvSpPr txBox="1"/>
          <p:nvPr/>
        </p:nvSpPr>
        <p:spPr>
          <a:xfrm>
            <a:off x="4454525" y="5788025"/>
            <a:ext cx="1371600" cy="4370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lvl1pPr>
          </a:lstStyle>
          <a:p>
            <a:r>
              <a:t>RIGHT</a:t>
            </a:r>
          </a:p>
        </p:txBody>
      </p:sp>
      <p:sp>
        <p:nvSpPr>
          <p:cNvPr id="694" name="Line 14"/>
          <p:cNvSpPr/>
          <p:nvPr/>
        </p:nvSpPr>
        <p:spPr>
          <a:xfrm>
            <a:off x="1209675" y="5791200"/>
            <a:ext cx="2143125" cy="0"/>
          </a:xfrm>
          <a:prstGeom prst="line">
            <a:avLst/>
          </a:prstGeom>
          <a:ln w="12700">
            <a:solidFill>
              <a:srgbClr val="808080"/>
            </a:solidFill>
          </a:ln>
        </p:spPr>
        <p:txBody>
          <a:bodyPr lIns="45719" rIns="45719"/>
          <a:lstStyle/>
          <a:p>
            <a:endParaRPr/>
          </a:p>
        </p:txBody>
      </p:sp>
      <p:sp>
        <p:nvSpPr>
          <p:cNvPr id="695" name="Line 15"/>
          <p:cNvSpPr/>
          <p:nvPr/>
        </p:nvSpPr>
        <p:spPr>
          <a:xfrm flipH="1">
            <a:off x="1209675" y="3811587"/>
            <a:ext cx="2143125" cy="1"/>
          </a:xfrm>
          <a:prstGeom prst="line">
            <a:avLst/>
          </a:prstGeom>
          <a:ln w="12700">
            <a:solidFill>
              <a:srgbClr val="808080"/>
            </a:solidFill>
          </a:ln>
        </p:spPr>
        <p:txBody>
          <a:bodyPr lIns="45719" rIns="45719"/>
          <a:lstStyle/>
          <a:p>
            <a:endParaRPr/>
          </a:p>
        </p:txBody>
      </p:sp>
      <p:sp>
        <p:nvSpPr>
          <p:cNvPr id="696" name="Line 16"/>
          <p:cNvSpPr/>
          <p:nvPr/>
        </p:nvSpPr>
        <p:spPr>
          <a:xfrm flipH="1">
            <a:off x="1209674" y="3811587"/>
            <a:ext cx="1" cy="1979612"/>
          </a:xfrm>
          <a:prstGeom prst="line">
            <a:avLst/>
          </a:prstGeom>
          <a:ln w="12700">
            <a:solidFill>
              <a:srgbClr val="808080"/>
            </a:solidFill>
          </a:ln>
        </p:spPr>
        <p:txBody>
          <a:bodyPr lIns="45719" rIns="45719"/>
          <a:lstStyle/>
          <a:p>
            <a:endParaRPr/>
          </a:p>
        </p:txBody>
      </p:sp>
      <p:sp>
        <p:nvSpPr>
          <p:cNvPr id="697" name="Line 17"/>
          <p:cNvSpPr/>
          <p:nvPr/>
        </p:nvSpPr>
        <p:spPr>
          <a:xfrm flipV="1">
            <a:off x="3352800" y="3811588"/>
            <a:ext cx="0" cy="1979612"/>
          </a:xfrm>
          <a:prstGeom prst="line">
            <a:avLst/>
          </a:prstGeom>
          <a:ln w="12700">
            <a:solidFill>
              <a:srgbClr val="808080"/>
            </a:solidFill>
          </a:ln>
        </p:spPr>
        <p:txBody>
          <a:bodyPr lIns="45719" rIns="45719"/>
          <a:lstStyle/>
          <a:p>
            <a:endParaRPr/>
          </a:p>
        </p:txBody>
      </p:sp>
      <p:sp>
        <p:nvSpPr>
          <p:cNvPr id="698" name="Line 18"/>
          <p:cNvSpPr/>
          <p:nvPr/>
        </p:nvSpPr>
        <p:spPr>
          <a:xfrm>
            <a:off x="4343400" y="5791200"/>
            <a:ext cx="1512888" cy="0"/>
          </a:xfrm>
          <a:prstGeom prst="line">
            <a:avLst/>
          </a:prstGeom>
          <a:ln w="12700">
            <a:solidFill>
              <a:srgbClr val="808080"/>
            </a:solidFill>
          </a:ln>
        </p:spPr>
        <p:txBody>
          <a:bodyPr lIns="45719" rIns="45719"/>
          <a:lstStyle/>
          <a:p>
            <a:endParaRPr/>
          </a:p>
        </p:txBody>
      </p:sp>
      <p:sp>
        <p:nvSpPr>
          <p:cNvPr id="699" name="Line 19"/>
          <p:cNvSpPr/>
          <p:nvPr/>
        </p:nvSpPr>
        <p:spPr>
          <a:xfrm flipV="1">
            <a:off x="5856287" y="3811588"/>
            <a:ext cx="1" cy="1979612"/>
          </a:xfrm>
          <a:prstGeom prst="line">
            <a:avLst/>
          </a:prstGeom>
          <a:ln w="12700">
            <a:solidFill>
              <a:srgbClr val="808080"/>
            </a:solidFill>
          </a:ln>
        </p:spPr>
        <p:txBody>
          <a:bodyPr lIns="45719" rIns="45719"/>
          <a:lstStyle/>
          <a:p>
            <a:endParaRPr/>
          </a:p>
        </p:txBody>
      </p:sp>
      <p:sp>
        <p:nvSpPr>
          <p:cNvPr id="700" name="Line 20"/>
          <p:cNvSpPr/>
          <p:nvPr/>
        </p:nvSpPr>
        <p:spPr>
          <a:xfrm flipV="1">
            <a:off x="4344987" y="3813175"/>
            <a:ext cx="1" cy="1979614"/>
          </a:xfrm>
          <a:prstGeom prst="line">
            <a:avLst/>
          </a:prstGeom>
          <a:ln w="12700">
            <a:solidFill>
              <a:srgbClr val="808080"/>
            </a:solidFill>
          </a:ln>
        </p:spPr>
        <p:txBody>
          <a:bodyPr lIns="45719" rIns="45719"/>
          <a:lstStyle/>
          <a:p>
            <a:endParaRPr/>
          </a:p>
        </p:txBody>
      </p:sp>
      <p:sp>
        <p:nvSpPr>
          <p:cNvPr id="701" name="Line 21"/>
          <p:cNvSpPr/>
          <p:nvPr/>
        </p:nvSpPr>
        <p:spPr>
          <a:xfrm flipH="1" flipV="1">
            <a:off x="3346450" y="1439863"/>
            <a:ext cx="12701" cy="1454151"/>
          </a:xfrm>
          <a:prstGeom prst="line">
            <a:avLst/>
          </a:prstGeom>
          <a:ln w="12700">
            <a:solidFill>
              <a:srgbClr val="808080"/>
            </a:solidFill>
          </a:ln>
        </p:spPr>
        <p:txBody>
          <a:bodyPr lIns="45719" rIns="45719"/>
          <a:lstStyle/>
          <a:p>
            <a:endParaRPr/>
          </a:p>
        </p:txBody>
      </p:sp>
      <p:sp>
        <p:nvSpPr>
          <p:cNvPr id="702" name="Line 22"/>
          <p:cNvSpPr/>
          <p:nvPr/>
        </p:nvSpPr>
        <p:spPr>
          <a:xfrm flipV="1">
            <a:off x="1203325" y="1441449"/>
            <a:ext cx="3176" cy="1454151"/>
          </a:xfrm>
          <a:prstGeom prst="line">
            <a:avLst/>
          </a:prstGeom>
          <a:ln w="12700">
            <a:solidFill>
              <a:srgbClr val="808080"/>
            </a:solidFill>
          </a:ln>
        </p:spPr>
        <p:txBody>
          <a:bodyPr lIns="45719" rIns="45719"/>
          <a:lstStyle/>
          <a:p>
            <a:endParaRPr/>
          </a:p>
        </p:txBody>
      </p:sp>
      <p:sp>
        <p:nvSpPr>
          <p:cNvPr id="703" name="Line 23"/>
          <p:cNvSpPr/>
          <p:nvPr/>
        </p:nvSpPr>
        <p:spPr>
          <a:xfrm flipH="1" flipV="1">
            <a:off x="1212850" y="2900363"/>
            <a:ext cx="2143125" cy="1"/>
          </a:xfrm>
          <a:prstGeom prst="line">
            <a:avLst/>
          </a:prstGeom>
          <a:ln w="12700">
            <a:solidFill>
              <a:srgbClr val="808080"/>
            </a:solidFill>
          </a:ln>
        </p:spPr>
        <p:txBody>
          <a:bodyPr lIns="45719" rIns="45719"/>
          <a:lstStyle/>
          <a:p>
            <a:endParaRPr/>
          </a:p>
        </p:txBody>
      </p:sp>
      <p:sp>
        <p:nvSpPr>
          <p:cNvPr id="704" name="Line 24"/>
          <p:cNvSpPr/>
          <p:nvPr/>
        </p:nvSpPr>
        <p:spPr>
          <a:xfrm flipH="1" flipV="1">
            <a:off x="1211262" y="1444625"/>
            <a:ext cx="2143126" cy="1"/>
          </a:xfrm>
          <a:prstGeom prst="line">
            <a:avLst/>
          </a:prstGeom>
          <a:ln w="12700">
            <a:solidFill>
              <a:srgbClr val="808080"/>
            </a:solidFill>
          </a:ln>
        </p:spPr>
        <p:txBody>
          <a:bodyPr lIns="45719" rIns="45719"/>
          <a:lstStyle/>
          <a:p>
            <a:endParaRPr/>
          </a:p>
        </p:txBody>
      </p:sp>
      <p:sp>
        <p:nvSpPr>
          <p:cNvPr id="705" name="Line 25"/>
          <p:cNvSpPr/>
          <p:nvPr/>
        </p:nvSpPr>
        <p:spPr>
          <a:xfrm>
            <a:off x="4344987" y="3814762"/>
            <a:ext cx="1512888" cy="1"/>
          </a:xfrm>
          <a:prstGeom prst="line">
            <a:avLst/>
          </a:prstGeom>
          <a:ln w="12700">
            <a:solidFill>
              <a:srgbClr val="808080"/>
            </a:solidFill>
          </a:ln>
        </p:spPr>
        <p:txBody>
          <a:bodyPr lIns="45719" rIns="45719"/>
          <a:lstStyle/>
          <a:p>
            <a:endParaRPr/>
          </a:p>
        </p:txBody>
      </p:sp>
      <p:sp>
        <p:nvSpPr>
          <p:cNvPr id="706" name="Line 26"/>
          <p:cNvSpPr/>
          <p:nvPr/>
        </p:nvSpPr>
        <p:spPr>
          <a:xfrm flipV="1">
            <a:off x="4348162" y="1200150"/>
            <a:ext cx="1" cy="2530475"/>
          </a:xfrm>
          <a:prstGeom prst="line">
            <a:avLst/>
          </a:prstGeom>
          <a:ln w="12700">
            <a:solidFill>
              <a:srgbClr val="FF3300"/>
            </a:solidFill>
          </a:ln>
        </p:spPr>
        <p:txBody>
          <a:bodyPr lIns="45719" rIns="45719"/>
          <a:lstStyle/>
          <a:p>
            <a:endParaRPr/>
          </a:p>
        </p:txBody>
      </p:sp>
      <p:sp>
        <p:nvSpPr>
          <p:cNvPr id="707" name="Line 27"/>
          <p:cNvSpPr/>
          <p:nvPr/>
        </p:nvSpPr>
        <p:spPr>
          <a:xfrm flipV="1">
            <a:off x="4343400" y="1368424"/>
            <a:ext cx="1574801" cy="1528764"/>
          </a:xfrm>
          <a:prstGeom prst="line">
            <a:avLst/>
          </a:prstGeom>
          <a:ln w="12700">
            <a:solidFill>
              <a:srgbClr val="009999"/>
            </a:solidFill>
          </a:ln>
        </p:spPr>
        <p:txBody>
          <a:bodyPr lIns="45719" rIns="45719"/>
          <a:lstStyle/>
          <a:p>
            <a:endParaRPr/>
          </a:p>
        </p:txBody>
      </p:sp>
      <p:sp>
        <p:nvSpPr>
          <p:cNvPr id="708" name="Line 28"/>
          <p:cNvSpPr/>
          <p:nvPr/>
        </p:nvSpPr>
        <p:spPr>
          <a:xfrm flipV="1">
            <a:off x="5864225" y="1427162"/>
            <a:ext cx="1" cy="2290763"/>
          </a:xfrm>
          <a:prstGeom prst="line">
            <a:avLst/>
          </a:prstGeom>
          <a:ln w="12700">
            <a:solidFill>
              <a:srgbClr val="FF3300"/>
            </a:solidFill>
          </a:ln>
        </p:spPr>
        <p:txBody>
          <a:bodyPr lIns="45719" rIns="45719"/>
          <a:lstStyle/>
          <a:p>
            <a:endParaRPr/>
          </a:p>
        </p:txBody>
      </p:sp>
      <p:sp>
        <p:nvSpPr>
          <p:cNvPr id="709" name="Text Box 29"/>
          <p:cNvSpPr txBox="1"/>
          <p:nvPr/>
        </p:nvSpPr>
        <p:spPr>
          <a:xfrm>
            <a:off x="6308725" y="4440237"/>
            <a:ext cx="2609850" cy="437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defRPr b="1">
                <a:solidFill>
                  <a:schemeClr val="accent2"/>
                </a:solidFill>
              </a:defRPr>
            </a:lvl1pPr>
          </a:lstStyle>
          <a:p>
            <a:r>
              <a:t>Miter line at 45°</a:t>
            </a:r>
          </a:p>
        </p:txBody>
      </p:sp>
      <p:sp>
        <p:nvSpPr>
          <p:cNvPr id="710" name="Line 30"/>
          <p:cNvSpPr/>
          <p:nvPr/>
        </p:nvSpPr>
        <p:spPr>
          <a:xfrm>
            <a:off x="1819275" y="5203507"/>
            <a:ext cx="893763" cy="1"/>
          </a:xfrm>
          <a:prstGeom prst="line">
            <a:avLst/>
          </a:prstGeom>
          <a:ln w="57150">
            <a:solidFill>
              <a:srgbClr val="000000"/>
            </a:solidFill>
          </a:ln>
        </p:spPr>
        <p:txBody>
          <a:bodyPr lIns="45719" rIns="45719"/>
          <a:lstStyle/>
          <a:p>
            <a:endParaRPr/>
          </a:p>
        </p:txBody>
      </p:sp>
      <p:sp>
        <p:nvSpPr>
          <p:cNvPr id="711" name="Line 31"/>
          <p:cNvSpPr/>
          <p:nvPr/>
        </p:nvSpPr>
        <p:spPr>
          <a:xfrm>
            <a:off x="1209675" y="4800600"/>
            <a:ext cx="4646613" cy="0"/>
          </a:xfrm>
          <a:prstGeom prst="line">
            <a:avLst/>
          </a:prstGeom>
          <a:ln w="12700">
            <a:solidFill>
              <a:srgbClr val="FF3300"/>
            </a:solidFill>
          </a:ln>
        </p:spPr>
        <p:txBody>
          <a:bodyPr lIns="45719" rIns="45719"/>
          <a:lstStyle/>
          <a:p>
            <a:endParaRPr/>
          </a:p>
        </p:txBody>
      </p:sp>
      <p:sp>
        <p:nvSpPr>
          <p:cNvPr id="712" name="Line 32"/>
          <p:cNvSpPr/>
          <p:nvPr/>
        </p:nvSpPr>
        <p:spPr>
          <a:xfrm>
            <a:off x="1209675" y="4800600"/>
            <a:ext cx="630239" cy="0"/>
          </a:xfrm>
          <a:prstGeom prst="line">
            <a:avLst/>
          </a:prstGeom>
          <a:ln w="57150">
            <a:solidFill>
              <a:srgbClr val="000000"/>
            </a:solidFill>
          </a:ln>
        </p:spPr>
        <p:txBody>
          <a:bodyPr lIns="45719" rIns="45719"/>
          <a:lstStyle/>
          <a:p>
            <a:endParaRPr/>
          </a:p>
        </p:txBody>
      </p:sp>
      <p:sp>
        <p:nvSpPr>
          <p:cNvPr id="713" name="Line 33"/>
          <p:cNvSpPr/>
          <p:nvPr/>
        </p:nvSpPr>
        <p:spPr>
          <a:xfrm>
            <a:off x="2695575" y="4802187"/>
            <a:ext cx="658814" cy="1"/>
          </a:xfrm>
          <a:prstGeom prst="line">
            <a:avLst/>
          </a:prstGeom>
          <a:ln w="57150">
            <a:solidFill>
              <a:srgbClr val="000000"/>
            </a:solidFill>
          </a:ln>
        </p:spPr>
        <p:txBody>
          <a:bodyPr lIns="45719" rIns="45719"/>
          <a:lstStyle/>
          <a:p>
            <a:endParaRPr/>
          </a:p>
        </p:txBody>
      </p:sp>
      <p:sp>
        <p:nvSpPr>
          <p:cNvPr id="714" name="Line 34"/>
          <p:cNvSpPr/>
          <p:nvPr/>
        </p:nvSpPr>
        <p:spPr>
          <a:xfrm>
            <a:off x="2708275" y="5205412"/>
            <a:ext cx="3148014" cy="1"/>
          </a:xfrm>
          <a:prstGeom prst="line">
            <a:avLst/>
          </a:prstGeom>
          <a:ln>
            <a:solidFill>
              <a:srgbClr val="FF3300"/>
            </a:solidFill>
          </a:ln>
        </p:spPr>
        <p:txBody>
          <a:bodyPr lIns="45719" rIns="45719"/>
          <a:lstStyle/>
          <a:p>
            <a:endParaRPr/>
          </a:p>
        </p:txBody>
      </p:sp>
      <p:sp>
        <p:nvSpPr>
          <p:cNvPr id="715" name="Line 35"/>
          <p:cNvSpPr/>
          <p:nvPr/>
        </p:nvSpPr>
        <p:spPr>
          <a:xfrm flipH="1">
            <a:off x="4349750" y="3811587"/>
            <a:ext cx="1100139" cy="1001713"/>
          </a:xfrm>
          <a:prstGeom prst="line">
            <a:avLst/>
          </a:prstGeom>
          <a:ln w="57150">
            <a:solidFill>
              <a:srgbClr val="000000"/>
            </a:solidFill>
          </a:ln>
        </p:spPr>
        <p:txBody>
          <a:bodyPr lIns="45719" rIns="45719"/>
          <a:lstStyle/>
          <a:p>
            <a:endParaRPr/>
          </a:p>
        </p:txBody>
      </p:sp>
      <p:sp>
        <p:nvSpPr>
          <p:cNvPr id="716" name="Line 36"/>
          <p:cNvSpPr/>
          <p:nvPr/>
        </p:nvSpPr>
        <p:spPr>
          <a:xfrm>
            <a:off x="4343400" y="5205412"/>
            <a:ext cx="1512888" cy="1"/>
          </a:xfrm>
          <a:prstGeom prst="line">
            <a:avLst/>
          </a:prstGeom>
          <a:ln w="28575">
            <a:solidFill>
              <a:srgbClr val="000000"/>
            </a:solidFill>
            <a:prstDash val="dash"/>
          </a:ln>
        </p:spPr>
        <p:txBody>
          <a:bodyPr lIns="45719" rIns="45719"/>
          <a:lstStyle/>
          <a:p>
            <a:endParaRPr/>
          </a:p>
        </p:txBody>
      </p:sp>
      <p:sp>
        <p:nvSpPr>
          <p:cNvPr id="717" name="Line 37"/>
          <p:cNvSpPr/>
          <p:nvPr/>
        </p:nvSpPr>
        <p:spPr>
          <a:xfrm flipH="1">
            <a:off x="1195387" y="3841750"/>
            <a:ext cx="660401" cy="0"/>
          </a:xfrm>
          <a:prstGeom prst="line">
            <a:avLst/>
          </a:prstGeom>
          <a:ln w="57150">
            <a:solidFill>
              <a:srgbClr val="000000"/>
            </a:solidFill>
          </a:ln>
        </p:spPr>
        <p:txBody>
          <a:bodyPr lIns="45719" rIns="45719"/>
          <a:lstStyle/>
          <a:p>
            <a:endParaRPr/>
          </a:p>
        </p:txBody>
      </p:sp>
      <p:sp>
        <p:nvSpPr>
          <p:cNvPr id="718" name="Line 38"/>
          <p:cNvSpPr/>
          <p:nvPr/>
        </p:nvSpPr>
        <p:spPr>
          <a:xfrm flipH="1">
            <a:off x="2663825" y="3829049"/>
            <a:ext cx="722314" cy="6352"/>
          </a:xfrm>
          <a:prstGeom prst="line">
            <a:avLst/>
          </a:prstGeom>
          <a:ln w="57150">
            <a:solidFill>
              <a:srgbClr val="000000"/>
            </a:solidFill>
          </a:ln>
        </p:spPr>
        <p:txBody>
          <a:bodyPr lIns="45719" rIns="45719"/>
          <a:lstStyle/>
          <a:p>
            <a:endParaRPr/>
          </a:p>
        </p:txBody>
      </p:sp>
      <p:sp>
        <p:nvSpPr>
          <p:cNvPr id="719" name="Line 39"/>
          <p:cNvSpPr/>
          <p:nvPr/>
        </p:nvSpPr>
        <p:spPr>
          <a:xfrm flipH="1">
            <a:off x="1209674" y="3805237"/>
            <a:ext cx="1" cy="2005012"/>
          </a:xfrm>
          <a:prstGeom prst="line">
            <a:avLst/>
          </a:prstGeom>
          <a:ln w="57150">
            <a:solidFill>
              <a:srgbClr val="000000"/>
            </a:solidFill>
          </a:ln>
        </p:spPr>
        <p:txBody>
          <a:bodyPr lIns="45719" rIns="45719"/>
          <a:lstStyle/>
          <a:p>
            <a:endParaRPr/>
          </a:p>
        </p:txBody>
      </p:sp>
      <p:sp>
        <p:nvSpPr>
          <p:cNvPr id="720" name="Line 40"/>
          <p:cNvSpPr/>
          <p:nvPr/>
        </p:nvSpPr>
        <p:spPr>
          <a:xfrm flipH="1">
            <a:off x="3359150" y="3829050"/>
            <a:ext cx="1" cy="1979614"/>
          </a:xfrm>
          <a:prstGeom prst="line">
            <a:avLst/>
          </a:prstGeom>
          <a:ln w="57150">
            <a:solidFill>
              <a:srgbClr val="000000"/>
            </a:solidFill>
          </a:ln>
        </p:spPr>
        <p:txBody>
          <a:bodyPr lIns="45719" rIns="45719"/>
          <a:lstStyle/>
          <a:p>
            <a:endParaRPr/>
          </a:p>
        </p:txBody>
      </p:sp>
      <p:sp>
        <p:nvSpPr>
          <p:cNvPr id="721" name="Line 41"/>
          <p:cNvSpPr/>
          <p:nvPr/>
        </p:nvSpPr>
        <p:spPr>
          <a:xfrm>
            <a:off x="1196975" y="5781675"/>
            <a:ext cx="2187575" cy="0"/>
          </a:xfrm>
          <a:prstGeom prst="line">
            <a:avLst/>
          </a:prstGeom>
          <a:ln w="57150">
            <a:solidFill>
              <a:srgbClr val="000000"/>
            </a:solidFill>
          </a:ln>
        </p:spPr>
        <p:txBody>
          <a:bodyPr lIns="45719" rIns="45719"/>
          <a:lstStyle/>
          <a:p>
            <a:endParaRPr/>
          </a:p>
        </p:txBody>
      </p:sp>
      <p:sp>
        <p:nvSpPr>
          <p:cNvPr id="722" name="Line 42"/>
          <p:cNvSpPr/>
          <p:nvPr/>
        </p:nvSpPr>
        <p:spPr>
          <a:xfrm>
            <a:off x="5422900" y="3827462"/>
            <a:ext cx="458788" cy="1"/>
          </a:xfrm>
          <a:prstGeom prst="line">
            <a:avLst/>
          </a:prstGeom>
          <a:ln w="57150">
            <a:solidFill>
              <a:srgbClr val="000000"/>
            </a:solidFill>
          </a:ln>
        </p:spPr>
        <p:txBody>
          <a:bodyPr lIns="45719" rIns="45719"/>
          <a:lstStyle/>
          <a:p>
            <a:endParaRPr/>
          </a:p>
        </p:txBody>
      </p:sp>
      <p:sp>
        <p:nvSpPr>
          <p:cNvPr id="723" name="Line 43"/>
          <p:cNvSpPr/>
          <p:nvPr/>
        </p:nvSpPr>
        <p:spPr>
          <a:xfrm flipV="1">
            <a:off x="5878195" y="3798887"/>
            <a:ext cx="1" cy="2022476"/>
          </a:xfrm>
          <a:prstGeom prst="line">
            <a:avLst/>
          </a:prstGeom>
          <a:ln w="57150">
            <a:solidFill>
              <a:srgbClr val="000000"/>
            </a:solidFill>
          </a:ln>
        </p:spPr>
        <p:txBody>
          <a:bodyPr lIns="45719" rIns="45719"/>
          <a:lstStyle/>
          <a:p>
            <a:endParaRPr/>
          </a:p>
        </p:txBody>
      </p:sp>
      <p:sp>
        <p:nvSpPr>
          <p:cNvPr id="724" name="Line 44"/>
          <p:cNvSpPr/>
          <p:nvPr/>
        </p:nvSpPr>
        <p:spPr>
          <a:xfrm>
            <a:off x="4332287" y="5792787"/>
            <a:ext cx="1557338" cy="1"/>
          </a:xfrm>
          <a:prstGeom prst="line">
            <a:avLst/>
          </a:prstGeom>
          <a:ln w="57150">
            <a:solidFill>
              <a:srgbClr val="000000"/>
            </a:solidFill>
          </a:ln>
        </p:spPr>
        <p:txBody>
          <a:bodyPr lIns="45719" rIns="45719"/>
          <a:lstStyle/>
          <a:p>
            <a:endParaRPr/>
          </a:p>
        </p:txBody>
      </p:sp>
      <p:sp>
        <p:nvSpPr>
          <p:cNvPr id="725" name="Line 45"/>
          <p:cNvSpPr/>
          <p:nvPr/>
        </p:nvSpPr>
        <p:spPr>
          <a:xfrm flipV="1">
            <a:off x="4364037" y="4800600"/>
            <a:ext cx="1" cy="990600"/>
          </a:xfrm>
          <a:prstGeom prst="line">
            <a:avLst/>
          </a:prstGeom>
          <a:ln w="57150">
            <a:solidFill>
              <a:srgbClr val="000000"/>
            </a:solidFill>
          </a:ln>
        </p:spPr>
        <p:txBody>
          <a:bodyPr lIns="45719" rIns="45719"/>
          <a:lstStyle/>
          <a:p>
            <a:endParaRPr/>
          </a:p>
        </p:txBody>
      </p:sp>
      <p:sp>
        <p:nvSpPr>
          <p:cNvPr id="726" name="Line 46"/>
          <p:cNvSpPr/>
          <p:nvPr/>
        </p:nvSpPr>
        <p:spPr>
          <a:xfrm flipV="1">
            <a:off x="1839913" y="1443038"/>
            <a:ext cx="1" cy="2309812"/>
          </a:xfrm>
          <a:prstGeom prst="line">
            <a:avLst/>
          </a:prstGeom>
          <a:ln w="12700">
            <a:solidFill>
              <a:srgbClr val="FF3300"/>
            </a:solidFill>
          </a:ln>
        </p:spPr>
        <p:txBody>
          <a:bodyPr lIns="45719" rIns="45719"/>
          <a:lstStyle/>
          <a:p>
            <a:endParaRPr/>
          </a:p>
        </p:txBody>
      </p:sp>
      <p:sp>
        <p:nvSpPr>
          <p:cNvPr id="727" name="Line 47"/>
          <p:cNvSpPr/>
          <p:nvPr/>
        </p:nvSpPr>
        <p:spPr>
          <a:xfrm flipV="1">
            <a:off x="2681288" y="1430338"/>
            <a:ext cx="1" cy="2309812"/>
          </a:xfrm>
          <a:prstGeom prst="line">
            <a:avLst/>
          </a:prstGeom>
          <a:ln w="12700">
            <a:solidFill>
              <a:srgbClr val="FF3300"/>
            </a:solidFill>
          </a:ln>
        </p:spPr>
        <p:txBody>
          <a:bodyPr lIns="45719" rIns="45719"/>
          <a:lstStyle/>
          <a:p>
            <a:endParaRPr/>
          </a:p>
        </p:txBody>
      </p:sp>
      <p:sp>
        <p:nvSpPr>
          <p:cNvPr id="728" name="Line 48"/>
          <p:cNvSpPr/>
          <p:nvPr/>
        </p:nvSpPr>
        <p:spPr>
          <a:xfrm flipV="1">
            <a:off x="5437187" y="1833563"/>
            <a:ext cx="1" cy="1978026"/>
          </a:xfrm>
          <a:prstGeom prst="line">
            <a:avLst/>
          </a:prstGeom>
          <a:ln w="12700">
            <a:solidFill>
              <a:srgbClr val="FF3300"/>
            </a:solidFill>
          </a:ln>
        </p:spPr>
        <p:txBody>
          <a:bodyPr lIns="45719" rIns="45719"/>
          <a:lstStyle/>
          <a:p>
            <a:endParaRPr/>
          </a:p>
        </p:txBody>
      </p:sp>
      <p:sp>
        <p:nvSpPr>
          <p:cNvPr id="729" name="Line 49"/>
          <p:cNvSpPr/>
          <p:nvPr/>
        </p:nvSpPr>
        <p:spPr>
          <a:xfrm flipH="1" flipV="1">
            <a:off x="1209674" y="1847850"/>
            <a:ext cx="4227514" cy="1"/>
          </a:xfrm>
          <a:prstGeom prst="line">
            <a:avLst/>
          </a:prstGeom>
          <a:ln w="12700">
            <a:solidFill>
              <a:srgbClr val="FF3300"/>
            </a:solidFill>
          </a:ln>
        </p:spPr>
        <p:txBody>
          <a:bodyPr lIns="45719" rIns="45719"/>
          <a:lstStyle/>
          <a:p>
            <a:endParaRPr/>
          </a:p>
        </p:txBody>
      </p:sp>
      <p:sp>
        <p:nvSpPr>
          <p:cNvPr id="730" name="Line 50"/>
          <p:cNvSpPr/>
          <p:nvPr/>
        </p:nvSpPr>
        <p:spPr>
          <a:xfrm flipV="1">
            <a:off x="1839913" y="1458912"/>
            <a:ext cx="1" cy="1438276"/>
          </a:xfrm>
          <a:prstGeom prst="line">
            <a:avLst/>
          </a:prstGeom>
          <a:ln w="57150">
            <a:solidFill>
              <a:srgbClr val="000000"/>
            </a:solidFill>
          </a:ln>
        </p:spPr>
        <p:txBody>
          <a:bodyPr lIns="45719" rIns="45719"/>
          <a:lstStyle/>
          <a:p>
            <a:endParaRPr/>
          </a:p>
        </p:txBody>
      </p:sp>
      <p:sp>
        <p:nvSpPr>
          <p:cNvPr id="731" name="Line 51"/>
          <p:cNvSpPr/>
          <p:nvPr/>
        </p:nvSpPr>
        <p:spPr>
          <a:xfrm flipV="1">
            <a:off x="2682875" y="1462087"/>
            <a:ext cx="0" cy="1438276"/>
          </a:xfrm>
          <a:prstGeom prst="line">
            <a:avLst/>
          </a:prstGeom>
          <a:ln w="57150">
            <a:solidFill>
              <a:srgbClr val="000000"/>
            </a:solidFill>
          </a:ln>
        </p:spPr>
        <p:txBody>
          <a:bodyPr lIns="45719" rIns="45719"/>
          <a:lstStyle/>
          <a:p>
            <a:endParaRPr/>
          </a:p>
        </p:txBody>
      </p:sp>
      <p:sp>
        <p:nvSpPr>
          <p:cNvPr id="732" name="Line 52"/>
          <p:cNvSpPr/>
          <p:nvPr/>
        </p:nvSpPr>
        <p:spPr>
          <a:xfrm flipV="1">
            <a:off x="1214437" y="1849438"/>
            <a:ext cx="654051" cy="1588"/>
          </a:xfrm>
          <a:prstGeom prst="line">
            <a:avLst/>
          </a:prstGeom>
          <a:ln w="57150">
            <a:solidFill>
              <a:srgbClr val="000000"/>
            </a:solidFill>
          </a:ln>
        </p:spPr>
        <p:txBody>
          <a:bodyPr lIns="45719" rIns="45719"/>
          <a:lstStyle/>
          <a:p>
            <a:endParaRPr/>
          </a:p>
        </p:txBody>
      </p:sp>
      <p:sp>
        <p:nvSpPr>
          <p:cNvPr id="733" name="Line 53"/>
          <p:cNvSpPr/>
          <p:nvPr/>
        </p:nvSpPr>
        <p:spPr>
          <a:xfrm>
            <a:off x="2686050" y="1847850"/>
            <a:ext cx="660400" cy="0"/>
          </a:xfrm>
          <a:prstGeom prst="line">
            <a:avLst/>
          </a:prstGeom>
          <a:ln w="57150">
            <a:solidFill>
              <a:srgbClr val="000000"/>
            </a:solidFill>
          </a:ln>
        </p:spPr>
        <p:txBody>
          <a:bodyPr lIns="45719" rIns="45719"/>
          <a:lstStyle/>
          <a:p>
            <a:endParaRPr/>
          </a:p>
        </p:txBody>
      </p:sp>
      <p:sp>
        <p:nvSpPr>
          <p:cNvPr id="734" name="Line 54"/>
          <p:cNvSpPr/>
          <p:nvPr/>
        </p:nvSpPr>
        <p:spPr>
          <a:xfrm flipH="1" flipV="1">
            <a:off x="1181100" y="2887663"/>
            <a:ext cx="2192339" cy="1"/>
          </a:xfrm>
          <a:prstGeom prst="line">
            <a:avLst/>
          </a:prstGeom>
          <a:ln w="57150">
            <a:solidFill>
              <a:srgbClr val="000000"/>
            </a:solidFill>
          </a:ln>
        </p:spPr>
        <p:txBody>
          <a:bodyPr lIns="45719" rIns="45719"/>
          <a:lstStyle/>
          <a:p>
            <a:endParaRPr/>
          </a:p>
        </p:txBody>
      </p:sp>
      <p:sp>
        <p:nvSpPr>
          <p:cNvPr id="735" name="Line 55"/>
          <p:cNvSpPr/>
          <p:nvPr/>
        </p:nvSpPr>
        <p:spPr>
          <a:xfrm flipH="1" flipV="1">
            <a:off x="1184275" y="1436687"/>
            <a:ext cx="2189164" cy="1"/>
          </a:xfrm>
          <a:prstGeom prst="line">
            <a:avLst/>
          </a:prstGeom>
          <a:ln w="57150">
            <a:solidFill>
              <a:srgbClr val="000000"/>
            </a:solidFill>
          </a:ln>
        </p:spPr>
        <p:txBody>
          <a:bodyPr lIns="45719" rIns="45719"/>
          <a:lstStyle/>
          <a:p>
            <a:endParaRPr/>
          </a:p>
        </p:txBody>
      </p:sp>
      <p:sp>
        <p:nvSpPr>
          <p:cNvPr id="736" name="Line 56"/>
          <p:cNvSpPr/>
          <p:nvPr/>
        </p:nvSpPr>
        <p:spPr>
          <a:xfrm flipV="1">
            <a:off x="3343275" y="1436687"/>
            <a:ext cx="1588" cy="1454151"/>
          </a:xfrm>
          <a:prstGeom prst="line">
            <a:avLst/>
          </a:prstGeom>
          <a:ln w="57150">
            <a:solidFill>
              <a:srgbClr val="000000"/>
            </a:solidFill>
          </a:ln>
        </p:spPr>
        <p:txBody>
          <a:bodyPr lIns="45719" rIns="45719"/>
          <a:lstStyle/>
          <a:p>
            <a:endParaRPr/>
          </a:p>
        </p:txBody>
      </p:sp>
      <p:sp>
        <p:nvSpPr>
          <p:cNvPr id="737" name="Line 57"/>
          <p:cNvSpPr/>
          <p:nvPr/>
        </p:nvSpPr>
        <p:spPr>
          <a:xfrm flipV="1">
            <a:off x="1206499" y="1416050"/>
            <a:ext cx="1589" cy="1482726"/>
          </a:xfrm>
          <a:prstGeom prst="line">
            <a:avLst/>
          </a:prstGeom>
          <a:ln w="57150">
            <a:solidFill>
              <a:srgbClr val="000000"/>
            </a:solidFill>
          </a:ln>
        </p:spPr>
        <p:txBody>
          <a:bodyPr lIns="45719" rIns="45719"/>
          <a:lstStyle/>
          <a:p>
            <a:endParaRPr/>
          </a:p>
        </p:txBody>
      </p:sp>
      <p:sp>
        <p:nvSpPr>
          <p:cNvPr id="738" name="Line 58"/>
          <p:cNvSpPr/>
          <p:nvPr/>
        </p:nvSpPr>
        <p:spPr>
          <a:xfrm flipH="1">
            <a:off x="2684463" y="3816350"/>
            <a:ext cx="1" cy="1411289"/>
          </a:xfrm>
          <a:prstGeom prst="line">
            <a:avLst/>
          </a:prstGeom>
          <a:ln w="57150">
            <a:solidFill>
              <a:srgbClr val="000000"/>
            </a:solidFill>
          </a:ln>
        </p:spPr>
        <p:txBody>
          <a:bodyPr lIns="45719" rIns="45719"/>
          <a:lstStyle/>
          <a:p>
            <a:endParaRPr/>
          </a:p>
        </p:txBody>
      </p:sp>
      <p:sp>
        <p:nvSpPr>
          <p:cNvPr id="739" name="Line 59"/>
          <p:cNvSpPr/>
          <p:nvPr/>
        </p:nvSpPr>
        <p:spPr>
          <a:xfrm flipH="1">
            <a:off x="1841499" y="3813175"/>
            <a:ext cx="1" cy="1408114"/>
          </a:xfrm>
          <a:prstGeom prst="line">
            <a:avLst/>
          </a:prstGeom>
          <a:ln w="57150">
            <a:solidFill>
              <a:srgbClr val="000000"/>
            </a:solidFill>
          </a:ln>
        </p:spPr>
        <p:txBody>
          <a:bodyPr lIns="45719" rIns="45719"/>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739"/>
                                        </p:tgtEl>
                                        <p:attrNameLst>
                                          <p:attrName>style.visibility</p:attrName>
                                        </p:attrNameLst>
                                      </p:cBhvr>
                                      <p:to>
                                        <p:strVal val="visible"/>
                                      </p:to>
                                    </p:set>
                                    <p:animEffect transition="in" filter="wipe(up)">
                                      <p:cBhvr>
                                        <p:cTn id="7" dur="500"/>
                                        <p:tgtEl>
                                          <p:spTgt spid="739"/>
                                        </p:tgtEl>
                                      </p:cBhvr>
                                    </p:animEffect>
                                  </p:childTnLst>
                                </p:cTn>
                              </p:par>
                            </p:childTnLst>
                          </p:cTn>
                        </p:par>
                        <p:par>
                          <p:cTn id="8" fill="hold">
                            <p:stCondLst>
                              <p:cond delay="500"/>
                            </p:stCondLst>
                            <p:childTnLst>
                              <p:par>
                                <p:cTn id="9" presetID="22" presetClass="entr" presetSubtype="8" fill="hold" grpId="2" nodeType="afterEffect">
                                  <p:stCondLst>
                                    <p:cond delay="0"/>
                                  </p:stCondLst>
                                  <p:iterate>
                                    <p:tmAbs val="0"/>
                                  </p:iterate>
                                  <p:childTnLst>
                                    <p:set>
                                      <p:cBhvr>
                                        <p:cTn id="10" fill="hold"/>
                                        <p:tgtEl>
                                          <p:spTgt spid="710"/>
                                        </p:tgtEl>
                                        <p:attrNameLst>
                                          <p:attrName>style.visibility</p:attrName>
                                        </p:attrNameLst>
                                      </p:cBhvr>
                                      <p:to>
                                        <p:strVal val="visible"/>
                                      </p:to>
                                    </p:set>
                                    <p:animEffect transition="in" filter="wipe(left)">
                                      <p:cBhvr>
                                        <p:cTn id="11" dur="500"/>
                                        <p:tgtEl>
                                          <p:spTgt spid="710"/>
                                        </p:tgtEl>
                                      </p:cBhvr>
                                    </p:animEffect>
                                  </p:childTnLst>
                                </p:cTn>
                              </p:par>
                            </p:childTnLst>
                          </p:cTn>
                        </p:par>
                        <p:par>
                          <p:cTn id="12" fill="hold">
                            <p:stCondLst>
                              <p:cond delay="1000"/>
                            </p:stCondLst>
                            <p:childTnLst>
                              <p:par>
                                <p:cTn id="13" presetID="22" presetClass="entr" presetSubtype="4" fill="hold" grpId="3" nodeType="afterEffect">
                                  <p:stCondLst>
                                    <p:cond delay="0"/>
                                  </p:stCondLst>
                                  <p:iterate>
                                    <p:tmAbs val="0"/>
                                  </p:iterate>
                                  <p:childTnLst>
                                    <p:set>
                                      <p:cBhvr>
                                        <p:cTn id="14" fill="hold"/>
                                        <p:tgtEl>
                                          <p:spTgt spid="738"/>
                                        </p:tgtEl>
                                        <p:attrNameLst>
                                          <p:attrName>style.visibility</p:attrName>
                                        </p:attrNameLst>
                                      </p:cBhvr>
                                      <p:to>
                                        <p:strVal val="visible"/>
                                      </p:to>
                                    </p:set>
                                    <p:animEffect transition="in" filter="wipe(down)">
                                      <p:cBhvr>
                                        <p:cTn id="15" dur="500"/>
                                        <p:tgtEl>
                                          <p:spTgt spid="738"/>
                                        </p:tgtEl>
                                      </p:cBhvr>
                                    </p:animEffect>
                                  </p:childTnLst>
                                </p:cTn>
                              </p:par>
                            </p:childTnLst>
                          </p:cTn>
                        </p:par>
                        <p:par>
                          <p:cTn id="16" fill="hold">
                            <p:stCondLst>
                              <p:cond delay="1500"/>
                            </p:stCondLst>
                            <p:childTnLst>
                              <p:par>
                                <p:cTn id="17" presetID="22" presetClass="entr" presetSubtype="8" fill="hold" grpId="4" nodeType="afterEffect">
                                  <p:stCondLst>
                                    <p:cond delay="0"/>
                                  </p:stCondLst>
                                  <p:iterate>
                                    <p:tmAbs val="0"/>
                                  </p:iterate>
                                  <p:childTnLst>
                                    <p:set>
                                      <p:cBhvr>
                                        <p:cTn id="18" fill="hold"/>
                                        <p:tgtEl>
                                          <p:spTgt spid="712"/>
                                        </p:tgtEl>
                                        <p:attrNameLst>
                                          <p:attrName>style.visibility</p:attrName>
                                        </p:attrNameLst>
                                      </p:cBhvr>
                                      <p:to>
                                        <p:strVal val="visible"/>
                                      </p:to>
                                    </p:set>
                                    <p:animEffect transition="in" filter="wipe(left)">
                                      <p:cBhvr>
                                        <p:cTn id="19" dur="500"/>
                                        <p:tgtEl>
                                          <p:spTgt spid="712"/>
                                        </p:tgtEl>
                                      </p:cBhvr>
                                    </p:animEffect>
                                  </p:childTnLst>
                                </p:cTn>
                              </p:par>
                            </p:childTnLst>
                          </p:cTn>
                        </p:par>
                        <p:par>
                          <p:cTn id="20" fill="hold">
                            <p:stCondLst>
                              <p:cond delay="2000"/>
                            </p:stCondLst>
                            <p:childTnLst>
                              <p:par>
                                <p:cTn id="21" presetID="22" presetClass="entr" presetSubtype="8" fill="hold" grpId="5" nodeType="afterEffect">
                                  <p:stCondLst>
                                    <p:cond delay="0"/>
                                  </p:stCondLst>
                                  <p:iterate>
                                    <p:tmAbs val="0"/>
                                  </p:iterate>
                                  <p:childTnLst>
                                    <p:set>
                                      <p:cBhvr>
                                        <p:cTn id="22" fill="hold"/>
                                        <p:tgtEl>
                                          <p:spTgt spid="713"/>
                                        </p:tgtEl>
                                        <p:attrNameLst>
                                          <p:attrName>style.visibility</p:attrName>
                                        </p:attrNameLst>
                                      </p:cBhvr>
                                      <p:to>
                                        <p:strVal val="visible"/>
                                      </p:to>
                                    </p:set>
                                    <p:animEffect transition="in" filter="wipe(left)">
                                      <p:cBhvr>
                                        <p:cTn id="23" dur="500"/>
                                        <p:tgtEl>
                                          <p:spTgt spid="713"/>
                                        </p:tgtEl>
                                      </p:cBhvr>
                                    </p:animEffect>
                                  </p:childTnLst>
                                </p:cTn>
                              </p:par>
                            </p:childTnLst>
                          </p:cTn>
                        </p:par>
                        <p:par>
                          <p:cTn id="24" fill="hold">
                            <p:stCondLst>
                              <p:cond delay="2500"/>
                            </p:stCondLst>
                            <p:childTnLst>
                              <p:par>
                                <p:cTn id="25" presetID="22" presetClass="entr" presetSubtype="2" fill="hold" grpId="6" nodeType="afterEffect">
                                  <p:stCondLst>
                                    <p:cond delay="0"/>
                                  </p:stCondLst>
                                  <p:iterate>
                                    <p:tmAbs val="0"/>
                                  </p:iterate>
                                  <p:childTnLst>
                                    <p:set>
                                      <p:cBhvr>
                                        <p:cTn id="26" fill="hold"/>
                                        <p:tgtEl>
                                          <p:spTgt spid="717"/>
                                        </p:tgtEl>
                                        <p:attrNameLst>
                                          <p:attrName>style.visibility</p:attrName>
                                        </p:attrNameLst>
                                      </p:cBhvr>
                                      <p:to>
                                        <p:strVal val="visible"/>
                                      </p:to>
                                    </p:set>
                                    <p:animEffect transition="in" filter="wipe(right)">
                                      <p:cBhvr>
                                        <p:cTn id="27" dur="500"/>
                                        <p:tgtEl>
                                          <p:spTgt spid="717"/>
                                        </p:tgtEl>
                                      </p:cBhvr>
                                    </p:animEffect>
                                  </p:childTnLst>
                                </p:cTn>
                              </p:par>
                            </p:childTnLst>
                          </p:cTn>
                        </p:par>
                        <p:par>
                          <p:cTn id="28" fill="hold">
                            <p:stCondLst>
                              <p:cond delay="3000"/>
                            </p:stCondLst>
                            <p:childTnLst>
                              <p:par>
                                <p:cTn id="29" presetID="22" presetClass="entr" presetSubtype="1" fill="hold" grpId="7" nodeType="afterEffect">
                                  <p:stCondLst>
                                    <p:cond delay="0"/>
                                  </p:stCondLst>
                                  <p:iterate>
                                    <p:tmAbs val="0"/>
                                  </p:iterate>
                                  <p:childTnLst>
                                    <p:set>
                                      <p:cBhvr>
                                        <p:cTn id="30" fill="hold"/>
                                        <p:tgtEl>
                                          <p:spTgt spid="719"/>
                                        </p:tgtEl>
                                        <p:attrNameLst>
                                          <p:attrName>style.visibility</p:attrName>
                                        </p:attrNameLst>
                                      </p:cBhvr>
                                      <p:to>
                                        <p:strVal val="visible"/>
                                      </p:to>
                                    </p:set>
                                    <p:animEffect transition="in" filter="wipe(up)">
                                      <p:cBhvr>
                                        <p:cTn id="31" dur="500"/>
                                        <p:tgtEl>
                                          <p:spTgt spid="719"/>
                                        </p:tgtEl>
                                      </p:cBhvr>
                                    </p:animEffect>
                                  </p:childTnLst>
                                </p:cTn>
                              </p:par>
                            </p:childTnLst>
                          </p:cTn>
                        </p:par>
                        <p:par>
                          <p:cTn id="32" fill="hold">
                            <p:stCondLst>
                              <p:cond delay="3500"/>
                            </p:stCondLst>
                            <p:childTnLst>
                              <p:par>
                                <p:cTn id="33" presetID="22" presetClass="entr" presetSubtype="8" fill="hold" grpId="8" nodeType="afterEffect">
                                  <p:stCondLst>
                                    <p:cond delay="0"/>
                                  </p:stCondLst>
                                  <p:iterate>
                                    <p:tmAbs val="0"/>
                                  </p:iterate>
                                  <p:childTnLst>
                                    <p:set>
                                      <p:cBhvr>
                                        <p:cTn id="34" fill="hold"/>
                                        <p:tgtEl>
                                          <p:spTgt spid="721"/>
                                        </p:tgtEl>
                                        <p:attrNameLst>
                                          <p:attrName>style.visibility</p:attrName>
                                        </p:attrNameLst>
                                      </p:cBhvr>
                                      <p:to>
                                        <p:strVal val="visible"/>
                                      </p:to>
                                    </p:set>
                                    <p:animEffect transition="in" filter="wipe(left)">
                                      <p:cBhvr>
                                        <p:cTn id="35" dur="500"/>
                                        <p:tgtEl>
                                          <p:spTgt spid="721"/>
                                        </p:tgtEl>
                                      </p:cBhvr>
                                    </p:animEffect>
                                  </p:childTnLst>
                                </p:cTn>
                              </p:par>
                            </p:childTnLst>
                          </p:cTn>
                        </p:par>
                        <p:par>
                          <p:cTn id="36" fill="hold">
                            <p:stCondLst>
                              <p:cond delay="4000"/>
                            </p:stCondLst>
                            <p:childTnLst>
                              <p:par>
                                <p:cTn id="37" presetID="22" presetClass="entr" presetSubtype="4" fill="hold" grpId="9" nodeType="afterEffect">
                                  <p:stCondLst>
                                    <p:cond delay="0"/>
                                  </p:stCondLst>
                                  <p:iterate>
                                    <p:tmAbs val="0"/>
                                  </p:iterate>
                                  <p:childTnLst>
                                    <p:set>
                                      <p:cBhvr>
                                        <p:cTn id="38" fill="hold"/>
                                        <p:tgtEl>
                                          <p:spTgt spid="720"/>
                                        </p:tgtEl>
                                        <p:attrNameLst>
                                          <p:attrName>style.visibility</p:attrName>
                                        </p:attrNameLst>
                                      </p:cBhvr>
                                      <p:to>
                                        <p:strVal val="visible"/>
                                      </p:to>
                                    </p:set>
                                    <p:animEffect transition="in" filter="wipe(down)">
                                      <p:cBhvr>
                                        <p:cTn id="39" dur="500"/>
                                        <p:tgtEl>
                                          <p:spTgt spid="720"/>
                                        </p:tgtEl>
                                      </p:cBhvr>
                                    </p:animEffect>
                                  </p:childTnLst>
                                </p:cTn>
                              </p:par>
                            </p:childTnLst>
                          </p:cTn>
                        </p:par>
                        <p:par>
                          <p:cTn id="40" fill="hold">
                            <p:stCondLst>
                              <p:cond delay="4500"/>
                            </p:stCondLst>
                            <p:childTnLst>
                              <p:par>
                                <p:cTn id="41" presetID="22" presetClass="entr" presetSubtype="2" fill="hold" grpId="10" nodeType="afterEffect">
                                  <p:stCondLst>
                                    <p:cond delay="0"/>
                                  </p:stCondLst>
                                  <p:iterate>
                                    <p:tmAbs val="0"/>
                                  </p:iterate>
                                  <p:childTnLst>
                                    <p:set>
                                      <p:cBhvr>
                                        <p:cTn id="42" fill="hold"/>
                                        <p:tgtEl>
                                          <p:spTgt spid="718"/>
                                        </p:tgtEl>
                                        <p:attrNameLst>
                                          <p:attrName>style.visibility</p:attrName>
                                        </p:attrNameLst>
                                      </p:cBhvr>
                                      <p:to>
                                        <p:strVal val="visible"/>
                                      </p:to>
                                    </p:set>
                                    <p:animEffect transition="in" filter="wipe(right)">
                                      <p:cBhvr>
                                        <p:cTn id="43" dur="500"/>
                                        <p:tgtEl>
                                          <p:spTgt spid="7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11" nodeType="clickEffect">
                                  <p:stCondLst>
                                    <p:cond delay="0"/>
                                  </p:stCondLst>
                                  <p:iterate>
                                    <p:tmAbs val="0"/>
                                  </p:iterate>
                                  <p:childTnLst>
                                    <p:set>
                                      <p:cBhvr>
                                        <p:cTn id="47" fill="hold"/>
                                        <p:tgtEl>
                                          <p:spTgt spid="711"/>
                                        </p:tgtEl>
                                        <p:attrNameLst>
                                          <p:attrName>style.visibility</p:attrName>
                                        </p:attrNameLst>
                                      </p:cBhvr>
                                      <p:to>
                                        <p:strVal val="visible"/>
                                      </p:to>
                                    </p:set>
                                    <p:animEffect transition="in" filter="wipe(left)">
                                      <p:cBhvr>
                                        <p:cTn id="48" dur="500"/>
                                        <p:tgtEl>
                                          <p:spTgt spid="711"/>
                                        </p:tgtEl>
                                      </p:cBhvr>
                                    </p:animEffect>
                                  </p:childTnLst>
                                </p:cTn>
                              </p:par>
                            </p:childTnLst>
                          </p:cTn>
                        </p:par>
                        <p:par>
                          <p:cTn id="49" fill="hold">
                            <p:stCondLst>
                              <p:cond delay="500"/>
                            </p:stCondLst>
                            <p:childTnLst>
                              <p:par>
                                <p:cTn id="50" presetID="22" presetClass="entr" presetSubtype="8" fill="hold" grpId="12" nodeType="afterEffect">
                                  <p:stCondLst>
                                    <p:cond delay="0"/>
                                  </p:stCondLst>
                                  <p:iterate>
                                    <p:tmAbs val="0"/>
                                  </p:iterate>
                                  <p:childTnLst>
                                    <p:set>
                                      <p:cBhvr>
                                        <p:cTn id="51" fill="hold"/>
                                        <p:tgtEl>
                                          <p:spTgt spid="714"/>
                                        </p:tgtEl>
                                        <p:attrNameLst>
                                          <p:attrName>style.visibility</p:attrName>
                                        </p:attrNameLst>
                                      </p:cBhvr>
                                      <p:to>
                                        <p:strVal val="visible"/>
                                      </p:to>
                                    </p:set>
                                    <p:animEffect transition="in" filter="wipe(left)">
                                      <p:cBhvr>
                                        <p:cTn id="52" dur="500"/>
                                        <p:tgtEl>
                                          <p:spTgt spid="7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13" nodeType="clickEffect">
                                  <p:stCondLst>
                                    <p:cond delay="0"/>
                                  </p:stCondLst>
                                  <p:iterate>
                                    <p:tmAbs val="0"/>
                                  </p:iterate>
                                  <p:childTnLst>
                                    <p:set>
                                      <p:cBhvr>
                                        <p:cTn id="56" fill="hold"/>
                                        <p:tgtEl>
                                          <p:spTgt spid="715"/>
                                        </p:tgtEl>
                                        <p:attrNameLst>
                                          <p:attrName>style.visibility</p:attrName>
                                        </p:attrNameLst>
                                      </p:cBhvr>
                                      <p:to>
                                        <p:strVal val="visible"/>
                                      </p:to>
                                    </p:set>
                                    <p:animEffect transition="in" filter="wipe(down)">
                                      <p:cBhvr>
                                        <p:cTn id="57" dur="500"/>
                                        <p:tgtEl>
                                          <p:spTgt spid="71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14" nodeType="clickEffect">
                                  <p:stCondLst>
                                    <p:cond delay="0"/>
                                  </p:stCondLst>
                                  <p:iterate>
                                    <p:tmAbs val="0"/>
                                  </p:iterate>
                                  <p:childTnLst>
                                    <p:set>
                                      <p:cBhvr>
                                        <p:cTn id="61" fill="hold"/>
                                        <p:tgtEl>
                                          <p:spTgt spid="722"/>
                                        </p:tgtEl>
                                        <p:attrNameLst>
                                          <p:attrName>style.visibility</p:attrName>
                                        </p:attrNameLst>
                                      </p:cBhvr>
                                      <p:to>
                                        <p:strVal val="visible"/>
                                      </p:to>
                                    </p:set>
                                    <p:animEffect transition="in" filter="wipe(left)">
                                      <p:cBhvr>
                                        <p:cTn id="62" dur="500"/>
                                        <p:tgtEl>
                                          <p:spTgt spid="722"/>
                                        </p:tgtEl>
                                      </p:cBhvr>
                                    </p:animEffect>
                                  </p:childTnLst>
                                </p:cTn>
                              </p:par>
                            </p:childTnLst>
                          </p:cTn>
                        </p:par>
                        <p:par>
                          <p:cTn id="63" fill="hold">
                            <p:stCondLst>
                              <p:cond delay="500"/>
                            </p:stCondLst>
                            <p:childTnLst>
                              <p:par>
                                <p:cTn id="64" presetID="22" presetClass="entr" presetSubtype="1" fill="hold" grpId="15" nodeType="afterEffect">
                                  <p:stCondLst>
                                    <p:cond delay="0"/>
                                  </p:stCondLst>
                                  <p:iterate>
                                    <p:tmAbs val="0"/>
                                  </p:iterate>
                                  <p:childTnLst>
                                    <p:set>
                                      <p:cBhvr>
                                        <p:cTn id="65" fill="hold"/>
                                        <p:tgtEl>
                                          <p:spTgt spid="723"/>
                                        </p:tgtEl>
                                        <p:attrNameLst>
                                          <p:attrName>style.visibility</p:attrName>
                                        </p:attrNameLst>
                                      </p:cBhvr>
                                      <p:to>
                                        <p:strVal val="visible"/>
                                      </p:to>
                                    </p:set>
                                    <p:animEffect transition="in" filter="wipe(up)">
                                      <p:cBhvr>
                                        <p:cTn id="66" dur="500"/>
                                        <p:tgtEl>
                                          <p:spTgt spid="723"/>
                                        </p:tgtEl>
                                      </p:cBhvr>
                                    </p:animEffect>
                                  </p:childTnLst>
                                </p:cTn>
                              </p:par>
                            </p:childTnLst>
                          </p:cTn>
                        </p:par>
                        <p:par>
                          <p:cTn id="67" fill="hold">
                            <p:stCondLst>
                              <p:cond delay="1000"/>
                            </p:stCondLst>
                            <p:childTnLst>
                              <p:par>
                                <p:cTn id="68" presetID="22" presetClass="entr" presetSubtype="2" fill="hold" grpId="16" nodeType="afterEffect">
                                  <p:stCondLst>
                                    <p:cond delay="0"/>
                                  </p:stCondLst>
                                  <p:iterate>
                                    <p:tmAbs val="0"/>
                                  </p:iterate>
                                  <p:childTnLst>
                                    <p:set>
                                      <p:cBhvr>
                                        <p:cTn id="69" fill="hold"/>
                                        <p:tgtEl>
                                          <p:spTgt spid="724"/>
                                        </p:tgtEl>
                                        <p:attrNameLst>
                                          <p:attrName>style.visibility</p:attrName>
                                        </p:attrNameLst>
                                      </p:cBhvr>
                                      <p:to>
                                        <p:strVal val="visible"/>
                                      </p:to>
                                    </p:set>
                                    <p:animEffect transition="in" filter="wipe(right)">
                                      <p:cBhvr>
                                        <p:cTn id="70" dur="500"/>
                                        <p:tgtEl>
                                          <p:spTgt spid="724"/>
                                        </p:tgtEl>
                                      </p:cBhvr>
                                    </p:animEffect>
                                  </p:childTnLst>
                                </p:cTn>
                              </p:par>
                            </p:childTnLst>
                          </p:cTn>
                        </p:par>
                        <p:par>
                          <p:cTn id="71" fill="hold">
                            <p:stCondLst>
                              <p:cond delay="1500"/>
                            </p:stCondLst>
                            <p:childTnLst>
                              <p:par>
                                <p:cTn id="72" presetID="22" presetClass="entr" presetSubtype="4" fill="hold" grpId="17" nodeType="afterEffect">
                                  <p:stCondLst>
                                    <p:cond delay="0"/>
                                  </p:stCondLst>
                                  <p:iterate>
                                    <p:tmAbs val="0"/>
                                  </p:iterate>
                                  <p:childTnLst>
                                    <p:set>
                                      <p:cBhvr>
                                        <p:cTn id="73" fill="hold"/>
                                        <p:tgtEl>
                                          <p:spTgt spid="725"/>
                                        </p:tgtEl>
                                        <p:attrNameLst>
                                          <p:attrName>style.visibility</p:attrName>
                                        </p:attrNameLst>
                                      </p:cBhvr>
                                      <p:to>
                                        <p:strVal val="visible"/>
                                      </p:to>
                                    </p:set>
                                    <p:animEffect transition="in" filter="wipe(down)">
                                      <p:cBhvr>
                                        <p:cTn id="74" dur="500"/>
                                        <p:tgtEl>
                                          <p:spTgt spid="725"/>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18" nodeType="clickEffect">
                                  <p:stCondLst>
                                    <p:cond delay="0"/>
                                  </p:stCondLst>
                                  <p:iterate>
                                    <p:tmAbs val="0"/>
                                  </p:iterate>
                                  <p:childTnLst>
                                    <p:set>
                                      <p:cBhvr>
                                        <p:cTn id="78" fill="hold"/>
                                        <p:tgtEl>
                                          <p:spTgt spid="716"/>
                                        </p:tgtEl>
                                        <p:attrNameLst>
                                          <p:attrName>style.visibility</p:attrName>
                                        </p:attrNameLst>
                                      </p:cBhvr>
                                      <p:to>
                                        <p:strVal val="visible"/>
                                      </p:to>
                                    </p:set>
                                    <p:animEffect transition="in" filter="wipe(left)">
                                      <p:cBhvr>
                                        <p:cTn id="79" dur="500"/>
                                        <p:tgtEl>
                                          <p:spTgt spid="716"/>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grpId="19" nodeType="clickEffect">
                                  <p:stCondLst>
                                    <p:cond delay="0"/>
                                  </p:stCondLst>
                                  <p:iterate>
                                    <p:tmAbs val="0"/>
                                  </p:iterate>
                                  <p:childTnLst>
                                    <p:set>
                                      <p:cBhvr>
                                        <p:cTn id="83" fill="hold"/>
                                        <p:tgtEl>
                                          <p:spTgt spid="726"/>
                                        </p:tgtEl>
                                        <p:attrNameLst>
                                          <p:attrName>style.visibility</p:attrName>
                                        </p:attrNameLst>
                                      </p:cBhvr>
                                      <p:to>
                                        <p:strVal val="visible"/>
                                      </p:to>
                                    </p:set>
                                    <p:animEffect transition="in" filter="wipe(down)">
                                      <p:cBhvr>
                                        <p:cTn id="84" dur="500"/>
                                        <p:tgtEl>
                                          <p:spTgt spid="726"/>
                                        </p:tgtEl>
                                      </p:cBhvr>
                                    </p:animEffect>
                                  </p:childTnLst>
                                </p:cTn>
                              </p:par>
                            </p:childTnLst>
                          </p:cTn>
                        </p:par>
                        <p:par>
                          <p:cTn id="85" fill="hold">
                            <p:stCondLst>
                              <p:cond delay="500"/>
                            </p:stCondLst>
                            <p:childTnLst>
                              <p:par>
                                <p:cTn id="86" presetID="22" presetClass="entr" presetSubtype="4" fill="hold" grpId="20" nodeType="afterEffect">
                                  <p:stCondLst>
                                    <p:cond delay="0"/>
                                  </p:stCondLst>
                                  <p:iterate>
                                    <p:tmAbs val="0"/>
                                  </p:iterate>
                                  <p:childTnLst>
                                    <p:set>
                                      <p:cBhvr>
                                        <p:cTn id="87" fill="hold"/>
                                        <p:tgtEl>
                                          <p:spTgt spid="727"/>
                                        </p:tgtEl>
                                        <p:attrNameLst>
                                          <p:attrName>style.visibility</p:attrName>
                                        </p:attrNameLst>
                                      </p:cBhvr>
                                      <p:to>
                                        <p:strVal val="visible"/>
                                      </p:to>
                                    </p:set>
                                    <p:animEffect transition="in" filter="wipe(down)">
                                      <p:cBhvr>
                                        <p:cTn id="88" dur="500"/>
                                        <p:tgtEl>
                                          <p:spTgt spid="727"/>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21" nodeType="clickEffect">
                                  <p:stCondLst>
                                    <p:cond delay="0"/>
                                  </p:stCondLst>
                                  <p:iterate>
                                    <p:tmAbs val="0"/>
                                  </p:iterate>
                                  <p:childTnLst>
                                    <p:set>
                                      <p:cBhvr>
                                        <p:cTn id="92" fill="hold"/>
                                        <p:tgtEl>
                                          <p:spTgt spid="728"/>
                                        </p:tgtEl>
                                        <p:attrNameLst>
                                          <p:attrName>style.visibility</p:attrName>
                                        </p:attrNameLst>
                                      </p:cBhvr>
                                      <p:to>
                                        <p:strVal val="visible"/>
                                      </p:to>
                                    </p:set>
                                    <p:animEffect transition="in" filter="wipe(down)">
                                      <p:cBhvr>
                                        <p:cTn id="93" dur="500"/>
                                        <p:tgtEl>
                                          <p:spTgt spid="728"/>
                                        </p:tgtEl>
                                      </p:cBhvr>
                                    </p:animEffect>
                                  </p:childTnLst>
                                </p:cTn>
                              </p:par>
                            </p:childTnLst>
                          </p:cTn>
                        </p:par>
                        <p:par>
                          <p:cTn id="94" fill="hold">
                            <p:stCondLst>
                              <p:cond delay="500"/>
                            </p:stCondLst>
                            <p:childTnLst>
                              <p:par>
                                <p:cTn id="95" presetID="22" presetClass="entr" presetSubtype="2" fill="hold" grpId="22" nodeType="afterEffect">
                                  <p:stCondLst>
                                    <p:cond delay="0"/>
                                  </p:stCondLst>
                                  <p:iterate>
                                    <p:tmAbs val="0"/>
                                  </p:iterate>
                                  <p:childTnLst>
                                    <p:set>
                                      <p:cBhvr>
                                        <p:cTn id="96" fill="hold"/>
                                        <p:tgtEl>
                                          <p:spTgt spid="729"/>
                                        </p:tgtEl>
                                        <p:attrNameLst>
                                          <p:attrName>style.visibility</p:attrName>
                                        </p:attrNameLst>
                                      </p:cBhvr>
                                      <p:to>
                                        <p:strVal val="visible"/>
                                      </p:to>
                                    </p:set>
                                    <p:animEffect transition="in" filter="wipe(right)">
                                      <p:cBhvr>
                                        <p:cTn id="97" dur="500"/>
                                        <p:tgtEl>
                                          <p:spTgt spid="729"/>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grpId="23" nodeType="clickEffect">
                                  <p:stCondLst>
                                    <p:cond delay="0"/>
                                  </p:stCondLst>
                                  <p:iterate>
                                    <p:tmAbs val="0"/>
                                  </p:iterate>
                                  <p:childTnLst>
                                    <p:set>
                                      <p:cBhvr>
                                        <p:cTn id="101" fill="hold"/>
                                        <p:tgtEl>
                                          <p:spTgt spid="730"/>
                                        </p:tgtEl>
                                        <p:attrNameLst>
                                          <p:attrName>style.visibility</p:attrName>
                                        </p:attrNameLst>
                                      </p:cBhvr>
                                      <p:to>
                                        <p:strVal val="visible"/>
                                      </p:to>
                                    </p:set>
                                    <p:animEffect transition="in" filter="wipe(down)">
                                      <p:cBhvr>
                                        <p:cTn id="102" dur="500"/>
                                        <p:tgtEl>
                                          <p:spTgt spid="730"/>
                                        </p:tgtEl>
                                      </p:cBhvr>
                                    </p:animEffect>
                                  </p:childTnLst>
                                </p:cTn>
                              </p:par>
                            </p:childTnLst>
                          </p:cTn>
                        </p:par>
                        <p:par>
                          <p:cTn id="103" fill="hold">
                            <p:stCondLst>
                              <p:cond delay="500"/>
                            </p:stCondLst>
                            <p:childTnLst>
                              <p:par>
                                <p:cTn id="104" presetID="22" presetClass="entr" presetSubtype="1" fill="hold" grpId="24" nodeType="afterEffect">
                                  <p:stCondLst>
                                    <p:cond delay="0"/>
                                  </p:stCondLst>
                                  <p:iterate>
                                    <p:tmAbs val="0"/>
                                  </p:iterate>
                                  <p:childTnLst>
                                    <p:set>
                                      <p:cBhvr>
                                        <p:cTn id="105" fill="hold"/>
                                        <p:tgtEl>
                                          <p:spTgt spid="731"/>
                                        </p:tgtEl>
                                        <p:attrNameLst>
                                          <p:attrName>style.visibility</p:attrName>
                                        </p:attrNameLst>
                                      </p:cBhvr>
                                      <p:to>
                                        <p:strVal val="visible"/>
                                      </p:to>
                                    </p:set>
                                    <p:animEffect transition="in" filter="wipe(up)">
                                      <p:cBhvr>
                                        <p:cTn id="106" dur="500"/>
                                        <p:tgtEl>
                                          <p:spTgt spid="731"/>
                                        </p:tgtEl>
                                      </p:cBhvr>
                                    </p:animEffect>
                                  </p:childTnLst>
                                </p:cTn>
                              </p:par>
                            </p:childTnLst>
                          </p:cTn>
                        </p:par>
                        <p:par>
                          <p:cTn id="107" fill="hold">
                            <p:stCondLst>
                              <p:cond delay="1000"/>
                            </p:stCondLst>
                            <p:childTnLst>
                              <p:par>
                                <p:cTn id="108" presetID="22" presetClass="entr" presetSubtype="8" fill="hold" grpId="25" nodeType="afterEffect">
                                  <p:stCondLst>
                                    <p:cond delay="0"/>
                                  </p:stCondLst>
                                  <p:iterate>
                                    <p:tmAbs val="0"/>
                                  </p:iterate>
                                  <p:childTnLst>
                                    <p:set>
                                      <p:cBhvr>
                                        <p:cTn id="109" fill="hold"/>
                                        <p:tgtEl>
                                          <p:spTgt spid="732"/>
                                        </p:tgtEl>
                                        <p:attrNameLst>
                                          <p:attrName>style.visibility</p:attrName>
                                        </p:attrNameLst>
                                      </p:cBhvr>
                                      <p:to>
                                        <p:strVal val="visible"/>
                                      </p:to>
                                    </p:set>
                                    <p:animEffect transition="in" filter="wipe(left)">
                                      <p:cBhvr>
                                        <p:cTn id="110" dur="500"/>
                                        <p:tgtEl>
                                          <p:spTgt spid="732"/>
                                        </p:tgtEl>
                                      </p:cBhvr>
                                    </p:animEffect>
                                  </p:childTnLst>
                                </p:cTn>
                              </p:par>
                            </p:childTnLst>
                          </p:cTn>
                        </p:par>
                        <p:par>
                          <p:cTn id="111" fill="hold">
                            <p:stCondLst>
                              <p:cond delay="1500"/>
                            </p:stCondLst>
                            <p:childTnLst>
                              <p:par>
                                <p:cTn id="112" presetID="22" presetClass="entr" presetSubtype="8" fill="hold" grpId="26" nodeType="afterEffect">
                                  <p:stCondLst>
                                    <p:cond delay="0"/>
                                  </p:stCondLst>
                                  <p:iterate>
                                    <p:tmAbs val="0"/>
                                  </p:iterate>
                                  <p:childTnLst>
                                    <p:set>
                                      <p:cBhvr>
                                        <p:cTn id="113" fill="hold"/>
                                        <p:tgtEl>
                                          <p:spTgt spid="733"/>
                                        </p:tgtEl>
                                        <p:attrNameLst>
                                          <p:attrName>style.visibility</p:attrName>
                                        </p:attrNameLst>
                                      </p:cBhvr>
                                      <p:to>
                                        <p:strVal val="visible"/>
                                      </p:to>
                                    </p:set>
                                    <p:animEffect transition="in" filter="wipe(left)">
                                      <p:cBhvr>
                                        <p:cTn id="114" dur="500"/>
                                        <p:tgtEl>
                                          <p:spTgt spid="733"/>
                                        </p:tgtEl>
                                      </p:cBhvr>
                                    </p:animEffect>
                                  </p:childTnLst>
                                </p:cTn>
                              </p:par>
                            </p:childTnLst>
                          </p:cTn>
                        </p:par>
                        <p:par>
                          <p:cTn id="115" fill="hold">
                            <p:stCondLst>
                              <p:cond delay="2000"/>
                            </p:stCondLst>
                            <p:childTnLst>
                              <p:par>
                                <p:cTn id="116" presetID="22" presetClass="entr" presetSubtype="8" fill="hold" grpId="27" nodeType="afterEffect">
                                  <p:stCondLst>
                                    <p:cond delay="0"/>
                                  </p:stCondLst>
                                  <p:iterate>
                                    <p:tmAbs val="0"/>
                                  </p:iterate>
                                  <p:childTnLst>
                                    <p:set>
                                      <p:cBhvr>
                                        <p:cTn id="117" fill="hold"/>
                                        <p:tgtEl>
                                          <p:spTgt spid="734"/>
                                        </p:tgtEl>
                                        <p:attrNameLst>
                                          <p:attrName>style.visibility</p:attrName>
                                        </p:attrNameLst>
                                      </p:cBhvr>
                                      <p:to>
                                        <p:strVal val="visible"/>
                                      </p:to>
                                    </p:set>
                                    <p:animEffect transition="in" filter="wipe(left)">
                                      <p:cBhvr>
                                        <p:cTn id="118" dur="500"/>
                                        <p:tgtEl>
                                          <p:spTgt spid="734"/>
                                        </p:tgtEl>
                                      </p:cBhvr>
                                    </p:animEffect>
                                  </p:childTnLst>
                                </p:cTn>
                              </p:par>
                            </p:childTnLst>
                          </p:cTn>
                        </p:par>
                        <p:par>
                          <p:cTn id="119" fill="hold">
                            <p:stCondLst>
                              <p:cond delay="2500"/>
                            </p:stCondLst>
                            <p:childTnLst>
                              <p:par>
                                <p:cTn id="120" presetID="22" presetClass="entr" presetSubtype="4" fill="hold" grpId="28" nodeType="afterEffect">
                                  <p:stCondLst>
                                    <p:cond delay="0"/>
                                  </p:stCondLst>
                                  <p:iterate>
                                    <p:tmAbs val="0"/>
                                  </p:iterate>
                                  <p:childTnLst>
                                    <p:set>
                                      <p:cBhvr>
                                        <p:cTn id="121" fill="hold"/>
                                        <p:tgtEl>
                                          <p:spTgt spid="736"/>
                                        </p:tgtEl>
                                        <p:attrNameLst>
                                          <p:attrName>style.visibility</p:attrName>
                                        </p:attrNameLst>
                                      </p:cBhvr>
                                      <p:to>
                                        <p:strVal val="visible"/>
                                      </p:to>
                                    </p:set>
                                    <p:animEffect transition="in" filter="wipe(down)">
                                      <p:cBhvr>
                                        <p:cTn id="122" dur="500"/>
                                        <p:tgtEl>
                                          <p:spTgt spid="736"/>
                                        </p:tgtEl>
                                      </p:cBhvr>
                                    </p:animEffect>
                                  </p:childTnLst>
                                </p:cTn>
                              </p:par>
                            </p:childTnLst>
                          </p:cTn>
                        </p:par>
                        <p:par>
                          <p:cTn id="123" fill="hold">
                            <p:stCondLst>
                              <p:cond delay="3000"/>
                            </p:stCondLst>
                            <p:childTnLst>
                              <p:par>
                                <p:cTn id="124" presetID="22" presetClass="entr" presetSubtype="2" fill="hold" grpId="29" nodeType="afterEffect">
                                  <p:stCondLst>
                                    <p:cond delay="0"/>
                                  </p:stCondLst>
                                  <p:iterate>
                                    <p:tmAbs val="0"/>
                                  </p:iterate>
                                  <p:childTnLst>
                                    <p:set>
                                      <p:cBhvr>
                                        <p:cTn id="125" fill="hold"/>
                                        <p:tgtEl>
                                          <p:spTgt spid="735"/>
                                        </p:tgtEl>
                                        <p:attrNameLst>
                                          <p:attrName>style.visibility</p:attrName>
                                        </p:attrNameLst>
                                      </p:cBhvr>
                                      <p:to>
                                        <p:strVal val="visible"/>
                                      </p:to>
                                    </p:set>
                                    <p:animEffect transition="in" filter="wipe(right)">
                                      <p:cBhvr>
                                        <p:cTn id="126" dur="500"/>
                                        <p:tgtEl>
                                          <p:spTgt spid="735"/>
                                        </p:tgtEl>
                                      </p:cBhvr>
                                    </p:animEffect>
                                  </p:childTnLst>
                                </p:cTn>
                              </p:par>
                            </p:childTnLst>
                          </p:cTn>
                        </p:par>
                        <p:par>
                          <p:cTn id="127" fill="hold">
                            <p:stCondLst>
                              <p:cond delay="3500"/>
                            </p:stCondLst>
                            <p:childTnLst>
                              <p:par>
                                <p:cTn id="128" presetID="22" presetClass="entr" presetSubtype="1" fill="hold" grpId="30" nodeType="afterEffect">
                                  <p:stCondLst>
                                    <p:cond delay="0"/>
                                  </p:stCondLst>
                                  <p:iterate>
                                    <p:tmAbs val="0"/>
                                  </p:iterate>
                                  <p:childTnLst>
                                    <p:set>
                                      <p:cBhvr>
                                        <p:cTn id="129" fill="hold"/>
                                        <p:tgtEl>
                                          <p:spTgt spid="737"/>
                                        </p:tgtEl>
                                        <p:attrNameLst>
                                          <p:attrName>style.visibility</p:attrName>
                                        </p:attrNameLst>
                                      </p:cBhvr>
                                      <p:to>
                                        <p:strVal val="visible"/>
                                      </p:to>
                                    </p:set>
                                    <p:animEffect transition="in" filter="wipe(up)">
                                      <p:cBhvr>
                                        <p:cTn id="130" dur="500"/>
                                        <p:tgtEl>
                                          <p:spTgt spid="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0" grpId="2" animBg="1" advAuto="0"/>
      <p:bldP spid="711" grpId="11" animBg="1" advAuto="0"/>
      <p:bldP spid="712" grpId="4" animBg="1" advAuto="0"/>
      <p:bldP spid="713" grpId="5" animBg="1" advAuto="0"/>
      <p:bldP spid="714" grpId="12" animBg="1" advAuto="0"/>
      <p:bldP spid="715" grpId="13" animBg="1" advAuto="0"/>
      <p:bldP spid="716" grpId="18" animBg="1" advAuto="0"/>
      <p:bldP spid="717" grpId="6" animBg="1" advAuto="0"/>
      <p:bldP spid="718" grpId="10" animBg="1" advAuto="0"/>
      <p:bldP spid="719" grpId="7" animBg="1" advAuto="0"/>
      <p:bldP spid="720" grpId="9" animBg="1" advAuto="0"/>
      <p:bldP spid="721" grpId="8" animBg="1" advAuto="0"/>
      <p:bldP spid="722" grpId="14" animBg="1" advAuto="0"/>
      <p:bldP spid="723" grpId="15" animBg="1" advAuto="0"/>
      <p:bldP spid="724" grpId="16" animBg="1" advAuto="0"/>
      <p:bldP spid="725" grpId="17" animBg="1" advAuto="0"/>
      <p:bldP spid="726" grpId="19" animBg="1" advAuto="0"/>
      <p:bldP spid="727" grpId="20" animBg="1" advAuto="0"/>
      <p:bldP spid="728" grpId="21" animBg="1" advAuto="0"/>
      <p:bldP spid="729" grpId="22" animBg="1" advAuto="0"/>
      <p:bldP spid="730" grpId="23" animBg="1" advAuto="0"/>
      <p:bldP spid="731" grpId="24" animBg="1" advAuto="0"/>
      <p:bldP spid="732" grpId="25" animBg="1" advAuto="0"/>
      <p:bldP spid="733" grpId="26" animBg="1" advAuto="0"/>
      <p:bldP spid="734" grpId="27" animBg="1" advAuto="0"/>
      <p:bldP spid="735" grpId="29" animBg="1" advAuto="0"/>
      <p:bldP spid="736" grpId="28" animBg="1" advAuto="0"/>
      <p:bldP spid="737" grpId="30" animBg="1" advAuto="0"/>
      <p:bldP spid="738" grpId="3" animBg="1" advAuto="0"/>
      <p:bldP spid="739" grpId="1"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Rectangle 2"/>
          <p:cNvSpPr/>
          <p:nvPr/>
        </p:nvSpPr>
        <p:spPr>
          <a:xfrm>
            <a:off x="990600" y="3910012"/>
            <a:ext cx="2133600" cy="2133601"/>
          </a:xfrm>
          <a:prstGeom prst="rect">
            <a:avLst/>
          </a:prstGeom>
          <a:ln w="28575">
            <a:solidFill>
              <a:srgbClr val="000000"/>
            </a:solidFill>
            <a:miter/>
          </a:ln>
        </p:spPr>
        <p:txBody>
          <a:bodyPr lIns="45719" rIns="45719" anchor="ctr"/>
          <a:lstStyle/>
          <a:p>
            <a:pPr>
              <a:defRPr>
                <a:latin typeface="+mj-lt"/>
                <a:ea typeface="+mj-ea"/>
                <a:cs typeface="+mj-cs"/>
                <a:sym typeface="Times New Roman"/>
              </a:defRPr>
            </a:pPr>
            <a:endParaRPr/>
          </a:p>
        </p:txBody>
      </p:sp>
      <p:grpSp>
        <p:nvGrpSpPr>
          <p:cNvPr id="746" name="Group 3"/>
          <p:cNvGrpSpPr/>
          <p:nvPr/>
        </p:nvGrpSpPr>
        <p:grpSpPr>
          <a:xfrm>
            <a:off x="990600" y="1185862"/>
            <a:ext cx="2133600" cy="2133601"/>
            <a:chOff x="0" y="0"/>
            <a:chExt cx="2133600" cy="2133600"/>
          </a:xfrm>
        </p:grpSpPr>
        <p:sp>
          <p:nvSpPr>
            <p:cNvPr id="742" name="Rectangle 4"/>
            <p:cNvSpPr/>
            <p:nvPr/>
          </p:nvSpPr>
          <p:spPr>
            <a:xfrm>
              <a:off x="0" y="0"/>
              <a:ext cx="2133600" cy="2133600"/>
            </a:xfrm>
            <a:prstGeom prst="rect">
              <a:avLst/>
            </a:prstGeom>
            <a:noFill/>
            <a:ln w="28575" cap="flat">
              <a:solidFill>
                <a:srgbClr val="000000"/>
              </a:solidFill>
              <a:prstDash val="solid"/>
              <a:miter lim="800000"/>
            </a:ln>
            <a:effectLst/>
          </p:spPr>
          <p:txBody>
            <a:bodyPr wrap="square" lIns="45719" tIns="45719" rIns="45719" bIns="45719" numCol="1" anchor="ctr">
              <a:noAutofit/>
            </a:bodyPr>
            <a:lstStyle/>
            <a:p>
              <a:pPr>
                <a:defRPr>
                  <a:latin typeface="+mj-lt"/>
                  <a:ea typeface="+mj-ea"/>
                  <a:cs typeface="+mj-cs"/>
                  <a:sym typeface="Times New Roman"/>
                </a:defRPr>
              </a:pPr>
              <a:endParaRPr/>
            </a:p>
          </p:txBody>
        </p:sp>
        <p:grpSp>
          <p:nvGrpSpPr>
            <p:cNvPr id="745" name="Group 5"/>
            <p:cNvGrpSpPr/>
            <p:nvPr/>
          </p:nvGrpSpPr>
          <p:grpSpPr>
            <a:xfrm>
              <a:off x="457200" y="457200"/>
              <a:ext cx="1219200" cy="1219200"/>
              <a:chOff x="0" y="0"/>
              <a:chExt cx="1219200" cy="1219200"/>
            </a:xfrm>
          </p:grpSpPr>
          <p:sp>
            <p:nvSpPr>
              <p:cNvPr id="743" name="Oval 6"/>
              <p:cNvSpPr/>
              <p:nvPr/>
            </p:nvSpPr>
            <p:spPr>
              <a:xfrm>
                <a:off x="0" y="0"/>
                <a:ext cx="1219200" cy="1219200"/>
              </a:xfrm>
              <a:prstGeom prst="ellipse">
                <a:avLst/>
              </a:prstGeom>
              <a:noFill/>
              <a:ln w="28575" cap="flat">
                <a:solidFill>
                  <a:srgbClr val="000000"/>
                </a:solidFill>
                <a:prstDash val="solid"/>
                <a:round/>
              </a:ln>
              <a:effectLst/>
            </p:spPr>
            <p:txBody>
              <a:bodyPr wrap="square" lIns="45719" tIns="45719" rIns="45719" bIns="45719" numCol="1" anchor="ctr">
                <a:noAutofit/>
              </a:bodyPr>
              <a:lstStyle/>
              <a:p>
                <a:pPr>
                  <a:defRPr>
                    <a:latin typeface="+mj-lt"/>
                    <a:ea typeface="+mj-ea"/>
                    <a:cs typeface="+mj-cs"/>
                    <a:sym typeface="Times New Roman"/>
                  </a:defRPr>
                </a:pPr>
                <a:endParaRPr/>
              </a:p>
            </p:txBody>
          </p:sp>
          <p:sp>
            <p:nvSpPr>
              <p:cNvPr id="744" name="Oval 7"/>
              <p:cNvSpPr/>
              <p:nvPr/>
            </p:nvSpPr>
            <p:spPr>
              <a:xfrm>
                <a:off x="304800" y="304800"/>
                <a:ext cx="609600" cy="609600"/>
              </a:xfrm>
              <a:prstGeom prst="ellipse">
                <a:avLst/>
              </a:prstGeom>
              <a:noFill/>
              <a:ln w="28575" cap="flat">
                <a:solidFill>
                  <a:srgbClr val="000000"/>
                </a:solidFill>
                <a:prstDash val="solid"/>
                <a:round/>
              </a:ln>
              <a:effectLst/>
            </p:spPr>
            <p:txBody>
              <a:bodyPr wrap="square" lIns="45719" tIns="45719" rIns="45719" bIns="45719" numCol="1" anchor="ctr">
                <a:noAutofit/>
              </a:bodyPr>
              <a:lstStyle/>
              <a:p>
                <a:pPr>
                  <a:defRPr>
                    <a:latin typeface="+mj-lt"/>
                    <a:ea typeface="+mj-ea"/>
                    <a:cs typeface="+mj-cs"/>
                    <a:sym typeface="Times New Roman"/>
                  </a:defRPr>
                </a:pPr>
                <a:endParaRPr/>
              </a:p>
            </p:txBody>
          </p:sp>
        </p:grpSp>
      </p:grpSp>
      <p:grpSp>
        <p:nvGrpSpPr>
          <p:cNvPr id="749" name="Group 8"/>
          <p:cNvGrpSpPr/>
          <p:nvPr/>
        </p:nvGrpSpPr>
        <p:grpSpPr>
          <a:xfrm>
            <a:off x="3733800" y="3910012"/>
            <a:ext cx="2133600" cy="2133601"/>
            <a:chOff x="0" y="0"/>
            <a:chExt cx="2133600" cy="2133600"/>
          </a:xfrm>
        </p:grpSpPr>
        <p:sp>
          <p:nvSpPr>
            <p:cNvPr id="747" name="Rectangle 9"/>
            <p:cNvSpPr/>
            <p:nvPr/>
          </p:nvSpPr>
          <p:spPr>
            <a:xfrm>
              <a:off x="0" y="0"/>
              <a:ext cx="2133600" cy="2133600"/>
            </a:xfrm>
            <a:prstGeom prst="rect">
              <a:avLst/>
            </a:prstGeom>
            <a:noFill/>
            <a:ln w="28575" cap="flat">
              <a:solidFill>
                <a:srgbClr val="000000"/>
              </a:solidFill>
              <a:prstDash val="solid"/>
              <a:miter lim="800000"/>
            </a:ln>
            <a:effectLst/>
          </p:spPr>
          <p:txBody>
            <a:bodyPr wrap="square" lIns="45719" tIns="45719" rIns="45719" bIns="45719" numCol="1" anchor="ctr">
              <a:noAutofit/>
            </a:bodyPr>
            <a:lstStyle/>
            <a:p>
              <a:pPr>
                <a:defRPr>
                  <a:latin typeface="+mj-lt"/>
                  <a:ea typeface="+mj-ea"/>
                  <a:cs typeface="+mj-cs"/>
                  <a:sym typeface="Times New Roman"/>
                </a:defRPr>
              </a:pPr>
              <a:endParaRPr/>
            </a:p>
          </p:txBody>
        </p:sp>
        <p:sp>
          <p:nvSpPr>
            <p:cNvPr id="748" name="Oval 10"/>
            <p:cNvSpPr/>
            <p:nvPr/>
          </p:nvSpPr>
          <p:spPr>
            <a:xfrm>
              <a:off x="914400" y="914400"/>
              <a:ext cx="304800" cy="304800"/>
            </a:xfrm>
            <a:prstGeom prst="ellipse">
              <a:avLst/>
            </a:prstGeom>
            <a:noFill/>
            <a:ln w="28575" cap="flat">
              <a:solidFill>
                <a:srgbClr val="000000"/>
              </a:solidFill>
              <a:prstDash val="solid"/>
              <a:round/>
            </a:ln>
            <a:effectLst/>
          </p:spPr>
          <p:txBody>
            <a:bodyPr wrap="square" lIns="45719" tIns="45719" rIns="45719" bIns="45719" numCol="1" anchor="ctr">
              <a:noAutofit/>
            </a:bodyPr>
            <a:lstStyle/>
            <a:p>
              <a:pPr>
                <a:defRPr>
                  <a:latin typeface="+mj-lt"/>
                  <a:ea typeface="+mj-ea"/>
                  <a:cs typeface="+mj-cs"/>
                  <a:sym typeface="Times New Roman"/>
                </a:defRPr>
              </a:pPr>
              <a:endParaRPr/>
            </a:p>
          </p:txBody>
        </p:sp>
      </p:grpSp>
      <p:sp>
        <p:nvSpPr>
          <p:cNvPr id="750" name="Text Box 11"/>
          <p:cNvSpPr txBox="1"/>
          <p:nvPr/>
        </p:nvSpPr>
        <p:spPr>
          <a:xfrm>
            <a:off x="6477000" y="4146550"/>
            <a:ext cx="1262147" cy="396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000" b="1">
                <a:solidFill>
                  <a:srgbClr val="3C8C93"/>
                </a:solidFill>
                <a:latin typeface="Century Gothic"/>
                <a:ea typeface="Century Gothic"/>
                <a:cs typeface="Century Gothic"/>
                <a:sym typeface="Century Gothic"/>
              </a:defRPr>
            </a:lvl1pPr>
          </a:lstStyle>
          <a:p>
            <a:r>
              <a:t>1.  Visible</a:t>
            </a:r>
          </a:p>
        </p:txBody>
      </p:sp>
      <p:grpSp>
        <p:nvGrpSpPr>
          <p:cNvPr id="756" name="Group 12"/>
          <p:cNvGrpSpPr/>
          <p:nvPr/>
        </p:nvGrpSpPr>
        <p:grpSpPr>
          <a:xfrm>
            <a:off x="4191000" y="3910012"/>
            <a:ext cx="1219200" cy="2133601"/>
            <a:chOff x="0" y="0"/>
            <a:chExt cx="1219200" cy="2133600"/>
          </a:xfrm>
        </p:grpSpPr>
        <p:sp>
          <p:nvSpPr>
            <p:cNvPr id="751" name="Line 13"/>
            <p:cNvSpPr/>
            <p:nvPr/>
          </p:nvSpPr>
          <p:spPr>
            <a:xfrm flipH="1">
              <a:off x="-1" y="0"/>
              <a:ext cx="2" cy="457200"/>
            </a:xfrm>
            <a:prstGeom prst="line">
              <a:avLst/>
            </a:prstGeom>
            <a:noFill/>
            <a:ln w="12700" cap="flat">
              <a:solidFill>
                <a:srgbClr val="000000"/>
              </a:solidFill>
              <a:prstDash val="dash"/>
              <a:round/>
            </a:ln>
            <a:effectLst/>
          </p:spPr>
          <p:txBody>
            <a:bodyPr wrap="square" lIns="45719" tIns="45719" rIns="45719" bIns="45719" numCol="1" anchor="t">
              <a:noAutofit/>
            </a:bodyPr>
            <a:lstStyle/>
            <a:p>
              <a:endParaRPr/>
            </a:p>
          </p:txBody>
        </p:sp>
        <p:sp>
          <p:nvSpPr>
            <p:cNvPr id="752" name="Line 14"/>
            <p:cNvSpPr/>
            <p:nvPr/>
          </p:nvSpPr>
          <p:spPr>
            <a:xfrm>
              <a:off x="1219200" y="0"/>
              <a:ext cx="0" cy="457200"/>
            </a:xfrm>
            <a:prstGeom prst="line">
              <a:avLst/>
            </a:prstGeom>
            <a:noFill/>
            <a:ln w="12700" cap="flat">
              <a:solidFill>
                <a:srgbClr val="000000"/>
              </a:solidFill>
              <a:prstDash val="dash"/>
              <a:round/>
            </a:ln>
            <a:effectLst/>
          </p:spPr>
          <p:txBody>
            <a:bodyPr wrap="square" lIns="45719" tIns="45719" rIns="45719" bIns="45719" numCol="1" anchor="t">
              <a:noAutofit/>
            </a:bodyPr>
            <a:lstStyle/>
            <a:p>
              <a:endParaRPr/>
            </a:p>
          </p:txBody>
        </p:sp>
        <p:sp>
          <p:nvSpPr>
            <p:cNvPr id="753" name="Line 15"/>
            <p:cNvSpPr/>
            <p:nvPr/>
          </p:nvSpPr>
          <p:spPr>
            <a:xfrm>
              <a:off x="0" y="457200"/>
              <a:ext cx="1219200" cy="0"/>
            </a:xfrm>
            <a:prstGeom prst="line">
              <a:avLst/>
            </a:prstGeom>
            <a:noFill/>
            <a:ln w="12700" cap="flat">
              <a:solidFill>
                <a:srgbClr val="000000"/>
              </a:solidFill>
              <a:prstDash val="dash"/>
              <a:round/>
            </a:ln>
            <a:effectLst/>
          </p:spPr>
          <p:txBody>
            <a:bodyPr wrap="square" lIns="45719" tIns="45719" rIns="45719" bIns="45719" numCol="1" anchor="t">
              <a:noAutofit/>
            </a:bodyPr>
            <a:lstStyle/>
            <a:p>
              <a:endParaRPr/>
            </a:p>
          </p:txBody>
        </p:sp>
        <p:sp>
          <p:nvSpPr>
            <p:cNvPr id="754" name="Line 16"/>
            <p:cNvSpPr/>
            <p:nvPr/>
          </p:nvSpPr>
          <p:spPr>
            <a:xfrm flipH="1">
              <a:off x="304799" y="457200"/>
              <a:ext cx="2" cy="1676400"/>
            </a:xfrm>
            <a:prstGeom prst="line">
              <a:avLst/>
            </a:prstGeom>
            <a:noFill/>
            <a:ln w="12700" cap="flat">
              <a:solidFill>
                <a:srgbClr val="000000"/>
              </a:solidFill>
              <a:prstDash val="dash"/>
              <a:round/>
            </a:ln>
            <a:effectLst/>
          </p:spPr>
          <p:txBody>
            <a:bodyPr wrap="square" lIns="45719" tIns="45719" rIns="45719" bIns="45719" numCol="1" anchor="t">
              <a:noAutofit/>
            </a:bodyPr>
            <a:lstStyle/>
            <a:p>
              <a:endParaRPr/>
            </a:p>
          </p:txBody>
        </p:sp>
        <p:sp>
          <p:nvSpPr>
            <p:cNvPr id="755" name="Line 17"/>
            <p:cNvSpPr/>
            <p:nvPr/>
          </p:nvSpPr>
          <p:spPr>
            <a:xfrm flipH="1">
              <a:off x="914399" y="457200"/>
              <a:ext cx="1" cy="1676400"/>
            </a:xfrm>
            <a:prstGeom prst="line">
              <a:avLst/>
            </a:prstGeom>
            <a:noFill/>
            <a:ln w="12700" cap="flat">
              <a:solidFill>
                <a:srgbClr val="000000"/>
              </a:solidFill>
              <a:prstDash val="dash"/>
              <a:round/>
            </a:ln>
            <a:effectLst/>
          </p:spPr>
          <p:txBody>
            <a:bodyPr wrap="square" lIns="45719" tIns="45719" rIns="45719" bIns="45719" numCol="1" anchor="t">
              <a:noAutofit/>
            </a:bodyPr>
            <a:lstStyle/>
            <a:p>
              <a:endParaRPr/>
            </a:p>
          </p:txBody>
        </p:sp>
      </p:grpSp>
      <p:grpSp>
        <p:nvGrpSpPr>
          <p:cNvPr id="769" name="Group 18"/>
          <p:cNvGrpSpPr/>
          <p:nvPr/>
        </p:nvGrpSpPr>
        <p:grpSpPr>
          <a:xfrm>
            <a:off x="984250" y="3910012"/>
            <a:ext cx="2146300" cy="2133601"/>
            <a:chOff x="0" y="0"/>
            <a:chExt cx="2146300" cy="2133600"/>
          </a:xfrm>
        </p:grpSpPr>
        <p:grpSp>
          <p:nvGrpSpPr>
            <p:cNvPr id="759" name="Group 19"/>
            <p:cNvGrpSpPr/>
            <p:nvPr/>
          </p:nvGrpSpPr>
          <p:grpSpPr>
            <a:xfrm>
              <a:off x="1384300" y="914400"/>
              <a:ext cx="762000" cy="304800"/>
              <a:chOff x="0" y="0"/>
              <a:chExt cx="762000" cy="304800"/>
            </a:xfrm>
          </p:grpSpPr>
          <p:sp>
            <p:nvSpPr>
              <p:cNvPr id="757" name="Line 20"/>
              <p:cNvSpPr/>
              <p:nvPr/>
            </p:nvSpPr>
            <p:spPr>
              <a:xfrm>
                <a:off x="0" y="304800"/>
                <a:ext cx="762000" cy="0"/>
              </a:xfrm>
              <a:prstGeom prst="line">
                <a:avLst/>
              </a:prstGeom>
              <a:noFill/>
              <a:ln w="12700" cap="flat">
                <a:solidFill>
                  <a:srgbClr val="000000"/>
                </a:solidFill>
                <a:prstDash val="dash"/>
                <a:round/>
              </a:ln>
              <a:effectLst/>
            </p:spPr>
            <p:txBody>
              <a:bodyPr wrap="square" lIns="45719" tIns="45719" rIns="45719" bIns="45719" numCol="1" anchor="t">
                <a:noAutofit/>
              </a:bodyPr>
              <a:lstStyle/>
              <a:p>
                <a:endParaRPr/>
              </a:p>
            </p:txBody>
          </p:sp>
          <p:sp>
            <p:nvSpPr>
              <p:cNvPr id="758" name="Line 21"/>
              <p:cNvSpPr/>
              <p:nvPr/>
            </p:nvSpPr>
            <p:spPr>
              <a:xfrm>
                <a:off x="0" y="0"/>
                <a:ext cx="762000" cy="0"/>
              </a:xfrm>
              <a:prstGeom prst="line">
                <a:avLst/>
              </a:prstGeom>
              <a:noFill/>
              <a:ln w="12700" cap="flat">
                <a:solidFill>
                  <a:srgbClr val="000000"/>
                </a:solidFill>
                <a:prstDash val="dash"/>
                <a:round/>
              </a:ln>
              <a:effectLst/>
            </p:spPr>
            <p:txBody>
              <a:bodyPr wrap="square" lIns="45719" tIns="45719" rIns="45719" bIns="45719" numCol="1" anchor="t">
                <a:noAutofit/>
              </a:bodyPr>
              <a:lstStyle/>
              <a:p>
                <a:endParaRPr/>
              </a:p>
            </p:txBody>
          </p:sp>
        </p:grpSp>
        <p:grpSp>
          <p:nvGrpSpPr>
            <p:cNvPr id="765" name="Group 22"/>
            <p:cNvGrpSpPr/>
            <p:nvPr/>
          </p:nvGrpSpPr>
          <p:grpSpPr>
            <a:xfrm>
              <a:off x="463550" y="0"/>
              <a:ext cx="1219200" cy="2133600"/>
              <a:chOff x="0" y="0"/>
              <a:chExt cx="1219200" cy="2133600"/>
            </a:xfrm>
          </p:grpSpPr>
          <p:sp>
            <p:nvSpPr>
              <p:cNvPr id="760" name="Line 23"/>
              <p:cNvSpPr/>
              <p:nvPr/>
            </p:nvSpPr>
            <p:spPr>
              <a:xfrm flipH="1">
                <a:off x="-1" y="0"/>
                <a:ext cx="2" cy="457200"/>
              </a:xfrm>
              <a:prstGeom prst="line">
                <a:avLst/>
              </a:prstGeom>
              <a:noFill/>
              <a:ln w="12700" cap="flat">
                <a:solidFill>
                  <a:srgbClr val="000000"/>
                </a:solidFill>
                <a:prstDash val="dash"/>
                <a:round/>
              </a:ln>
              <a:effectLst/>
            </p:spPr>
            <p:txBody>
              <a:bodyPr wrap="square" lIns="45719" tIns="45719" rIns="45719" bIns="45719" numCol="1" anchor="t">
                <a:noAutofit/>
              </a:bodyPr>
              <a:lstStyle/>
              <a:p>
                <a:endParaRPr/>
              </a:p>
            </p:txBody>
          </p:sp>
          <p:sp>
            <p:nvSpPr>
              <p:cNvPr id="761" name="Line 24"/>
              <p:cNvSpPr/>
              <p:nvPr/>
            </p:nvSpPr>
            <p:spPr>
              <a:xfrm>
                <a:off x="1219200" y="0"/>
                <a:ext cx="0" cy="457200"/>
              </a:xfrm>
              <a:prstGeom prst="line">
                <a:avLst/>
              </a:prstGeom>
              <a:noFill/>
              <a:ln w="12700" cap="flat">
                <a:solidFill>
                  <a:srgbClr val="000000"/>
                </a:solidFill>
                <a:prstDash val="dash"/>
                <a:round/>
              </a:ln>
              <a:effectLst/>
            </p:spPr>
            <p:txBody>
              <a:bodyPr wrap="square" lIns="45719" tIns="45719" rIns="45719" bIns="45719" numCol="1" anchor="t">
                <a:noAutofit/>
              </a:bodyPr>
              <a:lstStyle/>
              <a:p>
                <a:endParaRPr/>
              </a:p>
            </p:txBody>
          </p:sp>
          <p:sp>
            <p:nvSpPr>
              <p:cNvPr id="762" name="Line 25"/>
              <p:cNvSpPr/>
              <p:nvPr/>
            </p:nvSpPr>
            <p:spPr>
              <a:xfrm>
                <a:off x="0" y="457200"/>
                <a:ext cx="1219200" cy="0"/>
              </a:xfrm>
              <a:prstGeom prst="line">
                <a:avLst/>
              </a:prstGeom>
              <a:noFill/>
              <a:ln w="12700" cap="flat">
                <a:solidFill>
                  <a:srgbClr val="000000"/>
                </a:solidFill>
                <a:prstDash val="dash"/>
                <a:round/>
              </a:ln>
              <a:effectLst/>
            </p:spPr>
            <p:txBody>
              <a:bodyPr wrap="square" lIns="45719" tIns="45719" rIns="45719" bIns="45719" numCol="1" anchor="t">
                <a:noAutofit/>
              </a:bodyPr>
              <a:lstStyle/>
              <a:p>
                <a:endParaRPr/>
              </a:p>
            </p:txBody>
          </p:sp>
          <p:sp>
            <p:nvSpPr>
              <p:cNvPr id="763" name="Line 26"/>
              <p:cNvSpPr/>
              <p:nvPr/>
            </p:nvSpPr>
            <p:spPr>
              <a:xfrm flipH="1">
                <a:off x="304799" y="457200"/>
                <a:ext cx="2" cy="1676400"/>
              </a:xfrm>
              <a:prstGeom prst="line">
                <a:avLst/>
              </a:prstGeom>
              <a:noFill/>
              <a:ln w="12700" cap="flat">
                <a:solidFill>
                  <a:srgbClr val="000000"/>
                </a:solidFill>
                <a:prstDash val="dash"/>
                <a:round/>
              </a:ln>
              <a:effectLst/>
            </p:spPr>
            <p:txBody>
              <a:bodyPr wrap="square" lIns="45719" tIns="45719" rIns="45719" bIns="45719" numCol="1" anchor="t">
                <a:noAutofit/>
              </a:bodyPr>
              <a:lstStyle/>
              <a:p>
                <a:endParaRPr/>
              </a:p>
            </p:txBody>
          </p:sp>
          <p:sp>
            <p:nvSpPr>
              <p:cNvPr id="764" name="Line 27"/>
              <p:cNvSpPr/>
              <p:nvPr/>
            </p:nvSpPr>
            <p:spPr>
              <a:xfrm flipH="1">
                <a:off x="914399" y="457200"/>
                <a:ext cx="1" cy="1676400"/>
              </a:xfrm>
              <a:prstGeom prst="line">
                <a:avLst/>
              </a:prstGeom>
              <a:noFill/>
              <a:ln w="12700" cap="flat">
                <a:solidFill>
                  <a:srgbClr val="000000"/>
                </a:solidFill>
                <a:prstDash val="dash"/>
                <a:round/>
              </a:ln>
              <a:effectLst/>
            </p:spPr>
            <p:txBody>
              <a:bodyPr wrap="square" lIns="45719" tIns="45719" rIns="45719" bIns="45719" numCol="1" anchor="t">
                <a:noAutofit/>
              </a:bodyPr>
              <a:lstStyle/>
              <a:p>
                <a:endParaRPr/>
              </a:p>
            </p:txBody>
          </p:sp>
        </p:grpSp>
        <p:grpSp>
          <p:nvGrpSpPr>
            <p:cNvPr id="768" name="Group 28"/>
            <p:cNvGrpSpPr/>
            <p:nvPr/>
          </p:nvGrpSpPr>
          <p:grpSpPr>
            <a:xfrm>
              <a:off x="0" y="914400"/>
              <a:ext cx="762000" cy="304800"/>
              <a:chOff x="0" y="0"/>
              <a:chExt cx="762000" cy="304800"/>
            </a:xfrm>
          </p:grpSpPr>
          <p:sp>
            <p:nvSpPr>
              <p:cNvPr id="766" name="Line 29"/>
              <p:cNvSpPr/>
              <p:nvPr/>
            </p:nvSpPr>
            <p:spPr>
              <a:xfrm>
                <a:off x="0" y="304800"/>
                <a:ext cx="762000" cy="0"/>
              </a:xfrm>
              <a:prstGeom prst="line">
                <a:avLst/>
              </a:prstGeom>
              <a:noFill/>
              <a:ln w="12700" cap="flat">
                <a:solidFill>
                  <a:srgbClr val="000000"/>
                </a:solidFill>
                <a:prstDash val="dash"/>
                <a:round/>
              </a:ln>
              <a:effectLst/>
            </p:spPr>
            <p:txBody>
              <a:bodyPr wrap="square" lIns="45719" tIns="45719" rIns="45719" bIns="45719" numCol="1" anchor="t">
                <a:noAutofit/>
              </a:bodyPr>
              <a:lstStyle/>
              <a:p>
                <a:endParaRPr/>
              </a:p>
            </p:txBody>
          </p:sp>
          <p:sp>
            <p:nvSpPr>
              <p:cNvPr id="767" name="Line 30"/>
              <p:cNvSpPr/>
              <p:nvPr/>
            </p:nvSpPr>
            <p:spPr>
              <a:xfrm>
                <a:off x="0" y="0"/>
                <a:ext cx="762000" cy="0"/>
              </a:xfrm>
              <a:prstGeom prst="line">
                <a:avLst/>
              </a:prstGeom>
              <a:noFill/>
              <a:ln w="12700" cap="flat">
                <a:solidFill>
                  <a:srgbClr val="000000"/>
                </a:solidFill>
                <a:prstDash val="dash"/>
                <a:round/>
              </a:ln>
              <a:effectLst/>
            </p:spPr>
            <p:txBody>
              <a:bodyPr wrap="square" lIns="45719" tIns="45719" rIns="45719" bIns="45719" numCol="1" anchor="t">
                <a:noAutofit/>
              </a:bodyPr>
              <a:lstStyle/>
              <a:p>
                <a:endParaRPr/>
              </a:p>
            </p:txBody>
          </p:sp>
        </p:grpSp>
      </p:grpSp>
      <p:grpSp>
        <p:nvGrpSpPr>
          <p:cNvPr id="776" name="Group 31"/>
          <p:cNvGrpSpPr/>
          <p:nvPr/>
        </p:nvGrpSpPr>
        <p:grpSpPr>
          <a:xfrm>
            <a:off x="1004888" y="2100263"/>
            <a:ext cx="2109787" cy="304801"/>
            <a:chOff x="0" y="0"/>
            <a:chExt cx="2109786" cy="304800"/>
          </a:xfrm>
        </p:grpSpPr>
        <p:grpSp>
          <p:nvGrpSpPr>
            <p:cNvPr id="772" name="Group 32"/>
            <p:cNvGrpSpPr/>
            <p:nvPr/>
          </p:nvGrpSpPr>
          <p:grpSpPr>
            <a:xfrm>
              <a:off x="1347787" y="0"/>
              <a:ext cx="762000" cy="304800"/>
              <a:chOff x="0" y="0"/>
              <a:chExt cx="761999" cy="304800"/>
            </a:xfrm>
          </p:grpSpPr>
          <p:sp>
            <p:nvSpPr>
              <p:cNvPr id="770" name="Line 33"/>
              <p:cNvSpPr/>
              <p:nvPr/>
            </p:nvSpPr>
            <p:spPr>
              <a:xfrm>
                <a:off x="-1" y="0"/>
                <a:ext cx="762001" cy="0"/>
              </a:xfrm>
              <a:prstGeom prst="line">
                <a:avLst/>
              </a:prstGeom>
              <a:noFill/>
              <a:ln w="12700" cap="flat">
                <a:solidFill>
                  <a:srgbClr val="000000"/>
                </a:solidFill>
                <a:prstDash val="dash"/>
                <a:round/>
              </a:ln>
              <a:effectLst/>
            </p:spPr>
            <p:txBody>
              <a:bodyPr wrap="square" lIns="45719" tIns="45719" rIns="45719" bIns="45719" numCol="1" anchor="t">
                <a:noAutofit/>
              </a:bodyPr>
              <a:lstStyle/>
              <a:p>
                <a:endParaRPr/>
              </a:p>
            </p:txBody>
          </p:sp>
          <p:sp>
            <p:nvSpPr>
              <p:cNvPr id="771" name="Line 34"/>
              <p:cNvSpPr/>
              <p:nvPr/>
            </p:nvSpPr>
            <p:spPr>
              <a:xfrm>
                <a:off x="-1" y="304800"/>
                <a:ext cx="762001" cy="0"/>
              </a:xfrm>
              <a:prstGeom prst="line">
                <a:avLst/>
              </a:prstGeom>
              <a:noFill/>
              <a:ln w="12700" cap="flat">
                <a:solidFill>
                  <a:srgbClr val="000000"/>
                </a:solidFill>
                <a:prstDash val="dash"/>
                <a:round/>
              </a:ln>
              <a:effectLst/>
            </p:spPr>
            <p:txBody>
              <a:bodyPr wrap="square" lIns="45719" tIns="45719" rIns="45719" bIns="45719" numCol="1" anchor="t">
                <a:noAutofit/>
              </a:bodyPr>
              <a:lstStyle/>
              <a:p>
                <a:endParaRPr/>
              </a:p>
            </p:txBody>
          </p:sp>
        </p:grpSp>
        <p:grpSp>
          <p:nvGrpSpPr>
            <p:cNvPr id="775" name="Group 35"/>
            <p:cNvGrpSpPr/>
            <p:nvPr/>
          </p:nvGrpSpPr>
          <p:grpSpPr>
            <a:xfrm>
              <a:off x="0" y="0"/>
              <a:ext cx="762000" cy="304800"/>
              <a:chOff x="0" y="0"/>
              <a:chExt cx="761999" cy="304800"/>
            </a:xfrm>
          </p:grpSpPr>
          <p:sp>
            <p:nvSpPr>
              <p:cNvPr id="773" name="Line 36"/>
              <p:cNvSpPr/>
              <p:nvPr/>
            </p:nvSpPr>
            <p:spPr>
              <a:xfrm>
                <a:off x="-1" y="0"/>
                <a:ext cx="762001" cy="0"/>
              </a:xfrm>
              <a:prstGeom prst="line">
                <a:avLst/>
              </a:prstGeom>
              <a:noFill/>
              <a:ln w="12700" cap="flat">
                <a:solidFill>
                  <a:srgbClr val="000000"/>
                </a:solidFill>
                <a:prstDash val="dash"/>
                <a:round/>
              </a:ln>
              <a:effectLst/>
            </p:spPr>
            <p:txBody>
              <a:bodyPr wrap="square" lIns="45719" tIns="45719" rIns="45719" bIns="45719" numCol="1" anchor="t">
                <a:noAutofit/>
              </a:bodyPr>
              <a:lstStyle/>
              <a:p>
                <a:endParaRPr/>
              </a:p>
            </p:txBody>
          </p:sp>
          <p:sp>
            <p:nvSpPr>
              <p:cNvPr id="774" name="Line 37"/>
              <p:cNvSpPr/>
              <p:nvPr/>
            </p:nvSpPr>
            <p:spPr>
              <a:xfrm>
                <a:off x="-1" y="304800"/>
                <a:ext cx="762001" cy="0"/>
              </a:xfrm>
              <a:prstGeom prst="line">
                <a:avLst/>
              </a:prstGeom>
              <a:noFill/>
              <a:ln w="12700" cap="flat">
                <a:solidFill>
                  <a:srgbClr val="000000"/>
                </a:solidFill>
                <a:prstDash val="dash"/>
                <a:round/>
              </a:ln>
              <a:effectLst/>
            </p:spPr>
            <p:txBody>
              <a:bodyPr wrap="square" lIns="45719" tIns="45719" rIns="45719" bIns="45719" numCol="1" anchor="t">
                <a:noAutofit/>
              </a:bodyPr>
              <a:lstStyle/>
              <a:p>
                <a:endParaRPr/>
              </a:p>
            </p:txBody>
          </p:sp>
        </p:grpSp>
      </p:grpSp>
      <p:sp>
        <p:nvSpPr>
          <p:cNvPr id="777" name="Text Box 38"/>
          <p:cNvSpPr txBox="1"/>
          <p:nvPr/>
        </p:nvSpPr>
        <p:spPr>
          <a:xfrm>
            <a:off x="6477000" y="4572000"/>
            <a:ext cx="1343631" cy="396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000" b="1">
                <a:solidFill>
                  <a:srgbClr val="3C8C93"/>
                </a:solidFill>
                <a:latin typeface="Century Gothic"/>
                <a:ea typeface="Century Gothic"/>
                <a:cs typeface="Century Gothic"/>
                <a:sym typeface="Century Gothic"/>
              </a:defRPr>
            </a:lvl1pPr>
          </a:lstStyle>
          <a:p>
            <a:r>
              <a:t>2.  Hidden</a:t>
            </a:r>
          </a:p>
        </p:txBody>
      </p:sp>
      <p:grpSp>
        <p:nvGrpSpPr>
          <p:cNvPr id="791" name="Group 39"/>
          <p:cNvGrpSpPr/>
          <p:nvPr/>
        </p:nvGrpSpPr>
        <p:grpSpPr>
          <a:xfrm>
            <a:off x="466725" y="1501775"/>
            <a:ext cx="3119438" cy="1524000"/>
            <a:chOff x="0" y="0"/>
            <a:chExt cx="3119437" cy="1524000"/>
          </a:xfrm>
        </p:grpSpPr>
        <p:grpSp>
          <p:nvGrpSpPr>
            <p:cNvPr id="784" name="Group 40"/>
            <p:cNvGrpSpPr/>
            <p:nvPr/>
          </p:nvGrpSpPr>
          <p:grpSpPr>
            <a:xfrm>
              <a:off x="833437" y="0"/>
              <a:ext cx="1447801" cy="1524000"/>
              <a:chOff x="0" y="0"/>
              <a:chExt cx="1447800" cy="1524000"/>
            </a:xfrm>
          </p:grpSpPr>
          <p:sp>
            <p:nvSpPr>
              <p:cNvPr id="778" name="Line 41"/>
              <p:cNvSpPr/>
              <p:nvPr/>
            </p:nvSpPr>
            <p:spPr>
              <a:xfrm>
                <a:off x="762000" y="685800"/>
                <a:ext cx="1" cy="152400"/>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779" name="Line 42"/>
              <p:cNvSpPr/>
              <p:nvPr/>
            </p:nvSpPr>
            <p:spPr>
              <a:xfrm flipV="1">
                <a:off x="762000" y="0"/>
                <a:ext cx="1" cy="609600"/>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780" name="Line 43"/>
              <p:cNvSpPr/>
              <p:nvPr/>
            </p:nvSpPr>
            <p:spPr>
              <a:xfrm flipV="1">
                <a:off x="762000" y="914400"/>
                <a:ext cx="1" cy="609600"/>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781" name="Line 44"/>
              <p:cNvSpPr/>
              <p:nvPr/>
            </p:nvSpPr>
            <p:spPr>
              <a:xfrm>
                <a:off x="685800" y="762000"/>
                <a:ext cx="152401" cy="0"/>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782" name="Line 45"/>
              <p:cNvSpPr/>
              <p:nvPr/>
            </p:nvSpPr>
            <p:spPr>
              <a:xfrm>
                <a:off x="914400" y="762000"/>
                <a:ext cx="533401" cy="0"/>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783" name="Line 46"/>
              <p:cNvSpPr/>
              <p:nvPr/>
            </p:nvSpPr>
            <p:spPr>
              <a:xfrm>
                <a:off x="0" y="762000"/>
                <a:ext cx="609601" cy="0"/>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grpSp>
        <p:grpSp>
          <p:nvGrpSpPr>
            <p:cNvPr id="787" name="Group 47"/>
            <p:cNvGrpSpPr/>
            <p:nvPr/>
          </p:nvGrpSpPr>
          <p:grpSpPr>
            <a:xfrm>
              <a:off x="2357437" y="762000"/>
              <a:ext cx="762001" cy="0"/>
              <a:chOff x="0" y="0"/>
              <a:chExt cx="762000" cy="0"/>
            </a:xfrm>
          </p:grpSpPr>
          <p:sp>
            <p:nvSpPr>
              <p:cNvPr id="785" name="Line 48"/>
              <p:cNvSpPr/>
              <p:nvPr/>
            </p:nvSpPr>
            <p:spPr>
              <a:xfrm>
                <a:off x="228600" y="0"/>
                <a:ext cx="533401" cy="0"/>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786" name="Line 49"/>
              <p:cNvSpPr/>
              <p:nvPr/>
            </p:nvSpPr>
            <p:spPr>
              <a:xfrm>
                <a:off x="0" y="0"/>
                <a:ext cx="152400" cy="0"/>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grpSp>
        <p:grpSp>
          <p:nvGrpSpPr>
            <p:cNvPr id="790" name="Group 50"/>
            <p:cNvGrpSpPr/>
            <p:nvPr/>
          </p:nvGrpSpPr>
          <p:grpSpPr>
            <a:xfrm>
              <a:off x="0" y="763269"/>
              <a:ext cx="762001" cy="1"/>
              <a:chOff x="0" y="0"/>
              <a:chExt cx="762000" cy="0"/>
            </a:xfrm>
          </p:grpSpPr>
          <p:sp>
            <p:nvSpPr>
              <p:cNvPr id="788" name="Line 51"/>
              <p:cNvSpPr/>
              <p:nvPr/>
            </p:nvSpPr>
            <p:spPr>
              <a:xfrm flipH="1" flipV="1">
                <a:off x="0" y="0"/>
                <a:ext cx="533400" cy="1"/>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789" name="Line 52"/>
              <p:cNvSpPr/>
              <p:nvPr/>
            </p:nvSpPr>
            <p:spPr>
              <a:xfrm flipH="1" flipV="1">
                <a:off x="609600" y="0"/>
                <a:ext cx="152401" cy="1"/>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grpSp>
      </p:grpSp>
      <p:sp>
        <p:nvSpPr>
          <p:cNvPr id="792" name="Text Box 53"/>
          <p:cNvSpPr txBox="1"/>
          <p:nvPr/>
        </p:nvSpPr>
        <p:spPr>
          <a:xfrm>
            <a:off x="6477000" y="4995862"/>
            <a:ext cx="1292657" cy="396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000" b="1">
                <a:solidFill>
                  <a:srgbClr val="3C8C93"/>
                </a:solidFill>
                <a:latin typeface="Century Gothic"/>
                <a:ea typeface="Century Gothic"/>
                <a:cs typeface="Century Gothic"/>
                <a:sym typeface="Century Gothic"/>
              </a:defRPr>
            </a:lvl1pPr>
          </a:lstStyle>
          <a:p>
            <a:r>
              <a:t>3.  Center</a:t>
            </a:r>
          </a:p>
        </p:txBody>
      </p:sp>
      <p:grpSp>
        <p:nvGrpSpPr>
          <p:cNvPr id="799" name="Group 54"/>
          <p:cNvGrpSpPr/>
          <p:nvPr/>
        </p:nvGrpSpPr>
        <p:grpSpPr>
          <a:xfrm>
            <a:off x="4343400" y="3678237"/>
            <a:ext cx="914400" cy="2514601"/>
            <a:chOff x="0" y="0"/>
            <a:chExt cx="914400" cy="2514600"/>
          </a:xfrm>
        </p:grpSpPr>
        <p:sp>
          <p:nvSpPr>
            <p:cNvPr id="793" name="Line 55"/>
            <p:cNvSpPr/>
            <p:nvPr/>
          </p:nvSpPr>
          <p:spPr>
            <a:xfrm>
              <a:off x="457200" y="1219200"/>
              <a:ext cx="0" cy="152400"/>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794" name="Line 56"/>
            <p:cNvSpPr/>
            <p:nvPr/>
          </p:nvSpPr>
          <p:spPr>
            <a:xfrm flipV="1">
              <a:off x="457199" y="0"/>
              <a:ext cx="1" cy="1143000"/>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795" name="Line 57"/>
            <p:cNvSpPr/>
            <p:nvPr/>
          </p:nvSpPr>
          <p:spPr>
            <a:xfrm flipV="1">
              <a:off x="457199" y="1447800"/>
              <a:ext cx="1" cy="1066800"/>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796" name="Line 58"/>
            <p:cNvSpPr/>
            <p:nvPr/>
          </p:nvSpPr>
          <p:spPr>
            <a:xfrm>
              <a:off x="381000" y="1295400"/>
              <a:ext cx="152400" cy="0"/>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797" name="Line 59"/>
            <p:cNvSpPr/>
            <p:nvPr/>
          </p:nvSpPr>
          <p:spPr>
            <a:xfrm>
              <a:off x="609600" y="1295400"/>
              <a:ext cx="304800" cy="0"/>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798" name="Line 60"/>
            <p:cNvSpPr/>
            <p:nvPr/>
          </p:nvSpPr>
          <p:spPr>
            <a:xfrm>
              <a:off x="0" y="1295400"/>
              <a:ext cx="304800" cy="0"/>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grpSp>
      <p:grpSp>
        <p:nvGrpSpPr>
          <p:cNvPr id="812" name="Group 61"/>
          <p:cNvGrpSpPr/>
          <p:nvPr/>
        </p:nvGrpSpPr>
        <p:grpSpPr>
          <a:xfrm>
            <a:off x="652462" y="3713162"/>
            <a:ext cx="2819401" cy="2562226"/>
            <a:chOff x="0" y="0"/>
            <a:chExt cx="2819400" cy="2562225"/>
          </a:xfrm>
        </p:grpSpPr>
        <p:grpSp>
          <p:nvGrpSpPr>
            <p:cNvPr id="803" name="Group 62"/>
            <p:cNvGrpSpPr/>
            <p:nvPr/>
          </p:nvGrpSpPr>
          <p:grpSpPr>
            <a:xfrm>
              <a:off x="1404937" y="0"/>
              <a:ext cx="1" cy="2562225"/>
              <a:chOff x="0" y="0"/>
              <a:chExt cx="0" cy="2562225"/>
            </a:xfrm>
          </p:grpSpPr>
          <p:sp>
            <p:nvSpPr>
              <p:cNvPr id="800" name="Line 63"/>
              <p:cNvSpPr/>
              <p:nvPr/>
            </p:nvSpPr>
            <p:spPr>
              <a:xfrm flipH="1">
                <a:off x="-1" y="0"/>
                <a:ext cx="2" cy="1066800"/>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801" name="Line 64"/>
              <p:cNvSpPr/>
              <p:nvPr/>
            </p:nvSpPr>
            <p:spPr>
              <a:xfrm flipH="1">
                <a:off x="-1" y="1165225"/>
                <a:ext cx="2" cy="228600"/>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802" name="Line 65"/>
              <p:cNvSpPr/>
              <p:nvPr/>
            </p:nvSpPr>
            <p:spPr>
              <a:xfrm flipH="1">
                <a:off x="-1" y="1495425"/>
                <a:ext cx="2" cy="1066800"/>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grpSp>
        <p:grpSp>
          <p:nvGrpSpPr>
            <p:cNvPr id="807" name="Group 66"/>
            <p:cNvGrpSpPr/>
            <p:nvPr/>
          </p:nvGrpSpPr>
          <p:grpSpPr>
            <a:xfrm>
              <a:off x="1600200" y="1247775"/>
              <a:ext cx="1219200" cy="0"/>
              <a:chOff x="0" y="0"/>
              <a:chExt cx="1219200" cy="0"/>
            </a:xfrm>
          </p:grpSpPr>
          <p:sp>
            <p:nvSpPr>
              <p:cNvPr id="804" name="Line 67"/>
              <p:cNvSpPr/>
              <p:nvPr/>
            </p:nvSpPr>
            <p:spPr>
              <a:xfrm>
                <a:off x="533400" y="0"/>
                <a:ext cx="152400" cy="0"/>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805" name="Line 68"/>
              <p:cNvSpPr/>
              <p:nvPr/>
            </p:nvSpPr>
            <p:spPr>
              <a:xfrm>
                <a:off x="762000" y="0"/>
                <a:ext cx="457200" cy="0"/>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806" name="Line 69"/>
              <p:cNvSpPr/>
              <p:nvPr/>
            </p:nvSpPr>
            <p:spPr>
              <a:xfrm>
                <a:off x="0" y="0"/>
                <a:ext cx="457200" cy="0"/>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grpSp>
        <p:grpSp>
          <p:nvGrpSpPr>
            <p:cNvPr id="811" name="Group 70"/>
            <p:cNvGrpSpPr/>
            <p:nvPr/>
          </p:nvGrpSpPr>
          <p:grpSpPr>
            <a:xfrm>
              <a:off x="0" y="1247775"/>
              <a:ext cx="1219200" cy="0"/>
              <a:chOff x="0" y="0"/>
              <a:chExt cx="1219200" cy="0"/>
            </a:xfrm>
          </p:grpSpPr>
          <p:sp>
            <p:nvSpPr>
              <p:cNvPr id="808" name="Line 71"/>
              <p:cNvSpPr/>
              <p:nvPr/>
            </p:nvSpPr>
            <p:spPr>
              <a:xfrm>
                <a:off x="533400" y="0"/>
                <a:ext cx="152400" cy="0"/>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809" name="Line 72"/>
              <p:cNvSpPr/>
              <p:nvPr/>
            </p:nvSpPr>
            <p:spPr>
              <a:xfrm>
                <a:off x="762000" y="0"/>
                <a:ext cx="457200" cy="0"/>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810" name="Line 73"/>
              <p:cNvSpPr/>
              <p:nvPr/>
            </p:nvSpPr>
            <p:spPr>
              <a:xfrm>
                <a:off x="0" y="0"/>
                <a:ext cx="457200" cy="0"/>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grpSp>
      </p:grpSp>
      <p:grpSp>
        <p:nvGrpSpPr>
          <p:cNvPr id="830" name="Group 74"/>
          <p:cNvGrpSpPr/>
          <p:nvPr/>
        </p:nvGrpSpPr>
        <p:grpSpPr>
          <a:xfrm>
            <a:off x="3124200" y="1876425"/>
            <a:ext cx="2552700" cy="2752725"/>
            <a:chOff x="0" y="0"/>
            <a:chExt cx="2552700" cy="2752725"/>
          </a:xfrm>
        </p:grpSpPr>
        <p:pic>
          <p:nvPicPr>
            <p:cNvPr id="813" name="Picture 75" descr="Picture 75"/>
            <p:cNvPicPr>
              <a:picLocks noChangeAspect="1"/>
            </p:cNvPicPr>
            <p:nvPr/>
          </p:nvPicPr>
          <p:blipFill>
            <a:blip r:embed="rId3"/>
            <a:stretch>
              <a:fillRect/>
            </a:stretch>
          </p:blipFill>
          <p:spPr>
            <a:xfrm>
              <a:off x="0" y="0"/>
              <a:ext cx="2552700" cy="2752725"/>
            </a:xfrm>
            <a:prstGeom prst="rect">
              <a:avLst/>
            </a:prstGeom>
            <a:ln w="12700" cap="flat">
              <a:noFill/>
              <a:miter lim="400000"/>
            </a:ln>
            <a:effectLst/>
          </p:spPr>
        </p:pic>
        <p:grpSp>
          <p:nvGrpSpPr>
            <p:cNvPr id="829" name="Group 76"/>
            <p:cNvGrpSpPr/>
            <p:nvPr/>
          </p:nvGrpSpPr>
          <p:grpSpPr>
            <a:xfrm>
              <a:off x="746125" y="76200"/>
              <a:ext cx="1328738" cy="1747838"/>
              <a:chOff x="0" y="0"/>
              <a:chExt cx="1328737" cy="1747836"/>
            </a:xfrm>
          </p:grpSpPr>
          <p:grpSp>
            <p:nvGrpSpPr>
              <p:cNvPr id="823" name="Group 77"/>
              <p:cNvGrpSpPr/>
              <p:nvPr/>
            </p:nvGrpSpPr>
            <p:grpSpPr>
              <a:xfrm>
                <a:off x="0" y="0"/>
                <a:ext cx="1095375" cy="950913"/>
                <a:chOff x="0" y="0"/>
                <a:chExt cx="1095374" cy="950912"/>
              </a:xfrm>
            </p:grpSpPr>
            <p:sp>
              <p:nvSpPr>
                <p:cNvPr id="814" name="Line 78"/>
                <p:cNvSpPr/>
                <p:nvPr/>
              </p:nvSpPr>
              <p:spPr>
                <a:xfrm flipH="1">
                  <a:off x="549274" y="0"/>
                  <a:ext cx="1" cy="400050"/>
                </a:xfrm>
                <a:prstGeom prst="line">
                  <a:avLst/>
                </a:prstGeom>
                <a:noFill/>
                <a:ln w="19050" cap="flat">
                  <a:solidFill>
                    <a:srgbClr val="000000"/>
                  </a:solidFill>
                  <a:prstDash val="solid"/>
                  <a:round/>
                </a:ln>
                <a:effectLst/>
              </p:spPr>
              <p:txBody>
                <a:bodyPr wrap="square" lIns="45719" tIns="45719" rIns="45719" bIns="45719" numCol="1" anchor="t">
                  <a:noAutofit/>
                </a:bodyPr>
                <a:lstStyle/>
                <a:p>
                  <a:endParaRPr/>
                </a:p>
              </p:txBody>
            </p:sp>
            <p:sp>
              <p:nvSpPr>
                <p:cNvPr id="815" name="Line 79"/>
                <p:cNvSpPr/>
                <p:nvPr/>
              </p:nvSpPr>
              <p:spPr>
                <a:xfrm>
                  <a:off x="0" y="320674"/>
                  <a:ext cx="336551" cy="190502"/>
                </a:xfrm>
                <a:prstGeom prst="line">
                  <a:avLst/>
                </a:prstGeom>
                <a:noFill/>
                <a:ln w="19050" cap="flat">
                  <a:solidFill>
                    <a:srgbClr val="000000"/>
                  </a:solidFill>
                  <a:prstDash val="solid"/>
                  <a:round/>
                </a:ln>
                <a:effectLst/>
              </p:spPr>
              <p:txBody>
                <a:bodyPr wrap="square" lIns="45719" tIns="45719" rIns="45719" bIns="45719" numCol="1" anchor="t">
                  <a:noAutofit/>
                </a:bodyPr>
                <a:lstStyle/>
                <a:p>
                  <a:endParaRPr/>
                </a:p>
              </p:txBody>
            </p:sp>
            <p:sp>
              <p:nvSpPr>
                <p:cNvPr id="816" name="Line 80"/>
                <p:cNvSpPr/>
                <p:nvPr/>
              </p:nvSpPr>
              <p:spPr>
                <a:xfrm flipV="1">
                  <a:off x="758824" y="320674"/>
                  <a:ext cx="330202" cy="190502"/>
                </a:xfrm>
                <a:prstGeom prst="line">
                  <a:avLst/>
                </a:prstGeom>
                <a:noFill/>
                <a:ln w="19050" cap="flat">
                  <a:solidFill>
                    <a:srgbClr val="000000"/>
                  </a:solidFill>
                  <a:prstDash val="solid"/>
                  <a:round/>
                </a:ln>
                <a:effectLst/>
              </p:spPr>
              <p:txBody>
                <a:bodyPr wrap="square" lIns="45719" tIns="45719" rIns="45719" bIns="45719" numCol="1" anchor="t">
                  <a:noAutofit/>
                </a:bodyPr>
                <a:lstStyle/>
                <a:p>
                  <a:endParaRPr/>
                </a:p>
              </p:txBody>
            </p:sp>
            <p:sp>
              <p:nvSpPr>
                <p:cNvPr id="817" name="Line 81"/>
                <p:cNvSpPr/>
                <p:nvPr/>
              </p:nvSpPr>
              <p:spPr>
                <a:xfrm>
                  <a:off x="441325" y="571499"/>
                  <a:ext cx="215901" cy="123827"/>
                </a:xfrm>
                <a:prstGeom prst="line">
                  <a:avLst/>
                </a:prstGeom>
                <a:noFill/>
                <a:ln w="19050" cap="flat">
                  <a:solidFill>
                    <a:srgbClr val="000000"/>
                  </a:solidFill>
                  <a:prstDash val="solid"/>
                  <a:round/>
                </a:ln>
                <a:effectLst/>
              </p:spPr>
              <p:txBody>
                <a:bodyPr wrap="square" lIns="45719" tIns="45719" rIns="45719" bIns="45719" numCol="1" anchor="t">
                  <a:noAutofit/>
                </a:bodyPr>
                <a:lstStyle/>
                <a:p>
                  <a:endParaRPr/>
                </a:p>
              </p:txBody>
            </p:sp>
            <p:sp>
              <p:nvSpPr>
                <p:cNvPr id="818" name="Line 82"/>
                <p:cNvSpPr/>
                <p:nvPr/>
              </p:nvSpPr>
              <p:spPr>
                <a:xfrm flipV="1">
                  <a:off x="441324" y="568324"/>
                  <a:ext cx="219076" cy="127002"/>
                </a:xfrm>
                <a:prstGeom prst="line">
                  <a:avLst/>
                </a:prstGeom>
                <a:noFill/>
                <a:ln w="19050" cap="flat">
                  <a:solidFill>
                    <a:srgbClr val="000000"/>
                  </a:solidFill>
                  <a:prstDash val="solid"/>
                  <a:round/>
                </a:ln>
                <a:effectLst/>
              </p:spPr>
              <p:txBody>
                <a:bodyPr wrap="square" lIns="45719" tIns="45719" rIns="45719" bIns="45719" numCol="1" anchor="t">
                  <a:noAutofit/>
                </a:bodyPr>
                <a:lstStyle/>
                <a:p>
                  <a:endParaRPr/>
                </a:p>
              </p:txBody>
            </p:sp>
            <p:sp>
              <p:nvSpPr>
                <p:cNvPr id="819" name="Line 83"/>
                <p:cNvSpPr/>
                <p:nvPr/>
              </p:nvSpPr>
              <p:spPr>
                <a:xfrm flipH="1" flipV="1">
                  <a:off x="782637" y="771525"/>
                  <a:ext cx="312738" cy="179388"/>
                </a:xfrm>
                <a:prstGeom prst="line">
                  <a:avLst/>
                </a:prstGeom>
                <a:noFill/>
                <a:ln w="19050" cap="flat">
                  <a:solidFill>
                    <a:srgbClr val="000000"/>
                  </a:solidFill>
                  <a:prstDash val="solid"/>
                  <a:round/>
                </a:ln>
                <a:effectLst/>
              </p:spPr>
              <p:txBody>
                <a:bodyPr wrap="square" lIns="45719" tIns="45719" rIns="45719" bIns="45719" numCol="1" anchor="t">
                  <a:noAutofit/>
                </a:bodyPr>
                <a:lstStyle/>
                <a:p>
                  <a:endParaRPr/>
                </a:p>
              </p:txBody>
            </p:sp>
            <p:sp>
              <p:nvSpPr>
                <p:cNvPr id="820" name="Line 84"/>
                <p:cNvSpPr/>
                <p:nvPr/>
              </p:nvSpPr>
              <p:spPr>
                <a:xfrm flipV="1">
                  <a:off x="6350" y="774699"/>
                  <a:ext cx="295276" cy="171452"/>
                </a:xfrm>
                <a:prstGeom prst="line">
                  <a:avLst/>
                </a:prstGeom>
                <a:noFill/>
                <a:ln w="19050" cap="flat">
                  <a:solidFill>
                    <a:srgbClr val="000000"/>
                  </a:solidFill>
                  <a:prstDash val="solid"/>
                  <a:round/>
                </a:ln>
                <a:effectLst/>
              </p:spPr>
              <p:txBody>
                <a:bodyPr wrap="square" lIns="45719" tIns="45719" rIns="45719" bIns="45719" numCol="1" anchor="t">
                  <a:noAutofit/>
                </a:bodyPr>
                <a:lstStyle/>
                <a:p>
                  <a:endParaRPr/>
                </a:p>
              </p:txBody>
            </p:sp>
            <p:sp>
              <p:nvSpPr>
                <p:cNvPr id="821" name="Line 85"/>
                <p:cNvSpPr/>
                <p:nvPr/>
              </p:nvSpPr>
              <p:spPr>
                <a:xfrm>
                  <a:off x="547687" y="761999"/>
                  <a:ext cx="1" cy="157163"/>
                </a:xfrm>
                <a:prstGeom prst="line">
                  <a:avLst/>
                </a:prstGeom>
                <a:noFill/>
                <a:ln w="19050" cap="flat">
                  <a:solidFill>
                    <a:srgbClr val="000000"/>
                  </a:solidFill>
                  <a:prstDash val="solid"/>
                  <a:round/>
                </a:ln>
                <a:effectLst/>
              </p:spPr>
              <p:txBody>
                <a:bodyPr wrap="square" lIns="45719" tIns="45719" rIns="45719" bIns="45719" numCol="1" anchor="t">
                  <a:noAutofit/>
                </a:bodyPr>
                <a:lstStyle/>
                <a:p>
                  <a:endParaRPr/>
                </a:p>
              </p:txBody>
            </p:sp>
            <p:sp>
              <p:nvSpPr>
                <p:cNvPr id="822" name="Line 86"/>
                <p:cNvSpPr/>
                <p:nvPr/>
              </p:nvSpPr>
              <p:spPr>
                <a:xfrm>
                  <a:off x="547687" y="560387"/>
                  <a:ext cx="1" cy="157163"/>
                </a:xfrm>
                <a:prstGeom prst="line">
                  <a:avLst/>
                </a:prstGeom>
                <a:noFill/>
                <a:ln w="19050" cap="flat">
                  <a:solidFill>
                    <a:srgbClr val="000000"/>
                  </a:solidFill>
                  <a:prstDash val="solid"/>
                  <a:round/>
                </a:ln>
                <a:effectLst/>
              </p:spPr>
              <p:txBody>
                <a:bodyPr wrap="square" lIns="45719" tIns="45719" rIns="45719" bIns="45719" numCol="1" anchor="t">
                  <a:noAutofit/>
                </a:bodyPr>
                <a:lstStyle/>
                <a:p>
                  <a:endParaRPr/>
                </a:p>
              </p:txBody>
            </p:sp>
          </p:grpSp>
          <p:grpSp>
            <p:nvGrpSpPr>
              <p:cNvPr id="828" name="Group 87"/>
              <p:cNvGrpSpPr/>
              <p:nvPr/>
            </p:nvGrpSpPr>
            <p:grpSpPr>
              <a:xfrm>
                <a:off x="1009650" y="1498600"/>
                <a:ext cx="319088" cy="249238"/>
                <a:chOff x="0" y="0"/>
                <a:chExt cx="319087" cy="249237"/>
              </a:xfrm>
            </p:grpSpPr>
            <p:sp>
              <p:nvSpPr>
                <p:cNvPr id="824" name="Line 88"/>
                <p:cNvSpPr/>
                <p:nvPr/>
              </p:nvSpPr>
              <p:spPr>
                <a:xfrm flipH="1">
                  <a:off x="106362" y="0"/>
                  <a:ext cx="1" cy="247650"/>
                </a:xfrm>
                <a:prstGeom prst="line">
                  <a:avLst/>
                </a:prstGeom>
                <a:noFill/>
                <a:ln w="19050" cap="flat">
                  <a:solidFill>
                    <a:srgbClr val="000000"/>
                  </a:solidFill>
                  <a:prstDash val="solid"/>
                  <a:round/>
                </a:ln>
                <a:effectLst/>
              </p:spPr>
              <p:txBody>
                <a:bodyPr wrap="square" lIns="45719" tIns="45719" rIns="45719" bIns="45719" numCol="1" anchor="t">
                  <a:noAutofit/>
                </a:bodyPr>
                <a:lstStyle/>
                <a:p>
                  <a:endParaRPr/>
                </a:p>
              </p:txBody>
            </p:sp>
            <p:sp>
              <p:nvSpPr>
                <p:cNvPr id="825" name="Line 89"/>
                <p:cNvSpPr/>
                <p:nvPr/>
              </p:nvSpPr>
              <p:spPr>
                <a:xfrm flipV="1">
                  <a:off x="0" y="63499"/>
                  <a:ext cx="214312" cy="123827"/>
                </a:xfrm>
                <a:prstGeom prst="line">
                  <a:avLst/>
                </a:prstGeom>
                <a:noFill/>
                <a:ln w="19050" cap="flat">
                  <a:solidFill>
                    <a:srgbClr val="000000"/>
                  </a:solidFill>
                  <a:prstDash val="solid"/>
                  <a:round/>
                </a:ln>
                <a:effectLst/>
              </p:spPr>
              <p:txBody>
                <a:bodyPr wrap="square" lIns="45719" tIns="45719" rIns="45719" bIns="45719" numCol="1" anchor="t">
                  <a:noAutofit/>
                </a:bodyPr>
                <a:lstStyle/>
                <a:p>
                  <a:endParaRPr/>
                </a:p>
              </p:txBody>
            </p:sp>
            <p:sp>
              <p:nvSpPr>
                <p:cNvPr id="826" name="Line 90"/>
                <p:cNvSpPr/>
                <p:nvPr/>
              </p:nvSpPr>
              <p:spPr>
                <a:xfrm>
                  <a:off x="71437" y="106362"/>
                  <a:ext cx="66676" cy="38101"/>
                </a:xfrm>
                <a:prstGeom prst="line">
                  <a:avLst/>
                </a:prstGeom>
                <a:noFill/>
                <a:ln w="19050" cap="flat">
                  <a:solidFill>
                    <a:srgbClr val="000000"/>
                  </a:solidFill>
                  <a:prstDash val="solid"/>
                  <a:round/>
                </a:ln>
                <a:effectLst/>
              </p:spPr>
              <p:txBody>
                <a:bodyPr wrap="square" lIns="45719" tIns="45719" rIns="45719" bIns="45719" numCol="1" anchor="t">
                  <a:noAutofit/>
                </a:bodyPr>
                <a:lstStyle/>
                <a:p>
                  <a:endParaRPr/>
                </a:p>
              </p:txBody>
            </p:sp>
            <p:sp>
              <p:nvSpPr>
                <p:cNvPr id="827" name="Line 91"/>
                <p:cNvSpPr/>
                <p:nvPr/>
              </p:nvSpPr>
              <p:spPr>
                <a:xfrm>
                  <a:off x="176212" y="168275"/>
                  <a:ext cx="142876" cy="80963"/>
                </a:xfrm>
                <a:prstGeom prst="line">
                  <a:avLst/>
                </a:prstGeom>
                <a:noFill/>
                <a:ln w="19050" cap="flat">
                  <a:solidFill>
                    <a:srgbClr val="000000"/>
                  </a:solidFill>
                  <a:prstDash val="solid"/>
                  <a:round/>
                </a:ln>
                <a:effectLst/>
              </p:spPr>
              <p:txBody>
                <a:bodyPr wrap="square" lIns="45719" tIns="45719" rIns="45719" bIns="45719" numCol="1" anchor="t">
                  <a:noAutofit/>
                </a:bodyPr>
                <a:lstStyle/>
                <a:p>
                  <a:endParaRPr/>
                </a:p>
              </p:txBody>
            </p:sp>
          </p:grpSp>
        </p:grpSp>
      </p:grpSp>
      <p:sp>
        <p:nvSpPr>
          <p:cNvPr id="831" name="Rectangle 92"/>
          <p:cNvSpPr txBox="1">
            <a:spLocks noGrp="1"/>
          </p:cNvSpPr>
          <p:nvPr>
            <p:ph type="title" idx="4294967295"/>
          </p:nvPr>
        </p:nvSpPr>
        <p:spPr>
          <a:xfrm>
            <a:off x="0" y="0"/>
            <a:ext cx="9144000" cy="893763"/>
          </a:xfrm>
          <a:prstGeom prst="rect">
            <a:avLst/>
          </a:prstGeom>
        </p:spPr>
        <p:txBody>
          <a:bodyPr lIns="46037" tIns="46037" rIns="46037" bIns="46037">
            <a:normAutofit/>
          </a:bodyPr>
          <a:lstStyle>
            <a:lvl1pPr>
              <a:defRPr b="1">
                <a:latin typeface="Century Gothic"/>
                <a:ea typeface="Century Gothic"/>
                <a:cs typeface="Century Gothic"/>
                <a:sym typeface="Century Gothic"/>
              </a:defRPr>
            </a:lvl1pPr>
          </a:lstStyle>
          <a:p>
            <a:r>
              <a:t>Line Precedence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L 0.300003 -0.233343" pathEditMode="relative">
                                      <p:cBhvr>
                                        <p:cTn id="6" dur="2000" fill="hold"/>
                                        <p:tgtEl>
                                          <p:spTgt spid="830"/>
                                        </p:tgtEl>
                                        <p:attrNameLst>
                                          <p:attrName>ppt_x</p:attrName>
                                          <p:attrName>ppt_y</p:attrName>
                                        </p:attrNameLst>
                                      </p:cBhvr>
                                    </p:animMotion>
                                  </p:childTnLst>
                                </p:cTn>
                              </p:par>
                            </p:childTnLst>
                          </p:cTn>
                        </p:par>
                        <p:par>
                          <p:cTn id="7" fill="hold">
                            <p:stCondLst>
                              <p:cond delay="2000"/>
                            </p:stCondLst>
                            <p:childTnLst>
                              <p:par>
                                <p:cTn id="8" presetID="9" presetClass="entr" fill="hold" grpId="2" nodeType="afterEffect">
                                  <p:stCondLst>
                                    <p:cond delay="0"/>
                                  </p:stCondLst>
                                  <p:iterate>
                                    <p:tmAbs val="0"/>
                                  </p:iterate>
                                  <p:childTnLst>
                                    <p:set>
                                      <p:cBhvr>
                                        <p:cTn id="9" fill="hold"/>
                                        <p:tgtEl>
                                          <p:spTgt spid="746"/>
                                        </p:tgtEl>
                                        <p:attrNameLst>
                                          <p:attrName>style.visibility</p:attrName>
                                        </p:attrNameLst>
                                      </p:cBhvr>
                                      <p:to>
                                        <p:strVal val="visible"/>
                                      </p:to>
                                    </p:set>
                                    <p:animEffect transition="in" filter="dissolve">
                                      <p:cBhvr>
                                        <p:cTn id="10" dur="1000"/>
                                        <p:tgtEl>
                                          <p:spTgt spid="746"/>
                                        </p:tgtEl>
                                      </p:cBhvr>
                                    </p:animEffect>
                                  </p:childTnLst>
                                </p:cTn>
                              </p:par>
                            </p:childTnLst>
                          </p:cTn>
                        </p:par>
                        <p:par>
                          <p:cTn id="11" fill="hold">
                            <p:stCondLst>
                              <p:cond delay="3000"/>
                            </p:stCondLst>
                            <p:childTnLst>
                              <p:par>
                                <p:cTn id="12" presetID="9" presetClass="entr" fill="hold" grpId="3" nodeType="afterEffect">
                                  <p:stCondLst>
                                    <p:cond delay="0"/>
                                  </p:stCondLst>
                                  <p:iterate>
                                    <p:tmAbs val="0"/>
                                  </p:iterate>
                                  <p:childTnLst>
                                    <p:set>
                                      <p:cBhvr>
                                        <p:cTn id="13" fill="hold"/>
                                        <p:tgtEl>
                                          <p:spTgt spid="741"/>
                                        </p:tgtEl>
                                        <p:attrNameLst>
                                          <p:attrName>style.visibility</p:attrName>
                                        </p:attrNameLst>
                                      </p:cBhvr>
                                      <p:to>
                                        <p:strVal val="visible"/>
                                      </p:to>
                                    </p:set>
                                    <p:animEffect transition="in" filter="dissolve">
                                      <p:cBhvr>
                                        <p:cTn id="14" dur="1000"/>
                                        <p:tgtEl>
                                          <p:spTgt spid="741"/>
                                        </p:tgtEl>
                                      </p:cBhvr>
                                    </p:animEffect>
                                  </p:childTnLst>
                                </p:cTn>
                              </p:par>
                            </p:childTnLst>
                          </p:cTn>
                        </p:par>
                        <p:par>
                          <p:cTn id="15" fill="hold">
                            <p:stCondLst>
                              <p:cond delay="4000"/>
                            </p:stCondLst>
                            <p:childTnLst>
                              <p:par>
                                <p:cTn id="16" presetID="9" presetClass="entr" fill="hold" grpId="4" nodeType="afterEffect">
                                  <p:stCondLst>
                                    <p:cond delay="0"/>
                                  </p:stCondLst>
                                  <p:iterate>
                                    <p:tmAbs val="0"/>
                                  </p:iterate>
                                  <p:childTnLst>
                                    <p:set>
                                      <p:cBhvr>
                                        <p:cTn id="17" fill="hold"/>
                                        <p:tgtEl>
                                          <p:spTgt spid="749"/>
                                        </p:tgtEl>
                                        <p:attrNameLst>
                                          <p:attrName>style.visibility</p:attrName>
                                        </p:attrNameLst>
                                      </p:cBhvr>
                                      <p:to>
                                        <p:strVal val="visible"/>
                                      </p:to>
                                    </p:set>
                                    <p:animEffect transition="in" filter="dissolve">
                                      <p:cBhvr>
                                        <p:cTn id="18" dur="1000"/>
                                        <p:tgtEl>
                                          <p:spTgt spid="749"/>
                                        </p:tgtEl>
                                      </p:cBhvr>
                                    </p:animEffect>
                                  </p:childTnLst>
                                </p:cTn>
                              </p:par>
                            </p:childTnLst>
                          </p:cTn>
                        </p:par>
                        <p:par>
                          <p:cTn id="19" fill="hold">
                            <p:stCondLst>
                              <p:cond delay="5000"/>
                            </p:stCondLst>
                            <p:childTnLst>
                              <p:par>
                                <p:cTn id="20" presetID="9" presetClass="entr" fill="hold" grpId="5" nodeType="afterEffect">
                                  <p:stCondLst>
                                    <p:cond delay="0"/>
                                  </p:stCondLst>
                                  <p:iterate>
                                    <p:tmAbs val="0"/>
                                  </p:iterate>
                                  <p:childTnLst>
                                    <p:set>
                                      <p:cBhvr>
                                        <p:cTn id="21" fill="hold"/>
                                        <p:tgtEl>
                                          <p:spTgt spid="750"/>
                                        </p:tgtEl>
                                        <p:attrNameLst>
                                          <p:attrName>style.visibility</p:attrName>
                                        </p:attrNameLst>
                                      </p:cBhvr>
                                      <p:to>
                                        <p:strVal val="visible"/>
                                      </p:to>
                                    </p:set>
                                    <p:animEffect transition="in" filter="dissolve">
                                      <p:cBhvr>
                                        <p:cTn id="22" dur="1000"/>
                                        <p:tgtEl>
                                          <p:spTgt spid="75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6" nodeType="clickEffect">
                                  <p:stCondLst>
                                    <p:cond delay="0"/>
                                  </p:stCondLst>
                                  <p:iterate>
                                    <p:tmAbs val="0"/>
                                  </p:iterate>
                                  <p:childTnLst>
                                    <p:set>
                                      <p:cBhvr>
                                        <p:cTn id="26" fill="hold"/>
                                        <p:tgtEl>
                                          <p:spTgt spid="776"/>
                                        </p:tgtEl>
                                        <p:attrNameLst>
                                          <p:attrName>style.visibility</p:attrName>
                                        </p:attrNameLst>
                                      </p:cBhvr>
                                      <p:to>
                                        <p:strVal val="visible"/>
                                      </p:to>
                                    </p:set>
                                    <p:animEffect transition="in" filter="dissolve">
                                      <p:cBhvr>
                                        <p:cTn id="27" dur="2000"/>
                                        <p:tgtEl>
                                          <p:spTgt spid="776"/>
                                        </p:tgtEl>
                                      </p:cBhvr>
                                    </p:animEffect>
                                  </p:childTnLst>
                                </p:cTn>
                              </p:par>
                            </p:childTnLst>
                          </p:cTn>
                        </p:par>
                        <p:par>
                          <p:cTn id="28" fill="hold">
                            <p:stCondLst>
                              <p:cond delay="2000"/>
                            </p:stCondLst>
                            <p:childTnLst>
                              <p:par>
                                <p:cTn id="29" presetID="9" presetClass="entr" fill="hold" grpId="7" nodeType="afterEffect">
                                  <p:stCondLst>
                                    <p:cond delay="0"/>
                                  </p:stCondLst>
                                  <p:iterate>
                                    <p:tmAbs val="0"/>
                                  </p:iterate>
                                  <p:childTnLst>
                                    <p:set>
                                      <p:cBhvr>
                                        <p:cTn id="30" fill="hold"/>
                                        <p:tgtEl>
                                          <p:spTgt spid="769"/>
                                        </p:tgtEl>
                                        <p:attrNameLst>
                                          <p:attrName>style.visibility</p:attrName>
                                        </p:attrNameLst>
                                      </p:cBhvr>
                                      <p:to>
                                        <p:strVal val="visible"/>
                                      </p:to>
                                    </p:set>
                                    <p:animEffect transition="in" filter="dissolve">
                                      <p:cBhvr>
                                        <p:cTn id="31" dur="2000"/>
                                        <p:tgtEl>
                                          <p:spTgt spid="769"/>
                                        </p:tgtEl>
                                      </p:cBhvr>
                                    </p:animEffect>
                                  </p:childTnLst>
                                </p:cTn>
                              </p:par>
                            </p:childTnLst>
                          </p:cTn>
                        </p:par>
                        <p:par>
                          <p:cTn id="32" fill="hold">
                            <p:stCondLst>
                              <p:cond delay="4000"/>
                            </p:stCondLst>
                            <p:childTnLst>
                              <p:par>
                                <p:cTn id="33" presetID="9" presetClass="entr" fill="hold" grpId="8" nodeType="afterEffect">
                                  <p:stCondLst>
                                    <p:cond delay="0"/>
                                  </p:stCondLst>
                                  <p:iterate>
                                    <p:tmAbs val="0"/>
                                  </p:iterate>
                                  <p:childTnLst>
                                    <p:set>
                                      <p:cBhvr>
                                        <p:cTn id="34" fill="hold"/>
                                        <p:tgtEl>
                                          <p:spTgt spid="756"/>
                                        </p:tgtEl>
                                        <p:attrNameLst>
                                          <p:attrName>style.visibility</p:attrName>
                                        </p:attrNameLst>
                                      </p:cBhvr>
                                      <p:to>
                                        <p:strVal val="visible"/>
                                      </p:to>
                                    </p:set>
                                    <p:animEffect transition="in" filter="dissolve">
                                      <p:cBhvr>
                                        <p:cTn id="35" dur="2000"/>
                                        <p:tgtEl>
                                          <p:spTgt spid="756"/>
                                        </p:tgtEl>
                                      </p:cBhvr>
                                    </p:animEffect>
                                  </p:childTnLst>
                                </p:cTn>
                              </p:par>
                            </p:childTnLst>
                          </p:cTn>
                        </p:par>
                        <p:par>
                          <p:cTn id="36" fill="hold">
                            <p:stCondLst>
                              <p:cond delay="6000"/>
                            </p:stCondLst>
                            <p:childTnLst>
                              <p:par>
                                <p:cTn id="37" presetID="9" presetClass="entr" fill="hold" grpId="9" nodeType="afterEffect">
                                  <p:stCondLst>
                                    <p:cond delay="0"/>
                                  </p:stCondLst>
                                  <p:iterate>
                                    <p:tmAbs val="0"/>
                                  </p:iterate>
                                  <p:childTnLst>
                                    <p:set>
                                      <p:cBhvr>
                                        <p:cTn id="38" fill="hold"/>
                                        <p:tgtEl>
                                          <p:spTgt spid="777"/>
                                        </p:tgtEl>
                                        <p:attrNameLst>
                                          <p:attrName>style.visibility</p:attrName>
                                        </p:attrNameLst>
                                      </p:cBhvr>
                                      <p:to>
                                        <p:strVal val="visible"/>
                                      </p:to>
                                    </p:set>
                                    <p:animEffect transition="in" filter="dissolve">
                                      <p:cBhvr>
                                        <p:cTn id="39" dur="2000"/>
                                        <p:tgtEl>
                                          <p:spTgt spid="777"/>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fill="hold" grpId="10" nodeType="clickEffect">
                                  <p:stCondLst>
                                    <p:cond delay="0"/>
                                  </p:stCondLst>
                                  <p:iterate>
                                    <p:tmAbs val="0"/>
                                  </p:iterate>
                                  <p:childTnLst>
                                    <p:set>
                                      <p:cBhvr>
                                        <p:cTn id="43" fill="hold"/>
                                        <p:tgtEl>
                                          <p:spTgt spid="791"/>
                                        </p:tgtEl>
                                        <p:attrNameLst>
                                          <p:attrName>style.visibility</p:attrName>
                                        </p:attrNameLst>
                                      </p:cBhvr>
                                      <p:to>
                                        <p:strVal val="visible"/>
                                      </p:to>
                                    </p:set>
                                    <p:animEffect transition="in" filter="dissolve">
                                      <p:cBhvr>
                                        <p:cTn id="44" dur="2000"/>
                                        <p:tgtEl>
                                          <p:spTgt spid="791"/>
                                        </p:tgtEl>
                                      </p:cBhvr>
                                    </p:animEffect>
                                  </p:childTnLst>
                                </p:cTn>
                              </p:par>
                            </p:childTnLst>
                          </p:cTn>
                        </p:par>
                        <p:par>
                          <p:cTn id="45" fill="hold">
                            <p:stCondLst>
                              <p:cond delay="2000"/>
                            </p:stCondLst>
                            <p:childTnLst>
                              <p:par>
                                <p:cTn id="46" presetID="9" presetClass="entr" fill="hold" grpId="11" nodeType="afterEffect">
                                  <p:stCondLst>
                                    <p:cond delay="0"/>
                                  </p:stCondLst>
                                  <p:iterate>
                                    <p:tmAbs val="0"/>
                                  </p:iterate>
                                  <p:childTnLst>
                                    <p:set>
                                      <p:cBhvr>
                                        <p:cTn id="47" fill="hold"/>
                                        <p:tgtEl>
                                          <p:spTgt spid="812"/>
                                        </p:tgtEl>
                                        <p:attrNameLst>
                                          <p:attrName>style.visibility</p:attrName>
                                        </p:attrNameLst>
                                      </p:cBhvr>
                                      <p:to>
                                        <p:strVal val="visible"/>
                                      </p:to>
                                    </p:set>
                                    <p:animEffect transition="in" filter="dissolve">
                                      <p:cBhvr>
                                        <p:cTn id="48" dur="2000"/>
                                        <p:tgtEl>
                                          <p:spTgt spid="812"/>
                                        </p:tgtEl>
                                      </p:cBhvr>
                                    </p:animEffect>
                                  </p:childTnLst>
                                </p:cTn>
                              </p:par>
                            </p:childTnLst>
                          </p:cTn>
                        </p:par>
                        <p:par>
                          <p:cTn id="49" fill="hold">
                            <p:stCondLst>
                              <p:cond delay="4000"/>
                            </p:stCondLst>
                            <p:childTnLst>
                              <p:par>
                                <p:cTn id="50" presetID="9" presetClass="entr" fill="hold" grpId="12" nodeType="afterEffect">
                                  <p:stCondLst>
                                    <p:cond delay="0"/>
                                  </p:stCondLst>
                                  <p:iterate>
                                    <p:tmAbs val="0"/>
                                  </p:iterate>
                                  <p:childTnLst>
                                    <p:set>
                                      <p:cBhvr>
                                        <p:cTn id="51" fill="hold"/>
                                        <p:tgtEl>
                                          <p:spTgt spid="799"/>
                                        </p:tgtEl>
                                        <p:attrNameLst>
                                          <p:attrName>style.visibility</p:attrName>
                                        </p:attrNameLst>
                                      </p:cBhvr>
                                      <p:to>
                                        <p:strVal val="visible"/>
                                      </p:to>
                                    </p:set>
                                    <p:animEffect transition="in" filter="dissolve">
                                      <p:cBhvr>
                                        <p:cTn id="52" dur="2000"/>
                                        <p:tgtEl>
                                          <p:spTgt spid="799"/>
                                        </p:tgtEl>
                                      </p:cBhvr>
                                    </p:animEffect>
                                  </p:childTnLst>
                                </p:cTn>
                              </p:par>
                            </p:childTnLst>
                          </p:cTn>
                        </p:par>
                        <p:par>
                          <p:cTn id="53" fill="hold">
                            <p:stCondLst>
                              <p:cond delay="6000"/>
                            </p:stCondLst>
                            <p:childTnLst>
                              <p:par>
                                <p:cTn id="54" presetID="9" presetClass="entr" fill="hold" grpId="13" nodeType="afterEffect">
                                  <p:stCondLst>
                                    <p:cond delay="0"/>
                                  </p:stCondLst>
                                  <p:iterate>
                                    <p:tmAbs val="0"/>
                                  </p:iterate>
                                  <p:childTnLst>
                                    <p:set>
                                      <p:cBhvr>
                                        <p:cTn id="55" fill="hold"/>
                                        <p:tgtEl>
                                          <p:spTgt spid="792"/>
                                        </p:tgtEl>
                                        <p:attrNameLst>
                                          <p:attrName>style.visibility</p:attrName>
                                        </p:attrNameLst>
                                      </p:cBhvr>
                                      <p:to>
                                        <p:strVal val="visible"/>
                                      </p:to>
                                    </p:set>
                                    <p:animEffect transition="in" filter="dissolve">
                                      <p:cBhvr>
                                        <p:cTn id="56" dur="2000"/>
                                        <p:tgtEl>
                                          <p:spTgt spid="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1" grpId="3" animBg="1" advAuto="0"/>
      <p:bldP spid="746" grpId="2" animBg="1" advAuto="0"/>
      <p:bldP spid="749" grpId="4" animBg="1" advAuto="0"/>
      <p:bldP spid="750" grpId="5" animBg="1" advAuto="0"/>
      <p:bldP spid="756" grpId="8" animBg="1" advAuto="0"/>
      <p:bldP spid="769" grpId="7" animBg="1" advAuto="0"/>
      <p:bldP spid="776" grpId="6" animBg="1" advAuto="0"/>
      <p:bldP spid="777" grpId="9" animBg="1" advAuto="0"/>
      <p:bldP spid="791" grpId="10" animBg="1" advAuto="0"/>
      <p:bldP spid="792" grpId="13" animBg="1" advAuto="0"/>
      <p:bldP spid="799" grpId="12" animBg="1" advAuto="0"/>
      <p:bldP spid="812" grpId="11"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Title 1"/>
          <p:cNvSpPr txBox="1">
            <a:spLocks noGrp="1"/>
          </p:cNvSpPr>
          <p:nvPr>
            <p:ph type="title"/>
          </p:nvPr>
        </p:nvSpPr>
        <p:spPr>
          <a:prstGeom prst="rect">
            <a:avLst/>
          </a:prstGeom>
        </p:spPr>
        <p:txBody>
          <a:bodyPr/>
          <a:lstStyle>
            <a:lvl1pPr>
              <a:defRPr b="1">
                <a:latin typeface="Century Gothic"/>
                <a:ea typeface="Century Gothic"/>
                <a:cs typeface="Century Gothic"/>
                <a:sym typeface="Century Gothic"/>
              </a:defRPr>
            </a:lvl1pPr>
          </a:lstStyle>
          <a:p>
            <a:r>
              <a:t>Add missing view in indicated location</a:t>
            </a:r>
          </a:p>
        </p:txBody>
      </p:sp>
      <p:pic>
        <p:nvPicPr>
          <p:cNvPr id="836" name="Picture 2" descr="Picture 2"/>
          <p:cNvPicPr>
            <a:picLocks noChangeAspect="1"/>
          </p:cNvPicPr>
          <p:nvPr/>
        </p:nvPicPr>
        <p:blipFill>
          <a:blip r:embed="rId2"/>
          <a:stretch>
            <a:fillRect/>
          </a:stretch>
        </p:blipFill>
        <p:spPr>
          <a:xfrm>
            <a:off x="1718575" y="1465230"/>
            <a:ext cx="5838826" cy="5153026"/>
          </a:xfrm>
          <a:prstGeom prst="rect">
            <a:avLst/>
          </a:prstGeom>
          <a:ln w="12700">
            <a:miter lim="400000"/>
          </a:ln>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 name="Title 1"/>
          <p:cNvSpPr txBox="1">
            <a:spLocks noGrp="1"/>
          </p:cNvSpPr>
          <p:nvPr>
            <p:ph type="title"/>
          </p:nvPr>
        </p:nvSpPr>
        <p:spPr>
          <a:prstGeom prst="rect">
            <a:avLst/>
          </a:prstGeom>
        </p:spPr>
        <p:txBody>
          <a:bodyPr/>
          <a:lstStyle>
            <a:lvl1pPr>
              <a:defRPr b="1">
                <a:latin typeface="Century Gothic"/>
                <a:ea typeface="Century Gothic"/>
                <a:cs typeface="Century Gothic"/>
                <a:sym typeface="Century Gothic"/>
              </a:defRPr>
            </a:lvl1pPr>
          </a:lstStyle>
          <a:p>
            <a:r>
              <a:t>Add missing view in indicated location</a:t>
            </a:r>
          </a:p>
        </p:txBody>
      </p:sp>
      <p:pic>
        <p:nvPicPr>
          <p:cNvPr id="839" name="Picture 2" descr="Picture 2"/>
          <p:cNvPicPr>
            <a:picLocks noChangeAspect="1"/>
          </p:cNvPicPr>
          <p:nvPr/>
        </p:nvPicPr>
        <p:blipFill>
          <a:blip r:embed="rId3"/>
          <a:stretch>
            <a:fillRect/>
          </a:stretch>
        </p:blipFill>
        <p:spPr>
          <a:xfrm>
            <a:off x="1718575" y="1465230"/>
            <a:ext cx="5838826" cy="5153026"/>
          </a:xfrm>
          <a:prstGeom prst="rect">
            <a:avLst/>
          </a:prstGeom>
          <a:ln w="12700">
            <a:miter lim="400000"/>
          </a:ln>
        </p:spPr>
      </p:pic>
      <p:sp>
        <p:nvSpPr>
          <p:cNvPr id="840" name="Straight Connector 3"/>
          <p:cNvSpPr/>
          <p:nvPr/>
        </p:nvSpPr>
        <p:spPr>
          <a:xfrm flipV="1">
            <a:off x="2252546" y="1360448"/>
            <a:ext cx="1" cy="2765504"/>
          </a:xfrm>
          <a:prstGeom prst="line">
            <a:avLst/>
          </a:prstGeom>
          <a:ln>
            <a:solidFill>
              <a:srgbClr val="C00000"/>
            </a:solidFill>
          </a:ln>
        </p:spPr>
        <p:txBody>
          <a:bodyPr lIns="45719" rIns="45719"/>
          <a:lstStyle/>
          <a:p>
            <a:endParaRPr/>
          </a:p>
        </p:txBody>
      </p:sp>
      <p:sp>
        <p:nvSpPr>
          <p:cNvPr id="841" name="Straight Connector 5"/>
          <p:cNvSpPr/>
          <p:nvPr/>
        </p:nvSpPr>
        <p:spPr>
          <a:xfrm flipV="1">
            <a:off x="4884234" y="1360449"/>
            <a:ext cx="1" cy="4025591"/>
          </a:xfrm>
          <a:prstGeom prst="line">
            <a:avLst/>
          </a:prstGeom>
          <a:ln w="12700">
            <a:solidFill>
              <a:srgbClr val="C00000"/>
            </a:solidFill>
          </a:ln>
        </p:spPr>
        <p:txBody>
          <a:bodyPr lIns="45719" rIns="45719"/>
          <a:lstStyle/>
          <a:p>
            <a:endParaRPr/>
          </a:p>
        </p:txBody>
      </p:sp>
      <p:sp>
        <p:nvSpPr>
          <p:cNvPr id="842" name="Straight Connector 7"/>
          <p:cNvSpPr/>
          <p:nvPr/>
        </p:nvSpPr>
        <p:spPr>
          <a:xfrm>
            <a:off x="2252545" y="3858321"/>
            <a:ext cx="5304857" cy="1"/>
          </a:xfrm>
          <a:prstGeom prst="line">
            <a:avLst/>
          </a:prstGeom>
          <a:ln>
            <a:solidFill>
              <a:srgbClr val="C00000"/>
            </a:solidFill>
          </a:ln>
        </p:spPr>
        <p:txBody>
          <a:bodyPr lIns="45719" rIns="45719"/>
          <a:lstStyle/>
          <a:p>
            <a:endParaRPr/>
          </a:p>
        </p:txBody>
      </p:sp>
      <p:sp>
        <p:nvSpPr>
          <p:cNvPr id="843" name="Straight Connector 17"/>
          <p:cNvSpPr/>
          <p:nvPr/>
        </p:nvSpPr>
        <p:spPr>
          <a:xfrm flipV="1">
            <a:off x="7176303" y="1465230"/>
            <a:ext cx="1" cy="2576512"/>
          </a:xfrm>
          <a:prstGeom prst="line">
            <a:avLst/>
          </a:prstGeom>
          <a:ln>
            <a:solidFill>
              <a:srgbClr val="C00000"/>
            </a:solidFill>
          </a:ln>
        </p:spPr>
        <p:txBody>
          <a:bodyPr lIns="45719" rIns="45719"/>
          <a:lstStyle/>
          <a:p>
            <a:endParaRPr/>
          </a:p>
        </p:txBody>
      </p:sp>
      <p:sp>
        <p:nvSpPr>
          <p:cNvPr id="844" name="Straight Connector 19"/>
          <p:cNvSpPr/>
          <p:nvPr/>
        </p:nvSpPr>
        <p:spPr>
          <a:xfrm flipV="1">
            <a:off x="5208608" y="1462123"/>
            <a:ext cx="2393092" cy="2393093"/>
          </a:xfrm>
          <a:prstGeom prst="line">
            <a:avLst/>
          </a:prstGeom>
          <a:ln>
            <a:solidFill>
              <a:srgbClr val="C00000"/>
            </a:solidFill>
          </a:ln>
        </p:spPr>
        <p:txBody>
          <a:bodyPr lIns="45719" rIns="45719"/>
          <a:lstStyle/>
          <a:p>
            <a:endParaRPr/>
          </a:p>
        </p:txBody>
      </p:sp>
      <p:sp>
        <p:nvSpPr>
          <p:cNvPr id="845" name="Straight Connector 21"/>
          <p:cNvSpPr/>
          <p:nvPr/>
        </p:nvSpPr>
        <p:spPr>
          <a:xfrm flipH="1" flipV="1">
            <a:off x="1718575" y="1893504"/>
            <a:ext cx="5558751" cy="1"/>
          </a:xfrm>
          <a:prstGeom prst="line">
            <a:avLst/>
          </a:prstGeom>
          <a:ln>
            <a:solidFill>
              <a:srgbClr val="C00000"/>
            </a:solidFill>
          </a:ln>
        </p:spPr>
        <p:txBody>
          <a:bodyPr lIns="45719" rIns="45719"/>
          <a:lstStyle/>
          <a:p>
            <a:endParaRPr/>
          </a:p>
        </p:txBody>
      </p:sp>
      <p:sp>
        <p:nvSpPr>
          <p:cNvPr id="846" name="Straight Connector 23"/>
          <p:cNvSpPr/>
          <p:nvPr/>
        </p:nvSpPr>
        <p:spPr>
          <a:xfrm flipV="1">
            <a:off x="3229337" y="1465230"/>
            <a:ext cx="1" cy="2660722"/>
          </a:xfrm>
          <a:prstGeom prst="line">
            <a:avLst/>
          </a:prstGeom>
          <a:ln>
            <a:solidFill>
              <a:srgbClr val="C00000"/>
            </a:solidFill>
          </a:ln>
        </p:spPr>
        <p:txBody>
          <a:bodyPr lIns="45719" rIns="45719"/>
          <a:lstStyle/>
          <a:p>
            <a:endParaRPr/>
          </a:p>
        </p:txBody>
      </p:sp>
      <p:sp>
        <p:nvSpPr>
          <p:cNvPr id="847" name="Straight Connector 25"/>
          <p:cNvSpPr/>
          <p:nvPr/>
        </p:nvSpPr>
        <p:spPr>
          <a:xfrm flipV="1">
            <a:off x="4190035" y="1465230"/>
            <a:ext cx="1" cy="3222518"/>
          </a:xfrm>
          <a:prstGeom prst="line">
            <a:avLst/>
          </a:prstGeom>
          <a:ln>
            <a:solidFill>
              <a:srgbClr val="C00000"/>
            </a:solidFill>
          </a:ln>
        </p:spPr>
        <p:txBody>
          <a:bodyPr lIns="45719" rIns="45719"/>
          <a:lstStyle/>
          <a:p>
            <a:endParaRPr/>
          </a:p>
        </p:txBody>
      </p:sp>
      <p:sp>
        <p:nvSpPr>
          <p:cNvPr id="848" name="Straight Connector 27"/>
          <p:cNvSpPr/>
          <p:nvPr/>
        </p:nvSpPr>
        <p:spPr>
          <a:xfrm flipV="1">
            <a:off x="6215605" y="2419109"/>
            <a:ext cx="1" cy="1706843"/>
          </a:xfrm>
          <a:prstGeom prst="line">
            <a:avLst/>
          </a:prstGeom>
          <a:ln>
            <a:solidFill>
              <a:srgbClr val="C00000"/>
            </a:solidFill>
          </a:ln>
        </p:spPr>
        <p:txBody>
          <a:bodyPr lIns="45719" rIns="45719"/>
          <a:lstStyle/>
          <a:p>
            <a:endParaRPr/>
          </a:p>
        </p:txBody>
      </p:sp>
      <p:sp>
        <p:nvSpPr>
          <p:cNvPr id="849" name="Straight Connector 29"/>
          <p:cNvSpPr/>
          <p:nvPr/>
        </p:nvSpPr>
        <p:spPr>
          <a:xfrm flipH="1" flipV="1">
            <a:off x="1354237" y="2823826"/>
            <a:ext cx="4861368" cy="1"/>
          </a:xfrm>
          <a:prstGeom prst="line">
            <a:avLst/>
          </a:prstGeom>
          <a:ln>
            <a:solidFill>
              <a:srgbClr val="C00000"/>
            </a:solidFill>
          </a:ln>
        </p:spPr>
        <p:txBody>
          <a:bodyPr lIns="45719" rIns="45719"/>
          <a:lstStyle/>
          <a:p>
            <a:endParaRPr/>
          </a:p>
        </p:txBody>
      </p:sp>
      <p:sp>
        <p:nvSpPr>
          <p:cNvPr id="850" name="Straight Connector 3071"/>
          <p:cNvSpPr/>
          <p:nvPr/>
        </p:nvSpPr>
        <p:spPr>
          <a:xfrm flipV="1">
            <a:off x="5208608" y="3588151"/>
            <a:ext cx="1" cy="1099597"/>
          </a:xfrm>
          <a:prstGeom prst="line">
            <a:avLst/>
          </a:prstGeom>
          <a:ln>
            <a:solidFill>
              <a:srgbClr val="C00000"/>
            </a:solidFill>
          </a:ln>
        </p:spPr>
        <p:txBody>
          <a:bodyPr lIns="45719" rIns="45719"/>
          <a:lstStyle/>
          <a:p>
            <a:endParaRPr/>
          </a:p>
        </p:txBody>
      </p:sp>
      <p:sp>
        <p:nvSpPr>
          <p:cNvPr id="851" name="Straight Connector 3077"/>
          <p:cNvSpPr/>
          <p:nvPr/>
        </p:nvSpPr>
        <p:spPr>
          <a:xfrm flipH="1">
            <a:off x="2252546" y="1878902"/>
            <a:ext cx="1" cy="1964818"/>
          </a:xfrm>
          <a:prstGeom prst="line">
            <a:avLst/>
          </a:prstGeom>
          <a:ln w="57150">
            <a:solidFill>
              <a:srgbClr val="000000"/>
            </a:solidFill>
          </a:ln>
        </p:spPr>
        <p:txBody>
          <a:bodyPr lIns="45719" rIns="45719"/>
          <a:lstStyle/>
          <a:p>
            <a:endParaRPr/>
          </a:p>
        </p:txBody>
      </p:sp>
      <p:sp>
        <p:nvSpPr>
          <p:cNvPr id="852" name="Straight Connector 40"/>
          <p:cNvSpPr/>
          <p:nvPr/>
        </p:nvSpPr>
        <p:spPr>
          <a:xfrm>
            <a:off x="4175168" y="1893504"/>
            <a:ext cx="1" cy="1964818"/>
          </a:xfrm>
          <a:prstGeom prst="line">
            <a:avLst/>
          </a:prstGeom>
          <a:ln w="57150">
            <a:solidFill>
              <a:srgbClr val="000000"/>
            </a:solidFill>
          </a:ln>
        </p:spPr>
        <p:txBody>
          <a:bodyPr lIns="45719" rIns="45719"/>
          <a:lstStyle/>
          <a:p>
            <a:endParaRPr/>
          </a:p>
        </p:txBody>
      </p:sp>
      <p:sp>
        <p:nvSpPr>
          <p:cNvPr id="853" name="Straight Connector 41"/>
          <p:cNvSpPr/>
          <p:nvPr/>
        </p:nvSpPr>
        <p:spPr>
          <a:xfrm>
            <a:off x="4869367" y="1890398"/>
            <a:ext cx="1" cy="1964818"/>
          </a:xfrm>
          <a:prstGeom prst="line">
            <a:avLst/>
          </a:prstGeom>
          <a:ln w="57150">
            <a:solidFill>
              <a:srgbClr val="000000"/>
            </a:solidFill>
          </a:ln>
        </p:spPr>
        <p:txBody>
          <a:bodyPr lIns="45719" rIns="45719"/>
          <a:lstStyle/>
          <a:p>
            <a:endParaRPr/>
          </a:p>
        </p:txBody>
      </p:sp>
      <p:sp>
        <p:nvSpPr>
          <p:cNvPr id="854" name="Straight Connector 42"/>
          <p:cNvSpPr/>
          <p:nvPr/>
        </p:nvSpPr>
        <p:spPr>
          <a:xfrm>
            <a:off x="2252546" y="1890398"/>
            <a:ext cx="2631689" cy="1"/>
          </a:xfrm>
          <a:prstGeom prst="line">
            <a:avLst/>
          </a:prstGeom>
          <a:ln w="57150">
            <a:solidFill>
              <a:srgbClr val="000000"/>
            </a:solidFill>
          </a:ln>
        </p:spPr>
        <p:txBody>
          <a:bodyPr lIns="45719" rIns="45719"/>
          <a:lstStyle/>
          <a:p>
            <a:endParaRPr/>
          </a:p>
        </p:txBody>
      </p:sp>
      <p:sp>
        <p:nvSpPr>
          <p:cNvPr id="855" name="Straight Connector 45"/>
          <p:cNvSpPr/>
          <p:nvPr/>
        </p:nvSpPr>
        <p:spPr>
          <a:xfrm>
            <a:off x="2252546" y="3843720"/>
            <a:ext cx="2631689" cy="1"/>
          </a:xfrm>
          <a:prstGeom prst="line">
            <a:avLst/>
          </a:prstGeom>
          <a:ln w="57150">
            <a:solidFill>
              <a:srgbClr val="000000"/>
            </a:solidFill>
          </a:ln>
        </p:spPr>
        <p:txBody>
          <a:bodyPr lIns="45719" rIns="45719"/>
          <a:lstStyle/>
          <a:p>
            <a:endParaRPr/>
          </a:p>
        </p:txBody>
      </p:sp>
      <p:sp>
        <p:nvSpPr>
          <p:cNvPr id="856" name="Straight Connector 46"/>
          <p:cNvSpPr/>
          <p:nvPr/>
        </p:nvSpPr>
        <p:spPr>
          <a:xfrm>
            <a:off x="2252546" y="2798963"/>
            <a:ext cx="976791" cy="1"/>
          </a:xfrm>
          <a:prstGeom prst="line">
            <a:avLst/>
          </a:prstGeom>
          <a:ln w="57150">
            <a:solidFill>
              <a:srgbClr val="000000"/>
            </a:solidFill>
          </a:ln>
        </p:spPr>
        <p:txBody>
          <a:bodyPr lIns="45719" rIns="45719"/>
          <a:lstStyle/>
          <a:p>
            <a:endParaRPr/>
          </a:p>
        </p:txBody>
      </p:sp>
      <p:sp>
        <p:nvSpPr>
          <p:cNvPr id="857" name="Straight Connector 48"/>
          <p:cNvSpPr/>
          <p:nvPr/>
        </p:nvSpPr>
        <p:spPr>
          <a:xfrm>
            <a:off x="3229336" y="1883506"/>
            <a:ext cx="1" cy="940321"/>
          </a:xfrm>
          <a:prstGeom prst="line">
            <a:avLst/>
          </a:prstGeom>
          <a:ln w="57150">
            <a:solidFill>
              <a:srgbClr val="000000"/>
            </a:solidFill>
          </a:ln>
        </p:spPr>
        <p:txBody>
          <a:bodyPr lIns="45719" rIns="45719"/>
          <a:lstStyle/>
          <a:p>
            <a:endParaRPr/>
          </a:p>
        </p:txBody>
      </p:sp>
      <p:sp>
        <p:nvSpPr>
          <p:cNvPr id="858" name="Straight Connector 4"/>
          <p:cNvSpPr/>
          <p:nvPr/>
        </p:nvSpPr>
        <p:spPr>
          <a:xfrm flipH="1">
            <a:off x="2259013" y="4832350"/>
            <a:ext cx="985838" cy="0"/>
          </a:xfrm>
          <a:prstGeom prst="line">
            <a:avLst/>
          </a:prstGeom>
          <a:ln w="25400">
            <a:solidFill>
              <a:srgbClr val="000000"/>
            </a:solidFill>
          </a:ln>
          <a:effectLst>
            <a:outerShdw blurRad="38100" dist="20000" dir="5400000" rotWithShape="0">
              <a:srgbClr val="000000">
                <a:alpha val="38000"/>
              </a:srgbClr>
            </a:outerShdw>
          </a:effectLst>
        </p:spPr>
        <p:txBody>
          <a:bodyPr lIns="45719" rIns="45719"/>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840"/>
                                        </p:tgtEl>
                                        <p:attrNameLst>
                                          <p:attrName>style.visibility</p:attrName>
                                        </p:attrNameLst>
                                      </p:cBhvr>
                                      <p:to>
                                        <p:strVal val="visible"/>
                                      </p:to>
                                    </p:set>
                                    <p:animEffect transition="in" filter="dissolve">
                                      <p:cBhvr>
                                        <p:cTn id="7" dur="500"/>
                                        <p:tgtEl>
                                          <p:spTgt spid="84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846"/>
                                        </p:tgtEl>
                                        <p:attrNameLst>
                                          <p:attrName>style.visibility</p:attrName>
                                        </p:attrNameLst>
                                      </p:cBhvr>
                                      <p:to>
                                        <p:strVal val="visible"/>
                                      </p:to>
                                    </p:set>
                                    <p:animEffect transition="in" filter="dissolve">
                                      <p:cBhvr>
                                        <p:cTn id="12" dur="500"/>
                                        <p:tgtEl>
                                          <p:spTgt spid="84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847"/>
                                        </p:tgtEl>
                                        <p:attrNameLst>
                                          <p:attrName>style.visibility</p:attrName>
                                        </p:attrNameLst>
                                      </p:cBhvr>
                                      <p:to>
                                        <p:strVal val="visible"/>
                                      </p:to>
                                    </p:set>
                                    <p:animEffect transition="in" filter="dissolve">
                                      <p:cBhvr>
                                        <p:cTn id="17" dur="500"/>
                                        <p:tgtEl>
                                          <p:spTgt spid="84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841"/>
                                        </p:tgtEl>
                                        <p:attrNameLst>
                                          <p:attrName>style.visibility</p:attrName>
                                        </p:attrNameLst>
                                      </p:cBhvr>
                                      <p:to>
                                        <p:strVal val="visible"/>
                                      </p:to>
                                    </p:set>
                                    <p:animEffect transition="in" filter="dissolve">
                                      <p:cBhvr>
                                        <p:cTn id="22" dur="500"/>
                                        <p:tgtEl>
                                          <p:spTgt spid="84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5" nodeType="clickEffect">
                                  <p:stCondLst>
                                    <p:cond delay="0"/>
                                  </p:stCondLst>
                                  <p:iterate>
                                    <p:tmAbs val="0"/>
                                  </p:iterate>
                                  <p:childTnLst>
                                    <p:set>
                                      <p:cBhvr>
                                        <p:cTn id="26" fill="hold"/>
                                        <p:tgtEl>
                                          <p:spTgt spid="842"/>
                                        </p:tgtEl>
                                        <p:attrNameLst>
                                          <p:attrName>style.visibility</p:attrName>
                                        </p:attrNameLst>
                                      </p:cBhvr>
                                      <p:to>
                                        <p:strVal val="visible"/>
                                      </p:to>
                                    </p:set>
                                    <p:animEffect transition="in" filter="dissolve">
                                      <p:cBhvr>
                                        <p:cTn id="27" dur="500"/>
                                        <p:tgtEl>
                                          <p:spTgt spid="84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fill="hold" grpId="6" nodeType="clickEffect">
                                  <p:stCondLst>
                                    <p:cond delay="0"/>
                                  </p:stCondLst>
                                  <p:iterate>
                                    <p:tmAbs val="0"/>
                                  </p:iterate>
                                  <p:childTnLst>
                                    <p:set>
                                      <p:cBhvr>
                                        <p:cTn id="31" fill="hold"/>
                                        <p:tgtEl>
                                          <p:spTgt spid="850"/>
                                        </p:tgtEl>
                                        <p:attrNameLst>
                                          <p:attrName>style.visibility</p:attrName>
                                        </p:attrNameLst>
                                      </p:cBhvr>
                                      <p:to>
                                        <p:strVal val="visible"/>
                                      </p:to>
                                    </p:set>
                                    <p:animEffect transition="in" filter="dissolve">
                                      <p:cBhvr>
                                        <p:cTn id="32" dur="500"/>
                                        <p:tgtEl>
                                          <p:spTgt spid="850"/>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fill="hold" grpId="7" nodeType="clickEffect">
                                  <p:stCondLst>
                                    <p:cond delay="0"/>
                                  </p:stCondLst>
                                  <p:iterate>
                                    <p:tmAbs val="0"/>
                                  </p:iterate>
                                  <p:childTnLst>
                                    <p:set>
                                      <p:cBhvr>
                                        <p:cTn id="36" fill="hold"/>
                                        <p:tgtEl>
                                          <p:spTgt spid="844"/>
                                        </p:tgtEl>
                                        <p:attrNameLst>
                                          <p:attrName>style.visibility</p:attrName>
                                        </p:attrNameLst>
                                      </p:cBhvr>
                                      <p:to>
                                        <p:strVal val="visible"/>
                                      </p:to>
                                    </p:set>
                                    <p:animEffect transition="in" filter="dissolve">
                                      <p:cBhvr>
                                        <p:cTn id="37" dur="500"/>
                                        <p:tgtEl>
                                          <p:spTgt spid="844"/>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fill="hold" grpId="8" nodeType="clickEffect">
                                  <p:stCondLst>
                                    <p:cond delay="0"/>
                                  </p:stCondLst>
                                  <p:iterate>
                                    <p:tmAbs val="0"/>
                                  </p:iterate>
                                  <p:childTnLst>
                                    <p:set>
                                      <p:cBhvr>
                                        <p:cTn id="41" fill="hold"/>
                                        <p:tgtEl>
                                          <p:spTgt spid="848"/>
                                        </p:tgtEl>
                                        <p:attrNameLst>
                                          <p:attrName>style.visibility</p:attrName>
                                        </p:attrNameLst>
                                      </p:cBhvr>
                                      <p:to>
                                        <p:strVal val="visible"/>
                                      </p:to>
                                    </p:set>
                                    <p:animEffect transition="in" filter="dissolve">
                                      <p:cBhvr>
                                        <p:cTn id="42" dur="500"/>
                                        <p:tgtEl>
                                          <p:spTgt spid="848"/>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fill="hold" grpId="9" nodeType="clickEffect">
                                  <p:stCondLst>
                                    <p:cond delay="0"/>
                                  </p:stCondLst>
                                  <p:iterate>
                                    <p:tmAbs val="0"/>
                                  </p:iterate>
                                  <p:childTnLst>
                                    <p:set>
                                      <p:cBhvr>
                                        <p:cTn id="46" fill="hold"/>
                                        <p:tgtEl>
                                          <p:spTgt spid="843"/>
                                        </p:tgtEl>
                                        <p:attrNameLst>
                                          <p:attrName>style.visibility</p:attrName>
                                        </p:attrNameLst>
                                      </p:cBhvr>
                                      <p:to>
                                        <p:strVal val="visible"/>
                                      </p:to>
                                    </p:set>
                                    <p:animEffect transition="in" filter="dissolve">
                                      <p:cBhvr>
                                        <p:cTn id="47" dur="500"/>
                                        <p:tgtEl>
                                          <p:spTgt spid="843"/>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fill="hold" grpId="10" nodeType="clickEffect">
                                  <p:stCondLst>
                                    <p:cond delay="0"/>
                                  </p:stCondLst>
                                  <p:iterate>
                                    <p:tmAbs val="0"/>
                                  </p:iterate>
                                  <p:childTnLst>
                                    <p:set>
                                      <p:cBhvr>
                                        <p:cTn id="51" fill="hold"/>
                                        <p:tgtEl>
                                          <p:spTgt spid="849"/>
                                        </p:tgtEl>
                                        <p:attrNameLst>
                                          <p:attrName>style.visibility</p:attrName>
                                        </p:attrNameLst>
                                      </p:cBhvr>
                                      <p:to>
                                        <p:strVal val="visible"/>
                                      </p:to>
                                    </p:set>
                                    <p:animEffect transition="in" filter="dissolve">
                                      <p:cBhvr>
                                        <p:cTn id="52" dur="500"/>
                                        <p:tgtEl>
                                          <p:spTgt spid="849"/>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fill="hold" grpId="11" nodeType="clickEffect">
                                  <p:stCondLst>
                                    <p:cond delay="0"/>
                                  </p:stCondLst>
                                  <p:iterate>
                                    <p:tmAbs val="0"/>
                                  </p:iterate>
                                  <p:childTnLst>
                                    <p:set>
                                      <p:cBhvr>
                                        <p:cTn id="56" fill="hold"/>
                                        <p:tgtEl>
                                          <p:spTgt spid="845"/>
                                        </p:tgtEl>
                                        <p:attrNameLst>
                                          <p:attrName>style.visibility</p:attrName>
                                        </p:attrNameLst>
                                      </p:cBhvr>
                                      <p:to>
                                        <p:strVal val="visible"/>
                                      </p:to>
                                    </p:set>
                                    <p:animEffect transition="in" filter="dissolve">
                                      <p:cBhvr>
                                        <p:cTn id="57" dur="500"/>
                                        <p:tgtEl>
                                          <p:spTgt spid="845"/>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fill="hold" grpId="12" nodeType="clickEffect">
                                  <p:stCondLst>
                                    <p:cond delay="0"/>
                                  </p:stCondLst>
                                  <p:iterate>
                                    <p:tmAbs val="0"/>
                                  </p:iterate>
                                  <p:childTnLst>
                                    <p:set>
                                      <p:cBhvr>
                                        <p:cTn id="61" fill="hold"/>
                                        <p:tgtEl>
                                          <p:spTgt spid="851"/>
                                        </p:tgtEl>
                                        <p:attrNameLst>
                                          <p:attrName>style.visibility</p:attrName>
                                        </p:attrNameLst>
                                      </p:cBhvr>
                                      <p:to>
                                        <p:strVal val="visible"/>
                                      </p:to>
                                    </p:set>
                                    <p:animEffect transition="in" filter="dissolve">
                                      <p:cBhvr>
                                        <p:cTn id="62" dur="500"/>
                                        <p:tgtEl>
                                          <p:spTgt spid="851"/>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fill="hold" grpId="13" nodeType="clickEffect">
                                  <p:stCondLst>
                                    <p:cond delay="0"/>
                                  </p:stCondLst>
                                  <p:iterate>
                                    <p:tmAbs val="0"/>
                                  </p:iterate>
                                  <p:childTnLst>
                                    <p:set>
                                      <p:cBhvr>
                                        <p:cTn id="66" fill="hold"/>
                                        <p:tgtEl>
                                          <p:spTgt spid="854"/>
                                        </p:tgtEl>
                                        <p:attrNameLst>
                                          <p:attrName>style.visibility</p:attrName>
                                        </p:attrNameLst>
                                      </p:cBhvr>
                                      <p:to>
                                        <p:strVal val="visible"/>
                                      </p:to>
                                    </p:set>
                                    <p:animEffect transition="in" filter="dissolve">
                                      <p:cBhvr>
                                        <p:cTn id="67" dur="500"/>
                                        <p:tgtEl>
                                          <p:spTgt spid="854"/>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fill="hold" grpId="14" nodeType="clickEffect">
                                  <p:stCondLst>
                                    <p:cond delay="0"/>
                                  </p:stCondLst>
                                  <p:iterate>
                                    <p:tmAbs val="0"/>
                                  </p:iterate>
                                  <p:childTnLst>
                                    <p:set>
                                      <p:cBhvr>
                                        <p:cTn id="71" fill="hold"/>
                                        <p:tgtEl>
                                          <p:spTgt spid="853"/>
                                        </p:tgtEl>
                                        <p:attrNameLst>
                                          <p:attrName>style.visibility</p:attrName>
                                        </p:attrNameLst>
                                      </p:cBhvr>
                                      <p:to>
                                        <p:strVal val="visible"/>
                                      </p:to>
                                    </p:set>
                                    <p:animEffect transition="in" filter="dissolve">
                                      <p:cBhvr>
                                        <p:cTn id="72" dur="500"/>
                                        <p:tgtEl>
                                          <p:spTgt spid="853"/>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fill="hold" grpId="15" nodeType="clickEffect">
                                  <p:stCondLst>
                                    <p:cond delay="0"/>
                                  </p:stCondLst>
                                  <p:iterate>
                                    <p:tmAbs val="0"/>
                                  </p:iterate>
                                  <p:childTnLst>
                                    <p:set>
                                      <p:cBhvr>
                                        <p:cTn id="76" fill="hold"/>
                                        <p:tgtEl>
                                          <p:spTgt spid="855"/>
                                        </p:tgtEl>
                                        <p:attrNameLst>
                                          <p:attrName>style.visibility</p:attrName>
                                        </p:attrNameLst>
                                      </p:cBhvr>
                                      <p:to>
                                        <p:strVal val="visible"/>
                                      </p:to>
                                    </p:set>
                                    <p:animEffect transition="in" filter="dissolve">
                                      <p:cBhvr>
                                        <p:cTn id="77" dur="500"/>
                                        <p:tgtEl>
                                          <p:spTgt spid="855"/>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fill="hold" grpId="16" nodeType="clickEffect">
                                  <p:stCondLst>
                                    <p:cond delay="0"/>
                                  </p:stCondLst>
                                  <p:iterate>
                                    <p:tmAbs val="0"/>
                                  </p:iterate>
                                  <p:childTnLst>
                                    <p:set>
                                      <p:cBhvr>
                                        <p:cTn id="81" fill="hold"/>
                                        <p:tgtEl>
                                          <p:spTgt spid="852"/>
                                        </p:tgtEl>
                                        <p:attrNameLst>
                                          <p:attrName>style.visibility</p:attrName>
                                        </p:attrNameLst>
                                      </p:cBhvr>
                                      <p:to>
                                        <p:strVal val="visible"/>
                                      </p:to>
                                    </p:set>
                                    <p:animEffect transition="in" filter="dissolve">
                                      <p:cBhvr>
                                        <p:cTn id="82" dur="500"/>
                                        <p:tgtEl>
                                          <p:spTgt spid="852"/>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fill="hold" grpId="17" nodeType="clickEffect">
                                  <p:stCondLst>
                                    <p:cond delay="0"/>
                                  </p:stCondLst>
                                  <p:iterate>
                                    <p:tmAbs val="0"/>
                                  </p:iterate>
                                  <p:childTnLst>
                                    <p:set>
                                      <p:cBhvr>
                                        <p:cTn id="86" fill="hold"/>
                                        <p:tgtEl>
                                          <p:spTgt spid="857"/>
                                        </p:tgtEl>
                                        <p:attrNameLst>
                                          <p:attrName>style.visibility</p:attrName>
                                        </p:attrNameLst>
                                      </p:cBhvr>
                                      <p:to>
                                        <p:strVal val="visible"/>
                                      </p:to>
                                    </p:set>
                                    <p:animEffect transition="in" filter="dissolve">
                                      <p:cBhvr>
                                        <p:cTn id="87" dur="500"/>
                                        <p:tgtEl>
                                          <p:spTgt spid="857"/>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ntr" fill="hold" grpId="18" nodeType="clickEffect">
                                  <p:stCondLst>
                                    <p:cond delay="0"/>
                                  </p:stCondLst>
                                  <p:iterate>
                                    <p:tmAbs val="0"/>
                                  </p:iterate>
                                  <p:childTnLst>
                                    <p:set>
                                      <p:cBhvr>
                                        <p:cTn id="91" fill="hold"/>
                                        <p:tgtEl>
                                          <p:spTgt spid="856"/>
                                        </p:tgtEl>
                                        <p:attrNameLst>
                                          <p:attrName>style.visibility</p:attrName>
                                        </p:attrNameLst>
                                      </p:cBhvr>
                                      <p:to>
                                        <p:strVal val="visible"/>
                                      </p:to>
                                    </p:set>
                                    <p:animEffect transition="in" filter="dissolve">
                                      <p:cBhvr>
                                        <p:cTn id="92" dur="500"/>
                                        <p:tgtEl>
                                          <p:spTgt spid="8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 grpId="1" animBg="1" advAuto="0"/>
      <p:bldP spid="841" grpId="4" animBg="1" advAuto="0"/>
      <p:bldP spid="842" grpId="5" animBg="1" advAuto="0"/>
      <p:bldP spid="843" grpId="9" animBg="1" advAuto="0"/>
      <p:bldP spid="844" grpId="7" animBg="1" advAuto="0"/>
      <p:bldP spid="845" grpId="11" animBg="1" advAuto="0"/>
      <p:bldP spid="846" grpId="2" animBg="1" advAuto="0"/>
      <p:bldP spid="847" grpId="3" animBg="1" advAuto="0"/>
      <p:bldP spid="848" grpId="8" animBg="1" advAuto="0"/>
      <p:bldP spid="849" grpId="10" animBg="1" advAuto="0"/>
      <p:bldP spid="850" grpId="6" animBg="1" advAuto="0"/>
      <p:bldP spid="851" grpId="12" animBg="1" advAuto="0"/>
      <p:bldP spid="852" grpId="16" animBg="1" advAuto="0"/>
      <p:bldP spid="853" grpId="14" animBg="1" advAuto="0"/>
      <p:bldP spid="854" grpId="13" animBg="1" advAuto="0"/>
      <p:bldP spid="855" grpId="15" animBg="1" advAuto="0"/>
      <p:bldP spid="856" grpId="18" animBg="1" advAuto="0"/>
      <p:bldP spid="857" grpId="17"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 name="Title 1"/>
          <p:cNvSpPr txBox="1">
            <a:spLocks noGrp="1"/>
          </p:cNvSpPr>
          <p:nvPr>
            <p:ph type="title"/>
          </p:nvPr>
        </p:nvSpPr>
        <p:spPr>
          <a:prstGeom prst="rect">
            <a:avLst/>
          </a:prstGeom>
        </p:spPr>
        <p:txBody>
          <a:bodyPr/>
          <a:lstStyle>
            <a:lvl1pPr>
              <a:defRPr b="1">
                <a:latin typeface="Century Gothic"/>
                <a:ea typeface="Century Gothic"/>
                <a:cs typeface="Century Gothic"/>
                <a:sym typeface="Century Gothic"/>
              </a:defRPr>
            </a:lvl1pPr>
          </a:lstStyle>
          <a:p>
            <a:r>
              <a:t>Add missing view in indicated location</a:t>
            </a:r>
          </a:p>
        </p:txBody>
      </p:sp>
      <p:pic>
        <p:nvPicPr>
          <p:cNvPr id="863" name="Picture 2" descr="Picture 2"/>
          <p:cNvPicPr>
            <a:picLocks noChangeAspect="1"/>
          </p:cNvPicPr>
          <p:nvPr/>
        </p:nvPicPr>
        <p:blipFill>
          <a:blip r:embed="rId3"/>
          <a:stretch>
            <a:fillRect/>
          </a:stretch>
        </p:blipFill>
        <p:spPr>
          <a:xfrm>
            <a:off x="1426464" y="1157939"/>
            <a:ext cx="6679165" cy="5308015"/>
          </a:xfrm>
          <a:prstGeom prst="rect">
            <a:avLst/>
          </a:prstGeom>
          <a:ln w="12700">
            <a:miter lim="400000"/>
          </a:ln>
        </p:spPr>
      </p:pic>
      <p:sp>
        <p:nvSpPr>
          <p:cNvPr id="864" name="Rectangle 2"/>
          <p:cNvSpPr/>
          <p:nvPr/>
        </p:nvSpPr>
        <p:spPr>
          <a:xfrm>
            <a:off x="4741150" y="1267967"/>
            <a:ext cx="1927362" cy="2170178"/>
          </a:xfrm>
          <a:prstGeom prst="rect">
            <a:avLst/>
          </a:prstGeom>
          <a:solidFill>
            <a:schemeClr val="accent1"/>
          </a:solidFill>
          <a:ln w="25400">
            <a:solidFill>
              <a:srgbClr val="88A3A6"/>
            </a:solidFill>
          </a:ln>
        </p:spPr>
        <p:txBody>
          <a:bodyPr lIns="45719" rIns="45719" anchor="ctr"/>
          <a:lstStyle/>
          <a:p>
            <a:pPr algn="ctr">
              <a:defRPr>
                <a:solidFill>
                  <a:schemeClr val="accent3">
                    <a:lumOff val="44000"/>
                  </a:schemeClr>
                </a:solidFill>
              </a:defRPr>
            </a:pPr>
            <a:endParaRP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 name="Title 1"/>
          <p:cNvSpPr txBox="1">
            <a:spLocks noGrp="1"/>
          </p:cNvSpPr>
          <p:nvPr>
            <p:ph type="title"/>
          </p:nvPr>
        </p:nvSpPr>
        <p:spPr>
          <a:prstGeom prst="rect">
            <a:avLst/>
          </a:prstGeom>
        </p:spPr>
        <p:txBody>
          <a:bodyPr/>
          <a:lstStyle>
            <a:lvl1pPr>
              <a:defRPr b="1">
                <a:latin typeface="Century Gothic"/>
                <a:ea typeface="Century Gothic"/>
                <a:cs typeface="Century Gothic"/>
                <a:sym typeface="Century Gothic"/>
              </a:defRPr>
            </a:lvl1pPr>
          </a:lstStyle>
          <a:p>
            <a:r>
              <a:t>Add missing view in indicated location</a:t>
            </a:r>
          </a:p>
        </p:txBody>
      </p:sp>
      <p:pic>
        <p:nvPicPr>
          <p:cNvPr id="869" name="Picture 2" descr="Picture 2"/>
          <p:cNvPicPr>
            <a:picLocks noChangeAspect="1"/>
          </p:cNvPicPr>
          <p:nvPr/>
        </p:nvPicPr>
        <p:blipFill>
          <a:blip r:embed="rId3"/>
          <a:stretch>
            <a:fillRect/>
          </a:stretch>
        </p:blipFill>
        <p:spPr>
          <a:xfrm>
            <a:off x="1426464" y="1157939"/>
            <a:ext cx="6679165" cy="5308015"/>
          </a:xfrm>
          <a:prstGeom prst="rect">
            <a:avLst/>
          </a:prstGeom>
          <a:ln w="12700">
            <a:miter lim="400000"/>
          </a:ln>
        </p:spPr>
      </p:pic>
      <p:sp>
        <p:nvSpPr>
          <p:cNvPr id="870" name="Straight Connector 8"/>
          <p:cNvSpPr/>
          <p:nvPr/>
        </p:nvSpPr>
        <p:spPr>
          <a:xfrm>
            <a:off x="4293220" y="3811947"/>
            <a:ext cx="4371279" cy="1"/>
          </a:xfrm>
          <a:prstGeom prst="line">
            <a:avLst/>
          </a:prstGeom>
          <a:ln>
            <a:solidFill>
              <a:srgbClr val="CC0000"/>
            </a:solidFill>
          </a:ln>
        </p:spPr>
        <p:txBody>
          <a:bodyPr lIns="45719" rIns="45719"/>
          <a:lstStyle/>
          <a:p>
            <a:endParaRPr/>
          </a:p>
        </p:txBody>
      </p:sp>
      <p:sp>
        <p:nvSpPr>
          <p:cNvPr id="871" name="Straight Connector 10"/>
          <p:cNvSpPr/>
          <p:nvPr/>
        </p:nvSpPr>
        <p:spPr>
          <a:xfrm>
            <a:off x="4560849" y="5575610"/>
            <a:ext cx="4103650" cy="1"/>
          </a:xfrm>
          <a:prstGeom prst="line">
            <a:avLst/>
          </a:prstGeom>
          <a:ln>
            <a:solidFill>
              <a:srgbClr val="CC0000"/>
            </a:solidFill>
          </a:ln>
        </p:spPr>
        <p:txBody>
          <a:bodyPr lIns="45719" rIns="45719"/>
          <a:lstStyle/>
          <a:p>
            <a:endParaRPr/>
          </a:p>
        </p:txBody>
      </p:sp>
      <p:sp>
        <p:nvSpPr>
          <p:cNvPr id="872" name="Straight Connector 12"/>
          <p:cNvSpPr/>
          <p:nvPr/>
        </p:nvSpPr>
        <p:spPr>
          <a:xfrm>
            <a:off x="4560849" y="6311589"/>
            <a:ext cx="4103650" cy="1"/>
          </a:xfrm>
          <a:prstGeom prst="line">
            <a:avLst/>
          </a:prstGeom>
          <a:ln>
            <a:solidFill>
              <a:srgbClr val="CC0000"/>
            </a:solidFill>
          </a:ln>
        </p:spPr>
        <p:txBody>
          <a:bodyPr lIns="45719" rIns="45719"/>
          <a:lstStyle/>
          <a:p>
            <a:endParaRPr/>
          </a:p>
        </p:txBody>
      </p:sp>
      <p:sp>
        <p:nvSpPr>
          <p:cNvPr id="873" name="Straight Connector 14"/>
          <p:cNvSpPr/>
          <p:nvPr/>
        </p:nvSpPr>
        <p:spPr>
          <a:xfrm>
            <a:off x="3033131" y="4850779"/>
            <a:ext cx="5765181" cy="1"/>
          </a:xfrm>
          <a:prstGeom prst="line">
            <a:avLst/>
          </a:prstGeom>
          <a:ln>
            <a:solidFill>
              <a:srgbClr val="CC0000"/>
            </a:solidFill>
          </a:ln>
        </p:spPr>
        <p:txBody>
          <a:bodyPr lIns="45719" rIns="45719"/>
          <a:lstStyle/>
          <a:p>
            <a:endParaRPr/>
          </a:p>
        </p:txBody>
      </p:sp>
      <p:sp>
        <p:nvSpPr>
          <p:cNvPr id="874" name="Straight Connector 16"/>
          <p:cNvSpPr/>
          <p:nvPr/>
        </p:nvSpPr>
        <p:spPr>
          <a:xfrm flipV="1">
            <a:off x="4741150" y="947854"/>
            <a:ext cx="1" cy="5363737"/>
          </a:xfrm>
          <a:prstGeom prst="line">
            <a:avLst/>
          </a:prstGeom>
          <a:ln>
            <a:solidFill>
              <a:srgbClr val="CC0000"/>
            </a:solidFill>
          </a:ln>
        </p:spPr>
        <p:txBody>
          <a:bodyPr lIns="45719" rIns="45719"/>
          <a:lstStyle/>
          <a:p>
            <a:endParaRPr/>
          </a:p>
        </p:txBody>
      </p:sp>
      <p:sp>
        <p:nvSpPr>
          <p:cNvPr id="875" name="Straight Connector 19"/>
          <p:cNvSpPr/>
          <p:nvPr/>
        </p:nvSpPr>
        <p:spPr>
          <a:xfrm flipV="1">
            <a:off x="4741150" y="1082674"/>
            <a:ext cx="2772565" cy="2360974"/>
          </a:xfrm>
          <a:prstGeom prst="line">
            <a:avLst/>
          </a:prstGeom>
          <a:ln>
            <a:solidFill>
              <a:srgbClr val="CC0000"/>
            </a:solidFill>
          </a:ln>
        </p:spPr>
        <p:txBody>
          <a:bodyPr lIns="45719" rIns="45719"/>
          <a:lstStyle/>
          <a:p>
            <a:endParaRPr/>
          </a:p>
        </p:txBody>
      </p:sp>
      <p:sp>
        <p:nvSpPr>
          <p:cNvPr id="876" name="Straight Connector 21"/>
          <p:cNvSpPr/>
          <p:nvPr/>
        </p:nvSpPr>
        <p:spPr>
          <a:xfrm>
            <a:off x="4471639" y="1267967"/>
            <a:ext cx="3367669" cy="1"/>
          </a:xfrm>
          <a:prstGeom prst="line">
            <a:avLst/>
          </a:prstGeom>
          <a:ln>
            <a:solidFill>
              <a:srgbClr val="CC0000"/>
            </a:solidFill>
          </a:ln>
        </p:spPr>
        <p:txBody>
          <a:bodyPr lIns="45719" rIns="45719"/>
          <a:lstStyle/>
          <a:p>
            <a:endParaRPr/>
          </a:p>
        </p:txBody>
      </p:sp>
      <p:sp>
        <p:nvSpPr>
          <p:cNvPr id="877" name="Straight Connector 23"/>
          <p:cNvSpPr/>
          <p:nvPr/>
        </p:nvSpPr>
        <p:spPr>
          <a:xfrm>
            <a:off x="4471639" y="3438144"/>
            <a:ext cx="4036741" cy="1"/>
          </a:xfrm>
          <a:prstGeom prst="line">
            <a:avLst/>
          </a:prstGeom>
          <a:ln>
            <a:solidFill>
              <a:srgbClr val="CC0000"/>
            </a:solidFill>
          </a:ln>
        </p:spPr>
        <p:txBody>
          <a:bodyPr lIns="45719" rIns="45719"/>
          <a:lstStyle/>
          <a:p>
            <a:endParaRPr/>
          </a:p>
        </p:txBody>
      </p:sp>
      <p:sp>
        <p:nvSpPr>
          <p:cNvPr id="878" name="Straight Connector 25"/>
          <p:cNvSpPr/>
          <p:nvPr/>
        </p:nvSpPr>
        <p:spPr>
          <a:xfrm>
            <a:off x="4471639" y="1973765"/>
            <a:ext cx="3200401" cy="1"/>
          </a:xfrm>
          <a:prstGeom prst="line">
            <a:avLst/>
          </a:prstGeom>
          <a:ln>
            <a:solidFill>
              <a:srgbClr val="CC0000"/>
            </a:solidFill>
          </a:ln>
        </p:spPr>
        <p:txBody>
          <a:bodyPr lIns="45719" rIns="45719"/>
          <a:lstStyle/>
          <a:p>
            <a:endParaRPr/>
          </a:p>
        </p:txBody>
      </p:sp>
      <p:sp>
        <p:nvSpPr>
          <p:cNvPr id="879" name="Straight Connector 27"/>
          <p:cNvSpPr/>
          <p:nvPr/>
        </p:nvSpPr>
        <p:spPr>
          <a:xfrm>
            <a:off x="4471639" y="2353055"/>
            <a:ext cx="3200401" cy="1"/>
          </a:xfrm>
          <a:prstGeom prst="line">
            <a:avLst/>
          </a:prstGeom>
          <a:ln>
            <a:solidFill>
              <a:srgbClr val="CC0000"/>
            </a:solidFill>
          </a:ln>
        </p:spPr>
        <p:txBody>
          <a:bodyPr lIns="45719" rIns="45719"/>
          <a:lstStyle/>
          <a:p>
            <a:endParaRPr/>
          </a:p>
        </p:txBody>
      </p:sp>
      <p:sp>
        <p:nvSpPr>
          <p:cNvPr id="880" name="Straight Connector 29"/>
          <p:cNvSpPr/>
          <p:nvPr/>
        </p:nvSpPr>
        <p:spPr>
          <a:xfrm>
            <a:off x="4471639" y="2709746"/>
            <a:ext cx="3200401" cy="1"/>
          </a:xfrm>
          <a:prstGeom prst="line">
            <a:avLst/>
          </a:prstGeom>
          <a:ln>
            <a:solidFill>
              <a:srgbClr val="CC0000"/>
            </a:solidFill>
          </a:ln>
        </p:spPr>
        <p:txBody>
          <a:bodyPr lIns="45719" rIns="45719"/>
          <a:lstStyle/>
          <a:p>
            <a:endParaRPr/>
          </a:p>
        </p:txBody>
      </p:sp>
      <p:sp>
        <p:nvSpPr>
          <p:cNvPr id="881" name="Straight Connector 4095"/>
          <p:cNvSpPr/>
          <p:nvPr/>
        </p:nvSpPr>
        <p:spPr>
          <a:xfrm flipH="1">
            <a:off x="7304048" y="1267967"/>
            <a:ext cx="1" cy="5277799"/>
          </a:xfrm>
          <a:prstGeom prst="line">
            <a:avLst/>
          </a:prstGeom>
          <a:ln>
            <a:solidFill>
              <a:srgbClr val="CC0000"/>
            </a:solidFill>
          </a:ln>
        </p:spPr>
        <p:txBody>
          <a:bodyPr lIns="45719" rIns="45719"/>
          <a:lstStyle/>
          <a:p>
            <a:endParaRPr/>
          </a:p>
        </p:txBody>
      </p:sp>
      <p:sp>
        <p:nvSpPr>
          <p:cNvPr id="882" name="Straight Connector 4098"/>
          <p:cNvSpPr/>
          <p:nvPr/>
        </p:nvSpPr>
        <p:spPr>
          <a:xfrm flipH="1">
            <a:off x="6467746" y="1973765"/>
            <a:ext cx="9510" cy="4661212"/>
          </a:xfrm>
          <a:prstGeom prst="line">
            <a:avLst/>
          </a:prstGeom>
          <a:ln>
            <a:solidFill>
              <a:srgbClr val="CC0000"/>
            </a:solidFill>
          </a:ln>
        </p:spPr>
        <p:txBody>
          <a:bodyPr lIns="45719" rIns="45719"/>
          <a:lstStyle/>
          <a:p>
            <a:endParaRPr/>
          </a:p>
        </p:txBody>
      </p:sp>
      <p:sp>
        <p:nvSpPr>
          <p:cNvPr id="883" name="Straight Connector 4100"/>
          <p:cNvSpPr/>
          <p:nvPr/>
        </p:nvSpPr>
        <p:spPr>
          <a:xfrm flipH="1">
            <a:off x="6007720" y="2353055"/>
            <a:ext cx="19707" cy="4302544"/>
          </a:xfrm>
          <a:prstGeom prst="line">
            <a:avLst/>
          </a:prstGeom>
          <a:ln>
            <a:solidFill>
              <a:srgbClr val="CC0000"/>
            </a:solidFill>
          </a:ln>
        </p:spPr>
        <p:txBody>
          <a:bodyPr lIns="45719" rIns="45719"/>
          <a:lstStyle/>
          <a:p>
            <a:endParaRPr/>
          </a:p>
        </p:txBody>
      </p:sp>
      <p:sp>
        <p:nvSpPr>
          <p:cNvPr id="884" name="Straight Connector 4102"/>
          <p:cNvSpPr/>
          <p:nvPr/>
        </p:nvSpPr>
        <p:spPr>
          <a:xfrm flipH="1">
            <a:off x="5614602" y="2679563"/>
            <a:ext cx="24300" cy="3976036"/>
          </a:xfrm>
          <a:prstGeom prst="line">
            <a:avLst/>
          </a:prstGeom>
          <a:ln>
            <a:solidFill>
              <a:srgbClr val="CC0000"/>
            </a:solidFill>
          </a:ln>
        </p:spPr>
        <p:txBody>
          <a:bodyPr lIns="45719" rIns="45719"/>
          <a:lstStyle/>
          <a:p>
            <a:endParaRPr/>
          </a:p>
        </p:txBody>
      </p:sp>
      <p:sp>
        <p:nvSpPr>
          <p:cNvPr id="885" name="Straight Connector 4104"/>
          <p:cNvSpPr/>
          <p:nvPr/>
        </p:nvSpPr>
        <p:spPr>
          <a:xfrm>
            <a:off x="4741147" y="6311589"/>
            <a:ext cx="2562901" cy="1"/>
          </a:xfrm>
          <a:prstGeom prst="line">
            <a:avLst/>
          </a:prstGeom>
          <a:ln w="57150">
            <a:solidFill>
              <a:srgbClr val="000000"/>
            </a:solidFill>
          </a:ln>
        </p:spPr>
        <p:txBody>
          <a:bodyPr lIns="45719" rIns="45719"/>
          <a:lstStyle/>
          <a:p>
            <a:endParaRPr/>
          </a:p>
        </p:txBody>
      </p:sp>
      <p:sp>
        <p:nvSpPr>
          <p:cNvPr id="886" name="Straight Connector 41"/>
          <p:cNvSpPr/>
          <p:nvPr/>
        </p:nvSpPr>
        <p:spPr>
          <a:xfrm>
            <a:off x="4741147" y="5575610"/>
            <a:ext cx="2562900" cy="1"/>
          </a:xfrm>
          <a:prstGeom prst="line">
            <a:avLst/>
          </a:prstGeom>
          <a:ln w="57150">
            <a:solidFill>
              <a:srgbClr val="000000"/>
            </a:solidFill>
          </a:ln>
        </p:spPr>
        <p:txBody>
          <a:bodyPr lIns="45719" rIns="45719"/>
          <a:lstStyle/>
          <a:p>
            <a:endParaRPr/>
          </a:p>
        </p:txBody>
      </p:sp>
      <p:sp>
        <p:nvSpPr>
          <p:cNvPr id="887" name="Straight Connector 4106"/>
          <p:cNvSpPr/>
          <p:nvPr/>
        </p:nvSpPr>
        <p:spPr>
          <a:xfrm>
            <a:off x="7304046" y="3811947"/>
            <a:ext cx="4" cy="2499644"/>
          </a:xfrm>
          <a:prstGeom prst="line">
            <a:avLst/>
          </a:prstGeom>
          <a:ln w="57150">
            <a:solidFill>
              <a:srgbClr val="000000"/>
            </a:solidFill>
          </a:ln>
        </p:spPr>
        <p:txBody>
          <a:bodyPr lIns="45719" rIns="45719"/>
          <a:lstStyle/>
          <a:p>
            <a:endParaRPr/>
          </a:p>
        </p:txBody>
      </p:sp>
      <p:sp>
        <p:nvSpPr>
          <p:cNvPr id="888" name="Straight Connector 44"/>
          <p:cNvSpPr/>
          <p:nvPr/>
        </p:nvSpPr>
        <p:spPr>
          <a:xfrm>
            <a:off x="4741147" y="5575609"/>
            <a:ext cx="1" cy="735982"/>
          </a:xfrm>
          <a:prstGeom prst="line">
            <a:avLst/>
          </a:prstGeom>
          <a:ln w="57150">
            <a:solidFill>
              <a:srgbClr val="000000"/>
            </a:solidFill>
          </a:ln>
        </p:spPr>
        <p:txBody>
          <a:bodyPr lIns="45719" rIns="45719"/>
          <a:lstStyle/>
          <a:p>
            <a:endParaRPr/>
          </a:p>
        </p:txBody>
      </p:sp>
      <p:sp>
        <p:nvSpPr>
          <p:cNvPr id="889" name="Straight Connector 45"/>
          <p:cNvSpPr/>
          <p:nvPr/>
        </p:nvSpPr>
        <p:spPr>
          <a:xfrm>
            <a:off x="5627013" y="5568425"/>
            <a:ext cx="1" cy="735981"/>
          </a:xfrm>
          <a:prstGeom prst="line">
            <a:avLst/>
          </a:prstGeom>
          <a:ln w="57150">
            <a:solidFill>
              <a:srgbClr val="000000"/>
            </a:solidFill>
          </a:ln>
        </p:spPr>
        <p:txBody>
          <a:bodyPr lIns="45719" rIns="45719"/>
          <a:lstStyle/>
          <a:p>
            <a:endParaRPr/>
          </a:p>
        </p:txBody>
      </p:sp>
      <p:sp>
        <p:nvSpPr>
          <p:cNvPr id="890" name="Straight Connector 46"/>
          <p:cNvSpPr/>
          <p:nvPr/>
        </p:nvSpPr>
        <p:spPr>
          <a:xfrm>
            <a:off x="6007720" y="5575609"/>
            <a:ext cx="1" cy="735982"/>
          </a:xfrm>
          <a:prstGeom prst="line">
            <a:avLst/>
          </a:prstGeom>
          <a:ln w="57150">
            <a:solidFill>
              <a:srgbClr val="000000"/>
            </a:solidFill>
          </a:ln>
        </p:spPr>
        <p:txBody>
          <a:bodyPr lIns="45719" rIns="45719"/>
          <a:lstStyle/>
          <a:p>
            <a:endParaRPr/>
          </a:p>
        </p:txBody>
      </p:sp>
      <p:sp>
        <p:nvSpPr>
          <p:cNvPr id="891" name="Straight Connector 48"/>
          <p:cNvSpPr/>
          <p:nvPr/>
        </p:nvSpPr>
        <p:spPr>
          <a:xfrm flipH="1">
            <a:off x="6472299" y="3804763"/>
            <a:ext cx="18588" cy="1763664"/>
          </a:xfrm>
          <a:prstGeom prst="line">
            <a:avLst/>
          </a:prstGeom>
          <a:ln w="57150">
            <a:solidFill>
              <a:srgbClr val="000000"/>
            </a:solidFill>
          </a:ln>
        </p:spPr>
        <p:txBody>
          <a:bodyPr lIns="45719" rIns="45719"/>
          <a:lstStyle/>
          <a:p>
            <a:endParaRPr/>
          </a:p>
        </p:txBody>
      </p:sp>
      <p:sp>
        <p:nvSpPr>
          <p:cNvPr id="892" name="Straight Connector 50"/>
          <p:cNvSpPr/>
          <p:nvPr/>
        </p:nvSpPr>
        <p:spPr>
          <a:xfrm flipH="1">
            <a:off x="6490008" y="3811947"/>
            <a:ext cx="814040" cy="1"/>
          </a:xfrm>
          <a:prstGeom prst="line">
            <a:avLst/>
          </a:prstGeom>
          <a:ln w="57150">
            <a:solidFill>
              <a:srgbClr val="000000"/>
            </a:solidFill>
          </a:ln>
        </p:spPr>
        <p:txBody>
          <a:bodyPr lIns="45719" rIns="45719"/>
          <a:lstStyle/>
          <a:p>
            <a:endParaRPr/>
          </a:p>
        </p:txBody>
      </p:sp>
      <p:sp>
        <p:nvSpPr>
          <p:cNvPr id="893" name="Straight Connector 54"/>
          <p:cNvSpPr/>
          <p:nvPr/>
        </p:nvSpPr>
        <p:spPr>
          <a:xfrm flipH="1" flipV="1">
            <a:off x="6490008" y="4850779"/>
            <a:ext cx="832627" cy="11004"/>
          </a:xfrm>
          <a:prstGeom prst="line">
            <a:avLst/>
          </a:prstGeom>
          <a:ln w="57150">
            <a:solidFill>
              <a:srgbClr val="000000"/>
            </a:solidFill>
            <a:prstDash val="sysDash"/>
          </a:ln>
        </p:spPr>
        <p:txBody>
          <a:bodyPr lIns="45719" rIns="45719"/>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870"/>
                                        </p:tgtEl>
                                        <p:attrNameLst>
                                          <p:attrName>style.visibility</p:attrName>
                                        </p:attrNameLst>
                                      </p:cBhvr>
                                      <p:to>
                                        <p:strVal val="visible"/>
                                      </p:to>
                                    </p:set>
                                    <p:animEffect transition="in" filter="dissolve">
                                      <p:cBhvr>
                                        <p:cTn id="7" dur="500"/>
                                        <p:tgtEl>
                                          <p:spTgt spid="87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871"/>
                                        </p:tgtEl>
                                        <p:attrNameLst>
                                          <p:attrName>style.visibility</p:attrName>
                                        </p:attrNameLst>
                                      </p:cBhvr>
                                      <p:to>
                                        <p:strVal val="visible"/>
                                      </p:to>
                                    </p:set>
                                    <p:animEffect transition="in" filter="dissolve">
                                      <p:cBhvr>
                                        <p:cTn id="12" dur="500"/>
                                        <p:tgtEl>
                                          <p:spTgt spid="87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872"/>
                                        </p:tgtEl>
                                        <p:attrNameLst>
                                          <p:attrName>style.visibility</p:attrName>
                                        </p:attrNameLst>
                                      </p:cBhvr>
                                      <p:to>
                                        <p:strVal val="visible"/>
                                      </p:to>
                                    </p:set>
                                    <p:animEffect transition="in" filter="dissolve">
                                      <p:cBhvr>
                                        <p:cTn id="17" dur="500"/>
                                        <p:tgtEl>
                                          <p:spTgt spid="87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873"/>
                                        </p:tgtEl>
                                        <p:attrNameLst>
                                          <p:attrName>style.visibility</p:attrName>
                                        </p:attrNameLst>
                                      </p:cBhvr>
                                      <p:to>
                                        <p:strVal val="visible"/>
                                      </p:to>
                                    </p:set>
                                    <p:animEffect transition="in" filter="dissolve">
                                      <p:cBhvr>
                                        <p:cTn id="22" dur="500"/>
                                        <p:tgtEl>
                                          <p:spTgt spid="87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5" nodeType="clickEffect">
                                  <p:stCondLst>
                                    <p:cond delay="0"/>
                                  </p:stCondLst>
                                  <p:iterate>
                                    <p:tmAbs val="0"/>
                                  </p:iterate>
                                  <p:childTnLst>
                                    <p:set>
                                      <p:cBhvr>
                                        <p:cTn id="26" fill="hold"/>
                                        <p:tgtEl>
                                          <p:spTgt spid="874"/>
                                        </p:tgtEl>
                                        <p:attrNameLst>
                                          <p:attrName>style.visibility</p:attrName>
                                        </p:attrNameLst>
                                      </p:cBhvr>
                                      <p:to>
                                        <p:strVal val="visible"/>
                                      </p:to>
                                    </p:set>
                                    <p:animEffect transition="in" filter="dissolve">
                                      <p:cBhvr>
                                        <p:cTn id="27" dur="500"/>
                                        <p:tgtEl>
                                          <p:spTgt spid="87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fill="hold" grpId="6" nodeType="clickEffect">
                                  <p:stCondLst>
                                    <p:cond delay="0"/>
                                  </p:stCondLst>
                                  <p:iterate>
                                    <p:tmAbs val="0"/>
                                  </p:iterate>
                                  <p:childTnLst>
                                    <p:set>
                                      <p:cBhvr>
                                        <p:cTn id="31" fill="hold"/>
                                        <p:tgtEl>
                                          <p:spTgt spid="877"/>
                                        </p:tgtEl>
                                        <p:attrNameLst>
                                          <p:attrName>style.visibility</p:attrName>
                                        </p:attrNameLst>
                                      </p:cBhvr>
                                      <p:to>
                                        <p:strVal val="visible"/>
                                      </p:to>
                                    </p:set>
                                    <p:animEffect transition="in" filter="dissolve">
                                      <p:cBhvr>
                                        <p:cTn id="32" dur="500"/>
                                        <p:tgtEl>
                                          <p:spTgt spid="877"/>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fill="hold" grpId="7" nodeType="clickEffect">
                                  <p:stCondLst>
                                    <p:cond delay="0"/>
                                  </p:stCondLst>
                                  <p:iterate>
                                    <p:tmAbs val="0"/>
                                  </p:iterate>
                                  <p:childTnLst>
                                    <p:set>
                                      <p:cBhvr>
                                        <p:cTn id="36" fill="hold"/>
                                        <p:tgtEl>
                                          <p:spTgt spid="875"/>
                                        </p:tgtEl>
                                        <p:attrNameLst>
                                          <p:attrName>style.visibility</p:attrName>
                                        </p:attrNameLst>
                                      </p:cBhvr>
                                      <p:to>
                                        <p:strVal val="visible"/>
                                      </p:to>
                                    </p:set>
                                    <p:animEffect transition="in" filter="dissolve">
                                      <p:cBhvr>
                                        <p:cTn id="37" dur="500"/>
                                        <p:tgtEl>
                                          <p:spTgt spid="875"/>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fill="hold" grpId="8" nodeType="clickEffect">
                                  <p:stCondLst>
                                    <p:cond delay="0"/>
                                  </p:stCondLst>
                                  <p:iterate>
                                    <p:tmAbs val="0"/>
                                  </p:iterate>
                                  <p:childTnLst>
                                    <p:set>
                                      <p:cBhvr>
                                        <p:cTn id="41" fill="hold"/>
                                        <p:tgtEl>
                                          <p:spTgt spid="876"/>
                                        </p:tgtEl>
                                        <p:attrNameLst>
                                          <p:attrName>style.visibility</p:attrName>
                                        </p:attrNameLst>
                                      </p:cBhvr>
                                      <p:to>
                                        <p:strVal val="visible"/>
                                      </p:to>
                                    </p:set>
                                    <p:animEffect transition="in" filter="dissolve">
                                      <p:cBhvr>
                                        <p:cTn id="42" dur="500"/>
                                        <p:tgtEl>
                                          <p:spTgt spid="876"/>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fill="hold" grpId="9" nodeType="clickEffect">
                                  <p:stCondLst>
                                    <p:cond delay="0"/>
                                  </p:stCondLst>
                                  <p:iterate>
                                    <p:tmAbs val="0"/>
                                  </p:iterate>
                                  <p:childTnLst>
                                    <p:set>
                                      <p:cBhvr>
                                        <p:cTn id="46" fill="hold"/>
                                        <p:tgtEl>
                                          <p:spTgt spid="878"/>
                                        </p:tgtEl>
                                        <p:attrNameLst>
                                          <p:attrName>style.visibility</p:attrName>
                                        </p:attrNameLst>
                                      </p:cBhvr>
                                      <p:to>
                                        <p:strVal val="visible"/>
                                      </p:to>
                                    </p:set>
                                    <p:animEffect transition="in" filter="dissolve">
                                      <p:cBhvr>
                                        <p:cTn id="47" dur="500"/>
                                        <p:tgtEl>
                                          <p:spTgt spid="878"/>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fill="hold" grpId="10" nodeType="clickEffect">
                                  <p:stCondLst>
                                    <p:cond delay="0"/>
                                  </p:stCondLst>
                                  <p:iterate>
                                    <p:tmAbs val="0"/>
                                  </p:iterate>
                                  <p:childTnLst>
                                    <p:set>
                                      <p:cBhvr>
                                        <p:cTn id="51" fill="hold"/>
                                        <p:tgtEl>
                                          <p:spTgt spid="879"/>
                                        </p:tgtEl>
                                        <p:attrNameLst>
                                          <p:attrName>style.visibility</p:attrName>
                                        </p:attrNameLst>
                                      </p:cBhvr>
                                      <p:to>
                                        <p:strVal val="visible"/>
                                      </p:to>
                                    </p:set>
                                    <p:animEffect transition="in" filter="dissolve">
                                      <p:cBhvr>
                                        <p:cTn id="52" dur="500"/>
                                        <p:tgtEl>
                                          <p:spTgt spid="879"/>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fill="hold" grpId="11" nodeType="clickEffect">
                                  <p:stCondLst>
                                    <p:cond delay="0"/>
                                  </p:stCondLst>
                                  <p:iterate>
                                    <p:tmAbs val="0"/>
                                  </p:iterate>
                                  <p:childTnLst>
                                    <p:set>
                                      <p:cBhvr>
                                        <p:cTn id="56" fill="hold"/>
                                        <p:tgtEl>
                                          <p:spTgt spid="880"/>
                                        </p:tgtEl>
                                        <p:attrNameLst>
                                          <p:attrName>style.visibility</p:attrName>
                                        </p:attrNameLst>
                                      </p:cBhvr>
                                      <p:to>
                                        <p:strVal val="visible"/>
                                      </p:to>
                                    </p:set>
                                    <p:animEffect transition="in" filter="dissolve">
                                      <p:cBhvr>
                                        <p:cTn id="57" dur="500"/>
                                        <p:tgtEl>
                                          <p:spTgt spid="880"/>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fill="hold" grpId="12" nodeType="clickEffect">
                                  <p:stCondLst>
                                    <p:cond delay="0"/>
                                  </p:stCondLst>
                                  <p:iterate>
                                    <p:tmAbs val="0"/>
                                  </p:iterate>
                                  <p:childTnLst>
                                    <p:set>
                                      <p:cBhvr>
                                        <p:cTn id="61" fill="hold"/>
                                        <p:tgtEl>
                                          <p:spTgt spid="884"/>
                                        </p:tgtEl>
                                        <p:attrNameLst>
                                          <p:attrName>style.visibility</p:attrName>
                                        </p:attrNameLst>
                                      </p:cBhvr>
                                      <p:to>
                                        <p:strVal val="visible"/>
                                      </p:to>
                                    </p:set>
                                    <p:animEffect transition="in" filter="dissolve">
                                      <p:cBhvr>
                                        <p:cTn id="62" dur="500"/>
                                        <p:tgtEl>
                                          <p:spTgt spid="884"/>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fill="hold" grpId="13" nodeType="clickEffect">
                                  <p:stCondLst>
                                    <p:cond delay="0"/>
                                  </p:stCondLst>
                                  <p:iterate>
                                    <p:tmAbs val="0"/>
                                  </p:iterate>
                                  <p:childTnLst>
                                    <p:set>
                                      <p:cBhvr>
                                        <p:cTn id="66" fill="hold"/>
                                        <p:tgtEl>
                                          <p:spTgt spid="883"/>
                                        </p:tgtEl>
                                        <p:attrNameLst>
                                          <p:attrName>style.visibility</p:attrName>
                                        </p:attrNameLst>
                                      </p:cBhvr>
                                      <p:to>
                                        <p:strVal val="visible"/>
                                      </p:to>
                                    </p:set>
                                    <p:animEffect transition="in" filter="dissolve">
                                      <p:cBhvr>
                                        <p:cTn id="67" dur="500"/>
                                        <p:tgtEl>
                                          <p:spTgt spid="883"/>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fill="hold" grpId="14" nodeType="clickEffect">
                                  <p:stCondLst>
                                    <p:cond delay="0"/>
                                  </p:stCondLst>
                                  <p:iterate>
                                    <p:tmAbs val="0"/>
                                  </p:iterate>
                                  <p:childTnLst>
                                    <p:set>
                                      <p:cBhvr>
                                        <p:cTn id="71" fill="hold"/>
                                        <p:tgtEl>
                                          <p:spTgt spid="882"/>
                                        </p:tgtEl>
                                        <p:attrNameLst>
                                          <p:attrName>style.visibility</p:attrName>
                                        </p:attrNameLst>
                                      </p:cBhvr>
                                      <p:to>
                                        <p:strVal val="visible"/>
                                      </p:to>
                                    </p:set>
                                    <p:animEffect transition="in" filter="dissolve">
                                      <p:cBhvr>
                                        <p:cTn id="72" dur="500"/>
                                        <p:tgtEl>
                                          <p:spTgt spid="882"/>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fill="hold" grpId="15" nodeType="clickEffect">
                                  <p:stCondLst>
                                    <p:cond delay="0"/>
                                  </p:stCondLst>
                                  <p:iterate>
                                    <p:tmAbs val="0"/>
                                  </p:iterate>
                                  <p:childTnLst>
                                    <p:set>
                                      <p:cBhvr>
                                        <p:cTn id="76" fill="hold"/>
                                        <p:tgtEl>
                                          <p:spTgt spid="881"/>
                                        </p:tgtEl>
                                        <p:attrNameLst>
                                          <p:attrName>style.visibility</p:attrName>
                                        </p:attrNameLst>
                                      </p:cBhvr>
                                      <p:to>
                                        <p:strVal val="visible"/>
                                      </p:to>
                                    </p:set>
                                    <p:animEffect transition="in" filter="dissolve">
                                      <p:cBhvr>
                                        <p:cTn id="77" dur="500"/>
                                        <p:tgtEl>
                                          <p:spTgt spid="881"/>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fill="hold" grpId="16" nodeType="clickEffect">
                                  <p:stCondLst>
                                    <p:cond delay="0"/>
                                  </p:stCondLst>
                                  <p:iterate>
                                    <p:tmAbs val="0"/>
                                  </p:iterate>
                                  <p:childTnLst>
                                    <p:set>
                                      <p:cBhvr>
                                        <p:cTn id="81" fill="hold"/>
                                        <p:tgtEl>
                                          <p:spTgt spid="888"/>
                                        </p:tgtEl>
                                        <p:attrNameLst>
                                          <p:attrName>style.visibility</p:attrName>
                                        </p:attrNameLst>
                                      </p:cBhvr>
                                      <p:to>
                                        <p:strVal val="visible"/>
                                      </p:to>
                                    </p:set>
                                    <p:animEffect transition="in" filter="dissolve">
                                      <p:cBhvr>
                                        <p:cTn id="82" dur="500"/>
                                        <p:tgtEl>
                                          <p:spTgt spid="888"/>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fill="hold" grpId="17" nodeType="clickEffect">
                                  <p:stCondLst>
                                    <p:cond delay="0"/>
                                  </p:stCondLst>
                                  <p:iterate>
                                    <p:tmAbs val="0"/>
                                  </p:iterate>
                                  <p:childTnLst>
                                    <p:set>
                                      <p:cBhvr>
                                        <p:cTn id="86" fill="hold"/>
                                        <p:tgtEl>
                                          <p:spTgt spid="886"/>
                                        </p:tgtEl>
                                        <p:attrNameLst>
                                          <p:attrName>style.visibility</p:attrName>
                                        </p:attrNameLst>
                                      </p:cBhvr>
                                      <p:to>
                                        <p:strVal val="visible"/>
                                      </p:to>
                                    </p:set>
                                    <p:animEffect transition="in" filter="dissolve">
                                      <p:cBhvr>
                                        <p:cTn id="87" dur="500"/>
                                        <p:tgtEl>
                                          <p:spTgt spid="886"/>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ntr" fill="hold" grpId="18" nodeType="clickEffect">
                                  <p:stCondLst>
                                    <p:cond delay="0"/>
                                  </p:stCondLst>
                                  <p:iterate>
                                    <p:tmAbs val="0"/>
                                  </p:iterate>
                                  <p:childTnLst>
                                    <p:set>
                                      <p:cBhvr>
                                        <p:cTn id="91" fill="hold"/>
                                        <p:tgtEl>
                                          <p:spTgt spid="887"/>
                                        </p:tgtEl>
                                        <p:attrNameLst>
                                          <p:attrName>style.visibility</p:attrName>
                                        </p:attrNameLst>
                                      </p:cBhvr>
                                      <p:to>
                                        <p:strVal val="visible"/>
                                      </p:to>
                                    </p:set>
                                    <p:animEffect transition="in" filter="dissolve">
                                      <p:cBhvr>
                                        <p:cTn id="92" dur="500"/>
                                        <p:tgtEl>
                                          <p:spTgt spid="887"/>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ntr" fill="hold" grpId="19" nodeType="clickEffect">
                                  <p:stCondLst>
                                    <p:cond delay="0"/>
                                  </p:stCondLst>
                                  <p:iterate>
                                    <p:tmAbs val="0"/>
                                  </p:iterate>
                                  <p:childTnLst>
                                    <p:set>
                                      <p:cBhvr>
                                        <p:cTn id="96" fill="hold"/>
                                        <p:tgtEl>
                                          <p:spTgt spid="891"/>
                                        </p:tgtEl>
                                        <p:attrNameLst>
                                          <p:attrName>style.visibility</p:attrName>
                                        </p:attrNameLst>
                                      </p:cBhvr>
                                      <p:to>
                                        <p:strVal val="visible"/>
                                      </p:to>
                                    </p:set>
                                    <p:animEffect transition="in" filter="dissolve">
                                      <p:cBhvr>
                                        <p:cTn id="97" dur="500"/>
                                        <p:tgtEl>
                                          <p:spTgt spid="891"/>
                                        </p:tgtEl>
                                      </p:cBhvr>
                                    </p:animEffect>
                                  </p:childTnLst>
                                </p:cTn>
                              </p:par>
                            </p:childTnLst>
                          </p:cTn>
                        </p:par>
                      </p:childTnLst>
                    </p:cTn>
                  </p:par>
                  <p:par>
                    <p:cTn id="98" fill="hold">
                      <p:stCondLst>
                        <p:cond delay="indefinite"/>
                      </p:stCondLst>
                      <p:childTnLst>
                        <p:par>
                          <p:cTn id="99" fill="hold">
                            <p:stCondLst>
                              <p:cond delay="0"/>
                            </p:stCondLst>
                            <p:childTnLst>
                              <p:par>
                                <p:cTn id="100" presetID="9" presetClass="entr" fill="hold" grpId="20" nodeType="clickEffect">
                                  <p:stCondLst>
                                    <p:cond delay="0"/>
                                  </p:stCondLst>
                                  <p:iterate>
                                    <p:tmAbs val="0"/>
                                  </p:iterate>
                                  <p:childTnLst>
                                    <p:set>
                                      <p:cBhvr>
                                        <p:cTn id="101" fill="hold"/>
                                        <p:tgtEl>
                                          <p:spTgt spid="892"/>
                                        </p:tgtEl>
                                        <p:attrNameLst>
                                          <p:attrName>style.visibility</p:attrName>
                                        </p:attrNameLst>
                                      </p:cBhvr>
                                      <p:to>
                                        <p:strVal val="visible"/>
                                      </p:to>
                                    </p:set>
                                    <p:animEffect transition="in" filter="dissolve">
                                      <p:cBhvr>
                                        <p:cTn id="102" dur="500"/>
                                        <p:tgtEl>
                                          <p:spTgt spid="892"/>
                                        </p:tgtEl>
                                      </p:cBhvr>
                                    </p:animEffect>
                                  </p:childTnLst>
                                </p:cTn>
                              </p:par>
                            </p:childTnLst>
                          </p:cTn>
                        </p:par>
                      </p:childTnLst>
                    </p:cTn>
                  </p:par>
                  <p:par>
                    <p:cTn id="103" fill="hold">
                      <p:stCondLst>
                        <p:cond delay="indefinite"/>
                      </p:stCondLst>
                      <p:childTnLst>
                        <p:par>
                          <p:cTn id="104" fill="hold">
                            <p:stCondLst>
                              <p:cond delay="0"/>
                            </p:stCondLst>
                            <p:childTnLst>
                              <p:par>
                                <p:cTn id="105" presetID="9" presetClass="entr" fill="hold" grpId="21" nodeType="clickEffect">
                                  <p:stCondLst>
                                    <p:cond delay="0"/>
                                  </p:stCondLst>
                                  <p:iterate>
                                    <p:tmAbs val="0"/>
                                  </p:iterate>
                                  <p:childTnLst>
                                    <p:set>
                                      <p:cBhvr>
                                        <p:cTn id="106" fill="hold"/>
                                        <p:tgtEl>
                                          <p:spTgt spid="893"/>
                                        </p:tgtEl>
                                        <p:attrNameLst>
                                          <p:attrName>style.visibility</p:attrName>
                                        </p:attrNameLst>
                                      </p:cBhvr>
                                      <p:to>
                                        <p:strVal val="visible"/>
                                      </p:to>
                                    </p:set>
                                    <p:animEffect transition="in" filter="dissolve">
                                      <p:cBhvr>
                                        <p:cTn id="107" dur="500"/>
                                        <p:tgtEl>
                                          <p:spTgt spid="893"/>
                                        </p:tgtEl>
                                      </p:cBhvr>
                                    </p:animEffect>
                                  </p:childTnLst>
                                </p:cTn>
                              </p:par>
                            </p:childTnLst>
                          </p:cTn>
                        </p:par>
                      </p:childTnLst>
                    </p:cTn>
                  </p:par>
                  <p:par>
                    <p:cTn id="108" fill="hold">
                      <p:stCondLst>
                        <p:cond delay="indefinite"/>
                      </p:stCondLst>
                      <p:childTnLst>
                        <p:par>
                          <p:cTn id="109" fill="hold">
                            <p:stCondLst>
                              <p:cond delay="0"/>
                            </p:stCondLst>
                            <p:childTnLst>
                              <p:par>
                                <p:cTn id="110" presetID="9" presetClass="entr" fill="hold" grpId="22" nodeType="clickEffect">
                                  <p:stCondLst>
                                    <p:cond delay="0"/>
                                  </p:stCondLst>
                                  <p:iterate>
                                    <p:tmAbs val="0"/>
                                  </p:iterate>
                                  <p:childTnLst>
                                    <p:set>
                                      <p:cBhvr>
                                        <p:cTn id="111" fill="hold"/>
                                        <p:tgtEl>
                                          <p:spTgt spid="890"/>
                                        </p:tgtEl>
                                        <p:attrNameLst>
                                          <p:attrName>style.visibility</p:attrName>
                                        </p:attrNameLst>
                                      </p:cBhvr>
                                      <p:to>
                                        <p:strVal val="visible"/>
                                      </p:to>
                                    </p:set>
                                    <p:animEffect transition="in" filter="dissolve">
                                      <p:cBhvr>
                                        <p:cTn id="112" dur="500"/>
                                        <p:tgtEl>
                                          <p:spTgt spid="890"/>
                                        </p:tgtEl>
                                      </p:cBhvr>
                                    </p:animEffect>
                                  </p:childTnLst>
                                </p:cTn>
                              </p:par>
                            </p:childTnLst>
                          </p:cTn>
                        </p:par>
                        <p:par>
                          <p:cTn id="113" fill="hold">
                            <p:stCondLst>
                              <p:cond delay="500"/>
                            </p:stCondLst>
                            <p:childTnLst>
                              <p:par>
                                <p:cTn id="114" presetID="9" presetClass="entr" fill="hold" grpId="23" nodeType="afterEffect">
                                  <p:stCondLst>
                                    <p:cond delay="0"/>
                                  </p:stCondLst>
                                  <p:iterate>
                                    <p:tmAbs val="0"/>
                                  </p:iterate>
                                  <p:childTnLst>
                                    <p:set>
                                      <p:cBhvr>
                                        <p:cTn id="115" fill="hold"/>
                                        <p:tgtEl>
                                          <p:spTgt spid="889"/>
                                        </p:tgtEl>
                                        <p:attrNameLst>
                                          <p:attrName>style.visibility</p:attrName>
                                        </p:attrNameLst>
                                      </p:cBhvr>
                                      <p:to>
                                        <p:strVal val="visible"/>
                                      </p:to>
                                    </p:set>
                                    <p:animEffect transition="in" filter="dissolve">
                                      <p:cBhvr>
                                        <p:cTn id="116" dur="500"/>
                                        <p:tgtEl>
                                          <p:spTgt spid="889"/>
                                        </p:tgtEl>
                                      </p:cBhvr>
                                    </p:animEffect>
                                  </p:childTnLst>
                                </p:cTn>
                              </p:par>
                            </p:childTnLst>
                          </p:cTn>
                        </p:par>
                      </p:childTnLst>
                    </p:cTn>
                  </p:par>
                  <p:par>
                    <p:cTn id="117" fill="hold">
                      <p:stCondLst>
                        <p:cond delay="indefinite"/>
                      </p:stCondLst>
                      <p:childTnLst>
                        <p:par>
                          <p:cTn id="118" fill="hold">
                            <p:stCondLst>
                              <p:cond delay="0"/>
                            </p:stCondLst>
                            <p:childTnLst>
                              <p:par>
                                <p:cTn id="119" presetID="9" presetClass="entr" fill="hold" grpId="24" nodeType="clickEffect">
                                  <p:stCondLst>
                                    <p:cond delay="0"/>
                                  </p:stCondLst>
                                  <p:iterate>
                                    <p:tmAbs val="0"/>
                                  </p:iterate>
                                  <p:childTnLst>
                                    <p:set>
                                      <p:cBhvr>
                                        <p:cTn id="120" fill="hold"/>
                                        <p:tgtEl>
                                          <p:spTgt spid="885"/>
                                        </p:tgtEl>
                                        <p:attrNameLst>
                                          <p:attrName>style.visibility</p:attrName>
                                        </p:attrNameLst>
                                      </p:cBhvr>
                                      <p:to>
                                        <p:strVal val="visible"/>
                                      </p:to>
                                    </p:set>
                                    <p:animEffect transition="in" filter="dissolve">
                                      <p:cBhvr>
                                        <p:cTn id="121" dur="500"/>
                                        <p:tgtEl>
                                          <p:spTgt spid="8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 grpId="1" animBg="1" advAuto="0"/>
      <p:bldP spid="871" grpId="2" animBg="1" advAuto="0"/>
      <p:bldP spid="872" grpId="3" animBg="1" advAuto="0"/>
      <p:bldP spid="873" grpId="4" animBg="1" advAuto="0"/>
      <p:bldP spid="874" grpId="5" animBg="1" advAuto="0"/>
      <p:bldP spid="875" grpId="7" animBg="1" advAuto="0"/>
      <p:bldP spid="876" grpId="8" animBg="1" advAuto="0"/>
      <p:bldP spid="877" grpId="6" animBg="1" advAuto="0"/>
      <p:bldP spid="878" grpId="9" animBg="1" advAuto="0"/>
      <p:bldP spid="879" grpId="10" animBg="1" advAuto="0"/>
      <p:bldP spid="880" grpId="11" animBg="1" advAuto="0"/>
      <p:bldP spid="881" grpId="15" animBg="1" advAuto="0"/>
      <p:bldP spid="882" grpId="14" animBg="1" advAuto="0"/>
      <p:bldP spid="883" grpId="13" animBg="1" advAuto="0"/>
      <p:bldP spid="884" grpId="12" animBg="1" advAuto="0"/>
      <p:bldP spid="885" grpId="24" animBg="1" advAuto="0"/>
      <p:bldP spid="886" grpId="17" animBg="1" advAuto="0"/>
      <p:bldP spid="887" grpId="18" animBg="1" advAuto="0"/>
      <p:bldP spid="888" grpId="16" animBg="1" advAuto="0"/>
      <p:bldP spid="889" grpId="23" animBg="1" advAuto="0"/>
      <p:bldP spid="890" grpId="22" animBg="1" advAuto="0"/>
      <p:bldP spid="891" grpId="19" animBg="1" advAuto="0"/>
      <p:bldP spid="892" grpId="20" animBg="1" advAuto="0"/>
      <p:bldP spid="893" grpId="2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Rectangle 2"/>
          <p:cNvSpPr txBox="1">
            <a:spLocks noGrp="1"/>
          </p:cNvSpPr>
          <p:nvPr>
            <p:ph type="title"/>
          </p:nvPr>
        </p:nvSpPr>
        <p:spPr>
          <a:prstGeom prst="rect">
            <a:avLst/>
          </a:prstGeom>
        </p:spPr>
        <p:txBody>
          <a:bodyPr/>
          <a:lstStyle>
            <a:lvl1pPr>
              <a:defRPr b="1">
                <a:latin typeface="Century Gothic"/>
                <a:ea typeface="Century Gothic"/>
                <a:cs typeface="Century Gothic"/>
                <a:sym typeface="Century Gothic"/>
              </a:defRPr>
            </a:lvl1pPr>
          </a:lstStyle>
          <a:p>
            <a:r>
              <a:t>Basics:  Projection of a Line</a:t>
            </a:r>
          </a:p>
        </p:txBody>
      </p:sp>
      <p:sp>
        <p:nvSpPr>
          <p:cNvPr id="201" name="Rectangle 3"/>
          <p:cNvSpPr txBox="1">
            <a:spLocks noGrp="1"/>
          </p:cNvSpPr>
          <p:nvPr>
            <p:ph type="body" sz="half" idx="1"/>
          </p:nvPr>
        </p:nvSpPr>
        <p:spPr>
          <a:xfrm>
            <a:off x="762000" y="1206007"/>
            <a:ext cx="7496175" cy="2817404"/>
          </a:xfrm>
          <a:prstGeom prst="rect">
            <a:avLst/>
          </a:prstGeom>
        </p:spPr>
        <p:txBody>
          <a:bodyPr/>
          <a:lstStyle/>
          <a:p>
            <a:pPr marL="0" indent="0">
              <a:lnSpc>
                <a:spcPct val="90000"/>
              </a:lnSpc>
              <a:spcBef>
                <a:spcPts val="1200"/>
              </a:spcBef>
              <a:buSzTx/>
              <a:buNone/>
              <a:defRPr sz="2000" b="1">
                <a:solidFill>
                  <a:srgbClr val="3C8C93"/>
                </a:solidFill>
                <a:latin typeface="Century Gothic"/>
                <a:ea typeface="Century Gothic"/>
                <a:cs typeface="Century Gothic"/>
                <a:sym typeface="Century Gothic"/>
              </a:defRPr>
            </a:pPr>
            <a:r>
              <a:t>Projection</a:t>
            </a:r>
          </a:p>
          <a:p>
            <a:pPr marL="0" indent="0">
              <a:lnSpc>
                <a:spcPct val="90000"/>
              </a:lnSpc>
              <a:spcBef>
                <a:spcPts val="1200"/>
              </a:spcBef>
              <a:buSzTx/>
              <a:buNone/>
              <a:defRPr sz="2000">
                <a:latin typeface="Century Gothic"/>
                <a:ea typeface="Century Gothic"/>
                <a:cs typeface="Century Gothic"/>
                <a:sym typeface="Century Gothic"/>
              </a:defRPr>
            </a:pPr>
            <a:r>
              <a:t>Linear map from 3D to 2D space or the image of a 3D geometric figure reproduced on a line, plane, or surface.</a:t>
            </a:r>
          </a:p>
          <a:p>
            <a:pPr marL="0" lvl="1" indent="457200" algn="ctr">
              <a:lnSpc>
                <a:spcPct val="90000"/>
              </a:lnSpc>
              <a:spcBef>
                <a:spcPts val="400"/>
              </a:spcBef>
              <a:buSzTx/>
              <a:buNone/>
              <a:defRPr sz="2000" b="1">
                <a:latin typeface="Century Gothic"/>
                <a:ea typeface="Century Gothic"/>
                <a:cs typeface="Century Gothic"/>
                <a:sym typeface="Century Gothic"/>
              </a:defRPr>
            </a:pPr>
            <a:r>
              <a:t>We only look at </a:t>
            </a:r>
            <a:r>
              <a:rPr i="1"/>
              <a:t>planar geometric projections</a:t>
            </a:r>
          </a:p>
          <a:p>
            <a:pPr marL="0" lvl="1" indent="14287">
              <a:lnSpc>
                <a:spcPct val="90000"/>
              </a:lnSpc>
              <a:spcBef>
                <a:spcPts val="400"/>
              </a:spcBef>
              <a:buSzTx/>
              <a:buNone/>
              <a:defRPr sz="2000" i="1">
                <a:latin typeface="Century Gothic"/>
                <a:ea typeface="Century Gothic"/>
                <a:cs typeface="Century Gothic"/>
                <a:sym typeface="Century Gothic"/>
              </a:defRPr>
            </a:pPr>
            <a:r>
              <a:t>Straight lines</a:t>
            </a:r>
            <a:r>
              <a:rPr i="0"/>
              <a:t> (projectors) t</a:t>
            </a:r>
            <a:r>
              <a:t>hrough object points</a:t>
            </a:r>
            <a:r>
              <a:rPr i="0"/>
              <a:t>, from </a:t>
            </a:r>
            <a:r>
              <a:t>Center Of Projection</a:t>
            </a:r>
            <a:r>
              <a:rPr i="0"/>
              <a:t> (can be at infinity)</a:t>
            </a:r>
            <a:endParaRPr sz="2200"/>
          </a:p>
          <a:p>
            <a:pPr marL="0" lvl="2" indent="14287">
              <a:lnSpc>
                <a:spcPct val="90000"/>
              </a:lnSpc>
              <a:spcBef>
                <a:spcPts val="400"/>
              </a:spcBef>
              <a:buSzTx/>
              <a:buNone/>
              <a:defRPr sz="2000" i="1">
                <a:latin typeface="Century Gothic"/>
                <a:ea typeface="Century Gothic"/>
                <a:cs typeface="Century Gothic"/>
                <a:sym typeface="Century Gothic"/>
              </a:defRPr>
            </a:pPr>
            <a:r>
              <a:t>Projection</a:t>
            </a:r>
            <a:r>
              <a:rPr i="0"/>
              <a:t>: intersection of projectors and Projection Plane</a:t>
            </a:r>
          </a:p>
        </p:txBody>
      </p:sp>
      <p:pic>
        <p:nvPicPr>
          <p:cNvPr id="202" name="Picture 5" descr="Picture 5"/>
          <p:cNvPicPr>
            <a:picLocks noChangeAspect="1"/>
          </p:cNvPicPr>
          <p:nvPr/>
        </p:nvPicPr>
        <p:blipFill>
          <a:blip r:embed="rId3"/>
          <a:stretch>
            <a:fillRect/>
          </a:stretch>
        </p:blipFill>
        <p:spPr>
          <a:xfrm>
            <a:off x="762001" y="4133243"/>
            <a:ext cx="6763063" cy="2724757"/>
          </a:xfrm>
          <a:prstGeom prst="rect">
            <a:avLst/>
          </a:prstGeom>
          <a:ln w="12700">
            <a:miter lim="400000"/>
          </a:ln>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 name="Title 1"/>
          <p:cNvSpPr txBox="1">
            <a:spLocks noGrp="1"/>
          </p:cNvSpPr>
          <p:nvPr>
            <p:ph type="title"/>
          </p:nvPr>
        </p:nvSpPr>
        <p:spPr>
          <a:prstGeom prst="rect">
            <a:avLst/>
          </a:prstGeom>
        </p:spPr>
        <p:txBody>
          <a:bodyPr/>
          <a:lstStyle>
            <a:lvl1pPr>
              <a:defRPr b="1">
                <a:latin typeface="Century Gothic"/>
                <a:ea typeface="Century Gothic"/>
                <a:cs typeface="Century Gothic"/>
                <a:sym typeface="Century Gothic"/>
              </a:defRPr>
            </a:lvl1pPr>
          </a:lstStyle>
          <a:p>
            <a:r>
              <a:t>Add missing view in indicated location</a:t>
            </a:r>
          </a:p>
        </p:txBody>
      </p:sp>
      <p:pic>
        <p:nvPicPr>
          <p:cNvPr id="898" name="Picture 2" descr="Picture 2"/>
          <p:cNvPicPr>
            <a:picLocks noChangeAspect="1"/>
          </p:cNvPicPr>
          <p:nvPr/>
        </p:nvPicPr>
        <p:blipFill>
          <a:blip r:embed="rId3"/>
          <a:stretch>
            <a:fillRect/>
          </a:stretch>
        </p:blipFill>
        <p:spPr>
          <a:xfrm>
            <a:off x="2051262" y="1433562"/>
            <a:ext cx="5305426" cy="4895851"/>
          </a:xfrm>
          <a:prstGeom prst="rect">
            <a:avLst/>
          </a:prstGeom>
          <a:ln w="12700">
            <a:miter lim="400000"/>
          </a:ln>
        </p:spPr>
      </p:pic>
      <p:sp>
        <p:nvSpPr>
          <p:cNvPr id="899" name="Rectangle 3"/>
          <p:cNvSpPr/>
          <p:nvPr/>
        </p:nvSpPr>
        <p:spPr>
          <a:xfrm>
            <a:off x="5205984" y="1433562"/>
            <a:ext cx="1816608" cy="1736358"/>
          </a:xfrm>
          <a:prstGeom prst="rect">
            <a:avLst/>
          </a:prstGeom>
          <a:solidFill>
            <a:schemeClr val="accent1"/>
          </a:solidFill>
          <a:ln w="25400">
            <a:solidFill>
              <a:srgbClr val="88A3A6"/>
            </a:solidFill>
          </a:ln>
        </p:spPr>
        <p:txBody>
          <a:bodyPr lIns="45719" rIns="45719" anchor="ctr"/>
          <a:lstStyle/>
          <a:p>
            <a:pPr algn="ctr">
              <a:defRPr>
                <a:solidFill>
                  <a:schemeClr val="accent3">
                    <a:lumOff val="44000"/>
                  </a:schemeClr>
                </a:solidFill>
              </a:defRPr>
            </a:pPr>
            <a:endParaRP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3" name="Picture 2" descr="Picture 2"/>
          <p:cNvPicPr>
            <a:picLocks noChangeAspect="1"/>
          </p:cNvPicPr>
          <p:nvPr/>
        </p:nvPicPr>
        <p:blipFill>
          <a:blip r:embed="rId3"/>
          <a:stretch>
            <a:fillRect/>
          </a:stretch>
        </p:blipFill>
        <p:spPr>
          <a:xfrm>
            <a:off x="2051262" y="1433562"/>
            <a:ext cx="5305426" cy="4895851"/>
          </a:xfrm>
          <a:prstGeom prst="rect">
            <a:avLst/>
          </a:prstGeom>
          <a:ln w="12700">
            <a:miter lim="400000"/>
          </a:ln>
        </p:spPr>
      </p:pic>
      <p:grpSp>
        <p:nvGrpSpPr>
          <p:cNvPr id="919" name="Group 5136"/>
          <p:cNvGrpSpPr/>
          <p:nvPr/>
        </p:nvGrpSpPr>
        <p:grpSpPr>
          <a:xfrm>
            <a:off x="1048215" y="869795"/>
            <a:ext cx="6568069" cy="4769004"/>
            <a:chOff x="0" y="0"/>
            <a:chExt cx="6568067" cy="4769003"/>
          </a:xfrm>
        </p:grpSpPr>
        <p:sp>
          <p:nvSpPr>
            <p:cNvPr id="904" name="Straight Connector 4"/>
            <p:cNvSpPr/>
            <p:nvPr/>
          </p:nvSpPr>
          <p:spPr>
            <a:xfrm flipV="1">
              <a:off x="1115122" y="390293"/>
              <a:ext cx="1" cy="4226313"/>
            </a:xfrm>
            <a:prstGeom prst="line">
              <a:avLst/>
            </a:prstGeom>
            <a:noFill/>
            <a:ln w="9525" cap="flat">
              <a:solidFill>
                <a:srgbClr val="CC0000"/>
              </a:solidFill>
              <a:prstDash val="solid"/>
              <a:round/>
            </a:ln>
            <a:effectLst/>
          </p:spPr>
          <p:txBody>
            <a:bodyPr wrap="square" lIns="45719" tIns="45719" rIns="45719" bIns="45719" numCol="1" anchor="t">
              <a:noAutofit/>
            </a:bodyPr>
            <a:lstStyle/>
            <a:p>
              <a:endParaRPr/>
            </a:p>
          </p:txBody>
        </p:sp>
        <p:sp>
          <p:nvSpPr>
            <p:cNvPr id="905" name="Straight Connector 8"/>
            <p:cNvSpPr/>
            <p:nvPr/>
          </p:nvSpPr>
          <p:spPr>
            <a:xfrm flipV="1">
              <a:off x="4079712" y="212879"/>
              <a:ext cx="1" cy="4403726"/>
            </a:xfrm>
            <a:prstGeom prst="line">
              <a:avLst/>
            </a:prstGeom>
            <a:noFill/>
            <a:ln w="9525" cap="flat">
              <a:solidFill>
                <a:srgbClr val="CC0000"/>
              </a:solidFill>
              <a:prstDash val="solid"/>
              <a:round/>
            </a:ln>
            <a:effectLst/>
          </p:spPr>
          <p:txBody>
            <a:bodyPr wrap="square" lIns="45719" tIns="45719" rIns="45719" bIns="45719" numCol="1" anchor="t">
              <a:noAutofit/>
            </a:bodyPr>
            <a:lstStyle/>
            <a:p>
              <a:endParaRPr/>
            </a:p>
          </p:txBody>
        </p:sp>
        <p:sp>
          <p:nvSpPr>
            <p:cNvPr id="906" name="Straight Connector 10"/>
            <p:cNvSpPr/>
            <p:nvPr/>
          </p:nvSpPr>
          <p:spPr>
            <a:xfrm flipV="1">
              <a:off x="6041283" y="212879"/>
              <a:ext cx="1" cy="4403726"/>
            </a:xfrm>
            <a:prstGeom prst="line">
              <a:avLst/>
            </a:prstGeom>
            <a:noFill/>
            <a:ln w="9525" cap="flat">
              <a:solidFill>
                <a:srgbClr val="CC0000"/>
              </a:solidFill>
              <a:prstDash val="solid"/>
              <a:round/>
            </a:ln>
            <a:effectLst/>
          </p:spPr>
          <p:txBody>
            <a:bodyPr wrap="square" lIns="45719" tIns="45719" rIns="45719" bIns="45719" numCol="1" anchor="t">
              <a:noAutofit/>
            </a:bodyPr>
            <a:lstStyle/>
            <a:p>
              <a:endParaRPr/>
            </a:p>
          </p:txBody>
        </p:sp>
        <p:sp>
          <p:nvSpPr>
            <p:cNvPr id="907" name="Straight Connector 12"/>
            <p:cNvSpPr/>
            <p:nvPr/>
          </p:nvSpPr>
          <p:spPr>
            <a:xfrm>
              <a:off x="1483112" y="2743200"/>
              <a:ext cx="5084957" cy="0"/>
            </a:xfrm>
            <a:prstGeom prst="line">
              <a:avLst/>
            </a:prstGeom>
            <a:noFill/>
            <a:ln w="9525" cap="flat">
              <a:solidFill>
                <a:srgbClr val="CC0000"/>
              </a:solidFill>
              <a:prstDash val="solid"/>
              <a:round/>
            </a:ln>
            <a:effectLst/>
          </p:spPr>
          <p:txBody>
            <a:bodyPr wrap="square" lIns="45719" tIns="45719" rIns="45719" bIns="45719" numCol="1" anchor="t">
              <a:noAutofit/>
            </a:bodyPr>
            <a:lstStyle/>
            <a:p>
              <a:endParaRPr/>
            </a:p>
          </p:txBody>
        </p:sp>
        <p:sp>
          <p:nvSpPr>
            <p:cNvPr id="908" name="Straight Connector 17"/>
            <p:cNvSpPr/>
            <p:nvPr/>
          </p:nvSpPr>
          <p:spPr>
            <a:xfrm flipV="1">
              <a:off x="3735658" y="365278"/>
              <a:ext cx="1" cy="4403726"/>
            </a:xfrm>
            <a:prstGeom prst="line">
              <a:avLst/>
            </a:prstGeom>
            <a:noFill/>
            <a:ln w="9525" cap="flat">
              <a:solidFill>
                <a:srgbClr val="CC0000"/>
              </a:solidFill>
              <a:prstDash val="solid"/>
              <a:round/>
            </a:ln>
            <a:effectLst/>
          </p:spPr>
          <p:txBody>
            <a:bodyPr wrap="square" lIns="45719" tIns="45719" rIns="45719" bIns="45719" numCol="1" anchor="t">
              <a:noAutofit/>
            </a:bodyPr>
            <a:lstStyle/>
            <a:p>
              <a:endParaRPr/>
            </a:p>
          </p:txBody>
        </p:sp>
        <p:sp>
          <p:nvSpPr>
            <p:cNvPr id="909" name="Straight Connector 18"/>
            <p:cNvSpPr/>
            <p:nvPr/>
          </p:nvSpPr>
          <p:spPr>
            <a:xfrm flipV="1">
              <a:off x="4079711" y="254843"/>
              <a:ext cx="2488358" cy="2488358"/>
            </a:xfrm>
            <a:prstGeom prst="line">
              <a:avLst/>
            </a:prstGeom>
            <a:noFill/>
            <a:ln w="9525" cap="flat">
              <a:solidFill>
                <a:srgbClr val="CC0000"/>
              </a:solidFill>
              <a:prstDash val="solid"/>
              <a:round/>
            </a:ln>
            <a:effectLst/>
          </p:spPr>
          <p:txBody>
            <a:bodyPr wrap="square" lIns="45719" tIns="45719" rIns="45719" bIns="45719" numCol="1" anchor="t">
              <a:noAutofit/>
            </a:bodyPr>
            <a:lstStyle/>
            <a:p>
              <a:endParaRPr/>
            </a:p>
          </p:txBody>
        </p:sp>
        <p:sp>
          <p:nvSpPr>
            <p:cNvPr id="910" name="Straight Connector 20"/>
            <p:cNvSpPr/>
            <p:nvPr/>
          </p:nvSpPr>
          <p:spPr>
            <a:xfrm flipH="1" flipV="1">
              <a:off x="691374" y="825189"/>
              <a:ext cx="5349909" cy="1"/>
            </a:xfrm>
            <a:prstGeom prst="line">
              <a:avLst/>
            </a:prstGeom>
            <a:noFill/>
            <a:ln w="9525" cap="flat">
              <a:solidFill>
                <a:srgbClr val="CC0000"/>
              </a:solidFill>
              <a:prstDash val="solid"/>
              <a:round/>
            </a:ln>
            <a:effectLst/>
          </p:spPr>
          <p:txBody>
            <a:bodyPr wrap="square" lIns="45719" tIns="45719" rIns="45719" bIns="45719" numCol="1" anchor="t">
              <a:noAutofit/>
            </a:bodyPr>
            <a:lstStyle/>
            <a:p>
              <a:endParaRPr/>
            </a:p>
          </p:txBody>
        </p:sp>
        <p:sp>
          <p:nvSpPr>
            <p:cNvPr id="911" name="Straight Connector 22"/>
            <p:cNvSpPr/>
            <p:nvPr/>
          </p:nvSpPr>
          <p:spPr>
            <a:xfrm flipV="1">
              <a:off x="1483111" y="563766"/>
              <a:ext cx="1" cy="2447926"/>
            </a:xfrm>
            <a:prstGeom prst="line">
              <a:avLst/>
            </a:prstGeom>
            <a:noFill/>
            <a:ln w="9525" cap="flat">
              <a:solidFill>
                <a:srgbClr val="CC0000"/>
              </a:solidFill>
              <a:prstDash val="solid"/>
              <a:round/>
            </a:ln>
            <a:effectLst/>
          </p:spPr>
          <p:txBody>
            <a:bodyPr wrap="square" lIns="45719" tIns="45719" rIns="45719" bIns="45719" numCol="1" anchor="t">
              <a:noAutofit/>
            </a:bodyPr>
            <a:lstStyle/>
            <a:p>
              <a:endParaRPr/>
            </a:p>
          </p:txBody>
        </p:sp>
        <p:sp>
          <p:nvSpPr>
            <p:cNvPr id="912" name="Straight Connector 24"/>
            <p:cNvSpPr/>
            <p:nvPr/>
          </p:nvSpPr>
          <p:spPr>
            <a:xfrm flipV="1">
              <a:off x="2743200" y="563766"/>
              <a:ext cx="0" cy="2447926"/>
            </a:xfrm>
            <a:prstGeom prst="line">
              <a:avLst/>
            </a:prstGeom>
            <a:noFill/>
            <a:ln w="9525" cap="flat">
              <a:solidFill>
                <a:srgbClr val="CC0000"/>
              </a:solidFill>
              <a:prstDash val="solid"/>
              <a:round/>
            </a:ln>
            <a:effectLst/>
          </p:spPr>
          <p:txBody>
            <a:bodyPr wrap="square" lIns="45719" tIns="45719" rIns="45719" bIns="45719" numCol="1" anchor="t">
              <a:noAutofit/>
            </a:bodyPr>
            <a:lstStyle/>
            <a:p>
              <a:endParaRPr/>
            </a:p>
          </p:txBody>
        </p:sp>
        <p:sp>
          <p:nvSpPr>
            <p:cNvPr id="913" name="Straight Connector 26"/>
            <p:cNvSpPr/>
            <p:nvPr/>
          </p:nvSpPr>
          <p:spPr>
            <a:xfrm>
              <a:off x="3557239" y="3713355"/>
              <a:ext cx="2751234" cy="1"/>
            </a:xfrm>
            <a:prstGeom prst="line">
              <a:avLst/>
            </a:prstGeom>
            <a:noFill/>
            <a:ln w="9525" cap="flat">
              <a:solidFill>
                <a:srgbClr val="CC0000"/>
              </a:solidFill>
              <a:prstDash val="solid"/>
              <a:round/>
            </a:ln>
            <a:effectLst/>
          </p:spPr>
          <p:txBody>
            <a:bodyPr wrap="square" lIns="45719" tIns="45719" rIns="45719" bIns="45719" numCol="1" anchor="t">
              <a:noAutofit/>
            </a:bodyPr>
            <a:lstStyle/>
            <a:p>
              <a:endParaRPr/>
            </a:p>
          </p:txBody>
        </p:sp>
        <p:sp>
          <p:nvSpPr>
            <p:cNvPr id="914" name="Straight Connector 28"/>
            <p:cNvSpPr/>
            <p:nvPr/>
          </p:nvSpPr>
          <p:spPr>
            <a:xfrm flipV="1">
              <a:off x="4404731" y="212879"/>
              <a:ext cx="1" cy="2798814"/>
            </a:xfrm>
            <a:prstGeom prst="line">
              <a:avLst/>
            </a:prstGeom>
            <a:noFill/>
            <a:ln w="9525" cap="flat">
              <a:solidFill>
                <a:srgbClr val="CC0000"/>
              </a:solidFill>
              <a:prstDash val="solid"/>
              <a:round/>
            </a:ln>
            <a:effectLst/>
          </p:spPr>
          <p:txBody>
            <a:bodyPr wrap="square" lIns="45719" tIns="45719" rIns="45719" bIns="45719" numCol="1" anchor="t">
              <a:noAutofit/>
            </a:bodyPr>
            <a:lstStyle/>
            <a:p>
              <a:endParaRPr/>
            </a:p>
          </p:txBody>
        </p:sp>
        <p:sp>
          <p:nvSpPr>
            <p:cNvPr id="915" name="Straight Connector 30"/>
            <p:cNvSpPr/>
            <p:nvPr/>
          </p:nvSpPr>
          <p:spPr>
            <a:xfrm flipV="1">
              <a:off x="5066073" y="0"/>
              <a:ext cx="1" cy="3011692"/>
            </a:xfrm>
            <a:prstGeom prst="line">
              <a:avLst/>
            </a:prstGeom>
            <a:noFill/>
            <a:ln w="9525" cap="flat">
              <a:solidFill>
                <a:srgbClr val="CC0000"/>
              </a:solidFill>
              <a:prstDash val="solid"/>
              <a:round/>
            </a:ln>
            <a:effectLst/>
          </p:spPr>
          <p:txBody>
            <a:bodyPr wrap="square" lIns="45719" tIns="45719" rIns="45719" bIns="45719" numCol="1" anchor="t">
              <a:noAutofit/>
            </a:bodyPr>
            <a:lstStyle/>
            <a:p>
              <a:endParaRPr/>
            </a:p>
          </p:txBody>
        </p:sp>
        <p:sp>
          <p:nvSpPr>
            <p:cNvPr id="916" name="Straight Connector 5120"/>
            <p:cNvSpPr/>
            <p:nvPr/>
          </p:nvSpPr>
          <p:spPr>
            <a:xfrm flipH="1" flipV="1">
              <a:off x="0" y="2414741"/>
              <a:ext cx="4404732" cy="1"/>
            </a:xfrm>
            <a:prstGeom prst="line">
              <a:avLst/>
            </a:prstGeom>
            <a:noFill/>
            <a:ln w="9525" cap="flat">
              <a:solidFill>
                <a:srgbClr val="CC0000"/>
              </a:solidFill>
              <a:prstDash val="solid"/>
              <a:round/>
            </a:ln>
            <a:effectLst/>
          </p:spPr>
          <p:txBody>
            <a:bodyPr wrap="square" lIns="45719" tIns="45719" rIns="45719" bIns="45719" numCol="1" anchor="t">
              <a:noAutofit/>
            </a:bodyPr>
            <a:lstStyle/>
            <a:p>
              <a:endParaRPr/>
            </a:p>
          </p:txBody>
        </p:sp>
        <p:sp>
          <p:nvSpPr>
            <p:cNvPr id="917" name="Straight Connector 5123"/>
            <p:cNvSpPr/>
            <p:nvPr/>
          </p:nvSpPr>
          <p:spPr>
            <a:xfrm flipH="1" flipV="1">
              <a:off x="479502" y="1787728"/>
              <a:ext cx="4586572" cy="1"/>
            </a:xfrm>
            <a:prstGeom prst="line">
              <a:avLst/>
            </a:prstGeom>
            <a:noFill/>
            <a:ln w="9525" cap="flat">
              <a:solidFill>
                <a:srgbClr val="CC0000"/>
              </a:solidFill>
              <a:prstDash val="solid"/>
              <a:round/>
            </a:ln>
            <a:effectLst/>
          </p:spPr>
          <p:txBody>
            <a:bodyPr wrap="square" lIns="45719" tIns="45719" rIns="45719" bIns="45719" numCol="1" anchor="t">
              <a:noAutofit/>
            </a:bodyPr>
            <a:lstStyle/>
            <a:p>
              <a:endParaRPr/>
            </a:p>
          </p:txBody>
        </p:sp>
        <p:sp>
          <p:nvSpPr>
            <p:cNvPr id="918" name="Straight Connector 46"/>
            <p:cNvSpPr/>
            <p:nvPr/>
          </p:nvSpPr>
          <p:spPr>
            <a:xfrm flipV="1">
              <a:off x="3419697" y="716167"/>
              <a:ext cx="1" cy="2997189"/>
            </a:xfrm>
            <a:prstGeom prst="line">
              <a:avLst/>
            </a:prstGeom>
            <a:noFill/>
            <a:ln w="9525" cap="flat">
              <a:solidFill>
                <a:srgbClr val="CC0000"/>
              </a:solidFill>
              <a:prstDash val="solid"/>
              <a:round/>
            </a:ln>
            <a:effectLst/>
          </p:spPr>
          <p:txBody>
            <a:bodyPr wrap="square" lIns="45719" tIns="45719" rIns="45719" bIns="45719" numCol="1" anchor="t">
              <a:noAutofit/>
            </a:bodyPr>
            <a:lstStyle/>
            <a:p>
              <a:endParaRPr/>
            </a:p>
          </p:txBody>
        </p:sp>
      </p:grpSp>
      <p:sp>
        <p:nvSpPr>
          <p:cNvPr id="920" name="Title 1"/>
          <p:cNvSpPr txBox="1">
            <a:spLocks noGrp="1"/>
          </p:cNvSpPr>
          <p:nvPr>
            <p:ph type="title"/>
          </p:nvPr>
        </p:nvSpPr>
        <p:spPr>
          <a:prstGeom prst="rect">
            <a:avLst/>
          </a:prstGeom>
        </p:spPr>
        <p:txBody>
          <a:bodyPr/>
          <a:lstStyle>
            <a:lvl1pPr>
              <a:defRPr b="1">
                <a:latin typeface="Century Gothic"/>
                <a:ea typeface="Century Gothic"/>
                <a:cs typeface="Century Gothic"/>
                <a:sym typeface="Century Gothic"/>
              </a:defRPr>
            </a:lvl1pPr>
          </a:lstStyle>
          <a:p>
            <a:r>
              <a:t>Add missing view in indicated location</a:t>
            </a:r>
          </a:p>
        </p:txBody>
      </p:sp>
      <p:sp>
        <p:nvSpPr>
          <p:cNvPr id="921" name="Straight Connector 6"/>
          <p:cNvSpPr/>
          <p:nvPr/>
        </p:nvSpPr>
        <p:spPr>
          <a:xfrm>
            <a:off x="4783874" y="5486401"/>
            <a:ext cx="78058" cy="1622436"/>
          </a:xfrm>
          <a:prstGeom prst="line">
            <a:avLst/>
          </a:prstGeom>
          <a:ln>
            <a:solidFill>
              <a:srgbClr val="B6DCDF"/>
            </a:solidFill>
          </a:ln>
        </p:spPr>
        <p:txBody>
          <a:bodyPr lIns="45719" rIns="45719"/>
          <a:lstStyle/>
          <a:p>
            <a:endParaRPr/>
          </a:p>
        </p:txBody>
      </p:sp>
      <p:grpSp>
        <p:nvGrpSpPr>
          <p:cNvPr id="931" name="Group 5135"/>
          <p:cNvGrpSpPr/>
          <p:nvPr/>
        </p:nvGrpSpPr>
        <p:grpSpPr>
          <a:xfrm>
            <a:off x="2163336" y="1694984"/>
            <a:ext cx="2659567" cy="1918011"/>
            <a:chOff x="0" y="0"/>
            <a:chExt cx="2659565" cy="1918010"/>
          </a:xfrm>
        </p:grpSpPr>
        <p:sp>
          <p:nvSpPr>
            <p:cNvPr id="922" name="Straight Connector 5126"/>
            <p:cNvSpPr/>
            <p:nvPr/>
          </p:nvSpPr>
          <p:spPr>
            <a:xfrm flipV="1">
              <a:off x="27877" y="0"/>
              <a:ext cx="1" cy="1918011"/>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sp>
          <p:nvSpPr>
            <p:cNvPr id="923" name="Straight Connector 39"/>
            <p:cNvSpPr/>
            <p:nvPr/>
          </p:nvSpPr>
          <p:spPr>
            <a:xfrm flipV="1">
              <a:off x="2620536" y="0"/>
              <a:ext cx="1" cy="1918011"/>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sp>
          <p:nvSpPr>
            <p:cNvPr id="924" name="Straight Connector 40"/>
            <p:cNvSpPr/>
            <p:nvPr/>
          </p:nvSpPr>
          <p:spPr>
            <a:xfrm flipH="1" flipV="1">
              <a:off x="-1" y="0"/>
              <a:ext cx="2620538" cy="1"/>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sp>
          <p:nvSpPr>
            <p:cNvPr id="925" name="Straight Connector 42"/>
            <p:cNvSpPr/>
            <p:nvPr/>
          </p:nvSpPr>
          <p:spPr>
            <a:xfrm flipH="1" flipV="1">
              <a:off x="39028" y="1918010"/>
              <a:ext cx="2620538" cy="1"/>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sp>
          <p:nvSpPr>
            <p:cNvPr id="926" name="Straight Connector 43"/>
            <p:cNvSpPr/>
            <p:nvPr/>
          </p:nvSpPr>
          <p:spPr>
            <a:xfrm flipH="1" flipV="1">
              <a:off x="367989" y="959004"/>
              <a:ext cx="1929160" cy="3536"/>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sp>
          <p:nvSpPr>
            <p:cNvPr id="927" name="Straight Connector 49"/>
            <p:cNvSpPr/>
            <p:nvPr/>
          </p:nvSpPr>
          <p:spPr>
            <a:xfrm flipH="1" flipV="1">
              <a:off x="375416" y="1563531"/>
              <a:ext cx="1929160" cy="3536"/>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sp>
          <p:nvSpPr>
            <p:cNvPr id="928" name="Straight Connector 50"/>
            <p:cNvSpPr/>
            <p:nvPr/>
          </p:nvSpPr>
          <p:spPr>
            <a:xfrm flipH="1">
              <a:off x="367989" y="959005"/>
              <a:ext cx="1" cy="637981"/>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sp>
          <p:nvSpPr>
            <p:cNvPr id="929" name="Straight Connector 52"/>
            <p:cNvSpPr/>
            <p:nvPr/>
          </p:nvSpPr>
          <p:spPr>
            <a:xfrm>
              <a:off x="1657664" y="936703"/>
              <a:ext cx="1" cy="637981"/>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sp>
          <p:nvSpPr>
            <p:cNvPr id="930" name="Straight Connector 53"/>
            <p:cNvSpPr/>
            <p:nvPr/>
          </p:nvSpPr>
          <p:spPr>
            <a:xfrm>
              <a:off x="2273509" y="962539"/>
              <a:ext cx="1" cy="637981"/>
            </a:xfrm>
            <a:prstGeom prst="line">
              <a:avLst/>
            </a:prstGeom>
            <a:noFill/>
            <a:ln w="57150" cap="flat">
              <a:solidFill>
                <a:srgbClr val="000000"/>
              </a:solidFill>
              <a:prstDash val="solid"/>
              <a:round/>
            </a:ln>
            <a:effectLst/>
          </p:spPr>
          <p:txBody>
            <a:bodyPr wrap="square" lIns="45719" tIns="45719" rIns="45719" bIns="45719" numCol="1" anchor="t">
              <a:noAutofit/>
            </a:bodyPr>
            <a:lstStyle/>
            <a:p>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919"/>
                                        </p:tgtEl>
                                        <p:attrNameLst>
                                          <p:attrName>style.visibility</p:attrName>
                                        </p:attrNameLst>
                                      </p:cBhvr>
                                      <p:to>
                                        <p:strVal val="visible"/>
                                      </p:to>
                                    </p:set>
                                    <p:animEffect transition="in" filter="dissolve">
                                      <p:cBhvr>
                                        <p:cTn id="7" dur="500"/>
                                        <p:tgtEl>
                                          <p:spTgt spid="91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931"/>
                                        </p:tgtEl>
                                        <p:attrNameLst>
                                          <p:attrName>style.visibility</p:attrName>
                                        </p:attrNameLst>
                                      </p:cBhvr>
                                      <p:to>
                                        <p:strVal val="visible"/>
                                      </p:to>
                                    </p:set>
                                    <p:animEffect transition="in" filter="dissolve">
                                      <p:cBhvr>
                                        <p:cTn id="12" dur="500"/>
                                        <p:tgtEl>
                                          <p:spTgt spid="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9" grpId="1" animBg="1" advAuto="0"/>
      <p:bldP spid="931" grpId="2" animBg="1" advAuto="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 name="Rectangle 2"/>
          <p:cNvSpPr txBox="1">
            <a:spLocks noGrp="1"/>
          </p:cNvSpPr>
          <p:nvPr>
            <p:ph type="title"/>
          </p:nvPr>
        </p:nvSpPr>
        <p:spPr>
          <a:prstGeom prst="rect">
            <a:avLst/>
          </a:prstGeom>
        </p:spPr>
        <p:txBody>
          <a:bodyPr/>
          <a:lstStyle>
            <a:lvl1pPr>
              <a:defRPr b="1">
                <a:latin typeface="Century Gothic"/>
                <a:ea typeface="Century Gothic"/>
                <a:cs typeface="Century Gothic"/>
                <a:sym typeface="Century Gothic"/>
              </a:defRPr>
            </a:lvl1pPr>
          </a:lstStyle>
          <a:p>
            <a:r>
              <a:t>Reading</a:t>
            </a:r>
          </a:p>
        </p:txBody>
      </p:sp>
      <p:sp>
        <p:nvSpPr>
          <p:cNvPr id="936" name="Rectangle 3"/>
          <p:cNvSpPr txBox="1">
            <a:spLocks noGrp="1"/>
          </p:cNvSpPr>
          <p:nvPr>
            <p:ph type="body" sz="half" idx="1"/>
          </p:nvPr>
        </p:nvSpPr>
        <p:spPr>
          <a:xfrm>
            <a:off x="468312" y="1447800"/>
            <a:ext cx="8207376" cy="2229051"/>
          </a:xfrm>
          <a:prstGeom prst="rect">
            <a:avLst/>
          </a:prstGeom>
        </p:spPr>
        <p:txBody>
          <a:bodyPr/>
          <a:lstStyle/>
          <a:p>
            <a:pPr marL="457200" indent="-457200">
              <a:lnSpc>
                <a:spcPct val="90000"/>
              </a:lnSpc>
              <a:spcBef>
                <a:spcPts val="1200"/>
              </a:spcBef>
              <a:buAutoNum type="arabicPeriod"/>
              <a:defRPr sz="2000" b="1">
                <a:latin typeface="Century Gothic"/>
                <a:ea typeface="Century Gothic"/>
                <a:cs typeface="Century Gothic"/>
                <a:sym typeface="Century Gothic"/>
              </a:defRPr>
            </a:pPr>
            <a:r>
              <a:t>Reading:</a:t>
            </a:r>
            <a:r>
              <a:rPr b="0"/>
              <a:t> </a:t>
            </a:r>
          </a:p>
          <a:p>
            <a:pPr marL="876300" lvl="1" indent="-419100">
              <a:lnSpc>
                <a:spcPct val="90000"/>
              </a:lnSpc>
              <a:spcBef>
                <a:spcPts val="400"/>
              </a:spcBef>
              <a:defRPr sz="2000">
                <a:latin typeface="Century Gothic"/>
                <a:ea typeface="Century Gothic"/>
                <a:cs typeface="Century Gothic"/>
                <a:sym typeface="Century Gothic"/>
              </a:defRPr>
            </a:pPr>
            <a:r>
              <a:t>Ch 5 ( 5.1 - 5.7,   5.8.1 - 5.8.4,   5.10 - 5.14)</a:t>
            </a:r>
          </a:p>
          <a:p>
            <a:pPr marL="876300" lvl="1" indent="-419100">
              <a:lnSpc>
                <a:spcPct val="90000"/>
              </a:lnSpc>
              <a:spcBef>
                <a:spcPts val="400"/>
              </a:spcBef>
              <a:defRPr sz="2000">
                <a:latin typeface="Century Gothic"/>
                <a:ea typeface="Century Gothic"/>
                <a:cs typeface="Century Gothic"/>
                <a:sym typeface="Century Gothic"/>
              </a:defRPr>
            </a:pPr>
            <a:r>
              <a:t>Read-ahead for next week: Ch 7 (7.1 - 7.6,   7.14 - 7.19)</a:t>
            </a:r>
            <a:endParaRPr sz="2200"/>
          </a:p>
          <a:p>
            <a:pPr marL="457200" indent="-457200">
              <a:lnSpc>
                <a:spcPct val="90000"/>
              </a:lnSpc>
              <a:spcBef>
                <a:spcPts val="1200"/>
              </a:spcBef>
              <a:buAutoNum type="arabicPeriod"/>
              <a:defRPr sz="2000">
                <a:latin typeface="Century Gothic"/>
                <a:ea typeface="Century Gothic"/>
                <a:cs typeface="Century Gothic"/>
                <a:sym typeface="Century Gothic"/>
              </a:defRPr>
            </a:pPr>
            <a:r>
              <a:t>Bring plain paper and both regular and </a:t>
            </a:r>
            <a:r>
              <a:rPr b="1"/>
              <a:t>isometric grid</a:t>
            </a:r>
            <a:r>
              <a:t> paper to your lab.</a:t>
            </a:r>
          </a:p>
          <a:p>
            <a:pPr marL="457200" indent="-457200">
              <a:lnSpc>
                <a:spcPct val="90000"/>
              </a:lnSpc>
              <a:spcBef>
                <a:spcPts val="1200"/>
              </a:spcBef>
              <a:buAutoNum type="arabicPeriod"/>
              <a:defRPr sz="2000" b="1">
                <a:solidFill>
                  <a:srgbClr val="FF0000"/>
                </a:solidFill>
                <a:latin typeface="Century Gothic"/>
                <a:ea typeface="Century Gothic"/>
                <a:cs typeface="Century Gothic"/>
                <a:sym typeface="Century Gothic"/>
              </a:defRPr>
            </a:pPr>
            <a:r>
              <a:t>Bring your textbook to your lab!!</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 name="Content Placeholder 2"/>
          <p:cNvSpPr txBox="1">
            <a:spLocks noGrp="1"/>
          </p:cNvSpPr>
          <p:nvPr>
            <p:ph type="body" sz="quarter" idx="1"/>
          </p:nvPr>
        </p:nvSpPr>
        <p:spPr>
          <a:xfrm>
            <a:off x="152400" y="2483317"/>
            <a:ext cx="8839200" cy="1001028"/>
          </a:xfrm>
          <a:prstGeom prst="rect">
            <a:avLst/>
          </a:prstGeom>
        </p:spPr>
        <p:txBody>
          <a:bodyPr/>
          <a:lstStyle>
            <a:lvl1pPr marL="0" indent="0" algn="ctr">
              <a:spcBef>
                <a:spcPts val="1600"/>
              </a:spcBef>
              <a:buSzTx/>
              <a:buNone/>
              <a:defRPr sz="2800" b="1">
                <a:latin typeface="Century Gothic"/>
                <a:ea typeface="Century Gothic"/>
                <a:cs typeface="Century Gothic"/>
                <a:sym typeface="Century Gothic"/>
              </a:defRPr>
            </a:lvl1pPr>
          </a:lstStyle>
          <a:p>
            <a:r>
              <a:t>See you in the labs!</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Title 1"/>
          <p:cNvSpPr txBox="1">
            <a:spLocks noGrp="1"/>
          </p:cNvSpPr>
          <p:nvPr>
            <p:ph type="title" idx="4294967295"/>
          </p:nvPr>
        </p:nvSpPr>
        <p:spPr>
          <a:xfrm>
            <a:off x="152400" y="228600"/>
            <a:ext cx="8839200" cy="854075"/>
          </a:xfrm>
          <a:prstGeom prst="rect">
            <a:avLst/>
          </a:prstGeom>
        </p:spPr>
        <p:txBody>
          <a:bodyPr lIns="45719" tIns="45719" rIns="45719" bIns="45719">
            <a:normAutofit/>
          </a:bodyPr>
          <a:lstStyle>
            <a:lvl1pPr>
              <a:defRPr b="1">
                <a:latin typeface="Century Gothic"/>
                <a:ea typeface="Century Gothic"/>
                <a:cs typeface="Century Gothic"/>
                <a:sym typeface="Century Gothic"/>
              </a:defRPr>
            </a:lvl1pPr>
          </a:lstStyle>
          <a:p>
            <a:r>
              <a:t>Projections</a:t>
            </a:r>
          </a:p>
        </p:txBody>
      </p:sp>
      <p:sp>
        <p:nvSpPr>
          <p:cNvPr id="207" name="Freeform 9"/>
          <p:cNvSpPr/>
          <p:nvPr/>
        </p:nvSpPr>
        <p:spPr>
          <a:xfrm>
            <a:off x="5059562" y="1629210"/>
            <a:ext cx="1308718" cy="2094672"/>
          </a:xfrm>
          <a:custGeom>
            <a:avLst/>
            <a:gdLst/>
            <a:ahLst/>
            <a:cxnLst>
              <a:cxn ang="0">
                <a:pos x="wd2" y="hd2"/>
              </a:cxn>
              <a:cxn ang="5400000">
                <a:pos x="wd2" y="hd2"/>
              </a:cxn>
              <a:cxn ang="10800000">
                <a:pos x="wd2" y="hd2"/>
              </a:cxn>
              <a:cxn ang="16200000">
                <a:pos x="wd2" y="hd2"/>
              </a:cxn>
            </a:cxnLst>
            <a:rect l="0" t="0" r="r" b="b"/>
            <a:pathLst>
              <a:path w="21600" h="21600" extrusionOk="0">
                <a:moveTo>
                  <a:pt x="371" y="13523"/>
                </a:moveTo>
                <a:lnTo>
                  <a:pt x="0" y="0"/>
                </a:lnTo>
                <a:lnTo>
                  <a:pt x="8791" y="3206"/>
                </a:lnTo>
                <a:lnTo>
                  <a:pt x="8507" y="12092"/>
                </a:lnTo>
                <a:lnTo>
                  <a:pt x="21600" y="16613"/>
                </a:lnTo>
                <a:lnTo>
                  <a:pt x="21498" y="21600"/>
                </a:lnTo>
                <a:lnTo>
                  <a:pt x="371" y="13523"/>
                </a:lnTo>
                <a:close/>
              </a:path>
            </a:pathLst>
          </a:custGeom>
          <a:solidFill>
            <a:srgbClr val="0070C0"/>
          </a:solidFill>
          <a:ln w="12700">
            <a:miter lim="400000"/>
          </a:ln>
        </p:spPr>
        <p:txBody>
          <a:bodyPr lIns="45719" rIns="45719"/>
          <a:lstStyle/>
          <a:p>
            <a:pPr algn="ctr">
              <a:spcBef>
                <a:spcPts val="1400"/>
              </a:spcBef>
              <a:defRPr>
                <a:solidFill>
                  <a:srgbClr val="DDDDDD"/>
                </a:solidFill>
                <a:latin typeface="Trebuchet MS"/>
                <a:ea typeface="Trebuchet MS"/>
                <a:cs typeface="Trebuchet MS"/>
                <a:sym typeface="Trebuchet MS"/>
              </a:defRPr>
            </a:pPr>
            <a:endParaRPr/>
          </a:p>
        </p:txBody>
      </p:sp>
      <p:sp>
        <p:nvSpPr>
          <p:cNvPr id="208" name="Rectangle 10"/>
          <p:cNvSpPr/>
          <p:nvPr/>
        </p:nvSpPr>
        <p:spPr>
          <a:xfrm>
            <a:off x="2492357" y="2131261"/>
            <a:ext cx="2274219" cy="34735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785" y="6763"/>
                </a:lnTo>
                <a:lnTo>
                  <a:pt x="21600" y="21600"/>
                </a:lnTo>
                <a:lnTo>
                  <a:pt x="385" y="14325"/>
                </a:lnTo>
                <a:lnTo>
                  <a:pt x="0" y="0"/>
                </a:lnTo>
                <a:close/>
              </a:path>
            </a:pathLst>
          </a:custGeom>
          <a:solidFill>
            <a:schemeClr val="accent5"/>
          </a:solidFill>
          <a:ln>
            <a:solidFill>
              <a:schemeClr val="accent2"/>
            </a:solidFill>
          </a:ln>
        </p:spPr>
        <p:txBody>
          <a:bodyPr lIns="45719" rIns="45719"/>
          <a:lstStyle/>
          <a:p>
            <a:pPr algn="ctr">
              <a:spcBef>
                <a:spcPts val="1400"/>
              </a:spcBef>
              <a:defRPr>
                <a:solidFill>
                  <a:srgbClr val="DDDDDD"/>
                </a:solidFill>
                <a:latin typeface="Trebuchet MS"/>
                <a:ea typeface="Trebuchet MS"/>
                <a:cs typeface="Trebuchet MS"/>
                <a:sym typeface="Trebuchet MS"/>
              </a:defRPr>
            </a:pPr>
            <a:endParaRPr/>
          </a:p>
        </p:txBody>
      </p:sp>
      <p:grpSp>
        <p:nvGrpSpPr>
          <p:cNvPr id="211" name="Group 19"/>
          <p:cNvGrpSpPr/>
          <p:nvPr/>
        </p:nvGrpSpPr>
        <p:grpSpPr>
          <a:xfrm>
            <a:off x="2928938" y="1643063"/>
            <a:ext cx="2143126" cy="1143001"/>
            <a:chOff x="0" y="0"/>
            <a:chExt cx="2143124" cy="1142999"/>
          </a:xfrm>
        </p:grpSpPr>
        <p:sp>
          <p:nvSpPr>
            <p:cNvPr id="209" name="Straight Connector 12"/>
            <p:cNvSpPr/>
            <p:nvPr/>
          </p:nvSpPr>
          <p:spPr>
            <a:xfrm flipH="1">
              <a:off x="500062" y="0"/>
              <a:ext cx="1643064" cy="857250"/>
            </a:xfrm>
            <a:prstGeom prst="line">
              <a:avLst/>
            </a:prstGeom>
            <a:noFill/>
            <a:ln w="9525" cap="flat">
              <a:solidFill>
                <a:schemeClr val="accent2"/>
              </a:solidFill>
              <a:prstDash val="solid"/>
              <a:round/>
            </a:ln>
            <a:effectLst/>
          </p:spPr>
          <p:txBody>
            <a:bodyPr wrap="square" lIns="45719" tIns="45719" rIns="45719" bIns="45719" numCol="1" anchor="t">
              <a:noAutofit/>
            </a:bodyPr>
            <a:lstStyle/>
            <a:p>
              <a:endParaRPr/>
            </a:p>
          </p:txBody>
        </p:sp>
        <p:sp>
          <p:nvSpPr>
            <p:cNvPr id="210" name="Straight Connector 15"/>
            <p:cNvSpPr/>
            <p:nvPr/>
          </p:nvSpPr>
          <p:spPr>
            <a:xfrm flipH="1">
              <a:off x="0" y="857250"/>
              <a:ext cx="500063" cy="285750"/>
            </a:xfrm>
            <a:prstGeom prst="line">
              <a:avLst/>
            </a:prstGeom>
            <a:noFill/>
            <a:ln w="9525" cap="flat">
              <a:solidFill>
                <a:schemeClr val="accent2"/>
              </a:solidFill>
              <a:prstDash val="dash"/>
              <a:round/>
            </a:ln>
            <a:effectLst/>
          </p:spPr>
          <p:txBody>
            <a:bodyPr wrap="square" lIns="45719" tIns="45719" rIns="45719" bIns="45719" numCol="1" anchor="t">
              <a:noAutofit/>
            </a:bodyPr>
            <a:lstStyle/>
            <a:p>
              <a:endParaRPr/>
            </a:p>
          </p:txBody>
        </p:sp>
      </p:grpSp>
      <p:grpSp>
        <p:nvGrpSpPr>
          <p:cNvPr id="214" name="Group 20"/>
          <p:cNvGrpSpPr/>
          <p:nvPr/>
        </p:nvGrpSpPr>
        <p:grpSpPr>
          <a:xfrm>
            <a:off x="3500438" y="1928813"/>
            <a:ext cx="2143125" cy="1143001"/>
            <a:chOff x="0" y="0"/>
            <a:chExt cx="2143124" cy="1142999"/>
          </a:xfrm>
        </p:grpSpPr>
        <p:sp>
          <p:nvSpPr>
            <p:cNvPr id="212" name="Straight Connector 21"/>
            <p:cNvSpPr/>
            <p:nvPr/>
          </p:nvSpPr>
          <p:spPr>
            <a:xfrm flipH="1">
              <a:off x="500062" y="0"/>
              <a:ext cx="1643064" cy="857250"/>
            </a:xfrm>
            <a:prstGeom prst="line">
              <a:avLst/>
            </a:prstGeom>
            <a:noFill/>
            <a:ln w="9525" cap="flat">
              <a:solidFill>
                <a:schemeClr val="accent2"/>
              </a:solidFill>
              <a:prstDash val="solid"/>
              <a:round/>
            </a:ln>
            <a:effectLst/>
          </p:spPr>
          <p:txBody>
            <a:bodyPr wrap="square" lIns="45719" tIns="45719" rIns="45719" bIns="45719" numCol="1" anchor="t">
              <a:noAutofit/>
            </a:bodyPr>
            <a:lstStyle/>
            <a:p>
              <a:endParaRPr/>
            </a:p>
          </p:txBody>
        </p:sp>
        <p:sp>
          <p:nvSpPr>
            <p:cNvPr id="213" name="Straight Connector 22"/>
            <p:cNvSpPr/>
            <p:nvPr/>
          </p:nvSpPr>
          <p:spPr>
            <a:xfrm flipH="1">
              <a:off x="0" y="857250"/>
              <a:ext cx="500063" cy="285750"/>
            </a:xfrm>
            <a:prstGeom prst="line">
              <a:avLst/>
            </a:prstGeom>
            <a:noFill/>
            <a:ln w="9525" cap="flat">
              <a:solidFill>
                <a:schemeClr val="accent2"/>
              </a:solidFill>
              <a:prstDash val="dash"/>
              <a:round/>
            </a:ln>
            <a:effectLst/>
          </p:spPr>
          <p:txBody>
            <a:bodyPr wrap="square" lIns="45719" tIns="45719" rIns="45719" bIns="45719" numCol="1" anchor="t">
              <a:noAutofit/>
            </a:bodyPr>
            <a:lstStyle/>
            <a:p>
              <a:endParaRPr/>
            </a:p>
          </p:txBody>
        </p:sp>
      </p:grpSp>
      <p:grpSp>
        <p:nvGrpSpPr>
          <p:cNvPr id="217" name="Group 76"/>
          <p:cNvGrpSpPr/>
          <p:nvPr/>
        </p:nvGrpSpPr>
        <p:grpSpPr>
          <a:xfrm>
            <a:off x="3500437" y="2857500"/>
            <a:ext cx="2143126" cy="1143001"/>
            <a:chOff x="0" y="0"/>
            <a:chExt cx="2143124" cy="1143000"/>
          </a:xfrm>
        </p:grpSpPr>
        <p:sp>
          <p:nvSpPr>
            <p:cNvPr id="215" name="Straight Connector 24"/>
            <p:cNvSpPr/>
            <p:nvPr/>
          </p:nvSpPr>
          <p:spPr>
            <a:xfrm flipH="1">
              <a:off x="1285874" y="0"/>
              <a:ext cx="857251" cy="428625"/>
            </a:xfrm>
            <a:prstGeom prst="line">
              <a:avLst/>
            </a:prstGeom>
            <a:noFill/>
            <a:ln w="9525" cap="flat">
              <a:solidFill>
                <a:schemeClr val="accent2"/>
              </a:solidFill>
              <a:prstDash val="solid"/>
              <a:round/>
            </a:ln>
            <a:effectLst/>
          </p:spPr>
          <p:txBody>
            <a:bodyPr wrap="square" lIns="45719" tIns="45719" rIns="45719" bIns="45719" numCol="1" anchor="t">
              <a:noAutofit/>
            </a:bodyPr>
            <a:lstStyle/>
            <a:p>
              <a:endParaRPr/>
            </a:p>
          </p:txBody>
        </p:sp>
        <p:sp>
          <p:nvSpPr>
            <p:cNvPr id="216" name="Straight Connector 25"/>
            <p:cNvSpPr/>
            <p:nvPr/>
          </p:nvSpPr>
          <p:spPr>
            <a:xfrm flipH="1">
              <a:off x="0" y="428624"/>
              <a:ext cx="1285875" cy="714377"/>
            </a:xfrm>
            <a:prstGeom prst="line">
              <a:avLst/>
            </a:prstGeom>
            <a:noFill/>
            <a:ln w="9525" cap="flat">
              <a:solidFill>
                <a:schemeClr val="accent2"/>
              </a:solidFill>
              <a:prstDash val="dash"/>
              <a:round/>
            </a:ln>
            <a:effectLst/>
          </p:spPr>
          <p:txBody>
            <a:bodyPr wrap="square" lIns="45719" tIns="45719" rIns="45719" bIns="45719" numCol="1" anchor="t">
              <a:noAutofit/>
            </a:bodyPr>
            <a:lstStyle/>
            <a:p>
              <a:endParaRPr/>
            </a:p>
          </p:txBody>
        </p:sp>
      </p:grpSp>
      <p:grpSp>
        <p:nvGrpSpPr>
          <p:cNvPr id="220" name="Group 85"/>
          <p:cNvGrpSpPr/>
          <p:nvPr/>
        </p:nvGrpSpPr>
        <p:grpSpPr>
          <a:xfrm>
            <a:off x="2857500" y="3000374"/>
            <a:ext cx="2143125" cy="1143001"/>
            <a:chOff x="0" y="0"/>
            <a:chExt cx="2143124" cy="1142999"/>
          </a:xfrm>
        </p:grpSpPr>
        <p:sp>
          <p:nvSpPr>
            <p:cNvPr id="218" name="Straight Connector 27"/>
            <p:cNvSpPr/>
            <p:nvPr/>
          </p:nvSpPr>
          <p:spPr>
            <a:xfrm flipH="1">
              <a:off x="1714499" y="-1"/>
              <a:ext cx="428626" cy="214314"/>
            </a:xfrm>
            <a:prstGeom prst="line">
              <a:avLst/>
            </a:prstGeom>
            <a:noFill/>
            <a:ln w="9525" cap="flat">
              <a:solidFill>
                <a:schemeClr val="accent2"/>
              </a:solidFill>
              <a:prstDash val="solid"/>
              <a:round/>
            </a:ln>
            <a:effectLst/>
          </p:spPr>
          <p:txBody>
            <a:bodyPr wrap="square" lIns="45719" tIns="45719" rIns="45719" bIns="45719" numCol="1" anchor="t">
              <a:noAutofit/>
            </a:bodyPr>
            <a:lstStyle/>
            <a:p>
              <a:endParaRPr/>
            </a:p>
          </p:txBody>
        </p:sp>
        <p:sp>
          <p:nvSpPr>
            <p:cNvPr id="219" name="Straight Connector 28"/>
            <p:cNvSpPr/>
            <p:nvPr/>
          </p:nvSpPr>
          <p:spPr>
            <a:xfrm flipH="1">
              <a:off x="-1" y="214312"/>
              <a:ext cx="1714502" cy="928688"/>
            </a:xfrm>
            <a:prstGeom prst="line">
              <a:avLst/>
            </a:prstGeom>
            <a:noFill/>
            <a:ln w="9525" cap="flat">
              <a:solidFill>
                <a:schemeClr val="accent2"/>
              </a:solidFill>
              <a:prstDash val="dash"/>
              <a:round/>
            </a:ln>
            <a:effectLst/>
          </p:spPr>
          <p:txBody>
            <a:bodyPr wrap="square" lIns="45719" tIns="45719" rIns="45719" bIns="45719" numCol="1" anchor="t">
              <a:noAutofit/>
            </a:bodyPr>
            <a:lstStyle/>
            <a:p>
              <a:endParaRPr/>
            </a:p>
          </p:txBody>
        </p:sp>
      </p:grpSp>
      <p:grpSp>
        <p:nvGrpSpPr>
          <p:cNvPr id="223" name="Group 79"/>
          <p:cNvGrpSpPr/>
          <p:nvPr/>
        </p:nvGrpSpPr>
        <p:grpSpPr>
          <a:xfrm>
            <a:off x="4286250" y="3214688"/>
            <a:ext cx="2143126" cy="1143001"/>
            <a:chOff x="0" y="0"/>
            <a:chExt cx="2143124" cy="1142999"/>
          </a:xfrm>
        </p:grpSpPr>
        <p:sp>
          <p:nvSpPr>
            <p:cNvPr id="221" name="Straight Connector 30"/>
            <p:cNvSpPr/>
            <p:nvPr/>
          </p:nvSpPr>
          <p:spPr>
            <a:xfrm flipH="1">
              <a:off x="785812" y="0"/>
              <a:ext cx="1357314" cy="714375"/>
            </a:xfrm>
            <a:prstGeom prst="line">
              <a:avLst/>
            </a:prstGeom>
            <a:noFill/>
            <a:ln w="9525" cap="flat">
              <a:solidFill>
                <a:schemeClr val="accent2"/>
              </a:solidFill>
              <a:prstDash val="solid"/>
              <a:round/>
            </a:ln>
            <a:effectLst/>
          </p:spPr>
          <p:txBody>
            <a:bodyPr wrap="square" lIns="45719" tIns="45719" rIns="45719" bIns="45719" numCol="1" anchor="t">
              <a:noAutofit/>
            </a:bodyPr>
            <a:lstStyle/>
            <a:p>
              <a:endParaRPr/>
            </a:p>
          </p:txBody>
        </p:sp>
        <p:sp>
          <p:nvSpPr>
            <p:cNvPr id="222" name="Straight Connector 31"/>
            <p:cNvSpPr/>
            <p:nvPr/>
          </p:nvSpPr>
          <p:spPr>
            <a:xfrm flipH="1">
              <a:off x="0" y="714374"/>
              <a:ext cx="785813" cy="428627"/>
            </a:xfrm>
            <a:prstGeom prst="line">
              <a:avLst/>
            </a:prstGeom>
            <a:noFill/>
            <a:ln w="9525" cap="flat">
              <a:solidFill>
                <a:schemeClr val="accent2"/>
              </a:solidFill>
              <a:prstDash val="dash"/>
              <a:round/>
            </a:ln>
            <a:effectLst/>
          </p:spPr>
          <p:txBody>
            <a:bodyPr wrap="square" lIns="45719" tIns="45719" rIns="45719" bIns="45719" numCol="1" anchor="t">
              <a:noAutofit/>
            </a:bodyPr>
            <a:lstStyle/>
            <a:p>
              <a:endParaRPr/>
            </a:p>
          </p:txBody>
        </p:sp>
      </p:grpSp>
      <p:sp>
        <p:nvSpPr>
          <p:cNvPr id="224" name="Oval 35"/>
          <p:cNvSpPr/>
          <p:nvPr/>
        </p:nvSpPr>
        <p:spPr>
          <a:xfrm>
            <a:off x="2857500" y="2714625"/>
            <a:ext cx="142877" cy="142877"/>
          </a:xfrm>
          <a:prstGeom prst="ellipse">
            <a:avLst/>
          </a:prstGeom>
          <a:solidFill>
            <a:srgbClr val="000000"/>
          </a:solidFill>
          <a:ln w="12700">
            <a:miter lim="400000"/>
          </a:ln>
        </p:spPr>
        <p:txBody>
          <a:bodyPr lIns="45719" rIns="45719"/>
          <a:lstStyle/>
          <a:p>
            <a:pPr algn="ctr">
              <a:spcBef>
                <a:spcPts val="1400"/>
              </a:spcBef>
              <a:defRPr>
                <a:solidFill>
                  <a:srgbClr val="DDDDDD"/>
                </a:solidFill>
                <a:latin typeface="Trebuchet MS"/>
                <a:ea typeface="Trebuchet MS"/>
                <a:cs typeface="Trebuchet MS"/>
                <a:sym typeface="Trebuchet MS"/>
              </a:defRPr>
            </a:pPr>
            <a:endParaRPr/>
          </a:p>
        </p:txBody>
      </p:sp>
      <p:sp>
        <p:nvSpPr>
          <p:cNvPr id="225" name="Oval 39"/>
          <p:cNvSpPr/>
          <p:nvPr/>
        </p:nvSpPr>
        <p:spPr>
          <a:xfrm>
            <a:off x="3500437" y="3000375"/>
            <a:ext cx="142877" cy="142877"/>
          </a:xfrm>
          <a:prstGeom prst="ellipse">
            <a:avLst/>
          </a:prstGeom>
          <a:solidFill>
            <a:srgbClr val="000000"/>
          </a:solidFill>
          <a:ln w="12700">
            <a:miter lim="400000"/>
          </a:ln>
        </p:spPr>
        <p:txBody>
          <a:bodyPr lIns="45719" rIns="45719"/>
          <a:lstStyle/>
          <a:p>
            <a:pPr algn="ctr">
              <a:spcBef>
                <a:spcPts val="1400"/>
              </a:spcBef>
              <a:defRPr>
                <a:solidFill>
                  <a:srgbClr val="DDDDDD"/>
                </a:solidFill>
                <a:latin typeface="Trebuchet MS"/>
                <a:ea typeface="Trebuchet MS"/>
                <a:cs typeface="Trebuchet MS"/>
                <a:sym typeface="Trebuchet MS"/>
              </a:defRPr>
            </a:pPr>
            <a:endParaRPr/>
          </a:p>
        </p:txBody>
      </p:sp>
      <p:sp>
        <p:nvSpPr>
          <p:cNvPr id="226" name="Oval 40"/>
          <p:cNvSpPr/>
          <p:nvPr/>
        </p:nvSpPr>
        <p:spPr>
          <a:xfrm>
            <a:off x="3500437" y="3929062"/>
            <a:ext cx="142877" cy="142877"/>
          </a:xfrm>
          <a:prstGeom prst="ellipse">
            <a:avLst/>
          </a:prstGeom>
          <a:solidFill>
            <a:srgbClr val="000000"/>
          </a:solidFill>
          <a:ln w="12700">
            <a:miter lim="400000"/>
          </a:ln>
        </p:spPr>
        <p:txBody>
          <a:bodyPr lIns="45719" rIns="45719"/>
          <a:lstStyle/>
          <a:p>
            <a:pPr algn="ctr">
              <a:spcBef>
                <a:spcPts val="1400"/>
              </a:spcBef>
              <a:defRPr>
                <a:solidFill>
                  <a:srgbClr val="DDDDDD"/>
                </a:solidFill>
                <a:latin typeface="Trebuchet MS"/>
                <a:ea typeface="Trebuchet MS"/>
                <a:cs typeface="Trebuchet MS"/>
                <a:sym typeface="Trebuchet MS"/>
              </a:defRPr>
            </a:pPr>
            <a:endParaRPr/>
          </a:p>
        </p:txBody>
      </p:sp>
      <p:sp>
        <p:nvSpPr>
          <p:cNvPr id="227" name="Oval 41"/>
          <p:cNvSpPr/>
          <p:nvPr/>
        </p:nvSpPr>
        <p:spPr>
          <a:xfrm>
            <a:off x="2857500" y="4071937"/>
            <a:ext cx="142877" cy="142877"/>
          </a:xfrm>
          <a:prstGeom prst="ellipse">
            <a:avLst/>
          </a:prstGeom>
          <a:solidFill>
            <a:srgbClr val="000000"/>
          </a:solidFill>
          <a:ln w="12700">
            <a:miter lim="400000"/>
          </a:ln>
        </p:spPr>
        <p:txBody>
          <a:bodyPr lIns="45719" rIns="45719"/>
          <a:lstStyle/>
          <a:p>
            <a:pPr algn="ctr">
              <a:spcBef>
                <a:spcPts val="1400"/>
              </a:spcBef>
              <a:defRPr>
                <a:solidFill>
                  <a:srgbClr val="DDDDDD"/>
                </a:solidFill>
                <a:latin typeface="Trebuchet MS"/>
                <a:ea typeface="Trebuchet MS"/>
                <a:cs typeface="Trebuchet MS"/>
                <a:sym typeface="Trebuchet MS"/>
              </a:defRPr>
            </a:pPr>
            <a:endParaRPr/>
          </a:p>
        </p:txBody>
      </p:sp>
      <p:sp>
        <p:nvSpPr>
          <p:cNvPr id="228" name="Oval 42"/>
          <p:cNvSpPr/>
          <p:nvPr/>
        </p:nvSpPr>
        <p:spPr>
          <a:xfrm>
            <a:off x="4214812" y="4714875"/>
            <a:ext cx="142877" cy="142877"/>
          </a:xfrm>
          <a:prstGeom prst="ellipse">
            <a:avLst/>
          </a:prstGeom>
          <a:solidFill>
            <a:srgbClr val="000000"/>
          </a:solidFill>
          <a:ln w="12700">
            <a:miter lim="400000"/>
          </a:ln>
        </p:spPr>
        <p:txBody>
          <a:bodyPr lIns="45719" rIns="45719"/>
          <a:lstStyle/>
          <a:p>
            <a:pPr algn="ctr">
              <a:spcBef>
                <a:spcPts val="1400"/>
              </a:spcBef>
              <a:defRPr>
                <a:solidFill>
                  <a:srgbClr val="DDDDDD"/>
                </a:solidFill>
                <a:latin typeface="Trebuchet MS"/>
                <a:ea typeface="Trebuchet MS"/>
                <a:cs typeface="Trebuchet MS"/>
                <a:sym typeface="Trebuchet MS"/>
              </a:defRPr>
            </a:pPr>
            <a:endParaRPr/>
          </a:p>
        </p:txBody>
      </p:sp>
      <p:sp>
        <p:nvSpPr>
          <p:cNvPr id="229" name="Oval 43"/>
          <p:cNvSpPr/>
          <p:nvPr/>
        </p:nvSpPr>
        <p:spPr>
          <a:xfrm>
            <a:off x="4214812" y="4286250"/>
            <a:ext cx="142877" cy="142877"/>
          </a:xfrm>
          <a:prstGeom prst="ellipse">
            <a:avLst/>
          </a:prstGeom>
          <a:solidFill>
            <a:srgbClr val="000000"/>
          </a:solidFill>
          <a:ln w="12700">
            <a:miter lim="400000"/>
          </a:ln>
        </p:spPr>
        <p:txBody>
          <a:bodyPr lIns="45719" rIns="45719"/>
          <a:lstStyle/>
          <a:p>
            <a:pPr algn="ctr">
              <a:spcBef>
                <a:spcPts val="1400"/>
              </a:spcBef>
              <a:defRPr>
                <a:solidFill>
                  <a:srgbClr val="DDDDDD"/>
                </a:solidFill>
                <a:latin typeface="Trebuchet MS"/>
                <a:ea typeface="Trebuchet MS"/>
                <a:cs typeface="Trebuchet MS"/>
                <a:sym typeface="Trebuchet MS"/>
              </a:defRPr>
            </a:pPr>
            <a:endParaRPr/>
          </a:p>
        </p:txBody>
      </p:sp>
      <p:grpSp>
        <p:nvGrpSpPr>
          <p:cNvPr id="232" name="Group 82"/>
          <p:cNvGrpSpPr/>
          <p:nvPr/>
        </p:nvGrpSpPr>
        <p:grpSpPr>
          <a:xfrm>
            <a:off x="4286250" y="3714749"/>
            <a:ext cx="2000250" cy="1071564"/>
            <a:chOff x="0" y="0"/>
            <a:chExt cx="2000249" cy="1071562"/>
          </a:xfrm>
        </p:grpSpPr>
        <p:sp>
          <p:nvSpPr>
            <p:cNvPr id="230" name="Straight Connector 45"/>
            <p:cNvSpPr/>
            <p:nvPr/>
          </p:nvSpPr>
          <p:spPr>
            <a:xfrm flipH="1">
              <a:off x="857248" y="-1"/>
              <a:ext cx="1143002" cy="571502"/>
            </a:xfrm>
            <a:prstGeom prst="line">
              <a:avLst/>
            </a:prstGeom>
            <a:noFill/>
            <a:ln w="9525" cap="flat">
              <a:solidFill>
                <a:schemeClr val="accent2"/>
              </a:solidFill>
              <a:prstDash val="solid"/>
              <a:round/>
            </a:ln>
            <a:effectLst/>
          </p:spPr>
          <p:txBody>
            <a:bodyPr wrap="square" lIns="45719" tIns="45719" rIns="45719" bIns="45719" numCol="1" anchor="t">
              <a:noAutofit/>
            </a:bodyPr>
            <a:lstStyle/>
            <a:p>
              <a:endParaRPr/>
            </a:p>
          </p:txBody>
        </p:sp>
        <p:sp>
          <p:nvSpPr>
            <p:cNvPr id="231" name="Straight Connector 46"/>
            <p:cNvSpPr/>
            <p:nvPr/>
          </p:nvSpPr>
          <p:spPr>
            <a:xfrm flipH="1">
              <a:off x="0" y="571500"/>
              <a:ext cx="857250" cy="500063"/>
            </a:xfrm>
            <a:prstGeom prst="line">
              <a:avLst/>
            </a:prstGeom>
            <a:noFill/>
            <a:ln w="9525" cap="flat">
              <a:solidFill>
                <a:schemeClr val="accent2"/>
              </a:solidFill>
              <a:prstDash val="dash"/>
              <a:round/>
            </a:ln>
            <a:effectLst/>
          </p:spPr>
          <p:txBody>
            <a:bodyPr wrap="square" lIns="45719" tIns="45719" rIns="45719" bIns="45719" numCol="1" anchor="t">
              <a:noAutofit/>
            </a:bodyPr>
            <a:lstStyle/>
            <a:p>
              <a:endParaRPr/>
            </a:p>
          </p:txBody>
        </p:sp>
      </p:grpSp>
      <p:sp>
        <p:nvSpPr>
          <p:cNvPr id="233" name="Straight Connector 48"/>
          <p:cNvSpPr/>
          <p:nvPr/>
        </p:nvSpPr>
        <p:spPr>
          <a:xfrm>
            <a:off x="2928938" y="2735263"/>
            <a:ext cx="592138" cy="285751"/>
          </a:xfrm>
          <a:prstGeom prst="line">
            <a:avLst/>
          </a:prstGeom>
          <a:ln>
            <a:solidFill>
              <a:schemeClr val="accent2"/>
            </a:solidFill>
          </a:ln>
        </p:spPr>
        <p:txBody>
          <a:bodyPr lIns="45719" rIns="45719"/>
          <a:lstStyle/>
          <a:p>
            <a:endParaRPr/>
          </a:p>
        </p:txBody>
      </p:sp>
      <p:sp>
        <p:nvSpPr>
          <p:cNvPr id="234" name="Straight Connector 51"/>
          <p:cNvSpPr/>
          <p:nvPr/>
        </p:nvSpPr>
        <p:spPr>
          <a:xfrm>
            <a:off x="2928938" y="4143375"/>
            <a:ext cx="1285876" cy="642939"/>
          </a:xfrm>
          <a:prstGeom prst="line">
            <a:avLst/>
          </a:prstGeom>
          <a:ln>
            <a:solidFill>
              <a:schemeClr val="accent2"/>
            </a:solidFill>
          </a:ln>
        </p:spPr>
        <p:txBody>
          <a:bodyPr lIns="45719" rIns="45719"/>
          <a:lstStyle/>
          <a:p>
            <a:endParaRPr/>
          </a:p>
        </p:txBody>
      </p:sp>
      <p:sp>
        <p:nvSpPr>
          <p:cNvPr id="235" name="Straight Connector 53"/>
          <p:cNvSpPr/>
          <p:nvPr/>
        </p:nvSpPr>
        <p:spPr>
          <a:xfrm flipH="1">
            <a:off x="3571874" y="3071813"/>
            <a:ext cx="1589" cy="928688"/>
          </a:xfrm>
          <a:prstGeom prst="line">
            <a:avLst/>
          </a:prstGeom>
          <a:ln>
            <a:solidFill>
              <a:schemeClr val="accent2"/>
            </a:solidFill>
          </a:ln>
        </p:spPr>
        <p:txBody>
          <a:bodyPr lIns="45719" rIns="45719"/>
          <a:lstStyle/>
          <a:p>
            <a:endParaRPr/>
          </a:p>
        </p:txBody>
      </p:sp>
      <p:sp>
        <p:nvSpPr>
          <p:cNvPr id="236" name="Straight Connector 56"/>
          <p:cNvSpPr/>
          <p:nvPr/>
        </p:nvSpPr>
        <p:spPr>
          <a:xfrm flipH="1" flipV="1">
            <a:off x="2928938" y="2786063"/>
            <a:ext cx="1588" cy="1357313"/>
          </a:xfrm>
          <a:prstGeom prst="line">
            <a:avLst/>
          </a:prstGeom>
          <a:ln>
            <a:solidFill>
              <a:schemeClr val="accent2"/>
            </a:solidFill>
          </a:ln>
        </p:spPr>
        <p:txBody>
          <a:bodyPr lIns="45719" rIns="45719"/>
          <a:lstStyle/>
          <a:p>
            <a:endParaRPr/>
          </a:p>
        </p:txBody>
      </p:sp>
      <p:sp>
        <p:nvSpPr>
          <p:cNvPr id="237" name="Straight Connector 61"/>
          <p:cNvSpPr/>
          <p:nvPr/>
        </p:nvSpPr>
        <p:spPr>
          <a:xfrm>
            <a:off x="3571875" y="4000500"/>
            <a:ext cx="714376" cy="357189"/>
          </a:xfrm>
          <a:prstGeom prst="line">
            <a:avLst/>
          </a:prstGeom>
          <a:ln>
            <a:solidFill>
              <a:schemeClr val="accent2"/>
            </a:solidFill>
          </a:ln>
        </p:spPr>
        <p:txBody>
          <a:bodyPr lIns="45719" rIns="45719"/>
          <a:lstStyle/>
          <a:p>
            <a:endParaRPr/>
          </a:p>
        </p:txBody>
      </p:sp>
      <p:sp>
        <p:nvSpPr>
          <p:cNvPr id="238" name="Straight Connector 68"/>
          <p:cNvSpPr/>
          <p:nvPr/>
        </p:nvSpPr>
        <p:spPr>
          <a:xfrm flipH="1">
            <a:off x="4250532" y="4357687"/>
            <a:ext cx="37307" cy="500063"/>
          </a:xfrm>
          <a:prstGeom prst="line">
            <a:avLst/>
          </a:prstGeom>
          <a:ln>
            <a:solidFill>
              <a:schemeClr val="accent2"/>
            </a:solidFill>
          </a:ln>
        </p:spPr>
        <p:txBody>
          <a:bodyPr lIns="45719" rIns="45719"/>
          <a:lstStyle/>
          <a:p>
            <a:endParaRPr/>
          </a:p>
        </p:txBody>
      </p:sp>
      <p:sp>
        <p:nvSpPr>
          <p:cNvPr id="239" name="TextBox 87"/>
          <p:cNvSpPr txBox="1"/>
          <p:nvPr/>
        </p:nvSpPr>
        <p:spPr>
          <a:xfrm>
            <a:off x="7182625" y="1861021"/>
            <a:ext cx="1428751" cy="396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200"/>
              </a:spcBef>
              <a:defRPr sz="2000">
                <a:solidFill>
                  <a:srgbClr val="3C8C93"/>
                </a:solidFill>
                <a:latin typeface="Century Gothic"/>
                <a:ea typeface="Century Gothic"/>
                <a:cs typeface="Century Gothic"/>
                <a:sym typeface="Century Gothic"/>
              </a:defRPr>
            </a:lvl1pPr>
          </a:lstStyle>
          <a:p>
            <a:r>
              <a:t>object</a:t>
            </a:r>
          </a:p>
        </p:txBody>
      </p:sp>
      <p:sp>
        <p:nvSpPr>
          <p:cNvPr id="240" name="TextBox 88"/>
          <p:cNvSpPr txBox="1"/>
          <p:nvPr/>
        </p:nvSpPr>
        <p:spPr>
          <a:xfrm>
            <a:off x="245396" y="5000625"/>
            <a:ext cx="3143251" cy="396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200"/>
              </a:spcBef>
              <a:defRPr sz="2000">
                <a:solidFill>
                  <a:srgbClr val="3C8C93"/>
                </a:solidFill>
                <a:latin typeface="Century Gothic"/>
                <a:ea typeface="Century Gothic"/>
                <a:cs typeface="Century Gothic"/>
                <a:sym typeface="Century Gothic"/>
              </a:defRPr>
            </a:lvl1pPr>
          </a:lstStyle>
          <a:p>
            <a:r>
              <a:t>“connect the dots”</a:t>
            </a:r>
          </a:p>
        </p:txBody>
      </p:sp>
      <p:sp>
        <p:nvSpPr>
          <p:cNvPr id="241" name="TextBox 89"/>
          <p:cNvSpPr txBox="1"/>
          <p:nvPr/>
        </p:nvSpPr>
        <p:spPr>
          <a:xfrm>
            <a:off x="262154" y="4183227"/>
            <a:ext cx="2214565"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200"/>
              </a:spcBef>
              <a:defRPr sz="2000">
                <a:solidFill>
                  <a:srgbClr val="3C8C93"/>
                </a:solidFill>
                <a:latin typeface="Century Gothic"/>
                <a:ea typeface="Century Gothic"/>
                <a:cs typeface="Century Gothic"/>
                <a:sym typeface="Century Gothic"/>
              </a:defRPr>
            </a:lvl1pPr>
          </a:lstStyle>
          <a:p>
            <a:r>
              <a:t>Intersection points</a:t>
            </a:r>
          </a:p>
        </p:txBody>
      </p:sp>
      <p:sp>
        <p:nvSpPr>
          <p:cNvPr id="242" name="TextBox 90"/>
          <p:cNvSpPr txBox="1"/>
          <p:nvPr/>
        </p:nvSpPr>
        <p:spPr>
          <a:xfrm>
            <a:off x="5706031" y="4791909"/>
            <a:ext cx="1928815" cy="396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200"/>
              </a:spcBef>
              <a:defRPr sz="2000">
                <a:solidFill>
                  <a:srgbClr val="3C8C93"/>
                </a:solidFill>
                <a:latin typeface="Century Gothic"/>
                <a:ea typeface="Century Gothic"/>
                <a:cs typeface="Century Gothic"/>
                <a:sym typeface="Century Gothic"/>
              </a:defRPr>
            </a:lvl1pPr>
          </a:lstStyle>
          <a:p>
            <a:r>
              <a:t>projectors</a:t>
            </a:r>
          </a:p>
        </p:txBody>
      </p:sp>
      <p:sp>
        <p:nvSpPr>
          <p:cNvPr id="243" name="TextBox 91"/>
          <p:cNvSpPr txBox="1"/>
          <p:nvPr/>
        </p:nvSpPr>
        <p:spPr>
          <a:xfrm>
            <a:off x="252186" y="1411496"/>
            <a:ext cx="1785936" cy="701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200"/>
              </a:spcBef>
              <a:defRPr sz="2000">
                <a:solidFill>
                  <a:srgbClr val="3C8C93"/>
                </a:solidFill>
                <a:latin typeface="Century Gothic"/>
                <a:ea typeface="Century Gothic"/>
                <a:cs typeface="Century Gothic"/>
                <a:sym typeface="Century Gothic"/>
              </a:defRPr>
            </a:lvl1pPr>
          </a:lstStyle>
          <a:p>
            <a:r>
              <a:t>Projection plane</a:t>
            </a:r>
          </a:p>
        </p:txBody>
      </p:sp>
      <p:sp>
        <p:nvSpPr>
          <p:cNvPr id="244" name="Right Arrow 49"/>
          <p:cNvSpPr/>
          <p:nvPr/>
        </p:nvSpPr>
        <p:spPr>
          <a:xfrm rot="8720501">
            <a:off x="6588362" y="2325635"/>
            <a:ext cx="880436" cy="317489"/>
          </a:xfrm>
          <a:prstGeom prst="rightArrow">
            <a:avLst>
              <a:gd name="adj1" fmla="val 50000"/>
              <a:gd name="adj2" fmla="val 50000"/>
            </a:avLst>
          </a:prstGeom>
          <a:gradFill>
            <a:gsLst>
              <a:gs pos="0">
                <a:srgbClr val="85A9AC"/>
              </a:gs>
              <a:gs pos="80000">
                <a:srgbClr val="AFDEE1"/>
              </a:gs>
              <a:gs pos="100000">
                <a:srgbClr val="AFE0E4"/>
              </a:gs>
            </a:gsLst>
            <a:lin ang="16200000"/>
          </a:gradFill>
          <a:ln>
            <a:solidFill>
              <a:srgbClr val="B6DCDF"/>
            </a:solidFill>
          </a:ln>
          <a:effectLst>
            <a:outerShdw blurRad="38100" dist="23000" dir="5400000" rotWithShape="0">
              <a:srgbClr val="000000">
                <a:alpha val="35000"/>
              </a:srgbClr>
            </a:outerShdw>
          </a:effectLst>
        </p:spPr>
        <p:txBody>
          <a:bodyPr lIns="45719" rIns="45719" anchor="ctr"/>
          <a:lstStyle/>
          <a:p>
            <a:pPr algn="ctr">
              <a:defRPr>
                <a:solidFill>
                  <a:schemeClr val="accent3">
                    <a:lumOff val="44000"/>
                  </a:schemeClr>
                </a:solidFill>
              </a:defRPr>
            </a:pPr>
            <a:endParaRPr/>
          </a:p>
        </p:txBody>
      </p:sp>
      <p:sp>
        <p:nvSpPr>
          <p:cNvPr id="245" name="Right Arrow 50"/>
          <p:cNvSpPr/>
          <p:nvPr/>
        </p:nvSpPr>
        <p:spPr>
          <a:xfrm rot="2033227">
            <a:off x="1595864" y="2168712"/>
            <a:ext cx="880436" cy="317489"/>
          </a:xfrm>
          <a:prstGeom prst="rightArrow">
            <a:avLst>
              <a:gd name="adj1" fmla="val 50000"/>
              <a:gd name="adj2" fmla="val 50000"/>
            </a:avLst>
          </a:prstGeom>
          <a:gradFill>
            <a:gsLst>
              <a:gs pos="0">
                <a:srgbClr val="85A9AC"/>
              </a:gs>
              <a:gs pos="80000">
                <a:srgbClr val="AFDEE1"/>
              </a:gs>
              <a:gs pos="100000">
                <a:srgbClr val="AFE0E4"/>
              </a:gs>
            </a:gsLst>
            <a:lin ang="16200000"/>
          </a:gradFill>
          <a:ln>
            <a:solidFill>
              <a:srgbClr val="B6DCDF"/>
            </a:solidFill>
          </a:ln>
          <a:effectLst>
            <a:outerShdw blurRad="38100" dist="23000" dir="5400000" rotWithShape="0">
              <a:srgbClr val="000000">
                <a:alpha val="35000"/>
              </a:srgbClr>
            </a:outerShdw>
          </a:effectLst>
        </p:spPr>
        <p:txBody>
          <a:bodyPr lIns="45719" rIns="45719" anchor="ctr"/>
          <a:lstStyle/>
          <a:p>
            <a:pPr algn="ctr">
              <a:defRPr>
                <a:solidFill>
                  <a:schemeClr val="accent3">
                    <a:lumOff val="44000"/>
                  </a:schemeClr>
                </a:solidFill>
              </a:defRPr>
            </a:pPr>
            <a:endParaRPr/>
          </a:p>
        </p:txBody>
      </p:sp>
      <p:sp>
        <p:nvSpPr>
          <p:cNvPr id="246" name="Right Arrow 52"/>
          <p:cNvSpPr/>
          <p:nvPr/>
        </p:nvSpPr>
        <p:spPr>
          <a:xfrm rot="19405433">
            <a:off x="1965921" y="4301409"/>
            <a:ext cx="880436" cy="317489"/>
          </a:xfrm>
          <a:prstGeom prst="rightArrow">
            <a:avLst>
              <a:gd name="adj1" fmla="val 50000"/>
              <a:gd name="adj2" fmla="val 50000"/>
            </a:avLst>
          </a:prstGeom>
          <a:gradFill>
            <a:gsLst>
              <a:gs pos="0">
                <a:srgbClr val="85A9AC"/>
              </a:gs>
              <a:gs pos="80000">
                <a:srgbClr val="AFDEE1"/>
              </a:gs>
              <a:gs pos="100000">
                <a:srgbClr val="AFE0E4"/>
              </a:gs>
            </a:gsLst>
            <a:lin ang="16200000"/>
          </a:gradFill>
          <a:ln>
            <a:solidFill>
              <a:srgbClr val="B6DCDF"/>
            </a:solidFill>
          </a:ln>
          <a:effectLst>
            <a:outerShdw blurRad="38100" dist="23000" dir="5400000" rotWithShape="0">
              <a:srgbClr val="000000">
                <a:alpha val="35000"/>
              </a:srgbClr>
            </a:outerShdw>
          </a:effectLst>
        </p:spPr>
        <p:txBody>
          <a:bodyPr lIns="45719" rIns="45719" anchor="ctr"/>
          <a:lstStyle/>
          <a:p>
            <a:pPr algn="ctr">
              <a:defRPr>
                <a:solidFill>
                  <a:schemeClr val="accent3">
                    <a:lumOff val="44000"/>
                  </a:schemeClr>
                </a:solidFill>
              </a:defRPr>
            </a:pPr>
            <a:endParaRPr/>
          </a:p>
        </p:txBody>
      </p:sp>
      <p:sp>
        <p:nvSpPr>
          <p:cNvPr id="247" name="Right Arrow 54"/>
          <p:cNvSpPr/>
          <p:nvPr/>
        </p:nvSpPr>
        <p:spPr>
          <a:xfrm rot="13225560">
            <a:off x="5769750" y="4193326"/>
            <a:ext cx="880436" cy="317489"/>
          </a:xfrm>
          <a:prstGeom prst="rightArrow">
            <a:avLst>
              <a:gd name="adj1" fmla="val 50000"/>
              <a:gd name="adj2" fmla="val 50000"/>
            </a:avLst>
          </a:prstGeom>
          <a:gradFill>
            <a:gsLst>
              <a:gs pos="0">
                <a:srgbClr val="85A9AC"/>
              </a:gs>
              <a:gs pos="80000">
                <a:srgbClr val="AFDEE1"/>
              </a:gs>
              <a:gs pos="100000">
                <a:srgbClr val="AFE0E4"/>
              </a:gs>
            </a:gsLst>
            <a:lin ang="16200000"/>
          </a:gradFill>
          <a:ln>
            <a:solidFill>
              <a:srgbClr val="B6DCDF"/>
            </a:solidFill>
          </a:ln>
          <a:effectLst>
            <a:outerShdw blurRad="38100" dist="23000" dir="5400000" rotWithShape="0">
              <a:srgbClr val="000000">
                <a:alpha val="35000"/>
              </a:srgbClr>
            </a:outerShdw>
          </a:effectLst>
        </p:spPr>
        <p:txBody>
          <a:bodyPr lIns="45719" rIns="45719" anchor="ctr"/>
          <a:lstStyle/>
          <a:p>
            <a:pPr algn="ctr">
              <a:defRPr>
                <a:solidFill>
                  <a:schemeClr val="accent3">
                    <a:lumOff val="44000"/>
                  </a:schemeClr>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16" fill="hold" grpId="1" nodeType="clickEffect">
                                  <p:stCondLst>
                                    <p:cond delay="0"/>
                                  </p:stCondLst>
                                  <p:iterate>
                                    <p:tmAbs val="0"/>
                                  </p:iterate>
                                  <p:childTnLst>
                                    <p:set>
                                      <p:cBhvr>
                                        <p:cTn id="6" fill="hold"/>
                                        <p:tgtEl>
                                          <p:spTgt spid="207"/>
                                        </p:tgtEl>
                                        <p:attrNameLst>
                                          <p:attrName>style.visibility</p:attrName>
                                        </p:attrNameLst>
                                      </p:cBhvr>
                                      <p:to>
                                        <p:strVal val="visible"/>
                                      </p:to>
                                    </p:set>
                                    <p:animEffect transition="in" filter="box(in)">
                                      <p:cBhvr>
                                        <p:cTn id="7" dur="500"/>
                                        <p:tgtEl>
                                          <p:spTgt spid="207"/>
                                        </p:tgtEl>
                                      </p:cBhvr>
                                    </p:animEffect>
                                  </p:childTnLst>
                                </p:cTn>
                              </p:par>
                            </p:childTnLst>
                          </p:cTn>
                        </p:par>
                        <p:par>
                          <p:cTn id="8" fill="hold">
                            <p:stCondLst>
                              <p:cond delay="500"/>
                            </p:stCondLst>
                            <p:childTnLst>
                              <p:par>
                                <p:cTn id="9" presetID="4" presetClass="entr" presetSubtype="16" fill="hold" grpId="2" nodeType="afterEffect">
                                  <p:stCondLst>
                                    <p:cond delay="0"/>
                                  </p:stCondLst>
                                  <p:iterate>
                                    <p:tmAbs val="0"/>
                                  </p:iterate>
                                  <p:childTnLst>
                                    <p:set>
                                      <p:cBhvr>
                                        <p:cTn id="10" fill="hold"/>
                                        <p:tgtEl>
                                          <p:spTgt spid="239"/>
                                        </p:tgtEl>
                                        <p:attrNameLst>
                                          <p:attrName>style.visibility</p:attrName>
                                        </p:attrNameLst>
                                      </p:cBhvr>
                                      <p:to>
                                        <p:strVal val="visible"/>
                                      </p:to>
                                    </p:set>
                                    <p:animEffect transition="in" filter="box(in)">
                                      <p:cBhvr>
                                        <p:cTn id="11" dur="500"/>
                                        <p:tgtEl>
                                          <p:spTgt spid="239"/>
                                        </p:tgtEl>
                                      </p:cBhvr>
                                    </p:animEffect>
                                  </p:childTnLst>
                                </p:cTn>
                              </p:par>
                            </p:childTnLst>
                          </p:cTn>
                        </p:par>
                        <p:par>
                          <p:cTn id="12" fill="hold">
                            <p:stCondLst>
                              <p:cond delay="1000"/>
                            </p:stCondLst>
                            <p:childTnLst>
                              <p:par>
                                <p:cTn id="13" presetID="1" presetClass="entr" presetSubtype="0" fill="hold" grpId="3" nodeType="afterEffect">
                                  <p:stCondLst>
                                    <p:cond delay="0"/>
                                  </p:stCondLst>
                                  <p:iterate>
                                    <p:tmAbs val="0"/>
                                  </p:iterate>
                                  <p:childTnLst>
                                    <p:set>
                                      <p:cBhvr>
                                        <p:cTn id="14" fill="hold"/>
                                        <p:tgtEl>
                                          <p:spTgt spid="2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4" nodeType="clickEffect">
                                  <p:stCondLst>
                                    <p:cond delay="0"/>
                                  </p:stCondLst>
                                  <p:iterate>
                                    <p:tmAbs val="0"/>
                                  </p:iterate>
                                  <p:childTnLst>
                                    <p:set>
                                      <p:cBhvr>
                                        <p:cTn id="18" fill="hold"/>
                                        <p:tgtEl>
                                          <p:spTgt spid="208"/>
                                        </p:tgtEl>
                                        <p:attrNameLst>
                                          <p:attrName>style.visibility</p:attrName>
                                        </p:attrNameLst>
                                      </p:cBhvr>
                                      <p:to>
                                        <p:strVal val="visible"/>
                                      </p:to>
                                    </p:set>
                                    <p:animEffect transition="in" filter="box(in)">
                                      <p:cBhvr>
                                        <p:cTn id="19" dur="500"/>
                                        <p:tgtEl>
                                          <p:spTgt spid="208"/>
                                        </p:tgtEl>
                                      </p:cBhvr>
                                    </p:animEffect>
                                  </p:childTnLst>
                                </p:cTn>
                              </p:par>
                            </p:childTnLst>
                          </p:cTn>
                        </p:par>
                        <p:par>
                          <p:cTn id="20" fill="hold">
                            <p:stCondLst>
                              <p:cond delay="500"/>
                            </p:stCondLst>
                            <p:childTnLst>
                              <p:par>
                                <p:cTn id="21" presetID="4" presetClass="entr" presetSubtype="16" fill="hold" grpId="5" nodeType="afterEffect">
                                  <p:stCondLst>
                                    <p:cond delay="0"/>
                                  </p:stCondLst>
                                  <p:iterate>
                                    <p:tmAbs val="0"/>
                                  </p:iterate>
                                  <p:childTnLst>
                                    <p:set>
                                      <p:cBhvr>
                                        <p:cTn id="22" fill="hold"/>
                                        <p:tgtEl>
                                          <p:spTgt spid="243"/>
                                        </p:tgtEl>
                                        <p:attrNameLst>
                                          <p:attrName>style.visibility</p:attrName>
                                        </p:attrNameLst>
                                      </p:cBhvr>
                                      <p:to>
                                        <p:strVal val="visible"/>
                                      </p:to>
                                    </p:set>
                                    <p:animEffect transition="in" filter="box(in)">
                                      <p:cBhvr>
                                        <p:cTn id="23" dur="500"/>
                                        <p:tgtEl>
                                          <p:spTgt spid="243"/>
                                        </p:tgtEl>
                                      </p:cBhvr>
                                    </p:animEffect>
                                  </p:childTnLst>
                                </p:cTn>
                              </p:par>
                            </p:childTnLst>
                          </p:cTn>
                        </p:par>
                        <p:par>
                          <p:cTn id="24" fill="hold">
                            <p:stCondLst>
                              <p:cond delay="1000"/>
                            </p:stCondLst>
                            <p:childTnLst>
                              <p:par>
                                <p:cTn id="25" presetID="1" presetClass="entr" presetSubtype="0" fill="hold" grpId="6" nodeType="afterEffect">
                                  <p:stCondLst>
                                    <p:cond delay="0"/>
                                  </p:stCondLst>
                                  <p:iterate>
                                    <p:tmAbs val="0"/>
                                  </p:iterate>
                                  <p:childTnLst>
                                    <p:set>
                                      <p:cBhvr>
                                        <p:cTn id="26" fill="hold"/>
                                        <p:tgtEl>
                                          <p:spTgt spid="2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7" nodeType="clickEffect">
                                  <p:stCondLst>
                                    <p:cond delay="0"/>
                                  </p:stCondLst>
                                  <p:iterate>
                                    <p:tmAbs val="0"/>
                                  </p:iterate>
                                  <p:childTnLst>
                                    <p:set>
                                      <p:cBhvr>
                                        <p:cTn id="30" fill="hold"/>
                                        <p:tgtEl>
                                          <p:spTgt spid="211"/>
                                        </p:tgtEl>
                                        <p:attrNameLst>
                                          <p:attrName>style.visibility</p:attrName>
                                        </p:attrNameLst>
                                      </p:cBhvr>
                                      <p:to>
                                        <p:strVal val="visible"/>
                                      </p:to>
                                    </p:set>
                                    <p:animEffect transition="in" filter="box(in)">
                                      <p:cBhvr>
                                        <p:cTn id="31" dur="500"/>
                                        <p:tgtEl>
                                          <p:spTgt spid="211"/>
                                        </p:tgtEl>
                                      </p:cBhvr>
                                    </p:animEffect>
                                  </p:childTnLst>
                                </p:cTn>
                              </p:par>
                            </p:childTnLst>
                          </p:cTn>
                        </p:par>
                        <p:par>
                          <p:cTn id="32" fill="hold">
                            <p:stCondLst>
                              <p:cond delay="500"/>
                            </p:stCondLst>
                            <p:childTnLst>
                              <p:par>
                                <p:cTn id="33" presetID="4" presetClass="entr" presetSubtype="16" fill="hold" grpId="8" nodeType="afterEffect">
                                  <p:stCondLst>
                                    <p:cond delay="0"/>
                                  </p:stCondLst>
                                  <p:iterate>
                                    <p:tmAbs val="0"/>
                                  </p:iterate>
                                  <p:childTnLst>
                                    <p:set>
                                      <p:cBhvr>
                                        <p:cTn id="34" fill="hold"/>
                                        <p:tgtEl>
                                          <p:spTgt spid="242"/>
                                        </p:tgtEl>
                                        <p:attrNameLst>
                                          <p:attrName>style.visibility</p:attrName>
                                        </p:attrNameLst>
                                      </p:cBhvr>
                                      <p:to>
                                        <p:strVal val="visible"/>
                                      </p:to>
                                    </p:set>
                                    <p:animEffect transition="in" filter="box(in)">
                                      <p:cBhvr>
                                        <p:cTn id="35" dur="500"/>
                                        <p:tgtEl>
                                          <p:spTgt spid="242"/>
                                        </p:tgtEl>
                                      </p:cBhvr>
                                    </p:animEffect>
                                  </p:childTnLst>
                                </p:cTn>
                              </p:par>
                            </p:childTnLst>
                          </p:cTn>
                        </p:par>
                        <p:par>
                          <p:cTn id="36" fill="hold">
                            <p:stCondLst>
                              <p:cond delay="1000"/>
                            </p:stCondLst>
                            <p:childTnLst>
                              <p:par>
                                <p:cTn id="37" presetID="1" presetClass="entr" presetSubtype="0" fill="hold" grpId="9" nodeType="afterEffect">
                                  <p:stCondLst>
                                    <p:cond delay="0"/>
                                  </p:stCondLst>
                                  <p:iterate>
                                    <p:tmAbs val="0"/>
                                  </p:iterate>
                                  <p:childTnLst>
                                    <p:set>
                                      <p:cBhvr>
                                        <p:cTn id="38" fill="hold"/>
                                        <p:tgtEl>
                                          <p:spTgt spid="2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grpId="10" nodeType="clickEffect">
                                  <p:stCondLst>
                                    <p:cond delay="0"/>
                                  </p:stCondLst>
                                  <p:iterate>
                                    <p:tmAbs val="0"/>
                                  </p:iterate>
                                  <p:childTnLst>
                                    <p:set>
                                      <p:cBhvr>
                                        <p:cTn id="42" fill="hold"/>
                                        <p:tgtEl>
                                          <p:spTgt spid="214"/>
                                        </p:tgtEl>
                                        <p:attrNameLst>
                                          <p:attrName>style.visibility</p:attrName>
                                        </p:attrNameLst>
                                      </p:cBhvr>
                                      <p:to>
                                        <p:strVal val="visible"/>
                                      </p:to>
                                    </p:set>
                                    <p:animEffect transition="in" filter="box(in)">
                                      <p:cBhvr>
                                        <p:cTn id="43" dur="500"/>
                                        <p:tgtEl>
                                          <p:spTgt spid="214"/>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grpId="11" nodeType="clickEffect">
                                  <p:stCondLst>
                                    <p:cond delay="0"/>
                                  </p:stCondLst>
                                  <p:iterate>
                                    <p:tmAbs val="0"/>
                                  </p:iterate>
                                  <p:childTnLst>
                                    <p:set>
                                      <p:cBhvr>
                                        <p:cTn id="47" fill="hold"/>
                                        <p:tgtEl>
                                          <p:spTgt spid="220"/>
                                        </p:tgtEl>
                                        <p:attrNameLst>
                                          <p:attrName>style.visibility</p:attrName>
                                        </p:attrNameLst>
                                      </p:cBhvr>
                                      <p:to>
                                        <p:strVal val="visible"/>
                                      </p:to>
                                    </p:set>
                                    <p:animEffect transition="in" filter="box(in)">
                                      <p:cBhvr>
                                        <p:cTn id="48" dur="500"/>
                                        <p:tgtEl>
                                          <p:spTgt spid="220"/>
                                        </p:tgtEl>
                                      </p:cBhvr>
                                    </p:animEffect>
                                  </p:childTnLst>
                                </p:cTn>
                              </p:par>
                            </p:childTnLst>
                          </p:cTn>
                        </p:par>
                      </p:childTnLst>
                    </p:cTn>
                  </p:par>
                  <p:par>
                    <p:cTn id="49" fill="hold">
                      <p:stCondLst>
                        <p:cond delay="indefinite"/>
                      </p:stCondLst>
                      <p:childTnLst>
                        <p:par>
                          <p:cTn id="50" fill="hold">
                            <p:stCondLst>
                              <p:cond delay="0"/>
                            </p:stCondLst>
                            <p:childTnLst>
                              <p:par>
                                <p:cTn id="51" presetID="4" presetClass="entr" presetSubtype="16" fill="hold" grpId="12" nodeType="clickEffect">
                                  <p:stCondLst>
                                    <p:cond delay="0"/>
                                  </p:stCondLst>
                                  <p:iterate>
                                    <p:tmAbs val="0"/>
                                  </p:iterate>
                                  <p:childTnLst>
                                    <p:set>
                                      <p:cBhvr>
                                        <p:cTn id="52" fill="hold"/>
                                        <p:tgtEl>
                                          <p:spTgt spid="217"/>
                                        </p:tgtEl>
                                        <p:attrNameLst>
                                          <p:attrName>style.visibility</p:attrName>
                                        </p:attrNameLst>
                                      </p:cBhvr>
                                      <p:to>
                                        <p:strVal val="visible"/>
                                      </p:to>
                                    </p:set>
                                    <p:animEffect transition="in" filter="box(in)">
                                      <p:cBhvr>
                                        <p:cTn id="53" dur="500"/>
                                        <p:tgtEl>
                                          <p:spTgt spid="217"/>
                                        </p:tgtEl>
                                      </p:cBhvr>
                                    </p:animEffect>
                                  </p:childTnLst>
                                </p:cTn>
                              </p:par>
                            </p:childTnLst>
                          </p:cTn>
                        </p:par>
                      </p:childTnLst>
                    </p:cTn>
                  </p:par>
                  <p:par>
                    <p:cTn id="54" fill="hold">
                      <p:stCondLst>
                        <p:cond delay="indefinite"/>
                      </p:stCondLst>
                      <p:childTnLst>
                        <p:par>
                          <p:cTn id="55" fill="hold">
                            <p:stCondLst>
                              <p:cond delay="0"/>
                            </p:stCondLst>
                            <p:childTnLst>
                              <p:par>
                                <p:cTn id="56" presetID="4" presetClass="entr" presetSubtype="16" fill="hold" grpId="13" nodeType="clickEffect">
                                  <p:stCondLst>
                                    <p:cond delay="0"/>
                                  </p:stCondLst>
                                  <p:iterate>
                                    <p:tmAbs val="0"/>
                                  </p:iterate>
                                  <p:childTnLst>
                                    <p:set>
                                      <p:cBhvr>
                                        <p:cTn id="57" fill="hold"/>
                                        <p:tgtEl>
                                          <p:spTgt spid="223"/>
                                        </p:tgtEl>
                                        <p:attrNameLst>
                                          <p:attrName>style.visibility</p:attrName>
                                        </p:attrNameLst>
                                      </p:cBhvr>
                                      <p:to>
                                        <p:strVal val="visible"/>
                                      </p:to>
                                    </p:set>
                                    <p:animEffect transition="in" filter="box(in)">
                                      <p:cBhvr>
                                        <p:cTn id="58" dur="500"/>
                                        <p:tgtEl>
                                          <p:spTgt spid="223"/>
                                        </p:tgtEl>
                                      </p:cBhvr>
                                    </p:animEffect>
                                  </p:childTnLst>
                                </p:cTn>
                              </p:par>
                            </p:childTnLst>
                          </p:cTn>
                        </p:par>
                      </p:childTnLst>
                    </p:cTn>
                  </p:par>
                  <p:par>
                    <p:cTn id="59" fill="hold">
                      <p:stCondLst>
                        <p:cond delay="indefinite"/>
                      </p:stCondLst>
                      <p:childTnLst>
                        <p:par>
                          <p:cTn id="60" fill="hold">
                            <p:stCondLst>
                              <p:cond delay="0"/>
                            </p:stCondLst>
                            <p:childTnLst>
                              <p:par>
                                <p:cTn id="61" presetID="4" presetClass="entr" presetSubtype="16" fill="hold" grpId="14" nodeType="clickEffect">
                                  <p:stCondLst>
                                    <p:cond delay="0"/>
                                  </p:stCondLst>
                                  <p:iterate>
                                    <p:tmAbs val="0"/>
                                  </p:iterate>
                                  <p:childTnLst>
                                    <p:set>
                                      <p:cBhvr>
                                        <p:cTn id="62" fill="hold"/>
                                        <p:tgtEl>
                                          <p:spTgt spid="232"/>
                                        </p:tgtEl>
                                        <p:attrNameLst>
                                          <p:attrName>style.visibility</p:attrName>
                                        </p:attrNameLst>
                                      </p:cBhvr>
                                      <p:to>
                                        <p:strVal val="visible"/>
                                      </p:to>
                                    </p:set>
                                    <p:animEffect transition="in" filter="box(in)">
                                      <p:cBhvr>
                                        <p:cTn id="63" dur="500"/>
                                        <p:tgtEl>
                                          <p:spTgt spid="232"/>
                                        </p:tgtEl>
                                      </p:cBhvr>
                                    </p:animEffect>
                                  </p:childTnLst>
                                </p:cTn>
                              </p:par>
                            </p:childTnLst>
                          </p:cTn>
                        </p:par>
                      </p:childTnLst>
                    </p:cTn>
                  </p:par>
                  <p:par>
                    <p:cTn id="64" fill="hold">
                      <p:stCondLst>
                        <p:cond delay="indefinite"/>
                      </p:stCondLst>
                      <p:childTnLst>
                        <p:par>
                          <p:cTn id="65" fill="hold">
                            <p:stCondLst>
                              <p:cond delay="0"/>
                            </p:stCondLst>
                            <p:childTnLst>
                              <p:par>
                                <p:cTn id="66" presetID="4" presetClass="entr" presetSubtype="16" fill="hold" grpId="15" nodeType="clickEffect">
                                  <p:stCondLst>
                                    <p:cond delay="0"/>
                                  </p:stCondLst>
                                  <p:iterate>
                                    <p:tmAbs val="0"/>
                                  </p:iterate>
                                  <p:childTnLst>
                                    <p:set>
                                      <p:cBhvr>
                                        <p:cTn id="67" fill="hold"/>
                                        <p:tgtEl>
                                          <p:spTgt spid="228"/>
                                        </p:tgtEl>
                                        <p:attrNameLst>
                                          <p:attrName>style.visibility</p:attrName>
                                        </p:attrNameLst>
                                      </p:cBhvr>
                                      <p:to>
                                        <p:strVal val="visible"/>
                                      </p:to>
                                    </p:set>
                                    <p:animEffect transition="in" filter="box(in)">
                                      <p:cBhvr>
                                        <p:cTn id="68" dur="500"/>
                                        <p:tgtEl>
                                          <p:spTgt spid="228"/>
                                        </p:tgtEl>
                                      </p:cBhvr>
                                    </p:animEffect>
                                  </p:childTnLst>
                                </p:cTn>
                              </p:par>
                            </p:childTnLst>
                          </p:cTn>
                        </p:par>
                        <p:par>
                          <p:cTn id="69" fill="hold">
                            <p:stCondLst>
                              <p:cond delay="500"/>
                            </p:stCondLst>
                            <p:childTnLst>
                              <p:par>
                                <p:cTn id="70" presetID="4" presetClass="entr" presetSubtype="16" fill="hold" grpId="16" nodeType="afterEffect">
                                  <p:stCondLst>
                                    <p:cond delay="0"/>
                                  </p:stCondLst>
                                  <p:iterate>
                                    <p:tmAbs val="0"/>
                                  </p:iterate>
                                  <p:childTnLst>
                                    <p:set>
                                      <p:cBhvr>
                                        <p:cTn id="71" fill="hold"/>
                                        <p:tgtEl>
                                          <p:spTgt spid="229"/>
                                        </p:tgtEl>
                                        <p:attrNameLst>
                                          <p:attrName>style.visibility</p:attrName>
                                        </p:attrNameLst>
                                      </p:cBhvr>
                                      <p:to>
                                        <p:strVal val="visible"/>
                                      </p:to>
                                    </p:set>
                                    <p:animEffect transition="in" filter="box(in)">
                                      <p:cBhvr>
                                        <p:cTn id="72" dur="500"/>
                                        <p:tgtEl>
                                          <p:spTgt spid="229"/>
                                        </p:tgtEl>
                                      </p:cBhvr>
                                    </p:animEffect>
                                  </p:childTnLst>
                                </p:cTn>
                              </p:par>
                            </p:childTnLst>
                          </p:cTn>
                        </p:par>
                        <p:par>
                          <p:cTn id="73" fill="hold">
                            <p:stCondLst>
                              <p:cond delay="1000"/>
                            </p:stCondLst>
                            <p:childTnLst>
                              <p:par>
                                <p:cTn id="74" presetID="4" presetClass="entr" presetSubtype="16" fill="hold" grpId="17" nodeType="afterEffect">
                                  <p:stCondLst>
                                    <p:cond delay="0"/>
                                  </p:stCondLst>
                                  <p:iterate>
                                    <p:tmAbs val="0"/>
                                  </p:iterate>
                                  <p:childTnLst>
                                    <p:set>
                                      <p:cBhvr>
                                        <p:cTn id="75" fill="hold"/>
                                        <p:tgtEl>
                                          <p:spTgt spid="226"/>
                                        </p:tgtEl>
                                        <p:attrNameLst>
                                          <p:attrName>style.visibility</p:attrName>
                                        </p:attrNameLst>
                                      </p:cBhvr>
                                      <p:to>
                                        <p:strVal val="visible"/>
                                      </p:to>
                                    </p:set>
                                    <p:animEffect transition="in" filter="box(in)">
                                      <p:cBhvr>
                                        <p:cTn id="76" dur="500"/>
                                        <p:tgtEl>
                                          <p:spTgt spid="226"/>
                                        </p:tgtEl>
                                      </p:cBhvr>
                                    </p:animEffect>
                                  </p:childTnLst>
                                </p:cTn>
                              </p:par>
                            </p:childTnLst>
                          </p:cTn>
                        </p:par>
                        <p:par>
                          <p:cTn id="77" fill="hold">
                            <p:stCondLst>
                              <p:cond delay="1500"/>
                            </p:stCondLst>
                            <p:childTnLst>
                              <p:par>
                                <p:cTn id="78" presetID="4" presetClass="entr" presetSubtype="16" fill="hold" grpId="18" nodeType="afterEffect">
                                  <p:stCondLst>
                                    <p:cond delay="0"/>
                                  </p:stCondLst>
                                  <p:iterate>
                                    <p:tmAbs val="0"/>
                                  </p:iterate>
                                  <p:childTnLst>
                                    <p:set>
                                      <p:cBhvr>
                                        <p:cTn id="79" fill="hold"/>
                                        <p:tgtEl>
                                          <p:spTgt spid="225"/>
                                        </p:tgtEl>
                                        <p:attrNameLst>
                                          <p:attrName>style.visibility</p:attrName>
                                        </p:attrNameLst>
                                      </p:cBhvr>
                                      <p:to>
                                        <p:strVal val="visible"/>
                                      </p:to>
                                    </p:set>
                                    <p:animEffect transition="in" filter="box(in)">
                                      <p:cBhvr>
                                        <p:cTn id="80" dur="500"/>
                                        <p:tgtEl>
                                          <p:spTgt spid="225"/>
                                        </p:tgtEl>
                                      </p:cBhvr>
                                    </p:animEffect>
                                  </p:childTnLst>
                                </p:cTn>
                              </p:par>
                            </p:childTnLst>
                          </p:cTn>
                        </p:par>
                        <p:par>
                          <p:cTn id="81" fill="hold">
                            <p:stCondLst>
                              <p:cond delay="2000"/>
                            </p:stCondLst>
                            <p:childTnLst>
                              <p:par>
                                <p:cTn id="82" presetID="4" presetClass="entr" presetSubtype="16" fill="hold" grpId="19" nodeType="afterEffect">
                                  <p:stCondLst>
                                    <p:cond delay="0"/>
                                  </p:stCondLst>
                                  <p:iterate>
                                    <p:tmAbs val="0"/>
                                  </p:iterate>
                                  <p:childTnLst>
                                    <p:set>
                                      <p:cBhvr>
                                        <p:cTn id="83" fill="hold"/>
                                        <p:tgtEl>
                                          <p:spTgt spid="224"/>
                                        </p:tgtEl>
                                        <p:attrNameLst>
                                          <p:attrName>style.visibility</p:attrName>
                                        </p:attrNameLst>
                                      </p:cBhvr>
                                      <p:to>
                                        <p:strVal val="visible"/>
                                      </p:to>
                                    </p:set>
                                    <p:animEffect transition="in" filter="box(in)">
                                      <p:cBhvr>
                                        <p:cTn id="84" dur="500"/>
                                        <p:tgtEl>
                                          <p:spTgt spid="224"/>
                                        </p:tgtEl>
                                      </p:cBhvr>
                                    </p:animEffect>
                                  </p:childTnLst>
                                </p:cTn>
                              </p:par>
                            </p:childTnLst>
                          </p:cTn>
                        </p:par>
                        <p:par>
                          <p:cTn id="85" fill="hold">
                            <p:stCondLst>
                              <p:cond delay="2500"/>
                            </p:stCondLst>
                            <p:childTnLst>
                              <p:par>
                                <p:cTn id="86" presetID="4" presetClass="entr" presetSubtype="16" fill="hold" grpId="20" nodeType="afterEffect">
                                  <p:stCondLst>
                                    <p:cond delay="0"/>
                                  </p:stCondLst>
                                  <p:iterate>
                                    <p:tmAbs val="0"/>
                                  </p:iterate>
                                  <p:childTnLst>
                                    <p:set>
                                      <p:cBhvr>
                                        <p:cTn id="87" fill="hold"/>
                                        <p:tgtEl>
                                          <p:spTgt spid="227"/>
                                        </p:tgtEl>
                                        <p:attrNameLst>
                                          <p:attrName>style.visibility</p:attrName>
                                        </p:attrNameLst>
                                      </p:cBhvr>
                                      <p:to>
                                        <p:strVal val="visible"/>
                                      </p:to>
                                    </p:set>
                                    <p:animEffect transition="in" filter="box(in)">
                                      <p:cBhvr>
                                        <p:cTn id="88" dur="500"/>
                                        <p:tgtEl>
                                          <p:spTgt spid="227"/>
                                        </p:tgtEl>
                                      </p:cBhvr>
                                    </p:animEffect>
                                  </p:childTnLst>
                                </p:cTn>
                              </p:par>
                            </p:childTnLst>
                          </p:cTn>
                        </p:par>
                        <p:par>
                          <p:cTn id="89" fill="hold">
                            <p:stCondLst>
                              <p:cond delay="3000"/>
                            </p:stCondLst>
                            <p:childTnLst>
                              <p:par>
                                <p:cTn id="90" presetID="1" presetClass="entr" presetSubtype="0" fill="hold" grpId="21" nodeType="afterEffect">
                                  <p:stCondLst>
                                    <p:cond delay="0"/>
                                  </p:stCondLst>
                                  <p:iterate>
                                    <p:tmAbs val="0"/>
                                  </p:iterate>
                                  <p:childTnLst>
                                    <p:set>
                                      <p:cBhvr>
                                        <p:cTn id="91" fill="hold"/>
                                        <p:tgtEl>
                                          <p:spTgt spid="246"/>
                                        </p:tgtEl>
                                        <p:attrNameLst>
                                          <p:attrName>style.visibility</p:attrName>
                                        </p:attrNameLst>
                                      </p:cBhvr>
                                      <p:to>
                                        <p:strVal val="visible"/>
                                      </p:to>
                                    </p:set>
                                  </p:childTnLst>
                                </p:cTn>
                              </p:par>
                            </p:childTnLst>
                          </p:cTn>
                        </p:par>
                        <p:par>
                          <p:cTn id="92" fill="hold">
                            <p:stCondLst>
                              <p:cond delay="3000"/>
                            </p:stCondLst>
                            <p:childTnLst>
                              <p:par>
                                <p:cTn id="93" presetID="4" presetClass="entr" presetSubtype="16" fill="hold" grpId="22" nodeType="afterEffect">
                                  <p:stCondLst>
                                    <p:cond delay="0"/>
                                  </p:stCondLst>
                                  <p:iterate>
                                    <p:tmAbs val="0"/>
                                  </p:iterate>
                                  <p:childTnLst>
                                    <p:set>
                                      <p:cBhvr>
                                        <p:cTn id="94" fill="hold"/>
                                        <p:tgtEl>
                                          <p:spTgt spid="241"/>
                                        </p:tgtEl>
                                        <p:attrNameLst>
                                          <p:attrName>style.visibility</p:attrName>
                                        </p:attrNameLst>
                                      </p:cBhvr>
                                      <p:to>
                                        <p:strVal val="visible"/>
                                      </p:to>
                                    </p:set>
                                    <p:animEffect transition="in" filter="box(in)">
                                      <p:cBhvr>
                                        <p:cTn id="95" dur="500"/>
                                        <p:tgtEl>
                                          <p:spTgt spid="241"/>
                                        </p:tgtEl>
                                      </p:cBhvr>
                                    </p:animEffect>
                                  </p:childTnLst>
                                </p:cTn>
                              </p:par>
                            </p:childTnLst>
                          </p:cTn>
                        </p:par>
                      </p:childTnLst>
                    </p:cTn>
                  </p:par>
                  <p:par>
                    <p:cTn id="96" fill="hold">
                      <p:stCondLst>
                        <p:cond delay="indefinite"/>
                      </p:stCondLst>
                      <p:childTnLst>
                        <p:par>
                          <p:cTn id="97" fill="hold">
                            <p:stCondLst>
                              <p:cond delay="0"/>
                            </p:stCondLst>
                            <p:childTnLst>
                              <p:par>
                                <p:cTn id="98" presetID="4" presetClass="entr" presetSubtype="16" fill="hold" grpId="23" nodeType="clickEffect">
                                  <p:stCondLst>
                                    <p:cond delay="0"/>
                                  </p:stCondLst>
                                  <p:iterate>
                                    <p:tmAbs val="0"/>
                                  </p:iterate>
                                  <p:childTnLst>
                                    <p:set>
                                      <p:cBhvr>
                                        <p:cTn id="99" fill="hold"/>
                                        <p:tgtEl>
                                          <p:spTgt spid="236"/>
                                        </p:tgtEl>
                                        <p:attrNameLst>
                                          <p:attrName>style.visibility</p:attrName>
                                        </p:attrNameLst>
                                      </p:cBhvr>
                                      <p:to>
                                        <p:strVal val="visible"/>
                                      </p:to>
                                    </p:set>
                                    <p:animEffect transition="in" filter="box(in)">
                                      <p:cBhvr>
                                        <p:cTn id="100" dur="500"/>
                                        <p:tgtEl>
                                          <p:spTgt spid="236"/>
                                        </p:tgtEl>
                                      </p:cBhvr>
                                    </p:animEffect>
                                  </p:childTnLst>
                                </p:cTn>
                              </p:par>
                            </p:childTnLst>
                          </p:cTn>
                        </p:par>
                      </p:childTnLst>
                    </p:cTn>
                  </p:par>
                  <p:par>
                    <p:cTn id="101" fill="hold">
                      <p:stCondLst>
                        <p:cond delay="indefinite"/>
                      </p:stCondLst>
                      <p:childTnLst>
                        <p:par>
                          <p:cTn id="102" fill="hold">
                            <p:stCondLst>
                              <p:cond delay="0"/>
                            </p:stCondLst>
                            <p:childTnLst>
                              <p:par>
                                <p:cTn id="103" presetID="4" presetClass="entr" presetSubtype="16" fill="hold" grpId="24" nodeType="clickEffect">
                                  <p:stCondLst>
                                    <p:cond delay="0"/>
                                  </p:stCondLst>
                                  <p:iterate>
                                    <p:tmAbs val="0"/>
                                  </p:iterate>
                                  <p:childTnLst>
                                    <p:set>
                                      <p:cBhvr>
                                        <p:cTn id="104" fill="hold"/>
                                        <p:tgtEl>
                                          <p:spTgt spid="235"/>
                                        </p:tgtEl>
                                        <p:attrNameLst>
                                          <p:attrName>style.visibility</p:attrName>
                                        </p:attrNameLst>
                                      </p:cBhvr>
                                      <p:to>
                                        <p:strVal val="visible"/>
                                      </p:to>
                                    </p:set>
                                    <p:animEffect transition="in" filter="box(in)">
                                      <p:cBhvr>
                                        <p:cTn id="105" dur="500"/>
                                        <p:tgtEl>
                                          <p:spTgt spid="235"/>
                                        </p:tgtEl>
                                      </p:cBhvr>
                                    </p:animEffect>
                                  </p:childTnLst>
                                </p:cTn>
                              </p:par>
                            </p:childTnLst>
                          </p:cTn>
                        </p:par>
                      </p:childTnLst>
                    </p:cTn>
                  </p:par>
                  <p:par>
                    <p:cTn id="106" fill="hold">
                      <p:stCondLst>
                        <p:cond delay="indefinite"/>
                      </p:stCondLst>
                      <p:childTnLst>
                        <p:par>
                          <p:cTn id="107" fill="hold">
                            <p:stCondLst>
                              <p:cond delay="0"/>
                            </p:stCondLst>
                            <p:childTnLst>
                              <p:par>
                                <p:cTn id="108" presetID="4" presetClass="entr" presetSubtype="16" fill="hold" grpId="25" nodeType="clickEffect">
                                  <p:stCondLst>
                                    <p:cond delay="0"/>
                                  </p:stCondLst>
                                  <p:iterate>
                                    <p:tmAbs val="0"/>
                                  </p:iterate>
                                  <p:childTnLst>
                                    <p:set>
                                      <p:cBhvr>
                                        <p:cTn id="109" fill="hold"/>
                                        <p:tgtEl>
                                          <p:spTgt spid="237"/>
                                        </p:tgtEl>
                                        <p:attrNameLst>
                                          <p:attrName>style.visibility</p:attrName>
                                        </p:attrNameLst>
                                      </p:cBhvr>
                                      <p:to>
                                        <p:strVal val="visible"/>
                                      </p:to>
                                    </p:set>
                                    <p:animEffect transition="in" filter="box(in)">
                                      <p:cBhvr>
                                        <p:cTn id="110" dur="500"/>
                                        <p:tgtEl>
                                          <p:spTgt spid="237"/>
                                        </p:tgtEl>
                                      </p:cBhvr>
                                    </p:animEffect>
                                  </p:childTnLst>
                                </p:cTn>
                              </p:par>
                            </p:childTnLst>
                          </p:cTn>
                        </p:par>
                        <p:par>
                          <p:cTn id="111" fill="hold">
                            <p:stCondLst>
                              <p:cond delay="500"/>
                            </p:stCondLst>
                            <p:childTnLst>
                              <p:par>
                                <p:cTn id="112" presetID="4" presetClass="entr" presetSubtype="16" fill="hold" grpId="26" nodeType="afterEffect">
                                  <p:stCondLst>
                                    <p:cond delay="0"/>
                                  </p:stCondLst>
                                  <p:iterate>
                                    <p:tmAbs val="0"/>
                                  </p:iterate>
                                  <p:childTnLst>
                                    <p:set>
                                      <p:cBhvr>
                                        <p:cTn id="113" fill="hold"/>
                                        <p:tgtEl>
                                          <p:spTgt spid="240"/>
                                        </p:tgtEl>
                                        <p:attrNameLst>
                                          <p:attrName>style.visibility</p:attrName>
                                        </p:attrNameLst>
                                      </p:cBhvr>
                                      <p:to>
                                        <p:strVal val="visible"/>
                                      </p:to>
                                    </p:set>
                                    <p:animEffect transition="in" filter="box(in)">
                                      <p:cBhvr>
                                        <p:cTn id="114" dur="500"/>
                                        <p:tgtEl>
                                          <p:spTgt spid="240"/>
                                        </p:tgtEl>
                                      </p:cBhvr>
                                    </p:animEffect>
                                  </p:childTnLst>
                                </p:cTn>
                              </p:par>
                            </p:childTnLst>
                          </p:cTn>
                        </p:par>
                      </p:childTnLst>
                    </p:cTn>
                  </p:par>
                  <p:par>
                    <p:cTn id="115" fill="hold">
                      <p:stCondLst>
                        <p:cond delay="indefinite"/>
                      </p:stCondLst>
                      <p:childTnLst>
                        <p:par>
                          <p:cTn id="116" fill="hold">
                            <p:stCondLst>
                              <p:cond delay="0"/>
                            </p:stCondLst>
                            <p:childTnLst>
                              <p:par>
                                <p:cTn id="117" presetID="4" presetClass="entr" presetSubtype="16" fill="hold" grpId="27" nodeType="clickEffect">
                                  <p:stCondLst>
                                    <p:cond delay="0"/>
                                  </p:stCondLst>
                                  <p:iterate>
                                    <p:tmAbs val="0"/>
                                  </p:iterate>
                                  <p:childTnLst>
                                    <p:set>
                                      <p:cBhvr>
                                        <p:cTn id="118" fill="hold"/>
                                        <p:tgtEl>
                                          <p:spTgt spid="238"/>
                                        </p:tgtEl>
                                        <p:attrNameLst>
                                          <p:attrName>style.visibility</p:attrName>
                                        </p:attrNameLst>
                                      </p:cBhvr>
                                      <p:to>
                                        <p:strVal val="visible"/>
                                      </p:to>
                                    </p:set>
                                    <p:animEffect transition="in" filter="box(in)">
                                      <p:cBhvr>
                                        <p:cTn id="119" dur="500"/>
                                        <p:tgtEl>
                                          <p:spTgt spid="238"/>
                                        </p:tgtEl>
                                      </p:cBhvr>
                                    </p:animEffect>
                                  </p:childTnLst>
                                </p:cTn>
                              </p:par>
                            </p:childTnLst>
                          </p:cTn>
                        </p:par>
                      </p:childTnLst>
                    </p:cTn>
                  </p:par>
                  <p:par>
                    <p:cTn id="120" fill="hold">
                      <p:stCondLst>
                        <p:cond delay="indefinite"/>
                      </p:stCondLst>
                      <p:childTnLst>
                        <p:par>
                          <p:cTn id="121" fill="hold">
                            <p:stCondLst>
                              <p:cond delay="0"/>
                            </p:stCondLst>
                            <p:childTnLst>
                              <p:par>
                                <p:cTn id="122" presetID="4" presetClass="entr" presetSubtype="16" fill="hold" grpId="28" nodeType="clickEffect">
                                  <p:stCondLst>
                                    <p:cond delay="0"/>
                                  </p:stCondLst>
                                  <p:iterate>
                                    <p:tmAbs val="0"/>
                                  </p:iterate>
                                  <p:childTnLst>
                                    <p:set>
                                      <p:cBhvr>
                                        <p:cTn id="123" fill="hold"/>
                                        <p:tgtEl>
                                          <p:spTgt spid="234"/>
                                        </p:tgtEl>
                                        <p:attrNameLst>
                                          <p:attrName>style.visibility</p:attrName>
                                        </p:attrNameLst>
                                      </p:cBhvr>
                                      <p:to>
                                        <p:strVal val="visible"/>
                                      </p:to>
                                    </p:set>
                                    <p:animEffect transition="in" filter="box(in)">
                                      <p:cBhvr>
                                        <p:cTn id="124" dur="500"/>
                                        <p:tgtEl>
                                          <p:spTgt spid="234"/>
                                        </p:tgtEl>
                                      </p:cBhvr>
                                    </p:animEffect>
                                  </p:childTnLst>
                                </p:cTn>
                              </p:par>
                            </p:childTnLst>
                          </p:cTn>
                        </p:par>
                      </p:childTnLst>
                    </p:cTn>
                  </p:par>
                  <p:par>
                    <p:cTn id="125" fill="hold">
                      <p:stCondLst>
                        <p:cond delay="indefinite"/>
                      </p:stCondLst>
                      <p:childTnLst>
                        <p:par>
                          <p:cTn id="126" fill="hold">
                            <p:stCondLst>
                              <p:cond delay="0"/>
                            </p:stCondLst>
                            <p:childTnLst>
                              <p:par>
                                <p:cTn id="127" presetID="4" presetClass="entr" presetSubtype="16" fill="hold" grpId="29" nodeType="clickEffect">
                                  <p:stCondLst>
                                    <p:cond delay="0"/>
                                  </p:stCondLst>
                                  <p:iterate>
                                    <p:tmAbs val="0"/>
                                  </p:iterate>
                                  <p:childTnLst>
                                    <p:set>
                                      <p:cBhvr>
                                        <p:cTn id="128" fill="hold"/>
                                        <p:tgtEl>
                                          <p:spTgt spid="233"/>
                                        </p:tgtEl>
                                        <p:attrNameLst>
                                          <p:attrName>style.visibility</p:attrName>
                                        </p:attrNameLst>
                                      </p:cBhvr>
                                      <p:to>
                                        <p:strVal val="visible"/>
                                      </p:to>
                                    </p:set>
                                    <p:animEffect transition="in" filter="box(in)">
                                      <p:cBhvr>
                                        <p:cTn id="129" dur="500"/>
                                        <p:tgtEl>
                                          <p:spTgt spid="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1" animBg="1" advAuto="0"/>
      <p:bldP spid="208" grpId="4" animBg="1" advAuto="0"/>
      <p:bldP spid="211" grpId="7" animBg="1" advAuto="0"/>
      <p:bldP spid="214" grpId="10" animBg="1" advAuto="0"/>
      <p:bldP spid="217" grpId="12" animBg="1" advAuto="0"/>
      <p:bldP spid="220" grpId="11" animBg="1" advAuto="0"/>
      <p:bldP spid="223" grpId="13" animBg="1" advAuto="0"/>
      <p:bldP spid="224" grpId="19" animBg="1" advAuto="0"/>
      <p:bldP spid="225" grpId="18" animBg="1" advAuto="0"/>
      <p:bldP spid="226" grpId="17" animBg="1" advAuto="0"/>
      <p:bldP spid="227" grpId="20" animBg="1" advAuto="0"/>
      <p:bldP spid="228" grpId="15" animBg="1" advAuto="0"/>
      <p:bldP spid="229" grpId="16" animBg="1" advAuto="0"/>
      <p:bldP spid="232" grpId="14" animBg="1" advAuto="0"/>
      <p:bldP spid="233" grpId="29" animBg="1" advAuto="0"/>
      <p:bldP spid="234" grpId="28" animBg="1" advAuto="0"/>
      <p:bldP spid="235" grpId="24" animBg="1" advAuto="0"/>
      <p:bldP spid="236" grpId="23" animBg="1" advAuto="0"/>
      <p:bldP spid="237" grpId="25" animBg="1" advAuto="0"/>
      <p:bldP spid="238" grpId="27" animBg="1" advAuto="0"/>
      <p:bldP spid="239" grpId="2" animBg="1" advAuto="0"/>
      <p:bldP spid="240" grpId="26" animBg="1" advAuto="0"/>
      <p:bldP spid="241" grpId="22" animBg="1" advAuto="0"/>
      <p:bldP spid="242" grpId="8" animBg="1" advAuto="0"/>
      <p:bldP spid="243" grpId="5" animBg="1" advAuto="0"/>
      <p:bldP spid="244" grpId="3" animBg="1" advAuto="0"/>
      <p:bldP spid="245" grpId="6" animBg="1" advAuto="0"/>
      <p:bldP spid="246" grpId="21" animBg="1" advAuto="0"/>
      <p:bldP spid="247" grpId="9"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Rectangle 2"/>
          <p:cNvSpPr txBox="1">
            <a:spLocks noGrp="1"/>
          </p:cNvSpPr>
          <p:nvPr>
            <p:ph type="title"/>
          </p:nvPr>
        </p:nvSpPr>
        <p:spPr>
          <a:prstGeom prst="rect">
            <a:avLst/>
          </a:prstGeom>
        </p:spPr>
        <p:txBody>
          <a:bodyPr/>
          <a:lstStyle>
            <a:lvl1pPr>
              <a:defRPr b="1">
                <a:latin typeface="Century Gothic"/>
                <a:ea typeface="Century Gothic"/>
                <a:cs typeface="Century Gothic"/>
                <a:sym typeface="Century Gothic"/>
              </a:defRPr>
            </a:lvl1pPr>
          </a:lstStyle>
          <a:p>
            <a:r>
              <a:t>Parallel vs Perspective Projections</a:t>
            </a:r>
          </a:p>
        </p:txBody>
      </p:sp>
      <p:pic>
        <p:nvPicPr>
          <p:cNvPr id="252" name="Picture 4" descr="Picture 4"/>
          <p:cNvPicPr>
            <a:picLocks noChangeAspect="1"/>
          </p:cNvPicPr>
          <p:nvPr/>
        </p:nvPicPr>
        <p:blipFill>
          <a:blip r:embed="rId2"/>
          <a:stretch>
            <a:fillRect/>
          </a:stretch>
        </p:blipFill>
        <p:spPr>
          <a:xfrm>
            <a:off x="4775200" y="1218564"/>
            <a:ext cx="4268788" cy="3549651"/>
          </a:xfrm>
          <a:prstGeom prst="rect">
            <a:avLst/>
          </a:prstGeom>
          <a:ln w="12700">
            <a:miter lim="400000"/>
          </a:ln>
        </p:spPr>
      </p:pic>
      <p:pic>
        <p:nvPicPr>
          <p:cNvPr id="253" name="Picture 5" descr="Picture 5"/>
          <p:cNvPicPr>
            <a:picLocks noChangeAspect="1"/>
          </p:cNvPicPr>
          <p:nvPr/>
        </p:nvPicPr>
        <p:blipFill>
          <a:blip r:embed="rId3"/>
          <a:stretch>
            <a:fillRect/>
          </a:stretch>
        </p:blipFill>
        <p:spPr>
          <a:xfrm>
            <a:off x="293688" y="2866648"/>
            <a:ext cx="4311651" cy="3638551"/>
          </a:xfrm>
          <a:prstGeom prst="rect">
            <a:avLst/>
          </a:prstGeom>
          <a:ln w="12700">
            <a:miter lim="400000"/>
          </a:ln>
        </p:spPr>
      </p:pic>
      <p:sp>
        <p:nvSpPr>
          <p:cNvPr id="254" name="Text Box 6"/>
          <p:cNvSpPr txBox="1"/>
          <p:nvPr/>
        </p:nvSpPr>
        <p:spPr>
          <a:xfrm>
            <a:off x="293688" y="1260412"/>
            <a:ext cx="3622676" cy="14833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900"/>
              </a:spcBef>
              <a:defRPr sz="1600" b="1">
                <a:solidFill>
                  <a:srgbClr val="404040"/>
                </a:solidFill>
                <a:latin typeface="Century Gothic"/>
                <a:ea typeface="Century Gothic"/>
                <a:cs typeface="Century Gothic"/>
                <a:sym typeface="Century Gothic"/>
              </a:defRPr>
            </a:pPr>
            <a:r>
              <a:t>Perspective</a:t>
            </a:r>
            <a:r>
              <a:rPr b="0"/>
              <a:t>:  </a:t>
            </a:r>
            <a:r>
              <a:rPr b="0">
                <a:solidFill>
                  <a:srgbClr val="000066"/>
                </a:solidFill>
              </a:rPr>
              <a:t>Projectors are </a:t>
            </a:r>
            <a:r>
              <a:rPr b="0">
                <a:solidFill>
                  <a:srgbClr val="3C8C93"/>
                </a:solidFill>
              </a:rPr>
              <a:t>not parallel </a:t>
            </a:r>
            <a:endParaRPr>
              <a:latin typeface="+mj-lt"/>
              <a:ea typeface="+mj-ea"/>
              <a:cs typeface="+mj-cs"/>
              <a:sym typeface="Times New Roman"/>
            </a:endParaRPr>
          </a:p>
          <a:p>
            <a:pPr>
              <a:spcBef>
                <a:spcPts val="900"/>
              </a:spcBef>
              <a:defRPr sz="1600">
                <a:solidFill>
                  <a:srgbClr val="000066"/>
                </a:solidFill>
                <a:latin typeface="Century Gothic"/>
                <a:ea typeface="Century Gothic"/>
                <a:cs typeface="Century Gothic"/>
                <a:sym typeface="Century Gothic"/>
              </a:defRPr>
            </a:pPr>
            <a:r>
              <a:t>- from viewpoint (finite distance from object) through plane of projection, to object</a:t>
            </a:r>
          </a:p>
        </p:txBody>
      </p:sp>
      <p:sp>
        <p:nvSpPr>
          <p:cNvPr id="255" name="Text Box 7"/>
          <p:cNvSpPr txBox="1"/>
          <p:nvPr/>
        </p:nvSpPr>
        <p:spPr>
          <a:xfrm>
            <a:off x="5451475" y="4959350"/>
            <a:ext cx="3459163" cy="12293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900"/>
              </a:spcBef>
              <a:defRPr sz="1600" b="1">
                <a:solidFill>
                  <a:srgbClr val="404040"/>
                </a:solidFill>
                <a:latin typeface="Century Gothic"/>
                <a:ea typeface="Century Gothic"/>
                <a:cs typeface="Century Gothic"/>
                <a:sym typeface="Century Gothic"/>
              </a:defRPr>
            </a:pPr>
            <a:r>
              <a:t>Parallel:  </a:t>
            </a:r>
            <a:r>
              <a:rPr b="0">
                <a:solidFill>
                  <a:srgbClr val="000066"/>
                </a:solidFill>
              </a:rPr>
              <a:t>Projectors are </a:t>
            </a:r>
            <a:r>
              <a:rPr b="0">
                <a:solidFill>
                  <a:srgbClr val="3C8C93"/>
                </a:solidFill>
              </a:rPr>
              <a:t>parallel </a:t>
            </a:r>
            <a:endParaRPr>
              <a:latin typeface="+mj-lt"/>
              <a:ea typeface="+mj-ea"/>
              <a:cs typeface="+mj-cs"/>
              <a:sym typeface="Times New Roman"/>
            </a:endParaRPr>
          </a:p>
          <a:p>
            <a:pPr>
              <a:spcBef>
                <a:spcPts val="900"/>
              </a:spcBef>
              <a:defRPr sz="1600">
                <a:solidFill>
                  <a:srgbClr val="000066"/>
                </a:solidFill>
                <a:latin typeface="Century Gothic"/>
                <a:ea typeface="Century Gothic"/>
                <a:cs typeface="Century Gothic"/>
                <a:sym typeface="Century Gothic"/>
              </a:defRPr>
            </a:pPr>
            <a:r>
              <a:t>– from viewpoint (infinite distance from object), through plane of projection, to object</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Rectangle 2"/>
          <p:cNvSpPr txBox="1">
            <a:spLocks noGrp="1"/>
          </p:cNvSpPr>
          <p:nvPr>
            <p:ph type="title"/>
          </p:nvPr>
        </p:nvSpPr>
        <p:spPr>
          <a:prstGeom prst="rect">
            <a:avLst/>
          </a:prstGeom>
        </p:spPr>
        <p:txBody>
          <a:bodyPr/>
          <a:lstStyle>
            <a:lvl1pPr>
              <a:defRPr b="1">
                <a:latin typeface="Century Gothic"/>
                <a:ea typeface="Century Gothic"/>
                <a:cs typeface="Century Gothic"/>
                <a:sym typeface="Century Gothic"/>
              </a:defRPr>
            </a:lvl1pPr>
          </a:lstStyle>
          <a:p>
            <a:r>
              <a:t>Parallel vs Perspective Projections</a:t>
            </a:r>
          </a:p>
        </p:txBody>
      </p:sp>
      <p:pic>
        <p:nvPicPr>
          <p:cNvPr id="258" name="Picture 4" descr="Picture 4"/>
          <p:cNvPicPr>
            <a:picLocks noChangeAspect="1"/>
          </p:cNvPicPr>
          <p:nvPr/>
        </p:nvPicPr>
        <p:blipFill>
          <a:blip r:embed="rId3"/>
          <a:stretch>
            <a:fillRect/>
          </a:stretch>
        </p:blipFill>
        <p:spPr>
          <a:xfrm>
            <a:off x="1512366" y="1510781"/>
            <a:ext cx="6119268" cy="4035243"/>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1_Default Design">
  <a:themeElements>
    <a:clrScheme name="1_Default Design">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1_Default Design">
      <a:majorFont>
        <a:latin typeface="Times New Roman"/>
        <a:ea typeface="Times New Roman"/>
        <a:cs typeface="Times New Roman"/>
      </a:majorFont>
      <a:minorFont>
        <a:latin typeface="Helvetica"/>
        <a:ea typeface="Helvetica"/>
        <a:cs typeface="Helvetica"/>
      </a:minorFont>
    </a:fontScheme>
    <a:fmtScheme name="1_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Default Design">
  <a:themeElements>
    <a:clrScheme name="1_Default Design">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1_Default Design">
      <a:majorFont>
        <a:latin typeface="Times New Roman"/>
        <a:ea typeface="Times New Roman"/>
        <a:cs typeface="Times New Roman"/>
      </a:majorFont>
      <a:minorFont>
        <a:latin typeface="Helvetica"/>
        <a:ea typeface="Helvetica"/>
        <a:cs typeface="Helvetica"/>
      </a:minorFont>
    </a:fontScheme>
    <a:fmtScheme name="1_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2869</TotalTime>
  <Words>3339</Words>
  <Application>Microsoft Macintosh PowerPoint</Application>
  <PresentationFormat>On-screen Show (4:3)</PresentationFormat>
  <Paragraphs>418</Paragraphs>
  <Slides>63</Slides>
  <Notes>30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Arial</vt:lpstr>
      <vt:lpstr>Century Gothic</vt:lpstr>
      <vt:lpstr>Times New Roman</vt:lpstr>
      <vt:lpstr>Trebuchet MS</vt:lpstr>
      <vt:lpstr>Wingdings</vt:lpstr>
      <vt:lpstr>1_Default Design</vt:lpstr>
      <vt:lpstr>PowerPoint Presentation</vt:lpstr>
      <vt:lpstr>Objectives for today</vt:lpstr>
      <vt:lpstr>Projection of a Line</vt:lpstr>
      <vt:lpstr>Ortho-2D in Car Design</vt:lpstr>
      <vt:lpstr>Projection of a Line</vt:lpstr>
      <vt:lpstr>Basics:  Projection of a Line</vt:lpstr>
      <vt:lpstr>Projections</vt:lpstr>
      <vt:lpstr>Parallel vs Perspective Projections</vt:lpstr>
      <vt:lpstr>Parallel vs Perspective Projections</vt:lpstr>
      <vt:lpstr>Taxonomy of Projection Types</vt:lpstr>
      <vt:lpstr>Taxonomy of Projection Types</vt:lpstr>
      <vt:lpstr>Kinds of Parallel Projection methods</vt:lpstr>
      <vt:lpstr>Kinds of Parallel Projections</vt:lpstr>
      <vt:lpstr>Orthographic Projection Plane</vt:lpstr>
      <vt:lpstr>Principal Orthographic Views </vt:lpstr>
      <vt:lpstr>Multi-view Glass Box Animation</vt:lpstr>
      <vt:lpstr>Glass Box: another example</vt:lpstr>
      <vt:lpstr>Unfolding the Glass Box for 6-view Sketch</vt:lpstr>
      <vt:lpstr>Size Relationships</vt:lpstr>
      <vt:lpstr>You Try It</vt:lpstr>
      <vt:lpstr>View Placement</vt:lpstr>
      <vt:lpstr>Principles of Ortho Projection: Rule 1</vt:lpstr>
      <vt:lpstr>Principles of Ortho Projection: Rule 2</vt:lpstr>
      <vt:lpstr>Lines, Lines, Lines</vt:lpstr>
      <vt:lpstr>Lines, Lines, Lines</vt:lpstr>
      <vt:lpstr>Multi-view Sketches</vt:lpstr>
      <vt:lpstr>Multiview Sketches: How Many Views?</vt:lpstr>
      <vt:lpstr>Multiview Sketches: How Many Views?</vt:lpstr>
      <vt:lpstr>3 views not enough</vt:lpstr>
      <vt:lpstr>Not enough views leads to ambiguity</vt:lpstr>
      <vt:lpstr>View Selection</vt:lpstr>
      <vt:lpstr>Multi-view Exercise: you do it</vt:lpstr>
      <vt:lpstr>Basics of Edges and Surfaces</vt:lpstr>
      <vt:lpstr>Basics of Edges and Surfaces</vt:lpstr>
      <vt:lpstr>Basics of Edges and Surfaces</vt:lpstr>
      <vt:lpstr>Basics of Edges and Surfaces</vt:lpstr>
      <vt:lpstr>Basics of Edges and Surfaces</vt:lpstr>
      <vt:lpstr>Basics of Edges and Surfaces</vt:lpstr>
      <vt:lpstr>Basics of Edges and Surfaces</vt:lpstr>
      <vt:lpstr>Basics of Edges and Surfaces</vt:lpstr>
      <vt:lpstr>Basics of Edges and Surfaces</vt:lpstr>
      <vt:lpstr>Basics of Edges and Planar Surfaces</vt:lpstr>
      <vt:lpstr>Representing Curved Surfaces</vt:lpstr>
      <vt:lpstr>Developing Visualizing Skills</vt:lpstr>
      <vt:lpstr>Adjacent Areas: Developing Visualizing Skills</vt:lpstr>
      <vt:lpstr>Adjacent Areas: Developing Visualizing Skills</vt:lpstr>
      <vt:lpstr>Similar Shapes: Developing Visualizing Skills</vt:lpstr>
      <vt:lpstr>Developing Visualizing Skills</vt:lpstr>
      <vt:lpstr>Developing Visualizing Skills</vt:lpstr>
      <vt:lpstr>Developing Visualizing Skills</vt:lpstr>
      <vt:lpstr>Projection Between Views</vt:lpstr>
      <vt:lpstr>Convention: Arrangement of Orthographic Views</vt:lpstr>
      <vt:lpstr>Align Bounding Boxes of each View</vt:lpstr>
      <vt:lpstr>Sketch Features – View Projection</vt:lpstr>
      <vt:lpstr>Line Precedence</vt:lpstr>
      <vt:lpstr>Add missing view in indicated location</vt:lpstr>
      <vt:lpstr>Add missing view in indicated location</vt:lpstr>
      <vt:lpstr>Add missing view in indicated location</vt:lpstr>
      <vt:lpstr>Add missing view in indicated location</vt:lpstr>
      <vt:lpstr>Add missing view in indicated location</vt:lpstr>
      <vt:lpstr>Add missing view in indicated location</vt:lpstr>
      <vt:lpstr>Reading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Naghmi Shireen</cp:lastModifiedBy>
  <cp:revision>7</cp:revision>
  <dcterms:modified xsi:type="dcterms:W3CDTF">2021-01-27T21:16:47Z</dcterms:modified>
</cp:coreProperties>
</file>