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489" r:id="rId2"/>
    <p:sldId id="490" r:id="rId3"/>
    <p:sldId id="528" r:id="rId4"/>
    <p:sldId id="526" r:id="rId5"/>
    <p:sldId id="527" r:id="rId6"/>
    <p:sldId id="529" r:id="rId7"/>
    <p:sldId id="310" r:id="rId8"/>
    <p:sldId id="531" r:id="rId9"/>
    <p:sldId id="530" r:id="rId10"/>
  </p:sldIdLst>
  <p:sldSz cx="12192000" cy="6858000"/>
  <p:notesSz cx="6954838" cy="9240838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744" userDrawn="1">
          <p15:clr>
            <a:srgbClr val="A4A3A4"/>
          </p15:clr>
        </p15:guide>
        <p15:guide id="2" orient="horz" pos="816" userDrawn="1">
          <p15:clr>
            <a:srgbClr val="A4A3A4"/>
          </p15:clr>
        </p15:guide>
        <p15:guide id="3" pos="704" userDrawn="1">
          <p15:clr>
            <a:srgbClr val="A4A3A4"/>
          </p15:clr>
        </p15:guide>
        <p15:guide id="4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FF00"/>
    <a:srgbClr val="00FF99"/>
    <a:srgbClr val="0A00FF"/>
    <a:srgbClr val="2020D2"/>
    <a:srgbClr val="6666FF"/>
    <a:srgbClr val="FF0066"/>
    <a:srgbClr val="66FF33"/>
    <a:srgbClr val="0099FF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207"/>
    <p:restoredTop sz="87415"/>
  </p:normalViewPr>
  <p:slideViewPr>
    <p:cSldViewPr showGuides="1">
      <p:cViewPr varScale="1">
        <p:scale>
          <a:sx n="111" d="100"/>
          <a:sy n="111" d="100"/>
        </p:scale>
        <p:origin x="496" y="200"/>
      </p:cViewPr>
      <p:guideLst>
        <p:guide orient="horz" pos="3744"/>
        <p:guide orient="horz" pos="816"/>
        <p:guide pos="70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6" d="100"/>
        <a:sy n="206" d="100"/>
      </p:scale>
      <p:origin x="0" y="1531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30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46" tIns="46273" rIns="92546" bIns="46273" numCol="1" anchor="t" anchorCtr="0" compatLnSpc="1">
            <a:prstTxWarp prst="textNoShape">
              <a:avLst/>
            </a:prstTxWarp>
          </a:bodyPr>
          <a:lstStyle>
            <a:lvl1pPr algn="l" defTabSz="925513">
              <a:defRPr sz="1200">
                <a:latin typeface="Arial" pitchFamily="-110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40175" y="0"/>
            <a:ext cx="30130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46" tIns="46273" rIns="92546" bIns="46273" numCol="1" anchor="t" anchorCtr="0" compatLnSpc="1">
            <a:prstTxWarp prst="textNoShape">
              <a:avLst/>
            </a:prstTxWarp>
          </a:bodyPr>
          <a:lstStyle>
            <a:lvl1pPr algn="r" defTabSz="925513">
              <a:defRPr sz="1200">
                <a:latin typeface="Arial" pitchFamily="-110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77288"/>
            <a:ext cx="30130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46" tIns="46273" rIns="92546" bIns="46273" numCol="1" anchor="b" anchorCtr="0" compatLnSpc="1">
            <a:prstTxWarp prst="textNoShape">
              <a:avLst/>
            </a:prstTxWarp>
          </a:bodyPr>
          <a:lstStyle>
            <a:lvl1pPr algn="l" defTabSz="925513">
              <a:defRPr sz="1200">
                <a:latin typeface="Arial" pitchFamily="-110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40175" y="8777288"/>
            <a:ext cx="30130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46" tIns="46273" rIns="92546" bIns="46273" numCol="1" anchor="b" anchorCtr="0" compatLnSpc="1">
            <a:prstTxWarp prst="textNoShape">
              <a:avLst/>
            </a:prstTxWarp>
          </a:bodyPr>
          <a:lstStyle>
            <a:lvl1pPr algn="r" defTabSz="925513">
              <a:defRPr sz="1200"/>
            </a:lvl1pPr>
          </a:lstStyle>
          <a:p>
            <a:pPr>
              <a:defRPr/>
            </a:pPr>
            <a:fld id="{F37CD46E-2E63-4646-8619-FB27D4E3B7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8844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pitchFamily="-110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24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10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52425" y="685800"/>
            <a:ext cx="6229350" cy="3505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003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419600"/>
            <a:ext cx="5105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03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63000"/>
            <a:ext cx="304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pitchFamily="-110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03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2400" y="87630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4599AA2-4758-EA49-8AEE-E45F5A0FB2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4044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0" charset="0"/>
        <a:ea typeface="ＭＳ Ｐゴシック" pitchFamily="-110" charset="-128"/>
        <a:cs typeface="ＭＳ Ｐゴシック" pitchFamily="-110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0" charset="0"/>
        <a:ea typeface="ＭＳ Ｐゴシック" pitchFamily="-110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0" charset="0"/>
        <a:ea typeface="ＭＳ Ｐゴシック" pitchFamily="-110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0" charset="0"/>
        <a:ea typeface="ＭＳ Ｐゴシック" pitchFamily="-110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0" charset="0"/>
        <a:ea typeface="ＭＳ Ｐゴシック" pitchFamily="-110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4599AA2-4758-EA49-8AEE-E45F5A0FB2DF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1956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594784" y="44450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5" tIns="45718" rIns="91435" bIns="45718" anchor="ctr"/>
          <a:lstStyle/>
          <a:p>
            <a:endParaRPr lang="en-US" sz="3200">
              <a:solidFill>
                <a:srgbClr val="DDDDDD"/>
              </a:solidFill>
              <a:latin typeface="Trebuchet MS" charset="0"/>
            </a:endParaRPr>
          </a:p>
        </p:txBody>
      </p:sp>
      <p:sp>
        <p:nvSpPr>
          <p:cNvPr id="3" name="Rectangle 6"/>
          <p:cNvSpPr>
            <a:spLocks noChangeArrowheads="1"/>
          </p:cNvSpPr>
          <p:nvPr/>
        </p:nvSpPr>
        <p:spPr bwMode="auto">
          <a:xfrm>
            <a:off x="624418" y="260351"/>
            <a:ext cx="10943167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 cap="rnd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 anchor="ctr"/>
          <a:lstStyle/>
          <a:p>
            <a:endParaRPr lang="en-US">
              <a:solidFill>
                <a:schemeClr val="tx2"/>
              </a:solidFill>
            </a:endParaRPr>
          </a:p>
        </p:txBody>
      </p:sp>
      <p:pic>
        <p:nvPicPr>
          <p:cNvPr id="4" name="Picture 13" descr="SFU_cmyk_wht_ex_SURREY_lowres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045200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4" descr="Spaces and Places 013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1051" y="-11113"/>
            <a:ext cx="1888067" cy="10636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5" descr="buildingcrop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8618" y="0"/>
            <a:ext cx="2112433" cy="105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6" descr="SFUoutside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3500" y="-11113"/>
            <a:ext cx="1981200" cy="10636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22"/>
          <p:cNvSpPr>
            <a:spLocks noChangeArrowheads="1"/>
          </p:cNvSpPr>
          <p:nvPr/>
        </p:nvSpPr>
        <p:spPr bwMode="auto">
          <a:xfrm>
            <a:off x="1016000" y="2133600"/>
            <a:ext cx="103632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5" tIns="45718" rIns="91435" bIns="45718" anchor="ctr"/>
          <a:lstStyle/>
          <a:p>
            <a:r>
              <a:rPr lang="en-US" sz="3200">
                <a:solidFill>
                  <a:srgbClr val="002060"/>
                </a:solidFill>
                <a:latin typeface="Trebuchet MS" charset="0"/>
              </a:rPr>
              <a:t>IAT 106</a:t>
            </a:r>
            <a:br>
              <a:rPr lang="en-US" sz="3200">
                <a:solidFill>
                  <a:srgbClr val="002060"/>
                </a:solidFill>
                <a:latin typeface="Trebuchet MS" charset="0"/>
              </a:rPr>
            </a:br>
            <a:r>
              <a:rPr lang="en-US" sz="3200">
                <a:solidFill>
                  <a:srgbClr val="002060"/>
                </a:solidFill>
                <a:latin typeface="Trebuchet MS" charset="0"/>
              </a:rPr>
              <a:t>Spatial Thinking and Communicating</a:t>
            </a:r>
            <a:br>
              <a:rPr lang="en-US" sz="3200">
                <a:solidFill>
                  <a:srgbClr val="002060"/>
                </a:solidFill>
                <a:latin typeface="Trebuchet MS" charset="0"/>
              </a:rPr>
            </a:br>
            <a:r>
              <a:rPr lang="en-US" sz="3200">
                <a:solidFill>
                  <a:srgbClr val="002060"/>
                </a:solidFill>
                <a:latin typeface="Trebuchet MS" charset="0"/>
              </a:rPr>
              <a:t>Fall 2012</a:t>
            </a:r>
          </a:p>
        </p:txBody>
      </p:sp>
    </p:spTree>
    <p:extLst>
      <p:ext uri="{BB962C8B-B14F-4D97-AF65-F5344CB8AC3E}">
        <p14:creationId xmlns:p14="http://schemas.microsoft.com/office/powerpoint/2010/main" val="1368805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256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228600"/>
            <a:ext cx="2946400" cy="6248400"/>
          </a:xfrm>
        </p:spPr>
        <p:txBody>
          <a:bodyPr vert="eaVert"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3200" y="228600"/>
            <a:ext cx="8636000" cy="6248400"/>
          </a:xfrm>
        </p:spPr>
        <p:txBody>
          <a:bodyPr vert="eaVert"/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0108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and Content 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itle Text"/>
          <p:cNvSpPr txBox="1">
            <a:spLocks noGrp="1"/>
          </p:cNvSpPr>
          <p:nvPr>
            <p:ph type="title"/>
          </p:nvPr>
        </p:nvSpPr>
        <p:spPr>
          <a:xfrm>
            <a:off x="203200" y="228601"/>
            <a:ext cx="11785600" cy="854075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Title Text</a:t>
            </a:r>
          </a:p>
        </p:txBody>
      </p:sp>
      <p:sp>
        <p:nvSpPr>
          <p:cNvPr id="46" name="Body Level One…"/>
          <p:cNvSpPr txBox="1">
            <a:spLocks noGrp="1"/>
          </p:cNvSpPr>
          <p:nvPr>
            <p:ph type="body" idx="1"/>
          </p:nvPr>
        </p:nvSpPr>
        <p:spPr>
          <a:xfrm>
            <a:off x="203200" y="1295400"/>
            <a:ext cx="11785600" cy="51816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892800" y="6172201"/>
            <a:ext cx="2844800" cy="368301"/>
          </a:xfrm>
          <a:prstGeom prst="rect">
            <a:avLst/>
          </a:prstGeom>
        </p:spPr>
        <p:txBody>
          <a:bodyPr lIns="45719" tIns="45719" rIns="45719" bIns="45719" anchor="ctr"/>
          <a:lstStyle>
            <a:lvl1pPr marL="0" indent="0" algn="r">
              <a:defRPr sz="12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41814655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680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85018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3200" y="1295400"/>
            <a:ext cx="57912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95400"/>
            <a:ext cx="57912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004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225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300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1790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07570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82408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03200" y="228601"/>
            <a:ext cx="11785600" cy="854075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5" tIns="45718" rIns="91435" bIns="4571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&lt;Module-Name&gt;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03200" y="1295400"/>
            <a:ext cx="11785600" cy="51816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5" tIns="45718" rIns="91435" bIns="457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Lecture Outline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53" name="Text Box 22"/>
          <p:cNvSpPr txBox="1">
            <a:spLocks noChangeArrowheads="1"/>
          </p:cNvSpPr>
          <p:nvPr/>
        </p:nvSpPr>
        <p:spPr bwMode="auto">
          <a:xfrm>
            <a:off x="10922001" y="6577013"/>
            <a:ext cx="935567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5" tIns="45718" rIns="91435" bIns="45718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  <a:defRPr/>
            </a:pPr>
            <a:r>
              <a:rPr lang="en-US" sz="1000" dirty="0">
                <a:solidFill>
                  <a:srgbClr val="002060"/>
                </a:solidFill>
                <a:latin typeface="Trebuchet MS" charset="0"/>
              </a:rPr>
              <a:t>M1.</a:t>
            </a:r>
            <a:fld id="{0CA03C28-DA5B-EF45-B60A-4215968688BD}" type="slidenum">
              <a:rPr lang="en-US" sz="1000" smtClean="0">
                <a:solidFill>
                  <a:srgbClr val="002060"/>
                </a:solidFill>
                <a:latin typeface="Trebuchet MS" charset="0"/>
              </a:rPr>
              <a:pPr algn="l" eaLnBrk="1" hangingPunct="1">
                <a:spcBef>
                  <a:spcPct val="50000"/>
                </a:spcBef>
                <a:defRPr/>
              </a:pPr>
              <a:t>‹#›</a:t>
            </a:fld>
            <a:endParaRPr lang="en-US" sz="1000" dirty="0">
              <a:solidFill>
                <a:srgbClr val="002060"/>
              </a:solidFill>
              <a:latin typeface="Trebuchet MS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18" r:id="rId1"/>
    <p:sldLayoutId id="2147484104" r:id="rId2"/>
    <p:sldLayoutId id="2147484105" r:id="rId3"/>
    <p:sldLayoutId id="2147484106" r:id="rId4"/>
    <p:sldLayoutId id="2147484107" r:id="rId5"/>
    <p:sldLayoutId id="2147484108" r:id="rId6"/>
    <p:sldLayoutId id="2147484109" r:id="rId7"/>
    <p:sldLayoutId id="2147484110" r:id="rId8"/>
    <p:sldLayoutId id="2147484111" r:id="rId9"/>
    <p:sldLayoutId id="2147484112" r:id="rId10"/>
    <p:sldLayoutId id="2147484113" r:id="rId11"/>
    <p:sldLayoutId id="214748411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002060"/>
          </a:solidFill>
          <a:latin typeface="+mj-lt"/>
          <a:ea typeface="ＭＳ Ｐゴシック" pitchFamily="-110" charset="-128"/>
          <a:cs typeface="ＭＳ Ｐゴシック" pitchFamily="-110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002060"/>
          </a:solidFill>
          <a:latin typeface="Trebuchet MS" pitchFamily="-110" charset="0"/>
          <a:ea typeface="ＭＳ Ｐゴシック" pitchFamily="-110" charset="-128"/>
          <a:cs typeface="ＭＳ Ｐゴシック" pitchFamily="-11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002060"/>
          </a:solidFill>
          <a:latin typeface="Trebuchet MS" pitchFamily="-110" charset="0"/>
          <a:ea typeface="ＭＳ Ｐゴシック" pitchFamily="-110" charset="-128"/>
          <a:cs typeface="ＭＳ Ｐゴシック" pitchFamily="-11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002060"/>
          </a:solidFill>
          <a:latin typeface="Trebuchet MS" pitchFamily="-110" charset="0"/>
          <a:ea typeface="ＭＳ Ｐゴシック" pitchFamily="-110" charset="-128"/>
          <a:cs typeface="ＭＳ Ｐゴシック" pitchFamily="-11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002060"/>
          </a:solidFill>
          <a:latin typeface="Trebuchet MS" pitchFamily="-110" charset="0"/>
          <a:ea typeface="ＭＳ Ｐゴシック" pitchFamily="-110" charset="-128"/>
          <a:cs typeface="ＭＳ Ｐゴシック" pitchFamily="-11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2800">
          <a:solidFill>
            <a:srgbClr val="DDDDDD"/>
          </a:solidFill>
          <a:latin typeface="Trebuchet MS" pitchFamily="-110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>
          <a:solidFill>
            <a:srgbClr val="DDDDDD"/>
          </a:solidFill>
          <a:latin typeface="Trebuchet MS" pitchFamily="-110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>
          <a:solidFill>
            <a:srgbClr val="DDDDDD"/>
          </a:solidFill>
          <a:latin typeface="Trebuchet MS" pitchFamily="-110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>
          <a:solidFill>
            <a:srgbClr val="DDDDDD"/>
          </a:solidFill>
          <a:latin typeface="Trebuchet MS" pitchFamily="-110" charset="0"/>
        </a:defRPr>
      </a:lvl9pPr>
    </p:titleStyle>
    <p:bodyStyle>
      <a:lvl1pPr marL="342900" indent="-342900" algn="l" rtl="0" eaLnBrk="0" fontAlgn="base" hangingPunct="0">
        <a:spcBef>
          <a:spcPct val="50000"/>
        </a:spcBef>
        <a:spcAft>
          <a:spcPct val="0"/>
        </a:spcAft>
        <a:buChar char="•"/>
        <a:defRPr sz="2400">
          <a:solidFill>
            <a:srgbClr val="002060"/>
          </a:solidFill>
          <a:latin typeface="+mn-lt"/>
          <a:ea typeface="ＭＳ Ｐゴシック" pitchFamily="-110" charset="-128"/>
          <a:cs typeface="ＭＳ Ｐゴシック" pitchFamily="-110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200">
          <a:solidFill>
            <a:srgbClr val="002060"/>
          </a:solidFill>
          <a:latin typeface="+mn-lt"/>
          <a:ea typeface="ＭＳ Ｐゴシック" pitchFamily="-110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002060"/>
          </a:solidFill>
          <a:latin typeface="Arial" pitchFamily="-110" charset="0"/>
          <a:ea typeface="ＭＳ Ｐゴシック" pitchFamily="-110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2060"/>
          </a:solidFill>
          <a:latin typeface="Arial" pitchFamily="-110" charset="0"/>
          <a:ea typeface="ＭＳ Ｐゴシック" pitchFamily="-110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2060"/>
          </a:solidFill>
          <a:latin typeface="Arial" pitchFamily="-110" charset="0"/>
          <a:ea typeface="ＭＳ Ｐゴシック" pitchFamily="-110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DDDDDD"/>
          </a:solidFill>
          <a:latin typeface="Arial" pitchFamily="-110" charset="0"/>
          <a:ea typeface="ＭＳ Ｐゴシック" pitchFamily="-110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DDDDDD"/>
          </a:solidFill>
          <a:latin typeface="Arial" pitchFamily="-110" charset="0"/>
          <a:ea typeface="ＭＳ Ｐゴシック" pitchFamily="-110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DDDDDD"/>
          </a:solidFill>
          <a:latin typeface="Arial" pitchFamily="-110" charset="0"/>
          <a:ea typeface="ＭＳ Ｐゴシック" pitchFamily="-110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DDDDDD"/>
          </a:solidFill>
          <a:latin typeface="Arial" pitchFamily="-110" charset="0"/>
          <a:ea typeface="ＭＳ Ｐゴシック" pitchFamily="-110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3" descr="SFU_cmyk_wht_ex_SURREY_lowr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5934"/>
            <a:ext cx="4648200" cy="10676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1" name="Content Placeholder 2"/>
          <p:cNvSpPr>
            <a:spLocks noGrp="1"/>
          </p:cNvSpPr>
          <p:nvPr>
            <p:ph idx="1"/>
          </p:nvPr>
        </p:nvSpPr>
        <p:spPr>
          <a:xfrm>
            <a:off x="1676400" y="1981200"/>
            <a:ext cx="8839200" cy="2133600"/>
          </a:xfrm>
        </p:spPr>
        <p:txBody>
          <a:bodyPr/>
          <a:lstStyle/>
          <a:p>
            <a:pPr algn="ctr" eaLnBrk="1" hangingPunct="1">
              <a:spcBef>
                <a:spcPts val="0"/>
              </a:spcBef>
              <a:buNone/>
            </a:pPr>
            <a:r>
              <a:rPr lang="en-US" sz="4000" b="1" dirty="0">
                <a:solidFill>
                  <a:schemeClr val="tx1"/>
                </a:solidFill>
                <a:latin typeface="Century Gothic" charset="0"/>
                <a:ea typeface="Century Gothic" charset="0"/>
                <a:cs typeface="Century Gothic" charset="0"/>
              </a:rPr>
              <a:t>IAT 106 </a:t>
            </a:r>
          </a:p>
          <a:p>
            <a:pPr algn="ctr" eaLnBrk="1" hangingPunct="1">
              <a:spcBef>
                <a:spcPts val="0"/>
              </a:spcBef>
              <a:buNone/>
            </a:pPr>
            <a:r>
              <a:rPr lang="en-US" sz="3800" dirty="0">
                <a:solidFill>
                  <a:schemeClr val="tx1"/>
                </a:solidFill>
                <a:latin typeface="Century Gothic" charset="0"/>
                <a:ea typeface="Century Gothic" charset="0"/>
                <a:cs typeface="Century Gothic" charset="0"/>
              </a:rPr>
              <a:t>Spatial Thinking and Communicating</a:t>
            </a:r>
          </a:p>
          <a:p>
            <a:pPr algn="ctr" eaLnBrk="1" hangingPunct="1">
              <a:buFontTx/>
              <a:buNone/>
            </a:pPr>
            <a:r>
              <a:rPr lang="en-CA" sz="3200" b="1" dirty="0">
                <a:solidFill>
                  <a:schemeClr val="tx1"/>
                </a:solidFill>
                <a:latin typeface="Century Gothic" charset="0"/>
                <a:ea typeface="Century Gothic" charset="0"/>
                <a:cs typeface="Century Gothic" charset="0"/>
              </a:rPr>
              <a:t>Spring 2021</a:t>
            </a:r>
            <a:endParaRPr lang="en-US" sz="3200" b="1" dirty="0">
              <a:solidFill>
                <a:schemeClr val="tx1"/>
              </a:solidFill>
              <a:latin typeface="Century Gothic" charset="0"/>
              <a:ea typeface="Century Gothic" charset="0"/>
              <a:cs typeface="Century Gothic" charset="0"/>
            </a:endParaRPr>
          </a:p>
        </p:txBody>
      </p:sp>
      <p:pic>
        <p:nvPicPr>
          <p:cNvPr id="5123" name="Picture 14" descr="Spaces and Places 0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9857" y="4724400"/>
            <a:ext cx="2875121" cy="21595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15" descr="buildingcrop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724400"/>
            <a:ext cx="3245856" cy="2159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16" descr="SFUoutsid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4977" y="4724400"/>
            <a:ext cx="3016944" cy="21595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1"/>
            <a:ext cx="5462588" cy="1051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39761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91746BC1-CEF3-EB47-9B26-24ED0EB6A5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400" y="3124200"/>
            <a:ext cx="7569200" cy="609600"/>
          </a:xfrm>
          <a:noFill/>
          <a:ln>
            <a:noFill/>
          </a:ln>
        </p:spPr>
        <p:txBody>
          <a:bodyPr vert="horz" wrap="square" lIns="91435" tIns="45718" rIns="91435" bIns="45718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CA" dirty="0"/>
              <a:t>Let’s do some POLLING. Shall we? 😉</a:t>
            </a:r>
            <a:endParaRPr lang="en-US" sz="4000" b="1" dirty="0">
              <a:solidFill>
                <a:schemeClr val="tx1"/>
              </a:solidFill>
              <a:latin typeface="Century 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47860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91746BC1-CEF3-EB47-9B26-24ED0EB6A5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400" y="3124200"/>
            <a:ext cx="7569200" cy="609600"/>
          </a:xfrm>
          <a:noFill/>
          <a:ln>
            <a:noFill/>
          </a:ln>
        </p:spPr>
        <p:txBody>
          <a:bodyPr vert="horz" wrap="square" lIns="91435" tIns="45718" rIns="91435" bIns="45718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CA" sz="4000" dirty="0"/>
              <a:t>Thank you for answering all the questions 👊🏽</a:t>
            </a:r>
            <a:br>
              <a:rPr lang="en-CA" sz="4000" dirty="0"/>
            </a:br>
            <a:r>
              <a:rPr lang="en-CA" dirty="0"/>
              <a:t>We got this! We can make this course a much better experience than what it currently is.</a:t>
            </a:r>
            <a:endParaRPr lang="en-US" sz="4000" b="1" dirty="0">
              <a:solidFill>
                <a:schemeClr val="tx1"/>
              </a:solidFill>
              <a:latin typeface="Century 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35919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ED79940B-17E3-214E-9B74-89FCBFC425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700" y="914400"/>
            <a:ext cx="10896600" cy="2835275"/>
          </a:xfrm>
        </p:spPr>
        <p:txBody>
          <a:bodyPr/>
          <a:lstStyle/>
          <a:p>
            <a:pPr algn="l"/>
            <a:r>
              <a:rPr lang="en-CA" sz="3600" b="1" dirty="0">
                <a:solidFill>
                  <a:schemeClr val="tx1"/>
                </a:solidFill>
                <a:latin typeface="Century Gothic" charset="0"/>
                <a:ea typeface="Century Gothic" charset="0"/>
                <a:cs typeface="Century Gothic" charset="0"/>
              </a:rPr>
              <a:t>Live Activity</a:t>
            </a:r>
            <a:br>
              <a:rPr lang="en-CA" sz="3600" b="1" dirty="0">
                <a:solidFill>
                  <a:schemeClr val="tx1"/>
                </a:solidFill>
                <a:latin typeface="Century Gothic" charset="0"/>
                <a:ea typeface="Century Gothic" charset="0"/>
                <a:cs typeface="Century Gothic" charset="0"/>
              </a:rPr>
            </a:br>
            <a:br>
              <a:rPr lang="en-US" sz="2000" dirty="0"/>
            </a:br>
            <a:r>
              <a:rPr lang="en-US" sz="2000" dirty="0"/>
              <a:t>Identify a simple household object (e.g., cup). Complete a 3-view sketch of the object, </a:t>
            </a:r>
            <a:r>
              <a:rPr lang="en-US" sz="2000" b="1" i="1" dirty="0"/>
              <a:t>with dimensions</a:t>
            </a:r>
            <a:r>
              <a:rPr lang="en-US" sz="2000" dirty="0"/>
              <a:t>. The views are to be placed and oriented correctly as shown in the lecture. Use a single sheet of grid paper.</a:t>
            </a:r>
            <a:br>
              <a:rPr lang="en-CA" sz="2400" b="1" dirty="0">
                <a:solidFill>
                  <a:schemeClr val="tx1"/>
                </a:solidFill>
                <a:latin typeface="Century Gothic" charset="0"/>
                <a:ea typeface="Century Gothic" charset="0"/>
                <a:cs typeface="Century Gothic" charset="0"/>
              </a:rPr>
            </a:br>
            <a:endParaRPr lang="en-US" sz="3600" b="1" dirty="0">
              <a:solidFill>
                <a:schemeClr val="tx1"/>
              </a:solidFill>
              <a:latin typeface="Century Gothic" charset="0"/>
              <a:ea typeface="Century Gothic" charset="0"/>
              <a:cs typeface="Century 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42216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ED79940B-17E3-214E-9B74-89FCBFC425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700" y="914400"/>
            <a:ext cx="10896600" cy="2835275"/>
          </a:xfrm>
        </p:spPr>
        <p:txBody>
          <a:bodyPr/>
          <a:lstStyle/>
          <a:p>
            <a:pPr algn="l"/>
            <a:r>
              <a:rPr lang="en-CA" sz="3600" b="1" dirty="0">
                <a:solidFill>
                  <a:schemeClr val="tx1"/>
                </a:solidFill>
                <a:latin typeface="Century Gothic" charset="0"/>
                <a:ea typeface="Century Gothic" charset="0"/>
                <a:cs typeface="Century Gothic" charset="0"/>
              </a:rPr>
              <a:t>Live Activity</a:t>
            </a:r>
            <a:br>
              <a:rPr lang="en-CA" sz="3600" b="1" dirty="0">
                <a:solidFill>
                  <a:schemeClr val="tx1"/>
                </a:solidFill>
                <a:latin typeface="Century Gothic" charset="0"/>
                <a:ea typeface="Century Gothic" charset="0"/>
                <a:cs typeface="Century Gothic" charset="0"/>
              </a:rPr>
            </a:br>
            <a:br>
              <a:rPr lang="en-US" sz="2000" dirty="0"/>
            </a:br>
            <a:r>
              <a:rPr lang="en-US" sz="2000" dirty="0"/>
              <a:t>Identify a simple household object (e.g., cup). Complete a 3-view sketch of the object, </a:t>
            </a:r>
            <a:r>
              <a:rPr lang="en-US" sz="2000" b="1" i="1" dirty="0"/>
              <a:t>with dimensions</a:t>
            </a:r>
            <a:r>
              <a:rPr lang="en-US" sz="2000" dirty="0"/>
              <a:t>. The views are to be placed and oriented correctly as shown in the lecture. Use a single sheet of grid paper.</a:t>
            </a:r>
            <a:br>
              <a:rPr lang="en-CA" sz="2400" b="1" dirty="0">
                <a:solidFill>
                  <a:schemeClr val="tx1"/>
                </a:solidFill>
                <a:latin typeface="Century Gothic" charset="0"/>
                <a:ea typeface="Century Gothic" charset="0"/>
                <a:cs typeface="Century Gothic" charset="0"/>
              </a:rPr>
            </a:br>
            <a:endParaRPr lang="en-US" sz="3600" b="1" dirty="0">
              <a:solidFill>
                <a:schemeClr val="tx1"/>
              </a:solidFill>
              <a:latin typeface="Century Gothic" charset="0"/>
              <a:ea typeface="Century Gothic" charset="0"/>
              <a:cs typeface="Century Gothic" charset="0"/>
            </a:endParaRPr>
          </a:p>
        </p:txBody>
      </p:sp>
      <p:pic>
        <p:nvPicPr>
          <p:cNvPr id="4" name="Picture 3" descr="A coffee mug&#10;&#10;Description automatically generated">
            <a:extLst>
              <a:ext uri="{FF2B5EF4-FFF2-40B4-BE49-F238E27FC236}">
                <a16:creationId xmlns:a16="http://schemas.microsoft.com/office/drawing/2014/main" id="{3289A072-8F88-4145-BA95-8119F1C0C8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38650" y="3200400"/>
            <a:ext cx="3314700" cy="3314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90523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224C3B91-1258-F043-893E-6B30CFC7243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3759"/>
          <a:stretch/>
        </p:blipFill>
        <p:spPr>
          <a:xfrm rot="16200000">
            <a:off x="503961" y="-1447801"/>
            <a:ext cx="7831282" cy="975360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5040340-A2FD-A84F-82ED-D232A25C99E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52255" b="7143"/>
          <a:stretch/>
        </p:blipFill>
        <p:spPr>
          <a:xfrm rot="16200000">
            <a:off x="7361960" y="1371599"/>
            <a:ext cx="7831282" cy="4114801"/>
          </a:xfrm>
          <a:prstGeom prst="rect">
            <a:avLst/>
          </a:prstGeom>
        </p:spPr>
      </p:pic>
      <p:pic>
        <p:nvPicPr>
          <p:cNvPr id="9" name="Picture 8" descr="A coffee mug&#10;&#10;Description automatically generated">
            <a:extLst>
              <a:ext uri="{FF2B5EF4-FFF2-40B4-BE49-F238E27FC236}">
                <a16:creationId xmlns:a16="http://schemas.microsoft.com/office/drawing/2014/main" id="{4E1C3B6F-87E6-8B42-B46C-B2962E820A9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42767" y="0"/>
            <a:ext cx="1504950" cy="1504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64309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fficeArt object" descr="Picture 3">
            <a:extLst>
              <a:ext uri="{FF2B5EF4-FFF2-40B4-BE49-F238E27FC236}">
                <a16:creationId xmlns:a16="http://schemas.microsoft.com/office/drawing/2014/main" id="{BAC90B07-21C1-F440-99FE-4BC4A066B02E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2286000" y="701918"/>
            <a:ext cx="8991600" cy="4998902"/>
          </a:xfrm>
          <a:prstGeom prst="rect">
            <a:avLst/>
          </a:prstGeom>
          <a:ln w="12700" cap="flat">
            <a:noFill/>
            <a:miter lim="400000"/>
          </a:ln>
          <a:effectLst/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3FF29B6-78EA-6140-BDC9-46395641DABC}"/>
              </a:ext>
            </a:extLst>
          </p:cNvPr>
          <p:cNvSpPr txBox="1"/>
          <p:nvPr/>
        </p:nvSpPr>
        <p:spPr>
          <a:xfrm>
            <a:off x="1524000" y="5638800"/>
            <a:ext cx="9144000" cy="5232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>
              <a:defRPr sz="2800" b="1">
                <a:solidFill>
                  <a:srgbClr val="262673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lang="en-CA" sz="2800" dirty="0"/>
              <a:t>What wrong in this drawing?</a:t>
            </a:r>
            <a:endParaRPr sz="2800" dirty="0">
              <a:latin typeface="Wingdings"/>
              <a:ea typeface="Wingdings"/>
              <a:cs typeface="Wingdings"/>
              <a:sym typeface="Wingdings"/>
            </a:endParaRPr>
          </a:p>
        </p:txBody>
      </p:sp>
    </p:spTree>
    <p:extLst>
      <p:ext uri="{BB962C8B-B14F-4D97-AF65-F5344CB8AC3E}">
        <p14:creationId xmlns:p14="http://schemas.microsoft.com/office/powerpoint/2010/main" val="1283456395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3FF29B6-78EA-6140-BDC9-46395641DABC}"/>
              </a:ext>
            </a:extLst>
          </p:cNvPr>
          <p:cNvSpPr txBox="1"/>
          <p:nvPr/>
        </p:nvSpPr>
        <p:spPr>
          <a:xfrm>
            <a:off x="1524000" y="5638800"/>
            <a:ext cx="9144000" cy="5232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>
              <a:defRPr sz="2800" b="1">
                <a:solidFill>
                  <a:srgbClr val="262673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lang="en-CA" sz="2800" dirty="0"/>
              <a:t>What wrong in this drawing?</a:t>
            </a:r>
            <a:endParaRPr sz="2800" dirty="0">
              <a:latin typeface="Wingdings"/>
              <a:ea typeface="Wingdings"/>
              <a:cs typeface="Wingdings"/>
              <a:sym typeface="Wingdings"/>
            </a:endParaRPr>
          </a:p>
        </p:txBody>
      </p:sp>
      <p:pic>
        <p:nvPicPr>
          <p:cNvPr id="5" name="officeArt object" descr="Picture 4">
            <a:extLst>
              <a:ext uri="{FF2B5EF4-FFF2-40B4-BE49-F238E27FC236}">
                <a16:creationId xmlns:a16="http://schemas.microsoft.com/office/drawing/2014/main" id="{B98B01B7-2B7D-B04A-B1BB-6EA800F7AC30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2190787" y="990600"/>
            <a:ext cx="7810426" cy="4374182"/>
          </a:xfrm>
          <a:prstGeom prst="rect">
            <a:avLst/>
          </a:prstGeom>
          <a:ln w="12700" cap="flat">
            <a:noFill/>
            <a:miter lim="400000"/>
          </a:ln>
          <a:effectLst/>
        </p:spPr>
      </p:pic>
    </p:spTree>
    <p:extLst>
      <p:ext uri="{BB962C8B-B14F-4D97-AF65-F5344CB8AC3E}">
        <p14:creationId xmlns:p14="http://schemas.microsoft.com/office/powerpoint/2010/main" val="1227828680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" name="TextBox 3"/>
          <p:cNvSpPr txBox="1"/>
          <p:nvPr/>
        </p:nvSpPr>
        <p:spPr>
          <a:xfrm>
            <a:off x="1524000" y="2751892"/>
            <a:ext cx="9144000" cy="13542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>
              <a:defRPr sz="2800" b="1">
                <a:solidFill>
                  <a:srgbClr val="262673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sz="2800" dirty="0"/>
              <a:t>See you </a:t>
            </a:r>
            <a:r>
              <a:rPr lang="en-CA" sz="2800" dirty="0"/>
              <a:t>on Monday! Thank you! </a:t>
            </a:r>
          </a:p>
          <a:p>
            <a:pPr>
              <a:defRPr sz="2800" b="1">
                <a:solidFill>
                  <a:srgbClr val="262673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lang="en-CA" sz="5400" dirty="0">
                <a:latin typeface="Wingdings"/>
                <a:ea typeface="Wingdings"/>
                <a:cs typeface="Wingdings"/>
                <a:sym typeface="Wingdings" pitchFamily="2" charset="2"/>
              </a:rPr>
              <a:t></a:t>
            </a:r>
            <a:r>
              <a:rPr lang="en-CA" sz="2800" dirty="0">
                <a:latin typeface="Wingdings"/>
                <a:ea typeface="Wingdings"/>
                <a:cs typeface="Wingdings"/>
                <a:sym typeface="Wingdings" pitchFamily="2" charset="2"/>
              </a:rPr>
              <a:t> </a:t>
            </a:r>
            <a:endParaRPr sz="2800" dirty="0">
              <a:latin typeface="Wingdings"/>
              <a:ea typeface="Wingdings"/>
              <a:cs typeface="Wingdings"/>
              <a:sym typeface="Wingdings"/>
            </a:endParaRPr>
          </a:p>
        </p:txBody>
      </p:sp>
    </p:spTree>
    <p:extLst>
      <p:ext uri="{BB962C8B-B14F-4D97-AF65-F5344CB8AC3E}">
        <p14:creationId xmlns:p14="http://schemas.microsoft.com/office/powerpoint/2010/main" val="483188244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0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0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19074</TotalTime>
  <Words>169</Words>
  <Application>Microsoft Macintosh PowerPoint</Application>
  <PresentationFormat>Widescreen</PresentationFormat>
  <Paragraphs>12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Century Gothic</vt:lpstr>
      <vt:lpstr>Trebuchet MS</vt:lpstr>
      <vt:lpstr>Wingdings</vt:lpstr>
      <vt:lpstr>Default Design</vt:lpstr>
      <vt:lpstr>PowerPoint Presentation</vt:lpstr>
      <vt:lpstr>Let’s do some POLLING. Shall we? 😉</vt:lpstr>
      <vt:lpstr>Thank you for answering all the questions 👊🏽 We got this! We can make this course a much better experience than what it currently is.</vt:lpstr>
      <vt:lpstr>Live Activity  Identify a simple household object (e.g., cup). Complete a 3-view sketch of the object, with dimensions. The views are to be placed and oriented correctly as shown in the lecture. Use a single sheet of grid paper. </vt:lpstr>
      <vt:lpstr>Live Activity  Identify a simple household object (e.g., cup). Complete a 3-view sketch of the object, with dimensions. The views are to be placed and oriented correctly as shown in the lecture. Use a single sheet of grid paper. </vt:lpstr>
      <vt:lpstr>PowerPoint Presentation</vt:lpstr>
      <vt:lpstr>PowerPoint Presentation</vt:lpstr>
      <vt:lpstr>PowerPoint Presentation</vt:lpstr>
      <vt:lpstr>PowerPoint Presentation</vt:lpstr>
    </vt:vector>
  </TitlesOfParts>
  <Company>Simon Fraser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1st Year Cohort programs at SFU Surrey</dc:title>
  <dc:creator>techone</dc:creator>
  <cp:lastModifiedBy>Naghmi Shireen</cp:lastModifiedBy>
  <cp:revision>435</cp:revision>
  <dcterms:created xsi:type="dcterms:W3CDTF">2010-09-13T19:40:10Z</dcterms:created>
  <dcterms:modified xsi:type="dcterms:W3CDTF">2021-01-27T21:18:39Z</dcterms:modified>
</cp:coreProperties>
</file>