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311" r:id="rId29"/>
    <p:sldId id="284" r:id="rId30"/>
    <p:sldId id="285" r:id="rId31"/>
    <p:sldId id="286" r:id="rId32"/>
    <p:sldId id="287" r:id="rId33"/>
    <p:sldId id="288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10" r:id="rId4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19:57:47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3404 0 24575,'-17'0'0,"-1"0"0,-1 0 0,-5 0 0,-2 0 0,1 0 0,-5 0 0,4 0 0,-11 0 0,4 0 0,-4 0 0,0 0 0,-2 0 0,0 0 0,-4 0 0,4 0 0,0 0 0,-5 0 0,12 0 0,-12 0 0,11 0 0,-4 0 0,12 0 0,-5 0 0,4 0 0,-5 0 0,5 0 0,-3 0 0,3 0 0,-5 0 0,0 5 0,0-4 0,0 8 0,0-8 0,0 9 0,0-5 0,5 5 0,-4-4 0,5 3 0,-6-4 0,-1 6 0,1-1 0,0 0 0,-6 1 0,4 4 0,-4-3 0,6 3 0,0 0 0,0-4 0,-6 9 0,4-3 0,-4-1 0,6 4 0,-7-3 0,0 4 0,-1 1 0,-5 0 0,5 0 0,-13 1 0,5 0 0,-6 6 0,7-5 0,-8 6 0,7-8 0,-5 2 0,13-3 0,-4 1 0,10-1 0,-10 1 0,9 5 0,-4-4 0,6 3 0,1-5 0,0 0 0,0-1 0,5 0 0,-5 6 0,11-9 0,-11 8 0,10-10 0,-3 4 0,0 1 0,3-1 0,-3 1 0,0-1 0,3 0 0,-8 2 0,3-2 0,0 1 0,-10 1 0,15-1 0,-15 1 0,10-1 0,0 0 0,-3-5 0,13-1 0,-7-5 0,13 0 0,-8 0 0,8 0 0,-3 0 0,5-1 0,-6 1 0,5 0 0,-9 4 0,3-3 0,1 4 0,-4-5 0,4 4 0,0-3 0,-4 3 0,8-4 0,-3 0 0,4-1 0,5 0 0,-3-3 0,6-5 0,-3-9 0,8 0 0,1-3 0,4-2 0,-1 5 0,2-9 0,3 8 0,1-8 0,1 8 0,2-8 0,-3 4 0,1-1 0,2-3 0,-3 8 0,1-8 0,3 4 0,-3-5 0,3 0 0,1 0 0,-4 0 0,2 0 0,-2 0 0,-1 5 0,0-4 0,-6 8 0,6-8 0,-4 9 0,3-5 0,-5 6 0,-3-1 0,2 4 0,-6-2 0,7 6 0,-7-7 0,2 4 0,1 0 0,-3 3 0,3 6 0,-1-1 0,2 4 0,4-3 0,-1 3 0,1 1 0,4 0 0,-4-1 0,4 1 0,-4-1 0,-1-3 0,1 3 0,-1-3 0,1 3 0,-1 1 0,-3-1 0,3 1 0,-4-1 0,1 0 0,2-3 0,-6 2 0,7-2 0,-7 4 0,6-5 0,-6 4 0,7-3 0,-7 3 0,6-3 0,-6 2 0,6-2 0,-6 3 0,-1-4 0,-4 0 0,-5-4 0,1 4 0,-5-3 0,3 6 0,-8-6 0,8 7 0,-8-7 0,4 6 0,-5-1 0,5-1 0,-4 3 0,4-7 0,-5 8 0,4-4 0,-2 0 0,2 3 0,1-7 0,-4 7 0,8-7 0,-8 7 0,9-3 0,-4 0 0,-1 3 0,0-7 0,0 7 0,-4-3 0,4 0 0,-5 4 0,0-4 0,4 0 0,-3 3 0,9-3 0,-5 0 0,6 3 0,-1-7 0,1 6 0,-1-6 0,0 7 0,1-3 0,-6-1 0,5 4 0,-5-3 0,6-1 0,-1 4 0,1-7 0,-1 6 0,1-6 0,3-1 0,6-4 0,8-5 0,5-4 0,5 2 0,5-8 0,-4 9 0,10-5 0,-10 1 0,4 3 0,0-3 0,-4 4 0,0 1 0,-2-1 0,-4 5 0,0-3 0,-1 3 0,0 1 0,-3-4 0,3 7 0,-4-7 0,-1 4 0,1-5 0,-1 4 0,1-3 0,-5 4 0,4-1 0,-3-3 0,3 3 0,1-3 0,-1-1 0,1 1 0,-1-1 0,1 0 0,-1 1 0,1-6 0,4 4 0,-3-3 0,8 3 0,-8 6 0,3-4 0,-5 3 0,1 0 0,-1-3 0,1 7 0,-1-3 0,1 4 0,-5-3 0,-3 2 0,-6-3 0,-3 4 0,0 0 0,-1-9 0,0 7 0,4-10 0,-2 7 0,2 1 0,0-4 0,1 3 0,0 0 0,3-2 0,-6 2 0,2-3 0,-3 3 0,0 2 0,4 6 0,0 2 0,9 8 0,-1-4 0,5 4 0,0-4 0,-1-1 0,1 1 0,-4-1 0,2 1 0,-2-1 0,0 1 0,2-4 0,-2 2 0,0-2 0,2 3 0,-3 0 0,-3-3 0,-7-6 0,-7-4 0,-2-5 0,-3-3 0,9 7 0,-5-6 0,6 7 0,-1 0 0,4-3 0,-2 7 0,6-6 0,1 6 0,9-2 0,0 3 0,9 4 0,-8 1 0,3 4 0,-5-1 0,1 1 0,-1-1 0,1 1 0,-1-1 0,-3 1 0,-5-5 0,-4-4 0,-9-1 0,-2-7 0,-4 3 0,5-4 0,-4-1 0,9 2 0,-5 3 0,10-3 0,-4 7 0,7-6 0,1 6 0,9-2 0,5 3 0,4 4 0,-3 1 0,2 8 0,-7-3 0,3 3 0,-4-5 0,-1 1 0,-3-1 0,2-3 0,-6 3 0,3-4 0,-4 4 0,-3-3 0,-7-2 0,1-3 0,-9-4 0,8-1 0,-3-4 0,5 1 0,-1 3 0,0-3 0,1 3 0,3-3 0,1 0 0,11 4 0,3 0 0,8 8 0,-4 1 0,4 4 0,-8 5 0,7-4 0,-7 3 0,4-4 0,-6 0 0,-3-1 0,2 1 0,-6-1 0,3 1 0,-7-5 0,-7 0 0,-4-4 0,-10 0 0,8-4 0,-7-1 0,9-4 0,-1 4 0,2-3 0,8 3 0,-2 0 0,6-2 0,0 6 0,6-2 0,3 3 0,-3 3 0,2-2 0,-6 7 0,7-7 0,-4 3 0,0-1 0,3-2 0,-2 3 0,2-4 0,2 0 0,-1 0 0,0 0 0,1 0 0,-5 3 0,-9-2 0,-5 6 0,-9-6 0,5 7 0,-4-7 0,8 7 0,-8-7 0,9 3 0,-5-4 0,10 3 0,-4-2 0,3 3 0,-3-4 0,0 0 0,3-7 0,1-3 0,12-8 0,-1-1 0,6 0 0,-4 5 0,0 1 0,0 4 0,-1 0 0,-3 1 0,-8 3 0,-7 6 0,-3 4 0,-10 9 0,7 0 0,-8 6 0,9-6 0,-3 4 0,9-8 0,-5 3 0,10-5 0,-4-3 0,7-5 0,1-9 0,5 0 0,9-9 0,-4 3 0,3 1 0,-4-4 0,0 8 0,0-3 0,-1 5 0,1-1 0,-1 0 0,-10 8 0,-4 6 0,-12 9 0,-1 5 0,0-4 0,0 2 0,0-6 0,5 7 0,0-8 0,5 3 0,4-5 0,12-7 0,4-6 0,15-10 0,0-5 0,5 0 0,-6 0 0,5 4 0,-14-2 0,2 11 0,-9-5 0,0 11 0,-1-3 0,-6 4 0,-8 4 0,-15 12 0,-5 1 0,-7 15 0,0-4 0,1 0 0,-1-1 0,8-7 0,0-1 0,6-4 0,5-2 0,1-4 0,11-11 0,13-5 0,10-12 0,10-2 0,-6 1 0,5 0 0,-10 5 0,0 1 0,-7 5 0,-5 0 0,1 4 0,-1 1 0,-3 4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Notice Top and Front </a:t>
            </a:r>
            <a:r>
              <a:rPr b="1">
                <a:solidFill>
                  <a:srgbClr val="FF0000"/>
                </a:solidFill>
              </a:rPr>
              <a:t>are ALIGNED vertically   </a:t>
            </a:r>
            <a:r>
              <a:rPr>
                <a:solidFill>
                  <a:srgbClr val="FF0000"/>
                </a:solidFill>
              </a:rPr>
              <a:t>(RULE 1)</a:t>
            </a:r>
          </a:p>
          <a:p>
            <a:r>
              <a:t>Notice Front and Right </a:t>
            </a:r>
            <a:r>
              <a:rPr b="1"/>
              <a:t>are ALIGNED vertically  </a:t>
            </a:r>
            <a:r>
              <a:t>(RULE 1)</a:t>
            </a:r>
          </a:p>
          <a:p>
            <a:endParaRPr/>
          </a:p>
          <a:p>
            <a:r>
              <a:t>Notice “depth” in Right </a:t>
            </a:r>
            <a:r>
              <a:rPr b="1"/>
              <a:t>is same as </a:t>
            </a:r>
            <a:r>
              <a:t>depth in Top (Rule 2 on “related views”)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0" name="Shape 3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 bounding box</a:t>
            </a:r>
          </a:p>
          <a:p>
            <a:r>
              <a:t>Basic shape: 2 slabs about same thickness</a:t>
            </a:r>
          </a:p>
          <a:p>
            <a:r>
              <a:t>Details</a:t>
            </a:r>
          </a:p>
          <a:p>
            <a:r>
              <a:t>   vertical slab smaller, off-center</a:t>
            </a:r>
          </a:p>
          <a:p>
            <a:r>
              <a:t>   vert slab: notched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784" y="1"/>
            <a:ext cx="1697568" cy="955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0" y="0"/>
            <a:ext cx="1913467" cy="954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0351" y="-11114"/>
            <a:ext cx="1784351" cy="957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2" descr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6299200" cy="72231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5733" y="6217853"/>
            <a:ext cx="271867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5733" y="6217853"/>
            <a:ext cx="271867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900"/>
              </a:spcBef>
              <a:defRPr sz="3200"/>
            </a:lvl1pPr>
            <a:lvl2pPr marL="783771" indent="-326571">
              <a:spcBef>
                <a:spcPts val="1900"/>
              </a:spcBef>
              <a:defRPr sz="3200"/>
            </a:lvl2pPr>
            <a:lvl3pPr marL="1219200" indent="-304800">
              <a:spcBef>
                <a:spcPts val="1900"/>
              </a:spcBef>
              <a:defRPr sz="3200"/>
            </a:lvl3pPr>
            <a:lvl4pPr marL="1737360" indent="-365760">
              <a:spcBef>
                <a:spcPts val="1900"/>
              </a:spcBef>
              <a:defRPr sz="3200"/>
            </a:lvl4pPr>
            <a:lvl5pPr marL="2194560" indent="-365760">
              <a:spcBef>
                <a:spcPts val="19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609599" y="1435101"/>
            <a:ext cx="4011087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SzTx/>
              <a:buNone/>
              <a:defRPr sz="1400"/>
            </a:lvl1pPr>
          </a:lstStyle>
          <a:p>
            <a:pPr marL="0" indent="0">
              <a:spcBef>
                <a:spcPts val="800"/>
              </a:spcBef>
              <a:buSzTx/>
              <a:buNone/>
              <a:defRPr sz="14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xfrm>
            <a:off x="2389718" y="4800600"/>
            <a:ext cx="73152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2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389718" y="612775"/>
            <a:ext cx="7315201" cy="4114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18" y="5367338"/>
            <a:ext cx="73152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SzTx/>
              <a:buNone/>
              <a:defRPr sz="1400"/>
            </a:lvl1pPr>
            <a:lvl2pPr marL="0" indent="457200">
              <a:spcBef>
                <a:spcPts val="800"/>
              </a:spcBef>
              <a:buSzTx/>
              <a:buNone/>
              <a:defRPr sz="1400"/>
            </a:lvl2pPr>
            <a:lvl3pPr marL="0" indent="914400">
              <a:spcBef>
                <a:spcPts val="800"/>
              </a:spcBef>
              <a:buSzTx/>
              <a:buNone/>
              <a:defRPr sz="1400"/>
            </a:lvl3pPr>
            <a:lvl4pPr marL="0" indent="1371600">
              <a:spcBef>
                <a:spcPts val="800"/>
              </a:spcBef>
              <a:buSzTx/>
              <a:buNone/>
              <a:defRPr sz="1400"/>
            </a:lvl4pPr>
            <a:lvl5pPr marL="0" indent="1828800">
              <a:spcBef>
                <a:spcPts val="8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203200" y="228600"/>
            <a:ext cx="11785600" cy="6376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2" name="Body Level One…"/>
          <p:cNvSpPr txBox="1">
            <a:spLocks noGrp="1"/>
          </p:cNvSpPr>
          <p:nvPr>
            <p:ph type="body" idx="1"/>
          </p:nvPr>
        </p:nvSpPr>
        <p:spPr>
          <a:xfrm>
            <a:off x="188686" y="1262743"/>
            <a:ext cx="11785601" cy="5181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0" name="Title Text"/>
          <p:cNvSpPr txBox="1">
            <a:spLocks noGrp="1"/>
          </p:cNvSpPr>
          <p:nvPr>
            <p:ph type="title"/>
          </p:nvPr>
        </p:nvSpPr>
        <p:spPr>
          <a:xfrm>
            <a:off x="9042400" y="228600"/>
            <a:ext cx="2946400" cy="6248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1" name="Body Level One…"/>
          <p:cNvSpPr txBox="1">
            <a:spLocks noGrp="1"/>
          </p:cNvSpPr>
          <p:nvPr>
            <p:ph type="body" idx="1"/>
          </p:nvPr>
        </p:nvSpPr>
        <p:spPr>
          <a:xfrm>
            <a:off x="203200" y="228600"/>
            <a:ext cx="8636000" cy="6248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624417" y="431801"/>
            <a:ext cx="10972801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4416" y="1447800"/>
            <a:ext cx="10943168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 over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Text"/>
          <p:cNvSpPr txBox="1">
            <a:spLocks noGrp="1"/>
          </p:cNvSpPr>
          <p:nvPr>
            <p:ph type="title"/>
          </p:nvPr>
        </p:nvSpPr>
        <p:spPr>
          <a:xfrm>
            <a:off x="624417" y="431801"/>
            <a:ext cx="10972801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5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4416" y="1447800"/>
            <a:ext cx="10943168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5733" y="6217853"/>
            <a:ext cx="271867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7" name="Title Text"/>
          <p:cNvSpPr txBox="1">
            <a:spLocks noGrp="1"/>
          </p:cNvSpPr>
          <p:nvPr>
            <p:ph type="title"/>
          </p:nvPr>
        </p:nvSpPr>
        <p:spPr>
          <a:xfrm>
            <a:off x="624417" y="431801"/>
            <a:ext cx="10972801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4417" y="1447800"/>
            <a:ext cx="5369985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Text"/>
          <p:cNvSpPr txBox="1">
            <a:spLocks noGrp="1"/>
          </p:cNvSpPr>
          <p:nvPr>
            <p:ph type="title"/>
          </p:nvPr>
        </p:nvSpPr>
        <p:spPr>
          <a:xfrm>
            <a:off x="624417" y="431801"/>
            <a:ext cx="10972801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4417" y="1447800"/>
            <a:ext cx="5369985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5733" y="6217853"/>
            <a:ext cx="271867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213897" y="132348"/>
            <a:ext cx="11785601" cy="6376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xfrm>
            <a:off x="203200" y="1082842"/>
            <a:ext cx="11785600" cy="539415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5" name="Title Text"/>
          <p:cNvSpPr txBox="1">
            <a:spLocks noGrp="1"/>
          </p:cNvSpPr>
          <p:nvPr>
            <p:ph type="title"/>
          </p:nvPr>
        </p:nvSpPr>
        <p:spPr>
          <a:xfrm>
            <a:off x="624417" y="431801"/>
            <a:ext cx="10972801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4417" y="1447800"/>
            <a:ext cx="5369985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2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Text"/>
          <p:cNvSpPr txBox="1">
            <a:spLocks noGrp="1"/>
          </p:cNvSpPr>
          <p:nvPr>
            <p:ph type="title"/>
          </p:nvPr>
        </p:nvSpPr>
        <p:spPr>
          <a:xfrm>
            <a:off x="624417" y="431801"/>
            <a:ext cx="10972801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4417" y="1447800"/>
            <a:ext cx="5369985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5733" y="6217853"/>
            <a:ext cx="271867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3" name="Title Text"/>
          <p:cNvSpPr txBox="1">
            <a:spLocks noGrp="1"/>
          </p:cNvSpPr>
          <p:nvPr>
            <p:ph type="title"/>
          </p:nvPr>
        </p:nvSpPr>
        <p:spPr>
          <a:xfrm>
            <a:off x="624417" y="431801"/>
            <a:ext cx="10972801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4417" y="1447800"/>
            <a:ext cx="5369985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 Placeholder 4"/>
          <p:cNvSpPr>
            <a:spLocks noGrp="1"/>
          </p:cNvSpPr>
          <p:nvPr>
            <p:ph type="body" sz="half" idx="13"/>
          </p:nvPr>
        </p:nvSpPr>
        <p:spPr>
          <a:xfrm>
            <a:off x="6197600" y="1447800"/>
            <a:ext cx="5369984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and Tex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Text"/>
          <p:cNvSpPr txBox="1">
            <a:spLocks noGrp="1"/>
          </p:cNvSpPr>
          <p:nvPr>
            <p:ph type="title"/>
          </p:nvPr>
        </p:nvSpPr>
        <p:spPr>
          <a:xfrm>
            <a:off x="624417" y="431801"/>
            <a:ext cx="10972801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4417" y="1447800"/>
            <a:ext cx="5369985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" name="Text Placeholder 4"/>
          <p:cNvSpPr>
            <a:spLocks noGrp="1"/>
          </p:cNvSpPr>
          <p:nvPr>
            <p:ph type="body" sz="half" idx="13"/>
          </p:nvPr>
        </p:nvSpPr>
        <p:spPr>
          <a:xfrm>
            <a:off x="6197600" y="1447800"/>
            <a:ext cx="5369984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5733" y="6217853"/>
            <a:ext cx="271867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3" name="Title Text"/>
          <p:cNvSpPr txBox="1">
            <a:spLocks noGrp="1"/>
          </p:cNvSpPr>
          <p:nvPr>
            <p:ph type="title"/>
          </p:nvPr>
        </p:nvSpPr>
        <p:spPr>
          <a:xfrm>
            <a:off x="624417" y="431801"/>
            <a:ext cx="10972801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4417" y="1447800"/>
            <a:ext cx="5369985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5" name="Text Placeholder 4"/>
          <p:cNvSpPr>
            <a:spLocks noGrp="1"/>
          </p:cNvSpPr>
          <p:nvPr>
            <p:ph type="body" sz="half" idx="13"/>
          </p:nvPr>
        </p:nvSpPr>
        <p:spPr>
          <a:xfrm>
            <a:off x="624416" y="4038600"/>
            <a:ext cx="10943168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2 Content over Tex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Text"/>
          <p:cNvSpPr txBox="1">
            <a:spLocks noGrp="1"/>
          </p:cNvSpPr>
          <p:nvPr>
            <p:ph type="title"/>
          </p:nvPr>
        </p:nvSpPr>
        <p:spPr>
          <a:xfrm>
            <a:off x="624417" y="431801"/>
            <a:ext cx="10972801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4417" y="1447800"/>
            <a:ext cx="5369985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" name="Text Placeholder 4"/>
          <p:cNvSpPr>
            <a:spLocks noGrp="1"/>
          </p:cNvSpPr>
          <p:nvPr>
            <p:ph type="body" sz="half" idx="13"/>
          </p:nvPr>
        </p:nvSpPr>
        <p:spPr>
          <a:xfrm>
            <a:off x="624416" y="4038600"/>
            <a:ext cx="10943168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2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5733" y="6217853"/>
            <a:ext cx="271867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45200" cy="104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icture 14" descr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-11114"/>
            <a:ext cx="1888068" cy="1063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Picture 15" descr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616" y="0"/>
            <a:ext cx="2112435" cy="105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icture 16" descr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3500" y="-11114"/>
            <a:ext cx="1981200" cy="1063627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5733" y="6217853"/>
            <a:ext cx="271867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5733" y="6217853"/>
            <a:ext cx="271867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213897" y="132348"/>
            <a:ext cx="11785601" cy="6376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idx="1"/>
          </p:nvPr>
        </p:nvSpPr>
        <p:spPr>
          <a:xfrm>
            <a:off x="203200" y="1082842"/>
            <a:ext cx="11785600" cy="539415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5733" y="6217853"/>
            <a:ext cx="271867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SzTx/>
              <a:buNone/>
              <a:defRPr sz="2000"/>
            </a:lvl1pPr>
            <a:lvl2pPr marL="0" indent="457200">
              <a:spcBef>
                <a:spcPts val="1200"/>
              </a:spcBef>
              <a:buSzTx/>
              <a:buNone/>
              <a:defRPr sz="2000"/>
            </a:lvl2pPr>
            <a:lvl3pPr marL="0" indent="914400">
              <a:spcBef>
                <a:spcPts val="1200"/>
              </a:spcBef>
              <a:buSzTx/>
              <a:buNone/>
              <a:defRPr sz="2000"/>
            </a:lvl3pPr>
            <a:lvl4pPr marL="0" indent="1371600">
              <a:spcBef>
                <a:spcPts val="1200"/>
              </a:spcBef>
              <a:buSzTx/>
              <a:buNone/>
              <a:defRPr sz="2000"/>
            </a:lvl4pPr>
            <a:lvl5pPr marL="0" indent="1828800">
              <a:spcBef>
                <a:spcPts val="12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203200" y="228600"/>
            <a:ext cx="11785600" cy="6376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03200" y="1295400"/>
            <a:ext cx="5791200" cy="518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800"/>
            </a:lvl1pPr>
            <a:lvl2pPr marL="790575" indent="-333375">
              <a:spcBef>
                <a:spcPts val="1600"/>
              </a:spcBef>
              <a:defRPr sz="2800"/>
            </a:lvl2pPr>
            <a:lvl3pPr marL="1234439" indent="-320039">
              <a:spcBef>
                <a:spcPts val="1600"/>
              </a:spcBef>
              <a:defRPr sz="2800"/>
            </a:lvl3pPr>
            <a:lvl4pPr marL="1727200" indent="-355600">
              <a:spcBef>
                <a:spcPts val="1600"/>
              </a:spcBef>
              <a:defRPr sz="2800"/>
            </a:lvl4pPr>
            <a:lvl5pPr marL="2184400" indent="-355600">
              <a:spcBef>
                <a:spcPts val="1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203200" y="228600"/>
            <a:ext cx="11785600" cy="6376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03200" y="1295400"/>
            <a:ext cx="5791200" cy="518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800"/>
            </a:lvl1pPr>
            <a:lvl2pPr marL="790575" indent="-333375">
              <a:spcBef>
                <a:spcPts val="1600"/>
              </a:spcBef>
              <a:defRPr sz="2800"/>
            </a:lvl2pPr>
            <a:lvl3pPr marL="1234439" indent="-320039">
              <a:spcBef>
                <a:spcPts val="1600"/>
              </a:spcBef>
              <a:defRPr sz="2800"/>
            </a:lvl3pPr>
            <a:lvl4pPr marL="1727200" indent="-355600">
              <a:spcBef>
                <a:spcPts val="1600"/>
              </a:spcBef>
              <a:defRPr sz="2800"/>
            </a:lvl4pPr>
            <a:lvl5pPr marL="2184400" indent="-355600">
              <a:spcBef>
                <a:spcPts val="1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5733" y="6217853"/>
            <a:ext cx="271867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SzTx/>
              <a:buNone/>
              <a:defRPr b="1"/>
            </a:lvl1pPr>
            <a:lvl2pPr marL="0" indent="457200">
              <a:buSzTx/>
              <a:buNone/>
              <a:defRPr b="1"/>
            </a:lvl2pPr>
            <a:lvl3pPr marL="0" indent="914400">
              <a:buSzTx/>
              <a:buNone/>
              <a:defRPr b="1"/>
            </a:lvl3pPr>
            <a:lvl4pPr marL="0" indent="1371600">
              <a:buSzTx/>
              <a:buNone/>
              <a:defRPr b="1"/>
            </a:lvl4pPr>
            <a:lvl5pPr marL="0" indent="1828800">
              <a:buSz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3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SzTx/>
              <a:buNone/>
              <a:defRPr b="1"/>
            </a:lvl1pPr>
          </a:lstStyle>
          <a:p>
            <a:pPr marL="0" indent="0">
              <a:buSzTx/>
              <a:buNone/>
              <a:defRPr b="1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203200" y="228600"/>
            <a:ext cx="11785600" cy="6376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203200" y="228600"/>
            <a:ext cx="11785600" cy="6376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5733" y="6217853"/>
            <a:ext cx="271867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661652" y="6543675"/>
            <a:ext cx="451402" cy="46166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Box 6"/>
          <p:cNvSpPr txBox="1"/>
          <p:nvPr/>
        </p:nvSpPr>
        <p:spPr>
          <a:xfrm>
            <a:off x="609599" y="6577014"/>
            <a:ext cx="3067053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342900" indent="-342900">
              <a:spcBef>
                <a:spcPts val="700"/>
              </a:spcBef>
              <a:defRPr sz="1200">
                <a:solidFill>
                  <a:srgbClr val="000066"/>
                </a:solidFill>
              </a:defRPr>
            </a:lvl1pPr>
          </a:lstStyle>
          <a:p>
            <a:r>
              <a:rPr sz="1200"/>
              <a:t>IAT 106: Pictorial Views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1pPr>
      <a:lvl2pPr marL="768927" marR="0" indent="-311727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–"/>
        <a:tabLst/>
        <a:defRPr sz="2400" b="0" i="0" u="none" strike="noStrike" cap="none" spc="0" baseline="0">
          <a:ln>
            <a:noFill/>
          </a:ln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2pPr>
      <a:lvl3pPr marL="1188719" marR="0" indent="-274319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3pPr>
      <a:lvl4pPr marL="1645920" marR="0" indent="-27432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–"/>
        <a:tabLst/>
        <a:defRPr sz="2400" b="0" i="0" u="none" strike="noStrike" cap="none" spc="0" baseline="0">
          <a:ln>
            <a:noFill/>
          </a:ln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»"/>
        <a:tabLst/>
        <a:defRPr sz="2400" b="0" i="0" u="none" strike="noStrike" cap="none" spc="0" baseline="0">
          <a:ln>
            <a:noFill/>
          </a:ln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»"/>
        <a:tabLst/>
        <a:defRPr sz="2400" b="0" i="0" u="none" strike="noStrike" cap="none" spc="0" baseline="0">
          <a:ln>
            <a:noFill/>
          </a:ln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»"/>
        <a:tabLst/>
        <a:defRPr sz="2400" b="0" i="0" u="none" strike="noStrike" cap="none" spc="0" baseline="0">
          <a:ln>
            <a:noFill/>
          </a:ln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»"/>
        <a:tabLst/>
        <a:defRPr sz="2400" b="0" i="0" u="none" strike="noStrike" cap="none" spc="0" baseline="0">
          <a:ln>
            <a:noFill/>
          </a:ln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»"/>
        <a:tabLst/>
        <a:defRPr sz="2400" b="0" i="0" u="none" strike="noStrike" cap="none" spc="0" baseline="0">
          <a:ln>
            <a:noFill/>
          </a:ln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ultiview_orthographic_projection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4648200" cy="1067655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632156" y="1361767"/>
            <a:ext cx="8839201" cy="2509733"/>
          </a:xfrm>
          <a:prstGeom prst="rect">
            <a:avLst/>
          </a:prstGeom>
        </p:spPr>
        <p:txBody>
          <a:bodyPr/>
          <a:lstStyle/>
          <a:p>
            <a:pPr marL="178307" indent="-178307" algn="ctr" defTabSz="475487">
              <a:spcBef>
                <a:spcPts val="0"/>
              </a:spcBef>
              <a:buSzTx/>
              <a:buNone/>
              <a:defRPr sz="2027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IAT 106 </a:t>
            </a:r>
          </a:p>
          <a:p>
            <a:pPr marL="178307" indent="-178307" algn="ctr" defTabSz="475487">
              <a:spcBef>
                <a:spcPts val="0"/>
              </a:spcBef>
              <a:buSzTx/>
              <a:buNone/>
              <a:defRPr sz="2027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Spatial Thinking and Communicating</a:t>
            </a:r>
          </a:p>
          <a:p>
            <a:pPr marL="178307" indent="-178307" algn="ctr" defTabSz="475487">
              <a:spcBef>
                <a:spcPts val="700"/>
              </a:spcBef>
              <a:buSzTx/>
              <a:buNone/>
              <a:defRPr sz="935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 marL="178307" indent="-178307" algn="ctr" defTabSz="475487">
              <a:spcBef>
                <a:spcPts val="800"/>
              </a:spcBef>
              <a:buSzTx/>
              <a:buNone/>
              <a:defRPr sz="3067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Week 04</a:t>
            </a:r>
          </a:p>
          <a:p>
            <a:pPr marL="178307" indent="-178307" algn="ctr" defTabSz="475487">
              <a:spcBef>
                <a:spcPts val="800"/>
              </a:spcBef>
              <a:buSzTx/>
              <a:buNone/>
              <a:defRPr sz="3067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Pictorial Projections &amp; Intro to </a:t>
            </a:r>
            <a:r>
              <a:rPr lang="en-CA" dirty="0" err="1"/>
              <a:t>OnShape</a:t>
            </a:r>
            <a:endParaRPr dirty="0"/>
          </a:p>
        </p:txBody>
      </p:sp>
      <p:pic>
        <p:nvPicPr>
          <p:cNvPr id="264" name="Picture 14" descr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855" y="4724401"/>
            <a:ext cx="2875122" cy="2159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15" descr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724400"/>
            <a:ext cx="3245856" cy="2159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Picture 16" descr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978" y="4724398"/>
            <a:ext cx="3016945" cy="2159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Picture 3" descr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0"/>
            <a:ext cx="5462588" cy="1051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ectangle 2"/>
          <p:cNvSpPr txBox="1">
            <a:spLocks noGrp="1"/>
          </p:cNvSpPr>
          <p:nvPr>
            <p:ph type="title"/>
          </p:nvPr>
        </p:nvSpPr>
        <p:spPr>
          <a:xfrm>
            <a:off x="1992313" y="271380"/>
            <a:ext cx="8229601" cy="418432"/>
          </a:xfrm>
          <a:prstGeom prst="rect">
            <a:avLst/>
          </a:prstGeom>
        </p:spPr>
        <p:txBody>
          <a:bodyPr/>
          <a:lstStyle>
            <a:lvl1pPr defTabSz="694944">
              <a:defRPr sz="2128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Axonometric Projection</a:t>
            </a:r>
          </a:p>
        </p:txBody>
      </p:sp>
      <p:sp>
        <p:nvSpPr>
          <p:cNvPr id="376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847850" y="1690686"/>
            <a:ext cx="4032250" cy="490559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One of four principal  projection techniques.</a:t>
            </a:r>
          </a:p>
          <a:p>
            <a:pPr marL="0" lvl="1" indent="457200">
              <a:spcBef>
                <a:spcPts val="400"/>
              </a:spcBef>
              <a:buSzTx/>
              <a:buNone/>
              <a:defRPr sz="2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Note position of observer and line of sight.</a:t>
            </a:r>
            <a:endParaRPr sz="2200"/>
          </a:p>
          <a:p>
            <a:pPr>
              <a:spcBef>
                <a:spcPts val="1200"/>
              </a:spcBef>
              <a:defRPr sz="2000">
                <a:solidFill>
                  <a:srgbClr val="9B24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Orthographic</a:t>
            </a:r>
            <a:r>
              <a:rPr>
                <a:solidFill>
                  <a:srgbClr val="000066"/>
                </a:solidFill>
              </a:rPr>
              <a:t> projection (remember both multiview and axonometric are types of ortho projections).</a:t>
            </a:r>
          </a:p>
        </p:txBody>
      </p:sp>
      <p:pic>
        <p:nvPicPr>
          <p:cNvPr id="37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663" y="1412876"/>
            <a:ext cx="4597401" cy="4824413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TextBox 1"/>
          <p:cNvSpPr txBox="1"/>
          <p:nvPr/>
        </p:nvSpPr>
        <p:spPr>
          <a:xfrm>
            <a:off x="7947379" y="5768622"/>
            <a:ext cx="1016001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b="1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sz="800"/>
              <a:t>Vanishing points</a:t>
            </a:r>
            <a:endParaRPr sz="800">
              <a:latin typeface="+mj-lt"/>
              <a:ea typeface="+mj-ea"/>
              <a:cs typeface="+mj-cs"/>
              <a:sym typeface="Times New Roman"/>
            </a:endParaRPr>
          </a:p>
          <a:p>
            <a:pPr>
              <a:defRPr sz="800" b="1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sz="800"/>
              <a:t>Only front face outlines are parallel, TL</a:t>
            </a:r>
          </a:p>
        </p:txBody>
      </p:sp>
      <p:sp>
        <p:nvSpPr>
          <p:cNvPr id="379" name="Rounded Rectangle 3"/>
          <p:cNvSpPr/>
          <p:nvPr/>
        </p:nvSpPr>
        <p:spPr>
          <a:xfrm>
            <a:off x="8165431" y="1556084"/>
            <a:ext cx="2446422" cy="2446423"/>
          </a:xfrm>
          <a:prstGeom prst="roundRect">
            <a:avLst>
              <a:gd name="adj" fmla="val 16667"/>
            </a:avLst>
          </a:prstGeom>
          <a:ln w="38100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80" name="Rectangle 4"/>
          <p:cNvSpPr/>
          <p:nvPr/>
        </p:nvSpPr>
        <p:spPr>
          <a:xfrm>
            <a:off x="5871410" y="1267328"/>
            <a:ext cx="4435644" cy="25667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7" y="1398584"/>
            <a:ext cx="5903914" cy="4537076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Text Box 6"/>
          <p:cNvSpPr txBox="1"/>
          <p:nvPr/>
        </p:nvSpPr>
        <p:spPr>
          <a:xfrm>
            <a:off x="1363662" y="5827708"/>
            <a:ext cx="484663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defRPr sz="1800">
                <a:solidFill>
                  <a:srgbClr val="0000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800"/>
              <a:t>	</a:t>
            </a:r>
            <a:r>
              <a:rPr sz="1800" i="1"/>
              <a:t>Axonometric</a:t>
            </a:r>
            <a:r>
              <a:rPr sz="1800"/>
              <a:t>: From Greek, </a:t>
            </a:r>
            <a:r>
              <a:rPr sz="1800" b="1" i="1">
                <a:solidFill>
                  <a:srgbClr val="9B242E"/>
                </a:solidFill>
              </a:rPr>
              <a:t>axon</a:t>
            </a:r>
            <a:r>
              <a:rPr sz="1800" b="1" i="1">
                <a:solidFill>
                  <a:srgbClr val="FFFF00"/>
                </a:solidFill>
              </a:rPr>
              <a:t> </a:t>
            </a:r>
            <a:r>
              <a:rPr sz="1800"/>
              <a:t>= </a:t>
            </a:r>
            <a:r>
              <a:rPr sz="1800" b="1"/>
              <a:t>axis</a:t>
            </a:r>
            <a:r>
              <a:rPr sz="1800"/>
              <a:t>; </a:t>
            </a:r>
            <a:r>
              <a:rPr sz="1800" b="1" i="1">
                <a:solidFill>
                  <a:srgbClr val="9B242E"/>
                </a:solidFill>
              </a:rPr>
              <a:t>metric</a:t>
            </a:r>
            <a:r>
              <a:rPr sz="1800" i="1"/>
              <a:t> </a:t>
            </a:r>
            <a:r>
              <a:rPr sz="1800"/>
              <a:t>= to </a:t>
            </a:r>
            <a:r>
              <a:rPr sz="1800" b="1"/>
              <a:t>measure</a:t>
            </a:r>
          </a:p>
        </p:txBody>
      </p:sp>
      <p:sp>
        <p:nvSpPr>
          <p:cNvPr id="38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1652587" y="1447801"/>
            <a:ext cx="3014672" cy="342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  <a:defRPr sz="2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Parallel projection technique</a:t>
            </a:r>
            <a:r>
              <a:rPr b="0"/>
              <a:t>.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Creates a pictorial drawing of an object by: </a:t>
            </a:r>
          </a:p>
          <a:p>
            <a:pPr marL="355600" lvl="1" indent="-342900">
              <a:spcBef>
                <a:spcPts val="400"/>
              </a:spcBef>
              <a:buFont typeface="Arial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rotating the object on an axis relative to a </a:t>
            </a:r>
            <a:r>
              <a:rPr i="1"/>
              <a:t>projection</a:t>
            </a:r>
            <a:r>
              <a:t>, or </a:t>
            </a:r>
            <a:r>
              <a:rPr i="1"/>
              <a:t>picture plane</a:t>
            </a:r>
            <a:r>
              <a:t>.</a:t>
            </a:r>
          </a:p>
        </p:txBody>
      </p:sp>
      <p:sp>
        <p:nvSpPr>
          <p:cNvPr id="385" name="Rectangle 2"/>
          <p:cNvSpPr txBox="1">
            <a:spLocks noGrp="1"/>
          </p:cNvSpPr>
          <p:nvPr>
            <p:ph type="title"/>
          </p:nvPr>
        </p:nvSpPr>
        <p:spPr>
          <a:xfrm>
            <a:off x="1992313" y="271380"/>
            <a:ext cx="8229601" cy="418432"/>
          </a:xfrm>
          <a:prstGeom prst="rect">
            <a:avLst/>
          </a:prstGeom>
        </p:spPr>
        <p:txBody>
          <a:bodyPr/>
          <a:lstStyle>
            <a:lvl1pPr defTabSz="694944">
              <a:defRPr sz="2128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Axonometric Projection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Rectangle 2"/>
          <p:cNvSpPr txBox="1">
            <a:spLocks noGrp="1"/>
          </p:cNvSpPr>
          <p:nvPr>
            <p:ph type="title"/>
          </p:nvPr>
        </p:nvSpPr>
        <p:spPr>
          <a:xfrm>
            <a:off x="1684423" y="132349"/>
            <a:ext cx="8839201" cy="63767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Classifying Axonometric Projections</a:t>
            </a:r>
          </a:p>
        </p:txBody>
      </p:sp>
      <p:sp>
        <p:nvSpPr>
          <p:cNvPr id="388" name="Rectangle 3"/>
          <p:cNvSpPr txBox="1">
            <a:spLocks noGrp="1"/>
          </p:cNvSpPr>
          <p:nvPr>
            <p:ph type="body" idx="1"/>
          </p:nvPr>
        </p:nvSpPr>
        <p:spPr>
          <a:xfrm>
            <a:off x="2309813" y="1082843"/>
            <a:ext cx="8205787" cy="3289133"/>
          </a:xfrm>
          <a:prstGeom prst="rect">
            <a:avLst/>
          </a:prstGeom>
        </p:spPr>
        <p:txBody>
          <a:bodyPr/>
          <a:lstStyle/>
          <a:p>
            <a:pPr marL="457200" indent="-457200"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Based on </a:t>
            </a:r>
            <a:r>
              <a:rPr>
                <a:solidFill>
                  <a:srgbClr val="9B242E"/>
                </a:solidFill>
              </a:rPr>
              <a:t>angles</a:t>
            </a:r>
            <a:r>
              <a:t> between the axonometric axes.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There are three main types of axonometric projections:</a:t>
            </a:r>
          </a:p>
          <a:p>
            <a:pPr marL="876300" lvl="1" indent="-419100">
              <a:spcBef>
                <a:spcPts val="400"/>
              </a:spcBef>
              <a:buAutoNum type="arabicPeriod"/>
              <a:defRPr sz="2000" b="1" i="1">
                <a:solidFill>
                  <a:srgbClr val="9B24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Trimetric</a:t>
            </a:r>
            <a:r>
              <a:rPr i="0"/>
              <a:t> projections</a:t>
            </a:r>
            <a:r>
              <a:rPr b="0" i="0"/>
              <a:t>.</a:t>
            </a:r>
            <a:endParaRPr sz="2200"/>
          </a:p>
          <a:p>
            <a:pPr marL="876300" lvl="1" indent="-419100">
              <a:spcBef>
                <a:spcPts val="400"/>
              </a:spcBef>
              <a:buAutoNum type="arabicPeriod"/>
              <a:defRPr sz="2000" b="1" i="1">
                <a:solidFill>
                  <a:srgbClr val="9B24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Dimetric</a:t>
            </a:r>
            <a:r>
              <a:rPr i="0"/>
              <a:t> projections</a:t>
            </a:r>
            <a:r>
              <a:rPr b="0" i="0"/>
              <a:t>.</a:t>
            </a:r>
            <a:endParaRPr sz="2200"/>
          </a:p>
          <a:p>
            <a:pPr marL="876300" lvl="1" indent="-419100">
              <a:spcBef>
                <a:spcPts val="400"/>
              </a:spcBef>
              <a:buAutoNum type="arabicPeriod"/>
              <a:defRPr sz="2000" b="1" i="1">
                <a:solidFill>
                  <a:srgbClr val="9B24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Isometric</a:t>
            </a:r>
            <a:r>
              <a:rPr i="0"/>
              <a:t> </a:t>
            </a:r>
            <a:r>
              <a:rPr b="0" i="0"/>
              <a:t>(</a:t>
            </a:r>
            <a:r>
              <a:t>equal measure</a:t>
            </a:r>
            <a:r>
              <a:rPr b="0" i="0"/>
              <a:t>) </a:t>
            </a:r>
            <a:r>
              <a:rPr i="0"/>
              <a:t>projections.</a:t>
            </a:r>
            <a:r>
              <a:rPr b="0" i="0">
                <a:solidFill>
                  <a:schemeClr val="accent3">
                    <a:lumOff val="44000"/>
                  </a:schemeClr>
                </a:solidFill>
              </a:rPr>
              <a:t>.</a:t>
            </a:r>
          </a:p>
        </p:txBody>
      </p:sp>
      <p:sp>
        <p:nvSpPr>
          <p:cNvPr id="389" name="Rectangle 1"/>
          <p:cNvSpPr txBox="1"/>
          <p:nvPr/>
        </p:nvSpPr>
        <p:spPr>
          <a:xfrm>
            <a:off x="3818022" y="5072063"/>
            <a:ext cx="4572001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3C8C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000"/>
              <a:t>The </a:t>
            </a:r>
            <a:r>
              <a:rPr sz="2000" b="1"/>
              <a:t>axonometric axes</a:t>
            </a:r>
            <a:r>
              <a:rPr sz="2000"/>
              <a:t> are axes (not faces!) that meet to form the corner that is nearest to the observer.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ctangle 2"/>
          <p:cNvSpPr txBox="1">
            <a:spLocks noGrp="1"/>
          </p:cNvSpPr>
          <p:nvPr>
            <p:ph type="title"/>
          </p:nvPr>
        </p:nvSpPr>
        <p:spPr>
          <a:xfrm>
            <a:off x="1971675" y="247316"/>
            <a:ext cx="8229600" cy="522706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Types of Axonometric Projections </a:t>
            </a:r>
          </a:p>
        </p:txBody>
      </p:sp>
      <p:pic>
        <p:nvPicPr>
          <p:cNvPr id="392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282" y="1827816"/>
            <a:ext cx="5820570" cy="257718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93" name="Group 42"/>
          <p:cNvGraphicFramePr/>
          <p:nvPr/>
        </p:nvGraphicFramePr>
        <p:xfrm>
          <a:off x="1836734" y="4522791"/>
          <a:ext cx="7516810" cy="123634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87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7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defRPr sz="1800">
                          <a:solidFill>
                            <a:srgbClr val="00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800"/>
                      </a:pPr>
                      <a:r>
                        <a:rPr b="1">
                          <a:solidFill>
                            <a:srgbClr val="00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Trimetric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800"/>
                      </a:pPr>
                      <a:r>
                        <a:rPr b="1">
                          <a:solidFill>
                            <a:srgbClr val="00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Dimetric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800"/>
                      </a:pPr>
                      <a:r>
                        <a:rPr b="1">
                          <a:solidFill>
                            <a:srgbClr val="00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Isometric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800"/>
                      </a:pPr>
                      <a:r>
                        <a:rPr b="1">
                          <a:solidFill>
                            <a:srgbClr val="00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Drawing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800"/>
                      </a:pPr>
                      <a:r>
                        <a:rPr>
                          <a:solidFill>
                            <a:srgbClr val="00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Most difficult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800"/>
                      </a:pPr>
                      <a:r>
                        <a:rPr>
                          <a:solidFill>
                            <a:srgbClr val="00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Easier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defRPr sz="1800"/>
                      </a:pPr>
                      <a:r>
                        <a:rPr>
                          <a:solidFill>
                            <a:srgbClr val="9B242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Easiest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800"/>
                      </a:pPr>
                      <a:r>
                        <a:rPr b="1">
                          <a:solidFill>
                            <a:srgbClr val="00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Viewing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800"/>
                      </a:pPr>
                      <a:r>
                        <a:rPr>
                          <a:solidFill>
                            <a:srgbClr val="9B242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Most pleasing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800"/>
                      </a:pPr>
                      <a:r>
                        <a:rPr>
                          <a:solidFill>
                            <a:srgbClr val="00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Less pleasing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800"/>
                      </a:pPr>
                      <a:r>
                        <a:rPr>
                          <a:solidFill>
                            <a:srgbClr val="00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Least pleasing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4" name="Text Box 40"/>
          <p:cNvSpPr txBox="1"/>
          <p:nvPr/>
        </p:nvSpPr>
        <p:spPr>
          <a:xfrm>
            <a:off x="1722432" y="5862638"/>
            <a:ext cx="792162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defRPr sz="1400">
                <a:solidFill>
                  <a:srgbClr val="0000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Example:  http://en.wikipedia.org/wiki/File:Axonometric_projections.png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Rectangle 2"/>
          <p:cNvSpPr txBox="1">
            <a:spLocks noGrp="1"/>
          </p:cNvSpPr>
          <p:nvPr>
            <p:ph type="title"/>
          </p:nvPr>
        </p:nvSpPr>
        <p:spPr>
          <a:xfrm>
            <a:off x="1912104" y="215231"/>
            <a:ext cx="8229601" cy="37832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630936">
              <a:defRPr sz="1932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Axonometric Views</a:t>
            </a:r>
          </a:p>
        </p:txBody>
      </p:sp>
      <p:sp>
        <p:nvSpPr>
          <p:cNvPr id="397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709738" y="1700214"/>
            <a:ext cx="3189933" cy="439261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  <a:defRPr sz="2000" b="1">
                <a:solidFill>
                  <a:srgbClr val="9B24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Infinite</a:t>
            </a:r>
            <a:r>
              <a:rPr b="0">
                <a:solidFill>
                  <a:srgbClr val="000066"/>
                </a:solidFill>
              </a:rPr>
              <a:t> # views possible: </a:t>
            </a:r>
          </a:p>
          <a:p>
            <a:pPr marL="742950" lvl="1" indent="-285750">
              <a:spcBef>
                <a:spcPts val="4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Obj can be inclined at any angle wrt proj. plane.</a:t>
            </a:r>
            <a:endParaRPr sz="2200"/>
          </a:p>
          <a:p>
            <a:pPr marL="742950" lvl="1" indent="-285750">
              <a:spcBef>
                <a:spcPts val="4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Only a few of the views are actually used. </a:t>
            </a:r>
          </a:p>
        </p:txBody>
      </p:sp>
      <p:pic>
        <p:nvPicPr>
          <p:cNvPr id="398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1" y="838193"/>
            <a:ext cx="5538789" cy="5805488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Rectangle 6"/>
          <p:cNvSpPr/>
          <p:nvPr/>
        </p:nvSpPr>
        <p:spPr>
          <a:xfrm>
            <a:off x="7624756" y="4151312"/>
            <a:ext cx="792163" cy="574676"/>
          </a:xfrm>
          <a:prstGeom prst="rect">
            <a:avLst/>
          </a:prstGeom>
          <a:ln w="381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tangle 2"/>
          <p:cNvSpPr txBox="1">
            <a:spLocks noGrp="1"/>
          </p:cNvSpPr>
          <p:nvPr>
            <p:ph type="title"/>
          </p:nvPr>
        </p:nvSpPr>
        <p:spPr>
          <a:xfrm>
            <a:off x="1976271" y="215232"/>
            <a:ext cx="8229601" cy="546768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Isometric Projections</a:t>
            </a:r>
          </a:p>
        </p:txBody>
      </p:sp>
      <p:sp>
        <p:nvSpPr>
          <p:cNvPr id="402" name="Rectangle 4"/>
          <p:cNvSpPr txBox="1">
            <a:spLocks noGrp="1"/>
          </p:cNvSpPr>
          <p:nvPr>
            <p:ph type="body" sz="half" idx="1"/>
          </p:nvPr>
        </p:nvSpPr>
        <p:spPr>
          <a:xfrm>
            <a:off x="1992313" y="1447800"/>
            <a:ext cx="4027489" cy="5029200"/>
          </a:xfrm>
          <a:prstGeom prst="rect">
            <a:avLst/>
          </a:prstGeom>
        </p:spPr>
        <p:txBody>
          <a:bodyPr/>
          <a:lstStyle/>
          <a:p>
            <a:pPr marL="381000" indent="-381000"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 true representation of the isometric view of an object.</a:t>
            </a:r>
          </a:p>
          <a:p>
            <a:pPr marL="381000" indent="-381000"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Given a cube, its isometric view is created by:</a:t>
            </a:r>
          </a:p>
          <a:p>
            <a:pPr marL="838200" lvl="1" indent="-381000">
              <a:spcBef>
                <a:spcPts val="400"/>
              </a:spcBef>
              <a:buAutoNum type="arabicPeriod"/>
              <a:defRPr sz="2000">
                <a:solidFill>
                  <a:srgbClr val="9B24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Rotating</a:t>
            </a:r>
            <a:r>
              <a:rPr>
                <a:solidFill>
                  <a:srgbClr val="000066"/>
                </a:solidFill>
              </a:rPr>
              <a:t> it 45˚ about a vertical axis.</a:t>
            </a:r>
            <a:endParaRPr sz="2200"/>
          </a:p>
          <a:p>
            <a:pPr marL="838200" lvl="1" indent="-381000">
              <a:spcBef>
                <a:spcPts val="400"/>
              </a:spcBef>
              <a:buAutoNum type="arabicPeriod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Then,</a:t>
            </a:r>
            <a:r>
              <a:rPr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9B242E"/>
                </a:solidFill>
              </a:rPr>
              <a:t>tilting</a:t>
            </a:r>
            <a:r>
              <a:t> the cube forward until the body diagonal (AB) appears as a point in the front view (≅35˚16’).</a:t>
            </a:r>
            <a:endParaRPr sz="2200"/>
          </a:p>
          <a:p>
            <a:pPr marL="381000" indent="-381000"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</a:t>
            </a:r>
            <a:r>
              <a:rPr>
                <a:solidFill>
                  <a:srgbClr val="9B242E"/>
                </a:solidFill>
              </a:rPr>
              <a:t>isometric axes</a:t>
            </a:r>
            <a:r>
              <a:rPr>
                <a:solidFill>
                  <a:srgbClr val="FFFF00"/>
                </a:solidFill>
              </a:rPr>
              <a:t> </a:t>
            </a:r>
            <a:r>
              <a:t>meet at A,B and form equal angles of 120˚ in the isometric view. </a:t>
            </a:r>
          </a:p>
        </p:txBody>
      </p:sp>
      <p:pic>
        <p:nvPicPr>
          <p:cNvPr id="40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1" y="1341437"/>
            <a:ext cx="2808289" cy="4625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Rectangle 2"/>
          <p:cNvSpPr txBox="1">
            <a:spLocks noGrp="1"/>
          </p:cNvSpPr>
          <p:nvPr>
            <p:ph type="title"/>
          </p:nvPr>
        </p:nvSpPr>
        <p:spPr>
          <a:xfrm>
            <a:off x="1976271" y="215232"/>
            <a:ext cx="8229601" cy="546768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Isometric Projections</a:t>
            </a:r>
          </a:p>
        </p:txBody>
      </p:sp>
      <p:sp>
        <p:nvSpPr>
          <p:cNvPr id="406" name="Rectangle 4"/>
          <p:cNvSpPr txBox="1">
            <a:spLocks noGrp="1"/>
          </p:cNvSpPr>
          <p:nvPr>
            <p:ph type="body" sz="half" idx="1"/>
          </p:nvPr>
        </p:nvSpPr>
        <p:spPr>
          <a:xfrm>
            <a:off x="1992313" y="1447800"/>
            <a:ext cx="4027489" cy="5029200"/>
          </a:xfrm>
          <a:prstGeom prst="rect">
            <a:avLst/>
          </a:prstGeom>
        </p:spPr>
        <p:txBody>
          <a:bodyPr/>
          <a:lstStyle/>
          <a:p>
            <a:pPr marL="381000" indent="-381000"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 true representation of the isometric view of an object.</a:t>
            </a:r>
          </a:p>
          <a:p>
            <a:pPr marL="381000" indent="-381000"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Given a cube, its isometric view is created by:</a:t>
            </a:r>
          </a:p>
          <a:p>
            <a:pPr marL="838200" lvl="1" indent="-381000">
              <a:spcBef>
                <a:spcPts val="400"/>
              </a:spcBef>
              <a:buAutoNum type="arabicPeriod"/>
              <a:defRPr sz="2000">
                <a:solidFill>
                  <a:srgbClr val="9B24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Rotating</a:t>
            </a:r>
            <a:r>
              <a:rPr>
                <a:solidFill>
                  <a:srgbClr val="000066"/>
                </a:solidFill>
              </a:rPr>
              <a:t> it 45˚ about a vertical axis.</a:t>
            </a:r>
            <a:endParaRPr sz="2200"/>
          </a:p>
          <a:p>
            <a:pPr marL="838200" lvl="1" indent="-381000">
              <a:spcBef>
                <a:spcPts val="400"/>
              </a:spcBef>
              <a:buAutoNum type="arabicPeriod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Then,</a:t>
            </a:r>
            <a:r>
              <a:rPr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9B242E"/>
                </a:solidFill>
              </a:rPr>
              <a:t>tilting</a:t>
            </a:r>
            <a:r>
              <a:t> the cube forward until the body diagonal (AB) appears as a point in the front view (≅35˚16’).</a:t>
            </a:r>
            <a:endParaRPr sz="2200"/>
          </a:p>
          <a:p>
            <a:pPr marL="381000" indent="-381000"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</a:t>
            </a:r>
            <a:r>
              <a:rPr>
                <a:solidFill>
                  <a:srgbClr val="9B242E"/>
                </a:solidFill>
              </a:rPr>
              <a:t>isometric axes</a:t>
            </a:r>
            <a:r>
              <a:rPr>
                <a:solidFill>
                  <a:srgbClr val="FFFF00"/>
                </a:solidFill>
              </a:rPr>
              <a:t> </a:t>
            </a:r>
            <a:r>
              <a:t>meet at A,B and form equal angles of 120˚ in the isometric view. </a:t>
            </a:r>
          </a:p>
        </p:txBody>
      </p:sp>
      <p:pic>
        <p:nvPicPr>
          <p:cNvPr id="40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1" y="1341437"/>
            <a:ext cx="2808289" cy="4625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30" y="1327145"/>
            <a:ext cx="3161723" cy="46402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2"/>
          <p:cNvSpPr txBox="1">
            <a:spLocks noGrp="1"/>
          </p:cNvSpPr>
          <p:nvPr>
            <p:ph type="title"/>
          </p:nvPr>
        </p:nvSpPr>
        <p:spPr>
          <a:xfrm>
            <a:off x="1976271" y="215232"/>
            <a:ext cx="8229601" cy="546768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Isometric Projections</a:t>
            </a:r>
          </a:p>
        </p:txBody>
      </p:sp>
      <p:sp>
        <p:nvSpPr>
          <p:cNvPr id="411" name="Rectangle 4"/>
          <p:cNvSpPr txBox="1">
            <a:spLocks noGrp="1"/>
          </p:cNvSpPr>
          <p:nvPr>
            <p:ph type="body" sz="half" idx="1"/>
          </p:nvPr>
        </p:nvSpPr>
        <p:spPr>
          <a:xfrm>
            <a:off x="1992313" y="1447800"/>
            <a:ext cx="4027489" cy="5029200"/>
          </a:xfrm>
          <a:prstGeom prst="rect">
            <a:avLst/>
          </a:prstGeom>
        </p:spPr>
        <p:txBody>
          <a:bodyPr/>
          <a:lstStyle/>
          <a:p>
            <a:pPr marL="381000" indent="-381000"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 true representation of the isometric view of an object.</a:t>
            </a:r>
          </a:p>
          <a:p>
            <a:pPr marL="381000" indent="-381000"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Given a cube, its isometric view is created by:</a:t>
            </a:r>
          </a:p>
          <a:p>
            <a:pPr marL="838200" lvl="1" indent="-381000">
              <a:spcBef>
                <a:spcPts val="400"/>
              </a:spcBef>
              <a:buAutoNum type="arabicPeriod"/>
              <a:defRPr sz="2000">
                <a:solidFill>
                  <a:srgbClr val="9B24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Rotating</a:t>
            </a:r>
            <a:r>
              <a:rPr>
                <a:solidFill>
                  <a:srgbClr val="000066"/>
                </a:solidFill>
              </a:rPr>
              <a:t> it 45˚ about a vertical axis.</a:t>
            </a:r>
            <a:endParaRPr sz="2200"/>
          </a:p>
          <a:p>
            <a:pPr marL="838200" lvl="1" indent="-381000">
              <a:spcBef>
                <a:spcPts val="400"/>
              </a:spcBef>
              <a:buAutoNum type="arabicPeriod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Then,</a:t>
            </a:r>
            <a:r>
              <a:rPr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9B242E"/>
                </a:solidFill>
              </a:rPr>
              <a:t>tilting</a:t>
            </a:r>
            <a:r>
              <a:t> the cube forward until the body diagonal (AB) appears as a point in the front view (≅35˚16’).</a:t>
            </a:r>
            <a:endParaRPr sz="2200"/>
          </a:p>
          <a:p>
            <a:pPr marL="381000" indent="-381000"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</a:t>
            </a:r>
            <a:r>
              <a:rPr>
                <a:solidFill>
                  <a:srgbClr val="9B242E"/>
                </a:solidFill>
              </a:rPr>
              <a:t>isometric axes</a:t>
            </a:r>
            <a:r>
              <a:rPr>
                <a:solidFill>
                  <a:srgbClr val="FFFF00"/>
                </a:solidFill>
              </a:rPr>
              <a:t> </a:t>
            </a:r>
            <a:r>
              <a:t>meet at A,B and form equal angles of 120˚ in the isometric view. </a:t>
            </a:r>
          </a:p>
        </p:txBody>
      </p:sp>
      <p:pic>
        <p:nvPicPr>
          <p:cNvPr id="41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1" y="1341437"/>
            <a:ext cx="2808289" cy="4625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30" y="1327145"/>
            <a:ext cx="3161723" cy="4640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025" y="1271577"/>
            <a:ext cx="3081492" cy="4695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Rectangle 2"/>
          <p:cNvSpPr txBox="1">
            <a:spLocks noGrp="1"/>
          </p:cNvSpPr>
          <p:nvPr>
            <p:ph type="title"/>
          </p:nvPr>
        </p:nvSpPr>
        <p:spPr>
          <a:xfrm>
            <a:off x="1992313" y="223252"/>
            <a:ext cx="8229601" cy="522707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Isometric Drawings - Types</a:t>
            </a:r>
          </a:p>
        </p:txBody>
      </p:sp>
      <p:sp>
        <p:nvSpPr>
          <p:cNvPr id="417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833562" y="2105030"/>
            <a:ext cx="3848103" cy="401453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Isometric axes can be positioned in a number of ways to create </a:t>
            </a:r>
            <a:r>
              <a:rPr b="1"/>
              <a:t>different views</a:t>
            </a:r>
            <a:r>
              <a:t> of the same object:</a:t>
            </a:r>
          </a:p>
          <a:p>
            <a:pPr marL="534987" lvl="1" indent="-381000">
              <a:spcBef>
                <a:spcPts val="1800"/>
              </a:spcBef>
              <a:buAutoNum type="arabicPeriod"/>
              <a:defRPr sz="2000">
                <a:solidFill>
                  <a:srgbClr val="9B24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Regular isometric</a:t>
            </a:r>
            <a:r>
              <a:rPr>
                <a:solidFill>
                  <a:srgbClr val="000066"/>
                </a:solidFill>
              </a:rPr>
              <a:t>.</a:t>
            </a:r>
          </a:p>
          <a:p>
            <a:pPr marL="534987" lvl="1" indent="-381000">
              <a:spcBef>
                <a:spcPts val="1800"/>
              </a:spcBef>
              <a:buAutoNum type="arabicPeriod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Reversed axis isometric.</a:t>
            </a:r>
          </a:p>
          <a:p>
            <a:pPr marL="534987" lvl="1" indent="-381000">
              <a:spcBef>
                <a:spcPts val="1800"/>
              </a:spcBef>
              <a:buAutoNum type="arabicPeriod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Long axis isometric.</a:t>
            </a:r>
          </a:p>
        </p:txBody>
      </p:sp>
      <p:pic>
        <p:nvPicPr>
          <p:cNvPr id="418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2" y="1412875"/>
            <a:ext cx="4972051" cy="5111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Rectangle 2"/>
          <p:cNvSpPr txBox="1">
            <a:spLocks noGrp="1"/>
          </p:cNvSpPr>
          <p:nvPr>
            <p:ph type="title"/>
          </p:nvPr>
        </p:nvSpPr>
        <p:spPr>
          <a:xfrm>
            <a:off x="1971675" y="263359"/>
            <a:ext cx="8229600" cy="482601"/>
          </a:xfrm>
          <a:prstGeom prst="rect">
            <a:avLst/>
          </a:prstGeom>
        </p:spPr>
        <p:txBody>
          <a:bodyPr/>
          <a:lstStyle>
            <a:lvl1pPr defTabSz="822959">
              <a:defRPr sz="252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Isometric Drawings – Lines &amp; Planes</a:t>
            </a:r>
          </a:p>
        </p:txBody>
      </p:sp>
      <p:sp>
        <p:nvSpPr>
          <p:cNvPr id="421" name="Rectangle 6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Any line that is parallel (in the object – not the drawing) to one of the legs of the isometric axis is an </a:t>
            </a:r>
            <a:r>
              <a:rPr b="1">
                <a:solidFill>
                  <a:srgbClr val="9B242E"/>
                </a:solidFill>
              </a:rPr>
              <a:t>isometric line</a:t>
            </a:r>
            <a:r>
              <a:t>.  Else, it is a </a:t>
            </a:r>
            <a:r>
              <a:rPr b="1">
                <a:solidFill>
                  <a:srgbClr val="9B242E"/>
                </a:solidFill>
              </a:rPr>
              <a:t>non-isometric line</a:t>
            </a:r>
            <a:r>
              <a:rPr b="1"/>
              <a:t> </a:t>
            </a:r>
            <a:r>
              <a:t>(e.g., inclined and oblique lines).</a:t>
            </a:r>
          </a:p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Any plane parallel to the isometric surfaces formed by any two adjacent isometric axes is an </a:t>
            </a:r>
            <a:r>
              <a:rPr b="1">
                <a:solidFill>
                  <a:srgbClr val="C00000"/>
                </a:solidFill>
              </a:rPr>
              <a:t>isometric plane</a:t>
            </a:r>
            <a:r>
              <a:rPr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2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9" y="3644900"/>
            <a:ext cx="2687637" cy="2798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676" y="3644901"/>
            <a:ext cx="3022601" cy="2808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863" y="3644900"/>
            <a:ext cx="2832101" cy="2779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1" build="p" animBg="1" advAuto="0"/>
      <p:bldP spid="422" grpId="2" animBg="1" advAuto="0"/>
      <p:bldP spid="423" grpId="3" animBg="1" advAuto="0"/>
      <p:bldP spid="424" grpId="4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le 1"/>
          <p:cNvSpPr txBox="1">
            <a:spLocks noGrp="1"/>
          </p:cNvSpPr>
          <p:nvPr>
            <p:ph type="title"/>
          </p:nvPr>
        </p:nvSpPr>
        <p:spPr>
          <a:xfrm>
            <a:off x="1684423" y="190405"/>
            <a:ext cx="8839201" cy="63767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Objectives for today </a:t>
            </a:r>
          </a:p>
        </p:txBody>
      </p:sp>
      <p:sp>
        <p:nvSpPr>
          <p:cNvPr id="27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009900" y="1757364"/>
            <a:ext cx="7505700" cy="341471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Review material from last week</a:t>
            </a:r>
          </a:p>
          <a:p>
            <a:pPr marL="742950" lvl="1" indent="-285750">
              <a:spcBef>
                <a:spcPts val="4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Basics of edges &amp; surfaces—i.e. where lines come from</a:t>
            </a:r>
            <a:endParaRPr sz="2200" dirty="0"/>
          </a:p>
          <a:p>
            <a:pPr marL="742950" lvl="1" indent="-285750">
              <a:spcBef>
                <a:spcPts val="4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Review of ortho/</a:t>
            </a:r>
            <a:r>
              <a:rPr dirty="0" err="1"/>
              <a:t>multiview</a:t>
            </a:r>
            <a:r>
              <a:rPr dirty="0"/>
              <a:t> techniques</a:t>
            </a:r>
            <a:endParaRPr sz="2200" dirty="0"/>
          </a:p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Introduction to pictorial views, especially isometric/axonometric</a:t>
            </a:r>
          </a:p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Introduction to </a:t>
            </a:r>
            <a:r>
              <a:rPr lang="en-CA" dirty="0" err="1"/>
              <a:t>OnShape</a:t>
            </a: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Rectangle 2"/>
          <p:cNvSpPr txBox="1">
            <a:spLocks noGrp="1"/>
          </p:cNvSpPr>
          <p:nvPr>
            <p:ph type="title"/>
          </p:nvPr>
        </p:nvSpPr>
        <p:spPr>
          <a:xfrm>
            <a:off x="2016377" y="231273"/>
            <a:ext cx="8229601" cy="570832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Hidden and Center Lines </a:t>
            </a:r>
          </a:p>
        </p:txBody>
      </p:sp>
      <p:sp>
        <p:nvSpPr>
          <p:cNvPr id="427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6008690" y="1604963"/>
            <a:ext cx="4248151" cy="392588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0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Omit</a:t>
            </a:r>
            <a:r>
              <a:rPr b="0">
                <a:solidFill>
                  <a:srgbClr val="99CC00"/>
                </a:solidFill>
              </a:rPr>
              <a:t> </a:t>
            </a:r>
            <a:r>
              <a:rPr b="0">
                <a:solidFill>
                  <a:srgbClr val="9B242E"/>
                </a:solidFill>
              </a:rPr>
              <a:t>hidden lines</a:t>
            </a:r>
            <a:r>
              <a:rPr b="0">
                <a:solidFill>
                  <a:srgbClr val="000066"/>
                </a:solidFill>
              </a:rPr>
              <a:t> unless absolutely necessary to completely describe the object:</a:t>
            </a:r>
          </a:p>
          <a:p>
            <a:pPr marL="742950" lvl="1" indent="-285750">
              <a:spcBef>
                <a:spcPts val="4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Choose most descriptive viewpoint.</a:t>
            </a:r>
            <a:endParaRPr sz="2200"/>
          </a:p>
          <a:p>
            <a:pPr>
              <a:spcBef>
                <a:spcPts val="1200"/>
              </a:spcBef>
              <a:defRPr sz="2000">
                <a:solidFill>
                  <a:srgbClr val="9B24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Center lines</a:t>
            </a:r>
            <a:r>
              <a:rPr>
                <a:solidFill>
                  <a:srgbClr val="000066"/>
                </a:solidFill>
              </a:rPr>
              <a:t> drawn only for showing symmetry or for dimensioning.</a:t>
            </a:r>
          </a:p>
        </p:txBody>
      </p:sp>
      <p:pic>
        <p:nvPicPr>
          <p:cNvPr id="428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12" y="1447800"/>
            <a:ext cx="3546476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312" y="4038600"/>
            <a:ext cx="3546476" cy="243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1" build="p" animBg="1" advAuto="0"/>
      <p:bldP spid="428" grpId="2" animBg="1" advAuto="0"/>
      <p:bldP spid="429" grpId="3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Rectangle 2"/>
          <p:cNvSpPr txBox="1">
            <a:spLocks noGrp="1"/>
          </p:cNvSpPr>
          <p:nvPr>
            <p:ph type="title"/>
          </p:nvPr>
        </p:nvSpPr>
        <p:spPr>
          <a:xfrm>
            <a:off x="1992313" y="263358"/>
            <a:ext cx="8229601" cy="434476"/>
          </a:xfrm>
          <a:prstGeom prst="rect">
            <a:avLst/>
          </a:prstGeom>
        </p:spPr>
        <p:txBody>
          <a:bodyPr/>
          <a:lstStyle>
            <a:lvl1pPr defTabSz="722376">
              <a:defRPr sz="2212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Dimensioning</a:t>
            </a:r>
          </a:p>
        </p:txBody>
      </p:sp>
      <p:sp>
        <p:nvSpPr>
          <p:cNvPr id="432" name="Rectangle 6"/>
          <p:cNvSpPr txBox="1">
            <a:spLocks noGrp="1"/>
          </p:cNvSpPr>
          <p:nvPr>
            <p:ph type="body" sz="quarter" idx="1"/>
          </p:nvPr>
        </p:nvSpPr>
        <p:spPr>
          <a:xfrm>
            <a:off x="1851720" y="5205384"/>
            <a:ext cx="8424937" cy="1224138"/>
          </a:xfrm>
          <a:prstGeom prst="rect">
            <a:avLst/>
          </a:prstGeom>
        </p:spPr>
        <p:txBody>
          <a:bodyPr/>
          <a:lstStyle/>
          <a:p>
            <a:pPr marL="294894" indent="-294894" defTabSz="786384">
              <a:spcBef>
                <a:spcPts val="1000"/>
              </a:spcBef>
              <a:defRPr sz="172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For this class, if you must dimension then use the aligned method shown above:</a:t>
            </a:r>
          </a:p>
          <a:p>
            <a:pPr marL="638937" lvl="1" indent="-245745" defTabSz="786384">
              <a:spcBef>
                <a:spcPts val="400"/>
              </a:spcBef>
              <a:defRPr sz="172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Lines and lettering are drawn </a:t>
            </a:r>
            <a:r>
              <a:rPr i="1"/>
              <a:t>in the plane of one of the faces </a:t>
            </a:r>
            <a:r>
              <a:t>of the object (right image).</a:t>
            </a:r>
          </a:p>
        </p:txBody>
      </p:sp>
      <p:pic>
        <p:nvPicPr>
          <p:cNvPr id="43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032" y="1211610"/>
            <a:ext cx="5665993" cy="3997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1" build="p" animBg="1" advAuto="0"/>
      <p:bldP spid="433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tangle 2"/>
          <p:cNvSpPr txBox="1">
            <a:spLocks noGrp="1"/>
          </p:cNvSpPr>
          <p:nvPr>
            <p:ph type="title"/>
          </p:nvPr>
        </p:nvSpPr>
        <p:spPr>
          <a:xfrm>
            <a:off x="1992313" y="277683"/>
            <a:ext cx="8229601" cy="53072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Activity: Let’s Create an Isometric Sketch</a:t>
            </a:r>
            <a:r>
              <a:rPr lang="en-CA" dirty="0"/>
              <a:t> – </a:t>
            </a:r>
            <a:br>
              <a:rPr lang="en-CA" dirty="0"/>
            </a:br>
            <a:r>
              <a:rPr lang="en-CA" sz="1800" dirty="0" err="1"/>
              <a:t>ermm</a:t>
            </a:r>
            <a:r>
              <a:rPr lang="en-CA" sz="1800" dirty="0"/>
              <a:t> but its too easy, so just watch this one out! </a:t>
            </a:r>
            <a:endParaRPr dirty="0"/>
          </a:p>
        </p:txBody>
      </p:sp>
      <p:sp>
        <p:nvSpPr>
          <p:cNvPr id="436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063751" y="3500437"/>
            <a:ext cx="8207375" cy="280828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Grab a pencil and a sheet of plain paper.</a:t>
            </a:r>
          </a:p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Using </a:t>
            </a:r>
            <a:r>
              <a:rPr>
                <a:solidFill>
                  <a:srgbClr val="9B242E"/>
                </a:solidFill>
              </a:rPr>
              <a:t>boxing-in method</a:t>
            </a:r>
            <a:r>
              <a:t> (or </a:t>
            </a:r>
            <a:r>
              <a:rPr>
                <a:solidFill>
                  <a:srgbClr val="9B242E"/>
                </a:solidFill>
              </a:rPr>
              <a:t>bounding box</a:t>
            </a:r>
            <a:r>
              <a:t>), do isometric sketch of above object.</a:t>
            </a:r>
          </a:p>
          <a:p>
            <a:pPr>
              <a:spcBef>
                <a:spcPts val="1200"/>
              </a:spcBef>
              <a:defRPr sz="2000">
                <a:solidFill>
                  <a:srgbClr val="9B24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Start</a:t>
            </a:r>
            <a:r>
              <a:rPr>
                <a:solidFill>
                  <a:srgbClr val="000066"/>
                </a:solidFill>
              </a:rPr>
              <a:t>: draw iso axes (3 primary dimensions: w, h, and d).</a:t>
            </a:r>
          </a:p>
        </p:txBody>
      </p:sp>
      <p:pic>
        <p:nvPicPr>
          <p:cNvPr id="43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8" y="970549"/>
            <a:ext cx="2494296" cy="2507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1" y="1244350"/>
            <a:ext cx="1781175" cy="2087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1" build="p" animBg="1" advAuto="0"/>
      <p:bldP spid="437" grpId="2" animBg="1" advAuto="0"/>
      <p:bldP spid="438" grpId="3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Rectangle 2"/>
          <p:cNvSpPr txBox="1">
            <a:spLocks noGrp="1"/>
          </p:cNvSpPr>
          <p:nvPr>
            <p:ph type="title"/>
          </p:nvPr>
        </p:nvSpPr>
        <p:spPr>
          <a:xfrm>
            <a:off x="1976271" y="215231"/>
            <a:ext cx="8229601" cy="55479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Isometric Sketch - 2</a:t>
            </a:r>
          </a:p>
        </p:txBody>
      </p:sp>
      <p:sp>
        <p:nvSpPr>
          <p:cNvPr id="441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992313" y="1447801"/>
            <a:ext cx="4248151" cy="486092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000">
                <a:solidFill>
                  <a:srgbClr val="9B24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Step 2:</a:t>
            </a:r>
          </a:p>
          <a:p>
            <a:pPr marL="742950" lvl="1" indent="-285750">
              <a:spcBef>
                <a:spcPts val="4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Extend isometric axes as shown: Draw 1 vertical line, 2 30-deg lines.</a:t>
            </a:r>
            <a:endParaRPr sz="2200"/>
          </a:p>
          <a:p>
            <a:pPr marL="742950" lvl="1" indent="-285750">
              <a:spcBef>
                <a:spcPts val="4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Label corner &amp; end of construction lines as indicated.</a:t>
            </a:r>
            <a:endParaRPr sz="2200"/>
          </a:p>
          <a:p>
            <a:pPr marL="742950" lvl="1" indent="-285750">
              <a:spcBef>
                <a:spcPts val="5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2200"/>
          </a:p>
          <a:p>
            <a:pPr>
              <a:spcBef>
                <a:spcPts val="1200"/>
              </a:spcBef>
              <a:defRPr sz="2000">
                <a:solidFill>
                  <a:srgbClr val="9B24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Step 3</a:t>
            </a:r>
            <a:r>
              <a:rPr>
                <a:solidFill>
                  <a:srgbClr val="FFFF00"/>
                </a:solidFill>
              </a:rPr>
              <a:t> :</a:t>
            </a:r>
            <a:r>
              <a:rPr>
                <a:solidFill>
                  <a:srgbClr val="000066"/>
                </a:solidFill>
              </a:rPr>
              <a:t> Sketch in front face of object.</a:t>
            </a:r>
          </a:p>
          <a:p>
            <a:pPr marL="742950" lvl="1" indent="-285750">
              <a:spcBef>
                <a:spcPts val="4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Sketch parallel (//) and equal length lines to width &amp; height dimensions.</a:t>
            </a:r>
            <a:endParaRPr sz="2200"/>
          </a:p>
          <a:p>
            <a:pPr marL="742950" lvl="1" indent="-285750">
              <a:spcBef>
                <a:spcPts val="4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Label ends as indicated.</a:t>
            </a:r>
          </a:p>
        </p:txBody>
      </p:sp>
      <p:pic>
        <p:nvPicPr>
          <p:cNvPr id="44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726" y="1341437"/>
            <a:ext cx="3095625" cy="2592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726" y="4005262"/>
            <a:ext cx="3095625" cy="2574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" grpId="1" build="p" animBg="1" advAuto="0"/>
      <p:bldP spid="442" grpId="2" animBg="1" advAuto="0"/>
      <p:bldP spid="443" grpId="3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847850" y="1447801"/>
            <a:ext cx="4248150" cy="464502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000">
                <a:solidFill>
                  <a:srgbClr val="9B24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Step 4:</a:t>
            </a:r>
            <a:r>
              <a:rPr>
                <a:solidFill>
                  <a:srgbClr val="000066"/>
                </a:solidFill>
              </a:rPr>
              <a:t>  </a:t>
            </a:r>
          </a:p>
          <a:p>
            <a:pPr marL="742950" lvl="1" indent="-285750">
              <a:spcBef>
                <a:spcPts val="4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From pt 3, block in top face of object by sketching a line // to &amp; equal in length to line 1-4. </a:t>
            </a:r>
            <a:endParaRPr sz="2200"/>
          </a:p>
          <a:p>
            <a:pPr marL="0" lvl="1" indent="457200">
              <a:spcBef>
                <a:spcPts val="4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aka 3-6</a:t>
            </a:r>
          </a:p>
          <a:p>
            <a:pPr marL="742950" lvl="1" indent="-285750">
              <a:spcBef>
                <a:spcPts val="4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Label as line 3-6.</a:t>
            </a:r>
            <a:endParaRPr sz="2200"/>
          </a:p>
          <a:p>
            <a:pPr marL="742950" lvl="1" indent="-285750">
              <a:spcBef>
                <a:spcPts val="4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From pt 6, draw 6-7 similarly.</a:t>
            </a:r>
            <a:endParaRPr sz="2200"/>
          </a:p>
          <a:p>
            <a:pPr marL="742950" lvl="1" indent="-285750">
              <a:spcBef>
                <a:spcPts val="4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Repeat </a:t>
            </a:r>
          </a:p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Bounding box of the object, sketched as construction lines, is completed. </a:t>
            </a:r>
          </a:p>
        </p:txBody>
      </p:sp>
      <p:pic>
        <p:nvPicPr>
          <p:cNvPr id="44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63" y="1557337"/>
            <a:ext cx="4248151" cy="4392614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Rectangle 2"/>
          <p:cNvSpPr txBox="1">
            <a:spLocks noGrp="1"/>
          </p:cNvSpPr>
          <p:nvPr>
            <p:ph type="title"/>
          </p:nvPr>
        </p:nvSpPr>
        <p:spPr>
          <a:xfrm>
            <a:off x="1976271" y="215231"/>
            <a:ext cx="8229601" cy="55479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Isometric Sketch - 3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992312" y="4149726"/>
            <a:ext cx="8207376" cy="1800225"/>
          </a:xfrm>
          <a:prstGeom prst="rect">
            <a:avLst/>
          </a:prstGeom>
        </p:spPr>
        <p:txBody>
          <a:bodyPr/>
          <a:lstStyle/>
          <a:p>
            <a:pPr marL="339470" indent="-339470" defTabSz="905255">
              <a:spcBef>
                <a:spcPts val="1100"/>
              </a:spcBef>
              <a:defRPr sz="1979">
                <a:solidFill>
                  <a:srgbClr val="9B24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Step5:</a:t>
            </a:r>
            <a:r>
              <a:rPr>
                <a:solidFill>
                  <a:srgbClr val="000066"/>
                </a:solidFill>
              </a:rPr>
              <a:t> Locate object details on isometric planes.</a:t>
            </a:r>
          </a:p>
          <a:p>
            <a:pPr marL="735520" lvl="1" indent="-282892" defTabSz="905255">
              <a:spcBef>
                <a:spcPts val="400"/>
              </a:spcBef>
              <a:defRPr sz="1979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Complete front cutout of block by estimating dimensions, marking points &amp; sketching lines. </a:t>
            </a:r>
            <a:endParaRPr sz="2178"/>
          </a:p>
          <a:p>
            <a:pPr marL="339470" indent="-339470" defTabSz="905255">
              <a:spcBef>
                <a:spcPts val="1100"/>
              </a:spcBef>
              <a:defRPr sz="1979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Begin </a:t>
            </a:r>
            <a:r>
              <a:rPr>
                <a:solidFill>
                  <a:srgbClr val="9B242E"/>
                </a:solidFill>
              </a:rPr>
              <a:t>darkening</a:t>
            </a:r>
            <a:r>
              <a:t> in some of the lines representing the final form. </a:t>
            </a:r>
          </a:p>
        </p:txBody>
      </p:sp>
      <p:pic>
        <p:nvPicPr>
          <p:cNvPr id="450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437" y="1341437"/>
            <a:ext cx="2663742" cy="28654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3" name="Group 14"/>
          <p:cNvGrpSpPr/>
          <p:nvPr/>
        </p:nvGrpSpPr>
        <p:grpSpPr>
          <a:xfrm>
            <a:off x="2424114" y="1341437"/>
            <a:ext cx="2781551" cy="2698116"/>
            <a:chOff x="0" y="0"/>
            <a:chExt cx="2781549" cy="2698114"/>
          </a:xfrm>
        </p:grpSpPr>
        <p:pic>
          <p:nvPicPr>
            <p:cNvPr id="451" name="Picture 11" descr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781550" cy="23764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2" name="Text Box 13"/>
            <p:cNvSpPr txBox="1"/>
            <p:nvPr/>
          </p:nvSpPr>
          <p:spPr>
            <a:xfrm>
              <a:off x="251474" y="2327274"/>
              <a:ext cx="235096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marL="342900" indent="-342900">
                <a:defRPr sz="1800">
                  <a:solidFill>
                    <a:srgbClr val="9B242E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The Isometric Sketch</a:t>
              </a:r>
            </a:p>
          </p:txBody>
        </p:sp>
      </p:grpSp>
      <p:sp>
        <p:nvSpPr>
          <p:cNvPr id="454" name="Rectangle 2"/>
          <p:cNvSpPr txBox="1">
            <a:spLocks noGrp="1"/>
          </p:cNvSpPr>
          <p:nvPr>
            <p:ph type="title"/>
          </p:nvPr>
        </p:nvSpPr>
        <p:spPr>
          <a:xfrm>
            <a:off x="1976271" y="215231"/>
            <a:ext cx="8229601" cy="55479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Isometric Sketch - 4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" grpId="2" build="p" animBg="1" advAuto="0"/>
      <p:bldP spid="450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992312" y="3933825"/>
            <a:ext cx="8207376" cy="251936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000">
                <a:solidFill>
                  <a:srgbClr val="9B24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Step 6:</a:t>
            </a:r>
            <a:r>
              <a:rPr>
                <a:solidFill>
                  <a:srgbClr val="000066"/>
                </a:solidFill>
              </a:rPr>
              <a:t> Sketch </a:t>
            </a:r>
            <a:r>
              <a:rPr>
                <a:solidFill>
                  <a:srgbClr val="A50021"/>
                </a:solidFill>
              </a:rPr>
              <a:t>angled surface</a:t>
            </a:r>
            <a:r>
              <a:rPr>
                <a:solidFill>
                  <a:srgbClr val="000066"/>
                </a:solidFill>
              </a:rPr>
              <a:t> by estimating distances &amp; marking points.</a:t>
            </a:r>
          </a:p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Sketch </a:t>
            </a:r>
            <a:r>
              <a:rPr>
                <a:solidFill>
                  <a:srgbClr val="9B242E"/>
                </a:solidFill>
              </a:rPr>
              <a:t>notch</a:t>
            </a:r>
            <a:r>
              <a:t> (out of block front) following same approach. </a:t>
            </a:r>
          </a:p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Darken all visible lines to complete the isometric sketch. </a:t>
            </a:r>
          </a:p>
        </p:txBody>
      </p:sp>
      <p:pic>
        <p:nvPicPr>
          <p:cNvPr id="45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64" y="1196976"/>
            <a:ext cx="2454358" cy="28082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0" name="Group 18"/>
          <p:cNvGrpSpPr/>
          <p:nvPr/>
        </p:nvGrpSpPr>
        <p:grpSpPr>
          <a:xfrm>
            <a:off x="2208212" y="1341437"/>
            <a:ext cx="2879726" cy="2477454"/>
            <a:chOff x="0" y="0"/>
            <a:chExt cx="2879725" cy="2477452"/>
          </a:xfrm>
        </p:grpSpPr>
        <p:pic>
          <p:nvPicPr>
            <p:cNvPr id="458" name="Picture 4" descr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879725" cy="2159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9" name="Text Box 17"/>
            <p:cNvSpPr txBox="1"/>
            <p:nvPr/>
          </p:nvSpPr>
          <p:spPr>
            <a:xfrm>
              <a:off x="357187" y="2106612"/>
              <a:ext cx="235096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marL="342900" indent="-342900">
                <a:defRPr sz="1800">
                  <a:solidFill>
                    <a:srgbClr val="9B242E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The Isometric Sketch</a:t>
              </a:r>
            </a:p>
          </p:txBody>
        </p:sp>
      </p:grpSp>
      <p:sp>
        <p:nvSpPr>
          <p:cNvPr id="461" name="Rectangle 2"/>
          <p:cNvSpPr txBox="1">
            <a:spLocks noGrp="1"/>
          </p:cNvSpPr>
          <p:nvPr>
            <p:ph type="title"/>
          </p:nvPr>
        </p:nvSpPr>
        <p:spPr>
          <a:xfrm>
            <a:off x="1976271" y="215231"/>
            <a:ext cx="8229601" cy="55479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Isometric Sketch - 5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B24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Question</a:t>
            </a:r>
          </a:p>
        </p:txBody>
      </p:sp>
      <p:sp>
        <p:nvSpPr>
          <p:cNvPr id="464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992312" y="1484312"/>
            <a:ext cx="8207376" cy="4860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Is/are there any non-isometric line(s) in the just-completed isometric sketch?</a:t>
            </a:r>
          </a:p>
        </p:txBody>
      </p:sp>
      <p:pic>
        <p:nvPicPr>
          <p:cNvPr id="46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1" y="2924176"/>
            <a:ext cx="2879725" cy="2376489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Oval 15"/>
          <p:cNvSpPr/>
          <p:nvPr/>
        </p:nvSpPr>
        <p:spPr>
          <a:xfrm rot="19708094">
            <a:off x="5303838" y="3357563"/>
            <a:ext cx="288927" cy="1008063"/>
          </a:xfrm>
          <a:prstGeom prst="ellipse">
            <a:avLst/>
          </a:prstGeom>
          <a:ln>
            <a:solidFill>
              <a:srgbClr val="9B242E"/>
            </a:solidFill>
          </a:ln>
        </p:spPr>
        <p:txBody>
          <a:bodyPr lIns="45719" rIns="45719" anchor="ctr"/>
          <a:lstStyle/>
          <a:p>
            <a:pPr marL="342900" indent="-342900">
              <a:defRPr>
                <a:solidFill>
                  <a:srgbClr val="9B242E"/>
                </a:solidFill>
                <a:latin typeface="+mj-lt"/>
                <a:ea typeface="+mj-ea"/>
                <a:cs typeface="+mj-cs"/>
                <a:sym typeface="Times New Roman"/>
              </a:defRPr>
            </a:pPr>
            <a:endParaRPr/>
          </a:p>
        </p:txBody>
      </p:sp>
      <p:sp>
        <p:nvSpPr>
          <p:cNvPr id="467" name="Oval 16"/>
          <p:cNvSpPr/>
          <p:nvPr/>
        </p:nvSpPr>
        <p:spPr>
          <a:xfrm rot="19708094" flipH="1">
            <a:off x="4800600" y="3644901"/>
            <a:ext cx="360365" cy="1008065"/>
          </a:xfrm>
          <a:prstGeom prst="ellipse">
            <a:avLst/>
          </a:prstGeom>
          <a:ln>
            <a:solidFill>
              <a:srgbClr val="9B242E"/>
            </a:solidFill>
          </a:ln>
        </p:spPr>
        <p:txBody>
          <a:bodyPr lIns="45719" rIns="45719" anchor="ctr"/>
          <a:lstStyle/>
          <a:p>
            <a:pPr marL="342900" indent="-342900">
              <a:defRPr>
                <a:solidFill>
                  <a:srgbClr val="9B242E"/>
                </a:solidFill>
                <a:latin typeface="+mj-lt"/>
                <a:ea typeface="+mj-ea"/>
                <a:cs typeface="+mj-cs"/>
                <a:sym typeface="Times New Roman"/>
              </a:defRPr>
            </a:pPr>
            <a:endParaRPr/>
          </a:p>
        </p:txBody>
      </p:sp>
      <p:grpSp>
        <p:nvGrpSpPr>
          <p:cNvPr id="470" name="Group 19"/>
          <p:cNvGrpSpPr/>
          <p:nvPr/>
        </p:nvGrpSpPr>
        <p:grpSpPr>
          <a:xfrm>
            <a:off x="6096000" y="3716338"/>
            <a:ext cx="3821114" cy="461663"/>
            <a:chOff x="0" y="0"/>
            <a:chExt cx="3821113" cy="461661"/>
          </a:xfrm>
        </p:grpSpPr>
        <p:sp>
          <p:nvSpPr>
            <p:cNvPr id="468" name="Text Box 17"/>
            <p:cNvSpPr txBox="1"/>
            <p:nvPr/>
          </p:nvSpPr>
          <p:spPr>
            <a:xfrm>
              <a:off x="792162" y="0"/>
              <a:ext cx="3028951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defRPr>
                  <a:solidFill>
                    <a:srgbClr val="9B242E"/>
                  </a:solidFill>
                  <a:latin typeface="+mj-lt"/>
                  <a:ea typeface="+mj-ea"/>
                  <a:cs typeface="+mj-cs"/>
                  <a:sym typeface="Times New Roman"/>
                </a:defRPr>
              </a:lvl1pPr>
            </a:lstStyle>
            <a:p>
              <a:r>
                <a:t>2 nonisometric lines</a:t>
              </a:r>
            </a:p>
          </p:txBody>
        </p:sp>
        <p:sp>
          <p:nvSpPr>
            <p:cNvPr id="469" name="AutoShape 18"/>
            <p:cNvSpPr/>
            <p:nvPr/>
          </p:nvSpPr>
          <p:spPr>
            <a:xfrm>
              <a:off x="0" y="73025"/>
              <a:ext cx="863601" cy="360363"/>
            </a:xfrm>
            <a:prstGeom prst="leftArrow">
              <a:avLst>
                <a:gd name="adj1" fmla="val 50000"/>
                <a:gd name="adj2" fmla="val 59912"/>
              </a:avLst>
            </a:prstGeom>
            <a:noFill/>
            <a:ln w="9525" cap="flat">
              <a:solidFill>
                <a:srgbClr val="9B242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Times New Roman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1" animBg="1" advAuto="0"/>
      <p:bldP spid="465" grpId="2" animBg="1" advAuto="0"/>
      <p:bldP spid="466" grpId="5" animBg="1" advAuto="0"/>
      <p:bldP spid="467" grpId="4" animBg="1" advAuto="0"/>
      <p:bldP spid="470" grpId="3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C024CA0-A37B-EC41-89EF-CE96D45436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9" t="13650" r="18973" b="26825"/>
          <a:stretch/>
        </p:blipFill>
        <p:spPr>
          <a:xfrm rot="16200000">
            <a:off x="3689867" y="606489"/>
            <a:ext cx="4812266" cy="594904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9EF37EA-2814-564C-A04F-EE51D90165B4}"/>
              </a:ext>
            </a:extLst>
          </p:cNvPr>
          <p:cNvSpPr txBox="1">
            <a:spLocks/>
          </p:cNvSpPr>
          <p:nvPr/>
        </p:nvSpPr>
        <p:spPr>
          <a:xfrm>
            <a:off x="1676400" y="228600"/>
            <a:ext cx="8839200" cy="637676"/>
          </a:xfrm>
          <a:prstGeom prst="rect">
            <a:avLst/>
          </a:prstGeom>
        </p:spPr>
        <p:txBody>
          <a:bodyPr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9B242E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CA" dirty="0"/>
              <a:t>Let’s try a bit complex example! Shall we?</a:t>
            </a:r>
          </a:p>
          <a:p>
            <a:pPr hangingPunct="1"/>
            <a:r>
              <a:rPr lang="en-CA" sz="1800" dirty="0">
                <a:solidFill>
                  <a:schemeClr val="accent1">
                    <a:lumMod val="50000"/>
                  </a:schemeClr>
                </a:solidFill>
              </a:rPr>
              <a:t>Onto your papers!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10B86F9-BD15-A842-886F-284AF809C3E9}"/>
              </a:ext>
            </a:extLst>
          </p:cNvPr>
          <p:cNvSpPr txBox="1">
            <a:spLocks/>
          </p:cNvSpPr>
          <p:nvPr/>
        </p:nvSpPr>
        <p:spPr>
          <a:xfrm>
            <a:off x="1828800" y="5987143"/>
            <a:ext cx="8839200" cy="783771"/>
          </a:xfrm>
          <a:prstGeom prst="rect">
            <a:avLst/>
          </a:prstGeom>
        </p:spPr>
        <p:txBody>
          <a:bodyPr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9B242E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CA" dirty="0"/>
              <a:t>Now who can try the multi-views of this iso?</a:t>
            </a:r>
          </a:p>
          <a:p>
            <a:pPr hangingPunct="1"/>
            <a:r>
              <a:rPr lang="en-CA" sz="1800" dirty="0">
                <a:solidFill>
                  <a:schemeClr val="accent1">
                    <a:lumMod val="50000"/>
                  </a:schemeClr>
                </a:solidFill>
              </a:rPr>
              <a:t>You got 5 minutes </a:t>
            </a:r>
            <a:r>
              <a:rPr lang="en-CA" sz="18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</a:t>
            </a:r>
            <a:r>
              <a:rPr lang="en-CA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937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Rectangle 2"/>
          <p:cNvSpPr txBox="1">
            <a:spLocks noGrp="1"/>
          </p:cNvSpPr>
          <p:nvPr>
            <p:ph type="title"/>
          </p:nvPr>
        </p:nvSpPr>
        <p:spPr>
          <a:xfrm>
            <a:off x="2000335" y="207211"/>
            <a:ext cx="8229601" cy="42645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22376">
              <a:defRPr sz="2212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Isometric Ellipses</a:t>
            </a:r>
          </a:p>
        </p:txBody>
      </p:sp>
      <p:sp>
        <p:nvSpPr>
          <p:cNvPr id="473" name="Rectangle 4"/>
          <p:cNvSpPr txBox="1">
            <a:spLocks noGrp="1"/>
          </p:cNvSpPr>
          <p:nvPr>
            <p:ph type="body" sz="half" idx="1"/>
          </p:nvPr>
        </p:nvSpPr>
        <p:spPr>
          <a:xfrm>
            <a:off x="1992312" y="1447800"/>
            <a:ext cx="8207376" cy="21256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Special type of ellipse used to </a:t>
            </a:r>
            <a:r>
              <a:rPr b="1"/>
              <a:t>represent holes</a:t>
            </a:r>
            <a:r>
              <a:t> and </a:t>
            </a:r>
            <a:r>
              <a:rPr b="1"/>
              <a:t>ends of cylinders</a:t>
            </a:r>
            <a:r>
              <a:t> in isometric drawings: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Circles appear as ellipses in isometric sketches.</a:t>
            </a:r>
            <a:endParaRPr sz="2200"/>
          </a:p>
          <a:p>
            <a:pPr>
              <a:lnSpc>
                <a:spcPct val="90000"/>
              </a:lnSpc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NB: take care to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put </a:t>
            </a:r>
            <a:r>
              <a:rPr>
                <a:solidFill>
                  <a:srgbClr val="9B242E"/>
                </a:solidFill>
              </a:rPr>
              <a:t>major and minor axes</a:t>
            </a:r>
            <a:r>
              <a:t> in proper positions &amp; </a:t>
            </a:r>
            <a:endParaRPr sz="220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>
                <a:solidFill>
                  <a:srgbClr val="9B24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orient ellipse</a:t>
            </a:r>
            <a:r>
              <a:rPr>
                <a:solidFill>
                  <a:srgbClr val="000066"/>
                </a:solidFill>
              </a:rPr>
              <a:t> correctly.</a:t>
            </a:r>
          </a:p>
        </p:txBody>
      </p:sp>
      <p:pic>
        <p:nvPicPr>
          <p:cNvPr id="47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1" y="3644901"/>
            <a:ext cx="7705725" cy="2924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1" build="p" animBg="1" advAuto="0"/>
      <p:bldP spid="474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008188"/>
            <a:ext cx="2617789" cy="31289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575" y="1406526"/>
            <a:ext cx="6286500" cy="4403725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Text Box 6"/>
          <p:cNvSpPr txBox="1"/>
          <p:nvPr/>
        </p:nvSpPr>
        <p:spPr>
          <a:xfrm>
            <a:off x="2209231" y="5137150"/>
            <a:ext cx="124732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0000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Unfolding</a:t>
            </a:r>
          </a:p>
        </p:txBody>
      </p:sp>
      <p:sp>
        <p:nvSpPr>
          <p:cNvPr id="275" name="Text Box 7"/>
          <p:cNvSpPr txBox="1"/>
          <p:nvPr/>
        </p:nvSpPr>
        <p:spPr>
          <a:xfrm>
            <a:off x="3456557" y="5810250"/>
            <a:ext cx="6448427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sz="1800">
                <a:solidFill>
                  <a:srgbClr val="0000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800"/>
              <a:t>Unfolded: </a:t>
            </a:r>
            <a:r>
              <a:rPr sz="1800">
                <a:solidFill>
                  <a:srgbClr val="C00000"/>
                </a:solidFill>
              </a:rPr>
              <a:t>note size relationships </a:t>
            </a:r>
            <a:r>
              <a:rPr sz="1800"/>
              <a:t>(i.e., depth in side/top/bottom)</a:t>
            </a:r>
          </a:p>
        </p:txBody>
      </p:sp>
      <p:sp>
        <p:nvSpPr>
          <p:cNvPr id="276" name="TextBox 8"/>
          <p:cNvSpPr txBox="1"/>
          <p:nvPr/>
        </p:nvSpPr>
        <p:spPr>
          <a:xfrm>
            <a:off x="1709887" y="1029789"/>
            <a:ext cx="4579579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AutoNum type="arabicPeriod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/>
              <a:t>put object in glass box</a:t>
            </a:r>
            <a:endParaRPr sz="1600">
              <a:latin typeface="+mj-lt"/>
              <a:ea typeface="+mj-ea"/>
              <a:cs typeface="+mj-cs"/>
              <a:sym typeface="Times New Roman"/>
            </a:endParaRPr>
          </a:p>
          <a:p>
            <a:pPr marL="457200" indent="-457200">
              <a:buSzPct val="100000"/>
              <a:buAutoNum type="arabicPeriod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/>
              <a:t>Project object out to sides of box</a:t>
            </a:r>
            <a:endParaRPr sz="1600">
              <a:latin typeface="+mj-lt"/>
              <a:ea typeface="+mj-ea"/>
              <a:cs typeface="+mj-cs"/>
              <a:sym typeface="Times New Roman"/>
            </a:endParaRPr>
          </a:p>
          <a:p>
            <a:pPr marL="457200" indent="-457200">
              <a:buSzPct val="100000"/>
              <a:buAutoNum type="arabicPeriod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/>
              <a:t>Unfold Box for multiview</a:t>
            </a:r>
          </a:p>
        </p:txBody>
      </p:sp>
      <p:sp>
        <p:nvSpPr>
          <p:cNvPr id="277" name="Rectangle 2"/>
          <p:cNvSpPr txBox="1"/>
          <p:nvPr/>
        </p:nvSpPr>
        <p:spPr>
          <a:xfrm>
            <a:off x="1666875" y="188013"/>
            <a:ext cx="8839200" cy="523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2800" b="1">
                <a:solidFill>
                  <a:srgbClr val="0000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Review: Multi-view Glass Box method</a:t>
            </a:r>
          </a:p>
        </p:txBody>
      </p:sp>
      <p:sp>
        <p:nvSpPr>
          <p:cNvPr id="278" name="Text Box 7"/>
          <p:cNvSpPr txBox="1"/>
          <p:nvPr/>
        </p:nvSpPr>
        <p:spPr>
          <a:xfrm>
            <a:off x="3456556" y="6393637"/>
            <a:ext cx="5444760" cy="345441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900"/>
              </a:spcBef>
              <a:defRPr sz="16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 dirty="0"/>
              <a:t>Glass Box Demo: </a:t>
            </a:r>
            <a:r>
              <a:rPr lang="en-CA" sz="1600" dirty="0" err="1"/>
              <a:t>OnShape</a:t>
            </a:r>
            <a:r>
              <a:rPr sz="1600" dirty="0"/>
              <a:t> model of glass box.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Activity: Sketching an Isometric Cylinder</a:t>
            </a:r>
          </a:p>
        </p:txBody>
      </p:sp>
      <p:pic>
        <p:nvPicPr>
          <p:cNvPr id="47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88" y="1557337"/>
            <a:ext cx="2881313" cy="3313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138" y="1557337"/>
            <a:ext cx="2881312" cy="3313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325" y="1557337"/>
            <a:ext cx="2736850" cy="3313114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Text Box 14"/>
          <p:cNvSpPr txBox="1"/>
          <p:nvPr/>
        </p:nvSpPr>
        <p:spPr>
          <a:xfrm>
            <a:off x="2505080" y="5041902"/>
            <a:ext cx="7272336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defRPr sz="2000">
                <a:solidFill>
                  <a:srgbClr val="0000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000"/>
              <a:t>In </a:t>
            </a:r>
            <a:r>
              <a:rPr sz="2000">
                <a:solidFill>
                  <a:srgbClr val="A50021"/>
                </a:solidFill>
              </a:rPr>
              <a:t>Step 3</a:t>
            </a:r>
            <a:r>
              <a:rPr sz="2000"/>
              <a:t>: After marking points A &amp; B, sketch construction </a:t>
            </a:r>
            <a:br>
              <a:rPr sz="2000"/>
            </a:br>
            <a:r>
              <a:rPr sz="2000"/>
              <a:t>lines from them to back of bounding box &amp; mark C &amp; D. Then sketch arc between C and 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" grpId="1" animBg="1" advAuto="0"/>
      <p:bldP spid="478" grpId="2" animBg="1" advAuto="0"/>
      <p:bldP spid="479" grpId="3" animBg="1" advAuto="0"/>
      <p:bldP spid="480" grpId="4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Isometric Cylinder - 2</a:t>
            </a:r>
          </a:p>
        </p:txBody>
      </p:sp>
      <p:pic>
        <p:nvPicPr>
          <p:cNvPr id="48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989139"/>
            <a:ext cx="3627438" cy="3600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338" y="1989138"/>
            <a:ext cx="3600451" cy="3527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" grpId="1" animBg="1" advAuto="0"/>
      <p:bldP spid="484" grpId="2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Rectangle 2"/>
          <p:cNvSpPr txBox="1">
            <a:spLocks noGrp="1"/>
          </p:cNvSpPr>
          <p:nvPr>
            <p:ph type="title"/>
          </p:nvPr>
        </p:nvSpPr>
        <p:spPr>
          <a:xfrm>
            <a:off x="1684423" y="132349"/>
            <a:ext cx="8839201" cy="63767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Reading</a:t>
            </a:r>
          </a:p>
        </p:txBody>
      </p:sp>
      <p:sp>
        <p:nvSpPr>
          <p:cNvPr id="487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992312" y="1447801"/>
            <a:ext cx="8207376" cy="2128319"/>
          </a:xfrm>
          <a:prstGeom prst="rect">
            <a:avLst/>
          </a:prstGeom>
        </p:spPr>
        <p:txBody>
          <a:bodyPr/>
          <a:lstStyle/>
          <a:p>
            <a:pPr marL="329184" indent="-329184" defTabSz="658368">
              <a:lnSpc>
                <a:spcPct val="90000"/>
              </a:lnSpc>
              <a:spcBef>
                <a:spcPts val="800"/>
              </a:spcBef>
              <a:buAutoNum type="arabicPeriod"/>
              <a:defRPr sz="144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Reading:</a:t>
            </a:r>
            <a:r>
              <a:rPr b="0"/>
              <a:t> </a:t>
            </a:r>
          </a:p>
          <a:p>
            <a:pPr marL="630936" lvl="1" indent="-301752" defTabSz="658368">
              <a:lnSpc>
                <a:spcPct val="90000"/>
              </a:lnSpc>
              <a:spcBef>
                <a:spcPts val="300"/>
              </a:spcBef>
              <a:defRPr sz="1296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From last week: Ch 5 ( 5.1 - 5.7,   5.8.1 - 5.8.4,   5.10 - 5.13)</a:t>
            </a:r>
            <a:endParaRPr sz="1584"/>
          </a:p>
          <a:p>
            <a:pPr marL="630936" lvl="1" indent="-301752" defTabSz="658368">
              <a:lnSpc>
                <a:spcPct val="90000"/>
              </a:lnSpc>
              <a:spcBef>
                <a:spcPts val="300"/>
              </a:spcBef>
              <a:defRPr sz="1296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Ch 7 (7.1 - 7.6,   7.14 - 7.19)</a:t>
            </a:r>
            <a:endParaRPr sz="1584"/>
          </a:p>
          <a:p>
            <a:pPr marL="630936" lvl="1" indent="-301752" defTabSz="658368">
              <a:lnSpc>
                <a:spcPct val="90000"/>
              </a:lnSpc>
              <a:spcBef>
                <a:spcPts val="300"/>
              </a:spcBef>
              <a:defRPr sz="1296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 Section 5.4.2 there is an explanation of first- and third-angle projection. You may find the wikipedia article at</a:t>
            </a:r>
            <a:br/>
            <a:r>
              <a:t>    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http://en.wikipedia.org/wiki/Multiview_orthographic_projection</a:t>
            </a:r>
            <a:r>
              <a:t> </a:t>
            </a:r>
            <a:br/>
            <a:r>
              <a:t>to be a good explanation of the differences between the two.</a:t>
            </a:r>
          </a:p>
          <a:p>
            <a:pPr marL="329184" indent="-329184" defTabSz="658368">
              <a:lnSpc>
                <a:spcPct val="90000"/>
              </a:lnSpc>
              <a:spcBef>
                <a:spcPts val="800"/>
              </a:spcBef>
              <a:buAutoNum type="arabicPeriod"/>
              <a:defRPr sz="144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Bring plain paper and both regular and </a:t>
            </a:r>
            <a:r>
              <a:rPr b="1"/>
              <a:t>isometric grid</a:t>
            </a:r>
            <a:r>
              <a:t> paper to your lab.</a:t>
            </a:r>
          </a:p>
          <a:p>
            <a:pPr marL="329184" indent="-329184" defTabSz="658368">
              <a:lnSpc>
                <a:spcPct val="90000"/>
              </a:lnSpc>
              <a:spcBef>
                <a:spcPts val="800"/>
              </a:spcBef>
              <a:buAutoNum type="arabicPeriod"/>
              <a:defRPr sz="144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Bring your </a:t>
            </a:r>
            <a:r>
              <a:rPr b="1">
                <a:solidFill>
                  <a:srgbClr val="FF0000"/>
                </a:solidFill>
              </a:rPr>
              <a:t>textbook</a:t>
            </a:r>
            <a:r>
              <a:t> to your lab!!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5"/>
          <p:cNvSpPr txBox="1">
            <a:spLocks noGrp="1"/>
          </p:cNvSpPr>
          <p:nvPr>
            <p:ph type="body" sz="quarter" idx="4294967295"/>
          </p:nvPr>
        </p:nvSpPr>
        <p:spPr>
          <a:xfrm>
            <a:off x="2885356" y="2251694"/>
            <a:ext cx="6840537" cy="11525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>
            <a:normAutofit/>
          </a:bodyPr>
          <a:lstStyle/>
          <a:p>
            <a:pPr marL="0" indent="0" algn="ctr" defTabSz="886968">
              <a:spcBef>
                <a:spcPts val="1600"/>
              </a:spcBef>
              <a:buSzTx/>
              <a:buNone/>
              <a:defRPr sz="2716" b="1">
                <a:solidFill>
                  <a:srgbClr val="9B24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Lecture 4 – Part 2</a:t>
            </a:r>
          </a:p>
          <a:p>
            <a:pPr marL="0" indent="0" algn="ctr" defTabSz="886968">
              <a:spcBef>
                <a:spcPts val="1600"/>
              </a:spcBef>
              <a:buSzTx/>
              <a:buNone/>
              <a:defRPr sz="2716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Introduction to </a:t>
            </a:r>
            <a:r>
              <a:rPr lang="en-CA" dirty="0" err="1"/>
              <a:t>OnShape</a:t>
            </a:r>
            <a:endParaRPr dirty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Rectangle 2"/>
          <p:cNvSpPr txBox="1">
            <a:spLocks noGrp="1"/>
          </p:cNvSpPr>
          <p:nvPr>
            <p:ph type="title"/>
          </p:nvPr>
        </p:nvSpPr>
        <p:spPr>
          <a:xfrm>
            <a:off x="1684423" y="175213"/>
            <a:ext cx="8839201" cy="63767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CA" dirty="0" err="1">
                <a:solidFill>
                  <a:schemeClr val="accent2">
                    <a:lumMod val="75000"/>
                  </a:schemeClr>
                </a:solidFill>
              </a:rPr>
              <a:t>OnShape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2" name="Rectangle 3"/>
          <p:cNvSpPr txBox="1">
            <a:spLocks noGrp="1"/>
          </p:cNvSpPr>
          <p:nvPr>
            <p:ph type="body" idx="1"/>
          </p:nvPr>
        </p:nvSpPr>
        <p:spPr>
          <a:xfrm>
            <a:off x="1995488" y="1785939"/>
            <a:ext cx="8520112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0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CA" dirty="0" err="1">
                <a:solidFill>
                  <a:schemeClr val="accent2">
                    <a:lumMod val="75000"/>
                  </a:schemeClr>
                </a:solidFill>
              </a:rPr>
              <a:t>OnShape</a:t>
            </a:r>
            <a:r>
              <a:rPr dirty="0">
                <a:solidFill>
                  <a:schemeClr val="accent2">
                    <a:lumMod val="75000"/>
                  </a:schemeClr>
                </a:solidFill>
              </a:rPr>
              <a:t> is an industrial-strength 3-D solid-model based computer-aided design (CAD) system.</a:t>
            </a:r>
          </a:p>
          <a:p>
            <a:pPr>
              <a:spcBef>
                <a:spcPts val="20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en-CA" dirty="0" err="1">
                <a:solidFill>
                  <a:schemeClr val="accent2">
                    <a:lumMod val="75000"/>
                  </a:schemeClr>
                </a:solidFill>
              </a:rPr>
              <a:t>OnShape</a:t>
            </a:r>
            <a:r>
              <a:rPr dirty="0">
                <a:solidFill>
                  <a:schemeClr val="accent2">
                    <a:lumMod val="75000"/>
                  </a:schemeClr>
                </a:solidFill>
              </a:rPr>
              <a:t>, you sketch ideas and experiment with different designs to create 3D models.</a:t>
            </a:r>
          </a:p>
          <a:p>
            <a:pPr>
              <a:spcBef>
                <a:spcPts val="20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CA" dirty="0" err="1">
                <a:solidFill>
                  <a:schemeClr val="accent2">
                    <a:lumMod val="75000"/>
                  </a:schemeClr>
                </a:solidFill>
              </a:rPr>
              <a:t>OnShape</a:t>
            </a:r>
            <a:r>
              <a:rPr dirty="0">
                <a:solidFill>
                  <a:schemeClr val="accent2">
                    <a:lumMod val="75000"/>
                  </a:schemeClr>
                </a:solidFill>
              </a:rPr>
              <a:t> is used by students, designers, engineers, and other professionals to produce simple and complex parts, assemblies, and drawings.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65046"/>
      </p:ext>
    </p:extLst>
  </p:cSld>
  <p:clrMapOvr>
    <a:masterClrMapping/>
  </p:clrMapOvr>
  <p:transition spd="med" advTm="110175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" grpId="0" build="p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Rectangle 14"/>
          <p:cNvSpPr txBox="1">
            <a:spLocks noGrp="1"/>
          </p:cNvSpPr>
          <p:nvPr>
            <p:ph type="title"/>
          </p:nvPr>
        </p:nvSpPr>
        <p:spPr>
          <a:xfrm>
            <a:off x="1684423" y="175213"/>
            <a:ext cx="8839201" cy="63767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CA" dirty="0" err="1">
                <a:solidFill>
                  <a:schemeClr val="accent2">
                    <a:lumMod val="75000"/>
                  </a:schemeClr>
                </a:solidFill>
              </a:rPr>
              <a:t>OnShape</a:t>
            </a:r>
            <a:r>
              <a:rPr dirty="0">
                <a:solidFill>
                  <a:schemeClr val="accent2">
                    <a:lumMod val="75000"/>
                  </a:schemeClr>
                </a:solidFill>
              </a:rPr>
              <a:t> Model: 3 Design Environments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CA10210-3920-F44F-BB91-5102E50FE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r="13323"/>
          <a:stretch/>
        </p:blipFill>
        <p:spPr>
          <a:xfrm>
            <a:off x="569253" y="2232558"/>
            <a:ext cx="3230088" cy="2022681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5627F03-4B34-0840-9B39-8061A08185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5"/>
          <a:stretch/>
        </p:blipFill>
        <p:spPr>
          <a:xfrm>
            <a:off x="8392277" y="2232559"/>
            <a:ext cx="3491346" cy="2022681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39ECD3CC-0691-C941-8F20-57675053C5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22"/>
          <a:stretch/>
        </p:blipFill>
        <p:spPr>
          <a:xfrm>
            <a:off x="4350327" y="2232559"/>
            <a:ext cx="3491346" cy="2022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E49205-0D4B-C343-9581-C45B7E467D06}"/>
              </a:ext>
            </a:extLst>
          </p:cNvPr>
          <p:cNvSpPr txBox="1"/>
          <p:nvPr/>
        </p:nvSpPr>
        <p:spPr>
          <a:xfrm>
            <a:off x="1779059" y="4429495"/>
            <a:ext cx="8104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Parts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5810BE-DCCC-FB4E-8370-D6F527BA4FCC}"/>
              </a:ext>
            </a:extLst>
          </p:cNvPr>
          <p:cNvSpPr txBox="1"/>
          <p:nvPr/>
        </p:nvSpPr>
        <p:spPr>
          <a:xfrm>
            <a:off x="5288408" y="4429496"/>
            <a:ext cx="166808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Assemblies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43865C-099A-D543-8929-C9D754EACB90}"/>
              </a:ext>
            </a:extLst>
          </p:cNvPr>
          <p:cNvSpPr txBox="1"/>
          <p:nvPr/>
        </p:nvSpPr>
        <p:spPr>
          <a:xfrm>
            <a:off x="9395291" y="4429495"/>
            <a:ext cx="137793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Drawings</a:t>
            </a:r>
          </a:p>
        </p:txBody>
      </p:sp>
    </p:spTree>
    <p:extLst>
      <p:ext uri="{BB962C8B-B14F-4D97-AF65-F5344CB8AC3E}">
        <p14:creationId xmlns:p14="http://schemas.microsoft.com/office/powerpoint/2010/main" val="3653659148"/>
      </p:ext>
    </p:extLst>
  </p:cSld>
  <p:clrMapOvr>
    <a:masterClrMapping/>
  </p:clrMapOvr>
  <p:transition spd="med" advTm="72718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itle 1"/>
          <p:cNvSpPr txBox="1">
            <a:spLocks noGrp="1"/>
          </p:cNvSpPr>
          <p:nvPr>
            <p:ph type="title" idx="4294967295"/>
          </p:nvPr>
        </p:nvSpPr>
        <p:spPr>
          <a:xfrm>
            <a:off x="1991544" y="167740"/>
            <a:ext cx="8229601" cy="7572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CA" dirty="0" err="1">
                <a:solidFill>
                  <a:schemeClr val="accent2">
                    <a:lumMod val="75000"/>
                  </a:schemeClr>
                </a:solidFill>
              </a:rPr>
              <a:t>OnShape</a:t>
            </a:r>
            <a:r>
              <a:rPr dirty="0">
                <a:solidFill>
                  <a:schemeClr val="accent2">
                    <a:lumMod val="75000"/>
                  </a:schemeClr>
                </a:solidFill>
              </a:rPr>
              <a:t> is ASSOCIATIVE</a:t>
            </a:r>
          </a:p>
        </p:txBody>
      </p:sp>
      <p:sp>
        <p:nvSpPr>
          <p:cNvPr id="509" name="Content Placeholder 2"/>
          <p:cNvSpPr txBox="1">
            <a:spLocks noGrp="1"/>
          </p:cNvSpPr>
          <p:nvPr>
            <p:ph type="body" sz="half" idx="4294967295"/>
          </p:nvPr>
        </p:nvSpPr>
        <p:spPr>
          <a:xfrm>
            <a:off x="1524001" y="1941513"/>
            <a:ext cx="4740275" cy="37433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Parts, drawings &amp; assemblies all use the </a:t>
            </a:r>
            <a:r>
              <a:rPr i="1" dirty="0">
                <a:solidFill>
                  <a:schemeClr val="accent2">
                    <a:lumMod val="75000"/>
                  </a:schemeClr>
                </a:solidFill>
              </a:rPr>
              <a:t>same</a:t>
            </a:r>
            <a:r>
              <a:rPr dirty="0">
                <a:solidFill>
                  <a:schemeClr val="accent2">
                    <a:lumMod val="75000"/>
                  </a:schemeClr>
                </a:solidFill>
              </a:rPr>
              <a:t> database. 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So?</a:t>
            </a:r>
          </a:p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Any change made in any of the modes (i.e. </a:t>
            </a:r>
            <a:r>
              <a:rPr b="1" dirty="0">
                <a:solidFill>
                  <a:schemeClr val="accent2">
                    <a:lumMod val="75000"/>
                  </a:schemeClr>
                </a:solidFill>
              </a:rPr>
              <a:t>Part</a:t>
            </a:r>
            <a:r>
              <a:rPr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b="1" dirty="0">
                <a:solidFill>
                  <a:schemeClr val="accent2">
                    <a:lumMod val="75000"/>
                  </a:schemeClr>
                </a:solidFill>
              </a:rPr>
              <a:t>Assembly</a:t>
            </a:r>
            <a:r>
              <a:rPr dirty="0">
                <a:solidFill>
                  <a:schemeClr val="accent2">
                    <a:lumMod val="75000"/>
                  </a:schemeClr>
                </a:solidFill>
              </a:rPr>
              <a:t>, or </a:t>
            </a:r>
            <a:r>
              <a:rPr b="1" dirty="0">
                <a:solidFill>
                  <a:schemeClr val="accent2">
                    <a:lumMod val="75000"/>
                  </a:schemeClr>
                </a:solidFill>
              </a:rPr>
              <a:t>Drawing</a:t>
            </a:r>
            <a:r>
              <a:rPr dirty="0">
                <a:solidFill>
                  <a:schemeClr val="accent2">
                    <a:lumMod val="75000"/>
                  </a:schemeClr>
                </a:solidFill>
              </a:rPr>
              <a:t> modes) is automatically reflected in the other modes immediately.</a:t>
            </a:r>
          </a:p>
        </p:txBody>
      </p:sp>
      <p:pic>
        <p:nvPicPr>
          <p:cNvPr id="51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17172" y="1614488"/>
            <a:ext cx="3441701" cy="4044951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TextBox 1"/>
          <p:cNvSpPr txBox="1"/>
          <p:nvPr/>
        </p:nvSpPr>
        <p:spPr>
          <a:xfrm>
            <a:off x="1991544" y="1109935"/>
            <a:ext cx="7056785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chemeClr val="accent2">
                    <a:lumMod val="75000"/>
                  </a:schemeClr>
                </a:solidFill>
              </a:rPr>
              <a:t>What’s it mean that </a:t>
            </a:r>
            <a:r>
              <a:rPr lang="en-CA" dirty="0" err="1">
                <a:solidFill>
                  <a:schemeClr val="accent2">
                    <a:lumMod val="75000"/>
                  </a:schemeClr>
                </a:solidFill>
              </a:rPr>
              <a:t>OnShape</a:t>
            </a:r>
            <a:r>
              <a:rPr dirty="0">
                <a:solidFill>
                  <a:schemeClr val="accent2">
                    <a:lumMod val="75000"/>
                  </a:schemeClr>
                </a:solidFill>
              </a:rPr>
              <a:t> is associative?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595905"/>
      </p:ext>
    </p:extLst>
  </p:cSld>
  <p:clrMapOvr>
    <a:masterClrMapping/>
  </p:clrMapOvr>
  <p:transition spd="med" advTm="524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" grpId="0" build="p" animBg="1" advAuto="0"/>
      <p:bldP spid="510" grpId="0" animBg="1" advAuto="0"/>
      <p:bldP spid="511" grpId="0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Rectangle 2"/>
          <p:cNvSpPr txBox="1">
            <a:spLocks noGrp="1"/>
          </p:cNvSpPr>
          <p:nvPr>
            <p:ph type="title"/>
          </p:nvPr>
        </p:nvSpPr>
        <p:spPr>
          <a:xfrm>
            <a:off x="1684423" y="175213"/>
            <a:ext cx="8839201" cy="63767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CA" dirty="0" err="1"/>
              <a:t>OnShape</a:t>
            </a:r>
            <a:r>
              <a:rPr dirty="0"/>
              <a:t> is FEATURE-BASED</a:t>
            </a:r>
          </a:p>
        </p:txBody>
      </p:sp>
      <p:sp>
        <p:nvSpPr>
          <p:cNvPr id="51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1775521" y="1268760"/>
            <a:ext cx="8663879" cy="122413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Feature</a:t>
            </a:r>
            <a:r>
              <a:rPr dirty="0">
                <a:solidFill>
                  <a:srgbClr val="000066"/>
                </a:solidFill>
              </a:rPr>
              <a:t>:  smallest building block that can be modified individually.</a:t>
            </a:r>
          </a:p>
          <a:p>
            <a:pPr>
              <a:spcBef>
                <a:spcPts val="20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Features are building blocks of the parts (shapes and operations).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047D398-69F4-0944-B7D7-98FC47A89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698" y="2440987"/>
            <a:ext cx="7086600" cy="42418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BFCAFBC-052F-1B4F-93C4-6B7C85C989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52973"/>
      </p:ext>
    </p:extLst>
  </p:cSld>
  <p:clrMapOvr>
    <a:masterClrMapping/>
  </p:clrMapOvr>
  <p:transition spd="med" advTm="726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itle 1"/>
          <p:cNvSpPr txBox="1">
            <a:spLocks noGrp="1"/>
          </p:cNvSpPr>
          <p:nvPr>
            <p:ph type="title" idx="4294967295"/>
          </p:nvPr>
        </p:nvSpPr>
        <p:spPr>
          <a:xfrm>
            <a:off x="2042865" y="182561"/>
            <a:ext cx="8229601" cy="7572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CA" dirty="0" err="1">
                <a:solidFill>
                  <a:schemeClr val="accent2">
                    <a:lumMod val="75000"/>
                  </a:schemeClr>
                </a:solidFill>
              </a:rPr>
              <a:t>OnShape</a:t>
            </a:r>
            <a:r>
              <a:rPr dirty="0">
                <a:solidFill>
                  <a:schemeClr val="accent2">
                    <a:lumMod val="75000"/>
                  </a:schemeClr>
                </a:solidFill>
              </a:rPr>
              <a:t> is PARAMETRIC</a:t>
            </a:r>
          </a:p>
        </p:txBody>
      </p:sp>
      <p:sp>
        <p:nvSpPr>
          <p:cNvPr id="518" name="Content Placeholder 2"/>
          <p:cNvSpPr txBox="1">
            <a:spLocks noGrp="1"/>
          </p:cNvSpPr>
          <p:nvPr>
            <p:ph type="body" sz="half" idx="4294967295"/>
          </p:nvPr>
        </p:nvSpPr>
        <p:spPr>
          <a:xfrm>
            <a:off x="2278607" y="1266031"/>
            <a:ext cx="7758115" cy="19812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solidFill>
                  <a:schemeClr val="accent2">
                    <a:lumMod val="75000"/>
                  </a:schemeClr>
                </a:solidFill>
              </a:rPr>
              <a:t>Dimensions in the model </a:t>
            </a:r>
            <a:r>
              <a:rPr i="1">
                <a:solidFill>
                  <a:schemeClr val="accent2">
                    <a:lumMod val="75000"/>
                  </a:schemeClr>
                </a:solidFill>
              </a:rPr>
              <a:t>drive</a:t>
            </a:r>
            <a:r>
              <a:rPr>
                <a:solidFill>
                  <a:schemeClr val="accent2">
                    <a:lumMod val="75000"/>
                  </a:schemeClr>
                </a:solidFill>
              </a:rPr>
              <a:t> the geometry of the model.</a:t>
            </a:r>
          </a:p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solidFill>
                  <a:schemeClr val="accent2">
                    <a:lumMod val="75000"/>
                  </a:schemeClr>
                </a:solidFill>
              </a:rPr>
              <a:t>Modifying the dimensions changes the model.</a:t>
            </a:r>
          </a:p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solidFill>
                  <a:schemeClr val="accent2">
                    <a:lumMod val="75000"/>
                  </a:schemeClr>
                </a:solidFill>
              </a:rPr>
              <a:t>Dimensions and relations are stored in the model.</a:t>
            </a:r>
          </a:p>
        </p:txBody>
      </p:sp>
      <p:pic>
        <p:nvPicPr>
          <p:cNvPr id="51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03768" y="3194978"/>
            <a:ext cx="3098625" cy="27163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29709545"/>
      </p:ext>
    </p:extLst>
  </p:cSld>
  <p:clrMapOvr>
    <a:masterClrMapping/>
  </p:clrMapOvr>
  <p:transition spd="med" advTm="133794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F47F193F-FCB3-0F4C-BD1A-7E333DCE7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29" y="1103373"/>
            <a:ext cx="7070970" cy="4314006"/>
          </a:xfrm>
          <a:prstGeom prst="rect">
            <a:avLst/>
          </a:prstGeom>
        </p:spPr>
      </p:pic>
      <p:sp>
        <p:nvSpPr>
          <p:cNvPr id="53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chemeClr val="accent2">
                    <a:lumMod val="75000"/>
                  </a:schemeClr>
                </a:solidFill>
              </a:rPr>
              <a:t>User Interface</a:t>
            </a:r>
          </a:p>
        </p:txBody>
      </p:sp>
      <p:sp>
        <p:nvSpPr>
          <p:cNvPr id="540" name="TextBox 3"/>
          <p:cNvSpPr txBox="1"/>
          <p:nvPr/>
        </p:nvSpPr>
        <p:spPr>
          <a:xfrm>
            <a:off x="9747679" y="1062360"/>
            <a:ext cx="1482578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chemeClr val="accent2">
                    <a:lumMod val="75000"/>
                  </a:schemeClr>
                </a:solidFill>
              </a:rPr>
              <a:t>}  Menu bar</a:t>
            </a:r>
          </a:p>
        </p:txBody>
      </p:sp>
      <p:grpSp>
        <p:nvGrpSpPr>
          <p:cNvPr id="544" name="Group 7"/>
          <p:cNvGrpSpPr/>
          <p:nvPr/>
        </p:nvGrpSpPr>
        <p:grpSpPr>
          <a:xfrm>
            <a:off x="9427275" y="138176"/>
            <a:ext cx="1319403" cy="720081"/>
            <a:chOff x="0" y="0"/>
            <a:chExt cx="1319402" cy="720080"/>
          </a:xfrm>
        </p:grpSpPr>
        <p:sp>
          <p:nvSpPr>
            <p:cNvPr id="542" name="TextBox 6"/>
            <p:cNvSpPr txBox="1"/>
            <p:nvPr/>
          </p:nvSpPr>
          <p:spPr>
            <a:xfrm>
              <a:off x="164924" y="137446"/>
              <a:ext cx="1154479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>
                  <a:solidFill>
                    <a:schemeClr val="accent2">
                      <a:lumMod val="75000"/>
                    </a:schemeClr>
                  </a:solidFill>
                </a:rPr>
                <a:t>Resources Pane </a:t>
              </a:r>
            </a:p>
          </p:txBody>
        </p:sp>
        <p:sp>
          <p:nvSpPr>
            <p:cNvPr id="543" name="Oval 4"/>
            <p:cNvSpPr/>
            <p:nvPr/>
          </p:nvSpPr>
          <p:spPr>
            <a:xfrm>
              <a:off x="-1" y="-1"/>
              <a:ext cx="1319404" cy="720081"/>
            </a:xfrm>
            <a:prstGeom prst="ellipse">
              <a:avLst/>
            </a:prstGeom>
            <a:noFill/>
            <a:ln w="28575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4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547" name="Group 9"/>
          <p:cNvGrpSpPr/>
          <p:nvPr/>
        </p:nvGrpSpPr>
        <p:grpSpPr>
          <a:xfrm>
            <a:off x="2558804" y="2900334"/>
            <a:ext cx="1319405" cy="927724"/>
            <a:chOff x="-1" y="-1"/>
            <a:chExt cx="1319404" cy="927723"/>
          </a:xfrm>
        </p:grpSpPr>
        <p:sp>
          <p:nvSpPr>
            <p:cNvPr id="545" name="TextBox 10"/>
            <p:cNvSpPr txBox="1"/>
            <p:nvPr/>
          </p:nvSpPr>
          <p:spPr>
            <a:xfrm>
              <a:off x="164924" y="137446"/>
              <a:ext cx="1008657" cy="738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CA" dirty="0">
                  <a:solidFill>
                    <a:schemeClr val="accent2">
                      <a:lumMod val="75000"/>
                    </a:schemeClr>
                  </a:solidFill>
                </a:rPr>
                <a:t>Feature </a:t>
              </a:r>
              <a:r>
                <a:rPr dirty="0">
                  <a:solidFill>
                    <a:schemeClr val="accent2">
                      <a:lumMod val="75000"/>
                    </a:schemeClr>
                  </a:solidFill>
                </a:rPr>
                <a:t>Manager Pane </a:t>
              </a:r>
            </a:p>
          </p:txBody>
        </p:sp>
        <p:sp>
          <p:nvSpPr>
            <p:cNvPr id="546" name="Oval 11"/>
            <p:cNvSpPr/>
            <p:nvPr/>
          </p:nvSpPr>
          <p:spPr>
            <a:xfrm>
              <a:off x="-1" y="-1"/>
              <a:ext cx="1319404" cy="927723"/>
            </a:xfrm>
            <a:prstGeom prst="ellipse">
              <a:avLst/>
            </a:prstGeom>
            <a:noFill/>
            <a:ln w="28575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4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550" name="Group 12"/>
          <p:cNvGrpSpPr/>
          <p:nvPr/>
        </p:nvGrpSpPr>
        <p:grpSpPr>
          <a:xfrm>
            <a:off x="5280652" y="3107976"/>
            <a:ext cx="1319405" cy="720082"/>
            <a:chOff x="-1" y="-1"/>
            <a:chExt cx="1319404" cy="720081"/>
          </a:xfrm>
        </p:grpSpPr>
        <p:sp>
          <p:nvSpPr>
            <p:cNvPr id="548" name="TextBox 13"/>
            <p:cNvSpPr txBox="1"/>
            <p:nvPr/>
          </p:nvSpPr>
          <p:spPr>
            <a:xfrm>
              <a:off x="244047" y="131410"/>
              <a:ext cx="1008657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>
                  <a:solidFill>
                    <a:schemeClr val="accent2">
                      <a:lumMod val="75000"/>
                    </a:schemeClr>
                  </a:solidFill>
                </a:rPr>
                <a:t>Graphics Area</a:t>
              </a:r>
            </a:p>
          </p:txBody>
        </p:sp>
        <p:sp>
          <p:nvSpPr>
            <p:cNvPr id="549" name="Oval 14"/>
            <p:cNvSpPr/>
            <p:nvPr/>
          </p:nvSpPr>
          <p:spPr>
            <a:xfrm>
              <a:off x="-1" y="-1"/>
              <a:ext cx="1319404" cy="720081"/>
            </a:xfrm>
            <a:prstGeom prst="ellipse">
              <a:avLst/>
            </a:prstGeom>
            <a:noFill/>
            <a:ln w="28575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4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551" name="TextBox 16"/>
          <p:cNvSpPr txBox="1"/>
          <p:nvPr/>
        </p:nvSpPr>
        <p:spPr>
          <a:xfrm>
            <a:off x="941979" y="2547068"/>
            <a:ext cx="1440159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chemeClr val="accent2">
                    <a:lumMod val="75000"/>
                  </a:schemeClr>
                </a:solidFill>
              </a:rPr>
              <a:t>“Document” </a:t>
            </a:r>
            <a:r>
              <a:rPr dirty="0" err="1">
                <a:solidFill>
                  <a:schemeClr val="accent2">
                    <a:lumMod val="75000"/>
                  </a:schemeClr>
                </a:solidFill>
              </a:rPr>
              <a:t>subWindow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52" name="Rounded Rectangle 8"/>
          <p:cNvSpPr/>
          <p:nvPr/>
        </p:nvSpPr>
        <p:spPr>
          <a:xfrm>
            <a:off x="3835729" y="1628799"/>
            <a:ext cx="5756469" cy="3548843"/>
          </a:xfrm>
          <a:prstGeom prst="roundRect">
            <a:avLst>
              <a:gd name="adj" fmla="val 16667"/>
            </a:avLst>
          </a:prstGeom>
          <a:ln w="38100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latin typeface="+mj-lt"/>
                <a:ea typeface="+mj-ea"/>
                <a:cs typeface="+mj-cs"/>
                <a:sym typeface="Times New Roman"/>
              </a:defRPr>
            </a:pPr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3C359898-5750-234D-A866-349925628ED4}"/>
              </a:ext>
            </a:extLst>
          </p:cNvPr>
          <p:cNvSpPr txBox="1"/>
          <p:nvPr/>
        </p:nvSpPr>
        <p:spPr>
          <a:xfrm>
            <a:off x="9772411" y="5071938"/>
            <a:ext cx="194853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chemeClr val="accent2">
                    <a:lumMod val="75000"/>
                  </a:schemeClr>
                </a:solidFill>
              </a:rPr>
              <a:t>}  </a:t>
            </a: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Tabs to switch between project files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A1B9B63-B4C3-2F4A-998E-20D0D8711AA6}"/>
                  </a:ext>
                </a:extLst>
              </p14:cNvPr>
              <p14:cNvContentPartPr/>
              <p14:nvPr/>
            </p14:nvContentPartPr>
            <p14:xfrm>
              <a:off x="8268218" y="606820"/>
              <a:ext cx="1225440" cy="486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A1B9B63-B4C3-2F4A-998E-20D0D8711A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9218" y="597820"/>
                <a:ext cx="1243080" cy="50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725774"/>
      </p:ext>
    </p:extLst>
  </p:cSld>
  <p:clrMapOvr>
    <a:masterClrMapping/>
  </p:clrMapOvr>
  <p:transition spd="med" advTm="6548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Review : Multi-view placement</a:t>
            </a:r>
          </a:p>
        </p:txBody>
      </p:sp>
      <p:grpSp>
        <p:nvGrpSpPr>
          <p:cNvPr id="306" name="Group 34"/>
          <p:cNvGrpSpPr/>
          <p:nvPr/>
        </p:nvGrpSpPr>
        <p:grpSpPr>
          <a:xfrm>
            <a:off x="1989143" y="1257299"/>
            <a:ext cx="8143876" cy="5075241"/>
            <a:chOff x="0" y="-1"/>
            <a:chExt cx="8143875" cy="5075239"/>
          </a:xfrm>
        </p:grpSpPr>
        <p:sp>
          <p:nvSpPr>
            <p:cNvPr id="281" name="Line 26"/>
            <p:cNvSpPr/>
            <p:nvPr/>
          </p:nvSpPr>
          <p:spPr>
            <a:xfrm flipV="1">
              <a:off x="4584392" y="2826431"/>
              <a:ext cx="1" cy="4430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2" name="Line 27"/>
            <p:cNvSpPr/>
            <p:nvPr/>
          </p:nvSpPr>
          <p:spPr>
            <a:xfrm flipV="1">
              <a:off x="5660745" y="2826431"/>
              <a:ext cx="1" cy="4430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3" name="Line 28"/>
            <p:cNvSpPr/>
            <p:nvPr/>
          </p:nvSpPr>
          <p:spPr>
            <a:xfrm>
              <a:off x="4596263" y="3065705"/>
              <a:ext cx="1048653" cy="1"/>
            </a:xfrm>
            <a:prstGeom prst="lin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Text Box 29"/>
            <p:cNvSpPr txBox="1"/>
            <p:nvPr/>
          </p:nvSpPr>
          <p:spPr>
            <a:xfrm>
              <a:off x="4645728" y="2600241"/>
              <a:ext cx="1038760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/>
              </a:lvl1pPr>
            </a:lstStyle>
            <a:p>
              <a:r>
                <a:t>Depth</a:t>
              </a:r>
            </a:p>
          </p:txBody>
        </p:sp>
        <p:pic>
          <p:nvPicPr>
            <p:cNvPr id="285" name="Picture 5" descr="Picture 5"/>
            <p:cNvPicPr>
              <a:picLocks noChangeAspect="1"/>
            </p:cNvPicPr>
            <p:nvPr/>
          </p:nvPicPr>
          <p:blipFill>
            <a:blip r:embed="rId3"/>
            <a:srcRect b="17307"/>
            <a:stretch>
              <a:fillRect/>
            </a:stretch>
          </p:blipFill>
          <p:spPr>
            <a:xfrm>
              <a:off x="0" y="1869"/>
              <a:ext cx="8143875" cy="50733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04" name="Group 32"/>
            <p:cNvGrpSpPr/>
            <p:nvPr/>
          </p:nvGrpSpPr>
          <p:grpSpPr>
            <a:xfrm>
              <a:off x="278980" y="543974"/>
              <a:ext cx="5914006" cy="4234042"/>
              <a:chOff x="-1" y="-1"/>
              <a:chExt cx="5914005" cy="4234040"/>
            </a:xfrm>
          </p:grpSpPr>
          <p:sp>
            <p:nvSpPr>
              <p:cNvPr id="286" name="Rectangle 6"/>
              <p:cNvSpPr/>
              <p:nvPr/>
            </p:nvSpPr>
            <p:spPr>
              <a:xfrm>
                <a:off x="120693" y="813159"/>
                <a:ext cx="2093348" cy="1001963"/>
              </a:xfrm>
              <a:prstGeom prst="rect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287" name="Rectangle 7"/>
              <p:cNvSpPr/>
              <p:nvPr/>
            </p:nvSpPr>
            <p:spPr>
              <a:xfrm>
                <a:off x="132565" y="2798390"/>
                <a:ext cx="2079498" cy="1246845"/>
              </a:xfrm>
              <a:prstGeom prst="rect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288" name="Rectangle 8"/>
              <p:cNvSpPr/>
              <p:nvPr/>
            </p:nvSpPr>
            <p:spPr>
              <a:xfrm>
                <a:off x="3234993" y="2785305"/>
                <a:ext cx="1066460" cy="1246845"/>
              </a:xfrm>
              <a:prstGeom prst="rect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289" name="Line 9"/>
              <p:cNvSpPr/>
              <p:nvPr/>
            </p:nvSpPr>
            <p:spPr>
              <a:xfrm flipH="1">
                <a:off x="126629" y="345826"/>
                <a:ext cx="1" cy="3888213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Line 10"/>
              <p:cNvSpPr/>
              <p:nvPr/>
            </p:nvSpPr>
            <p:spPr>
              <a:xfrm flipH="1">
                <a:off x="2216020" y="297223"/>
                <a:ext cx="1" cy="3901298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Line 11"/>
              <p:cNvSpPr/>
              <p:nvPr/>
            </p:nvSpPr>
            <p:spPr>
              <a:xfrm>
                <a:off x="-1" y="2774089"/>
                <a:ext cx="4950432" cy="1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Line 12"/>
              <p:cNvSpPr/>
              <p:nvPr/>
            </p:nvSpPr>
            <p:spPr>
              <a:xfrm>
                <a:off x="-1" y="4030280"/>
                <a:ext cx="4950432" cy="1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Line 13"/>
              <p:cNvSpPr/>
              <p:nvPr/>
            </p:nvSpPr>
            <p:spPr>
              <a:xfrm>
                <a:off x="2342650" y="811290"/>
                <a:ext cx="2024098" cy="1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Line 16"/>
              <p:cNvSpPr/>
              <p:nvPr/>
            </p:nvSpPr>
            <p:spPr>
              <a:xfrm>
                <a:off x="2342650" y="1803905"/>
                <a:ext cx="1011060" cy="1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Line 17"/>
              <p:cNvSpPr/>
              <p:nvPr/>
            </p:nvSpPr>
            <p:spPr>
              <a:xfrm>
                <a:off x="126629" y="416861"/>
                <a:ext cx="2075541" cy="1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prstDash val="solid"/>
                <a:round/>
                <a:headEnd type="stealth" w="med" len="med"/>
                <a:tailEnd type="stealth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Line 18"/>
              <p:cNvSpPr/>
              <p:nvPr/>
            </p:nvSpPr>
            <p:spPr>
              <a:xfrm flipH="1">
                <a:off x="2708689" y="811290"/>
                <a:ext cx="1" cy="994485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prstDash val="solid"/>
                <a:round/>
                <a:headEnd type="stealth" w="med" len="med"/>
                <a:tailEnd type="stealth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Line 19"/>
              <p:cNvSpPr/>
              <p:nvPr/>
            </p:nvSpPr>
            <p:spPr>
              <a:xfrm>
                <a:off x="4811929" y="2785305"/>
                <a:ext cx="1" cy="1233760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prstDash val="solid"/>
                <a:round/>
                <a:headEnd type="stealth" w="med" len="med"/>
                <a:tailEnd type="stealth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Text Box 20"/>
              <p:cNvSpPr txBox="1"/>
              <p:nvPr/>
            </p:nvSpPr>
            <p:spPr>
              <a:xfrm>
                <a:off x="708335" y="-1"/>
                <a:ext cx="1038759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900"/>
                  </a:spcBef>
                  <a:defRPr sz="1600"/>
                </a:lvl1pPr>
              </a:lstStyle>
              <a:p>
                <a:r>
                  <a:t>Width</a:t>
                </a:r>
              </a:p>
            </p:txBody>
          </p:sp>
          <p:sp>
            <p:nvSpPr>
              <p:cNvPr id="299" name="Text Box 21"/>
              <p:cNvSpPr txBox="1"/>
              <p:nvPr/>
            </p:nvSpPr>
            <p:spPr>
              <a:xfrm>
                <a:off x="2783875" y="1065519"/>
                <a:ext cx="1038760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900"/>
                  </a:spcBef>
                  <a:defRPr sz="1600"/>
                </a:lvl1pPr>
              </a:lstStyle>
              <a:p>
                <a:r>
                  <a:t>Depth</a:t>
                </a:r>
              </a:p>
            </p:txBody>
          </p:sp>
          <p:sp>
            <p:nvSpPr>
              <p:cNvPr id="300" name="Text Box 22"/>
              <p:cNvSpPr txBox="1"/>
              <p:nvPr/>
            </p:nvSpPr>
            <p:spPr>
              <a:xfrm>
                <a:off x="4875244" y="3157302"/>
                <a:ext cx="1038760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900"/>
                  </a:spcBef>
                  <a:defRPr sz="1600"/>
                </a:lvl1pPr>
              </a:lstStyle>
              <a:p>
                <a:r>
                  <a:t>Height</a:t>
                </a:r>
              </a:p>
            </p:txBody>
          </p:sp>
          <p:sp>
            <p:nvSpPr>
              <p:cNvPr id="301" name="Text Box 23"/>
              <p:cNvSpPr txBox="1"/>
              <p:nvPr/>
            </p:nvSpPr>
            <p:spPr>
              <a:xfrm>
                <a:off x="759778" y="981399"/>
                <a:ext cx="1038760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900"/>
                  </a:spcBef>
                  <a:defRPr sz="1600"/>
                </a:lvl1pPr>
              </a:lstStyle>
              <a:p>
                <a:r>
                  <a:t>Top view</a:t>
                </a:r>
              </a:p>
            </p:txBody>
          </p:sp>
          <p:sp>
            <p:nvSpPr>
              <p:cNvPr id="302" name="Text Box 24"/>
              <p:cNvSpPr txBox="1"/>
              <p:nvPr/>
            </p:nvSpPr>
            <p:spPr>
              <a:xfrm>
                <a:off x="682613" y="3157302"/>
                <a:ext cx="1038760" cy="5847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900"/>
                  </a:spcBef>
                  <a:defRPr sz="1600"/>
                </a:lvl1pPr>
              </a:lstStyle>
              <a:p>
                <a:r>
                  <a:t>Front View</a:t>
                </a:r>
              </a:p>
            </p:txBody>
          </p:sp>
          <p:sp>
            <p:nvSpPr>
              <p:cNvPr id="303" name="Text Box 25"/>
              <p:cNvSpPr txBox="1"/>
              <p:nvPr/>
            </p:nvSpPr>
            <p:spPr>
              <a:xfrm>
                <a:off x="3316116" y="2931113"/>
                <a:ext cx="1038760" cy="5847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900"/>
                  </a:spcBef>
                  <a:defRPr sz="1600"/>
                </a:lvl1pPr>
              </a:lstStyle>
              <a:p>
                <a:r>
                  <a:t>Right side view</a:t>
                </a:r>
              </a:p>
            </p:txBody>
          </p:sp>
        </p:grpSp>
        <p:pic>
          <p:nvPicPr>
            <p:cNvPr id="305" name="Picture 31" descr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966" y="-1"/>
              <a:ext cx="3213231" cy="26282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7" name="Straight Connector 2"/>
          <p:cNvSpPr/>
          <p:nvPr/>
        </p:nvSpPr>
        <p:spPr>
          <a:xfrm flipV="1">
            <a:off x="5160212" y="2571440"/>
            <a:ext cx="1119882" cy="1033742"/>
          </a:xfrm>
          <a:prstGeom prst="line">
            <a:avLst/>
          </a:prstGeom>
          <a:ln w="127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8" name="Straight Connector 4"/>
          <p:cNvSpPr/>
          <p:nvPr/>
        </p:nvSpPr>
        <p:spPr>
          <a:xfrm flipH="1">
            <a:off x="6230631" y="2483427"/>
            <a:ext cx="1" cy="2043336"/>
          </a:xfrm>
          <a:prstGeom prst="line">
            <a:avLst/>
          </a:prstGeom>
          <a:ln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9" name="Straight Connector 6"/>
          <p:cNvSpPr/>
          <p:nvPr/>
        </p:nvSpPr>
        <p:spPr>
          <a:xfrm flipH="1">
            <a:off x="5160213" y="2483427"/>
            <a:ext cx="1" cy="2043336"/>
          </a:xfrm>
          <a:prstGeom prst="line">
            <a:avLst/>
          </a:prstGeom>
          <a:ln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Title 1"/>
          <p:cNvSpPr txBox="1">
            <a:spLocks noGrp="1"/>
          </p:cNvSpPr>
          <p:nvPr>
            <p:ph type="title" idx="4294967295"/>
          </p:nvPr>
        </p:nvSpPr>
        <p:spPr>
          <a:xfrm>
            <a:off x="-273400" y="1921162"/>
            <a:ext cx="8229601" cy="7572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solidFill>
                  <a:schemeClr val="accent2">
                    <a:lumMod val="75000"/>
                  </a:schemeClr>
                </a:solidFill>
              </a:rPr>
              <a:t>Display Modes</a:t>
            </a:r>
          </a:p>
        </p:txBody>
      </p:sp>
      <p:pic>
        <p:nvPicPr>
          <p:cNvPr id="57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2924176"/>
            <a:ext cx="5732464" cy="3228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1A651E-EC4D-0243-B1C9-10E616AFB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10" y="961901"/>
            <a:ext cx="1784212" cy="5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3936"/>
      </p:ext>
    </p:extLst>
  </p:cSld>
  <p:clrMapOvr>
    <a:masterClrMapping/>
  </p:clrMapOvr>
  <p:transition spd="med" advTm="24225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Rectangle 2"/>
          <p:cNvSpPr txBox="1">
            <a:spLocks noGrp="1"/>
          </p:cNvSpPr>
          <p:nvPr>
            <p:ph type="title"/>
          </p:nvPr>
        </p:nvSpPr>
        <p:spPr>
          <a:xfrm>
            <a:off x="1684421" y="310479"/>
            <a:ext cx="8839201" cy="63767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solidFill>
                  <a:schemeClr val="accent2">
                    <a:lumMod val="75000"/>
                  </a:schemeClr>
                </a:solidFill>
              </a:rPr>
              <a:t>How do we actually build a Part?</a:t>
            </a:r>
          </a:p>
        </p:txBody>
      </p:sp>
      <p:sp>
        <p:nvSpPr>
          <p:cNvPr id="585" name="Rectangle 3"/>
          <p:cNvSpPr txBox="1">
            <a:spLocks noGrp="1"/>
          </p:cNvSpPr>
          <p:nvPr>
            <p:ph type="body" idx="1"/>
          </p:nvPr>
        </p:nvSpPr>
        <p:spPr>
          <a:xfrm>
            <a:off x="1963946" y="1480087"/>
            <a:ext cx="8280153" cy="378737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Build parts by combining features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Ok how do I make a feature?</a:t>
            </a:r>
          </a:p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Build feature by drawing a 2D sketch and extruding it into the 3</a:t>
            </a:r>
            <a:r>
              <a:rPr baseline="30000" dirty="0">
                <a:solidFill>
                  <a:schemeClr val="accent2">
                    <a:lumMod val="75000"/>
                  </a:schemeClr>
                </a:solidFill>
              </a:rPr>
              <a:t>rd</a:t>
            </a:r>
            <a:r>
              <a:rPr dirty="0">
                <a:solidFill>
                  <a:schemeClr val="accent2">
                    <a:lumMod val="75000"/>
                  </a:schemeClr>
                </a:solidFill>
              </a:rPr>
              <a:t> dimension:</a:t>
            </a:r>
          </a:p>
          <a:p>
            <a:pPr marL="742950" lvl="1" indent="-285750">
              <a:spcBef>
                <a:spcPts val="4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Use familiar drawing tools.</a:t>
            </a:r>
          </a:p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The sketch does not need to be dimensionally accurate.</a:t>
            </a:r>
          </a:p>
          <a:p>
            <a:pPr marL="742950" lvl="1" indent="-285750">
              <a:spcBef>
                <a:spcPts val="4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Just needs to represent basic shape (</a:t>
            </a:r>
            <a:r>
              <a:rPr b="1" dirty="0">
                <a:solidFill>
                  <a:schemeClr val="accent2">
                    <a:lumMod val="75000"/>
                  </a:schemeClr>
                </a:solidFill>
              </a:rPr>
              <a:t>topology</a:t>
            </a:r>
            <a:r>
              <a:rPr dirty="0">
                <a:solidFill>
                  <a:schemeClr val="accent2">
                    <a:lumMod val="75000"/>
                  </a:schemeClr>
                </a:solidFill>
              </a:rPr>
              <a:t>) of profile:</a:t>
            </a:r>
            <a:endParaRPr sz="2200" dirty="0">
              <a:solidFill>
                <a:schemeClr val="accent2">
                  <a:lumMod val="75000"/>
                </a:schemeClr>
              </a:solidFill>
            </a:endParaRPr>
          </a:p>
          <a:p>
            <a:pPr marL="1143000" lvl="2" indent="-228600">
              <a:spcBef>
                <a:spcPts val="4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Number of sides</a:t>
            </a:r>
          </a:p>
          <a:p>
            <a:pPr marL="1143000" lvl="2" indent="-228600">
              <a:spcBef>
                <a:spcPts val="4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Relationships between elements (parallel, etc.)</a:t>
            </a:r>
          </a:p>
        </p:txBody>
      </p:sp>
    </p:spTree>
    <p:extLst>
      <p:ext uri="{BB962C8B-B14F-4D97-AF65-F5344CB8AC3E}">
        <p14:creationId xmlns:p14="http://schemas.microsoft.com/office/powerpoint/2010/main" val="734247636"/>
      </p:ext>
    </p:extLst>
  </p:cSld>
  <p:clrMapOvr>
    <a:masterClrMapping/>
  </p:clrMapOvr>
  <p:transition spd="med" advTm="18377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Title 1"/>
          <p:cNvSpPr txBox="1">
            <a:spLocks noGrp="1"/>
          </p:cNvSpPr>
          <p:nvPr>
            <p:ph type="title"/>
          </p:nvPr>
        </p:nvSpPr>
        <p:spPr>
          <a:xfrm>
            <a:off x="1703514" y="209624"/>
            <a:ext cx="8839201" cy="63767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solidFill>
                  <a:schemeClr val="accent2">
                    <a:lumMod val="75000"/>
                  </a:schemeClr>
                </a:solidFill>
              </a:rPr>
              <a:t>Features</a:t>
            </a:r>
          </a:p>
        </p:txBody>
      </p:sp>
      <p:sp>
        <p:nvSpPr>
          <p:cNvPr id="588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845181" y="1493988"/>
            <a:ext cx="2808314" cy="33123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Features are the building blocks of parts.</a:t>
            </a:r>
          </a:p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Features are the shapes and operations that construct parts.</a:t>
            </a:r>
          </a:p>
        </p:txBody>
      </p:sp>
      <p:pic>
        <p:nvPicPr>
          <p:cNvPr id="589" name="Picture 2" descr="Picture 2"/>
          <p:cNvPicPr>
            <a:picLocks noChangeAspect="1"/>
          </p:cNvPicPr>
          <p:nvPr/>
        </p:nvPicPr>
        <p:blipFill rotWithShape="1">
          <a:blip r:embed="rId2"/>
          <a:srcRect l="26316" t="10631" r="4163" b="9154"/>
          <a:stretch/>
        </p:blipFill>
        <p:spPr>
          <a:xfrm>
            <a:off x="5450774" y="1401288"/>
            <a:ext cx="5507577" cy="47365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64532936"/>
      </p:ext>
    </p:extLst>
  </p:cSld>
  <p:clrMapOvr>
    <a:masterClrMapping/>
  </p:clrMapOvr>
  <p:transition spd="med" advTm="7466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Title 1"/>
          <p:cNvSpPr txBox="1">
            <a:spLocks noGrp="1"/>
          </p:cNvSpPr>
          <p:nvPr>
            <p:ph type="title"/>
          </p:nvPr>
        </p:nvSpPr>
        <p:spPr>
          <a:xfrm>
            <a:off x="1703511" y="224642"/>
            <a:ext cx="3024338" cy="648074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solidFill>
                  <a:schemeClr val="accent2">
                    <a:lumMod val="75000"/>
                  </a:schemeClr>
                </a:solidFill>
              </a:rPr>
              <a:t>Shape Features</a:t>
            </a:r>
          </a:p>
        </p:txBody>
      </p:sp>
      <p:sp>
        <p:nvSpPr>
          <p:cNvPr id="592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703512" y="980729"/>
            <a:ext cx="3528393" cy="22174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  <a:defRPr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Base feature</a:t>
            </a:r>
          </a:p>
          <a:p>
            <a:pPr>
              <a:spcBef>
                <a:spcPts val="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First feature in part.</a:t>
            </a:r>
          </a:p>
          <a:p>
            <a:pPr>
              <a:spcBef>
                <a:spcPts val="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Created from 2D sketch.</a:t>
            </a:r>
          </a:p>
          <a:p>
            <a:pPr>
              <a:spcBef>
                <a:spcPts val="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Forms work piece to which other features are added.</a:t>
            </a:r>
          </a:p>
        </p:txBody>
      </p:sp>
      <p:pic>
        <p:nvPicPr>
          <p:cNvPr id="593" name="Picture 2" descr="Picture 2"/>
          <p:cNvPicPr>
            <a:picLocks noChangeAspect="1"/>
          </p:cNvPicPr>
          <p:nvPr/>
        </p:nvPicPr>
        <p:blipFill rotWithShape="1">
          <a:blip r:embed="rId3"/>
          <a:srcRect l="27585" t="6862" r="4333" b="6721"/>
          <a:stretch/>
        </p:blipFill>
        <p:spPr>
          <a:xfrm>
            <a:off x="6466847" y="546265"/>
            <a:ext cx="2843408" cy="2690130"/>
          </a:xfrm>
          <a:prstGeom prst="rect">
            <a:avLst/>
          </a:prstGeom>
          <a:ln w="12700">
            <a:miter lim="400000"/>
          </a:ln>
        </p:spPr>
      </p:pic>
      <p:sp>
        <p:nvSpPr>
          <p:cNvPr id="594" name="Content Placeholder 2"/>
          <p:cNvSpPr txBox="1"/>
          <p:nvPr/>
        </p:nvSpPr>
        <p:spPr>
          <a:xfrm>
            <a:off x="1703512" y="3659833"/>
            <a:ext cx="3605097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000">
                <a:solidFill>
                  <a:schemeClr val="accent2">
                    <a:lumMod val="75000"/>
                  </a:schemeClr>
                </a:solidFill>
              </a:rPr>
              <a:t>Boss feature</a:t>
            </a:r>
          </a:p>
          <a:p>
            <a:pPr marL="342900" indent="-342900">
              <a:buSzPct val="100000"/>
              <a:buChar char="•"/>
              <a:defRPr sz="2000">
                <a:solidFill>
                  <a:srgbClr val="0000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000">
                <a:solidFill>
                  <a:schemeClr val="accent2">
                    <a:lumMod val="75000"/>
                  </a:schemeClr>
                </a:solidFill>
              </a:rPr>
              <a:t>Adds material to part.</a:t>
            </a:r>
          </a:p>
          <a:p>
            <a:pPr marL="342900" indent="-342900">
              <a:buSzPct val="100000"/>
              <a:buChar char="•"/>
              <a:defRPr sz="2000">
                <a:solidFill>
                  <a:srgbClr val="0000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000">
                <a:solidFill>
                  <a:schemeClr val="accent2">
                    <a:lumMod val="75000"/>
                  </a:schemeClr>
                </a:solidFill>
              </a:rPr>
              <a:t>Created from 2D sketch.</a:t>
            </a:r>
          </a:p>
          <a:p>
            <a:pPr marL="342900" indent="-342900">
              <a:buSzPct val="100000"/>
              <a:buChar char="•"/>
              <a:defRPr sz="2000">
                <a:solidFill>
                  <a:srgbClr val="0000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000">
                <a:solidFill>
                  <a:schemeClr val="accent2">
                    <a:lumMod val="75000"/>
                  </a:schemeClr>
                </a:solidFill>
              </a:rPr>
              <a:t>Must be attached to rest of part.</a:t>
            </a:r>
          </a:p>
        </p:txBody>
      </p:sp>
      <p:pic>
        <p:nvPicPr>
          <p:cNvPr id="595" name="Picture 3" descr="Picture 3"/>
          <p:cNvPicPr>
            <a:picLocks noChangeAspect="1"/>
          </p:cNvPicPr>
          <p:nvPr/>
        </p:nvPicPr>
        <p:blipFill rotWithShape="1">
          <a:blip r:embed="rId4"/>
          <a:srcRect l="26099" t="7350" r="3887" b="9528"/>
          <a:stretch/>
        </p:blipFill>
        <p:spPr>
          <a:xfrm>
            <a:off x="6368509" y="3621606"/>
            <a:ext cx="3040084" cy="2690131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TextBox 3"/>
          <p:cNvSpPr txBox="1"/>
          <p:nvPr/>
        </p:nvSpPr>
        <p:spPr>
          <a:xfrm>
            <a:off x="6805625" y="6364321"/>
            <a:ext cx="223224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chemeClr val="accent2">
                    <a:lumMod val="75000"/>
                  </a:schemeClr>
                </a:solidFill>
              </a:rPr>
              <a:t>Two boss features here!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300763"/>
      </p:ext>
    </p:extLst>
  </p:cSld>
  <p:clrMapOvr>
    <a:masterClrMapping/>
  </p:clrMapOvr>
  <p:transition spd="med" advTm="3452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" grpId="0" animBg="1" advAuto="0"/>
      <p:bldP spid="595" grpId="0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Title 1"/>
          <p:cNvSpPr txBox="1">
            <a:spLocks noGrp="1"/>
          </p:cNvSpPr>
          <p:nvPr>
            <p:ph type="title"/>
          </p:nvPr>
        </p:nvSpPr>
        <p:spPr>
          <a:xfrm>
            <a:off x="1703512" y="196538"/>
            <a:ext cx="4355976" cy="648074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chemeClr val="accent2">
                    <a:lumMod val="75000"/>
                  </a:schemeClr>
                </a:solidFill>
              </a:rPr>
              <a:t>More Shape Features</a:t>
            </a:r>
          </a:p>
        </p:txBody>
      </p:sp>
      <p:sp>
        <p:nvSpPr>
          <p:cNvPr id="599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703511" y="980729"/>
            <a:ext cx="3890214" cy="208823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defTabSz="905255">
              <a:spcBef>
                <a:spcPts val="1100"/>
              </a:spcBef>
              <a:buSzTx/>
              <a:buNone/>
              <a:defRPr sz="1979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solidFill>
                  <a:schemeClr val="accent2">
                    <a:lumMod val="75000"/>
                  </a:schemeClr>
                </a:solidFill>
              </a:rPr>
              <a:t>Cut feature</a:t>
            </a:r>
          </a:p>
          <a:p>
            <a:pPr marL="339470" indent="-339470" defTabSz="905255">
              <a:spcBef>
                <a:spcPts val="1100"/>
              </a:spcBef>
              <a:defRPr sz="1979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solidFill>
                  <a:schemeClr val="accent2">
                    <a:lumMod val="75000"/>
                  </a:schemeClr>
                </a:solidFill>
              </a:rPr>
              <a:t>Removes material from part.</a:t>
            </a:r>
          </a:p>
          <a:p>
            <a:pPr marL="339470" indent="-339470" defTabSz="905255">
              <a:spcBef>
                <a:spcPts val="1100"/>
              </a:spcBef>
              <a:defRPr sz="1979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solidFill>
                  <a:schemeClr val="accent2">
                    <a:lumMod val="75000"/>
                  </a:schemeClr>
                </a:solidFill>
              </a:rPr>
              <a:t>Created from 2D sketch.</a:t>
            </a:r>
          </a:p>
          <a:p>
            <a:pPr marL="339470" indent="-339470" defTabSz="905255">
              <a:spcBef>
                <a:spcPts val="1100"/>
              </a:spcBef>
              <a:defRPr sz="1979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solidFill>
                  <a:schemeClr val="accent2">
                    <a:lumMod val="75000"/>
                  </a:schemeClr>
                </a:solidFill>
              </a:rPr>
              <a:t>Must be attached to rest of part.</a:t>
            </a:r>
          </a:p>
        </p:txBody>
      </p:sp>
      <p:sp>
        <p:nvSpPr>
          <p:cNvPr id="600" name="Content Placeholder 2"/>
          <p:cNvSpPr txBox="1"/>
          <p:nvPr/>
        </p:nvSpPr>
        <p:spPr>
          <a:xfrm>
            <a:off x="1664078" y="3724837"/>
            <a:ext cx="4434844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000" dirty="0">
                <a:solidFill>
                  <a:schemeClr val="accent2">
                    <a:lumMod val="75000"/>
                  </a:schemeClr>
                </a:solidFill>
              </a:rPr>
              <a:t>Hole feature</a:t>
            </a:r>
          </a:p>
          <a:p>
            <a:pPr marL="342900" indent="-342900">
              <a:spcBef>
                <a:spcPts val="1200"/>
              </a:spcBef>
              <a:buSzPct val="100000"/>
              <a:buChar char="•"/>
              <a:defRPr sz="2000">
                <a:solidFill>
                  <a:srgbClr val="0000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000" dirty="0">
                <a:solidFill>
                  <a:schemeClr val="accent2">
                    <a:lumMod val="75000"/>
                  </a:schemeClr>
                </a:solidFill>
              </a:rPr>
              <a:t>Removes material from part.</a:t>
            </a:r>
          </a:p>
          <a:p>
            <a:pPr marL="342900" indent="-342900">
              <a:spcBef>
                <a:spcPts val="1200"/>
              </a:spcBef>
              <a:buSzPct val="100000"/>
              <a:buChar char="•"/>
              <a:defRPr sz="2000">
                <a:solidFill>
                  <a:srgbClr val="0000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000" dirty="0">
                <a:solidFill>
                  <a:schemeClr val="accent2">
                    <a:lumMod val="75000"/>
                  </a:schemeClr>
                </a:solidFill>
              </a:rPr>
              <a:t>Works like intelligent cut feature</a:t>
            </a:r>
          </a:p>
          <a:p>
            <a:pPr marL="342900" indent="-342900">
              <a:spcBef>
                <a:spcPts val="1200"/>
              </a:spcBef>
              <a:buSzPct val="100000"/>
              <a:buChar char="•"/>
              <a:defRPr sz="2000">
                <a:solidFill>
                  <a:srgbClr val="0000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000" dirty="0">
                <a:solidFill>
                  <a:schemeClr val="accent2">
                    <a:lumMod val="75000"/>
                  </a:schemeClr>
                </a:solidFill>
              </a:rPr>
              <a:t>Usually corresponds to </a:t>
            </a:r>
            <a:r>
              <a:rPr sz="2000" dirty="0" err="1">
                <a:solidFill>
                  <a:schemeClr val="accent2">
                    <a:lumMod val="75000"/>
                  </a:schemeClr>
                </a:solidFill>
              </a:rPr>
              <a:t>mfg</a:t>
            </a:r>
            <a:r>
              <a:rPr sz="2000" dirty="0">
                <a:solidFill>
                  <a:schemeClr val="accent2">
                    <a:lumMod val="75000"/>
                  </a:schemeClr>
                </a:solidFill>
              </a:rPr>
              <a:t> process (</a:t>
            </a:r>
            <a:r>
              <a:rPr sz="2000" dirty="0" err="1">
                <a:solidFill>
                  <a:schemeClr val="accent2">
                    <a:lumMod val="75000"/>
                  </a:schemeClr>
                </a:solidFill>
              </a:rPr>
              <a:t>eg</a:t>
            </a:r>
            <a:r>
              <a:rPr sz="2000" dirty="0">
                <a:solidFill>
                  <a:schemeClr val="accent2">
                    <a:lumMod val="75000"/>
                  </a:schemeClr>
                </a:solidFill>
              </a:rPr>
              <a:t> countersink, thread, etc.)</a:t>
            </a:r>
          </a:p>
        </p:txBody>
      </p:sp>
      <p:pic>
        <p:nvPicPr>
          <p:cNvPr id="601" name="Picture 2" descr="Picture 2"/>
          <p:cNvPicPr>
            <a:picLocks noChangeAspect="1"/>
          </p:cNvPicPr>
          <p:nvPr/>
        </p:nvPicPr>
        <p:blipFill rotWithShape="1">
          <a:blip r:embed="rId3"/>
          <a:srcRect l="25633" t="7642" r="4045" b="7983"/>
          <a:stretch/>
        </p:blipFill>
        <p:spPr>
          <a:xfrm>
            <a:off x="7160820" y="641268"/>
            <a:ext cx="2921331" cy="2612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2" name="Picture 3" descr="Picture 3"/>
          <p:cNvPicPr>
            <a:picLocks noChangeAspect="1"/>
          </p:cNvPicPr>
          <p:nvPr/>
        </p:nvPicPr>
        <p:blipFill rotWithShape="1">
          <a:blip r:embed="rId4"/>
          <a:srcRect l="27017" t="7968" r="4080" b="6938"/>
          <a:stretch/>
        </p:blipFill>
        <p:spPr>
          <a:xfrm>
            <a:off x="7243948" y="3969059"/>
            <a:ext cx="2838203" cy="2612571"/>
          </a:xfrm>
          <a:prstGeom prst="rect">
            <a:avLst/>
          </a:prstGeom>
          <a:ln w="12700">
            <a:miter lim="400000"/>
          </a:ln>
        </p:spPr>
      </p:pic>
      <p:sp>
        <p:nvSpPr>
          <p:cNvPr id="603" name="Straight Arrow Connector 7"/>
          <p:cNvSpPr/>
          <p:nvPr/>
        </p:nvSpPr>
        <p:spPr>
          <a:xfrm>
            <a:off x="3431704" y="3969059"/>
            <a:ext cx="4196882" cy="684078"/>
          </a:xfrm>
          <a:prstGeom prst="line">
            <a:avLst/>
          </a:prstGeom>
          <a:ln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4" name="Elbow Connector 10"/>
          <p:cNvSpPr/>
          <p:nvPr/>
        </p:nvSpPr>
        <p:spPr>
          <a:xfrm>
            <a:off x="3431704" y="3969061"/>
            <a:ext cx="6025683" cy="1290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C00000"/>
            </a:solidFill>
            <a:tailEnd type="triangle"/>
          </a:ln>
        </p:spPr>
        <p:txBody>
          <a:bodyPr lIns="45719" rIns="45719" anchor="ctr"/>
          <a:lstStyle/>
          <a:p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5" name="Straight Arrow Connector 4"/>
          <p:cNvSpPr/>
          <p:nvPr/>
        </p:nvSpPr>
        <p:spPr>
          <a:xfrm>
            <a:off x="3431703" y="1196752"/>
            <a:ext cx="4741396" cy="288032"/>
          </a:xfrm>
          <a:prstGeom prst="line">
            <a:avLst/>
          </a:prstGeom>
          <a:ln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6" name="Straight Arrow Connector 9"/>
          <p:cNvSpPr/>
          <p:nvPr/>
        </p:nvSpPr>
        <p:spPr>
          <a:xfrm>
            <a:off x="3431704" y="1196752"/>
            <a:ext cx="4518745" cy="1296144"/>
          </a:xfrm>
          <a:prstGeom prst="line">
            <a:avLst/>
          </a:prstGeom>
          <a:ln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245721"/>
      </p:ext>
    </p:extLst>
  </p:cSld>
  <p:clrMapOvr>
    <a:masterClrMapping/>
  </p:clrMapOvr>
  <p:transition spd="med" advTm="36236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" grpId="0" animBg="1" advAuto="0"/>
      <p:bldP spid="601" grpId="0" animBg="1" advAuto="0"/>
      <p:bldP spid="602" grpId="0" animBg="1" advAuto="0"/>
      <p:bldP spid="603" grpId="0" animBg="1" advAuto="0"/>
      <p:bldP spid="604" grpId="0" animBg="1" advAuto="0"/>
      <p:bldP spid="605" grpId="0" animBg="1" advAuto="0"/>
      <p:bldP spid="606" grpId="0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Title 1"/>
          <p:cNvSpPr txBox="1">
            <a:spLocks noGrp="1"/>
          </p:cNvSpPr>
          <p:nvPr>
            <p:ph type="title"/>
          </p:nvPr>
        </p:nvSpPr>
        <p:spPr>
          <a:xfrm>
            <a:off x="1667508" y="124862"/>
            <a:ext cx="3707904" cy="648074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solidFill>
                  <a:schemeClr val="accent2">
                    <a:lumMod val="75000"/>
                  </a:schemeClr>
                </a:solidFill>
              </a:rPr>
              <a:t>Operation Features</a:t>
            </a:r>
          </a:p>
        </p:txBody>
      </p:sp>
      <p:sp>
        <p:nvSpPr>
          <p:cNvPr id="609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758025" y="905745"/>
            <a:ext cx="4346030" cy="2473338"/>
          </a:xfrm>
          <a:prstGeom prst="rect">
            <a:avLst/>
          </a:prstGeom>
        </p:spPr>
        <p:txBody>
          <a:bodyPr/>
          <a:lstStyle/>
          <a:p>
            <a:pPr marL="0" indent="0" defTabSz="832104">
              <a:spcBef>
                <a:spcPts val="1000"/>
              </a:spcBef>
              <a:buSzTx/>
              <a:buNone/>
              <a:defRPr sz="182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Fillet feature</a:t>
            </a:r>
          </a:p>
          <a:p>
            <a:pPr marL="312039" indent="-312039" defTabSz="832104">
              <a:spcBef>
                <a:spcPts val="1000"/>
              </a:spcBef>
              <a:defRPr sz="182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Used to round off sharp edges.</a:t>
            </a:r>
          </a:p>
          <a:p>
            <a:pPr marL="312039" indent="-312039" defTabSz="832104">
              <a:spcBef>
                <a:spcPts val="1000"/>
              </a:spcBef>
              <a:defRPr sz="182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Can remove or add material.</a:t>
            </a:r>
          </a:p>
          <a:p>
            <a:pPr marL="676084" lvl="1" indent="-260032" defTabSz="832104">
              <a:spcBef>
                <a:spcPts val="400"/>
              </a:spcBef>
              <a:defRPr sz="182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Outside edge (convex) removes material.</a:t>
            </a:r>
            <a:endParaRPr sz="2002" dirty="0">
              <a:solidFill>
                <a:schemeClr val="accent2">
                  <a:lumMod val="75000"/>
                </a:schemeClr>
              </a:solidFill>
            </a:endParaRPr>
          </a:p>
          <a:p>
            <a:pPr marL="676084" lvl="1" indent="-260032" defTabSz="832104">
              <a:spcBef>
                <a:spcPts val="400"/>
              </a:spcBef>
              <a:defRPr sz="182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Inside edge (concave adds material.</a:t>
            </a:r>
          </a:p>
        </p:txBody>
      </p:sp>
      <p:sp>
        <p:nvSpPr>
          <p:cNvPr id="610" name="Content Placeholder 2"/>
          <p:cNvSpPr txBox="1"/>
          <p:nvPr/>
        </p:nvSpPr>
        <p:spPr>
          <a:xfrm>
            <a:off x="1786035" y="3563740"/>
            <a:ext cx="4108974" cy="207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000">
                <a:solidFill>
                  <a:schemeClr val="accent2">
                    <a:lumMod val="75000"/>
                  </a:schemeClr>
                </a:solidFill>
              </a:rPr>
              <a:t>Chamfer feature</a:t>
            </a:r>
          </a:p>
          <a:p>
            <a:pPr marL="342900" indent="-342900">
              <a:spcBef>
                <a:spcPts val="1200"/>
              </a:spcBef>
              <a:buSzPct val="100000"/>
              <a:buChar char="•"/>
              <a:defRPr sz="2000">
                <a:solidFill>
                  <a:srgbClr val="0000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000">
                <a:solidFill>
                  <a:schemeClr val="accent2">
                    <a:lumMod val="75000"/>
                  </a:schemeClr>
                </a:solidFill>
              </a:rPr>
              <a:t>Similar to a fillet.</a:t>
            </a:r>
          </a:p>
          <a:p>
            <a:pPr marL="342900" indent="-342900">
              <a:spcBef>
                <a:spcPts val="1200"/>
              </a:spcBef>
              <a:buSzPct val="100000"/>
              <a:buChar char="•"/>
              <a:defRPr sz="2000">
                <a:solidFill>
                  <a:srgbClr val="0000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000">
                <a:solidFill>
                  <a:schemeClr val="accent2">
                    <a:lumMod val="75000"/>
                  </a:schemeClr>
                </a:solidFill>
              </a:rPr>
              <a:t>Bevels edge rather than rounding it.</a:t>
            </a:r>
          </a:p>
          <a:p>
            <a:pPr marL="342900" indent="-342900">
              <a:spcBef>
                <a:spcPts val="1200"/>
              </a:spcBef>
              <a:buSzPct val="100000"/>
              <a:buChar char="•"/>
              <a:defRPr sz="2000">
                <a:solidFill>
                  <a:srgbClr val="0000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000">
                <a:solidFill>
                  <a:schemeClr val="accent2">
                    <a:lumMod val="75000"/>
                  </a:schemeClr>
                </a:solidFill>
              </a:rPr>
              <a:t>Can remove or add material.</a:t>
            </a:r>
          </a:p>
        </p:txBody>
      </p:sp>
      <p:grpSp>
        <p:nvGrpSpPr>
          <p:cNvPr id="618" name="Group 15"/>
          <p:cNvGrpSpPr/>
          <p:nvPr/>
        </p:nvGrpSpPr>
        <p:grpSpPr>
          <a:xfrm>
            <a:off x="7303324" y="565005"/>
            <a:ext cx="2998759" cy="2672838"/>
            <a:chOff x="1101610" y="232349"/>
            <a:chExt cx="2998758" cy="2672837"/>
          </a:xfrm>
        </p:grpSpPr>
        <p:pic>
          <p:nvPicPr>
            <p:cNvPr id="611" name="Picture 2" descr="Picture 2"/>
            <p:cNvPicPr>
              <a:picLocks noChangeAspect="1"/>
            </p:cNvPicPr>
            <p:nvPr/>
          </p:nvPicPr>
          <p:blipFill rotWithShape="1">
            <a:blip r:embed="rId3"/>
            <a:srcRect l="26137" t="7558" r="5396" b="5506"/>
            <a:stretch/>
          </p:blipFill>
          <p:spPr>
            <a:xfrm>
              <a:off x="1101610" y="232349"/>
              <a:ext cx="2885705" cy="2672837"/>
            </a:xfrm>
            <a:prstGeom prst="rect">
              <a:avLst/>
            </a:prstGeom>
            <a:ln w="9525" cap="flat">
              <a:noFill/>
              <a:prstDash val="solid"/>
              <a:round/>
            </a:ln>
            <a:effectLst/>
          </p:spPr>
        </p:pic>
        <p:sp>
          <p:nvSpPr>
            <p:cNvPr id="612" name="TextBox 3"/>
            <p:cNvSpPr txBox="1"/>
            <p:nvPr/>
          </p:nvSpPr>
          <p:spPr>
            <a:xfrm>
              <a:off x="2257970" y="232349"/>
              <a:ext cx="184239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600">
                  <a:solidFill>
                    <a:srgbClr val="C00000"/>
                  </a:solidFill>
                  <a:latin typeface="+mj-lt"/>
                  <a:ea typeface="+mj-ea"/>
                  <a:cs typeface="+mj-cs"/>
                  <a:sym typeface="Times New Roman"/>
                </a:defRPr>
              </a:lvl1pPr>
            </a:lstStyle>
            <a:p>
              <a:r>
                <a:rPr>
                  <a:solidFill>
                    <a:schemeClr val="accent2">
                      <a:lumMod val="75000"/>
                    </a:schemeClr>
                  </a:solidFill>
                </a:rPr>
                <a:t>Fillet features</a:t>
              </a:r>
            </a:p>
          </p:txBody>
        </p:sp>
        <p:sp>
          <p:nvSpPr>
            <p:cNvPr id="613" name="Straight Arrow Connector 6"/>
            <p:cNvSpPr/>
            <p:nvPr/>
          </p:nvSpPr>
          <p:spPr>
            <a:xfrm flipH="1">
              <a:off x="1545725" y="414419"/>
              <a:ext cx="712246" cy="182070"/>
            </a:xfrm>
            <a:prstGeom prst="line">
              <a:avLst/>
            </a:prstGeom>
            <a:noFill/>
            <a:ln w="9525" cap="flat">
              <a:solidFill>
                <a:srgbClr val="C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14" name="Straight Arrow Connector 8"/>
            <p:cNvSpPr/>
            <p:nvPr/>
          </p:nvSpPr>
          <p:spPr>
            <a:xfrm>
              <a:off x="3464062" y="505455"/>
              <a:ext cx="218400" cy="656294"/>
            </a:xfrm>
            <a:prstGeom prst="line">
              <a:avLst/>
            </a:prstGeom>
            <a:noFill/>
            <a:ln w="9525" cap="flat">
              <a:solidFill>
                <a:srgbClr val="C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15" name="Straight Arrow Connector 10"/>
            <p:cNvSpPr/>
            <p:nvPr/>
          </p:nvSpPr>
          <p:spPr>
            <a:xfrm flipH="1">
              <a:off x="3128494" y="505455"/>
              <a:ext cx="340735" cy="656294"/>
            </a:xfrm>
            <a:prstGeom prst="line">
              <a:avLst/>
            </a:prstGeom>
            <a:noFill/>
            <a:ln w="9525" cap="flat">
              <a:solidFill>
                <a:srgbClr val="C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16" name="Straight Arrow Connector 12"/>
            <p:cNvSpPr/>
            <p:nvPr/>
          </p:nvSpPr>
          <p:spPr>
            <a:xfrm flipH="1">
              <a:off x="3286773" y="505455"/>
              <a:ext cx="177290" cy="1430795"/>
            </a:xfrm>
            <a:prstGeom prst="line">
              <a:avLst/>
            </a:prstGeom>
            <a:noFill/>
            <a:ln w="9525" cap="flat">
              <a:solidFill>
                <a:srgbClr val="C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17" name="Straight Arrow Connector 14"/>
            <p:cNvSpPr/>
            <p:nvPr/>
          </p:nvSpPr>
          <p:spPr>
            <a:xfrm flipH="1">
              <a:off x="1545725" y="414419"/>
              <a:ext cx="712246" cy="1057130"/>
            </a:xfrm>
            <a:prstGeom prst="line">
              <a:avLst/>
            </a:prstGeom>
            <a:noFill/>
            <a:ln w="9525" cap="flat">
              <a:solidFill>
                <a:srgbClr val="C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621" name="Group 18"/>
          <p:cNvGrpSpPr/>
          <p:nvPr/>
        </p:nvGrpSpPr>
        <p:grpSpPr>
          <a:xfrm>
            <a:off x="4079774" y="3811980"/>
            <a:ext cx="6222309" cy="2672838"/>
            <a:chOff x="-1" y="248240"/>
            <a:chExt cx="6222307" cy="2672837"/>
          </a:xfrm>
        </p:grpSpPr>
        <p:pic>
          <p:nvPicPr>
            <p:cNvPr id="619" name="Picture 3" descr="Picture 3"/>
            <p:cNvPicPr>
              <a:picLocks noChangeAspect="1"/>
            </p:cNvPicPr>
            <p:nvPr/>
          </p:nvPicPr>
          <p:blipFill rotWithShape="1">
            <a:blip r:embed="rId4"/>
            <a:srcRect l="25581" t="7781" r="4356" b="8435"/>
            <a:stretch/>
          </p:blipFill>
          <p:spPr>
            <a:xfrm>
              <a:off x="3223548" y="248240"/>
              <a:ext cx="2998758" cy="26728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0" name="Straight Arrow Connector 17"/>
            <p:cNvSpPr/>
            <p:nvPr/>
          </p:nvSpPr>
          <p:spPr>
            <a:xfrm>
              <a:off x="-1" y="369315"/>
              <a:ext cx="4176465" cy="1008113"/>
            </a:xfrm>
            <a:prstGeom prst="line">
              <a:avLst/>
            </a:prstGeom>
            <a:noFill/>
            <a:ln w="9525" cap="flat">
              <a:solidFill>
                <a:srgbClr val="C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46181902"/>
      </p:ext>
    </p:extLst>
  </p:cSld>
  <p:clrMapOvr>
    <a:masterClrMapping/>
  </p:clrMapOvr>
  <p:transition spd="med" advTm="37241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" grpId="0" animBg="1" advAuto="0"/>
      <p:bldP spid="618" grpId="0" advAuto="0"/>
      <p:bldP spid="621" grpId="0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Rectangle 2"/>
          <p:cNvSpPr txBox="1">
            <a:spLocks noGrp="1"/>
          </p:cNvSpPr>
          <p:nvPr>
            <p:ph type="title"/>
          </p:nvPr>
        </p:nvSpPr>
        <p:spPr>
          <a:xfrm>
            <a:off x="2026792" y="319270"/>
            <a:ext cx="8229601" cy="476921"/>
          </a:xfrm>
          <a:prstGeom prst="rect">
            <a:avLst/>
          </a:prstGeom>
        </p:spPr>
        <p:txBody>
          <a:bodyPr/>
          <a:lstStyle>
            <a:lvl1pPr defTabSz="822959">
              <a:defRPr sz="252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solidFill>
                  <a:schemeClr val="accent2">
                    <a:lumMod val="75000"/>
                  </a:schemeClr>
                </a:solidFill>
              </a:rPr>
              <a:t>Feature attributes</a:t>
            </a:r>
          </a:p>
        </p:txBody>
      </p:sp>
      <p:sp>
        <p:nvSpPr>
          <p:cNvPr id="624" name="Rectangle 3"/>
          <p:cNvSpPr txBox="1">
            <a:spLocks noGrp="1"/>
          </p:cNvSpPr>
          <p:nvPr>
            <p:ph type="body" idx="1"/>
          </p:nvPr>
        </p:nvSpPr>
        <p:spPr>
          <a:xfrm>
            <a:off x="2026791" y="1805789"/>
            <a:ext cx="8641210" cy="295233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  <a:defRPr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>
                <a:solidFill>
                  <a:schemeClr val="accent2">
                    <a:lumMod val="75000"/>
                  </a:schemeClr>
                </a:solidFill>
              </a:rPr>
              <a:t>Sketched Features</a:t>
            </a:r>
          </a:p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Shape features have sketches, are based on sketches</a:t>
            </a:r>
          </a:p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Sketched features are built from 2D sketches (profiles)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>
                <a:solidFill>
                  <a:schemeClr val="accent2">
                    <a:lumMod val="75000"/>
                  </a:schemeClr>
                </a:solidFill>
              </a:rPr>
              <a:t>Operation Features</a:t>
            </a:r>
          </a:p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Do not have sketches</a:t>
            </a:r>
          </a:p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Applied directly to work piece by selecting edges or faces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296683"/>
      </p:ext>
    </p:extLst>
  </p:cSld>
  <p:clrMapOvr>
    <a:masterClrMapping/>
  </p:clrMapOvr>
  <p:transition spd="med" advTm="80897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" grpId="0" build="p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Rectangle 11"/>
          <p:cNvSpPr txBox="1"/>
          <p:nvPr/>
        </p:nvSpPr>
        <p:spPr>
          <a:xfrm>
            <a:off x="1981199" y="3167379"/>
            <a:ext cx="822960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CA" dirty="0"/>
              <a:t>See you in the Labs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262" y="1433563"/>
            <a:ext cx="5305426" cy="4895851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Straight Connector 4"/>
          <p:cNvSpPr/>
          <p:nvPr/>
        </p:nvSpPr>
        <p:spPr>
          <a:xfrm flipV="1">
            <a:off x="3687338" y="1260089"/>
            <a:ext cx="1" cy="4226313"/>
          </a:xfrm>
          <a:prstGeom prst="line">
            <a:avLst/>
          </a:prstGeom>
          <a:ln>
            <a:solidFill>
              <a:srgbClr val="CC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5" name="Straight Connector 8"/>
          <p:cNvSpPr/>
          <p:nvPr/>
        </p:nvSpPr>
        <p:spPr>
          <a:xfrm flipV="1">
            <a:off x="6651927" y="1082676"/>
            <a:ext cx="1" cy="4403725"/>
          </a:xfrm>
          <a:prstGeom prst="line">
            <a:avLst/>
          </a:prstGeom>
          <a:ln>
            <a:solidFill>
              <a:srgbClr val="CC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6" name="Straight Connector 10"/>
          <p:cNvSpPr/>
          <p:nvPr/>
        </p:nvSpPr>
        <p:spPr>
          <a:xfrm flipV="1">
            <a:off x="8613499" y="1082676"/>
            <a:ext cx="1" cy="4403725"/>
          </a:xfrm>
          <a:prstGeom prst="line">
            <a:avLst/>
          </a:prstGeom>
          <a:ln>
            <a:solidFill>
              <a:srgbClr val="CC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7" name="Straight Connector 12"/>
          <p:cNvSpPr/>
          <p:nvPr/>
        </p:nvSpPr>
        <p:spPr>
          <a:xfrm>
            <a:off x="3429917" y="3612995"/>
            <a:ext cx="5710366" cy="1"/>
          </a:xfrm>
          <a:prstGeom prst="line">
            <a:avLst/>
          </a:prstGeom>
          <a:ln>
            <a:solidFill>
              <a:srgbClr val="CC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8" name="Straight Connector 17"/>
          <p:cNvSpPr/>
          <p:nvPr/>
        </p:nvSpPr>
        <p:spPr>
          <a:xfrm flipV="1">
            <a:off x="6307874" y="1235073"/>
            <a:ext cx="1" cy="4403726"/>
          </a:xfrm>
          <a:prstGeom prst="line">
            <a:avLst/>
          </a:prstGeom>
          <a:ln>
            <a:solidFill>
              <a:srgbClr val="CC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9" name="Straight Connector 18"/>
          <p:cNvSpPr/>
          <p:nvPr/>
        </p:nvSpPr>
        <p:spPr>
          <a:xfrm flipV="1">
            <a:off x="6651926" y="1124638"/>
            <a:ext cx="2488358" cy="2488358"/>
          </a:xfrm>
          <a:prstGeom prst="line">
            <a:avLst/>
          </a:prstGeom>
          <a:ln>
            <a:solidFill>
              <a:srgbClr val="CC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0" name="Straight Connector 20"/>
          <p:cNvSpPr/>
          <p:nvPr/>
        </p:nvSpPr>
        <p:spPr>
          <a:xfrm flipH="1" flipV="1">
            <a:off x="3263590" y="1674204"/>
            <a:ext cx="5349909" cy="1"/>
          </a:xfrm>
          <a:prstGeom prst="line">
            <a:avLst/>
          </a:prstGeom>
          <a:ln>
            <a:solidFill>
              <a:srgbClr val="CC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1" name="Straight Connector 22"/>
          <p:cNvSpPr/>
          <p:nvPr/>
        </p:nvSpPr>
        <p:spPr>
          <a:xfrm flipV="1">
            <a:off x="4055328" y="1433561"/>
            <a:ext cx="1" cy="2447926"/>
          </a:xfrm>
          <a:prstGeom prst="line">
            <a:avLst/>
          </a:prstGeom>
          <a:ln>
            <a:solidFill>
              <a:srgbClr val="CC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2" name="Straight Connector 24"/>
          <p:cNvSpPr/>
          <p:nvPr/>
        </p:nvSpPr>
        <p:spPr>
          <a:xfrm flipV="1">
            <a:off x="5315416" y="1433561"/>
            <a:ext cx="1" cy="2447926"/>
          </a:xfrm>
          <a:prstGeom prst="line">
            <a:avLst/>
          </a:prstGeom>
          <a:ln>
            <a:solidFill>
              <a:srgbClr val="CC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3" name="Straight Connector 28"/>
          <p:cNvSpPr/>
          <p:nvPr/>
        </p:nvSpPr>
        <p:spPr>
          <a:xfrm flipV="1">
            <a:off x="6976946" y="2950678"/>
            <a:ext cx="1" cy="930810"/>
          </a:xfrm>
          <a:prstGeom prst="line">
            <a:avLst/>
          </a:prstGeom>
          <a:ln>
            <a:solidFill>
              <a:srgbClr val="CC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4" name="Straight Connector 30"/>
          <p:cNvSpPr/>
          <p:nvPr/>
        </p:nvSpPr>
        <p:spPr>
          <a:xfrm flipV="1">
            <a:off x="7638289" y="2482082"/>
            <a:ext cx="1" cy="1399407"/>
          </a:xfrm>
          <a:prstGeom prst="line">
            <a:avLst/>
          </a:prstGeom>
          <a:ln>
            <a:solidFill>
              <a:srgbClr val="CC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5" name="Straight Connector 5120"/>
          <p:cNvSpPr/>
          <p:nvPr/>
        </p:nvSpPr>
        <p:spPr>
          <a:xfrm flipH="1" flipV="1">
            <a:off x="2572215" y="3284538"/>
            <a:ext cx="4404732" cy="1"/>
          </a:xfrm>
          <a:prstGeom prst="line">
            <a:avLst/>
          </a:prstGeom>
          <a:ln>
            <a:solidFill>
              <a:srgbClr val="CC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6" name="Straight Connector 5123"/>
          <p:cNvSpPr/>
          <p:nvPr/>
        </p:nvSpPr>
        <p:spPr>
          <a:xfrm flipH="1" flipV="1">
            <a:off x="3051718" y="2657525"/>
            <a:ext cx="4586571" cy="1"/>
          </a:xfrm>
          <a:prstGeom prst="line">
            <a:avLst/>
          </a:prstGeom>
          <a:ln>
            <a:solidFill>
              <a:srgbClr val="CC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7" name="Straight Connector 46"/>
          <p:cNvSpPr/>
          <p:nvPr/>
        </p:nvSpPr>
        <p:spPr>
          <a:xfrm flipV="1">
            <a:off x="5991913" y="1585963"/>
            <a:ext cx="1" cy="2997189"/>
          </a:xfrm>
          <a:prstGeom prst="line">
            <a:avLst/>
          </a:prstGeom>
          <a:ln>
            <a:solidFill>
              <a:srgbClr val="CC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Review: multi-view &amp; missing view</a:t>
            </a:r>
          </a:p>
        </p:txBody>
      </p:sp>
      <p:grpSp>
        <p:nvGrpSpPr>
          <p:cNvPr id="348" name="Group 7"/>
          <p:cNvGrpSpPr/>
          <p:nvPr/>
        </p:nvGrpSpPr>
        <p:grpSpPr>
          <a:xfrm>
            <a:off x="3656164" y="1694985"/>
            <a:ext cx="2659566" cy="1918011"/>
            <a:chOff x="0" y="0"/>
            <a:chExt cx="2659564" cy="1918010"/>
          </a:xfrm>
        </p:grpSpPr>
        <p:sp>
          <p:nvSpPr>
            <p:cNvPr id="339" name="Straight Connector 5126"/>
            <p:cNvSpPr/>
            <p:nvPr/>
          </p:nvSpPr>
          <p:spPr>
            <a:xfrm flipV="1">
              <a:off x="25998" y="0"/>
              <a:ext cx="1" cy="1918011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0" name="Straight Connector 39"/>
            <p:cNvSpPr/>
            <p:nvPr/>
          </p:nvSpPr>
          <p:spPr>
            <a:xfrm flipV="1">
              <a:off x="2651709" y="0"/>
              <a:ext cx="1" cy="1918011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1" name="Straight Connector 40"/>
            <p:cNvSpPr/>
            <p:nvPr/>
          </p:nvSpPr>
          <p:spPr>
            <a:xfrm flipH="1" flipV="1">
              <a:off x="-1" y="0"/>
              <a:ext cx="2659566" cy="1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2" name="Straight Connector 42"/>
            <p:cNvSpPr/>
            <p:nvPr/>
          </p:nvSpPr>
          <p:spPr>
            <a:xfrm flipH="1" flipV="1">
              <a:off x="39027" y="1906993"/>
              <a:ext cx="2620538" cy="1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3" name="Straight Connector 43"/>
            <p:cNvSpPr/>
            <p:nvPr/>
          </p:nvSpPr>
          <p:spPr>
            <a:xfrm flipH="1" flipV="1">
              <a:off x="399161" y="959004"/>
              <a:ext cx="1929160" cy="3536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4" name="Straight Connector 49"/>
            <p:cNvSpPr/>
            <p:nvPr/>
          </p:nvSpPr>
          <p:spPr>
            <a:xfrm flipH="1" flipV="1">
              <a:off x="406589" y="1563531"/>
              <a:ext cx="1929159" cy="3536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5" name="Straight Connector 50"/>
            <p:cNvSpPr/>
            <p:nvPr/>
          </p:nvSpPr>
          <p:spPr>
            <a:xfrm flipH="1">
              <a:off x="399161" y="959005"/>
              <a:ext cx="1" cy="637981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6" name="Straight Connector 52"/>
            <p:cNvSpPr/>
            <p:nvPr/>
          </p:nvSpPr>
          <p:spPr>
            <a:xfrm>
              <a:off x="1688837" y="936703"/>
              <a:ext cx="1" cy="637981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7" name="Straight Connector 53"/>
            <p:cNvSpPr/>
            <p:nvPr/>
          </p:nvSpPr>
          <p:spPr>
            <a:xfrm>
              <a:off x="2304681" y="962539"/>
              <a:ext cx="1" cy="637981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1" animBg="1" advAuto="0"/>
      <p:bldP spid="325" grpId="4" animBg="1" advAuto="0"/>
      <p:bldP spid="326" grpId="6" animBg="1" advAuto="0"/>
      <p:bldP spid="327" grpId="3" animBg="1" advAuto="0"/>
      <p:bldP spid="328" grpId="2" animBg="1" advAuto="0"/>
      <p:bldP spid="329" grpId="5" animBg="1" advAuto="0"/>
      <p:bldP spid="330" grpId="7" animBg="1" advAuto="0"/>
      <p:bldP spid="331" grpId="8" animBg="1" advAuto="0"/>
      <p:bldP spid="332" grpId="9" animBg="1" advAuto="0"/>
      <p:bldP spid="333" grpId="11" animBg="1" advAuto="0"/>
      <p:bldP spid="334" grpId="12" animBg="1" advAuto="0"/>
      <p:bldP spid="335" grpId="13" animBg="1" advAuto="0"/>
      <p:bldP spid="336" grpId="14" animBg="1" advAuto="0"/>
      <p:bldP spid="337" grpId="10" animBg="1" advAuto="0"/>
      <p:bldP spid="348" grpId="1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ectangle 2"/>
          <p:cNvSpPr txBox="1">
            <a:spLocks noGrp="1"/>
          </p:cNvSpPr>
          <p:nvPr>
            <p:ph type="title"/>
          </p:nvPr>
        </p:nvSpPr>
        <p:spPr>
          <a:xfrm>
            <a:off x="1981200" y="287421"/>
            <a:ext cx="8229600" cy="370307"/>
          </a:xfrm>
          <a:prstGeom prst="rect">
            <a:avLst/>
          </a:prstGeom>
        </p:spPr>
        <p:txBody>
          <a:bodyPr/>
          <a:lstStyle>
            <a:lvl1pPr defTabSz="594359">
              <a:defRPr sz="1819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Pictorials are Useful</a:t>
            </a:r>
          </a:p>
        </p:txBody>
      </p:sp>
      <p:sp>
        <p:nvSpPr>
          <p:cNvPr id="353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909888" y="1447800"/>
            <a:ext cx="7289801" cy="2438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Show several faces of an object at once.</a:t>
            </a:r>
          </a:p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Represent an object in three dimensions.</a:t>
            </a:r>
          </a:p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Frequently used in technical documents, sales literature, maintenance manuals, architectural drawings, etc.</a:t>
            </a:r>
          </a:p>
        </p:txBody>
      </p:sp>
      <p:pic>
        <p:nvPicPr>
          <p:cNvPr id="35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88" y="3644901"/>
            <a:ext cx="2520951" cy="2663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644900"/>
            <a:ext cx="2590800" cy="2608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426" y="3644900"/>
            <a:ext cx="2663825" cy="2546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1" build="p" animBg="1" advAuto="0"/>
      <p:bldP spid="354" grpId="2" animBg="1" advAuto="0"/>
      <p:bldP spid="355" grpId="3" animBg="1" advAuto="0"/>
      <p:bldP spid="356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Rectangle 2"/>
          <p:cNvSpPr txBox="1">
            <a:spLocks noGrp="1"/>
          </p:cNvSpPr>
          <p:nvPr>
            <p:ph type="title"/>
          </p:nvPr>
        </p:nvSpPr>
        <p:spPr>
          <a:xfrm>
            <a:off x="1684423" y="132349"/>
            <a:ext cx="8839201" cy="63767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Pictorial vs Orthographic</a:t>
            </a:r>
          </a:p>
        </p:txBody>
      </p:sp>
      <p:sp>
        <p:nvSpPr>
          <p:cNvPr id="359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486031" y="4975224"/>
            <a:ext cx="3506789" cy="1409701"/>
          </a:xfrm>
          <a:prstGeom prst="rect">
            <a:avLst/>
          </a:prstGeom>
        </p:spPr>
        <p:txBody>
          <a:bodyPr/>
          <a:lstStyle/>
          <a:p>
            <a:pPr marL="329184" indent="-329184" defTabSz="877823">
              <a:lnSpc>
                <a:spcPct val="80000"/>
              </a:lnSpc>
              <a:spcBef>
                <a:spcPts val="900"/>
              </a:spcBef>
              <a:defRPr sz="1536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Pictorial/perspective</a:t>
            </a:r>
          </a:p>
          <a:p>
            <a:pPr marL="329184" indent="-329184" defTabSz="877823">
              <a:lnSpc>
                <a:spcPct val="80000"/>
              </a:lnSpc>
              <a:spcBef>
                <a:spcPts val="900"/>
              </a:spcBef>
              <a:defRPr sz="1536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Nice overview—looks “natural”</a:t>
            </a:r>
          </a:p>
          <a:p>
            <a:pPr marL="329184" indent="-329184" defTabSz="877823">
              <a:lnSpc>
                <a:spcPct val="80000"/>
              </a:lnSpc>
              <a:spcBef>
                <a:spcPts val="900"/>
              </a:spcBef>
              <a:defRPr sz="1536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But not so good for exact geometry</a:t>
            </a:r>
          </a:p>
          <a:p>
            <a:pPr marL="329184" indent="-329184" defTabSz="877823">
              <a:lnSpc>
                <a:spcPct val="80000"/>
              </a:lnSpc>
              <a:spcBef>
                <a:spcPts val="900"/>
              </a:spcBef>
              <a:defRPr sz="1536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Much harder to draw</a:t>
            </a:r>
          </a:p>
        </p:txBody>
      </p:sp>
      <p:pic>
        <p:nvPicPr>
          <p:cNvPr id="36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2" y="932143"/>
            <a:ext cx="4011617" cy="3741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307" y="1250950"/>
            <a:ext cx="4429126" cy="3467100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Rectangle 6"/>
          <p:cNvSpPr txBox="1"/>
          <p:nvPr/>
        </p:nvSpPr>
        <p:spPr>
          <a:xfrm>
            <a:off x="6553208" y="4956175"/>
            <a:ext cx="3584576" cy="914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900"/>
              </a:spcBef>
              <a:buSzPct val="100000"/>
              <a:buChar char="•"/>
              <a:defRPr sz="1600">
                <a:solidFill>
                  <a:srgbClr val="0000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/>
              <a:t>Ortho</a:t>
            </a:r>
            <a:endParaRPr sz="1600">
              <a:latin typeface="+mj-lt"/>
              <a:ea typeface="+mj-ea"/>
              <a:cs typeface="+mj-cs"/>
              <a:sym typeface="Times New Roman"/>
            </a:endParaRPr>
          </a:p>
          <a:p>
            <a:pPr marL="342900" indent="-342900">
              <a:lnSpc>
                <a:spcPct val="80000"/>
              </a:lnSpc>
              <a:spcBef>
                <a:spcPts val="900"/>
              </a:spcBef>
              <a:buSzPct val="100000"/>
              <a:buChar char="•"/>
              <a:defRPr sz="1600">
                <a:solidFill>
                  <a:srgbClr val="0000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/>
              <a:t>Sizes, proportions accurate</a:t>
            </a:r>
            <a:endParaRPr sz="1600">
              <a:latin typeface="+mj-lt"/>
              <a:ea typeface="+mj-ea"/>
              <a:cs typeface="+mj-cs"/>
              <a:sym typeface="Times New Roman"/>
            </a:endParaRPr>
          </a:p>
          <a:p>
            <a:pPr marL="342900" indent="-342900">
              <a:lnSpc>
                <a:spcPct val="80000"/>
              </a:lnSpc>
              <a:spcBef>
                <a:spcPts val="900"/>
              </a:spcBef>
              <a:buSzPct val="100000"/>
              <a:buChar char="•"/>
              <a:defRPr sz="1600" b="1">
                <a:solidFill>
                  <a:srgbClr val="0000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/>
              <a:t>Not so good for visualization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Examples</a:t>
            </a:r>
          </a:p>
        </p:txBody>
      </p:sp>
      <p:grpSp>
        <p:nvGrpSpPr>
          <p:cNvPr id="367" name="Group 10"/>
          <p:cNvGrpSpPr/>
          <p:nvPr/>
        </p:nvGrpSpPr>
        <p:grpSpPr>
          <a:xfrm>
            <a:off x="2063750" y="1557338"/>
            <a:ext cx="3600450" cy="4639629"/>
            <a:chOff x="0" y="0"/>
            <a:chExt cx="3600450" cy="4639627"/>
          </a:xfrm>
        </p:grpSpPr>
        <p:pic>
          <p:nvPicPr>
            <p:cNvPr id="365" name="Picture 6" descr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600450" cy="4032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6" name="Text Box 8"/>
            <p:cNvSpPr txBox="1"/>
            <p:nvPr/>
          </p:nvSpPr>
          <p:spPr>
            <a:xfrm>
              <a:off x="576262" y="4243387"/>
              <a:ext cx="2660388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marL="342900" indent="-342900">
                <a:defRPr sz="2000">
                  <a:solidFill>
                    <a:srgbClr val="000066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An Isometric Pictorial</a:t>
              </a:r>
            </a:p>
          </p:txBody>
        </p:sp>
      </p:grpSp>
      <p:grpSp>
        <p:nvGrpSpPr>
          <p:cNvPr id="370" name="Group 14"/>
          <p:cNvGrpSpPr/>
          <p:nvPr/>
        </p:nvGrpSpPr>
        <p:grpSpPr>
          <a:xfrm>
            <a:off x="6024562" y="1557338"/>
            <a:ext cx="4027488" cy="4620579"/>
            <a:chOff x="0" y="0"/>
            <a:chExt cx="4027487" cy="4620577"/>
          </a:xfrm>
        </p:grpSpPr>
        <p:sp>
          <p:nvSpPr>
            <p:cNvPr id="368" name="Text Box 9"/>
            <p:cNvSpPr txBox="1"/>
            <p:nvPr/>
          </p:nvSpPr>
          <p:spPr>
            <a:xfrm>
              <a:off x="592137" y="4224337"/>
              <a:ext cx="2837990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marL="342900" indent="-342900">
                <a:defRPr sz="2000">
                  <a:solidFill>
                    <a:srgbClr val="000066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A Perspective Pictorial</a:t>
              </a:r>
            </a:p>
          </p:txBody>
        </p:sp>
        <p:pic>
          <p:nvPicPr>
            <p:cNvPr id="369" name="Picture 13" descr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027488" cy="4103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1" animBg="1" advAuto="0"/>
      <p:bldP spid="370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Rectangle 2"/>
          <p:cNvSpPr txBox="1">
            <a:spLocks noGrp="1"/>
          </p:cNvSpPr>
          <p:nvPr>
            <p:ph type="title"/>
          </p:nvPr>
        </p:nvSpPr>
        <p:spPr>
          <a:xfrm>
            <a:off x="1684423" y="132349"/>
            <a:ext cx="8839201" cy="63767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Objectives</a:t>
            </a:r>
          </a:p>
        </p:txBody>
      </p:sp>
      <p:sp>
        <p:nvSpPr>
          <p:cNvPr id="373" name="Rectangle 3"/>
          <p:cNvSpPr txBox="1">
            <a:spLocks noGrp="1"/>
          </p:cNvSpPr>
          <p:nvPr>
            <p:ph type="body" idx="1"/>
          </p:nvPr>
        </p:nvSpPr>
        <p:spPr>
          <a:xfrm>
            <a:off x="1992312" y="1447801"/>
            <a:ext cx="8207376" cy="464502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Define axonometric projection and its three classes.</a:t>
            </a:r>
          </a:p>
          <a:p>
            <a:pPr>
              <a:spcBef>
                <a:spcPts val="12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Create an isometric sketch.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4.2|3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2|41.9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6.7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3.6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1.9|2|0.9|0.9|0.7"/>
</p:tagLst>
</file>

<file path=ppt/theme/theme1.xml><?xml version="1.0" encoding="utf-8"?>
<a:theme xmlns:a="http://schemas.openxmlformats.org/drawingml/2006/main" name="1_Default Design">
  <a:themeElements>
    <a:clrScheme name="1_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1_Default 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1_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1_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1_Default 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1_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1914</Words>
  <Application>Microsoft Macintosh PowerPoint</Application>
  <PresentationFormat>Widescreen</PresentationFormat>
  <Paragraphs>256</Paragraphs>
  <Slides>47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Century Gothic</vt:lpstr>
      <vt:lpstr>Gill Sans MT</vt:lpstr>
      <vt:lpstr>Times New Roman</vt:lpstr>
      <vt:lpstr>1_Default Design</vt:lpstr>
      <vt:lpstr>PowerPoint Presentation</vt:lpstr>
      <vt:lpstr>Objectives for today </vt:lpstr>
      <vt:lpstr>PowerPoint Presentation</vt:lpstr>
      <vt:lpstr>Review : Multi-view placement</vt:lpstr>
      <vt:lpstr>Review: multi-view &amp; missing view</vt:lpstr>
      <vt:lpstr>Pictorials are Useful</vt:lpstr>
      <vt:lpstr>Pictorial vs Orthographic</vt:lpstr>
      <vt:lpstr>Examples</vt:lpstr>
      <vt:lpstr>Objectives</vt:lpstr>
      <vt:lpstr>Axonometric Projection</vt:lpstr>
      <vt:lpstr>Axonometric Projection</vt:lpstr>
      <vt:lpstr>Classifying Axonometric Projections</vt:lpstr>
      <vt:lpstr>Types of Axonometric Projections </vt:lpstr>
      <vt:lpstr>Axonometric Views</vt:lpstr>
      <vt:lpstr>Isometric Projections</vt:lpstr>
      <vt:lpstr>Isometric Projections</vt:lpstr>
      <vt:lpstr>Isometric Projections</vt:lpstr>
      <vt:lpstr>Isometric Drawings - Types</vt:lpstr>
      <vt:lpstr>Isometric Drawings – Lines &amp; Planes</vt:lpstr>
      <vt:lpstr>Hidden and Center Lines </vt:lpstr>
      <vt:lpstr>Dimensioning</vt:lpstr>
      <vt:lpstr>Activity: Let’s Create an Isometric Sketch –  ermm but its too easy, so just watch this one out! </vt:lpstr>
      <vt:lpstr>Isometric Sketch - 2</vt:lpstr>
      <vt:lpstr>Isometric Sketch - 3</vt:lpstr>
      <vt:lpstr>Isometric Sketch - 4</vt:lpstr>
      <vt:lpstr>Isometric Sketch - 5</vt:lpstr>
      <vt:lpstr>Question</vt:lpstr>
      <vt:lpstr>PowerPoint Presentation</vt:lpstr>
      <vt:lpstr>Isometric Ellipses</vt:lpstr>
      <vt:lpstr>Activity: Sketching an Isometric Cylinder</vt:lpstr>
      <vt:lpstr>Isometric Cylinder - 2</vt:lpstr>
      <vt:lpstr>Reading</vt:lpstr>
      <vt:lpstr>PowerPoint Presentation</vt:lpstr>
      <vt:lpstr>OnShape</vt:lpstr>
      <vt:lpstr>The OnShape Model: 3 Design Environments</vt:lpstr>
      <vt:lpstr>OnShape is ASSOCIATIVE</vt:lpstr>
      <vt:lpstr>OnShape is FEATURE-BASED</vt:lpstr>
      <vt:lpstr>OnShape is PARAMETRIC</vt:lpstr>
      <vt:lpstr>User Interface</vt:lpstr>
      <vt:lpstr>Display Modes</vt:lpstr>
      <vt:lpstr>How do we actually build a Part?</vt:lpstr>
      <vt:lpstr>Features</vt:lpstr>
      <vt:lpstr>Shape Features</vt:lpstr>
      <vt:lpstr>More Shape Features</vt:lpstr>
      <vt:lpstr>Operation Features</vt:lpstr>
      <vt:lpstr>Feature attributes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Naghmi Shireen</cp:lastModifiedBy>
  <cp:revision>14</cp:revision>
  <dcterms:modified xsi:type="dcterms:W3CDTF">2021-02-03T20:24:27Z</dcterms:modified>
</cp:coreProperties>
</file>