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18"/>
  </p:notesMasterIdLst>
  <p:handoutMasterIdLst>
    <p:handoutMasterId r:id="rId19"/>
  </p:handoutMasterIdLst>
  <p:sldIdLst>
    <p:sldId id="256" r:id="rId4"/>
    <p:sldId id="259" r:id="rId5"/>
    <p:sldId id="277" r:id="rId6"/>
    <p:sldId id="257" r:id="rId7"/>
    <p:sldId id="261" r:id="rId8"/>
    <p:sldId id="263" r:id="rId9"/>
    <p:sldId id="265" r:id="rId10"/>
    <p:sldId id="269" r:id="rId11"/>
    <p:sldId id="273" r:id="rId12"/>
    <p:sldId id="274" r:id="rId13"/>
    <p:sldId id="275" r:id="rId14"/>
    <p:sldId id="278" r:id="rId15"/>
    <p:sldId id="271" r:id="rId16"/>
    <p:sldId id="272" r:id="rId17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CFB5"/>
    <a:srgbClr val="604708"/>
    <a:srgbClr val="A278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85" autoAdjust="0"/>
    <p:restoredTop sz="83469" autoAdjust="0"/>
  </p:normalViewPr>
  <p:slideViewPr>
    <p:cSldViewPr>
      <p:cViewPr varScale="1">
        <p:scale>
          <a:sx n="101" d="100"/>
          <a:sy n="101" d="100"/>
        </p:scale>
        <p:origin x="20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A93616A-FFE8-452B-9904-0A074F78029A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CBEA68-4141-43F7-88D4-F89281307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21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9A79E6D-2A06-4FCD-AB96-C9CB54DC4DCE}" type="datetimeFigureOut">
              <a:rPr lang="en-US"/>
              <a:pPr>
                <a:defRPr/>
              </a:pPr>
              <a:t>10/7/20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0165465-6FFF-472B-AFDB-DCE757973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5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dirty="0"/>
              <a:t>SW: will</a:t>
            </a:r>
            <a:r>
              <a:rPr lang="en-CA" baseline="0" dirty="0"/>
              <a:t> likely need more: complete as HW</a:t>
            </a:r>
            <a:endParaRPr lang="en-CA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57066" indent="-291179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64717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30604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96491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995F6685-CBEB-407E-BC82-26BF52A3F05E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Step 2 – 45 minutes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57066" indent="-291179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64717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30604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96491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003318C1-C870-4659-B053-B7CD4DE6E50D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Step 3 – 40 minutes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57066" indent="-291179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64717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30604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96491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89F2E899-E29D-4E9D-8DDA-BEF7A42EDB99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Step 4 – Reflections to be done individually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57066" indent="-291179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64717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30604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96491" indent="-23294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967533D6-4E33-42CD-801F-229CF1A7E765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816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348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583362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583362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0069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93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0187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65972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20955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00300" y="1295400"/>
            <a:ext cx="20955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1781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2992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842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09013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2568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1219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rebuchet M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5845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0412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5875"/>
            <a:ext cx="2209800" cy="68421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875"/>
            <a:ext cx="6477000" cy="68421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658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388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839200" cy="511256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79512" y="6525344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000" dirty="0"/>
              <a:t>IAT106 Spatial Thinking and Communicating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2460745"/>
      </p:ext>
    </p:extLst>
  </p:cSld>
  <p:clrMapOvr>
    <a:masterClrMapping/>
  </p:clrMapOvr>
  <p:transition/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00958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9029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2143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9380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5007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49026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74181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rebuchet M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37859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4211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5875"/>
            <a:ext cx="2209800" cy="68421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875"/>
            <a:ext cx="6477000" cy="68421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19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4267200"/>
            <a:ext cx="3124200" cy="259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267200"/>
            <a:ext cx="3124200" cy="259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18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4913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9739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6836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752015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rebuchet M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05029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rebuchet M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4267200"/>
            <a:ext cx="640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rebuchet MS" charset="0"/>
              </a:rPr>
              <a:t>Click to edit Master text styles</a:t>
            </a:r>
          </a:p>
          <a:p>
            <a:pPr lvl="1"/>
            <a:r>
              <a:rPr lang="en-US">
                <a:sym typeface="Trebuchet MS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3"/>
          </a:solidFill>
          <a:latin typeface="+mj-lt"/>
          <a:ea typeface="+mj-ea"/>
          <a:cs typeface="+mj-cs"/>
          <a:sym typeface="Trebuchet MS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3"/>
          </a:solidFill>
          <a:latin typeface="Trebuchet MS" charset="0"/>
          <a:ea typeface="ヒラギノ角ゴ ProN W3" charset="0"/>
          <a:cs typeface="ヒラギノ角ゴ ProN W3" charset="0"/>
          <a:sym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3"/>
          </a:solidFill>
          <a:latin typeface="Trebuchet MS" charset="0"/>
          <a:ea typeface="ヒラギノ角ゴ ProN W3" charset="0"/>
          <a:cs typeface="ヒラギノ角ゴ ProN W3" charset="0"/>
          <a:sym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3"/>
          </a:solidFill>
          <a:latin typeface="Trebuchet MS" charset="0"/>
          <a:ea typeface="ヒラギノ角ゴ ProN W3" charset="0"/>
          <a:cs typeface="ヒラギノ角ゴ ProN W3" charset="0"/>
          <a:sym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3"/>
          </a:solidFill>
          <a:latin typeface="Trebuchet MS" charset="0"/>
          <a:ea typeface="ヒラギノ角ゴ ProN W3" charset="0"/>
          <a:cs typeface="ヒラギノ角ゴ ProN W3" charset="0"/>
          <a:sym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262673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262673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262673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262673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9pPr>
    </p:titleStyle>
    <p:bodyStyle>
      <a:lvl1pPr marL="342900" indent="-342900" algn="ctr" rtl="0" eaLnBrk="0" fontAlgn="base" hangingPunct="0">
        <a:spcBef>
          <a:spcPts val="1400"/>
        </a:spcBef>
        <a:spcAft>
          <a:spcPct val="0"/>
        </a:spcAft>
        <a:defRPr sz="2400">
          <a:solidFill>
            <a:srgbClr val="262673"/>
          </a:solidFill>
          <a:latin typeface="+mn-lt"/>
          <a:ea typeface="+mn-ea"/>
          <a:cs typeface="+mn-cs"/>
          <a:sym typeface="Trebuchet MS" pitchFamily="34" charset="0"/>
        </a:defRPr>
      </a:lvl1pPr>
      <a:lvl2pPr marL="666750" indent="-285750" algn="l" rtl="0" eaLnBrk="0" fontAlgn="base" hangingPunct="0">
        <a:spcBef>
          <a:spcPts val="500"/>
        </a:spcBef>
        <a:spcAft>
          <a:spcPct val="0"/>
        </a:spcAft>
        <a:buClr>
          <a:srgbClr val="262673"/>
        </a:buClr>
        <a:buSzPct val="100000"/>
        <a:buFont typeface="Trebuchet MS" pitchFamily="34" charset="0"/>
        <a:buChar char="–"/>
        <a:defRPr sz="2200">
          <a:solidFill>
            <a:srgbClr val="262673"/>
          </a:solidFill>
          <a:latin typeface="+mn-lt"/>
          <a:ea typeface="+mn-ea"/>
          <a:cs typeface="+mn-cs"/>
          <a:sym typeface="Trebuchet MS" pitchFamily="34" charset="0"/>
        </a:defRPr>
      </a:lvl2pPr>
      <a:lvl3pPr marL="1066800" indent="-228600" algn="l" rtl="0" eaLnBrk="0" fontAlgn="base" hangingPunct="0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•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3pPr>
      <a:lvl4pPr marL="1524000" indent="-228600" algn="l" rtl="0" eaLnBrk="0" fontAlgn="base" hangingPunct="0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–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4pPr>
      <a:lvl5pPr marL="1981200" indent="-228600" algn="l" rtl="0" eaLnBrk="0" fontAlgn="base" hangingPunct="0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»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5pPr>
      <a:lvl6pPr marL="2438400" indent="-228600" algn="l" rtl="0" fontAlgn="base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»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6pPr>
      <a:lvl7pPr marL="2895600" indent="-228600" algn="l" rtl="0" fontAlgn="base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»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7pPr>
      <a:lvl8pPr marL="3352800" indent="-228600" algn="l" rtl="0" fontAlgn="base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»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8pPr>
      <a:lvl9pPr marL="3810000" indent="-228600" algn="l" rtl="0" fontAlgn="base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»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875"/>
            <a:ext cx="883920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rebuchet M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95400"/>
            <a:ext cx="4343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rebuchet MS" charset="0"/>
              </a:rPr>
              <a:t>Click to edit Master text styles</a:t>
            </a:r>
          </a:p>
          <a:p>
            <a:pPr lvl="1"/>
            <a:r>
              <a:rPr lang="en-US">
                <a:sym typeface="Trebuchet MS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+mj-lt"/>
          <a:ea typeface="+mj-ea"/>
          <a:cs typeface="+mj-cs"/>
          <a:sym typeface="Trebuchet MS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9pPr>
    </p:titleStyle>
    <p:bodyStyle>
      <a:lvl1pPr marL="342900" indent="-342900" algn="l" rtl="0" eaLnBrk="0" fontAlgn="base" hangingPunct="0">
        <a:spcBef>
          <a:spcPts val="1400"/>
        </a:spcBef>
        <a:spcAft>
          <a:spcPct val="0"/>
        </a:spcAft>
        <a:buClr>
          <a:srgbClr val="262672"/>
        </a:buClr>
        <a:buSzPct val="100000"/>
        <a:buFont typeface="Trebuchet MS" pitchFamily="34" charset="0"/>
        <a:buChar char="•"/>
        <a:defRPr sz="2400">
          <a:solidFill>
            <a:srgbClr val="262672"/>
          </a:solidFill>
          <a:latin typeface="+mn-lt"/>
          <a:ea typeface="+mn-ea"/>
          <a:cs typeface="+mn-cs"/>
          <a:sym typeface="Trebuchet MS" pitchFamily="34" charset="0"/>
        </a:defRPr>
      </a:lvl1pPr>
      <a:lvl2pPr marL="666750" indent="-285750" algn="l" rtl="0" eaLnBrk="0" fontAlgn="base" hangingPunct="0">
        <a:spcBef>
          <a:spcPts val="500"/>
        </a:spcBef>
        <a:spcAft>
          <a:spcPct val="0"/>
        </a:spcAft>
        <a:buClr>
          <a:srgbClr val="262672"/>
        </a:buClr>
        <a:buSzPct val="100000"/>
        <a:buFont typeface="Trebuchet MS" pitchFamily="34" charset="0"/>
        <a:buChar char="–"/>
        <a:defRPr sz="2200">
          <a:solidFill>
            <a:srgbClr val="262672"/>
          </a:solidFill>
          <a:latin typeface="+mn-lt"/>
          <a:ea typeface="+mn-ea"/>
          <a:cs typeface="+mn-cs"/>
          <a:sym typeface="Trebuchet MS" pitchFamily="34" charset="0"/>
        </a:defRPr>
      </a:lvl2pPr>
      <a:lvl3pPr marL="1066800" indent="-228600" algn="l" rtl="0" eaLnBrk="0" fontAlgn="base" hangingPunct="0">
        <a:spcBef>
          <a:spcPts val="500"/>
        </a:spcBef>
        <a:spcAft>
          <a:spcPct val="0"/>
        </a:spcAft>
        <a:buClr>
          <a:srgbClr val="262672"/>
        </a:buClr>
        <a:buSzPct val="100000"/>
        <a:buFont typeface="Arial" charset="0"/>
        <a:buChar char="•"/>
        <a:defRPr sz="2000">
          <a:solidFill>
            <a:srgbClr val="262672"/>
          </a:solidFill>
          <a:latin typeface="Arial" charset="0"/>
          <a:ea typeface="+mn-ea"/>
          <a:cs typeface="+mn-cs"/>
          <a:sym typeface="Arial" charset="0"/>
        </a:defRPr>
      </a:lvl3pPr>
      <a:lvl4pPr marL="1524000" indent="-228600" algn="l" rtl="0" eaLnBrk="0" fontAlgn="base" hangingPunct="0">
        <a:spcBef>
          <a:spcPts val="500"/>
        </a:spcBef>
        <a:spcAft>
          <a:spcPct val="0"/>
        </a:spcAft>
        <a:buClr>
          <a:srgbClr val="262672"/>
        </a:buClr>
        <a:buSzPct val="100000"/>
        <a:buFont typeface="Arial" charset="0"/>
        <a:buChar char="–"/>
        <a:defRPr sz="2000">
          <a:solidFill>
            <a:srgbClr val="262672"/>
          </a:solidFill>
          <a:latin typeface="Arial" charset="0"/>
          <a:ea typeface="+mn-ea"/>
          <a:cs typeface="+mn-cs"/>
          <a:sym typeface="Arial" charset="0"/>
        </a:defRPr>
      </a:lvl4pPr>
      <a:lvl5pPr marL="1981200" indent="-228600" algn="l" rtl="0" eaLnBrk="0" fontAlgn="base" hangingPunct="0">
        <a:spcBef>
          <a:spcPts val="500"/>
        </a:spcBef>
        <a:spcAft>
          <a:spcPct val="0"/>
        </a:spcAft>
        <a:buClr>
          <a:srgbClr val="262672"/>
        </a:buClr>
        <a:buSzPct val="100000"/>
        <a:buFont typeface="Arial" charset="0"/>
        <a:buChar char="»"/>
        <a:defRPr sz="2000">
          <a:solidFill>
            <a:srgbClr val="262672"/>
          </a:solidFill>
          <a:latin typeface="Arial" charset="0"/>
          <a:ea typeface="+mn-ea"/>
          <a:cs typeface="+mn-cs"/>
          <a:sym typeface="Arial" charset="0"/>
        </a:defRPr>
      </a:lvl5pPr>
      <a:lvl6pPr marL="2438400" indent="-228600" algn="l" rtl="0" fontAlgn="base">
        <a:spcBef>
          <a:spcPts val="500"/>
        </a:spcBef>
        <a:spcAft>
          <a:spcPct val="0"/>
        </a:spcAft>
        <a:buClr>
          <a:srgbClr val="262672"/>
        </a:buClr>
        <a:buSzPct val="100000"/>
        <a:buFont typeface="Arial" charset="0"/>
        <a:buChar char="»"/>
        <a:defRPr sz="2000">
          <a:solidFill>
            <a:srgbClr val="262672"/>
          </a:solidFill>
          <a:latin typeface="Arial" charset="0"/>
          <a:ea typeface="+mn-ea"/>
          <a:cs typeface="+mn-cs"/>
          <a:sym typeface="Arial" charset="0"/>
        </a:defRPr>
      </a:lvl6pPr>
      <a:lvl7pPr marL="2895600" indent="-228600" algn="l" rtl="0" fontAlgn="base">
        <a:spcBef>
          <a:spcPts val="500"/>
        </a:spcBef>
        <a:spcAft>
          <a:spcPct val="0"/>
        </a:spcAft>
        <a:buClr>
          <a:srgbClr val="262672"/>
        </a:buClr>
        <a:buSzPct val="100000"/>
        <a:buFont typeface="Arial" charset="0"/>
        <a:buChar char="»"/>
        <a:defRPr sz="2000">
          <a:solidFill>
            <a:srgbClr val="262672"/>
          </a:solidFill>
          <a:latin typeface="Arial" charset="0"/>
          <a:ea typeface="+mn-ea"/>
          <a:cs typeface="+mn-cs"/>
          <a:sym typeface="Arial" charset="0"/>
        </a:defRPr>
      </a:lvl7pPr>
      <a:lvl8pPr marL="3352800" indent="-228600" algn="l" rtl="0" fontAlgn="base">
        <a:spcBef>
          <a:spcPts val="500"/>
        </a:spcBef>
        <a:spcAft>
          <a:spcPct val="0"/>
        </a:spcAft>
        <a:buClr>
          <a:srgbClr val="262672"/>
        </a:buClr>
        <a:buSzPct val="100000"/>
        <a:buFont typeface="Arial" charset="0"/>
        <a:buChar char="»"/>
        <a:defRPr sz="2000">
          <a:solidFill>
            <a:srgbClr val="262672"/>
          </a:solidFill>
          <a:latin typeface="Arial" charset="0"/>
          <a:ea typeface="+mn-ea"/>
          <a:cs typeface="+mn-cs"/>
          <a:sym typeface="Arial" charset="0"/>
        </a:defRPr>
      </a:lvl8pPr>
      <a:lvl9pPr marL="3810000" indent="-228600" algn="l" rtl="0" fontAlgn="base">
        <a:spcBef>
          <a:spcPts val="500"/>
        </a:spcBef>
        <a:spcAft>
          <a:spcPct val="0"/>
        </a:spcAft>
        <a:buClr>
          <a:srgbClr val="262672"/>
        </a:buClr>
        <a:buSzPct val="100000"/>
        <a:buFont typeface="Arial" charset="0"/>
        <a:buChar char="»"/>
        <a:defRPr sz="2000">
          <a:solidFill>
            <a:srgbClr val="262672"/>
          </a:solidFill>
          <a:latin typeface="Arial" charset="0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875"/>
            <a:ext cx="883920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rebuchet M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95400"/>
            <a:ext cx="8839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rebuchet MS" charset="0"/>
              </a:rPr>
              <a:t>Click to edit Master text styles</a:t>
            </a:r>
          </a:p>
          <a:p>
            <a:pPr lvl="1"/>
            <a:r>
              <a:rPr lang="en-US">
                <a:sym typeface="Trebuchet MS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+mj-lt"/>
          <a:ea typeface="+mj-ea"/>
          <a:cs typeface="+mj-cs"/>
          <a:sym typeface="Trebuchet MS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262672"/>
          </a:solidFill>
          <a:latin typeface="Trebuchet MS" charset="0"/>
          <a:ea typeface="ヒラギノ角ゴ ProN W3" charset="0"/>
          <a:cs typeface="ヒラギノ角ゴ ProN W3" charset="0"/>
          <a:sym typeface="Trebuchet MS" charset="0"/>
        </a:defRPr>
      </a:lvl9pPr>
    </p:titleStyle>
    <p:bodyStyle>
      <a:lvl1pPr marL="342900" indent="-342900" algn="l" rtl="0" eaLnBrk="0" fontAlgn="base" hangingPunct="0">
        <a:spcBef>
          <a:spcPts val="1400"/>
        </a:spcBef>
        <a:spcAft>
          <a:spcPct val="0"/>
        </a:spcAft>
        <a:buClr>
          <a:srgbClr val="262673"/>
        </a:buClr>
        <a:buSzPct val="100000"/>
        <a:buFont typeface="Trebuchet MS" pitchFamily="34" charset="0"/>
        <a:buChar char="•"/>
        <a:defRPr sz="2400">
          <a:solidFill>
            <a:srgbClr val="262673"/>
          </a:solidFill>
          <a:latin typeface="+mn-lt"/>
          <a:ea typeface="+mn-ea"/>
          <a:cs typeface="+mn-cs"/>
          <a:sym typeface="Trebuchet MS" pitchFamily="34" charset="0"/>
        </a:defRPr>
      </a:lvl1pPr>
      <a:lvl2pPr marL="666750" indent="-285750" algn="l" rtl="0" eaLnBrk="0" fontAlgn="base" hangingPunct="0">
        <a:spcBef>
          <a:spcPts val="500"/>
        </a:spcBef>
        <a:spcAft>
          <a:spcPct val="0"/>
        </a:spcAft>
        <a:buClr>
          <a:srgbClr val="262673"/>
        </a:buClr>
        <a:buSzPct val="100000"/>
        <a:buFont typeface="Trebuchet MS" pitchFamily="34" charset="0"/>
        <a:buChar char="–"/>
        <a:defRPr sz="2200">
          <a:solidFill>
            <a:srgbClr val="262673"/>
          </a:solidFill>
          <a:latin typeface="+mn-lt"/>
          <a:ea typeface="+mn-ea"/>
          <a:cs typeface="+mn-cs"/>
          <a:sym typeface="Trebuchet MS" pitchFamily="34" charset="0"/>
        </a:defRPr>
      </a:lvl2pPr>
      <a:lvl3pPr marL="1066800" indent="-228600" algn="l" rtl="0" eaLnBrk="0" fontAlgn="base" hangingPunct="0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•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3pPr>
      <a:lvl4pPr marL="1524000" indent="-228600" algn="l" rtl="0" eaLnBrk="0" fontAlgn="base" hangingPunct="0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–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4pPr>
      <a:lvl5pPr marL="1981200" indent="-228600" algn="l" rtl="0" eaLnBrk="0" fontAlgn="base" hangingPunct="0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»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5pPr>
      <a:lvl6pPr marL="2438400" indent="-228600" algn="l" rtl="0" fontAlgn="base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»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6pPr>
      <a:lvl7pPr marL="2895600" indent="-228600" algn="l" rtl="0" fontAlgn="base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»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7pPr>
      <a:lvl8pPr marL="3352800" indent="-228600" algn="l" rtl="0" fontAlgn="base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»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8pPr>
      <a:lvl9pPr marL="3810000" indent="-228600" algn="l" rtl="0" fontAlgn="base">
        <a:spcBef>
          <a:spcPts val="500"/>
        </a:spcBef>
        <a:spcAft>
          <a:spcPct val="0"/>
        </a:spcAft>
        <a:buClr>
          <a:srgbClr val="262673"/>
        </a:buClr>
        <a:buSzPct val="100000"/>
        <a:buFont typeface="Arial" charset="0"/>
        <a:buChar char="»"/>
        <a:defRPr sz="2000">
          <a:solidFill>
            <a:srgbClr val="262673"/>
          </a:solidFill>
          <a:latin typeface="Arial" charset="0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1"/>
          <p:cNvSpPr>
            <a:spLocks noChangeShapeType="1"/>
          </p:cNvSpPr>
          <p:nvPr/>
        </p:nvSpPr>
        <p:spPr bwMode="auto">
          <a:xfrm>
            <a:off x="19050" y="11430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4099" name="Rectangle 2"/>
          <p:cNvSpPr>
            <a:spLocks/>
          </p:cNvSpPr>
          <p:nvPr/>
        </p:nvSpPr>
        <p:spPr bwMode="auto">
          <a:xfrm>
            <a:off x="8191500" y="6577013"/>
            <a:ext cx="7239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marL="266700" indent="-266700" algn="l">
              <a:spcBef>
                <a:spcPts val="800"/>
              </a:spcBef>
            </a:pPr>
            <a:r>
              <a:rPr lang="en-US" sz="1400" dirty="0">
                <a:solidFill>
                  <a:srgbClr val="002060"/>
                </a:solidFill>
                <a:latin typeface="Trebuchet MS" pitchFamily="34" charset="0"/>
                <a:ea typeface="MS PGothic" pitchFamily="34" charset="-128"/>
                <a:sym typeface="Trebuchet MS" pitchFamily="34" charset="0"/>
              </a:rPr>
              <a:t>1.</a:t>
            </a: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19050" y="65532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39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-11113"/>
            <a:ext cx="1416050" cy="106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15843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-11113"/>
            <a:ext cx="1485900" cy="106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371600" y="4267200"/>
            <a:ext cx="6400800" cy="12954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spcBef>
                <a:spcPct val="0"/>
              </a:spcBef>
              <a:defRPr/>
            </a:pPr>
            <a:r>
              <a:rPr lang="en-US" dirty="0">
                <a:solidFill>
                  <a:schemeClr val="tx1"/>
                </a:solidFill>
                <a:sym typeface="Trebuchet MS" charset="0"/>
              </a:rPr>
              <a:t>Lab 5:</a:t>
            </a:r>
            <a:endParaRPr lang="en-US" dirty="0">
              <a:sym typeface="Trebuchet MS" charset="0"/>
            </a:endParaRPr>
          </a:p>
          <a:p>
            <a:pPr marL="0" indent="0" eaLnBrk="1" hangingPunct="1">
              <a:defRPr/>
            </a:pPr>
            <a:r>
              <a:rPr lang="en-US" dirty="0">
                <a:solidFill>
                  <a:schemeClr val="tx1"/>
                </a:solidFill>
                <a:sym typeface="Trebuchet MS" charset="0"/>
              </a:rPr>
              <a:t>Model Making: Polyhedron</a:t>
            </a:r>
          </a:p>
        </p:txBody>
      </p:sp>
      <p:sp>
        <p:nvSpPr>
          <p:cNvPr id="4108" name="Rectangle 11"/>
          <p:cNvSpPr>
            <a:spLocks/>
          </p:cNvSpPr>
          <p:nvPr/>
        </p:nvSpPr>
        <p:spPr bwMode="auto">
          <a:xfrm>
            <a:off x="228600" y="1905000"/>
            <a:ext cx="85598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4000" dirty="0">
                <a:solidFill>
                  <a:srgbClr val="262672"/>
                </a:solidFill>
                <a:latin typeface="Arial" charset="0"/>
                <a:ea typeface="MS PGothic" pitchFamily="34" charset="-128"/>
                <a:sym typeface="Arial" charset="0"/>
              </a:rPr>
              <a:t>IAT 106</a:t>
            </a:r>
            <a:endParaRPr lang="en-US" dirty="0">
              <a:solidFill>
                <a:schemeClr val="tx1"/>
              </a:solidFill>
              <a:ea typeface="MS PGothic" pitchFamily="34" charset="-128"/>
            </a:endParaRPr>
          </a:p>
          <a:p>
            <a:r>
              <a:rPr lang="en-US" sz="4000" dirty="0">
                <a:solidFill>
                  <a:srgbClr val="262672"/>
                </a:solidFill>
                <a:latin typeface="Arial" charset="0"/>
                <a:ea typeface="MS PGothic" pitchFamily="34" charset="-128"/>
                <a:sym typeface="Arial" charset="0"/>
              </a:rPr>
              <a:t>Spatial Thinking and Communication</a:t>
            </a:r>
            <a:endParaRPr lang="en-US" dirty="0">
              <a:solidFill>
                <a:schemeClr val="tx1"/>
              </a:solidFill>
              <a:ea typeface="MS PGothic" pitchFamily="34" charset="-128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875"/>
            <a:ext cx="8839200" cy="820837"/>
          </a:xfrm>
        </p:spPr>
        <p:txBody>
          <a:bodyPr/>
          <a:lstStyle/>
          <a:p>
            <a:r>
              <a:rPr lang="en-US" sz="2400" b="1" dirty="0">
                <a:sym typeface="Trebuchet MS" charset="0"/>
              </a:rPr>
              <a:t>Step II: Building the Card Model:</a:t>
            </a:r>
            <a:br>
              <a:rPr lang="en-US" sz="2400" b="1" dirty="0">
                <a:sym typeface="Trebuchet MS" charset="0"/>
              </a:rPr>
            </a:br>
            <a:r>
              <a:rPr lang="en-US" sz="2400" b="1" dirty="0">
                <a:sym typeface="Trebuchet MS" charset="0"/>
              </a:rPr>
              <a:t>Allowing for Material thickness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839200" cy="432048"/>
          </a:xfrm>
        </p:spPr>
        <p:txBody>
          <a:bodyPr/>
          <a:lstStyle/>
          <a:p>
            <a:r>
              <a:rPr lang="en-CA" dirty="0"/>
              <a:t>Task: build 6” x 3” x 4” box out of 1” thick material:</a:t>
            </a:r>
          </a:p>
          <a:p>
            <a:endParaRPr lang="en-US" dirty="0"/>
          </a:p>
        </p:txBody>
      </p:sp>
      <p:sp>
        <p:nvSpPr>
          <p:cNvPr id="5" name="Cube 4"/>
          <p:cNvSpPr/>
          <p:nvPr/>
        </p:nvSpPr>
        <p:spPr bwMode="auto">
          <a:xfrm>
            <a:off x="539552" y="2132856"/>
            <a:ext cx="2016224" cy="1254539"/>
          </a:xfrm>
          <a:prstGeom prst="cube">
            <a:avLst>
              <a:gd name="adj" fmla="val 44537"/>
            </a:avLst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Left"/>
            <a:lightRig rig="threePt" dir="t"/>
          </a:scene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250033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3”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7169" y="3573016"/>
            <a:ext cx="2660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When we actually build the box, we must allow for the </a:t>
            </a:r>
            <a:r>
              <a:rPr lang="en-C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 of the material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3728" y="306896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4”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184482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6”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6854" y="201458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1” thick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944" y="1706803"/>
            <a:ext cx="86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>
                <a:solidFill>
                  <a:srgbClr val="6047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endParaRPr lang="en-US" sz="1400" dirty="0">
              <a:solidFill>
                <a:srgbClr val="6047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be 13"/>
          <p:cNvSpPr/>
          <p:nvPr/>
        </p:nvSpPr>
        <p:spPr bwMode="auto">
          <a:xfrm>
            <a:off x="3635896" y="2180841"/>
            <a:ext cx="3024336" cy="1254539"/>
          </a:xfrm>
          <a:prstGeom prst="cube">
            <a:avLst>
              <a:gd name="adj" fmla="val 86187"/>
            </a:avLst>
          </a:prstGeom>
          <a:blipFill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Left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6588224" y="2420889"/>
            <a:ext cx="432048" cy="794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6588224" y="2594295"/>
            <a:ext cx="432048" cy="5992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6660232" y="2132856"/>
            <a:ext cx="0" cy="28803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6660082" y="2600567"/>
            <a:ext cx="150" cy="2430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Rectangle 24"/>
          <p:cNvSpPr/>
          <p:nvPr/>
        </p:nvSpPr>
        <p:spPr bwMode="auto">
          <a:xfrm>
            <a:off x="722973" y="5209959"/>
            <a:ext cx="1868143" cy="886627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612586" y="5301208"/>
            <a:ext cx="1868143" cy="26550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612585" y="5886840"/>
            <a:ext cx="1868143" cy="278463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 rot="5400000">
            <a:off x="5157511" y="5554055"/>
            <a:ext cx="313770" cy="332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 rot="5400000">
            <a:off x="3611371" y="5564717"/>
            <a:ext cx="313772" cy="3113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2318" y="4466512"/>
            <a:ext cx="2660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Idealized: “Outline” suggests walls are zero thickness. So vertical “ends” are 3” high.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0945" y="6093296"/>
            <a:ext cx="266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Are they? What should be the dimension of the ends?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76156" y="5519530"/>
            <a:ext cx="236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Height = 3” – 2 x thickness </a:t>
            </a:r>
          </a:p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= 1” (!)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5580112" y="5566709"/>
            <a:ext cx="26671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5580112" y="5883378"/>
            <a:ext cx="266719" cy="346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5724128" y="5278676"/>
            <a:ext cx="0" cy="28803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 flipH="1" flipV="1">
            <a:off x="5724128" y="5877272"/>
            <a:ext cx="150" cy="2430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5314396" y="1707061"/>
            <a:ext cx="127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rgbClr val="6047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endParaRPr lang="en-US" sz="1400" dirty="0">
              <a:solidFill>
                <a:srgbClr val="6047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0805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875"/>
            <a:ext cx="8839200" cy="892845"/>
          </a:xfrm>
        </p:spPr>
        <p:txBody>
          <a:bodyPr/>
          <a:lstStyle/>
          <a:p>
            <a:r>
              <a:rPr lang="en-US" sz="2400" dirty="0">
                <a:sym typeface="Trebuchet MS" charset="0"/>
              </a:rPr>
              <a:t>Step II: Building the Card Model:</a:t>
            </a:r>
            <a:br>
              <a:rPr lang="en-US" sz="2400" dirty="0">
                <a:sym typeface="Trebuchet MS" charset="0"/>
              </a:rPr>
            </a:br>
            <a:r>
              <a:rPr lang="en-US" sz="2400" dirty="0">
                <a:sym typeface="Trebuchet MS" charset="0"/>
              </a:rPr>
              <a:t>Allowing for thickness of material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136133" y="1844824"/>
            <a:ext cx="236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What other ways might we join top and side?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58716" y="4015538"/>
            <a:ext cx="1868143" cy="26550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7374" y="4807627"/>
            <a:ext cx="1868143" cy="26550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385369" y="3984976"/>
            <a:ext cx="1868143" cy="26550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5400000">
            <a:off x="107000" y="4255912"/>
            <a:ext cx="792089" cy="3113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5400000">
            <a:off x="1979904" y="4526175"/>
            <a:ext cx="782568" cy="3113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5013679" y="4508243"/>
            <a:ext cx="818435" cy="3113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6429529" y="4016599"/>
            <a:ext cx="1617784" cy="231112"/>
          </a:xfrm>
          <a:custGeom>
            <a:avLst/>
            <a:gdLst>
              <a:gd name="connsiteX0" fmla="*/ 0 w 1617784"/>
              <a:gd name="connsiteY0" fmla="*/ 0 h 231112"/>
              <a:gd name="connsiteX1" fmla="*/ 1617784 w 1617784"/>
              <a:gd name="connsiteY1" fmla="*/ 10049 h 231112"/>
              <a:gd name="connsiteX2" fmla="*/ 1346479 w 1617784"/>
              <a:gd name="connsiteY2" fmla="*/ 231112 h 231112"/>
              <a:gd name="connsiteX3" fmla="*/ 30145 w 1617784"/>
              <a:gd name="connsiteY3" fmla="*/ 221064 h 231112"/>
              <a:gd name="connsiteX4" fmla="*/ 0 w 1617784"/>
              <a:gd name="connsiteY4" fmla="*/ 0 h 23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784" h="231112">
                <a:moveTo>
                  <a:pt x="0" y="0"/>
                </a:moveTo>
                <a:lnTo>
                  <a:pt x="1617784" y="10049"/>
                </a:lnTo>
                <a:lnTo>
                  <a:pt x="1346479" y="231112"/>
                </a:lnTo>
                <a:lnTo>
                  <a:pt x="30145" y="2210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 rot="16200000" flipV="1">
            <a:off x="7124581" y="4722125"/>
            <a:ext cx="1617784" cy="227680"/>
          </a:xfrm>
          <a:custGeom>
            <a:avLst/>
            <a:gdLst>
              <a:gd name="connsiteX0" fmla="*/ 0 w 1617784"/>
              <a:gd name="connsiteY0" fmla="*/ 0 h 231112"/>
              <a:gd name="connsiteX1" fmla="*/ 1617784 w 1617784"/>
              <a:gd name="connsiteY1" fmla="*/ 10049 h 231112"/>
              <a:gd name="connsiteX2" fmla="*/ 1346479 w 1617784"/>
              <a:gd name="connsiteY2" fmla="*/ 231112 h 231112"/>
              <a:gd name="connsiteX3" fmla="*/ 30145 w 1617784"/>
              <a:gd name="connsiteY3" fmla="*/ 221064 h 231112"/>
              <a:gd name="connsiteX4" fmla="*/ 0 w 1617784"/>
              <a:gd name="connsiteY4" fmla="*/ 0 h 23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784" h="231112">
                <a:moveTo>
                  <a:pt x="0" y="0"/>
                </a:moveTo>
                <a:lnTo>
                  <a:pt x="1617784" y="10049"/>
                </a:lnTo>
                <a:lnTo>
                  <a:pt x="1346479" y="231112"/>
                </a:lnTo>
                <a:lnTo>
                  <a:pt x="30145" y="2210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3869" y="3030869"/>
            <a:ext cx="236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Butt joint with equal ‘shortening’ on all pieces.</a:t>
            </a:r>
          </a:p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Strong, but shows “inside” of material.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11954" y="3295458"/>
            <a:ext cx="236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Partial cut and fold.</a:t>
            </a:r>
          </a:p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Easy, but ugly.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47348" y="3212976"/>
            <a:ext cx="2366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Mitre joint.</a:t>
            </a:r>
          </a:p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Difficult but nicest looking.</a:t>
            </a:r>
          </a:p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Two 45 </a:t>
            </a:r>
            <a:r>
              <a:rPr lang="en-CA" sz="1400" dirty="0" err="1"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 cuts needed!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2821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875"/>
            <a:ext cx="8839200" cy="820837"/>
          </a:xfrm>
        </p:spPr>
        <p:txBody>
          <a:bodyPr/>
          <a:lstStyle/>
          <a:p>
            <a:r>
              <a:rPr lang="en-CA" dirty="0"/>
              <a:t>Allowing for Material Thickness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448" y="1069017"/>
            <a:ext cx="3091720" cy="2999618"/>
          </a:xfrm>
          <a:prstGeom prst="rect">
            <a:avLst/>
          </a:prstGeom>
        </p:spPr>
      </p:sp>
      <p:cxnSp>
        <p:nvCxnSpPr>
          <p:cNvPr id="6" name="Straight Connector 5"/>
          <p:cNvCxnSpPr/>
          <p:nvPr/>
        </p:nvCxnSpPr>
        <p:spPr>
          <a:xfrm>
            <a:off x="209448" y="1840486"/>
            <a:ext cx="196433" cy="112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 bwMode="auto">
          <a:xfrm>
            <a:off x="1086831" y="4725144"/>
            <a:ext cx="1944216" cy="1944216"/>
          </a:xfrm>
          <a:prstGeom prst="rect">
            <a:avLst/>
          </a:prstGeom>
          <a:solidFill>
            <a:srgbClr val="D3CFB5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779912" y="4755522"/>
            <a:ext cx="1440160" cy="1944216"/>
          </a:xfrm>
          <a:prstGeom prst="rect">
            <a:avLst/>
          </a:prstGeom>
          <a:solidFill>
            <a:srgbClr val="D3CFB5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6012160" y="5373216"/>
            <a:ext cx="1440160" cy="1327120"/>
          </a:xfrm>
          <a:prstGeom prst="rect">
            <a:avLst/>
          </a:prstGeom>
          <a:solidFill>
            <a:srgbClr val="D3CFB5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11960" y="5379409"/>
            <a:ext cx="5760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000" dirty="0"/>
              <a:t>B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516216" y="5727630"/>
            <a:ext cx="5760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000" dirty="0"/>
              <a:t>C</a:t>
            </a:r>
          </a:p>
        </p:txBody>
      </p:sp>
      <p:cxnSp>
        <p:nvCxnSpPr>
          <p:cNvPr id="59" name="Straight Arrow Connector 58"/>
          <p:cNvCxnSpPr/>
          <p:nvPr/>
        </p:nvCxnSpPr>
        <p:spPr bwMode="auto">
          <a:xfrm>
            <a:off x="1069024" y="4525089"/>
            <a:ext cx="201529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stealth" w="med" len="lg"/>
            <a:tailEnd type="stealth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1825332" y="4293096"/>
            <a:ext cx="60787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000" dirty="0"/>
              <a:t>L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86515" y="5385160"/>
            <a:ext cx="5760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000" dirty="0"/>
              <a:t>A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>
            <a:off x="6036604" y="5069215"/>
            <a:ext cx="144016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stealth" w="med" len="lg"/>
            <a:tailEnd type="stealth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TextBox 53"/>
          <p:cNvSpPr txBox="1"/>
          <p:nvPr/>
        </p:nvSpPr>
        <p:spPr>
          <a:xfrm>
            <a:off x="6316960" y="4869160"/>
            <a:ext cx="93610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000" dirty="0"/>
              <a:t>L – 2t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>
            <a:off x="7740352" y="5379409"/>
            <a:ext cx="0" cy="13323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stealth" w="med" len="lg"/>
            <a:tailEnd type="stealth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3779912" y="4509120"/>
            <a:ext cx="144016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stealth" w="med" len="lg"/>
            <a:tailEnd type="stealth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4100772" y="4293096"/>
            <a:ext cx="93610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000" dirty="0"/>
              <a:t>L – 2t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568824" y="1612756"/>
            <a:ext cx="3639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800" dirty="0"/>
              <a:t>To make a cube of side “L”, only 2 of the 6 faces will be a full “L” in size!</a:t>
            </a:r>
          </a:p>
        </p:txBody>
      </p:sp>
      <p:cxnSp>
        <p:nvCxnSpPr>
          <p:cNvPr id="65" name="Straight Connector 64"/>
          <p:cNvCxnSpPr/>
          <p:nvPr/>
        </p:nvCxnSpPr>
        <p:spPr bwMode="auto">
          <a:xfrm flipH="1">
            <a:off x="7576683" y="6707333"/>
            <a:ext cx="28803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" name="Straight Connector 65"/>
          <p:cNvCxnSpPr/>
          <p:nvPr/>
        </p:nvCxnSpPr>
        <p:spPr bwMode="auto">
          <a:xfrm flipH="1">
            <a:off x="7579804" y="5394670"/>
            <a:ext cx="28491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7475875" y="4945110"/>
            <a:ext cx="0" cy="32415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8" name="Straight Connector 67"/>
          <p:cNvCxnSpPr/>
          <p:nvPr/>
        </p:nvCxnSpPr>
        <p:spPr bwMode="auto">
          <a:xfrm>
            <a:off x="6043736" y="4945111"/>
            <a:ext cx="0" cy="32415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" name="Straight Connector 68"/>
          <p:cNvCxnSpPr/>
          <p:nvPr/>
        </p:nvCxnSpPr>
        <p:spPr bwMode="auto">
          <a:xfrm>
            <a:off x="5247256" y="4400985"/>
            <a:ext cx="0" cy="32415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/>
          <p:nvPr/>
        </p:nvCxnSpPr>
        <p:spPr bwMode="auto">
          <a:xfrm>
            <a:off x="3779912" y="4368944"/>
            <a:ext cx="0" cy="32415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1" name="Straight Connector 70"/>
          <p:cNvCxnSpPr/>
          <p:nvPr/>
        </p:nvCxnSpPr>
        <p:spPr bwMode="auto">
          <a:xfrm>
            <a:off x="3079419" y="4363009"/>
            <a:ext cx="0" cy="32415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>
            <a:off x="1086831" y="4372956"/>
            <a:ext cx="0" cy="32415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4" name="Group 43"/>
          <p:cNvGrpSpPr/>
          <p:nvPr/>
        </p:nvGrpSpPr>
        <p:grpSpPr>
          <a:xfrm>
            <a:off x="280624" y="1108153"/>
            <a:ext cx="2934325" cy="2891508"/>
            <a:chOff x="280624" y="1108153"/>
            <a:chExt cx="2934325" cy="28915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383" y="1194967"/>
              <a:ext cx="2873566" cy="280285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409223" y="3293331"/>
              <a:ext cx="1254002" cy="7031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641825" y="1261690"/>
              <a:ext cx="1232126" cy="7021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1662886" y="2629212"/>
              <a:ext cx="465" cy="4750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412482" y="1953410"/>
              <a:ext cx="1" cy="13544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9697" y="1964856"/>
              <a:ext cx="813063" cy="4462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12500" y="1261559"/>
              <a:ext cx="1261805" cy="6974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621514" y="1380482"/>
              <a:ext cx="1248834" cy="6983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621457" y="2078873"/>
              <a:ext cx="0" cy="1354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444986" y="2530969"/>
              <a:ext cx="0" cy="1354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2871938" y="1965001"/>
              <a:ext cx="0" cy="1354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1657352" y="2645611"/>
              <a:ext cx="0" cy="1354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641711" y="1964890"/>
              <a:ext cx="1248418" cy="6981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427105" y="1849748"/>
              <a:ext cx="1248418" cy="6981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42636" y="1964890"/>
              <a:ext cx="1231661" cy="7016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663237" y="1507200"/>
              <a:ext cx="812728" cy="446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1642063" y="3298536"/>
              <a:ext cx="1247952" cy="6976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3092295" y="1849636"/>
              <a:ext cx="5932" cy="134866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908173" y="1816532"/>
              <a:ext cx="231575" cy="1252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444879" y="1148299"/>
              <a:ext cx="196581" cy="1132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709660" y="1108153"/>
              <a:ext cx="231344" cy="1248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2908210" y="3168220"/>
              <a:ext cx="231344" cy="1248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280624" y="1165456"/>
              <a:ext cx="1221727" cy="70123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1864778" y="1148291"/>
              <a:ext cx="1227518" cy="69197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17"/>
            <p:cNvSpPr txBox="1"/>
            <p:nvPr/>
          </p:nvSpPr>
          <p:spPr>
            <a:xfrm>
              <a:off x="2953710" y="2342814"/>
              <a:ext cx="261219" cy="243887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CA" sz="1800" b="1">
                  <a:solidFill>
                    <a:srgbClr val="FF0000"/>
                  </a:solidFill>
                  <a:effectLst/>
                  <a:latin typeface="Arial"/>
                  <a:ea typeface="ヒラギノ角ゴ Pro W3"/>
                </a:rPr>
                <a:t>L</a:t>
              </a:r>
              <a:endParaRPr lang="en-CA" sz="1200">
                <a:solidFill>
                  <a:srgbClr val="000000"/>
                </a:solidFill>
                <a:effectLst/>
                <a:latin typeface="Times New Roman"/>
                <a:ea typeface="ヒラギノ角ゴ Pro W3"/>
              </a:endParaRPr>
            </a:p>
          </p:txBody>
        </p:sp>
        <p:sp>
          <p:nvSpPr>
            <p:cNvPr id="33" name="Text Box 17"/>
            <p:cNvSpPr txBox="1"/>
            <p:nvPr/>
          </p:nvSpPr>
          <p:spPr>
            <a:xfrm>
              <a:off x="2378617" y="1336478"/>
              <a:ext cx="261134" cy="24352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CA" sz="1800" b="1">
                  <a:solidFill>
                    <a:srgbClr val="FF0000"/>
                  </a:solidFill>
                  <a:effectLst/>
                  <a:latin typeface="Arial"/>
                  <a:ea typeface="ヒラギノ角ゴ Pro W3"/>
                </a:rPr>
                <a:t>L</a:t>
              </a:r>
              <a:endParaRPr lang="en-CA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4" name="Text Box 17"/>
            <p:cNvSpPr txBox="1"/>
            <p:nvPr/>
          </p:nvSpPr>
          <p:spPr>
            <a:xfrm>
              <a:off x="798143" y="1336440"/>
              <a:ext cx="260669" cy="2430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CA" sz="1800" b="1">
                  <a:solidFill>
                    <a:srgbClr val="FF0000"/>
                  </a:solidFill>
                  <a:effectLst/>
                  <a:latin typeface="Arial"/>
                  <a:ea typeface="ヒラギノ角ゴ Pro W3"/>
                </a:rPr>
                <a:t>L</a:t>
              </a:r>
              <a:endParaRPr lang="en-CA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1195687" y="2541783"/>
              <a:ext cx="231344" cy="1248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366605" y="2666383"/>
              <a:ext cx="231344" cy="1248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998375" y="2501755"/>
              <a:ext cx="272769" cy="14340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444890" y="2740984"/>
              <a:ext cx="272306" cy="14309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 Box 17"/>
            <p:cNvSpPr txBox="1"/>
            <p:nvPr/>
          </p:nvSpPr>
          <p:spPr>
            <a:xfrm>
              <a:off x="1717149" y="2791237"/>
              <a:ext cx="261134" cy="24352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CA" sz="1800" b="1">
                  <a:solidFill>
                    <a:srgbClr val="FF0000"/>
                  </a:solidFill>
                  <a:effectLst/>
                  <a:latin typeface="Arial"/>
                  <a:ea typeface="ヒラギノ角ゴ Pro W3"/>
                </a:rPr>
                <a:t>t</a:t>
              </a:r>
              <a:endParaRPr lang="en-CA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0" name="Text Box 17"/>
            <p:cNvSpPr txBox="1"/>
            <p:nvPr/>
          </p:nvSpPr>
          <p:spPr>
            <a:xfrm>
              <a:off x="2214667" y="2740762"/>
              <a:ext cx="261134" cy="24352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CA" sz="1800" b="1">
                  <a:solidFill>
                    <a:srgbClr val="376092"/>
                  </a:solidFill>
                  <a:effectLst/>
                  <a:latin typeface="Arial"/>
                  <a:ea typeface="ヒラギノ角ゴ Pro W3"/>
                </a:rPr>
                <a:t>A</a:t>
              </a:r>
              <a:endParaRPr lang="en-CA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1" name="Text Box 17"/>
            <p:cNvSpPr txBox="1"/>
            <p:nvPr/>
          </p:nvSpPr>
          <p:spPr>
            <a:xfrm>
              <a:off x="893051" y="2883835"/>
              <a:ext cx="261134" cy="24352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CA" sz="1800" b="1">
                  <a:solidFill>
                    <a:srgbClr val="376092"/>
                  </a:solidFill>
                  <a:effectLst/>
                  <a:latin typeface="Arial"/>
                  <a:ea typeface="ヒラギノ角ゴ Pro W3"/>
                </a:rPr>
                <a:t>B</a:t>
              </a:r>
              <a:endParaRPr lang="en-CA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2" name="Text Box 17"/>
            <p:cNvSpPr txBox="1"/>
            <p:nvPr/>
          </p:nvSpPr>
          <p:spPr>
            <a:xfrm>
              <a:off x="1259632" y="1816444"/>
              <a:ext cx="261134" cy="24352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CA" sz="1800" b="1">
                  <a:solidFill>
                    <a:srgbClr val="376092"/>
                  </a:solidFill>
                  <a:effectLst/>
                  <a:latin typeface="Arial"/>
                  <a:ea typeface="ヒラギノ角ゴ Pro W3"/>
                </a:rPr>
                <a:t>C</a:t>
              </a:r>
              <a:endParaRPr lang="en-CA" sz="1200">
                <a:effectLst/>
                <a:latin typeface="Times New Roman"/>
                <a:ea typeface="Times New Roman"/>
              </a:endParaRPr>
            </a:p>
          </p:txBody>
        </p:sp>
      </p:grpSp>
      <p:cxnSp>
        <p:nvCxnSpPr>
          <p:cNvPr id="75" name="Straight Arrow Connector 74"/>
          <p:cNvCxnSpPr/>
          <p:nvPr/>
        </p:nvCxnSpPr>
        <p:spPr bwMode="auto">
          <a:xfrm>
            <a:off x="849697" y="4713228"/>
            <a:ext cx="0" cy="19481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stealth" w="med" len="lg"/>
            <a:tailEnd type="stealth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6" name="Straight Connector 75"/>
          <p:cNvCxnSpPr/>
          <p:nvPr/>
        </p:nvCxnSpPr>
        <p:spPr bwMode="auto">
          <a:xfrm flipH="1">
            <a:off x="611560" y="4728489"/>
            <a:ext cx="36966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7" name="Straight Connector 76"/>
          <p:cNvCxnSpPr/>
          <p:nvPr/>
        </p:nvCxnSpPr>
        <p:spPr bwMode="auto">
          <a:xfrm flipH="1">
            <a:off x="628713" y="6661378"/>
            <a:ext cx="36966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4" name="TextBox 73"/>
          <p:cNvSpPr txBox="1"/>
          <p:nvPr/>
        </p:nvSpPr>
        <p:spPr>
          <a:xfrm>
            <a:off x="669677" y="5487248"/>
            <a:ext cx="36004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000" dirty="0"/>
              <a:t>L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602826" y="5771232"/>
            <a:ext cx="86409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000" dirty="0"/>
              <a:t>L – 2t</a:t>
            </a:r>
          </a:p>
        </p:txBody>
      </p:sp>
    </p:spTree>
    <p:extLst>
      <p:ext uri="{BB962C8B-B14F-4D97-AF65-F5344CB8AC3E}">
        <p14:creationId xmlns:p14="http://schemas.microsoft.com/office/powerpoint/2010/main" val="38518907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1"/>
          <p:cNvSpPr>
            <a:spLocks noChangeShapeType="1"/>
          </p:cNvSpPr>
          <p:nvPr/>
        </p:nvSpPr>
        <p:spPr bwMode="auto">
          <a:xfrm>
            <a:off x="19050" y="11430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19461" name="Line 4"/>
          <p:cNvSpPr>
            <a:spLocks noChangeShapeType="1"/>
          </p:cNvSpPr>
          <p:nvPr/>
        </p:nvSpPr>
        <p:spPr bwMode="auto">
          <a:xfrm>
            <a:off x="19050" y="65532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ym typeface="Trebuchet MS" charset="0"/>
              </a:rPr>
              <a:t>Step III: Building the </a:t>
            </a:r>
            <a:r>
              <a:rPr lang="en-US" b="1" dirty="0" err="1">
                <a:solidFill>
                  <a:srgbClr val="C00000"/>
                </a:solidFill>
                <a:sym typeface="Trebuchet MS" charset="0"/>
              </a:rPr>
              <a:t>OnShape</a:t>
            </a:r>
            <a:r>
              <a:rPr lang="en-US" b="1" dirty="0">
                <a:sym typeface="Trebuchet MS" charset="0"/>
              </a:rPr>
              <a:t> Model</a:t>
            </a:r>
          </a:p>
        </p:txBody>
      </p:sp>
      <p:sp>
        <p:nvSpPr>
          <p:cNvPr id="19463" name="Rectangle 6"/>
          <p:cNvSpPr>
            <a:spLocks/>
          </p:cNvSpPr>
          <p:nvPr/>
        </p:nvSpPr>
        <p:spPr bwMode="auto">
          <a:xfrm>
            <a:off x="244475" y="1447800"/>
            <a:ext cx="8928100" cy="399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algn="l">
              <a:tabLst>
                <a:tab pos="215900" algn="l"/>
              </a:tabLst>
            </a:pPr>
            <a:r>
              <a:rPr lang="en-US" sz="2000" b="1" dirty="0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Remember the usual method:</a:t>
            </a:r>
            <a:endParaRPr lang="en-US" dirty="0">
              <a:solidFill>
                <a:schemeClr val="tx1"/>
              </a:solidFill>
              <a:ea typeface="MS PGothic" pitchFamily="34" charset="-128"/>
            </a:endParaRPr>
          </a:p>
          <a:p>
            <a:pPr marL="342900" indent="-342900" algn="l">
              <a:tabLst>
                <a:tab pos="215900" algn="l"/>
              </a:tabLst>
            </a:pPr>
            <a:endParaRPr lang="en-US" sz="2000" b="1" dirty="0">
              <a:solidFill>
                <a:srgbClr val="002D99"/>
              </a:solidFill>
              <a:latin typeface="Lucida Grande" charset="0"/>
              <a:ea typeface="MS PGothic" pitchFamily="34" charset="-128"/>
              <a:sym typeface="Lucida Grande" charset="0"/>
            </a:endParaRPr>
          </a:p>
          <a:p>
            <a:pPr marL="342900" indent="-342900" algn="l">
              <a:buFontTx/>
              <a:buAutoNum type="arabicPeriod"/>
              <a:tabLst>
                <a:tab pos="215900" algn="l"/>
              </a:tabLst>
            </a:pPr>
            <a:r>
              <a:rPr lang="en-CA" sz="2000" dirty="0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The polyhedron is just a </a:t>
            </a:r>
            <a:r>
              <a:rPr lang="en-CA" sz="2000" dirty="0" err="1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OnShape</a:t>
            </a:r>
            <a:r>
              <a:rPr lang="en-CA" sz="2000" dirty="0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 “Part”; parts are collections of features, starting with a Base feature.</a:t>
            </a:r>
          </a:p>
          <a:p>
            <a:pPr marL="342900" indent="-342900" algn="l">
              <a:buFontTx/>
              <a:buAutoNum type="arabicPeriod"/>
              <a:tabLst>
                <a:tab pos="215900" algn="l"/>
              </a:tabLst>
            </a:pPr>
            <a:r>
              <a:rPr lang="en-CA" sz="2000" dirty="0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Shape Features are created using a 2D sketch that you extrude into 3D (boss extrude, cut extrude, etc.).</a:t>
            </a:r>
            <a:endParaRPr lang="en-US" sz="2000" dirty="0">
              <a:solidFill>
                <a:srgbClr val="002D99"/>
              </a:solidFill>
              <a:latin typeface="Lucida Grande" charset="0"/>
              <a:ea typeface="MS PGothic" pitchFamily="34" charset="-128"/>
              <a:sym typeface="Lucida Grande" charset="0"/>
            </a:endParaRPr>
          </a:p>
          <a:p>
            <a:pPr marL="342900" indent="-342900" algn="l">
              <a:tabLst>
                <a:tab pos="215900" algn="l"/>
              </a:tabLst>
            </a:pPr>
            <a:endParaRPr lang="en-US" sz="2000" dirty="0">
              <a:solidFill>
                <a:srgbClr val="002D99"/>
              </a:solidFill>
              <a:latin typeface="Lucida Grande" charset="0"/>
              <a:ea typeface="MS PGothic" pitchFamily="34" charset="-128"/>
              <a:sym typeface="Lucida Grande" charset="0"/>
            </a:endParaRPr>
          </a:p>
          <a:p>
            <a:pPr algn="l">
              <a:tabLst>
                <a:tab pos="215900" algn="l"/>
              </a:tabLst>
            </a:pPr>
            <a:r>
              <a:rPr lang="en-US" sz="2000" dirty="0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Save the file and share on </a:t>
            </a:r>
            <a:r>
              <a:rPr lang="en-US" sz="2000" dirty="0" err="1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OnShape</a:t>
            </a:r>
            <a:r>
              <a:rPr lang="en-US" sz="2000" dirty="0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.</a:t>
            </a:r>
          </a:p>
          <a:p>
            <a:pPr algn="l">
              <a:tabLst>
                <a:tab pos="215900" algn="l"/>
              </a:tabLst>
            </a:pPr>
            <a:endParaRPr lang="en-US" sz="2000" dirty="0">
              <a:solidFill>
                <a:srgbClr val="002D99"/>
              </a:solidFill>
              <a:latin typeface="Lucida Grande" charset="0"/>
              <a:ea typeface="MS PGothic" pitchFamily="34" charset="-128"/>
              <a:sym typeface="Lucida Grande" charset="0"/>
            </a:endParaRPr>
          </a:p>
          <a:p>
            <a:pPr algn="l">
              <a:tabLst>
                <a:tab pos="215900" algn="l"/>
              </a:tabLst>
            </a:pPr>
            <a:r>
              <a:rPr lang="en-US" sz="2000" dirty="0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Note: You might already have an </a:t>
            </a:r>
            <a:r>
              <a:rPr lang="en-US" sz="2000" dirty="0" err="1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OnShape</a:t>
            </a:r>
            <a:r>
              <a:rPr lang="en-US" sz="2000" dirty="0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 model and if you don’t then complete this as Homework and share before the start of next week’s lab.</a:t>
            </a:r>
            <a:endParaRPr lang="en-US" dirty="0">
              <a:solidFill>
                <a:schemeClr val="tx1"/>
              </a:solidFill>
              <a:ea typeface="MS PGothic" pitchFamily="34" charset="-128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1"/>
          <p:cNvSpPr>
            <a:spLocks noChangeShapeType="1"/>
          </p:cNvSpPr>
          <p:nvPr/>
        </p:nvSpPr>
        <p:spPr bwMode="auto">
          <a:xfrm>
            <a:off x="19050" y="11430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20485" name="Line 4"/>
          <p:cNvSpPr>
            <a:spLocks noChangeShapeType="1"/>
          </p:cNvSpPr>
          <p:nvPr/>
        </p:nvSpPr>
        <p:spPr bwMode="auto">
          <a:xfrm>
            <a:off x="19050" y="65532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ym typeface="Trebuchet MS" charset="0"/>
              </a:rPr>
              <a:t>Step IV: Reflecting on the Representations</a:t>
            </a:r>
          </a:p>
        </p:txBody>
      </p:sp>
      <p:sp>
        <p:nvSpPr>
          <p:cNvPr id="19462" name="Rectangle 6"/>
          <p:cNvSpPr>
            <a:spLocks/>
          </p:cNvSpPr>
          <p:nvPr/>
        </p:nvSpPr>
        <p:spPr bwMode="auto">
          <a:xfrm>
            <a:off x="468313" y="1341438"/>
            <a:ext cx="76390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342900" indent="-342900" algn="l">
              <a:tabLst>
                <a:tab pos="215900" algn="l"/>
              </a:tabLst>
              <a:defRPr/>
            </a:pPr>
            <a:r>
              <a:rPr lang="en-US" sz="2000" b="1" dirty="0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This is to be done individually</a:t>
            </a:r>
          </a:p>
          <a:p>
            <a:pPr marL="342900" indent="-342900" algn="l">
              <a:tabLst>
                <a:tab pos="215900" algn="l"/>
              </a:tabLst>
              <a:defRPr/>
            </a:pPr>
            <a:endParaRPr lang="en-US" sz="2000" b="1" dirty="0">
              <a:solidFill>
                <a:srgbClr val="002D99"/>
              </a:solidFill>
              <a:latin typeface="Lucida Grande" charset="0"/>
              <a:ea typeface="MS PGothic" pitchFamily="34" charset="-128"/>
              <a:sym typeface="Lucida Grande" charset="0"/>
            </a:endParaRPr>
          </a:p>
          <a:p>
            <a:pPr marL="342900" indent="-342900" algn="l">
              <a:tabLst>
                <a:tab pos="215900" algn="l"/>
              </a:tabLst>
              <a:defRPr/>
            </a:pPr>
            <a:r>
              <a:rPr lang="en-US" sz="2000" dirty="0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		Write short but thoughtful, considered answers for each question and submit your answers as a Discussion through Canvas before the start of next week’s lab</a:t>
            </a:r>
            <a:r>
              <a:rPr lang="en-US" sz="2000" b="1" dirty="0">
                <a:solidFill>
                  <a:srgbClr val="002D99"/>
                </a:solidFill>
                <a:latin typeface="Lucida Grande" charset="0"/>
                <a:ea typeface="MS PGothic" pitchFamily="34" charset="-128"/>
                <a:sym typeface="Lucida Grande" charset="0"/>
              </a:rPr>
              <a:t>.</a:t>
            </a:r>
            <a:endParaRPr lang="en-US" dirty="0">
              <a:solidFill>
                <a:schemeClr val="tx1"/>
              </a:solidFill>
              <a:ea typeface="MS PGothic" pitchFamily="34" charset="-128"/>
            </a:endParaRPr>
          </a:p>
          <a:p>
            <a:pPr marL="342900" indent="-342900" algn="l">
              <a:tabLst>
                <a:tab pos="215900" algn="l"/>
              </a:tabLst>
              <a:defRPr/>
            </a:pPr>
            <a:endParaRPr lang="en-US" sz="2000" dirty="0">
              <a:solidFill>
                <a:srgbClr val="002D99"/>
              </a:solidFill>
              <a:latin typeface="Lucida Grande" charset="0"/>
              <a:ea typeface="MS PGothic" pitchFamily="34" charset="-128"/>
              <a:sym typeface="Lucida Grande" charset="0"/>
            </a:endParaRPr>
          </a:p>
          <a:p>
            <a:pPr marL="457200" indent="-457200" algn="l">
              <a:buFont typeface="+mj-lt"/>
              <a:buAutoNum type="arabicPeriod"/>
              <a:tabLst>
                <a:tab pos="215900" algn="l"/>
              </a:tabLst>
              <a:defRPr/>
            </a:pPr>
            <a:r>
              <a:rPr lang="en-US" sz="2000" dirty="0">
                <a:solidFill>
                  <a:schemeClr val="accent2"/>
                </a:solidFill>
              </a:rPr>
              <a:t>How did the sketches help with a) making the cardboard model and b) the </a:t>
            </a:r>
            <a:r>
              <a:rPr lang="en-US" sz="2000" dirty="0" err="1">
                <a:solidFill>
                  <a:schemeClr val="accent2"/>
                </a:solidFill>
              </a:rPr>
              <a:t>OnShape</a:t>
            </a:r>
            <a:r>
              <a:rPr lang="en-US" sz="2000" dirty="0">
                <a:solidFill>
                  <a:schemeClr val="accent2"/>
                </a:solidFill>
              </a:rPr>
              <a:t> model? </a:t>
            </a:r>
          </a:p>
          <a:p>
            <a:pPr marL="457200" indent="-457200" algn="l">
              <a:buFont typeface="+mj-lt"/>
              <a:buAutoNum type="arabicPeriod"/>
              <a:tabLst>
                <a:tab pos="215900" algn="l"/>
              </a:tabLst>
              <a:defRPr/>
            </a:pPr>
            <a:endParaRPr lang="en-US" sz="2000" dirty="0">
              <a:solidFill>
                <a:schemeClr val="accent2"/>
              </a:solidFill>
              <a:latin typeface="Lucida Grande" charset="0"/>
              <a:ea typeface="MS PGothic" pitchFamily="34" charset="-128"/>
              <a:sym typeface="Lucida Grande" charset="0"/>
            </a:endParaRPr>
          </a:p>
          <a:p>
            <a:pPr marL="457200" indent="-457200" algn="l">
              <a:buFont typeface="+mj-lt"/>
              <a:buAutoNum type="arabicPeriod"/>
              <a:tabLst>
                <a:tab pos="215900" algn="l"/>
              </a:tabLst>
              <a:defRPr/>
            </a:pPr>
            <a:r>
              <a:rPr lang="en-US" sz="2000" dirty="0">
                <a:solidFill>
                  <a:schemeClr val="accent2"/>
                </a:solidFill>
              </a:rPr>
              <a:t>If you could change the order, what would this be and why?</a:t>
            </a:r>
          </a:p>
          <a:p>
            <a:pPr marL="457200" indent="-457200" algn="l">
              <a:buFont typeface="+mj-lt"/>
              <a:buAutoNum type="arabicPeriod"/>
              <a:tabLst>
                <a:tab pos="215900" algn="l"/>
              </a:tabLst>
              <a:defRPr/>
            </a:pPr>
            <a:endParaRPr lang="en-US" sz="2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1"/>
          <p:cNvSpPr>
            <a:spLocks noChangeShapeType="1"/>
          </p:cNvSpPr>
          <p:nvPr/>
        </p:nvSpPr>
        <p:spPr bwMode="auto">
          <a:xfrm>
            <a:off x="19050" y="11430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7173" name="Line 4"/>
          <p:cNvSpPr>
            <a:spLocks noChangeShapeType="1"/>
          </p:cNvSpPr>
          <p:nvPr/>
        </p:nvSpPr>
        <p:spPr bwMode="auto">
          <a:xfrm>
            <a:off x="19050" y="65532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1"/>
            <a:ext cx="8839200" cy="90872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ym typeface="Trebuchet MS" charset="0"/>
              </a:rPr>
              <a:t>Why are We Doing this Project?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25450" y="1268760"/>
            <a:ext cx="8331200" cy="5069036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100" dirty="0">
                <a:solidFill>
                  <a:srgbClr val="001F67"/>
                </a:solidFill>
                <a:sym typeface="Trebuchet MS" charset="0"/>
              </a:rPr>
              <a:t>Model making is fun!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en-US" sz="2100" dirty="0">
              <a:solidFill>
                <a:srgbClr val="001F67"/>
              </a:solidFill>
              <a:sym typeface="Trebuchet MS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100" dirty="0">
                <a:solidFill>
                  <a:srgbClr val="001F67"/>
                </a:solidFill>
                <a:sym typeface="Trebuchet MS" charset="0"/>
              </a:rPr>
              <a:t>Besides that …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en-US" sz="2100" dirty="0">
              <a:solidFill>
                <a:srgbClr val="001F67"/>
              </a:solidFill>
              <a:sym typeface="Trebuchet MS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100" dirty="0">
                <a:solidFill>
                  <a:srgbClr val="001F67"/>
                </a:solidFill>
                <a:sym typeface="Trebuchet MS" charset="0"/>
              </a:rPr>
              <a:t>In this lab you explore the relationship between 3 approaches to representing your ideas and see how each helps the others, and collectively how they assist you to improve your spatial thinking and communicating skills. </a:t>
            </a:r>
            <a:endParaRPr lang="en-US" dirty="0">
              <a:sym typeface="Trebuchet MS" charset="0"/>
            </a:endParaRPr>
          </a:p>
          <a:p>
            <a:pPr marL="304800" indent="-304800" eaLnBrk="1" hangingPunct="1">
              <a:spcBef>
                <a:spcPct val="0"/>
              </a:spcBef>
              <a:buFont typeface="Trebuchet MS" charset="0"/>
              <a:buChar char="•"/>
              <a:defRPr/>
            </a:pPr>
            <a:endParaRPr lang="en-US" sz="2100" dirty="0">
              <a:solidFill>
                <a:srgbClr val="001F67"/>
              </a:solidFill>
              <a:sym typeface="Trebuchet MS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100" dirty="0">
                <a:solidFill>
                  <a:srgbClr val="001F67"/>
                </a:solidFill>
                <a:sym typeface="Trebuchet MS" charset="0"/>
              </a:rPr>
              <a:t>You will be given a simple isometric view of an object and, </a:t>
            </a:r>
            <a:r>
              <a:rPr lang="en-US" sz="2100" b="1" dirty="0">
                <a:solidFill>
                  <a:srgbClr val="001F67"/>
                </a:solidFill>
                <a:sym typeface="Trebuchet MS" charset="0"/>
              </a:rPr>
              <a:t>in teams of 2</a:t>
            </a:r>
            <a:r>
              <a:rPr lang="en-US" sz="2100" dirty="0">
                <a:solidFill>
                  <a:srgbClr val="001F67"/>
                </a:solidFill>
                <a:sym typeface="Trebuchet MS" charset="0"/>
              </a:rPr>
              <a:t>:</a:t>
            </a:r>
            <a:endParaRPr lang="en-US" dirty="0">
              <a:sym typeface="Trebuchet MS" charset="0"/>
            </a:endParaRPr>
          </a:p>
          <a:p>
            <a:pPr marL="304800" indent="-304800" eaLnBrk="1" hangingPunct="1">
              <a:spcBef>
                <a:spcPct val="0"/>
              </a:spcBef>
              <a:buFont typeface="Trebuchet MS" charset="0"/>
              <a:buChar char="•"/>
              <a:defRPr/>
            </a:pPr>
            <a:endParaRPr lang="en-US" sz="2100" dirty="0">
              <a:solidFill>
                <a:srgbClr val="001F67"/>
              </a:solidFill>
              <a:sym typeface="Trebuchet MS" charset="0"/>
            </a:endParaRPr>
          </a:p>
          <a:p>
            <a:pPr marL="628650" lvl="1" indent="-304800" eaLnBrk="1" hangingPunct="1">
              <a:lnSpc>
                <a:spcPct val="120000"/>
              </a:lnSpc>
              <a:spcBef>
                <a:spcPct val="0"/>
              </a:spcBef>
              <a:buSzPct val="99000"/>
              <a:buFontTx/>
              <a:buAutoNum type="arabicPeriod"/>
              <a:defRPr/>
            </a:pPr>
            <a:r>
              <a:rPr lang="en-US" sz="2000" b="1" dirty="0">
                <a:solidFill>
                  <a:srgbClr val="D90B00"/>
                </a:solidFill>
                <a:sym typeface="Trebuchet MS" charset="0"/>
              </a:rPr>
              <a:t>(30 min) Sketch a </a:t>
            </a:r>
            <a:r>
              <a:rPr lang="en-US" sz="2000" b="1" i="1" dirty="0">
                <a:solidFill>
                  <a:srgbClr val="D90B00"/>
                </a:solidFill>
                <a:sym typeface="Trebuchet MS" charset="0"/>
              </a:rPr>
              <a:t>full</a:t>
            </a:r>
            <a:r>
              <a:rPr lang="en-US" sz="2000" b="1" dirty="0">
                <a:solidFill>
                  <a:srgbClr val="D90B00"/>
                </a:solidFill>
                <a:sym typeface="Trebuchet MS" charset="0"/>
              </a:rPr>
              <a:t> multiview drawing of the object</a:t>
            </a:r>
            <a:endParaRPr lang="en-US" sz="1800" dirty="0">
              <a:sym typeface="Trebuchet MS" charset="0"/>
            </a:endParaRPr>
          </a:p>
          <a:p>
            <a:pPr marL="628650" lvl="1" indent="-304800" eaLnBrk="1" hangingPunct="1">
              <a:lnSpc>
                <a:spcPct val="120000"/>
              </a:lnSpc>
              <a:spcBef>
                <a:spcPct val="0"/>
              </a:spcBef>
              <a:buSzPct val="99000"/>
              <a:buFontTx/>
              <a:buAutoNum type="arabicPeriod"/>
              <a:defRPr/>
            </a:pPr>
            <a:r>
              <a:rPr lang="en-US" sz="2000" b="1" dirty="0">
                <a:solidFill>
                  <a:srgbClr val="D90B00"/>
                </a:solidFill>
                <a:sym typeface="Trebuchet MS" charset="0"/>
              </a:rPr>
              <a:t>(45 min) Build a Physical Model of the object</a:t>
            </a:r>
            <a:endParaRPr lang="en-US" sz="1800" dirty="0">
              <a:sym typeface="Trebuchet MS" charset="0"/>
            </a:endParaRPr>
          </a:p>
          <a:p>
            <a:pPr marL="628650" lvl="1" indent="-304800" eaLnBrk="1" hangingPunct="1">
              <a:lnSpc>
                <a:spcPct val="120000"/>
              </a:lnSpc>
              <a:spcBef>
                <a:spcPct val="0"/>
              </a:spcBef>
              <a:buSzPct val="99000"/>
              <a:buFontTx/>
              <a:buAutoNum type="arabicPeriod"/>
              <a:defRPr/>
            </a:pPr>
            <a:r>
              <a:rPr lang="en-US" sz="1800" b="1" dirty="0">
                <a:solidFill>
                  <a:srgbClr val="D90B00"/>
                </a:solidFill>
                <a:sym typeface="Trebuchet MS" charset="0"/>
              </a:rPr>
              <a:t>(30 min) Build a digital model of the object.</a:t>
            </a:r>
            <a:endParaRPr lang="en-US" sz="1800" b="1" dirty="0">
              <a:solidFill>
                <a:srgbClr val="D90B00"/>
              </a:solidFill>
              <a:ea typeface="ヒラギノ角ゴ ProN W6" charset="0"/>
              <a:cs typeface="ヒラギノ角ゴ ProN W6" charset="0"/>
              <a:sym typeface="Trebuchet MS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9" t="23899" r="33361" b="10921"/>
          <a:stretch>
            <a:fillRect/>
          </a:stretch>
        </p:blipFill>
        <p:spPr bwMode="auto">
          <a:xfrm>
            <a:off x="611560" y="3573016"/>
            <a:ext cx="216024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425450" y="1268760"/>
            <a:ext cx="2994422" cy="506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None/>
              <a:tabLst/>
              <a:defRPr/>
            </a:pPr>
            <a:r>
              <a:rPr lang="en-US" sz="2100" b="1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You will make: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None/>
              <a:tabLst/>
              <a:defRPr/>
            </a:pPr>
            <a:endParaRPr lang="en-US" sz="2100" dirty="0">
              <a:solidFill>
                <a:srgbClr val="001F67"/>
              </a:solidFill>
              <a:latin typeface="+mn-lt"/>
              <a:ea typeface="+mn-ea"/>
              <a:cs typeface="+mn-cs"/>
              <a:sym typeface="Trebuchet MS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AutoNum type="arabicPeriod"/>
              <a:tabLst/>
              <a:defRPr/>
            </a:pPr>
            <a:r>
              <a:rPr lang="en-US" sz="2100" dirty="0" err="1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Multiview</a:t>
            </a: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 drawings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AutoNum type="arabicPeriod"/>
              <a:tabLst/>
              <a:defRPr/>
            </a:pP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Physical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AutoNum type="arabicPeriod"/>
              <a:tabLst/>
              <a:defRPr/>
            </a:pP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Digital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AutoNum type="arabicPeriod"/>
              <a:tabLst/>
              <a:defRPr/>
            </a:pP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Report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AutoNum type="arabicPeriod"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ヒラギノ角ゴ ProN W6" charset="0"/>
              <a:cs typeface="ヒラギノ角ゴ ProN W6" charset="0"/>
              <a:sym typeface="Trebuchet MS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980136" y="1277888"/>
            <a:ext cx="3528392" cy="430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None/>
              <a:tabLst/>
              <a:defRPr/>
            </a:pPr>
            <a:r>
              <a:rPr lang="en-US" sz="2100" b="1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You bring in: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None/>
              <a:tabLst/>
              <a:defRPr/>
            </a:pPr>
            <a:endParaRPr lang="en-US" sz="2100" dirty="0">
              <a:solidFill>
                <a:srgbClr val="001F67"/>
              </a:solidFill>
              <a:latin typeface="+mn-lt"/>
              <a:ea typeface="+mn-ea"/>
              <a:cs typeface="+mn-cs"/>
              <a:sym typeface="Trebuchet MS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AutoNum type="arabicPeriod"/>
              <a:tabLst/>
              <a:defRPr/>
            </a:pP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Square grid paper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AutoNum type="arabicPeriod"/>
              <a:tabLst/>
              <a:defRPr/>
            </a:pP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Cardboard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AutoNum type="arabicPeriod"/>
              <a:tabLst/>
              <a:defRPr/>
            </a:pP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Cutting board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AutoNum type="arabicPeriod"/>
              <a:tabLst/>
              <a:defRPr/>
            </a:pP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Glue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AutoNum type="arabicPeriod"/>
              <a:tabLst/>
              <a:defRPr/>
            </a:pP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Masking tape</a:t>
            </a:r>
          </a:p>
          <a:p>
            <a:pPr marL="342900" indent="-342900" algn="l">
              <a:buClr>
                <a:srgbClr val="262673"/>
              </a:buClr>
              <a:buSzPct val="100000"/>
              <a:buFont typeface="Trebuchet MS" pitchFamily="34" charset="0"/>
              <a:buAutoNum type="arabicPeriod"/>
              <a:defRPr/>
            </a:pP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Pencil</a:t>
            </a:r>
          </a:p>
          <a:p>
            <a:pPr marL="342900" indent="-342900" algn="l">
              <a:buClr>
                <a:srgbClr val="262673"/>
              </a:buClr>
              <a:buSzPct val="100000"/>
              <a:buFont typeface="Trebuchet MS" pitchFamily="34" charset="0"/>
              <a:buAutoNum type="arabicPeriod"/>
              <a:defRPr/>
            </a:pP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Metal ruler</a:t>
            </a:r>
          </a:p>
          <a:p>
            <a:pPr marL="342900" indent="-342900" algn="l">
              <a:buClr>
                <a:srgbClr val="262673"/>
              </a:buClr>
              <a:buSzPct val="100000"/>
              <a:buFont typeface="Trebuchet MS" pitchFamily="34" charset="0"/>
              <a:buAutoNum type="arabicPeriod"/>
              <a:defRPr/>
            </a:pP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X-</a:t>
            </a:r>
            <a:r>
              <a:rPr lang="en-US" sz="2100" dirty="0" err="1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acto</a:t>
            </a: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 knife or box cutter</a:t>
            </a:r>
          </a:p>
          <a:p>
            <a:pPr marL="342900" indent="-342900" algn="l">
              <a:buClr>
                <a:srgbClr val="262673"/>
              </a:buClr>
              <a:buSzPct val="100000"/>
              <a:buFont typeface="Trebuchet MS" pitchFamily="34" charset="0"/>
              <a:buAutoNum type="arabicPeriod"/>
              <a:defRPr/>
            </a:pPr>
            <a:r>
              <a:rPr lang="en-US" sz="2100" dirty="0">
                <a:solidFill>
                  <a:srgbClr val="001F67"/>
                </a:solidFill>
                <a:latin typeface="+mn-lt"/>
                <a:ea typeface="+mn-ea"/>
                <a:cs typeface="+mn-cs"/>
                <a:sym typeface="Trebuchet MS" charset="0"/>
              </a:rPr>
              <a:t>Spatial Thinking power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AutoNum type="arabicPeriod"/>
              <a:tabLst/>
              <a:defRPr/>
            </a:pPr>
            <a:endParaRPr lang="en-US" sz="1800" b="1" kern="0" dirty="0">
              <a:solidFill>
                <a:schemeClr val="tx1"/>
              </a:solidFill>
              <a:latin typeface="+mn-lt"/>
              <a:ea typeface="ヒラギノ角ゴ ProN W6" charset="0"/>
              <a:cs typeface="ヒラギノ角ゴ ProN W6" charset="0"/>
              <a:sym typeface="Trebuchet MS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AutoNum type="arabicPeriod"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ヒラギノ角ゴ ProN W6" charset="0"/>
              <a:cs typeface="ヒラギノ角ゴ ProN W6" charset="0"/>
              <a:sym typeface="Trebuchet MS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1"/>
            <a:ext cx="8839200" cy="90872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ym typeface="Trebuchet MS" charset="0"/>
              </a:rPr>
              <a:t>What &amp; How</a:t>
            </a:r>
          </a:p>
        </p:txBody>
      </p:sp>
      <p:sp>
        <p:nvSpPr>
          <p:cNvPr id="8" name="Line 1"/>
          <p:cNvSpPr>
            <a:spLocks noChangeShapeType="1"/>
          </p:cNvSpPr>
          <p:nvPr/>
        </p:nvSpPr>
        <p:spPr bwMode="auto">
          <a:xfrm>
            <a:off x="19050" y="11430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9050" y="65532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632798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1"/>
          <p:cNvSpPr>
            <a:spLocks noChangeShapeType="1"/>
          </p:cNvSpPr>
          <p:nvPr/>
        </p:nvSpPr>
        <p:spPr bwMode="auto">
          <a:xfrm>
            <a:off x="19050" y="11430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5125" name="Line 4"/>
          <p:cNvSpPr>
            <a:spLocks noChangeShapeType="1"/>
          </p:cNvSpPr>
          <p:nvPr/>
        </p:nvSpPr>
        <p:spPr bwMode="auto">
          <a:xfrm>
            <a:off x="19050" y="65532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>
          <a:xfrm>
            <a:off x="171450" y="260648"/>
            <a:ext cx="8839200" cy="60481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ym typeface="Trebuchet MS" charset="0"/>
              </a:rPr>
              <a:t>Making the Polyhedron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099872"/>
              </p:ext>
            </p:extLst>
          </p:nvPr>
        </p:nvGraphicFramePr>
        <p:xfrm>
          <a:off x="179512" y="1115554"/>
          <a:ext cx="8784976" cy="519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3766">
                <a:tc>
                  <a:txBody>
                    <a:bodyPr/>
                    <a:lstStyle/>
                    <a:p>
                      <a:pPr marL="0" indent="0" eaLnBrk="1" hangingPunct="1">
                        <a:spcBef>
                          <a:spcPct val="0"/>
                        </a:spcBef>
                        <a:buFont typeface="Trebuchet MS" charset="0"/>
                        <a:buNone/>
                        <a:defRPr/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Steps: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Trebuchet MS" charset="0"/>
                      </a:endParaRPr>
                    </a:p>
                    <a:p>
                      <a:pPr marL="0" indent="0" eaLnBrk="1" hangingPunct="1">
                        <a:spcBef>
                          <a:spcPct val="0"/>
                        </a:spcBef>
                        <a:buFont typeface="Trebuchet MS" charset="0"/>
                        <a:buNone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Step 1:-------------------------------------------------------------------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Trebuchet MS" charset="0"/>
                      </a:endParaRPr>
                    </a:p>
                    <a:p>
                      <a:pPr marL="742950" lvl="1" indent="-285750" eaLnBrk="1" hangingPunct="1"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Sketch 6 orthographic views</a:t>
                      </a:r>
                    </a:p>
                    <a:p>
                      <a:pPr marL="0" indent="0" eaLnBrk="1" hangingPunct="1">
                        <a:spcBef>
                          <a:spcPts val="1200"/>
                        </a:spcBef>
                        <a:buFont typeface="Trebuchet MS" charset="0"/>
                        <a:buNone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Step 2:-------------------------------------------------------------------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Trebuchet MS" charset="0"/>
                      </a:endParaRPr>
                    </a:p>
                    <a:p>
                      <a:pPr marL="742950" lvl="1" indent="-285750" eaLnBrk="1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Transfer the orthographic views to cardboard (use pins to locate points).</a:t>
                      </a:r>
                    </a:p>
                    <a:p>
                      <a:pPr marL="742950" lvl="1" indent="-285750" eaLnBrk="1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Cut the faces of your model from the cardboard.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Trebuchet MS" charset="0"/>
                      </a:endParaRPr>
                    </a:p>
                    <a:p>
                      <a:pPr marL="742950" lvl="1" indent="-285750" eaLnBrk="1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Fabricate your physical model, using parts you just cut and tape/glue.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Trebuchet MS" charset="0"/>
                      </a:endParaRPr>
                    </a:p>
                    <a:p>
                      <a:pPr marL="742950" lvl="1" indent="-285750" eaLnBrk="1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Verify the physical model against the primary orthographic views</a:t>
                      </a:r>
                    </a:p>
                    <a:p>
                      <a:pPr marL="0" indent="0" eaLnBrk="1" hangingPunct="1">
                        <a:spcBef>
                          <a:spcPts val="600"/>
                        </a:spcBef>
                        <a:buFont typeface="Trebuchet MS" charset="0"/>
                        <a:buNone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Step 3:--------------------------------------------------------------------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Trebuchet MS" charset="0"/>
                      </a:endParaRPr>
                    </a:p>
                    <a:p>
                      <a:pPr marL="742950" lvl="1" indent="-285750" eaLnBrk="1" hangingPunct="1">
                        <a:spcBef>
                          <a:spcPct val="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Make a digital model  of the same object using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OnShape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Trebuchet MS" charset="0"/>
                      </a:endParaRPr>
                    </a:p>
                    <a:p>
                      <a:pPr marL="0" indent="0" eaLnBrk="1" hangingPunct="1">
                        <a:spcBef>
                          <a:spcPts val="1200"/>
                        </a:spcBef>
                        <a:buFont typeface="Trebuchet MS" charset="0"/>
                        <a:buNone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Step 4:--------------------------------------------------------------------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Trebuchet MS" charset="0"/>
                      </a:endParaRPr>
                    </a:p>
                    <a:p>
                      <a:pPr marL="742950" lvl="1" indent="-285750" eaLnBrk="1" hangingPunct="1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Trebuchet MS" charset="0"/>
                        </a:rPr>
                        <a:t>Answer reflective questions relating to this project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Deliverables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16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CA" sz="1600" b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6-view+inclined</a:t>
                      </a:r>
                      <a:r>
                        <a:rPr lang="en-CA" sz="1600" b="0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face multiview drawing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14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16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CA" sz="1600" b="0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Cardboard model of polyhedron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16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16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16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16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16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16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16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20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CA" sz="1600" b="0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SolidWorks model of polyhedron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16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16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5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CA" sz="1600" b="0" baseline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CA" sz="1600" b="0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Word document with answers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1"/>
          <p:cNvSpPr>
            <a:spLocks noChangeShapeType="1"/>
          </p:cNvSpPr>
          <p:nvPr/>
        </p:nvSpPr>
        <p:spPr bwMode="auto">
          <a:xfrm>
            <a:off x="19050" y="11430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9221" name="Line 4"/>
          <p:cNvSpPr>
            <a:spLocks noChangeShapeType="1"/>
          </p:cNvSpPr>
          <p:nvPr/>
        </p:nvSpPr>
        <p:spPr bwMode="auto">
          <a:xfrm>
            <a:off x="19050" y="65532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>
          <a:xfrm>
            <a:off x="19050" y="-3420"/>
            <a:ext cx="6065118" cy="82083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ym typeface="Trebuchet MS" charset="0"/>
              </a:rPr>
              <a:t>Step I: Sketching the Object (1/2)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9337" y="2317454"/>
            <a:ext cx="3521278" cy="6269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1800" dirty="0">
                <a:solidFill>
                  <a:srgbClr val="604708"/>
                </a:solidFill>
                <a:sym typeface="Trebuchet MS" charset="0"/>
              </a:rPr>
              <a:t>Layout of the 6 views (6 principal orthographic projections):</a:t>
            </a:r>
          </a:p>
        </p:txBody>
      </p:sp>
      <p:pic>
        <p:nvPicPr>
          <p:cNvPr id="92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68960"/>
            <a:ext cx="4591050" cy="368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23995"/>
            <a:ext cx="2034806" cy="11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743450" y="2317454"/>
            <a:ext cx="4369969" cy="4536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Char char="•"/>
              <a:defRPr sz="2400">
                <a:solidFill>
                  <a:srgbClr val="262673"/>
                </a:solidFill>
                <a:latin typeface="+mn-lt"/>
                <a:ea typeface="+mn-ea"/>
                <a:cs typeface="+mn-cs"/>
                <a:sym typeface="Trebuchet MS" pitchFamily="34" charset="0"/>
              </a:defRPr>
            </a:lvl1pPr>
            <a:lvl2pPr marL="666750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Char char="–"/>
              <a:defRPr sz="2200">
                <a:solidFill>
                  <a:srgbClr val="262673"/>
                </a:solidFill>
                <a:latin typeface="+mn-lt"/>
                <a:ea typeface="+mn-ea"/>
                <a:cs typeface="+mn-cs"/>
                <a:sym typeface="Trebuchet MS" pitchFamily="34" charset="0"/>
              </a:defRPr>
            </a:lvl2pPr>
            <a:lvl3pPr marL="1066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•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3pPr>
            <a:lvl4pPr marL="1524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–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4pPr>
            <a:lvl5pPr marL="1981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»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5pPr>
            <a:lvl6pPr marL="24384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»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6pPr>
            <a:lvl7pPr marL="28956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»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7pPr>
            <a:lvl8pPr marL="33528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»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8pPr>
            <a:lvl9pPr marL="38100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»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CA" sz="1800" b="1" kern="0" dirty="0">
                <a:solidFill>
                  <a:srgbClr val="FF0000"/>
                </a:solidFill>
                <a:sym typeface="Trebuchet MS" charset="0"/>
              </a:rPr>
              <a:t>Note</a:t>
            </a:r>
            <a:r>
              <a:rPr lang="en-CA" sz="1800" kern="0" dirty="0">
                <a:solidFill>
                  <a:srgbClr val="001F67"/>
                </a:solidFill>
                <a:sym typeface="Trebuchet MS" charset="0"/>
              </a:rPr>
              <a:t>:</a:t>
            </a:r>
            <a:endParaRPr lang="en-US" sz="1800" kern="0" dirty="0">
              <a:solidFill>
                <a:srgbClr val="001F67"/>
              </a:solidFill>
              <a:sym typeface="Trebuchet MS" charset="0"/>
            </a:endParaRPr>
          </a:p>
          <a:p>
            <a:pPr marL="590550" lvl="1" indent="-266700" eaLnBrk="1" hangingPunct="1">
              <a:buFont typeface="Trebuchet MS" charset="0"/>
              <a:buChar char="•"/>
              <a:defRPr/>
            </a:pPr>
            <a:r>
              <a:rPr lang="en-US" sz="1800" kern="0" dirty="0">
                <a:solidFill>
                  <a:srgbClr val="001F67"/>
                </a:solidFill>
                <a:sym typeface="Trebuchet MS" charset="0"/>
              </a:rPr>
              <a:t>Place views so they fit on the grid paper. </a:t>
            </a:r>
          </a:p>
          <a:p>
            <a:pPr marL="590550" lvl="1" indent="-266700" eaLnBrk="1" hangingPunct="1">
              <a:buFont typeface="Trebuchet MS" charset="0"/>
              <a:buChar char="•"/>
              <a:defRPr/>
            </a:pPr>
            <a:r>
              <a:rPr lang="en-US" sz="1800" kern="0" dirty="0">
                <a:solidFill>
                  <a:srgbClr val="001F67"/>
                </a:solidFill>
                <a:sym typeface="Trebuchet MS" charset="0"/>
              </a:rPr>
              <a:t>There is room for ONLY 1 grid unit between views!</a:t>
            </a:r>
          </a:p>
          <a:p>
            <a:pPr marL="590550" lvl="1" indent="-266700" eaLnBrk="1" hangingPunct="1">
              <a:buFont typeface="Trebuchet MS" charset="0"/>
              <a:buChar char="•"/>
              <a:defRPr/>
            </a:pPr>
            <a:r>
              <a:rPr lang="en-CA" sz="1800" kern="0" dirty="0">
                <a:solidFill>
                  <a:srgbClr val="001F67"/>
                </a:solidFill>
                <a:sym typeface="Trebuchet MS" charset="0"/>
              </a:rPr>
              <a:t>Your polyhedron has an </a:t>
            </a:r>
            <a:r>
              <a:rPr lang="en-CA" sz="1800" b="1" i="1" kern="0" dirty="0">
                <a:solidFill>
                  <a:srgbClr val="001F67"/>
                </a:solidFill>
                <a:sym typeface="Trebuchet MS" charset="0"/>
              </a:rPr>
              <a:t>inclined</a:t>
            </a:r>
            <a:r>
              <a:rPr lang="en-CA" sz="1800" kern="0" dirty="0">
                <a:solidFill>
                  <a:srgbClr val="001F67"/>
                </a:solidFill>
                <a:sym typeface="Trebuchet MS" charset="0"/>
              </a:rPr>
              <a:t> face: you will have to sketch this </a:t>
            </a:r>
            <a:r>
              <a:rPr lang="en-CA" sz="1800" b="1" i="1" kern="0" dirty="0">
                <a:solidFill>
                  <a:srgbClr val="001F67"/>
                </a:solidFill>
                <a:sym typeface="Trebuchet MS" charset="0"/>
              </a:rPr>
              <a:t>in addition to </a:t>
            </a:r>
            <a:r>
              <a:rPr lang="en-CA" sz="1800" kern="0" dirty="0">
                <a:solidFill>
                  <a:srgbClr val="001F67"/>
                </a:solidFill>
                <a:sym typeface="Trebuchet MS" charset="0"/>
              </a:rPr>
              <a:t>the 6 principal views.</a:t>
            </a:r>
          </a:p>
          <a:p>
            <a:pPr marL="990600" lvl="2" indent="-266700" eaLnBrk="1" hangingPunct="1">
              <a:buFont typeface="Trebuchet MS" charset="0"/>
              <a:buChar char="•"/>
              <a:defRPr/>
            </a:pPr>
            <a:r>
              <a:rPr lang="en-CA" sz="1600" kern="0" dirty="0">
                <a:solidFill>
                  <a:srgbClr val="001F67"/>
                </a:solidFill>
                <a:sym typeface="Trebuchet MS" charset="0"/>
              </a:rPr>
              <a:t>You will have to determine which of the principal views shows the width and which the length of this face!</a:t>
            </a:r>
            <a:endParaRPr lang="en-US" sz="1600" kern="0" dirty="0">
              <a:solidFill>
                <a:srgbClr val="001F67"/>
              </a:solidFill>
              <a:sym typeface="Trebuchet MS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152400" y="1295401"/>
            <a:ext cx="9010650" cy="90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Char char="•"/>
              <a:defRPr sz="2400">
                <a:solidFill>
                  <a:srgbClr val="262673"/>
                </a:solidFill>
                <a:latin typeface="+mn-lt"/>
                <a:ea typeface="+mn-ea"/>
                <a:cs typeface="+mn-cs"/>
                <a:sym typeface="Trebuchet MS" pitchFamily="34" charset="0"/>
              </a:defRPr>
            </a:lvl1pPr>
            <a:lvl2pPr marL="666750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Trebuchet MS" pitchFamily="34" charset="0"/>
              <a:buChar char="–"/>
              <a:defRPr sz="2200">
                <a:solidFill>
                  <a:srgbClr val="262673"/>
                </a:solidFill>
                <a:latin typeface="+mn-lt"/>
                <a:ea typeface="+mn-ea"/>
                <a:cs typeface="+mn-cs"/>
                <a:sym typeface="Trebuchet MS" pitchFamily="34" charset="0"/>
              </a:defRPr>
            </a:lvl2pPr>
            <a:lvl3pPr marL="1066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•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3pPr>
            <a:lvl4pPr marL="1524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–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4pPr>
            <a:lvl5pPr marL="1981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»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5pPr>
            <a:lvl6pPr marL="24384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»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6pPr>
            <a:lvl7pPr marL="28956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»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7pPr>
            <a:lvl8pPr marL="33528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»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8pPr>
            <a:lvl9pPr marL="38100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262673"/>
              </a:buClr>
              <a:buSzPct val="100000"/>
              <a:buFont typeface="Arial" charset="0"/>
              <a:buChar char="»"/>
              <a:defRPr sz="2000">
                <a:solidFill>
                  <a:srgbClr val="262673"/>
                </a:solidFill>
                <a:latin typeface="Arial" charset="0"/>
                <a:ea typeface="+mn-ea"/>
                <a:cs typeface="+mn-cs"/>
                <a:sym typeface="Arial" charset="0"/>
              </a:defRPr>
            </a:lvl9pPr>
          </a:lstStyle>
          <a:p>
            <a:pPr marL="266700" indent="-266700" eaLnBrk="1" hangingPunct="1">
              <a:buFont typeface="Trebuchet MS" charset="0"/>
              <a:buChar char="•"/>
              <a:defRPr/>
            </a:pPr>
            <a:r>
              <a:rPr lang="en-US" sz="1800" kern="0" dirty="0">
                <a:solidFill>
                  <a:srgbClr val="001F67"/>
                </a:solidFill>
                <a:sym typeface="Trebuchet MS" charset="0"/>
              </a:rPr>
              <a:t>sketch 6 ortho views of polyhedron </a:t>
            </a:r>
          </a:p>
          <a:p>
            <a:pPr marL="266700" indent="-266700" eaLnBrk="1" hangingPunct="1">
              <a:buFont typeface="Trebuchet MS" charset="0"/>
              <a:buChar char="•"/>
              <a:defRPr/>
            </a:pPr>
            <a:r>
              <a:rPr lang="en-US" sz="1800" kern="0" dirty="0">
                <a:solidFill>
                  <a:srgbClr val="001F67"/>
                </a:solidFill>
                <a:sym typeface="Trebuchet MS" charset="0"/>
              </a:rPr>
              <a:t>Use Square grid paper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1"/>
          <p:cNvSpPr>
            <a:spLocks noChangeShapeType="1"/>
          </p:cNvSpPr>
          <p:nvPr/>
        </p:nvSpPr>
        <p:spPr bwMode="auto">
          <a:xfrm>
            <a:off x="19050" y="11430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11269" name="Line 4"/>
          <p:cNvSpPr>
            <a:spLocks noChangeShapeType="1"/>
          </p:cNvSpPr>
          <p:nvPr/>
        </p:nvSpPr>
        <p:spPr bwMode="auto">
          <a:xfrm>
            <a:off x="19050" y="65532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15875"/>
            <a:ext cx="8839200" cy="89284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ym typeface="Trebuchet MS" charset="0"/>
              </a:rPr>
              <a:t>Step I: Sketching the Object (2/2)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1231900"/>
            <a:ext cx="8839200" cy="55626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300" dirty="0">
                <a:solidFill>
                  <a:srgbClr val="001F67"/>
                </a:solidFill>
                <a:sym typeface="Trebuchet MS" charset="0"/>
              </a:rPr>
              <a:t>Establish an appropriate </a:t>
            </a:r>
            <a:r>
              <a:rPr lang="en-US" sz="2300" b="1" i="1" dirty="0">
                <a:solidFill>
                  <a:srgbClr val="001F67"/>
                </a:solidFill>
                <a:sym typeface="Trebuchet MS" charset="0"/>
              </a:rPr>
              <a:t>scale</a:t>
            </a:r>
            <a:r>
              <a:rPr lang="en-US" dirty="0">
                <a:solidFill>
                  <a:srgbClr val="001F67"/>
                </a:solidFill>
                <a:sym typeface="Trebuchet MS" charset="0"/>
              </a:rPr>
              <a:t>.</a:t>
            </a:r>
          </a:p>
          <a:p>
            <a:pPr marL="0" indent="0" eaLnBrk="1" hangingPunct="1">
              <a:buNone/>
              <a:defRPr/>
            </a:pPr>
            <a:r>
              <a:rPr lang="en-US" dirty="0">
                <a:solidFill>
                  <a:srgbClr val="001F67"/>
                </a:solidFill>
                <a:sym typeface="Trebuchet MS" charset="0"/>
              </a:rPr>
              <a:t>Each 1 </a:t>
            </a:r>
            <a:r>
              <a:rPr lang="en-US" dirty="0" err="1">
                <a:solidFill>
                  <a:srgbClr val="001F67"/>
                </a:solidFill>
                <a:sym typeface="Trebuchet MS" charset="0"/>
              </a:rPr>
              <a:t>Sq</a:t>
            </a:r>
            <a:r>
              <a:rPr lang="en-US" dirty="0">
                <a:solidFill>
                  <a:srgbClr val="001F67"/>
                </a:solidFill>
                <a:sym typeface="Trebuchet MS" charset="0"/>
              </a:rPr>
              <a:t> =  5mm.         </a:t>
            </a:r>
          </a:p>
          <a:p>
            <a:pPr marL="0" indent="0" eaLnBrk="1" hangingPunct="1">
              <a:buNone/>
              <a:defRPr/>
            </a:pPr>
            <a:r>
              <a:rPr lang="en-US" dirty="0">
                <a:solidFill>
                  <a:srgbClr val="001F67"/>
                </a:solidFill>
                <a:sym typeface="Trebuchet MS" charset="0"/>
              </a:rPr>
              <a:t>So 1:1 (for this exercise)</a:t>
            </a:r>
          </a:p>
        </p:txBody>
      </p:sp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48" y="2617812"/>
            <a:ext cx="38354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75" name="Freeform 10"/>
          <p:cNvSpPr>
            <a:spLocks/>
          </p:cNvSpPr>
          <p:nvPr/>
        </p:nvSpPr>
        <p:spPr bwMode="auto">
          <a:xfrm>
            <a:off x="5251648" y="3087712"/>
            <a:ext cx="2857500" cy="2692400"/>
          </a:xfrm>
          <a:custGeom>
            <a:avLst/>
            <a:gdLst>
              <a:gd name="T0" fmla="*/ 0 w 21600"/>
              <a:gd name="T1" fmla="*/ 1584777 h 21600"/>
              <a:gd name="T2" fmla="*/ 378023438 w 21600"/>
              <a:gd name="T3" fmla="*/ 0 h 21600"/>
              <a:gd name="T4" fmla="*/ 378023438 w 21600"/>
              <a:gd name="T5" fmla="*/ 335602674 h 21600"/>
              <a:gd name="T6" fmla="*/ 1680104 w 21600"/>
              <a:gd name="T7" fmla="*/ 335602674 h 21600"/>
              <a:gd name="T8" fmla="*/ 0 w 21600"/>
              <a:gd name="T9" fmla="*/ 1584777 h 21600"/>
              <a:gd name="T10" fmla="*/ 0 w 21600"/>
              <a:gd name="T11" fmla="*/ 158477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102"/>
                </a:moveTo>
                <a:lnTo>
                  <a:pt x="21600" y="0"/>
                </a:lnTo>
                <a:lnTo>
                  <a:pt x="21600" y="21600"/>
                </a:lnTo>
                <a:lnTo>
                  <a:pt x="96" y="21600"/>
                </a:lnTo>
                <a:lnTo>
                  <a:pt x="0" y="102"/>
                </a:lnTo>
                <a:close/>
                <a:moveTo>
                  <a:pt x="0" y="102"/>
                </a:moveTo>
              </a:path>
            </a:pathLst>
          </a:custGeom>
          <a:noFill/>
          <a:ln w="381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11277" name="Line 12"/>
          <p:cNvSpPr>
            <a:spLocks noChangeShapeType="1"/>
          </p:cNvSpPr>
          <p:nvPr/>
        </p:nvSpPr>
        <p:spPr bwMode="auto">
          <a:xfrm>
            <a:off x="5277048" y="5081612"/>
            <a:ext cx="2844800" cy="25400"/>
          </a:xfrm>
          <a:prstGeom prst="line">
            <a:avLst/>
          </a:prstGeom>
          <a:noFill/>
          <a:ln w="38100">
            <a:solidFill>
              <a:srgbClr val="D90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11278" name="Line 13"/>
          <p:cNvSpPr>
            <a:spLocks noChangeShapeType="1"/>
          </p:cNvSpPr>
          <p:nvPr/>
        </p:nvSpPr>
        <p:spPr bwMode="auto">
          <a:xfrm>
            <a:off x="5264348" y="4421212"/>
            <a:ext cx="2844800" cy="25400"/>
          </a:xfrm>
          <a:prstGeom prst="line">
            <a:avLst/>
          </a:prstGeom>
          <a:noFill/>
          <a:ln w="38100">
            <a:solidFill>
              <a:srgbClr val="D90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11279" name="Line 14"/>
          <p:cNvSpPr>
            <a:spLocks noChangeShapeType="1"/>
          </p:cNvSpPr>
          <p:nvPr/>
        </p:nvSpPr>
        <p:spPr bwMode="auto">
          <a:xfrm>
            <a:off x="5264348" y="3760812"/>
            <a:ext cx="2844800" cy="25400"/>
          </a:xfrm>
          <a:prstGeom prst="line">
            <a:avLst/>
          </a:prstGeom>
          <a:noFill/>
          <a:ln w="38100">
            <a:solidFill>
              <a:srgbClr val="D90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11280" name="Line 15"/>
          <p:cNvSpPr>
            <a:spLocks noChangeShapeType="1"/>
          </p:cNvSpPr>
          <p:nvPr/>
        </p:nvSpPr>
        <p:spPr bwMode="auto">
          <a:xfrm>
            <a:off x="5937448" y="3075012"/>
            <a:ext cx="25400" cy="2743200"/>
          </a:xfrm>
          <a:prstGeom prst="line">
            <a:avLst/>
          </a:prstGeom>
          <a:noFill/>
          <a:ln w="38100">
            <a:solidFill>
              <a:srgbClr val="D90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11281" name="Line 16"/>
          <p:cNvSpPr>
            <a:spLocks noChangeShapeType="1"/>
          </p:cNvSpPr>
          <p:nvPr/>
        </p:nvSpPr>
        <p:spPr bwMode="auto">
          <a:xfrm flipH="1">
            <a:off x="6648648" y="3075012"/>
            <a:ext cx="25400" cy="2705100"/>
          </a:xfrm>
          <a:prstGeom prst="line">
            <a:avLst/>
          </a:prstGeom>
          <a:noFill/>
          <a:ln w="38100">
            <a:solidFill>
              <a:srgbClr val="D90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11282" name="Line 17"/>
          <p:cNvSpPr>
            <a:spLocks noChangeShapeType="1"/>
          </p:cNvSpPr>
          <p:nvPr/>
        </p:nvSpPr>
        <p:spPr bwMode="auto">
          <a:xfrm flipH="1">
            <a:off x="7359848" y="3075012"/>
            <a:ext cx="25400" cy="2705100"/>
          </a:xfrm>
          <a:prstGeom prst="line">
            <a:avLst/>
          </a:prstGeom>
          <a:noFill/>
          <a:ln w="38100">
            <a:solidFill>
              <a:srgbClr val="D90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1"/>
          <p:cNvSpPr>
            <a:spLocks noChangeShapeType="1"/>
          </p:cNvSpPr>
          <p:nvPr/>
        </p:nvSpPr>
        <p:spPr bwMode="auto">
          <a:xfrm>
            <a:off x="19050" y="11430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13317" name="Line 4"/>
          <p:cNvSpPr>
            <a:spLocks noChangeShapeType="1"/>
          </p:cNvSpPr>
          <p:nvPr/>
        </p:nvSpPr>
        <p:spPr bwMode="auto">
          <a:xfrm>
            <a:off x="19050" y="65532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>
          <a:xfrm>
            <a:off x="171450" y="260648"/>
            <a:ext cx="8839200" cy="676821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ym typeface="Trebuchet MS" charset="0"/>
              </a:rPr>
              <a:t>Step II: Building the Cardboard Model (45 min)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1450" y="1143000"/>
            <a:ext cx="8839200" cy="2773164"/>
          </a:xfrm>
        </p:spPr>
        <p:txBody>
          <a:bodyPr/>
          <a:lstStyle/>
          <a:p>
            <a:pPr marL="266700" indent="-266700" eaLnBrk="1" hangingPunct="1">
              <a:buFont typeface="Trebuchet MS" charset="0"/>
              <a:buChar char="•"/>
              <a:defRPr/>
            </a:pPr>
            <a:r>
              <a:rPr lang="en-US" sz="1900" b="1" dirty="0">
                <a:solidFill>
                  <a:srgbClr val="001F67"/>
                </a:solidFill>
                <a:sym typeface="Trebuchet MS" charset="0"/>
              </a:rPr>
              <a:t>After drawing the six views:</a:t>
            </a:r>
            <a:endParaRPr lang="en-US" dirty="0">
              <a:sym typeface="Trebuchet MS" charset="0"/>
            </a:endParaRPr>
          </a:p>
          <a:p>
            <a:pPr lvl="1" eaLnBrk="1" hangingPunct="1">
              <a:buFont typeface="Trebuchet MS" charset="0"/>
              <a:buChar char="–"/>
              <a:defRPr/>
            </a:pPr>
            <a:r>
              <a:rPr lang="en-US" sz="1900" dirty="0">
                <a:solidFill>
                  <a:srgbClr val="001F67"/>
                </a:solidFill>
                <a:sym typeface="Trebuchet MS" charset="0"/>
              </a:rPr>
              <a:t>Align and Tape the grid paper directly on top of the cardboard (put tape along top edge to allow for lifting later)</a:t>
            </a:r>
            <a:endParaRPr lang="en-US" dirty="0">
              <a:sym typeface="Trebuchet MS" charset="0"/>
            </a:endParaRPr>
          </a:p>
          <a:p>
            <a:pPr lvl="1" eaLnBrk="1" hangingPunct="1">
              <a:buFont typeface="Trebuchet MS" charset="0"/>
              <a:buChar char="–"/>
              <a:defRPr/>
            </a:pPr>
            <a:r>
              <a:rPr lang="en-US" sz="1900" dirty="0">
                <a:solidFill>
                  <a:srgbClr val="001F67"/>
                </a:solidFill>
                <a:sym typeface="Trebuchet MS" charset="0"/>
              </a:rPr>
              <a:t>Using thumb tacks, press into the grid paper at all of the vertices to make a small hole in the cardboard.</a:t>
            </a:r>
          </a:p>
          <a:p>
            <a:pPr lvl="1" eaLnBrk="1" hangingPunct="1">
              <a:buFont typeface="Trebuchet MS" charset="0"/>
              <a:buChar char="–"/>
              <a:defRPr/>
            </a:pPr>
            <a:r>
              <a:rPr lang="en-US" sz="2000" dirty="0">
                <a:solidFill>
                  <a:srgbClr val="001F67"/>
                </a:solidFill>
                <a:sym typeface="Trebuchet MS" charset="0"/>
              </a:rPr>
              <a:t>Flip the paper up and connect the dots (tack holes) to transfer the sketch onto the cardboard.</a:t>
            </a:r>
          </a:p>
          <a:p>
            <a:pPr lvl="1" eaLnBrk="1" hangingPunct="1">
              <a:buFont typeface="Trebuchet MS" charset="0"/>
              <a:buChar char="–"/>
              <a:defRPr/>
            </a:pPr>
            <a:r>
              <a:rPr lang="en-US" sz="2000" dirty="0">
                <a:solidFill>
                  <a:srgbClr val="001F67"/>
                </a:solidFill>
                <a:latin typeface="Trebuchet MS" pitchFamily="34" charset="0"/>
                <a:ea typeface="MS PGothic" pitchFamily="34" charset="-128"/>
              </a:rPr>
              <a:t>Cut the cardboard with knife and ruler.</a:t>
            </a:r>
            <a:endParaRPr lang="en-US" sz="2000" dirty="0">
              <a:solidFill>
                <a:schemeClr val="tx1"/>
              </a:solidFill>
              <a:ea typeface="MS PGothic" pitchFamily="34" charset="-128"/>
            </a:endParaRPr>
          </a:p>
          <a:p>
            <a:pPr lvl="1" eaLnBrk="1" hangingPunct="1">
              <a:buFont typeface="Trebuchet MS" charset="0"/>
              <a:buChar char="–"/>
              <a:defRPr/>
            </a:pPr>
            <a:endParaRPr lang="en-US" sz="1900" dirty="0">
              <a:solidFill>
                <a:srgbClr val="001F67"/>
              </a:solidFill>
              <a:sym typeface="Trebuchet MS" charset="0"/>
            </a:endParaRPr>
          </a:p>
        </p:txBody>
      </p:sp>
      <p:pic>
        <p:nvPicPr>
          <p:cNvPr id="133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74" y="3861048"/>
            <a:ext cx="3111952" cy="175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4005064"/>
            <a:ext cx="24482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800" dirty="0">
                <a:solidFill>
                  <a:srgbClr val="C00000"/>
                </a:solidFill>
              </a:rPr>
              <a:t>NB!</a:t>
            </a:r>
          </a:p>
          <a:p>
            <a:pPr algn="l"/>
            <a:r>
              <a:rPr lang="en-CA" sz="1600" dirty="0">
                <a:solidFill>
                  <a:srgbClr val="C00000"/>
                </a:solidFill>
              </a:rPr>
              <a:t>Keep the paper: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C00000"/>
                </a:solidFill>
              </a:rPr>
              <a:t> it will be needed in the marking process!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C00000"/>
                </a:solidFill>
              </a:rPr>
              <a:t>Also, if you make a mistake, you’ll need to redo one or more faces!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795" y="4655637"/>
            <a:ext cx="3276255" cy="217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1"/>
          <p:cNvSpPr>
            <a:spLocks noChangeShapeType="1"/>
          </p:cNvSpPr>
          <p:nvPr/>
        </p:nvSpPr>
        <p:spPr bwMode="auto">
          <a:xfrm>
            <a:off x="19050" y="11430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17413" name="Line 4"/>
          <p:cNvSpPr>
            <a:spLocks noChangeShapeType="1"/>
          </p:cNvSpPr>
          <p:nvPr/>
        </p:nvSpPr>
        <p:spPr bwMode="auto">
          <a:xfrm>
            <a:off x="19050" y="6553200"/>
            <a:ext cx="9144000" cy="0"/>
          </a:xfrm>
          <a:prstGeom prst="line">
            <a:avLst/>
          </a:prstGeom>
          <a:noFill/>
          <a:ln w="57150" cap="rnd">
            <a:solidFill>
              <a:srgbClr val="9B242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CA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ym typeface="Trebuchet MS" charset="0"/>
              </a:rPr>
              <a:t>Step II: Building the Card Model</a:t>
            </a:r>
          </a:p>
        </p:txBody>
      </p:sp>
      <p:sp>
        <p:nvSpPr>
          <p:cNvPr id="17415" name="Rectangle 6"/>
          <p:cNvSpPr>
            <a:spLocks/>
          </p:cNvSpPr>
          <p:nvPr/>
        </p:nvSpPr>
        <p:spPr bwMode="auto">
          <a:xfrm>
            <a:off x="254000" y="1268760"/>
            <a:ext cx="89281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algn="l">
              <a:spcBef>
                <a:spcPts val="600"/>
              </a:spcBef>
              <a:buClr>
                <a:srgbClr val="262673"/>
              </a:buClr>
              <a:buSzPct val="100000"/>
              <a:buFont typeface="Trebuchet MS" pitchFamily="34" charset="0"/>
              <a:buChar char="•"/>
            </a:pPr>
            <a:r>
              <a:rPr lang="en-US" sz="2000" dirty="0">
                <a:solidFill>
                  <a:srgbClr val="001F67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assemble the model using the faces you cut from the cardboard, using the scotch or masking tape, or glue.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342900" indent="-342900" algn="l">
              <a:spcBef>
                <a:spcPts val="600"/>
              </a:spcBef>
              <a:buClr>
                <a:srgbClr val="262673"/>
              </a:buClr>
              <a:buSzPct val="100000"/>
              <a:buFont typeface="Trebuchet MS" pitchFamily="34" charset="0"/>
              <a:buChar char="•"/>
            </a:pPr>
            <a:r>
              <a:rPr lang="en-US" sz="1800" dirty="0">
                <a:solidFill>
                  <a:srgbClr val="001F67"/>
                </a:solidFill>
                <a:latin typeface="Trebuchet MS" pitchFamily="34" charset="0"/>
                <a:ea typeface="MS PGothic" pitchFamily="34" charset="-128"/>
                <a:sym typeface="Trebuchet MS" pitchFamily="34" charset="0"/>
              </a:rPr>
              <a:t>Be careful with gaps and rough cuts:-)</a:t>
            </a:r>
          </a:p>
        </p:txBody>
      </p:sp>
      <p:pic>
        <p:nvPicPr>
          <p:cNvPr id="174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1" y="2348880"/>
            <a:ext cx="370018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73" y="3212976"/>
            <a:ext cx="4430331" cy="33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Bent Arrow 3"/>
          <p:cNvSpPr/>
          <p:nvPr/>
        </p:nvSpPr>
        <p:spPr bwMode="auto">
          <a:xfrm rot="2427851">
            <a:off x="3992180" y="2499752"/>
            <a:ext cx="992295" cy="576064"/>
          </a:xfrm>
          <a:prstGeom prst="bentArrow">
            <a:avLst>
              <a:gd name="adj1" fmla="val 25000"/>
              <a:gd name="adj2" fmla="val 39950"/>
              <a:gd name="adj3" fmla="val 46470"/>
              <a:gd name="adj4" fmla="val 72550"/>
            </a:avLst>
          </a:prstGeom>
          <a:solidFill>
            <a:srgbClr val="00B0F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970" y="5046360"/>
            <a:ext cx="427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These photos are from Fall 2012, where we used </a:t>
            </a:r>
            <a:r>
              <a:rPr lang="en-CA" sz="1600" dirty="0" err="1">
                <a:latin typeface="Arial" panose="020B0604020202020204" pitchFamily="34" charset="0"/>
                <a:cs typeface="Arial" panose="020B0604020202020204" pitchFamily="34" charset="0"/>
              </a:rPr>
              <a:t>CardStock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 instead of cardboard.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905" y="15875"/>
            <a:ext cx="8839200" cy="601754"/>
          </a:xfrm>
        </p:spPr>
        <p:txBody>
          <a:bodyPr/>
          <a:lstStyle/>
          <a:p>
            <a:pPr algn="l"/>
            <a:r>
              <a:rPr lang="en-US" sz="2400" b="1" dirty="0">
                <a:sym typeface="Trebuchet MS" charset="0"/>
              </a:rPr>
              <a:t>Step II: Building the Card Model: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" y="617629"/>
            <a:ext cx="2555182" cy="3420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" y="3891332"/>
            <a:ext cx="3995342" cy="2984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47" y="3749394"/>
            <a:ext cx="4067949" cy="3038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2169" y="810682"/>
            <a:ext cx="3824835" cy="28568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1040347"/>
            <a:ext cx="33894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ym typeface="Trebuchet MS" charset="0"/>
              </a:rPr>
              <a:t>Fall 2013 and Spring 2014 used Cardboard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  <a:sym typeface="Trebuchet MS" charset="0"/>
              </a:rPr>
              <a:t>Various problems and small mistakes are shown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  <a:sym typeface="Trebuchet MS" charset="0"/>
              </a:rPr>
              <a:t>Cardboard is thicker than cardstock!  So thickness needed to be accounted for.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14048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Trebuchet MS"/>
        <a:ea typeface="ヒラギノ角ゴ ProN W3"/>
        <a:cs typeface="ヒラギノ角ゴ ProN W3"/>
      </a:majorFont>
      <a:minorFont>
        <a:latin typeface="Trebuchet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Trebuchet MS"/>
        <a:ea typeface="ヒラギノ角ゴ ProN W3"/>
        <a:cs typeface="ヒラギノ角ゴ ProN W3"/>
      </a:majorFont>
      <a:minorFont>
        <a:latin typeface="Trebuchet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Trebuchet MS"/>
        <a:ea typeface="ヒラギノ角ゴ ProN W3"/>
        <a:cs typeface="ヒラギノ角ゴ ProN W3"/>
      </a:majorFont>
      <a:minorFont>
        <a:latin typeface="Trebuchet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Pages>0</Pages>
  <Words>1019</Words>
  <Characters>0</Characters>
  <Application>Microsoft Macintosh PowerPoint</Application>
  <PresentationFormat>On-screen Show (4:3)</PresentationFormat>
  <Lines>0</Lines>
  <Paragraphs>163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Gill Sans</vt:lpstr>
      <vt:lpstr>Lucida Grande</vt:lpstr>
      <vt:lpstr>Times New Roman</vt:lpstr>
      <vt:lpstr>Trebuchet MS</vt:lpstr>
      <vt:lpstr>Default - Title and Content</vt:lpstr>
      <vt:lpstr>1_Default - Title and Content</vt:lpstr>
      <vt:lpstr>2_Default - Title and Content</vt:lpstr>
      <vt:lpstr>PowerPoint Presentation</vt:lpstr>
      <vt:lpstr>Why are We Doing this Project?</vt:lpstr>
      <vt:lpstr>What &amp; How</vt:lpstr>
      <vt:lpstr>Making the Polyhedron</vt:lpstr>
      <vt:lpstr>Step I: Sketching the Object (1/2)</vt:lpstr>
      <vt:lpstr>Step I: Sketching the Object (2/2)</vt:lpstr>
      <vt:lpstr>Step II: Building the Cardboard Model (45 min)</vt:lpstr>
      <vt:lpstr>Step II: Building the Card Model</vt:lpstr>
      <vt:lpstr>Step II: Building the Card Model:</vt:lpstr>
      <vt:lpstr>Step II: Building the Card Model: Allowing for Material thickness</vt:lpstr>
      <vt:lpstr>Step II: Building the Card Model: Allowing for thickness of material</vt:lpstr>
      <vt:lpstr>Allowing for Material Thickness</vt:lpstr>
      <vt:lpstr>Step III: Building the OnShape Model</vt:lpstr>
      <vt:lpstr>Step IV: Reflecting on the Representations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1st Year Cohort programs at SFU Surrey</dc:title>
  <dc:creator>techone</dc:creator>
  <cp:lastModifiedBy>Naghmi Shireen</cp:lastModifiedBy>
  <cp:revision>57</cp:revision>
  <cp:lastPrinted>2013-06-05T00:00:40Z</cp:lastPrinted>
  <dcterms:modified xsi:type="dcterms:W3CDTF">2020-10-08T06:14:33Z</dcterms:modified>
</cp:coreProperties>
</file>