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ink/ink1.xml" ContentType="application/inkml+xml"/>
  <Override PartName="/ppt/ink/ink2.xml" ContentType="application/inkml+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tags/tag12.xml" ContentType="application/vnd.openxmlformats-officedocument.presentationml.tags+xml"/>
  <Override PartName="/ppt/notesSlides/notesSlide44.xml" ContentType="application/vnd.openxmlformats-officedocument.presentationml.notesSlide+xml"/>
  <Override PartName="/ppt/tags/tag13.xml" ContentType="application/vnd.openxmlformats-officedocument.presentationml.tags+xml"/>
  <Override PartName="/ppt/notesSlides/notesSlide45.xml" ContentType="application/vnd.openxmlformats-officedocument.presentationml.notesSlide+xml"/>
  <Override PartName="/ppt/tags/tag14.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5.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6.xml" ContentType="application/vnd.openxmlformats-officedocument.presentationml.tags+xml"/>
  <Override PartName="/ppt/notesSlides/notesSlide53.xml" ContentType="application/vnd.openxmlformats-officedocument.presentationml.notesSlide+xml"/>
  <Override PartName="/ppt/tags/tag17.xml" ContentType="application/vnd.openxmlformats-officedocument.presentationml.tags+xml"/>
  <Override PartName="/ppt/notesSlides/notesSlide54.xml" ContentType="application/vnd.openxmlformats-officedocument.presentationml.notesSlide+xml"/>
  <Override PartName="/ppt/tags/tag18.xml" ContentType="application/vnd.openxmlformats-officedocument.presentationml.tags+xml"/>
  <Override PartName="/ppt/notesSlides/notesSlide55.xml" ContentType="application/vnd.openxmlformats-officedocument.presentationml.notesSlide+xml"/>
  <Override PartName="/ppt/tags/tag19.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Lst>
  <p:notesMasterIdLst>
    <p:notesMasterId r:id="rId68"/>
  </p:notesMasterIdLst>
  <p:handoutMasterIdLst>
    <p:handoutMasterId r:id="rId69"/>
  </p:handoutMasterIdLst>
  <p:sldIdLst>
    <p:sldId id="430" r:id="rId2"/>
    <p:sldId id="334" r:id="rId3"/>
    <p:sldId id="383" r:id="rId4"/>
    <p:sldId id="384" r:id="rId5"/>
    <p:sldId id="338" r:id="rId6"/>
    <p:sldId id="400" r:id="rId7"/>
    <p:sldId id="409" r:id="rId8"/>
    <p:sldId id="426" r:id="rId9"/>
    <p:sldId id="427" r:id="rId10"/>
    <p:sldId id="428" r:id="rId11"/>
    <p:sldId id="429" r:id="rId12"/>
    <p:sldId id="403" r:id="rId13"/>
    <p:sldId id="408" r:id="rId14"/>
    <p:sldId id="391" r:id="rId15"/>
    <p:sldId id="339" r:id="rId16"/>
    <p:sldId id="412" r:id="rId17"/>
    <p:sldId id="414" r:id="rId18"/>
    <p:sldId id="404" r:id="rId19"/>
    <p:sldId id="340" r:id="rId20"/>
    <p:sldId id="435" r:id="rId21"/>
    <p:sldId id="341" r:id="rId22"/>
    <p:sldId id="401" r:id="rId23"/>
    <p:sldId id="395" r:id="rId24"/>
    <p:sldId id="344" r:id="rId25"/>
    <p:sldId id="345" r:id="rId26"/>
    <p:sldId id="390" r:id="rId27"/>
    <p:sldId id="346" r:id="rId28"/>
    <p:sldId id="393" r:id="rId29"/>
    <p:sldId id="348" r:id="rId30"/>
    <p:sldId id="362" r:id="rId31"/>
    <p:sldId id="421" r:id="rId32"/>
    <p:sldId id="388" r:id="rId33"/>
    <p:sldId id="394" r:id="rId34"/>
    <p:sldId id="436" r:id="rId35"/>
    <p:sldId id="389" r:id="rId36"/>
    <p:sldId id="351" r:id="rId37"/>
    <p:sldId id="352" r:id="rId38"/>
    <p:sldId id="354" r:id="rId39"/>
    <p:sldId id="380" r:id="rId40"/>
    <p:sldId id="381" r:id="rId41"/>
    <p:sldId id="355" r:id="rId42"/>
    <p:sldId id="356" r:id="rId43"/>
    <p:sldId id="357" r:id="rId44"/>
    <p:sldId id="358" r:id="rId45"/>
    <p:sldId id="359" r:id="rId46"/>
    <p:sldId id="360" r:id="rId47"/>
    <p:sldId id="405" r:id="rId48"/>
    <p:sldId id="425" r:id="rId49"/>
    <p:sldId id="363" r:id="rId50"/>
    <p:sldId id="364" r:id="rId51"/>
    <p:sldId id="368" r:id="rId52"/>
    <p:sldId id="369" r:id="rId53"/>
    <p:sldId id="370" r:id="rId54"/>
    <p:sldId id="371" r:id="rId55"/>
    <p:sldId id="372" r:id="rId56"/>
    <p:sldId id="399" r:id="rId57"/>
    <p:sldId id="373" r:id="rId58"/>
    <p:sldId id="365" r:id="rId59"/>
    <p:sldId id="337" r:id="rId60"/>
    <p:sldId id="431" r:id="rId61"/>
    <p:sldId id="432" r:id="rId62"/>
    <p:sldId id="433" r:id="rId63"/>
    <p:sldId id="434" r:id="rId64"/>
    <p:sldId id="374" r:id="rId65"/>
    <p:sldId id="437" r:id="rId66"/>
    <p:sldId id="361" r:id="rId67"/>
  </p:sldIdLst>
  <p:sldSz cx="12192000" cy="6858000"/>
  <p:notesSz cx="6997700" cy="9283700"/>
  <p:defaultTextStyle>
    <a:defPPr>
      <a:defRPr lang="en-US"/>
    </a:defPPr>
    <a:lvl1pPr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1pPr>
    <a:lvl2pPr marL="4572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2pPr>
    <a:lvl3pPr marL="9144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3pPr>
    <a:lvl4pPr marL="13716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4pPr>
    <a:lvl5pPr marL="18288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New Roman"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New Roman"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New Roman"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New Roman" pitchFamily="1" charset="0"/>
        <a:ea typeface="ＭＳ Ｐゴシック" pitchFamily="1" charset="-128"/>
        <a:cs typeface="+mn-cs"/>
      </a:defRPr>
    </a:lvl9pPr>
  </p:defaultTextStyle>
  <p:extLst>
    <p:ext uri="{EFAFB233-063F-42B5-8137-9DF3F51BA10A}">
      <p15:sldGuideLst xmlns:p15="http://schemas.microsoft.com/office/powerpoint/2012/main">
        <p15:guide id="1" orient="horz" pos="2339" userDrawn="1">
          <p15:clr>
            <a:srgbClr val="A4A3A4"/>
          </p15:clr>
        </p15:guide>
        <p15:guide id="2" pos="29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Dill"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9"/>
    <a:srgbClr val="FFFFFF"/>
    <a:srgbClr val="800000"/>
    <a:srgbClr val="E40202"/>
    <a:srgbClr val="CCCCFF"/>
    <a:srgbClr val="CCB944"/>
    <a:srgbClr val="5F5F5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81633" autoAdjust="0"/>
  </p:normalViewPr>
  <p:slideViewPr>
    <p:cSldViewPr snapToGrid="0">
      <p:cViewPr varScale="1">
        <p:scale>
          <a:sx n="103" d="100"/>
          <a:sy n="103" d="100"/>
        </p:scale>
        <p:origin x="1776" y="184"/>
      </p:cViewPr>
      <p:guideLst>
        <p:guide orient="horz" pos="2339"/>
        <p:guide pos="29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63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16387"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16388"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16389"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fld id="{216D6877-5DB6-4301-BACF-22F0FF052991}" type="slidenum">
              <a:rPr lang="en-US"/>
              <a:pPr/>
              <a:t>‹#›</a:t>
            </a:fld>
            <a:endParaRPr lang="en-US"/>
          </a:p>
        </p:txBody>
      </p:sp>
    </p:spTree>
    <p:extLst>
      <p:ext uri="{BB962C8B-B14F-4D97-AF65-F5344CB8AC3E}">
        <p14:creationId xmlns:p14="http://schemas.microsoft.com/office/powerpoint/2010/main" val="339946591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1T17:01:12.900"/>
    </inkml:context>
    <inkml:brush xml:id="br0">
      <inkml:brushProperty name="width" value="0.05" units="cm"/>
      <inkml:brushProperty name="height" value="0.05" units="cm"/>
      <inkml:brushProperty name="color" value="#E71224"/>
    </inkml:brush>
  </inkml:definitions>
  <inkml:trace contextRef="#ctx0" brushRef="#br0">64 148 24575,'0'-12'0,"0"3"0,4 1 0,0 5 0,5 3 0,0 0 0,-1 0 0,1 0 0,-1 0 0,-3 3 0,-1 2 0,-8 8 0,-6-3 0,0 3 0,-4 1 0,5-4 0,0 3 0,0-8 0,1 2 0,-1-6 0,0 3 0,1-4 0,3-3 0,2-2 0,3-3 0,0 0 0,0-1 0,0 1 0,0 0 0,-4 4 0,0-8 0,-1 6 0,1-11 0,4 7 0,0-8 0,0 4 0,0-1 0,0-3 0,0 8 0,0-8 0,0 9 0,4-1 0,1 6 0,4 4 0,-1 0 0,1 0 0,-1 0 0,1 0 0,-5 4 0,0 1 0,-4 4 0,0-1 0,0 1 0,0 0 0,0-1 0,0 1 0,0-1 0,0 1 0,-4-4 0,0-1 0,-5-4 0,1 0 0,3-4 0,2-1 0,3-3 0,0-1 0,3 4 0,2 1 0,3 4 0,0 0 0,1 0 0,-1 0 0,-4 4 0,0 1 0,-4 3 0,-4-3 0,3-2 0,-2-3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11T17:01:17.391"/>
    </inkml:context>
    <inkml:brush xml:id="br0">
      <inkml:brushProperty name="width" value="0.05" units="cm"/>
      <inkml:brushProperty name="height" value="0.05" units="cm"/>
      <inkml:brushProperty name="color" value="#E71224"/>
    </inkml:brush>
  </inkml:definitions>
  <inkml:trace contextRef="#ctx0" brushRef="#br0">124 100 24575,'3'-8'0,"2"1"0,3 7 0,0 0 0,0 0 0,1 0 0,-1 0 0,-4 4 0,3 0 0,-6 4 0,3 1 0,-1-5 0,-2 3 0,3-2 0,-4 4 0,0-1 0,0 0 0,0 0 0,-4-3 0,0-2 0,-5-3 0,1 0 0,4-3 0,0-2 0,4-3 0,0-1 0,0 1 0,0-1 0,0 0 0,0 1 0,0 0 0,4 3 0,0 2 0,4 3 0,0 0 0,1 0 0,-1 0 0,-7 0 0,-6 0 0,-4 0 0,-3 0 0,4 0 0,3-4 0,1-1 0,4-3 0,0 0 0,-3 4 0,-2 0 0,-3 8 0,-6 1 0,5 0 0,-10 4 0,10-8 0,-9 3 0,8-4 0,-4 0 0,1 0 0,3 0 0,-3 0 0,4-4 0,4-1 0,2-4 0,3 1 0,0-1 0,0 1 0,0-1 0,0 0 0,0 1 0,3 3 0,-2-3 0,7 7 0,-3-2 0,3 3 0,1 0 0,0 0 0,-1 0 0,1 0 0,0 0 0,-1 0 0,1 0 0,-1 0 0,-3 3 0,-2 2 0,-3 3 0,0 1 0,0-1 0,0 1 0,0 0 0,0-1 0,-3-3 0,-2-2 0,-3-3 0,-1 0 0,0 0 0,0 0 0,1 0 0,3-3 0,2-2 0,3-3 0,0-1 0,0 0 0,3 5 0,2 0 0,3 4 0,1 0 0,-1 0 0,1 0 0,-1 0 0,1 0 0,-1 0 0,-3 4 0,-2 0 0,-3 5 0,0-1 0,0 1 0,0-1 0,0 1 0,0-1 0,0-3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800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A29EC8D-7700-4214-BDAA-875A83E3F3A2}" type="datetime1">
              <a:rPr lang="en-US"/>
              <a:pPr/>
              <a:t>2/26/21</a:t>
            </a:fld>
            <a:endParaRPr lang="en-US"/>
          </a:p>
        </p:txBody>
      </p:sp>
      <p:sp>
        <p:nvSpPr>
          <p:cNvPr id="15364" name="Rectangle 4"/>
          <p:cNvSpPr>
            <a:spLocks noGrp="1" noRot="1" noChangeAspect="1" noChangeArrowheads="1" noTextEdit="1"/>
          </p:cNvSpPr>
          <p:nvPr>
            <p:ph type="sldImg" idx="2"/>
          </p:nvPr>
        </p:nvSpPr>
        <p:spPr bwMode="auto">
          <a:xfrm>
            <a:off x="404813" y="696913"/>
            <a:ext cx="6188075" cy="3481387"/>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800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800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839461-C307-47F2-BE2F-48BB342B3F3E}" type="slidenum">
              <a:rPr lang="en-US"/>
              <a:pPr/>
              <a:t>‹#›</a:t>
            </a:fld>
            <a:endParaRPr lang="en-US"/>
          </a:p>
        </p:txBody>
      </p:sp>
    </p:spTree>
    <p:extLst>
      <p:ext uri="{BB962C8B-B14F-4D97-AF65-F5344CB8AC3E}">
        <p14:creationId xmlns:p14="http://schemas.microsoft.com/office/powerpoint/2010/main" val="314675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37" charset="-128"/>
        <a:cs typeface="ＭＳ Ｐゴシック" pitchFamily="37"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7"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7"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7"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839461-C307-47F2-BE2F-48BB342B3F3E}" type="slidenum">
              <a:rPr lang="en-US" smtClean="0"/>
              <a:pPr/>
              <a:t>1</a:t>
            </a:fld>
            <a:endParaRPr lang="en-US"/>
          </a:p>
        </p:txBody>
      </p:sp>
    </p:spTree>
    <p:extLst>
      <p:ext uri="{BB962C8B-B14F-4D97-AF65-F5344CB8AC3E}">
        <p14:creationId xmlns:p14="http://schemas.microsoft.com/office/powerpoint/2010/main" val="203125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2FF36E6-D337-47B6-979F-A85961313450}" type="slidenum">
              <a:rPr lang="en-US"/>
              <a:pPr/>
              <a:t>10</a:t>
            </a:fld>
            <a:endParaRPr lang="en-US"/>
          </a:p>
        </p:txBody>
      </p:sp>
      <p:sp>
        <p:nvSpPr>
          <p:cNvPr id="23555" name="Rectangle 2"/>
          <p:cNvSpPr>
            <a:spLocks noGrp="1" noRot="1" noChangeAspect="1" noChangeArrowheads="1" noTextEdit="1"/>
          </p:cNvSpPr>
          <p:nvPr>
            <p:ph type="sldImg"/>
          </p:nvPr>
        </p:nvSpPr>
        <p:spPr>
          <a:xfrm>
            <a:off x="404813" y="696913"/>
            <a:ext cx="6188075" cy="3481387"/>
          </a:xfrm>
          <a:ln/>
        </p:spPr>
      </p:sp>
      <p:sp>
        <p:nvSpPr>
          <p:cNvPr id="23556"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-This mixing board has an incline with features</a:t>
            </a:r>
            <a:r>
              <a:rPr lang="en-US" baseline="0" dirty="0">
                <a:latin typeface="Calibri" pitchFamily="37" charset="0"/>
                <a:ea typeface="ＭＳ Ｐゴシック" pitchFamily="1" charset="-128"/>
              </a:rPr>
              <a:t> e.g. button and sliders that can not be shown from only one view.</a:t>
            </a:r>
          </a:p>
          <a:p>
            <a:r>
              <a:rPr lang="en-US" baseline="0" dirty="0">
                <a:latin typeface="Calibri" pitchFamily="37" charset="0"/>
                <a:ea typeface="ＭＳ Ｐゴシック" pitchFamily="1" charset="-128"/>
              </a:rPr>
              <a:t>-We can not ascertain the true length of the inclined face from this pictorial, nor can we get the true width from this pictorial view.</a:t>
            </a:r>
          </a:p>
        </p:txBody>
      </p:sp>
    </p:spTree>
    <p:extLst>
      <p:ext uri="{BB962C8B-B14F-4D97-AF65-F5344CB8AC3E}">
        <p14:creationId xmlns:p14="http://schemas.microsoft.com/office/powerpoint/2010/main" val="118108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2FF36E6-D337-47B6-979F-A85961313450}" type="slidenum">
              <a:rPr lang="en-US"/>
              <a:pPr/>
              <a:t>11</a:t>
            </a:fld>
            <a:endParaRPr lang="en-US"/>
          </a:p>
        </p:txBody>
      </p:sp>
      <p:sp>
        <p:nvSpPr>
          <p:cNvPr id="23555" name="Rectangle 2"/>
          <p:cNvSpPr>
            <a:spLocks noGrp="1" noRot="1" noChangeAspect="1" noChangeArrowheads="1" noTextEdit="1"/>
          </p:cNvSpPr>
          <p:nvPr>
            <p:ph type="sldImg"/>
          </p:nvPr>
        </p:nvSpPr>
        <p:spPr>
          <a:xfrm>
            <a:off x="404813" y="696913"/>
            <a:ext cx="6188075" cy="3481387"/>
          </a:xfrm>
          <a:ln/>
        </p:spPr>
      </p:sp>
      <p:sp>
        <p:nvSpPr>
          <p:cNvPr id="23556"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86596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12</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13</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14</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Simply</a:t>
            </a:r>
            <a:r>
              <a:rPr lang="en-US" baseline="0" dirty="0">
                <a:latin typeface="Calibri" pitchFamily="37" charset="0"/>
                <a:ea typeface="ＭＳ Ｐゴシック" pitchFamily="1" charset="-128"/>
              </a:rPr>
              <a:t> said: Aux. Views are views that allow hidden faces to be shown in their True Shape. If we look at that control panel straight, on, it is distorted or obscured.</a:t>
            </a:r>
            <a:endParaRPr lang="en-US" dirty="0">
              <a:latin typeface="Calibri" pitchFamily="37" charset="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61595D0-AF79-4330-A714-4E314E35404D}" type="slidenum">
              <a:rPr lang="en-US"/>
              <a:pPr/>
              <a:t>15</a:t>
            </a:fld>
            <a:endParaRPr lang="en-US"/>
          </a:p>
        </p:txBody>
      </p:sp>
      <p:sp>
        <p:nvSpPr>
          <p:cNvPr id="29699" name="Rectangle 2"/>
          <p:cNvSpPr>
            <a:spLocks noGrp="1" noRot="1" noChangeAspect="1" noChangeArrowheads="1" noTextEdit="1"/>
          </p:cNvSpPr>
          <p:nvPr>
            <p:ph type="sldImg"/>
          </p:nvPr>
        </p:nvSpPr>
        <p:spPr>
          <a:xfrm>
            <a:off x="404813" y="696913"/>
            <a:ext cx="6188075" cy="3481387"/>
          </a:xfrm>
          <a:ln/>
        </p:spPr>
      </p:sp>
      <p:sp>
        <p:nvSpPr>
          <p:cNvPr id="29700"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How are you going to show</a:t>
            </a:r>
            <a:r>
              <a:rPr lang="en-US" baseline="0" dirty="0">
                <a:latin typeface="Calibri" pitchFamily="37" charset="0"/>
                <a:ea typeface="ＭＳ Ｐゴシック" pitchFamily="1" charset="-128"/>
              </a:rPr>
              <a:t> the distorted shape as a  True Shape?</a:t>
            </a:r>
          </a:p>
          <a:p>
            <a:r>
              <a:rPr lang="en-US" baseline="0" dirty="0">
                <a:latin typeface="Calibri" pitchFamily="37" charset="0"/>
                <a:ea typeface="ＭＳ Ｐゴシック" pitchFamily="1" charset="-128"/>
              </a:rPr>
              <a:t>The inclined face is distorted at top view and right side view</a:t>
            </a:r>
          </a:p>
          <a:p>
            <a:r>
              <a:rPr lang="en-US" baseline="0" dirty="0">
                <a:latin typeface="Calibri" pitchFamily="37" charset="0"/>
                <a:ea typeface="ＭＳ Ｐゴシック" pitchFamily="1" charset="-128"/>
              </a:rPr>
              <a:t>So, primary views do not give all of the information in this case.</a:t>
            </a:r>
            <a:endParaRPr lang="en-US" dirty="0">
              <a:latin typeface="Calibri" pitchFamily="37" charset="0"/>
              <a:ea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61595D0-AF79-4330-A714-4E314E35404D}" type="slidenum">
              <a:rPr lang="en-US"/>
              <a:pPr/>
              <a:t>16</a:t>
            </a:fld>
            <a:endParaRPr lang="en-US"/>
          </a:p>
        </p:txBody>
      </p:sp>
      <p:sp>
        <p:nvSpPr>
          <p:cNvPr id="29699" name="Rectangle 2"/>
          <p:cNvSpPr>
            <a:spLocks noGrp="1" noRot="1" noChangeAspect="1" noChangeArrowheads="1" noTextEdit="1"/>
          </p:cNvSpPr>
          <p:nvPr>
            <p:ph type="sldImg"/>
          </p:nvPr>
        </p:nvSpPr>
        <p:spPr>
          <a:xfrm>
            <a:off x="404813" y="696913"/>
            <a:ext cx="6188075" cy="3481387"/>
          </a:xfrm>
          <a:ln/>
        </p:spPr>
      </p:sp>
      <p:sp>
        <p:nvSpPr>
          <p:cNvPr id="29700"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How are you going to show</a:t>
            </a:r>
            <a:r>
              <a:rPr lang="en-US" baseline="0" dirty="0">
                <a:latin typeface="Calibri" pitchFamily="37" charset="0"/>
                <a:ea typeface="ＭＳ Ｐゴシック" pitchFamily="1" charset="-128"/>
              </a:rPr>
              <a:t> the distorted shape as a  True Shape?</a:t>
            </a:r>
          </a:p>
          <a:p>
            <a:r>
              <a:rPr lang="en-US" baseline="0" dirty="0">
                <a:latin typeface="Calibri" pitchFamily="37" charset="0"/>
                <a:ea typeface="ＭＳ Ｐゴシック" pitchFamily="1" charset="-128"/>
              </a:rPr>
              <a:t>The inclined face is distorted at top view and right side view</a:t>
            </a:r>
          </a:p>
          <a:p>
            <a:r>
              <a:rPr lang="en-US" baseline="0" dirty="0">
                <a:latin typeface="Calibri" pitchFamily="37" charset="0"/>
                <a:ea typeface="ＭＳ Ｐゴシック" pitchFamily="1" charset="-128"/>
              </a:rPr>
              <a:t>So, primary views do not give all of the information in this case.</a:t>
            </a:r>
            <a:endParaRPr lang="en-US" dirty="0">
              <a:latin typeface="Calibri" pitchFamily="37" charset="0"/>
              <a:ea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61595D0-AF79-4330-A714-4E314E35404D}" type="slidenum">
              <a:rPr lang="en-US"/>
              <a:pPr/>
              <a:t>17</a:t>
            </a:fld>
            <a:endParaRPr lang="en-US"/>
          </a:p>
        </p:txBody>
      </p:sp>
      <p:sp>
        <p:nvSpPr>
          <p:cNvPr id="29699" name="Rectangle 2"/>
          <p:cNvSpPr>
            <a:spLocks noGrp="1" noRot="1" noChangeAspect="1" noChangeArrowheads="1" noTextEdit="1"/>
          </p:cNvSpPr>
          <p:nvPr>
            <p:ph type="sldImg"/>
          </p:nvPr>
        </p:nvSpPr>
        <p:spPr>
          <a:xfrm>
            <a:off x="404813" y="696913"/>
            <a:ext cx="6188075" cy="3481387"/>
          </a:xfrm>
          <a:ln/>
        </p:spPr>
      </p:sp>
      <p:sp>
        <p:nvSpPr>
          <p:cNvPr id="29700"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How are you going to show</a:t>
            </a:r>
            <a:r>
              <a:rPr lang="en-US" baseline="0" dirty="0">
                <a:latin typeface="Calibri" pitchFamily="37" charset="0"/>
                <a:ea typeface="ＭＳ Ｐゴシック" pitchFamily="1" charset="-128"/>
              </a:rPr>
              <a:t> the distorted shape as a  True Shape?</a:t>
            </a:r>
          </a:p>
          <a:p>
            <a:r>
              <a:rPr lang="en-US" baseline="0" dirty="0">
                <a:latin typeface="Calibri" pitchFamily="37" charset="0"/>
                <a:ea typeface="ＭＳ Ｐゴシック" pitchFamily="1" charset="-128"/>
              </a:rPr>
              <a:t>The inclined face is distorted at top view and right side view</a:t>
            </a:r>
          </a:p>
          <a:p>
            <a:r>
              <a:rPr lang="en-US" baseline="0" dirty="0">
                <a:latin typeface="Calibri" pitchFamily="37" charset="0"/>
                <a:ea typeface="ＭＳ Ｐゴシック" pitchFamily="1" charset="-128"/>
              </a:rPr>
              <a:t>So, primary views do not give all of the information in this case.</a:t>
            </a:r>
            <a:endParaRPr lang="en-US" dirty="0">
              <a:latin typeface="Calibri" pitchFamily="37" charset="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18</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A212DE-CB19-4872-B808-0D118069AA1A}" type="slidenum">
              <a:rPr lang="en-US"/>
              <a:pPr/>
              <a:t>19</a:t>
            </a:fld>
            <a:endParaRPr lang="en-US"/>
          </a:p>
        </p:txBody>
      </p:sp>
      <p:sp>
        <p:nvSpPr>
          <p:cNvPr id="31747" name="Rectangle 2"/>
          <p:cNvSpPr>
            <a:spLocks noGrp="1" noRot="1" noChangeAspect="1" noChangeArrowheads="1"/>
          </p:cNvSpPr>
          <p:nvPr>
            <p:ph type="sldImg"/>
          </p:nvPr>
        </p:nvSpPr>
        <p:spPr>
          <a:xfrm>
            <a:off x="390525" y="685800"/>
            <a:ext cx="6229350" cy="3505200"/>
          </a:xfrm>
          <a:solidFill>
            <a:srgbClr val="FFFFFF"/>
          </a:solidFill>
          <a:ln/>
        </p:spPr>
      </p:sp>
      <p:sp>
        <p:nvSpPr>
          <p:cNvPr id="31748"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r>
              <a:rPr lang="en-US" dirty="0">
                <a:latin typeface="Calibri" pitchFamily="37" charset="0"/>
                <a:ea typeface="ＭＳ Ｐゴシック" pitchFamily="1" charset="-128"/>
              </a:rPr>
              <a:t>Notice</a:t>
            </a:r>
            <a:r>
              <a:rPr lang="en-US" baseline="0" dirty="0">
                <a:latin typeface="Calibri" pitchFamily="37" charset="0"/>
                <a:ea typeface="ＭＳ Ｐゴシック" pitchFamily="1" charset="-128"/>
              </a:rPr>
              <a:t> how line </a:t>
            </a:r>
            <a:r>
              <a:rPr lang="en-US" b="1" baseline="0" dirty="0">
                <a:latin typeface="Calibri" pitchFamily="37" charset="0"/>
                <a:ea typeface="ＭＳ Ｐゴシック" pitchFamily="1" charset="-128"/>
              </a:rPr>
              <a:t>A, B </a:t>
            </a:r>
            <a:r>
              <a:rPr lang="en-US" b="0" baseline="0" dirty="0">
                <a:latin typeface="Calibri" pitchFamily="37" charset="0"/>
                <a:ea typeface="ＭＳ Ｐゴシック" pitchFamily="1" charset="-128"/>
              </a:rPr>
              <a:t>and then</a:t>
            </a:r>
            <a:r>
              <a:rPr lang="en-US" b="1" baseline="0" dirty="0">
                <a:latin typeface="Calibri" pitchFamily="37" charset="0"/>
                <a:ea typeface="ＭＳ Ｐゴシック" pitchFamily="1" charset="-128"/>
              </a:rPr>
              <a:t> C,D </a:t>
            </a:r>
            <a:r>
              <a:rPr lang="en-US" baseline="0" dirty="0">
                <a:latin typeface="Calibri" pitchFamily="37" charset="0"/>
                <a:ea typeface="ＭＳ Ｐゴシック" pitchFamily="1" charset="-128"/>
              </a:rPr>
              <a:t>correspond to the face on the isometric. </a:t>
            </a:r>
          </a:p>
          <a:p>
            <a:r>
              <a:rPr lang="en-US" baseline="0" dirty="0">
                <a:latin typeface="Calibri" pitchFamily="37" charset="0"/>
                <a:ea typeface="ＭＳ Ｐゴシック" pitchFamily="1" charset="-128"/>
              </a:rPr>
              <a:t>-We have labeled the face in clockwise fashion.</a:t>
            </a:r>
          </a:p>
          <a:p>
            <a:r>
              <a:rPr lang="en-US" baseline="0" dirty="0">
                <a:latin typeface="Calibri" pitchFamily="37" charset="0"/>
                <a:ea typeface="ＭＳ Ｐゴシック" pitchFamily="1" charset="-128"/>
              </a:rPr>
              <a:t>-Notice how face 1 (red outline) which labels the auxiliary view, is parallel to A,B,C and D.</a:t>
            </a:r>
          </a:p>
          <a:p>
            <a:r>
              <a:rPr lang="en-US" baseline="0" dirty="0">
                <a:latin typeface="Calibri" pitchFamily="37" charset="0"/>
                <a:ea typeface="ＭＳ Ｐゴシック" pitchFamily="1" charset="-128"/>
              </a:rPr>
              <a:t>Important: When you draw the aux. view, it should always project from the view that shows the </a:t>
            </a:r>
            <a:r>
              <a:rPr lang="en-US" b="1" baseline="0" dirty="0">
                <a:latin typeface="Calibri" pitchFamily="37" charset="0"/>
                <a:ea typeface="ＭＳ Ｐゴシック" pitchFamily="1" charset="-128"/>
              </a:rPr>
              <a:t>TL</a:t>
            </a:r>
            <a:r>
              <a:rPr lang="en-US" baseline="0" dirty="0">
                <a:latin typeface="Calibri" pitchFamily="37" charset="0"/>
                <a:ea typeface="ＭＳ Ｐゴシック" pitchFamily="1" charset="-128"/>
              </a:rPr>
              <a:t> of the incline</a:t>
            </a:r>
          </a:p>
          <a:p>
            <a:r>
              <a:rPr lang="en-US" baseline="0" dirty="0">
                <a:latin typeface="Calibri" pitchFamily="37" charset="0"/>
                <a:ea typeface="ＭＳ Ｐゴシック" pitchFamily="1" charset="-128"/>
              </a:rPr>
              <a:t>In the drawing above, the front view shows TL. </a:t>
            </a:r>
          </a:p>
          <a:p>
            <a:r>
              <a:rPr lang="en-US" baseline="0" dirty="0">
                <a:latin typeface="Calibri" pitchFamily="37" charset="0"/>
                <a:ea typeface="ＭＳ Ｐゴシック" pitchFamily="1" charset="-128"/>
              </a:rPr>
              <a:t>-</a:t>
            </a:r>
          </a:p>
          <a:p>
            <a:r>
              <a:rPr lang="en-US" b="1" baseline="0" dirty="0">
                <a:latin typeface="Calibri" pitchFamily="37" charset="0"/>
                <a:ea typeface="ＭＳ Ｐゴシック" pitchFamily="1" charset="-128"/>
              </a:rPr>
              <a:t>Top View: </a:t>
            </a:r>
            <a:r>
              <a:rPr lang="en-US" baseline="0" dirty="0">
                <a:latin typeface="Calibri" pitchFamily="37" charset="0"/>
                <a:ea typeface="ＭＳ Ｐゴシック" pitchFamily="1" charset="-128"/>
              </a:rPr>
              <a:t>Y is the distance back from the front plane to line that defines the beginning of the AB line (how far it is projected off- notice it is </a:t>
            </a:r>
            <a:r>
              <a:rPr lang="en-US" baseline="0" dirty="0" err="1">
                <a:latin typeface="Calibri" pitchFamily="37" charset="0"/>
                <a:ea typeface="ＭＳ Ｐゴシック" pitchFamily="1" charset="-128"/>
              </a:rPr>
              <a:t>paralle</a:t>
            </a:r>
            <a:r>
              <a:rPr lang="en-US" baseline="0" dirty="0">
                <a:latin typeface="Calibri" pitchFamily="37" charset="0"/>
                <a:ea typeface="ＭＳ Ｐゴシック" pitchFamily="1" charset="-128"/>
              </a:rPr>
              <a:t> to the ABCD face</a:t>
            </a:r>
          </a:p>
          <a:p>
            <a:r>
              <a:rPr lang="en-US" baseline="0" dirty="0">
                <a:latin typeface="Calibri" pitchFamily="37" charset="0"/>
                <a:ea typeface="ＭＳ Ｐゴシック" pitchFamily="1" charset="-128"/>
              </a:rPr>
              <a:t>X is the distance from the same plane to the back of the object.</a:t>
            </a:r>
          </a:p>
          <a:p>
            <a:r>
              <a:rPr lang="en-US" baseline="0" dirty="0">
                <a:latin typeface="Calibri" pitchFamily="37" charset="0"/>
                <a:ea typeface="ＭＳ Ｐゴシック" pitchFamily="1" charset="-128"/>
              </a:rPr>
              <a:t>All of the </a:t>
            </a:r>
            <a:r>
              <a:rPr lang="en-US" baseline="0" dirty="0" err="1">
                <a:latin typeface="Calibri" pitchFamily="37" charset="0"/>
                <a:ea typeface="ＭＳ Ｐゴシック" pitchFamily="1" charset="-128"/>
              </a:rPr>
              <a:t>x,y</a:t>
            </a:r>
            <a:r>
              <a:rPr lang="en-US" baseline="0" dirty="0">
                <a:latin typeface="Calibri" pitchFamily="37" charset="0"/>
                <a:ea typeface="ＭＳ Ｐゴシック" pitchFamily="1" charset="-128"/>
              </a:rPr>
              <a:t> distances are the same…they are adjacent to the front view</a:t>
            </a:r>
          </a:p>
          <a:p>
            <a:r>
              <a:rPr lang="en-US" baseline="0" dirty="0">
                <a:latin typeface="Calibri" pitchFamily="37" charset="0"/>
                <a:ea typeface="ＭＳ Ｐゴシック" pitchFamily="1" charset="-128"/>
              </a:rPr>
              <a:t>It is inherent in the glass box idea.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7FCC30E-6CFD-4E82-AB8F-C9B2975E3F5A}" type="slidenum">
              <a:rPr lang="en-US"/>
              <a:pPr/>
              <a:t>2</a:t>
            </a:fld>
            <a:endParaRPr lang="en-US"/>
          </a:p>
        </p:txBody>
      </p:sp>
      <p:sp>
        <p:nvSpPr>
          <p:cNvPr id="21507" name="Rectangle 2"/>
          <p:cNvSpPr>
            <a:spLocks noGrp="1" noRot="1" noChangeAspect="1" noChangeArrowheads="1" noTextEdit="1"/>
          </p:cNvSpPr>
          <p:nvPr>
            <p:ph type="sldImg"/>
          </p:nvPr>
        </p:nvSpPr>
        <p:spPr>
          <a:xfrm>
            <a:off x="404813" y="696913"/>
            <a:ext cx="6188075" cy="3481387"/>
          </a:xfrm>
          <a:ln/>
        </p:spPr>
      </p:sp>
      <p:sp>
        <p:nvSpPr>
          <p:cNvPr id="21508"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Remember</a:t>
            </a:r>
            <a:r>
              <a:rPr lang="en-US" baseline="0" dirty="0">
                <a:latin typeface="Calibri" pitchFamily="37" charset="0"/>
                <a:ea typeface="ＭＳ Ｐゴシック" pitchFamily="1" charset="-128"/>
              </a:rPr>
              <a:t> the folding glass box example? </a:t>
            </a:r>
          </a:p>
          <a:p>
            <a:r>
              <a:rPr lang="en-US" baseline="0" dirty="0">
                <a:latin typeface="Calibri" pitchFamily="37" charset="0"/>
                <a:ea typeface="ＭＳ Ｐゴシック" pitchFamily="1" charset="-128"/>
              </a:rPr>
              <a:t>-The physiology of the human eye causes parallel edges or features to appear to converge at a distance.</a:t>
            </a:r>
          </a:p>
          <a:p>
            <a:r>
              <a:rPr lang="en-US" baseline="0" dirty="0">
                <a:latin typeface="Calibri" pitchFamily="37" charset="0"/>
                <a:ea typeface="ＭＳ Ｐゴシック" pitchFamily="1" charset="-128"/>
              </a:rPr>
              <a:t>-In orthographic views, projectors remain parallel</a:t>
            </a:r>
            <a:endParaRPr lang="en-US" dirty="0">
              <a:latin typeface="Calibri" pitchFamily="37" charset="0"/>
              <a:ea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A212DE-CB19-4872-B808-0D118069AA1A}" type="slidenum">
              <a:rPr lang="en-US"/>
              <a:pPr/>
              <a:t>20</a:t>
            </a:fld>
            <a:endParaRPr lang="en-US"/>
          </a:p>
        </p:txBody>
      </p:sp>
      <p:sp>
        <p:nvSpPr>
          <p:cNvPr id="31747" name="Rectangle 2"/>
          <p:cNvSpPr>
            <a:spLocks noGrp="1" noRot="1" noChangeAspect="1" noChangeArrowheads="1"/>
          </p:cNvSpPr>
          <p:nvPr>
            <p:ph type="sldImg"/>
          </p:nvPr>
        </p:nvSpPr>
        <p:spPr>
          <a:xfrm>
            <a:off x="390525" y="685800"/>
            <a:ext cx="6229350" cy="3505200"/>
          </a:xfrm>
          <a:solidFill>
            <a:srgbClr val="FFFFFF"/>
          </a:solidFill>
          <a:ln/>
        </p:spPr>
      </p:sp>
      <p:sp>
        <p:nvSpPr>
          <p:cNvPr id="31748"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r>
              <a:rPr lang="en-US" dirty="0">
                <a:latin typeface="Calibri" pitchFamily="37" charset="0"/>
                <a:ea typeface="ＭＳ Ｐゴシック" pitchFamily="1" charset="-128"/>
              </a:rPr>
              <a:t>Notice</a:t>
            </a:r>
            <a:r>
              <a:rPr lang="en-US" baseline="0" dirty="0">
                <a:latin typeface="Calibri" pitchFamily="37" charset="0"/>
                <a:ea typeface="ＭＳ Ｐゴシック" pitchFamily="1" charset="-128"/>
              </a:rPr>
              <a:t> how line </a:t>
            </a:r>
            <a:r>
              <a:rPr lang="en-US" b="1" baseline="0" dirty="0">
                <a:latin typeface="Calibri" pitchFamily="37" charset="0"/>
                <a:ea typeface="ＭＳ Ｐゴシック" pitchFamily="1" charset="-128"/>
              </a:rPr>
              <a:t>A, B </a:t>
            </a:r>
            <a:r>
              <a:rPr lang="en-US" b="0" baseline="0" dirty="0">
                <a:latin typeface="Calibri" pitchFamily="37" charset="0"/>
                <a:ea typeface="ＭＳ Ｐゴシック" pitchFamily="1" charset="-128"/>
              </a:rPr>
              <a:t>and then</a:t>
            </a:r>
            <a:r>
              <a:rPr lang="en-US" b="1" baseline="0" dirty="0">
                <a:latin typeface="Calibri" pitchFamily="37" charset="0"/>
                <a:ea typeface="ＭＳ Ｐゴシック" pitchFamily="1" charset="-128"/>
              </a:rPr>
              <a:t> C,D </a:t>
            </a:r>
            <a:r>
              <a:rPr lang="en-US" baseline="0" dirty="0">
                <a:latin typeface="Calibri" pitchFamily="37" charset="0"/>
                <a:ea typeface="ＭＳ Ｐゴシック" pitchFamily="1" charset="-128"/>
              </a:rPr>
              <a:t>correspond to the face on the isometric. </a:t>
            </a:r>
          </a:p>
          <a:p>
            <a:r>
              <a:rPr lang="en-US" baseline="0" dirty="0">
                <a:latin typeface="Calibri" pitchFamily="37" charset="0"/>
                <a:ea typeface="ＭＳ Ｐゴシック" pitchFamily="1" charset="-128"/>
              </a:rPr>
              <a:t>-We have labeled the face in clockwise fashion.</a:t>
            </a:r>
          </a:p>
          <a:p>
            <a:r>
              <a:rPr lang="en-US" baseline="0" dirty="0">
                <a:latin typeface="Calibri" pitchFamily="37" charset="0"/>
                <a:ea typeface="ＭＳ Ｐゴシック" pitchFamily="1" charset="-128"/>
              </a:rPr>
              <a:t>-Notice how face 1 (red outline) which labels the auxiliary view, is parallel to A,B,C and D.</a:t>
            </a:r>
          </a:p>
          <a:p>
            <a:r>
              <a:rPr lang="en-US" baseline="0" dirty="0">
                <a:latin typeface="Calibri" pitchFamily="37" charset="0"/>
                <a:ea typeface="ＭＳ Ｐゴシック" pitchFamily="1" charset="-128"/>
              </a:rPr>
              <a:t>Important: When you draw the aux. view, it should always project from the view that shows the </a:t>
            </a:r>
            <a:r>
              <a:rPr lang="en-US" b="1" baseline="0" dirty="0">
                <a:latin typeface="Calibri" pitchFamily="37" charset="0"/>
                <a:ea typeface="ＭＳ Ｐゴシック" pitchFamily="1" charset="-128"/>
              </a:rPr>
              <a:t>TL</a:t>
            </a:r>
            <a:r>
              <a:rPr lang="en-US" baseline="0" dirty="0">
                <a:latin typeface="Calibri" pitchFamily="37" charset="0"/>
                <a:ea typeface="ＭＳ Ｐゴシック" pitchFamily="1" charset="-128"/>
              </a:rPr>
              <a:t> of the incline</a:t>
            </a:r>
          </a:p>
          <a:p>
            <a:r>
              <a:rPr lang="en-US" baseline="0" dirty="0">
                <a:latin typeface="Calibri" pitchFamily="37" charset="0"/>
                <a:ea typeface="ＭＳ Ｐゴシック" pitchFamily="1" charset="-128"/>
              </a:rPr>
              <a:t>In the drawing above, the front view shows TL. </a:t>
            </a:r>
          </a:p>
          <a:p>
            <a:r>
              <a:rPr lang="en-US" baseline="0" dirty="0">
                <a:latin typeface="Calibri" pitchFamily="37" charset="0"/>
                <a:ea typeface="ＭＳ Ｐゴシック" pitchFamily="1" charset="-128"/>
              </a:rPr>
              <a:t>-</a:t>
            </a:r>
          </a:p>
          <a:p>
            <a:r>
              <a:rPr lang="en-US" b="1" baseline="0" dirty="0">
                <a:latin typeface="Calibri" pitchFamily="37" charset="0"/>
                <a:ea typeface="ＭＳ Ｐゴシック" pitchFamily="1" charset="-128"/>
              </a:rPr>
              <a:t>Top View: </a:t>
            </a:r>
            <a:r>
              <a:rPr lang="en-US" baseline="0" dirty="0">
                <a:latin typeface="Calibri" pitchFamily="37" charset="0"/>
                <a:ea typeface="ＭＳ Ｐゴシック" pitchFamily="1" charset="-128"/>
              </a:rPr>
              <a:t>Y is the distance back from the front plane to line that defines the beginning of the AB line (how far it is projected off- notice it is </a:t>
            </a:r>
            <a:r>
              <a:rPr lang="en-US" baseline="0" dirty="0" err="1">
                <a:latin typeface="Calibri" pitchFamily="37" charset="0"/>
                <a:ea typeface="ＭＳ Ｐゴシック" pitchFamily="1" charset="-128"/>
              </a:rPr>
              <a:t>paralle</a:t>
            </a:r>
            <a:r>
              <a:rPr lang="en-US" baseline="0" dirty="0">
                <a:latin typeface="Calibri" pitchFamily="37" charset="0"/>
                <a:ea typeface="ＭＳ Ｐゴシック" pitchFamily="1" charset="-128"/>
              </a:rPr>
              <a:t> to the ABCD face</a:t>
            </a:r>
          </a:p>
          <a:p>
            <a:r>
              <a:rPr lang="en-US" baseline="0" dirty="0">
                <a:latin typeface="Calibri" pitchFamily="37" charset="0"/>
                <a:ea typeface="ＭＳ Ｐゴシック" pitchFamily="1" charset="-128"/>
              </a:rPr>
              <a:t>X is the distance from the same plane to the back of the object.</a:t>
            </a:r>
          </a:p>
          <a:p>
            <a:r>
              <a:rPr lang="en-US" baseline="0" dirty="0">
                <a:latin typeface="Calibri" pitchFamily="37" charset="0"/>
                <a:ea typeface="ＭＳ Ｐゴシック" pitchFamily="1" charset="-128"/>
              </a:rPr>
              <a:t>All of the </a:t>
            </a:r>
            <a:r>
              <a:rPr lang="en-US" baseline="0" dirty="0" err="1">
                <a:latin typeface="Calibri" pitchFamily="37" charset="0"/>
                <a:ea typeface="ＭＳ Ｐゴシック" pitchFamily="1" charset="-128"/>
              </a:rPr>
              <a:t>x,y</a:t>
            </a:r>
            <a:r>
              <a:rPr lang="en-US" baseline="0" dirty="0">
                <a:latin typeface="Calibri" pitchFamily="37" charset="0"/>
                <a:ea typeface="ＭＳ Ｐゴシック" pitchFamily="1" charset="-128"/>
              </a:rPr>
              <a:t> distances are the same…they are adjacent to the front view</a:t>
            </a:r>
          </a:p>
          <a:p>
            <a:r>
              <a:rPr lang="en-US" baseline="0" dirty="0">
                <a:latin typeface="Calibri" pitchFamily="37" charset="0"/>
                <a:ea typeface="ＭＳ Ｐゴシック" pitchFamily="1" charset="-128"/>
              </a:rPr>
              <a:t>It is inherent in the glass box idea.</a:t>
            </a:r>
          </a:p>
        </p:txBody>
      </p:sp>
    </p:spTree>
    <p:extLst>
      <p:ext uri="{BB962C8B-B14F-4D97-AF65-F5344CB8AC3E}">
        <p14:creationId xmlns:p14="http://schemas.microsoft.com/office/powerpoint/2010/main" val="1639027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04D6DB7-D01F-4897-A7FD-D3629A63D7D0}" type="slidenum">
              <a:rPr lang="en-US"/>
              <a:pPr/>
              <a:t>21</a:t>
            </a:fld>
            <a:endParaRPr lang="en-US"/>
          </a:p>
        </p:txBody>
      </p:sp>
      <p:sp>
        <p:nvSpPr>
          <p:cNvPr id="33795" name="Rectangle 2"/>
          <p:cNvSpPr>
            <a:spLocks noGrp="1" noRot="1" noChangeAspect="1" noChangeArrowheads="1"/>
          </p:cNvSpPr>
          <p:nvPr>
            <p:ph type="sldImg"/>
          </p:nvPr>
        </p:nvSpPr>
        <p:spPr>
          <a:xfrm>
            <a:off x="390525" y="685800"/>
            <a:ext cx="6229350" cy="3505200"/>
          </a:xfrm>
          <a:solidFill>
            <a:srgbClr val="FFFFFF"/>
          </a:solidFill>
          <a:ln/>
        </p:spPr>
      </p:sp>
      <p:sp>
        <p:nvSpPr>
          <p:cNvPr id="33796"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r>
              <a:rPr lang="en-US" b="1" dirty="0">
                <a:latin typeface="Calibri" pitchFamily="37" charset="0"/>
                <a:ea typeface="ＭＳ Ｐゴシック" pitchFamily="1" charset="-128"/>
              </a:rPr>
              <a:t>Fold line is:</a:t>
            </a:r>
          </a:p>
          <a:p>
            <a:r>
              <a:rPr lang="en-US" dirty="0">
                <a:latin typeface="Calibri" pitchFamily="37" charset="0"/>
                <a:ea typeface="ＭＳ Ｐゴシック" pitchFamily="1" charset="-128"/>
              </a:rPr>
              <a:t>-Exactly the same as the seam</a:t>
            </a:r>
            <a:r>
              <a:rPr lang="en-US" baseline="0" dirty="0">
                <a:latin typeface="Calibri" pitchFamily="37" charset="0"/>
                <a:ea typeface="ＭＳ Ｐゴシック" pitchFamily="1" charset="-128"/>
              </a:rPr>
              <a:t> on the glass box. You can basically put it anywhere you want.</a:t>
            </a:r>
            <a:endParaRPr lang="en-US" dirty="0">
              <a:latin typeface="Calibri" pitchFamily="37" charset="0"/>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4AFE073-92E3-4DE1-8F38-3776F12F32F3}" type="slidenum">
              <a:rPr lang="en-US"/>
              <a:pPr/>
              <a:t>22</a:t>
            </a:fld>
            <a:endParaRPr lang="en-US"/>
          </a:p>
        </p:txBody>
      </p:sp>
      <p:sp>
        <p:nvSpPr>
          <p:cNvPr id="35843" name="Rectangle 2"/>
          <p:cNvSpPr>
            <a:spLocks noGrp="1" noRot="1" noChangeAspect="1" noChangeArrowheads="1"/>
          </p:cNvSpPr>
          <p:nvPr>
            <p:ph type="sldImg"/>
          </p:nvPr>
        </p:nvSpPr>
        <p:spPr>
          <a:xfrm>
            <a:off x="390525" y="685800"/>
            <a:ext cx="6229350" cy="3505200"/>
          </a:xfrm>
          <a:solidFill>
            <a:srgbClr val="FFFFFF"/>
          </a:solidFill>
          <a:ln/>
        </p:spPr>
      </p:sp>
      <p:sp>
        <p:nvSpPr>
          <p:cNvPr id="35844"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r>
              <a:rPr lang="en-US" dirty="0">
                <a:latin typeface="Calibri" pitchFamily="37" charset="0"/>
                <a:ea typeface="ＭＳ Ｐゴシック" pitchFamily="1" charset="-128"/>
              </a:rPr>
              <a:t>-The</a:t>
            </a:r>
            <a:r>
              <a:rPr lang="en-US" baseline="0" dirty="0">
                <a:latin typeface="Calibri" pitchFamily="37" charset="0"/>
                <a:ea typeface="ＭＳ Ｐゴシック" pitchFamily="1" charset="-128"/>
              </a:rPr>
              <a:t> projectors or construction lines must always be at right angles to the angled surface!</a:t>
            </a:r>
          </a:p>
          <a:p>
            <a:r>
              <a:rPr lang="en-US" baseline="0" dirty="0">
                <a:latin typeface="Calibri" pitchFamily="37" charset="0"/>
                <a:ea typeface="ＭＳ Ｐゴシック" pitchFamily="1" charset="-128"/>
              </a:rPr>
              <a:t>-In other words, the auxiliary view is constructed </a:t>
            </a:r>
            <a:r>
              <a:rPr lang="en-US" b="1" baseline="0" dirty="0">
                <a:latin typeface="Calibri" pitchFamily="37" charset="0"/>
                <a:ea typeface="ＭＳ Ｐゴシック" pitchFamily="1" charset="-128"/>
              </a:rPr>
              <a:t>perpendicularly </a:t>
            </a:r>
            <a:r>
              <a:rPr lang="en-US" b="0" baseline="0" dirty="0">
                <a:latin typeface="Calibri" pitchFamily="37" charset="0"/>
                <a:ea typeface="ＭＳ Ｐゴシック" pitchFamily="1" charset="-128"/>
              </a:rPr>
              <a:t>to the incline line (front view)</a:t>
            </a:r>
          </a:p>
          <a:p>
            <a:r>
              <a:rPr lang="en-US" b="0" baseline="0" dirty="0">
                <a:latin typeface="Calibri" pitchFamily="37" charset="0"/>
                <a:ea typeface="ＭＳ Ｐゴシック" pitchFamily="1" charset="-128"/>
              </a:rPr>
              <a:t>-The fold lines show the edges of the top and right side (they are blue in </a:t>
            </a:r>
            <a:r>
              <a:rPr lang="en-US" b="0" baseline="0" dirty="0" err="1">
                <a:latin typeface="Calibri" pitchFamily="37" charset="0"/>
                <a:ea typeface="ＭＳ Ｐゴシック" pitchFamily="1" charset="-128"/>
              </a:rPr>
              <a:t>colour</a:t>
            </a:r>
            <a:r>
              <a:rPr lang="en-US" b="0" baseline="0" dirty="0">
                <a:latin typeface="Calibri" pitchFamily="37" charset="0"/>
                <a:ea typeface="ＭＳ Ｐゴシック" pitchFamily="1" charset="-128"/>
              </a:rPr>
              <a:t>)</a:t>
            </a:r>
            <a:endParaRPr lang="en-US" dirty="0">
              <a:latin typeface="Calibri" pitchFamily="37"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2D3F0D-516E-48DC-8927-DC5E72C6D44E}" type="slidenum">
              <a:rPr lang="en-US"/>
              <a:pPr/>
              <a:t>23</a:t>
            </a:fld>
            <a:endParaRPr lang="en-US"/>
          </a:p>
        </p:txBody>
      </p:sp>
      <p:sp>
        <p:nvSpPr>
          <p:cNvPr id="37891" name="Rectangle 2"/>
          <p:cNvSpPr>
            <a:spLocks noGrp="1" noRot="1" noChangeAspect="1" noChangeArrowheads="1"/>
          </p:cNvSpPr>
          <p:nvPr>
            <p:ph type="sldImg"/>
          </p:nvPr>
        </p:nvSpPr>
        <p:spPr>
          <a:xfrm>
            <a:off x="390525" y="685800"/>
            <a:ext cx="6229350" cy="3505200"/>
          </a:xfrm>
          <a:solidFill>
            <a:srgbClr val="FFFFFF"/>
          </a:solidFill>
          <a:ln/>
        </p:spPr>
      </p:sp>
      <p:sp>
        <p:nvSpPr>
          <p:cNvPr id="37892"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endParaRPr lang="en-US" dirty="0">
              <a:latin typeface="Calibri" pitchFamily="37"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3532C34-899C-4381-A7DB-C69920C93FDC}" type="slidenum">
              <a:rPr lang="en-US"/>
              <a:pPr/>
              <a:t>24</a:t>
            </a:fld>
            <a:endParaRPr lang="en-US"/>
          </a:p>
        </p:txBody>
      </p:sp>
      <p:sp>
        <p:nvSpPr>
          <p:cNvPr id="39939" name="Rectangle 2"/>
          <p:cNvSpPr>
            <a:spLocks noGrp="1" noRot="1" noChangeAspect="1" noChangeArrowheads="1"/>
          </p:cNvSpPr>
          <p:nvPr>
            <p:ph type="sldImg"/>
          </p:nvPr>
        </p:nvSpPr>
        <p:spPr>
          <a:xfrm>
            <a:off x="390525" y="685800"/>
            <a:ext cx="6229350" cy="3505200"/>
          </a:xfrm>
          <a:solidFill>
            <a:srgbClr val="FFFFFF"/>
          </a:solidFill>
          <a:ln/>
        </p:spPr>
      </p:sp>
      <p:sp>
        <p:nvSpPr>
          <p:cNvPr id="39940"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E8229C0-C789-4388-A28E-B6E4C615FABB}" type="slidenum">
              <a:rPr lang="en-US"/>
              <a:pPr/>
              <a:t>25</a:t>
            </a:fld>
            <a:endParaRPr lang="en-US"/>
          </a:p>
        </p:txBody>
      </p:sp>
      <p:sp>
        <p:nvSpPr>
          <p:cNvPr id="41987" name="Rectangle 2"/>
          <p:cNvSpPr>
            <a:spLocks noGrp="1" noRot="1" noChangeAspect="1" noChangeArrowheads="1"/>
          </p:cNvSpPr>
          <p:nvPr>
            <p:ph type="sldImg"/>
          </p:nvPr>
        </p:nvSpPr>
        <p:spPr>
          <a:xfrm>
            <a:off x="390525" y="685800"/>
            <a:ext cx="6229350" cy="3505200"/>
          </a:xfrm>
          <a:solidFill>
            <a:srgbClr val="FFFFFF"/>
          </a:solidFill>
          <a:ln/>
        </p:spPr>
      </p:sp>
      <p:sp>
        <p:nvSpPr>
          <p:cNvPr id="41988"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r>
              <a:rPr lang="en-US" dirty="0">
                <a:latin typeface="Calibri" pitchFamily="37" charset="0"/>
                <a:ea typeface="ＭＳ Ｐゴシック" pitchFamily="1" charset="-128"/>
              </a:rPr>
              <a:t>Remove all of the construction lines</a:t>
            </a:r>
          </a:p>
          <a:p>
            <a:r>
              <a:rPr lang="en-US" dirty="0">
                <a:latin typeface="Calibri" pitchFamily="37" charset="0"/>
                <a:ea typeface="ＭＳ Ｐゴシック" pitchFamily="1" charset="-128"/>
              </a:rPr>
              <a:t>Notice how in the side view A and D are foreshortened compared</a:t>
            </a:r>
            <a:r>
              <a:rPr lang="en-US" baseline="0" dirty="0">
                <a:latin typeface="Calibri" pitchFamily="37" charset="0"/>
                <a:ea typeface="ＭＳ Ｐゴシック" pitchFamily="1" charset="-128"/>
              </a:rPr>
              <a:t> to A and D in the auxiliary view</a:t>
            </a:r>
          </a:p>
          <a:p>
            <a:r>
              <a:rPr lang="en-US" baseline="0" dirty="0">
                <a:latin typeface="Calibri" pitchFamily="37" charset="0"/>
                <a:ea typeface="ＭＳ Ｐゴシック" pitchFamily="1" charset="-128"/>
              </a:rPr>
              <a:t>B and C are foreshortened in the plan view compared to the aux view.</a:t>
            </a:r>
          </a:p>
          <a:p>
            <a:endParaRPr lang="en-US" dirty="0">
              <a:latin typeface="Calibri" pitchFamily="37" charset="0"/>
              <a:ea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26</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Use second, this</a:t>
            </a:r>
            <a:r>
              <a:rPr lang="en-US" baseline="0" dirty="0">
                <a:latin typeface="Calibri" pitchFamily="37" charset="0"/>
                <a:ea typeface="ＭＳ Ｐゴシック" pitchFamily="1" charset="-128"/>
              </a:rPr>
              <a:t> plan </a:t>
            </a:r>
            <a:endParaRPr lang="en-US" dirty="0">
              <a:latin typeface="Calibri" pitchFamily="37" charset="0"/>
              <a:ea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AD897C6-1DB5-407E-8F1D-F68A6DE70CA8}" type="slidenum">
              <a:rPr lang="en-US"/>
              <a:pPr/>
              <a:t>27</a:t>
            </a:fld>
            <a:endParaRPr lang="en-US"/>
          </a:p>
        </p:txBody>
      </p:sp>
      <p:sp>
        <p:nvSpPr>
          <p:cNvPr id="44035" name="Rectangle 2"/>
          <p:cNvSpPr>
            <a:spLocks noGrp="1" noRot="1" noChangeAspect="1" noChangeArrowheads="1" noTextEdit="1"/>
          </p:cNvSpPr>
          <p:nvPr>
            <p:ph type="sldImg"/>
          </p:nvPr>
        </p:nvSpPr>
        <p:spPr>
          <a:xfrm>
            <a:off x="404813" y="696913"/>
            <a:ext cx="6188075" cy="3481387"/>
          </a:xfrm>
          <a:ln/>
        </p:spPr>
      </p:sp>
      <p:sp>
        <p:nvSpPr>
          <p:cNvPr id="44036"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-Here</a:t>
            </a:r>
            <a:r>
              <a:rPr lang="en-US" baseline="0" dirty="0">
                <a:latin typeface="Calibri" pitchFamily="37" charset="0"/>
                <a:ea typeface="ＭＳ Ｐゴシック" pitchFamily="1" charset="-128"/>
              </a:rPr>
              <a:t> is an odd object with faces at strange angles. It is important to see these faces face on. There are three different faces. You don’t normally worry about the angle of the face, you just take them off in the x and y directions.</a:t>
            </a:r>
          </a:p>
          <a:p>
            <a:r>
              <a:rPr lang="en-US" baseline="0" dirty="0">
                <a:latin typeface="Calibri" pitchFamily="37" charset="0"/>
                <a:ea typeface="ＭＳ Ｐゴシック" pitchFamily="1" charset="-128"/>
              </a:rPr>
              <a:t>Requiring three auxiliary views</a:t>
            </a:r>
          </a:p>
          <a:p>
            <a:r>
              <a:rPr lang="en-US" baseline="0" dirty="0">
                <a:latin typeface="Calibri" pitchFamily="37" charset="0"/>
                <a:ea typeface="ＭＳ Ｐゴシック" pitchFamily="1" charset="-128"/>
              </a:rPr>
              <a:t>-Same idea as before…the auxiliary views are projected from the inclined face</a:t>
            </a:r>
          </a:p>
          <a:p>
            <a:endParaRPr lang="en-US" dirty="0">
              <a:latin typeface="Calibri" pitchFamily="37" charset="0"/>
              <a:ea typeface="ＭＳ Ｐゴシック" pitchFamily="1" charset="-128"/>
            </a:endParaRPr>
          </a:p>
          <a:p>
            <a:r>
              <a:rPr lang="en-US" dirty="0">
                <a:latin typeface="Calibri" pitchFamily="37" charset="0"/>
                <a:ea typeface="ＭＳ Ｐゴシック" pitchFamily="1" charset="-128"/>
              </a:rPr>
              <a:t>-Here</a:t>
            </a:r>
            <a:r>
              <a:rPr lang="en-US" baseline="0" dirty="0">
                <a:latin typeface="Calibri" pitchFamily="37" charset="0"/>
                <a:ea typeface="ＭＳ Ｐゴシック" pitchFamily="1" charset="-128"/>
              </a:rPr>
              <a:t> are some faces that are at a strange angle, but we can really see what’s going on </a:t>
            </a:r>
            <a:r>
              <a:rPr lang="en-US" baseline="0" dirty="0" err="1">
                <a:latin typeface="Calibri" pitchFamily="37" charset="0"/>
                <a:ea typeface="ＭＳ Ｐゴシック" pitchFamily="1" charset="-128"/>
              </a:rPr>
              <a:t>on</a:t>
            </a:r>
            <a:r>
              <a:rPr lang="en-US" baseline="0" dirty="0">
                <a:latin typeface="Calibri" pitchFamily="37" charset="0"/>
                <a:ea typeface="ＭＳ Ｐゴシック" pitchFamily="1" charset="-128"/>
              </a:rPr>
              <a:t> those faces.</a:t>
            </a:r>
            <a:endParaRPr lang="en-US" dirty="0">
              <a:latin typeface="Calibri" pitchFamily="37" charset="0"/>
              <a:ea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28</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Why do you</a:t>
            </a:r>
            <a:r>
              <a:rPr lang="en-US" baseline="0" dirty="0">
                <a:latin typeface="Calibri" pitchFamily="37" charset="0"/>
                <a:ea typeface="ＭＳ Ｐゴシック" pitchFamily="1" charset="-128"/>
              </a:rPr>
              <a:t> need a secondary aux. view? (Ask John) or tertiary for that matter?</a:t>
            </a:r>
            <a:endParaRPr lang="en-US" dirty="0">
              <a:latin typeface="Calibri" pitchFamily="37" charset="0"/>
              <a:ea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E0D25F-3082-4A0B-BF69-12B057448511}" type="slidenum">
              <a:rPr lang="en-US"/>
              <a:pPr/>
              <a:t>29</a:t>
            </a:fld>
            <a:endParaRPr lang="en-US"/>
          </a:p>
        </p:txBody>
      </p:sp>
      <p:sp>
        <p:nvSpPr>
          <p:cNvPr id="48131" name="Rectangle 2"/>
          <p:cNvSpPr>
            <a:spLocks noGrp="1" noRot="1" noChangeAspect="1" noChangeArrowheads="1" noTextEdit="1"/>
          </p:cNvSpPr>
          <p:nvPr>
            <p:ph type="sldImg"/>
          </p:nvPr>
        </p:nvSpPr>
        <p:spPr>
          <a:xfrm>
            <a:off x="404813" y="696913"/>
            <a:ext cx="6188075" cy="3481387"/>
          </a:xfrm>
          <a:ln/>
        </p:spPr>
      </p:sp>
      <p:sp>
        <p:nvSpPr>
          <p:cNvPr id="48132"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-We</a:t>
            </a:r>
            <a:r>
              <a:rPr lang="en-US" baseline="0" dirty="0">
                <a:latin typeface="Calibri" pitchFamily="37" charset="0"/>
                <a:ea typeface="ＭＳ Ｐゴシック" pitchFamily="1" charset="-128"/>
              </a:rPr>
              <a:t> will only add partial auxiliary views because they are easier to draw</a:t>
            </a:r>
          </a:p>
          <a:p>
            <a:r>
              <a:rPr lang="en-US" baseline="0" dirty="0">
                <a:latin typeface="Calibri" pitchFamily="37" charset="0"/>
                <a:ea typeface="ＭＳ Ｐゴシック" pitchFamily="1" charset="-128"/>
              </a:rPr>
              <a:t>-A full auxiliary view will show everything you see looking at that direction but there is more information than we need</a:t>
            </a:r>
          </a:p>
          <a:p>
            <a:r>
              <a:rPr lang="en-US" baseline="0" dirty="0">
                <a:latin typeface="Calibri" pitchFamily="37" charset="0"/>
                <a:ea typeface="ＭＳ Ｐゴシック" pitchFamily="1" charset="-128"/>
              </a:rPr>
              <a:t>- We are only looking at the face parallel to the auxiliary plane.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3CEEF-DFD6-459D-84CC-5984308DF4D8}" type="slidenum">
              <a:rPr lang="en-US"/>
              <a:pPr/>
              <a:t>3</a:t>
            </a:fld>
            <a:endParaRPr lang="en-US"/>
          </a:p>
        </p:txBody>
      </p:sp>
      <p:sp>
        <p:nvSpPr>
          <p:cNvPr id="319490" name="Rectangle 2"/>
          <p:cNvSpPr>
            <a:spLocks noGrp="1" noRot="1" noChangeAspect="1" noChangeArrowheads="1" noTextEdit="1"/>
          </p:cNvSpPr>
          <p:nvPr>
            <p:ph type="sldImg"/>
          </p:nvPr>
        </p:nvSpPr>
        <p:spPr>
          <a:xfrm>
            <a:off x="404813" y="696913"/>
            <a:ext cx="6188075" cy="3481387"/>
          </a:xfrm>
          <a:ln/>
        </p:spPr>
      </p:sp>
      <p:sp>
        <p:nvSpPr>
          <p:cNvPr id="31949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charset="0"/>
              </a:rPr>
              <a:t>These types of axonometric projections are determined </a:t>
            </a:r>
            <a:r>
              <a:rPr lang="en-US" dirty="0">
                <a:latin typeface="Arial" charset="0"/>
              </a:rPr>
              <a:t>by how many angles of a corner of a projected cube are the same.? In</a:t>
            </a:r>
            <a:r>
              <a:rPr lang="en-US" baseline="0" dirty="0">
                <a:latin typeface="Arial" charset="0"/>
              </a:rPr>
              <a:t> the </a:t>
            </a:r>
            <a:r>
              <a:rPr lang="en-US" baseline="0" dirty="0" err="1">
                <a:latin typeface="Arial" charset="0"/>
              </a:rPr>
              <a:t>Dimetric</a:t>
            </a:r>
            <a:r>
              <a:rPr lang="en-US" baseline="0" dirty="0">
                <a:latin typeface="Arial" charset="0"/>
              </a:rPr>
              <a:t>, two angles are the same, in Trimetric, none are the same.</a:t>
            </a:r>
            <a:endParaRPr lang="en-US" dirty="0">
              <a:latin typeface="Arial" charset="0"/>
            </a:endParaRPr>
          </a:p>
          <a:p>
            <a:r>
              <a:rPr lang="en-US" dirty="0"/>
              <a:t>There are any number of axonometric projections.</a:t>
            </a:r>
            <a:r>
              <a:rPr lang="en-US" baseline="0" dirty="0"/>
              <a:t> Simply by changing the angle of projection, we can get any image we want. </a:t>
            </a:r>
          </a:p>
          <a:p>
            <a:r>
              <a:rPr lang="en-US" baseline="0" dirty="0"/>
              <a:t>Oh, by the way, three of those are very popular and have been given a name by the number of angles that are the same.</a:t>
            </a:r>
          </a:p>
          <a:p>
            <a:r>
              <a:rPr lang="en-US" baseline="0" dirty="0"/>
              <a:t>They are available in your view menu in SW.</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404813" y="696913"/>
            <a:ext cx="6188075" cy="3481387"/>
          </a:xfrm>
          <a:ln/>
        </p:spPr>
      </p:sp>
      <p:sp>
        <p:nvSpPr>
          <p:cNvPr id="121859"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404813" y="696913"/>
            <a:ext cx="6188075" cy="3481387"/>
          </a:xfrm>
          <a:ln/>
        </p:spPr>
      </p:sp>
      <p:sp>
        <p:nvSpPr>
          <p:cNvPr id="121859"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8C1454F-D964-4A3F-9D03-5F8A12877CF4}" type="slidenum">
              <a:rPr lang="en-US"/>
              <a:pPr/>
              <a:t>32</a:t>
            </a:fld>
            <a:endParaRPr lang="en-US"/>
          </a:p>
        </p:txBody>
      </p:sp>
      <p:sp>
        <p:nvSpPr>
          <p:cNvPr id="25603" name="Rectangle 2"/>
          <p:cNvSpPr>
            <a:spLocks noGrp="1" noRot="1" noChangeAspect="1" noChangeArrowheads="1" noTextEdit="1"/>
          </p:cNvSpPr>
          <p:nvPr>
            <p:ph type="sldImg"/>
          </p:nvPr>
        </p:nvSpPr>
        <p:spPr>
          <a:xfrm>
            <a:off x="404813" y="696913"/>
            <a:ext cx="6188075" cy="3481387"/>
          </a:xfrm>
          <a:ln/>
        </p:spPr>
      </p:sp>
      <p:sp>
        <p:nvSpPr>
          <p:cNvPr id="25604"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33</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8C1454F-D964-4A3F-9D03-5F8A12877CF4}" type="slidenum">
              <a:rPr lang="en-US"/>
              <a:pPr/>
              <a:t>34</a:t>
            </a:fld>
            <a:endParaRPr lang="en-US"/>
          </a:p>
        </p:txBody>
      </p:sp>
      <p:sp>
        <p:nvSpPr>
          <p:cNvPr id="25603" name="Rectangle 2"/>
          <p:cNvSpPr>
            <a:spLocks noGrp="1" noRot="1" noChangeAspect="1" noChangeArrowheads="1" noTextEdit="1"/>
          </p:cNvSpPr>
          <p:nvPr>
            <p:ph type="sldImg"/>
          </p:nvPr>
        </p:nvSpPr>
        <p:spPr>
          <a:xfrm>
            <a:off x="404813" y="696913"/>
            <a:ext cx="6188075" cy="3481387"/>
          </a:xfrm>
          <a:ln/>
        </p:spPr>
      </p:sp>
      <p:sp>
        <p:nvSpPr>
          <p:cNvPr id="25604"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1373750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F35AEA4-8BE9-4C71-B3B4-179C956B1EDF}" type="slidenum">
              <a:rPr lang="en-US"/>
              <a:pPr/>
              <a:t>35</a:t>
            </a:fld>
            <a:endParaRPr lang="en-US"/>
          </a:p>
        </p:txBody>
      </p:sp>
      <p:sp>
        <p:nvSpPr>
          <p:cNvPr id="51203" name="Rectangle 2"/>
          <p:cNvSpPr>
            <a:spLocks noGrp="1" noRot="1" noChangeAspect="1" noChangeArrowheads="1" noTextEdit="1"/>
          </p:cNvSpPr>
          <p:nvPr>
            <p:ph type="sldImg"/>
          </p:nvPr>
        </p:nvSpPr>
        <p:spPr>
          <a:xfrm>
            <a:off x="404813" y="696913"/>
            <a:ext cx="6188075" cy="3481387"/>
          </a:xfrm>
          <a:ln/>
        </p:spPr>
      </p:sp>
      <p:sp>
        <p:nvSpPr>
          <p:cNvPr id="51204"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08A45F0-C8D7-475A-9A47-01898E71D840}" type="slidenum">
              <a:rPr lang="en-US"/>
              <a:pPr/>
              <a:t>36</a:t>
            </a:fld>
            <a:endParaRPr lang="en-US"/>
          </a:p>
        </p:txBody>
      </p:sp>
      <p:sp>
        <p:nvSpPr>
          <p:cNvPr id="53251" name="Rectangle 2"/>
          <p:cNvSpPr>
            <a:spLocks noGrp="1" noRot="1" noChangeAspect="1" noChangeArrowheads="1" noTextEdit="1"/>
          </p:cNvSpPr>
          <p:nvPr>
            <p:ph type="sldImg"/>
          </p:nvPr>
        </p:nvSpPr>
        <p:spPr>
          <a:xfrm>
            <a:off x="404813" y="696913"/>
            <a:ext cx="6188075" cy="3481387"/>
          </a:xfrm>
          <a:ln/>
        </p:spPr>
      </p:sp>
      <p:sp>
        <p:nvSpPr>
          <p:cNvPr id="53252"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DC0F8D7-0B0F-44CB-8BE9-B4538E080D2A}" type="slidenum">
              <a:rPr lang="en-US"/>
              <a:pPr/>
              <a:t>37</a:t>
            </a:fld>
            <a:endParaRPr lang="en-US"/>
          </a:p>
        </p:txBody>
      </p:sp>
      <p:sp>
        <p:nvSpPr>
          <p:cNvPr id="55299" name="Rectangle 2"/>
          <p:cNvSpPr>
            <a:spLocks noGrp="1" noRot="1" noChangeAspect="1" noChangeArrowheads="1" noTextEdit="1"/>
          </p:cNvSpPr>
          <p:nvPr>
            <p:ph type="sldImg"/>
          </p:nvPr>
        </p:nvSpPr>
        <p:spPr>
          <a:xfrm>
            <a:off x="404813" y="696913"/>
            <a:ext cx="6188075" cy="3481387"/>
          </a:xfrm>
          <a:ln/>
        </p:spPr>
      </p:sp>
      <p:sp>
        <p:nvSpPr>
          <p:cNvPr id="55300"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A 3d</a:t>
            </a:r>
            <a:r>
              <a:rPr lang="en-US" baseline="0" dirty="0">
                <a:latin typeface="Calibri" pitchFamily="37" charset="0"/>
                <a:ea typeface="ＭＳ Ｐゴシック" pitchFamily="1" charset="-128"/>
              </a:rPr>
              <a:t> model has been created…how can we see the complex structure within. One way to make the cut and</a:t>
            </a:r>
          </a:p>
          <a:p>
            <a:r>
              <a:rPr lang="en-US" baseline="0" dirty="0">
                <a:latin typeface="Calibri" pitchFamily="37" charset="0"/>
                <a:ea typeface="ＭＳ Ｐゴシック" pitchFamily="1" charset="-128"/>
              </a:rPr>
              <a:t>Remove the material on one side of the cut.</a:t>
            </a:r>
            <a:endParaRPr lang="en-US" dirty="0">
              <a:latin typeface="Calibri" pitchFamily="37" charset="0"/>
              <a:ea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85AFD7F-92EA-4A36-9E8B-1C35877D21C5}" type="slidenum">
              <a:rPr lang="en-US"/>
              <a:pPr/>
              <a:t>38</a:t>
            </a:fld>
            <a:endParaRPr lang="en-US"/>
          </a:p>
        </p:txBody>
      </p:sp>
      <p:sp>
        <p:nvSpPr>
          <p:cNvPr id="59395" name="Rectangle 2"/>
          <p:cNvSpPr>
            <a:spLocks noGrp="1" noRot="1" noChangeAspect="1" noChangeArrowheads="1" noTextEdit="1"/>
          </p:cNvSpPr>
          <p:nvPr>
            <p:ph type="sldImg"/>
          </p:nvPr>
        </p:nvSpPr>
        <p:spPr>
          <a:xfrm>
            <a:off x="404813" y="696913"/>
            <a:ext cx="6188075" cy="3481387"/>
          </a:xfrm>
          <a:ln/>
        </p:spPr>
      </p:sp>
      <p:sp>
        <p:nvSpPr>
          <p:cNvPr id="59396"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85AFD7F-92EA-4A36-9E8B-1C35877D21C5}" type="slidenum">
              <a:rPr lang="en-US"/>
              <a:pPr/>
              <a:t>39</a:t>
            </a:fld>
            <a:endParaRPr lang="en-US"/>
          </a:p>
        </p:txBody>
      </p:sp>
      <p:sp>
        <p:nvSpPr>
          <p:cNvPr id="59395" name="Rectangle 2"/>
          <p:cNvSpPr>
            <a:spLocks noGrp="1" noRot="1" noChangeAspect="1" noChangeArrowheads="1" noTextEdit="1"/>
          </p:cNvSpPr>
          <p:nvPr>
            <p:ph type="sldImg"/>
          </p:nvPr>
        </p:nvSpPr>
        <p:spPr>
          <a:xfrm>
            <a:off x="404813" y="696913"/>
            <a:ext cx="6188075" cy="3481387"/>
          </a:xfrm>
          <a:ln/>
        </p:spPr>
      </p:sp>
      <p:sp>
        <p:nvSpPr>
          <p:cNvPr id="59396"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28422-8317-4459-9E13-2D4DFA992590}" type="slidenum">
              <a:rPr lang="en-US"/>
              <a:pPr/>
              <a:t>4</a:t>
            </a:fld>
            <a:endParaRPr lang="en-US"/>
          </a:p>
        </p:txBody>
      </p:sp>
      <p:sp>
        <p:nvSpPr>
          <p:cNvPr id="321538" name="Rectangle 2"/>
          <p:cNvSpPr>
            <a:spLocks noGrp="1" noRot="1" noChangeAspect="1" noChangeArrowheads="1" noTextEdit="1"/>
          </p:cNvSpPr>
          <p:nvPr>
            <p:ph type="sldImg"/>
          </p:nvPr>
        </p:nvSpPr>
        <p:spPr>
          <a:xfrm>
            <a:off x="404813" y="696913"/>
            <a:ext cx="6188075" cy="3481387"/>
          </a:xfrm>
          <a:ln/>
        </p:spPr>
      </p:sp>
      <p:sp>
        <p:nvSpPr>
          <p:cNvPr id="321539" name="Rectangle 3"/>
          <p:cNvSpPr>
            <a:spLocks noGrp="1" noChangeArrowheads="1"/>
          </p:cNvSpPr>
          <p:nvPr>
            <p:ph type="body" idx="1"/>
          </p:nvPr>
        </p:nvSpPr>
        <p:spPr/>
        <p:txBody>
          <a:bodyPr/>
          <a:lstStyle/>
          <a:p>
            <a:pPr>
              <a:buFontTx/>
              <a:buNone/>
            </a:pPr>
            <a:r>
              <a:rPr lang="en-US" sz="1200" dirty="0"/>
              <a:t>-An oblique</a:t>
            </a:r>
            <a:r>
              <a:rPr lang="en-US" sz="1200" baseline="0" dirty="0"/>
              <a:t> drawing is a type of pictorial with the longest dimension or front parallel to the PP.</a:t>
            </a:r>
          </a:p>
          <a:p>
            <a:pPr>
              <a:buFontTx/>
              <a:buNone/>
            </a:pPr>
            <a:r>
              <a:rPr lang="en-US" sz="1200" baseline="0" dirty="0"/>
              <a:t>-The front view is shown in true shape and true size. </a:t>
            </a:r>
          </a:p>
          <a:p>
            <a:pPr>
              <a:buFontTx/>
              <a:buNone/>
            </a:pPr>
            <a:r>
              <a:rPr lang="en-US" sz="1200" baseline="0" dirty="0"/>
              <a:t>-The other views (e.g. sides) are parallel but can vary from 0 -90 degrees (arbitrarily).</a:t>
            </a:r>
          </a:p>
          <a:p>
            <a:pPr>
              <a:buFontTx/>
              <a:buNone/>
            </a:pPr>
            <a:r>
              <a:rPr lang="en-US" sz="1200" baseline="0" dirty="0"/>
              <a:t>- They can have a </a:t>
            </a:r>
            <a:r>
              <a:rPr lang="en-US" sz="1200" dirty="0"/>
              <a:t>slanting position or direction; They are neither perpendicular nor horizontal, a non-right angle</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85AFD7F-92EA-4A36-9E8B-1C35877D21C5}" type="slidenum">
              <a:rPr lang="en-US"/>
              <a:pPr/>
              <a:t>40</a:t>
            </a:fld>
            <a:endParaRPr lang="en-US"/>
          </a:p>
        </p:txBody>
      </p:sp>
      <p:sp>
        <p:nvSpPr>
          <p:cNvPr id="59395" name="Rectangle 2"/>
          <p:cNvSpPr>
            <a:spLocks noGrp="1" noRot="1" noChangeAspect="1" noChangeArrowheads="1" noTextEdit="1"/>
          </p:cNvSpPr>
          <p:nvPr>
            <p:ph type="sldImg"/>
          </p:nvPr>
        </p:nvSpPr>
        <p:spPr>
          <a:xfrm>
            <a:off x="404813" y="696913"/>
            <a:ext cx="6188075" cy="3481387"/>
          </a:xfrm>
          <a:ln/>
        </p:spPr>
      </p:sp>
      <p:sp>
        <p:nvSpPr>
          <p:cNvPr id="59396" name="Rectangle 3"/>
          <p:cNvSpPr>
            <a:spLocks noGrp="1" noChangeArrowheads="1"/>
          </p:cNvSpPr>
          <p:nvPr>
            <p:ph type="body" idx="1"/>
          </p:nvPr>
        </p:nvSpPr>
        <p:spPr>
          <a:noFill/>
          <a:ln/>
        </p:spPr>
        <p:txBody>
          <a:bodyPr/>
          <a:lstStyle/>
          <a:p>
            <a:r>
              <a:rPr lang="en-US" dirty="0"/>
              <a:t>when there are complicated internal features, they may be hard to identify in normal views with hidden lines. A view with some of the part "cut away" can make the internal features very easy to see, these are called section views. </a:t>
            </a:r>
          </a:p>
          <a:p>
            <a:r>
              <a:rPr lang="en-US" dirty="0"/>
              <a:t>In these views hidden lines are generally not used, except for clarity in some cases. </a:t>
            </a:r>
          </a:p>
          <a:p>
            <a:r>
              <a:rPr lang="en-US" dirty="0"/>
              <a:t>The cutting plane for the section is, </a:t>
            </a:r>
          </a:p>
          <a:p>
            <a:pPr fontAlgn="base"/>
            <a: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t>- shown with thick black dashed lines.</a:t>
            </a:r>
            <a:b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br>
            <a:endPar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endParaRPr>
          </a:p>
          <a:p>
            <a:pPr fontAlgn="base"/>
            <a: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t>- has arrows at the end of the line to indicate the view direction</a:t>
            </a:r>
            <a:b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br>
            <a:endPar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endParaRPr>
          </a:p>
          <a:p>
            <a:pPr fontAlgn="base"/>
            <a: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t>- has letters placed beside the arrow heads. These will identify the section</a:t>
            </a:r>
            <a:b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br>
            <a:endPar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endParaRPr>
          </a:p>
          <a:p>
            <a:pPr fontAlgn="base"/>
            <a: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t>- does not have to be a straight line</a:t>
            </a:r>
            <a:b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br>
            <a:endPar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endParaRPr>
          </a:p>
          <a:p>
            <a:r>
              <a:rPr lang="en-US" dirty="0"/>
              <a:t>sections can be lined to indicate, </a:t>
            </a:r>
          </a:p>
          <a:p>
            <a:pPr fontAlgn="base"/>
            <a: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t>- when the section plane slices through material</a:t>
            </a:r>
            <a:b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br>
            <a:endPar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endParaRPr>
          </a:p>
          <a:p>
            <a:pPr fontAlgn="base"/>
            <a:r>
              <a:rPr lang="en-US" sz="1200" b="0" i="0" u="none" strike="noStrike" kern="1200" dirty="0">
                <a:solidFill>
                  <a:schemeClr val="tx1"/>
                </a:solidFill>
                <a:effectLst/>
                <a:latin typeface="Calibri" pitchFamily="34" charset="0"/>
                <a:ea typeface="ＭＳ Ｐゴシック" pitchFamily="37" charset="-128"/>
                <a:cs typeface="ＭＳ Ｐゴシック" pitchFamily="37" charset="-128"/>
              </a:rPr>
              <a:t>- two methods for representing materials. First, use 45° lines, and refer to material in title block. If there are multiple materials, lines at 30° and 60° may be used for example. Second, use a conventional set of fill lines to represent the different types of materials.</a:t>
            </a:r>
          </a:p>
          <a:p>
            <a:endParaRPr lang="en-US" dirty="0">
              <a:latin typeface="Calibri" pitchFamily="37" charset="0"/>
              <a:ea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BBAE1C9-DE7E-46E5-A5EE-68B24D451365}" type="slidenum">
              <a:rPr lang="en-US"/>
              <a:pPr/>
              <a:t>41</a:t>
            </a:fld>
            <a:endParaRPr lang="en-US"/>
          </a:p>
        </p:txBody>
      </p:sp>
      <p:sp>
        <p:nvSpPr>
          <p:cNvPr id="61443" name="Rectangle 2"/>
          <p:cNvSpPr>
            <a:spLocks noGrp="1" noRot="1" noChangeAspect="1" noChangeArrowheads="1" noTextEdit="1"/>
          </p:cNvSpPr>
          <p:nvPr>
            <p:ph type="sldImg"/>
          </p:nvPr>
        </p:nvSpPr>
        <p:spPr>
          <a:xfrm>
            <a:off x="404813" y="696913"/>
            <a:ext cx="6188075" cy="3481387"/>
          </a:xfrm>
          <a:ln/>
        </p:spPr>
      </p:sp>
      <p:sp>
        <p:nvSpPr>
          <p:cNvPr id="6144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We</a:t>
            </a:r>
            <a:r>
              <a:rPr lang="en-US" baseline="0" dirty="0">
                <a:latin typeface="Calibri" pitchFamily="37" charset="0"/>
                <a:ea typeface="ＭＳ Ｐゴシック" pitchFamily="1" charset="-128"/>
              </a:rPr>
              <a:t> now put a cutting plane where the cutting line is. If we just see the material that has been cut, this is what we see.</a:t>
            </a:r>
            <a:endParaRPr lang="en-US" dirty="0">
              <a:latin typeface="Calibri" pitchFamily="37" charset="0"/>
              <a:ea typeface="ＭＳ Ｐゴシック" pitchFamily="1" charset="-128"/>
            </a:endParaRPr>
          </a:p>
          <a:p>
            <a:r>
              <a:rPr lang="en-US" dirty="0">
                <a:latin typeface="Calibri" pitchFamily="37" charset="0"/>
                <a:ea typeface="ＭＳ Ｐゴシック" pitchFamily="1" charset="-128"/>
              </a:rPr>
              <a:t>The arrows show</a:t>
            </a:r>
            <a:r>
              <a:rPr lang="en-US" baseline="0" dirty="0">
                <a:latin typeface="Calibri" pitchFamily="37" charset="0"/>
                <a:ea typeface="ＭＳ Ｐゴシック" pitchFamily="1" charset="-128"/>
              </a:rPr>
              <a:t> the direction of the cross-section. The actual cross-section is on the opposite side where the arrows point.</a:t>
            </a:r>
          </a:p>
          <a:p>
            <a:r>
              <a:rPr lang="en-US" baseline="0" dirty="0">
                <a:latin typeface="Calibri" pitchFamily="37" charset="0"/>
                <a:ea typeface="ＭＳ Ｐゴシック" pitchFamily="1" charset="-128"/>
              </a:rPr>
              <a:t>We need to fill in the lines, because we would see what is on the other side of the cutting.</a:t>
            </a:r>
            <a:endParaRPr lang="en-US" dirty="0">
              <a:latin typeface="Calibri" pitchFamily="37" charset="0"/>
              <a:ea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83F75C4-21CD-4D93-B7F7-4300B22FAC0E}" type="slidenum">
              <a:rPr lang="en-US"/>
              <a:pPr/>
              <a:t>42</a:t>
            </a:fld>
            <a:endParaRPr lang="en-US"/>
          </a:p>
        </p:txBody>
      </p:sp>
      <p:sp>
        <p:nvSpPr>
          <p:cNvPr id="63491" name="Rectangle 2"/>
          <p:cNvSpPr>
            <a:spLocks noGrp="1" noRot="1" noChangeAspect="1" noChangeArrowheads="1" noTextEdit="1"/>
          </p:cNvSpPr>
          <p:nvPr>
            <p:ph type="sldImg"/>
          </p:nvPr>
        </p:nvSpPr>
        <p:spPr>
          <a:xfrm>
            <a:off x="404813" y="696913"/>
            <a:ext cx="6188075" cy="3481387"/>
          </a:xfrm>
          <a:ln/>
        </p:spPr>
      </p:sp>
      <p:sp>
        <p:nvSpPr>
          <p:cNvPr id="63492"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-Why is</a:t>
            </a:r>
            <a:r>
              <a:rPr lang="en-US" baseline="0" dirty="0">
                <a:latin typeface="Calibri" pitchFamily="37" charset="0"/>
                <a:ea typeface="ＭＳ Ｐゴシック" pitchFamily="1" charset="-128"/>
              </a:rPr>
              <a:t> right side better? View should be on the opposite side of the arrows.</a:t>
            </a:r>
          </a:p>
          <a:p>
            <a:r>
              <a:rPr lang="en-US" dirty="0">
                <a:latin typeface="Calibri" pitchFamily="37" charset="0"/>
                <a:ea typeface="ＭＳ Ｐゴシック" pitchFamily="1" charset="-128"/>
              </a:rPr>
              <a:t>-You are removing all of the material to the right of the</a:t>
            </a:r>
            <a:r>
              <a:rPr lang="en-US" baseline="0" dirty="0">
                <a:latin typeface="Calibri" pitchFamily="37" charset="0"/>
                <a:ea typeface="ＭＳ Ｐゴシック" pitchFamily="1" charset="-128"/>
              </a:rPr>
              <a:t> material and looking at it on the direction of the arrows.</a:t>
            </a:r>
            <a:endParaRPr lang="en-US" dirty="0">
              <a:latin typeface="Calibri" pitchFamily="37" charset="0"/>
              <a:ea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E77F024-B975-4907-8A78-FBFD863DCD4E}" type="slidenum">
              <a:rPr lang="en-US"/>
              <a:pPr/>
              <a:t>43</a:t>
            </a:fld>
            <a:endParaRPr lang="en-US"/>
          </a:p>
        </p:txBody>
      </p:sp>
      <p:sp>
        <p:nvSpPr>
          <p:cNvPr id="65539" name="Rectangle 2"/>
          <p:cNvSpPr>
            <a:spLocks noGrp="1" noRot="1" noChangeAspect="1" noChangeArrowheads="1" noTextEdit="1"/>
          </p:cNvSpPr>
          <p:nvPr>
            <p:ph type="sldImg"/>
          </p:nvPr>
        </p:nvSpPr>
        <p:spPr>
          <a:xfrm>
            <a:off x="404813" y="696913"/>
            <a:ext cx="6188075" cy="3481387"/>
          </a:xfrm>
          <a:ln/>
        </p:spPr>
      </p:sp>
      <p:sp>
        <p:nvSpPr>
          <p:cNvPr id="65540"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7478623-AFA5-4F5F-AC2A-7D3D9D54EFA0}" type="slidenum">
              <a:rPr lang="en-US"/>
              <a:pPr/>
              <a:t>44</a:t>
            </a:fld>
            <a:endParaRPr lang="en-US"/>
          </a:p>
        </p:txBody>
      </p:sp>
      <p:sp>
        <p:nvSpPr>
          <p:cNvPr id="67587" name="Rectangle 2"/>
          <p:cNvSpPr>
            <a:spLocks noGrp="1" noRot="1" noChangeAspect="1" noChangeArrowheads="1"/>
          </p:cNvSpPr>
          <p:nvPr>
            <p:ph type="sldImg"/>
          </p:nvPr>
        </p:nvSpPr>
        <p:spPr>
          <a:xfrm>
            <a:off x="390525" y="685800"/>
            <a:ext cx="6229350" cy="3505200"/>
          </a:xfrm>
          <a:solidFill>
            <a:srgbClr val="FFFFFF"/>
          </a:solidFill>
          <a:ln/>
        </p:spPr>
      </p:sp>
      <p:sp>
        <p:nvSpPr>
          <p:cNvPr id="67588"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Calibri" pitchFamily="37" charset="0"/>
                <a:ea typeface="ＭＳ Ｐゴシック" pitchFamily="1" charset="-128"/>
              </a:rPr>
              <a:t>We are going to draw a cross-section in lieu of a top view</a:t>
            </a:r>
            <a:endParaRPr lang="en-US" dirty="0">
              <a:latin typeface="Calibri" pitchFamily="37" charset="0"/>
              <a:ea typeface="ＭＳ Ｐゴシック" pitchFamily="1" charset="-128"/>
            </a:endParaRPr>
          </a:p>
          <a:p>
            <a:r>
              <a:rPr lang="en-US" dirty="0">
                <a:latin typeface="Calibri" pitchFamily="37" charset="0"/>
                <a:ea typeface="ＭＳ Ｐゴシック" pitchFamily="1" charset="-128"/>
              </a:rPr>
              <a:t>The</a:t>
            </a:r>
            <a:r>
              <a:rPr lang="en-US" baseline="0" dirty="0">
                <a:latin typeface="Calibri" pitchFamily="37" charset="0"/>
                <a:ea typeface="ＭＳ Ｐゴシック" pitchFamily="1" charset="-128"/>
              </a:rPr>
              <a:t> cross-section is looking down. If you look through it, you can see the various parts looking down.</a:t>
            </a:r>
          </a:p>
          <a:p>
            <a:r>
              <a:rPr lang="en-US" baseline="0" dirty="0">
                <a:latin typeface="Calibri" pitchFamily="37" charset="0"/>
                <a:ea typeface="ＭＳ Ｐゴシック" pitchFamily="1" charset="-128"/>
              </a:rPr>
              <a:t>The channel is still there, but we can’t see it.</a:t>
            </a:r>
            <a:endParaRPr lang="en-US" dirty="0">
              <a:latin typeface="Calibri" pitchFamily="37" charset="0"/>
              <a:ea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2888DBA-8516-439C-AA60-E509438D5E14}" type="slidenum">
              <a:rPr lang="en-US"/>
              <a:pPr/>
              <a:t>45</a:t>
            </a:fld>
            <a:endParaRPr lang="en-US"/>
          </a:p>
        </p:txBody>
      </p:sp>
      <p:sp>
        <p:nvSpPr>
          <p:cNvPr id="69635" name="Rectangle 2"/>
          <p:cNvSpPr>
            <a:spLocks noGrp="1" noRot="1" noChangeAspect="1" noChangeArrowheads="1"/>
          </p:cNvSpPr>
          <p:nvPr>
            <p:ph type="sldImg"/>
          </p:nvPr>
        </p:nvSpPr>
        <p:spPr>
          <a:xfrm>
            <a:off x="390525" y="685800"/>
            <a:ext cx="6229350" cy="3505200"/>
          </a:xfrm>
          <a:solidFill>
            <a:srgbClr val="FFFFFF"/>
          </a:solidFill>
          <a:ln/>
        </p:spPr>
      </p:sp>
      <p:sp>
        <p:nvSpPr>
          <p:cNvPr id="69636" name="Rectangle 3"/>
          <p:cNvSpPr>
            <a:spLocks noGrp="1" noChangeArrowheads="1"/>
          </p:cNvSpPr>
          <p:nvPr>
            <p:ph type="body" idx="1"/>
          </p:nvPr>
        </p:nvSpPr>
        <p:spPr>
          <a:xfrm>
            <a:off x="914400" y="4419600"/>
            <a:ext cx="5181600" cy="4191000"/>
          </a:xfrm>
          <a:solidFill>
            <a:srgbClr val="FFFFFF"/>
          </a:solidFill>
          <a:ln>
            <a:solidFill>
              <a:srgbClr val="000000"/>
            </a:solidFill>
          </a:ln>
        </p:spPr>
        <p:txBody>
          <a:bodyPr/>
          <a:lstStyle/>
          <a:p>
            <a:r>
              <a:rPr lang="en-US" dirty="0">
                <a:latin typeface="Calibri" pitchFamily="37" charset="0"/>
                <a:ea typeface="ＭＳ Ｐゴシック" pitchFamily="1" charset="-128"/>
              </a:rPr>
              <a:t>The hatched lines</a:t>
            </a:r>
            <a:r>
              <a:rPr lang="en-US" baseline="0" dirty="0">
                <a:latin typeface="Calibri" pitchFamily="37" charset="0"/>
                <a:ea typeface="ＭＳ Ｐゴシック" pitchFamily="1" charset="-128"/>
              </a:rPr>
              <a:t> is the cross-section</a:t>
            </a:r>
            <a:endParaRPr lang="en-US" dirty="0">
              <a:latin typeface="Calibri" pitchFamily="37" charset="0"/>
              <a:ea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8040BCA-AF93-4FB2-9D1E-40CC8CD065C0}" type="slidenum">
              <a:rPr lang="en-US"/>
              <a:pPr/>
              <a:t>46</a:t>
            </a:fld>
            <a:endParaRPr lang="en-US"/>
          </a:p>
        </p:txBody>
      </p:sp>
      <p:sp>
        <p:nvSpPr>
          <p:cNvPr id="71683" name="Rectangle 2"/>
          <p:cNvSpPr>
            <a:spLocks noGrp="1" noRot="1" noChangeAspect="1" noChangeArrowheads="1" noTextEdit="1"/>
          </p:cNvSpPr>
          <p:nvPr>
            <p:ph type="sldImg"/>
          </p:nvPr>
        </p:nvSpPr>
        <p:spPr>
          <a:xfrm>
            <a:off x="404813" y="696913"/>
            <a:ext cx="6188075" cy="3481387"/>
          </a:xfrm>
          <a:ln/>
        </p:spPr>
      </p:sp>
      <p:sp>
        <p:nvSpPr>
          <p:cNvPr id="7168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The whole</a:t>
            </a:r>
            <a:r>
              <a:rPr lang="en-US" baseline="0" dirty="0">
                <a:latin typeface="Calibri" pitchFamily="37" charset="0"/>
                <a:ea typeface="ＭＳ Ｐゴシック" pitchFamily="1" charset="-128"/>
              </a:rPr>
              <a:t> notion is that features are not all in a straight line, but you can show a slight variation using offset cutting planes to show interesting stuff. </a:t>
            </a:r>
            <a:r>
              <a:rPr lang="en-US" dirty="0">
                <a:latin typeface="Calibri" pitchFamily="37" charset="0"/>
                <a:ea typeface="ＭＳ Ｐゴシック" pitchFamily="1" charset="-128"/>
              </a:rPr>
              <a:t>On the left, you want to show both holes, so you put a jog</a:t>
            </a:r>
            <a:r>
              <a:rPr lang="en-US" baseline="0" dirty="0">
                <a:latin typeface="Calibri" pitchFamily="37" charset="0"/>
                <a:ea typeface="ＭＳ Ｐゴシック" pitchFamily="1" charset="-128"/>
              </a:rPr>
              <a:t> in the plane. On the right, you have to put a cutting plane at an angle to show the notched hole.</a:t>
            </a:r>
            <a:endParaRPr lang="en-US" dirty="0">
              <a:latin typeface="Calibri" pitchFamily="37" charset="0"/>
              <a:ea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8040BCA-AF93-4FB2-9D1E-40CC8CD065C0}" type="slidenum">
              <a:rPr lang="en-US"/>
              <a:pPr/>
              <a:t>47</a:t>
            </a:fld>
            <a:endParaRPr lang="en-US"/>
          </a:p>
        </p:txBody>
      </p:sp>
      <p:sp>
        <p:nvSpPr>
          <p:cNvPr id="71683" name="Rectangle 2"/>
          <p:cNvSpPr>
            <a:spLocks noGrp="1" noRot="1" noChangeAspect="1" noChangeArrowheads="1" noTextEdit="1"/>
          </p:cNvSpPr>
          <p:nvPr>
            <p:ph type="sldImg"/>
          </p:nvPr>
        </p:nvSpPr>
        <p:spPr>
          <a:xfrm>
            <a:off x="404813" y="696913"/>
            <a:ext cx="6188075" cy="3481387"/>
          </a:xfrm>
          <a:ln/>
        </p:spPr>
      </p:sp>
      <p:sp>
        <p:nvSpPr>
          <p:cNvPr id="7168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What do you do if you are showing the section of a long</a:t>
            </a:r>
            <a:r>
              <a:rPr lang="en-US" baseline="0" dirty="0">
                <a:latin typeface="Calibri" pitchFamily="37" charset="0"/>
                <a:ea typeface="ＭＳ Ｐゴシック" pitchFamily="1" charset="-128"/>
              </a:rPr>
              <a:t> pipe- you would need to scale down the drawing significantly or</a:t>
            </a:r>
          </a:p>
          <a:p>
            <a:endParaRPr lang="en-US" dirty="0">
              <a:latin typeface="Calibri" pitchFamily="37" charset="0"/>
              <a:ea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8040BCA-AF93-4FB2-9D1E-40CC8CD065C0}" type="slidenum">
              <a:rPr lang="en-US"/>
              <a:pPr/>
              <a:t>48</a:t>
            </a:fld>
            <a:endParaRPr lang="en-US"/>
          </a:p>
        </p:txBody>
      </p:sp>
      <p:sp>
        <p:nvSpPr>
          <p:cNvPr id="71683" name="Rectangle 2"/>
          <p:cNvSpPr>
            <a:spLocks noGrp="1" noRot="1" noChangeAspect="1" noChangeArrowheads="1" noTextEdit="1"/>
          </p:cNvSpPr>
          <p:nvPr>
            <p:ph type="sldImg"/>
          </p:nvPr>
        </p:nvSpPr>
        <p:spPr>
          <a:xfrm>
            <a:off x="404813" y="696913"/>
            <a:ext cx="6188075" cy="3481387"/>
          </a:xfrm>
          <a:ln/>
        </p:spPr>
      </p:sp>
      <p:sp>
        <p:nvSpPr>
          <p:cNvPr id="7168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What do you do if you are showing the section of a long</a:t>
            </a:r>
            <a:r>
              <a:rPr lang="en-US" baseline="0" dirty="0">
                <a:latin typeface="Calibri" pitchFamily="37" charset="0"/>
                <a:ea typeface="ＭＳ Ｐゴシック" pitchFamily="1" charset="-128"/>
              </a:rPr>
              <a:t> pipe- you would need to scale down the drawing significantly or</a:t>
            </a:r>
          </a:p>
          <a:p>
            <a:endParaRPr lang="en-US" dirty="0">
              <a:latin typeface="Calibri" pitchFamily="37" charset="0"/>
              <a:ea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404813" y="696913"/>
            <a:ext cx="6188075" cy="3481387"/>
          </a:xfrm>
          <a:ln/>
        </p:spPr>
      </p:sp>
      <p:sp>
        <p:nvSpPr>
          <p:cNvPr id="122883"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54ACA39-105A-4B84-9043-5314CEEED78B}" type="slidenum">
              <a:rPr lang="en-US"/>
              <a:pPr/>
              <a:t>5</a:t>
            </a:fld>
            <a:endParaRPr lang="en-US"/>
          </a:p>
        </p:txBody>
      </p:sp>
      <p:sp>
        <p:nvSpPr>
          <p:cNvPr id="27651" name="Rectangle 2"/>
          <p:cNvSpPr>
            <a:spLocks noGrp="1" noRot="1" noChangeAspect="1" noChangeArrowheads="1" noTextEdit="1"/>
          </p:cNvSpPr>
          <p:nvPr>
            <p:ph type="sldImg"/>
          </p:nvPr>
        </p:nvSpPr>
        <p:spPr>
          <a:xfrm>
            <a:off x="404813" y="696913"/>
            <a:ext cx="6188075" cy="3481387"/>
          </a:xfrm>
          <a:ln/>
        </p:spPr>
      </p:sp>
      <p:sp>
        <p:nvSpPr>
          <p:cNvPr id="27652" name="Rectangle 3"/>
          <p:cNvSpPr>
            <a:spLocks noGrp="1" noChangeArrowheads="1"/>
          </p:cNvSpPr>
          <p:nvPr>
            <p:ph type="body" idx="1"/>
          </p:nvPr>
        </p:nvSpPr>
        <p:spPr>
          <a:noFill/>
          <a:ln/>
        </p:spPr>
        <p:txBody>
          <a:bodyPr/>
          <a:lstStyle/>
          <a:p>
            <a:pPr marL="457200" indent="-457200">
              <a:buFont typeface="+mj-lt"/>
              <a:buAutoNum type="arabicPeriod"/>
            </a:pPr>
            <a:r>
              <a:rPr lang="en-US" sz="1200" dirty="0">
                <a:latin typeface="Century Gothic" charset="0"/>
                <a:ea typeface="Century Gothic" charset="0"/>
                <a:cs typeface="Century Gothic" charset="0"/>
              </a:rPr>
              <a:t>Define an auxiliary view, label fold lines, and create an auxiliary view given a multi-view drawing. </a:t>
            </a:r>
          </a:p>
          <a:p>
            <a:pPr marL="457200" indent="-457200">
              <a:buFont typeface="+mj-lt"/>
              <a:buAutoNum type="arabicPeriod"/>
            </a:pPr>
            <a:r>
              <a:rPr lang="en-US" sz="1200" dirty="0">
                <a:latin typeface="Century Gothic" charset="0"/>
                <a:ea typeface="Century Gothic" charset="0"/>
                <a:cs typeface="Century Gothic" charset="0"/>
              </a:rPr>
              <a:t>Define a cross-section, list the line conventions used in a cross-section, create a cross-section given an isometric or multi-view drawing</a:t>
            </a:r>
          </a:p>
          <a:p>
            <a:pPr marL="457200" indent="-457200">
              <a:buFont typeface="+mj-lt"/>
              <a:buAutoNum type="arabicPeriod"/>
            </a:pPr>
            <a:r>
              <a:rPr lang="en-US" sz="1200" dirty="0">
                <a:latin typeface="Century Gothic" charset="0"/>
                <a:ea typeface="Century Gothic" charset="0"/>
                <a:cs typeface="Century Gothic" charset="0"/>
              </a:rPr>
              <a:t>Describe the differences between a part and an assembly, understand the purpose of constraints, create an assembly in SolidWorks given the necessary parts</a:t>
            </a:r>
          </a:p>
          <a:p>
            <a:endParaRPr lang="en-US" dirty="0">
              <a:latin typeface="Calibri" pitchFamily="37" charset="0"/>
              <a:ea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404813" y="696913"/>
            <a:ext cx="6188075" cy="3481387"/>
          </a:xfrm>
          <a:ln/>
        </p:spPr>
      </p:sp>
      <p:sp>
        <p:nvSpPr>
          <p:cNvPr id="123907"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13EA8B4-1426-43F7-B09F-9AD9BAA75784}" type="slidenum">
              <a:rPr lang="en-US"/>
              <a:pPr/>
              <a:t>51</a:t>
            </a:fld>
            <a:endParaRPr lang="en-US"/>
          </a:p>
        </p:txBody>
      </p:sp>
      <p:sp>
        <p:nvSpPr>
          <p:cNvPr id="76803" name="Rectangle 2"/>
          <p:cNvSpPr>
            <a:spLocks noGrp="1" noRot="1" noChangeAspect="1" noChangeArrowheads="1" noTextEdit="1"/>
          </p:cNvSpPr>
          <p:nvPr>
            <p:ph type="sldImg"/>
          </p:nvPr>
        </p:nvSpPr>
        <p:spPr>
          <a:xfrm>
            <a:off x="404813" y="696913"/>
            <a:ext cx="6188075" cy="3481387"/>
          </a:xfrm>
          <a:ln/>
        </p:spPr>
      </p:sp>
      <p:sp>
        <p:nvSpPr>
          <p:cNvPr id="76804"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For the purpose of this course, we are only going to talk about rigid bodies</a:t>
            </a:r>
            <a:r>
              <a:rPr lang="en-US" baseline="0" dirty="0">
                <a:latin typeface="Calibri" pitchFamily="37" charset="0"/>
                <a:ea typeface="ＭＳ Ｐゴシック" pitchFamily="1" charset="-128"/>
              </a:rPr>
              <a:t> e.g. block or hammer- something that is absolutely rigid, but it can be rotated in space. A plate of spaghetti has noodles that are infinitely flexible.</a:t>
            </a:r>
            <a:endParaRPr lang="en-US" dirty="0">
              <a:latin typeface="Calibri" pitchFamily="37" charset="0"/>
              <a:ea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59EEB3F-1454-4C09-A56E-81228B6DB204}" type="slidenum">
              <a:rPr lang="en-US"/>
              <a:pPr/>
              <a:t>52</a:t>
            </a:fld>
            <a:endParaRPr lang="en-US"/>
          </a:p>
        </p:txBody>
      </p:sp>
      <p:sp>
        <p:nvSpPr>
          <p:cNvPr id="78851" name="Rectangle 2"/>
          <p:cNvSpPr>
            <a:spLocks noGrp="1" noRot="1" noChangeAspect="1" noChangeArrowheads="1" noTextEdit="1"/>
          </p:cNvSpPr>
          <p:nvPr>
            <p:ph type="sldImg"/>
          </p:nvPr>
        </p:nvSpPr>
        <p:spPr>
          <a:xfrm>
            <a:off x="404813" y="696913"/>
            <a:ext cx="6188075" cy="3481387"/>
          </a:xfrm>
          <a:ln/>
        </p:spPr>
      </p:sp>
      <p:sp>
        <p:nvSpPr>
          <p:cNvPr id="78852"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E180995-4F6E-4F30-8176-D4788542341A}" type="slidenum">
              <a:rPr lang="en-US"/>
              <a:pPr/>
              <a:t>53</a:t>
            </a:fld>
            <a:endParaRPr lang="en-US"/>
          </a:p>
        </p:txBody>
      </p:sp>
      <p:sp>
        <p:nvSpPr>
          <p:cNvPr id="80899" name="Rectangle 1026"/>
          <p:cNvSpPr>
            <a:spLocks noGrp="1" noRot="1" noChangeAspect="1" noChangeArrowheads="1" noTextEdit="1"/>
          </p:cNvSpPr>
          <p:nvPr>
            <p:ph type="sldImg"/>
          </p:nvPr>
        </p:nvSpPr>
        <p:spPr>
          <a:xfrm>
            <a:off x="404813" y="696913"/>
            <a:ext cx="6188075" cy="3481387"/>
          </a:xfrm>
          <a:ln/>
        </p:spPr>
      </p:sp>
      <p:sp>
        <p:nvSpPr>
          <p:cNvPr id="80900" name="Rectangle 1027"/>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An</a:t>
            </a:r>
            <a:r>
              <a:rPr lang="en-US" baseline="0" dirty="0">
                <a:latin typeface="Calibri" pitchFamily="37" charset="0"/>
                <a:ea typeface="ＭＳ Ｐゴシック" pitchFamily="1" charset="-128"/>
              </a:rPr>
              <a:t> example of one degree of freedom, an object can move forwards and backwards on a line. It can change only one thing…it’s position on that line.</a:t>
            </a:r>
            <a:endParaRPr lang="en-US" dirty="0">
              <a:latin typeface="Calibri" pitchFamily="37" charset="0"/>
              <a:ea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2DE4FE6-FC7E-4B58-9C8E-B99F14D8344D}" type="slidenum">
              <a:rPr lang="en-US"/>
              <a:pPr/>
              <a:t>54</a:t>
            </a:fld>
            <a:endParaRPr lang="en-US"/>
          </a:p>
        </p:txBody>
      </p:sp>
      <p:sp>
        <p:nvSpPr>
          <p:cNvPr id="82947" name="Rectangle 2"/>
          <p:cNvSpPr>
            <a:spLocks noGrp="1" noRot="1" noChangeAspect="1" noChangeArrowheads="1" noTextEdit="1"/>
          </p:cNvSpPr>
          <p:nvPr>
            <p:ph type="sldImg"/>
          </p:nvPr>
        </p:nvSpPr>
        <p:spPr>
          <a:xfrm>
            <a:off x="404813" y="696913"/>
            <a:ext cx="6188075" cy="3481387"/>
          </a:xfrm>
          <a:ln/>
        </p:spPr>
      </p:sp>
      <p:sp>
        <p:nvSpPr>
          <p:cNvPr id="82948"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You can move</a:t>
            </a:r>
            <a:r>
              <a:rPr lang="en-US" baseline="0" dirty="0">
                <a:latin typeface="Calibri" pitchFamily="37" charset="0"/>
                <a:ea typeface="ＭＳ Ｐゴシック" pitchFamily="1" charset="-128"/>
              </a:rPr>
              <a:t> the creature laterally up and down. </a:t>
            </a:r>
            <a:endParaRPr lang="en-US" dirty="0">
              <a:latin typeface="Calibri" pitchFamily="37" charset="0"/>
              <a:ea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7D17BF2-BA6A-482B-AF07-BBCEF0719055}" type="slidenum">
              <a:rPr lang="en-US"/>
              <a:pPr/>
              <a:t>55</a:t>
            </a:fld>
            <a:endParaRPr lang="en-US"/>
          </a:p>
        </p:txBody>
      </p:sp>
      <p:sp>
        <p:nvSpPr>
          <p:cNvPr id="84995" name="Rectangle 2"/>
          <p:cNvSpPr>
            <a:spLocks noGrp="1" noRot="1" noChangeAspect="1" noChangeArrowheads="1" noTextEdit="1"/>
          </p:cNvSpPr>
          <p:nvPr>
            <p:ph type="sldImg"/>
          </p:nvPr>
        </p:nvSpPr>
        <p:spPr>
          <a:xfrm>
            <a:off x="404813" y="696913"/>
            <a:ext cx="6188075" cy="3481387"/>
          </a:xfrm>
          <a:ln/>
        </p:spPr>
      </p:sp>
      <p:sp>
        <p:nvSpPr>
          <p:cNvPr id="84996"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7D17BF2-BA6A-482B-AF07-BBCEF0719055}" type="slidenum">
              <a:rPr lang="en-US"/>
              <a:pPr/>
              <a:t>56</a:t>
            </a:fld>
            <a:endParaRPr lang="en-US"/>
          </a:p>
        </p:txBody>
      </p:sp>
      <p:sp>
        <p:nvSpPr>
          <p:cNvPr id="84995" name="Rectangle 2"/>
          <p:cNvSpPr>
            <a:spLocks noGrp="1" noRot="1" noChangeAspect="1" noChangeArrowheads="1" noTextEdit="1"/>
          </p:cNvSpPr>
          <p:nvPr>
            <p:ph type="sldImg"/>
          </p:nvPr>
        </p:nvSpPr>
        <p:spPr>
          <a:xfrm>
            <a:off x="404813" y="696913"/>
            <a:ext cx="6188075" cy="3481387"/>
          </a:xfrm>
          <a:ln/>
        </p:spPr>
      </p:sp>
      <p:sp>
        <p:nvSpPr>
          <p:cNvPr id="84996"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Horses have two degree</a:t>
            </a:r>
            <a:r>
              <a:rPr lang="en-US" baseline="0" dirty="0">
                <a:latin typeface="Calibri" pitchFamily="37" charset="0"/>
                <a:ea typeface="ＭＳ Ｐゴシック" pitchFamily="1" charset="-128"/>
              </a:rPr>
              <a:t>s of freedom with respect to the merry go round– can go up and down on the pole and can rotate.</a:t>
            </a:r>
            <a:endParaRPr lang="en-US" dirty="0">
              <a:latin typeface="Calibri" pitchFamily="37" charset="0"/>
              <a:ea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E7923AE-5850-4F53-9566-1E7592A0EB4D}" type="slidenum">
              <a:rPr lang="en-US"/>
              <a:pPr/>
              <a:t>57</a:t>
            </a:fld>
            <a:endParaRPr lang="en-US"/>
          </a:p>
        </p:txBody>
      </p:sp>
      <p:sp>
        <p:nvSpPr>
          <p:cNvPr id="87043" name="Rectangle 2"/>
          <p:cNvSpPr>
            <a:spLocks noGrp="1" noRot="1" noChangeAspect="1" noChangeArrowheads="1" noTextEdit="1"/>
          </p:cNvSpPr>
          <p:nvPr>
            <p:ph type="sldImg"/>
          </p:nvPr>
        </p:nvSpPr>
        <p:spPr>
          <a:xfrm>
            <a:off x="404813" y="696913"/>
            <a:ext cx="6188075" cy="3481387"/>
          </a:xfrm>
          <a:ln/>
        </p:spPr>
      </p:sp>
      <p:sp>
        <p:nvSpPr>
          <p:cNvPr id="8704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pitchFamily="37" charset="0"/>
                <a:ea typeface="ＭＳ Ｐゴシック" pitchFamily="1" charset="-128"/>
              </a:rPr>
              <a:t>2D – three degrees of freedom</a:t>
            </a:r>
            <a:r>
              <a:rPr lang="en-US" baseline="0" dirty="0">
                <a:latin typeface="Calibri" pitchFamily="37" charset="0"/>
                <a:ea typeface="ＭＳ Ｐゴシック" pitchFamily="1" charset="-128"/>
              </a:rPr>
              <a:t> x and y (square on a page, the square could move up to the y, to the x and it could spin.) translate x or y and spin (one direction or counterclockwise)</a:t>
            </a:r>
            <a:endParaRPr lang="en-US" dirty="0">
              <a:latin typeface="Calibri" pitchFamily="37" charset="0"/>
              <a:ea typeface="ＭＳ Ｐゴシック" pitchFamily="1" charset="-128"/>
            </a:endParaRPr>
          </a:p>
          <a:p>
            <a:r>
              <a:rPr lang="en-US" baseline="0" dirty="0">
                <a:latin typeface="Calibri" pitchFamily="37" charset="0"/>
                <a:ea typeface="ＭＳ Ｐゴシック" pitchFamily="1" charset="-128"/>
              </a:rPr>
              <a:t>-In a three dimensional world an object has six degrees of freedom</a:t>
            </a:r>
          </a:p>
          <a:p>
            <a:endParaRPr lang="en-US" baseline="0" dirty="0">
              <a:latin typeface="Calibri" pitchFamily="37" charset="0"/>
              <a:ea typeface="ＭＳ Ｐゴシック" pitchFamily="1" charset="-128"/>
            </a:endParaRPr>
          </a:p>
          <a:p>
            <a:r>
              <a:rPr lang="en-US" baseline="0" dirty="0">
                <a:latin typeface="Calibri" pitchFamily="37" charset="0"/>
                <a:ea typeface="ＭＳ Ｐゴシック" pitchFamily="1" charset="-128"/>
              </a:rPr>
              <a:t>3D – six degrees of freedom </a:t>
            </a:r>
            <a:r>
              <a:rPr lang="en-US" baseline="0" dirty="0" err="1">
                <a:latin typeface="Calibri" pitchFamily="37" charset="0"/>
                <a:ea typeface="ＭＳ Ｐゴシック" pitchFamily="1" charset="-128"/>
              </a:rPr>
              <a:t>x,y</a:t>
            </a:r>
            <a:r>
              <a:rPr lang="en-US" baseline="0" dirty="0">
                <a:latin typeface="Calibri" pitchFamily="37" charset="0"/>
                <a:ea typeface="ＭＳ Ｐゴシック" pitchFamily="1" charset="-128"/>
              </a:rPr>
              <a:t>, and z. (move the cube up to the </a:t>
            </a:r>
            <a:r>
              <a:rPr lang="en-US" baseline="0" dirty="0" err="1">
                <a:latin typeface="Calibri" pitchFamily="37" charset="0"/>
                <a:ea typeface="ＭＳ Ｐゴシック" pitchFamily="1" charset="-128"/>
              </a:rPr>
              <a:t>x,y</a:t>
            </a:r>
            <a:r>
              <a:rPr lang="en-US" baseline="0" dirty="0">
                <a:latin typeface="Calibri" pitchFamily="37" charset="0"/>
                <a:ea typeface="ＭＳ Ｐゴシック" pitchFamily="1" charset="-128"/>
              </a:rPr>
              <a:t> or z and it can spin) You can translate and spin on each axis. With six degrees of freedom, the cube can be in anywhere in space.</a:t>
            </a:r>
            <a:endParaRPr lang="en-US" dirty="0">
              <a:latin typeface="Calibri" pitchFamily="37" charset="0"/>
              <a:ea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4813" y="696913"/>
            <a:ext cx="6188075" cy="3481387"/>
          </a:xfrm>
          <a:ln/>
        </p:spPr>
      </p:sp>
      <p:sp>
        <p:nvSpPr>
          <p:cNvPr id="125955"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4813" y="696913"/>
            <a:ext cx="6188075" cy="3481387"/>
          </a:xfrm>
          <a:ln/>
        </p:spPr>
      </p:sp>
      <p:sp>
        <p:nvSpPr>
          <p:cNvPr id="125955"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329509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6</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4813" y="696913"/>
            <a:ext cx="6188075" cy="3481387"/>
          </a:xfrm>
          <a:ln/>
        </p:spPr>
      </p:sp>
      <p:sp>
        <p:nvSpPr>
          <p:cNvPr id="125955"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33577882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4813" y="696913"/>
            <a:ext cx="6188075" cy="3481387"/>
          </a:xfrm>
          <a:ln/>
        </p:spPr>
      </p:sp>
      <p:sp>
        <p:nvSpPr>
          <p:cNvPr id="125955"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1030527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4813" y="696913"/>
            <a:ext cx="6188075" cy="3481387"/>
          </a:xfrm>
          <a:ln/>
        </p:spPr>
      </p:sp>
      <p:sp>
        <p:nvSpPr>
          <p:cNvPr id="125955"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9999304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4813" y="696913"/>
            <a:ext cx="6188075" cy="3481387"/>
          </a:xfrm>
          <a:ln/>
        </p:spPr>
      </p:sp>
      <p:sp>
        <p:nvSpPr>
          <p:cNvPr id="125955"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8317636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04813" y="696913"/>
            <a:ext cx="6188075" cy="3481387"/>
          </a:xfrm>
          <a:ln/>
        </p:spPr>
      </p:sp>
      <p:sp>
        <p:nvSpPr>
          <p:cNvPr id="126979"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In </a:t>
            </a:r>
            <a:r>
              <a:rPr lang="en-US" dirty="0" err="1">
                <a:latin typeface="Calibri" pitchFamily="37" charset="0"/>
                <a:ea typeface="ＭＳ Ｐゴシック" pitchFamily="1" charset="-128"/>
              </a:rPr>
              <a:t>SolidWorks</a:t>
            </a:r>
            <a:r>
              <a:rPr lang="en-US" baseline="0" dirty="0">
                <a:latin typeface="Calibri" pitchFamily="37" charset="0"/>
                <a:ea typeface="ＭＳ Ｐゴシック" pitchFamily="1" charset="-128"/>
              </a:rPr>
              <a:t> and physics world, a constraint removes one of more degrees of freedom two parts.</a:t>
            </a:r>
          </a:p>
          <a:p>
            <a:r>
              <a:rPr lang="en-US" baseline="0" dirty="0">
                <a:latin typeface="Calibri" pitchFamily="37" charset="0"/>
                <a:ea typeface="ＭＳ Ｐゴシック" pitchFamily="1" charset="-128"/>
              </a:rPr>
              <a:t>-Show the crank from SW. Stamper and crank the wheels</a:t>
            </a:r>
            <a:endParaRPr lang="en-US" dirty="0">
              <a:latin typeface="Calibri" pitchFamily="37" charset="0"/>
              <a:ea typeface="ＭＳ Ｐゴシック" pitchFamily="1"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04813" y="696913"/>
            <a:ext cx="6188075" cy="3481387"/>
          </a:xfrm>
          <a:ln/>
        </p:spPr>
      </p:sp>
      <p:sp>
        <p:nvSpPr>
          <p:cNvPr id="126979" name="Rectangle 3"/>
          <p:cNvSpPr>
            <a:spLocks noGrp="1" noChangeArrowheads="1"/>
          </p:cNvSpPr>
          <p:nvPr>
            <p:ph type="body" idx="1"/>
          </p:nvPr>
        </p:nvSpPr>
        <p:spPr>
          <a:noFill/>
          <a:ln/>
        </p:spPr>
        <p:txBody>
          <a:bodyPr/>
          <a:lstStyle/>
          <a:p>
            <a:r>
              <a:rPr lang="en-US" dirty="0">
                <a:latin typeface="Calibri" pitchFamily="37" charset="0"/>
                <a:ea typeface="ＭＳ Ｐゴシック" pitchFamily="1" charset="-128"/>
              </a:rPr>
              <a:t>In </a:t>
            </a:r>
            <a:r>
              <a:rPr lang="en-US" dirty="0" err="1">
                <a:latin typeface="Calibri" pitchFamily="37" charset="0"/>
                <a:ea typeface="ＭＳ Ｐゴシック" pitchFamily="1" charset="-128"/>
              </a:rPr>
              <a:t>SolidWorks</a:t>
            </a:r>
            <a:r>
              <a:rPr lang="en-US" baseline="0" dirty="0">
                <a:latin typeface="Calibri" pitchFamily="37" charset="0"/>
                <a:ea typeface="ＭＳ Ｐゴシック" pitchFamily="1" charset="-128"/>
              </a:rPr>
              <a:t> and physics world, a constraint removes one of more degrees of freedom two parts.</a:t>
            </a:r>
          </a:p>
          <a:p>
            <a:r>
              <a:rPr lang="en-US" baseline="0" dirty="0">
                <a:latin typeface="Calibri" pitchFamily="37" charset="0"/>
                <a:ea typeface="ＭＳ Ｐゴシック" pitchFamily="1" charset="-128"/>
              </a:rPr>
              <a:t>-Show the crank from SW. Stamper and crank the wheels</a:t>
            </a:r>
            <a:endParaRPr lang="en-US" dirty="0">
              <a:latin typeface="Calibri" pitchFamily="37" charset="0"/>
              <a:ea typeface="ＭＳ Ｐゴシック" pitchFamily="1" charset="-128"/>
            </a:endParaRPr>
          </a:p>
        </p:txBody>
      </p:sp>
    </p:spTree>
    <p:extLst>
      <p:ext uri="{BB962C8B-B14F-4D97-AF65-F5344CB8AC3E}">
        <p14:creationId xmlns:p14="http://schemas.microsoft.com/office/powerpoint/2010/main" val="39094158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926F1BF-C96F-4F7B-AC2C-5C6BC05ACA40}" type="slidenum">
              <a:rPr lang="en-US"/>
              <a:pPr/>
              <a:t>66</a:t>
            </a:fld>
            <a:endParaRPr lang="en-US"/>
          </a:p>
        </p:txBody>
      </p:sp>
      <p:sp>
        <p:nvSpPr>
          <p:cNvPr id="91139" name="Rectangle 2"/>
          <p:cNvSpPr>
            <a:spLocks noGrp="1" noRot="1" noChangeAspect="1" noChangeArrowheads="1" noTextEdit="1"/>
          </p:cNvSpPr>
          <p:nvPr>
            <p:ph type="sldImg"/>
          </p:nvPr>
        </p:nvSpPr>
        <p:spPr>
          <a:xfrm>
            <a:off x="404813" y="696913"/>
            <a:ext cx="6188075" cy="3481387"/>
          </a:xfrm>
          <a:ln/>
        </p:spPr>
      </p:sp>
      <p:sp>
        <p:nvSpPr>
          <p:cNvPr id="91140"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7</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8</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dirty="0">
              <a:latin typeface="Calibri" pitchFamily="37" charset="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253D717-1E9E-49F3-9AEE-9B4BDFF3CE8E}" type="slidenum">
              <a:rPr lang="en-US"/>
              <a:pPr/>
              <a:t>9</a:t>
            </a:fld>
            <a:endParaRPr lang="en-US"/>
          </a:p>
        </p:txBody>
      </p:sp>
      <p:sp>
        <p:nvSpPr>
          <p:cNvPr id="46083" name="Rectangle 2"/>
          <p:cNvSpPr>
            <a:spLocks noGrp="1" noRot="1" noChangeAspect="1" noChangeArrowheads="1" noTextEdit="1"/>
          </p:cNvSpPr>
          <p:nvPr>
            <p:ph type="sldImg"/>
          </p:nvPr>
        </p:nvSpPr>
        <p:spPr>
          <a:xfrm>
            <a:off x="404813" y="696913"/>
            <a:ext cx="6188075" cy="3481387"/>
          </a:xfrm>
          <a:ln/>
        </p:spPr>
      </p:sp>
      <p:sp>
        <p:nvSpPr>
          <p:cNvPr id="46084" name="Rectangle 3"/>
          <p:cNvSpPr>
            <a:spLocks noGrp="1" noChangeArrowheads="1"/>
          </p:cNvSpPr>
          <p:nvPr>
            <p:ph type="body" idx="1"/>
          </p:nvPr>
        </p:nvSpPr>
        <p:spPr>
          <a:noFill/>
          <a:ln/>
        </p:spPr>
        <p:txBody>
          <a:bodyPr/>
          <a:lstStyle/>
          <a:p>
            <a:endParaRPr lang="en-US">
              <a:latin typeface="Calibri" pitchFamily="37"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p:nvSpPr>
        <p:spPr bwMode="auto">
          <a:xfrm>
            <a:off x="594784" y="44450"/>
            <a:ext cx="10972800" cy="1143000"/>
          </a:xfrm>
          <a:prstGeom prst="rect">
            <a:avLst/>
          </a:prstGeom>
          <a:noFill/>
          <a:ln w="9525">
            <a:noFill/>
            <a:miter lim="800000"/>
            <a:headEnd/>
            <a:tailEnd/>
          </a:ln>
          <a:effectLst/>
        </p:spPr>
        <p:txBody>
          <a:bodyPr lIns="91435" tIns="45718" rIns="91435" bIns="45718" anchor="ctr"/>
          <a:lstStyle/>
          <a:p>
            <a:endParaRPr lang="en-US" sz="2400"/>
          </a:p>
        </p:txBody>
      </p:sp>
      <p:sp>
        <p:nvSpPr>
          <p:cNvPr id="4" name="Rectangle 4"/>
          <p:cNvSpPr>
            <a:spLocks noChangeArrowheads="1"/>
          </p:cNvSpPr>
          <p:nvPr/>
        </p:nvSpPr>
        <p:spPr bwMode="auto">
          <a:xfrm>
            <a:off x="624418" y="260351"/>
            <a:ext cx="10943167" cy="1152525"/>
          </a:xfrm>
          <a:prstGeom prst="rect">
            <a:avLst/>
          </a:prstGeom>
          <a:noFill/>
          <a:ln w="19050" cap="rnd">
            <a:noFill/>
            <a:prstDash val="sysDot"/>
            <a:miter lim="800000"/>
            <a:headEnd/>
            <a:tailEnd/>
          </a:ln>
          <a:effectLst/>
        </p:spPr>
        <p:txBody>
          <a:bodyPr wrap="none" lIns="91435" tIns="45718" rIns="91435" bIns="45718" anchor="ctr"/>
          <a:lstStyle/>
          <a:p>
            <a:pPr algn="ctr"/>
            <a:endParaRPr lang="en-US" sz="1800">
              <a:solidFill>
                <a:schemeClr val="tx2"/>
              </a:solidFill>
              <a:latin typeface="Arial" charset="0"/>
            </a:endParaRPr>
          </a:p>
        </p:txBody>
      </p:sp>
      <p:pic>
        <p:nvPicPr>
          <p:cNvPr id="5" name="Picture 6" descr="Spaces and Places 013"/>
          <p:cNvPicPr>
            <a:picLocks noChangeAspect="1" noChangeArrowheads="1"/>
          </p:cNvPicPr>
          <p:nvPr/>
        </p:nvPicPr>
        <p:blipFill>
          <a:blip r:embed="rId2" cstate="print"/>
          <a:srcRect/>
          <a:stretch>
            <a:fillRect/>
          </a:stretch>
        </p:blipFill>
        <p:spPr bwMode="auto">
          <a:xfrm>
            <a:off x="8401051" y="-11113"/>
            <a:ext cx="1888067" cy="1063626"/>
          </a:xfrm>
          <a:prstGeom prst="rect">
            <a:avLst/>
          </a:prstGeom>
          <a:noFill/>
          <a:ln w="9525">
            <a:noFill/>
            <a:miter lim="800000"/>
            <a:headEnd/>
            <a:tailEnd/>
          </a:ln>
        </p:spPr>
      </p:pic>
      <p:pic>
        <p:nvPicPr>
          <p:cNvPr id="6" name="Picture 7" descr="buildingcrop"/>
          <p:cNvPicPr>
            <a:picLocks noChangeAspect="1" noChangeArrowheads="1"/>
          </p:cNvPicPr>
          <p:nvPr/>
        </p:nvPicPr>
        <p:blipFill>
          <a:blip r:embed="rId3" cstate="print"/>
          <a:srcRect/>
          <a:stretch>
            <a:fillRect/>
          </a:stretch>
        </p:blipFill>
        <p:spPr bwMode="auto">
          <a:xfrm>
            <a:off x="6288618" y="0"/>
            <a:ext cx="2112433" cy="1054100"/>
          </a:xfrm>
          <a:prstGeom prst="rect">
            <a:avLst/>
          </a:prstGeom>
          <a:noFill/>
          <a:ln w="9525">
            <a:noFill/>
            <a:miter lim="800000"/>
            <a:headEnd/>
            <a:tailEnd/>
          </a:ln>
        </p:spPr>
      </p:pic>
      <p:pic>
        <p:nvPicPr>
          <p:cNvPr id="7" name="Picture 8" descr="SFUoutside"/>
          <p:cNvPicPr>
            <a:picLocks noChangeAspect="1" noChangeArrowheads="1"/>
          </p:cNvPicPr>
          <p:nvPr/>
        </p:nvPicPr>
        <p:blipFill>
          <a:blip r:embed="rId4" cstate="print"/>
          <a:srcRect/>
          <a:stretch>
            <a:fillRect/>
          </a:stretch>
        </p:blipFill>
        <p:spPr bwMode="auto">
          <a:xfrm>
            <a:off x="10223500" y="-11113"/>
            <a:ext cx="1981200" cy="1063626"/>
          </a:xfrm>
          <a:prstGeom prst="rect">
            <a:avLst/>
          </a:prstGeom>
          <a:noFill/>
          <a:ln w="9525">
            <a:noFill/>
            <a:miter lim="800000"/>
            <a:headEnd/>
            <a:tailEnd/>
          </a:ln>
        </p:spPr>
      </p:pic>
      <p:pic>
        <p:nvPicPr>
          <p:cNvPr id="9" name="Picture 12" descr="SFU_cmyk_wht_ex_SURREY_lowres"/>
          <p:cNvPicPr>
            <a:picLocks noChangeAspect="1" noChangeArrowheads="1"/>
          </p:cNvPicPr>
          <p:nvPr userDrawn="1"/>
        </p:nvPicPr>
        <p:blipFill>
          <a:blip r:embed="rId5" cstate="print"/>
          <a:srcRect/>
          <a:stretch>
            <a:fillRect/>
          </a:stretch>
        </p:blipFill>
        <p:spPr bwMode="auto">
          <a:xfrm>
            <a:off x="0" y="0"/>
            <a:ext cx="6045200" cy="1041400"/>
          </a:xfrm>
          <a:prstGeom prst="rect">
            <a:avLst/>
          </a:prstGeom>
          <a:noFill/>
          <a:ln w="9525">
            <a:noFill/>
            <a:miter lim="800000"/>
            <a:headEnd/>
            <a:tailEnd/>
          </a:ln>
        </p:spPr>
      </p:pic>
      <p:sp>
        <p:nvSpPr>
          <p:cNvPr id="34818" name="Rectangle 2"/>
          <p:cNvSpPr>
            <a:spLocks noGrp="1" noChangeArrowheads="1"/>
          </p:cNvSpPr>
          <p:nvPr>
            <p:ph type="subTitle" idx="1"/>
          </p:nvPr>
        </p:nvSpPr>
        <p:spPr>
          <a:xfrm>
            <a:off x="1855019" y="3667432"/>
            <a:ext cx="8534400" cy="1295400"/>
          </a:xfrm>
        </p:spPr>
        <p:txBody>
          <a:bodyPr/>
          <a:lstStyle>
            <a:lvl1pPr marL="0" indent="0" algn="ctr">
              <a:buFontTx/>
              <a:buNone/>
              <a:defRPr/>
            </a:lvl1pPr>
          </a:lstStyle>
          <a:p>
            <a:r>
              <a:rPr lang="en-US" dirty="0"/>
              <a:t>Module-Name and Number</a:t>
            </a:r>
          </a:p>
          <a:p>
            <a:r>
              <a:rPr lang="en-US" dirty="0"/>
              <a:t>Presenter’s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28600"/>
            <a:ext cx="2946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228600"/>
            <a:ext cx="8636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1"/>
            <a:ext cx="11785600" cy="854075"/>
          </a:xfrm>
        </p:spPr>
        <p:txBody>
          <a:bodyPr/>
          <a:lstStyle/>
          <a:p>
            <a:r>
              <a:rPr lang="en-US"/>
              <a:t>Click to edit Master title style</a:t>
            </a:r>
          </a:p>
        </p:txBody>
      </p:sp>
      <p:sp>
        <p:nvSpPr>
          <p:cNvPr id="3" name="Text Placeholder 2"/>
          <p:cNvSpPr>
            <a:spLocks noGrp="1"/>
          </p:cNvSpPr>
          <p:nvPr>
            <p:ph type="body" sz="half" idx="1"/>
          </p:nvPr>
        </p:nvSpPr>
        <p:spPr>
          <a:xfrm>
            <a:off x="203200" y="1295400"/>
            <a:ext cx="579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295400"/>
            <a:ext cx="5791200" cy="51816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09600" y="6577013"/>
            <a:ext cx="6750051" cy="381000"/>
          </a:xfrm>
          <a:prstGeom prst="rect">
            <a:avLst/>
          </a:prstGeom>
          <a:noFill/>
          <a:ln w="9525" algn="ctr">
            <a:noFill/>
            <a:miter lim="800000"/>
            <a:headEnd/>
            <a:tailEnd/>
          </a:ln>
          <a:effectLst/>
        </p:spPr>
        <p:txBody>
          <a:bodyPr lIns="91435" tIns="45718" rIns="91435" bIns="45718"/>
          <a:lstStyle/>
          <a:p>
            <a:pPr marL="342900" indent="-342900">
              <a:spcBef>
                <a:spcPct val="50000"/>
              </a:spcBef>
            </a:pPr>
            <a:r>
              <a:rPr lang="en-US" sz="1400" dirty="0">
                <a:solidFill>
                  <a:srgbClr val="000066"/>
                </a:solidFill>
                <a:latin typeface="Arial" charset="0"/>
              </a:rPr>
              <a:t>IAT 106: </a:t>
            </a:r>
            <a:r>
              <a:rPr lang="en-US" sz="1400" dirty="0">
                <a:solidFill>
                  <a:srgbClr val="002060"/>
                </a:solidFill>
                <a:latin typeface="Arial" charset="0"/>
              </a:rPr>
              <a:t>Aux. Views, Cross-sections, and Assemblies</a:t>
            </a:r>
            <a:endParaRPr lang="en-US" sz="1400" dirty="0">
              <a:solidFill>
                <a:srgbClr val="000066"/>
              </a:solidFill>
              <a:latin typeface="Arial" charset="0"/>
            </a:endParaRPr>
          </a:p>
        </p:txBody>
      </p:sp>
      <p:sp>
        <p:nvSpPr>
          <p:cNvPr id="5" name="Text Box 5"/>
          <p:cNvSpPr txBox="1">
            <a:spLocks noChangeArrowheads="1"/>
          </p:cNvSpPr>
          <p:nvPr userDrawn="1"/>
        </p:nvSpPr>
        <p:spPr bwMode="auto">
          <a:xfrm>
            <a:off x="10922001" y="6577013"/>
            <a:ext cx="935567" cy="381000"/>
          </a:xfrm>
          <a:prstGeom prst="rect">
            <a:avLst/>
          </a:prstGeom>
          <a:noFill/>
          <a:ln w="9525" algn="ctr">
            <a:noFill/>
            <a:miter lim="800000"/>
            <a:headEnd/>
            <a:tailEnd/>
          </a:ln>
          <a:effectLst/>
        </p:spPr>
        <p:txBody>
          <a:bodyPr lIns="91435" tIns="45718" rIns="91435" bIns="45718"/>
          <a:lstStyle/>
          <a:p>
            <a:pPr marL="342900" indent="-342900">
              <a:spcBef>
                <a:spcPct val="50000"/>
              </a:spcBef>
            </a:pPr>
            <a:r>
              <a:rPr lang="en-US" sz="1400">
                <a:solidFill>
                  <a:srgbClr val="000066"/>
                </a:solidFill>
                <a:latin typeface="Arial" charset="0"/>
              </a:rPr>
              <a:t>M6.</a:t>
            </a:r>
            <a:fld id="{8A768A42-C96E-45A0-A99C-1388B4EAAFD1}" type="slidenum">
              <a:rPr lang="en-US" sz="1400">
                <a:solidFill>
                  <a:srgbClr val="000066"/>
                </a:solidFill>
                <a:latin typeface="Arial" charset="0"/>
              </a:rPr>
              <a:pPr marL="342900" indent="-342900">
                <a:spcBef>
                  <a:spcPct val="50000"/>
                </a:spcBef>
              </a:pPr>
              <a:t>‹#›</a:t>
            </a:fld>
            <a:endParaRPr lang="en-US" sz="1400">
              <a:solidFill>
                <a:srgbClr val="000066"/>
              </a:solidFill>
              <a:latin typeface="Arial" charset="0"/>
            </a:endParaRPr>
          </a:p>
        </p:txBody>
      </p:sp>
      <p:sp>
        <p:nvSpPr>
          <p:cNvPr id="6" name="Line 7"/>
          <p:cNvSpPr>
            <a:spLocks noChangeShapeType="1"/>
          </p:cNvSpPr>
          <p:nvPr userDrawn="1"/>
        </p:nvSpPr>
        <p:spPr bwMode="auto">
          <a:xfrm flipV="1">
            <a:off x="201085" y="6591300"/>
            <a:ext cx="11789833" cy="7938"/>
          </a:xfrm>
          <a:prstGeom prst="line">
            <a:avLst/>
          </a:prstGeom>
          <a:noFill/>
          <a:ln w="9525">
            <a:solidFill>
              <a:srgbClr val="000066"/>
            </a:solidFill>
            <a:round/>
            <a:headEnd/>
            <a:tailEnd/>
          </a:ln>
        </p:spPr>
        <p:txBody>
          <a:bodyPr/>
          <a:lstStyle/>
          <a:p>
            <a:endParaRPr lang="en-US" sz="2400"/>
          </a:p>
        </p:txBody>
      </p:sp>
      <p:sp>
        <p:nvSpPr>
          <p:cNvPr id="2" name="Title 1"/>
          <p:cNvSpPr>
            <a:spLocks noGrp="1"/>
          </p:cNvSpPr>
          <p:nvPr>
            <p:ph type="title"/>
          </p:nvPr>
        </p:nvSpPr>
        <p:spPr/>
        <p:txBody>
          <a:bodyPr/>
          <a:lstStyle>
            <a:lvl1pPr>
              <a:defRPr>
                <a:solidFill>
                  <a:srgbClr val="00009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99"/>
                </a:solidFill>
              </a:defRPr>
            </a:lvl1pPr>
            <a:lvl2pPr>
              <a:defRPr>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032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228601"/>
            <a:ext cx="11785600" cy="854075"/>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3200" y="1295400"/>
            <a:ext cx="11785600" cy="51816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Line 4"/>
          <p:cNvSpPr>
            <a:spLocks noChangeShapeType="1"/>
          </p:cNvSpPr>
          <p:nvPr/>
        </p:nvSpPr>
        <p:spPr bwMode="auto">
          <a:xfrm>
            <a:off x="25400" y="1143000"/>
            <a:ext cx="12192000" cy="0"/>
          </a:xfrm>
          <a:prstGeom prst="line">
            <a:avLst/>
          </a:prstGeom>
          <a:noFill/>
          <a:ln w="57150" cap="rnd">
            <a:solidFill>
              <a:srgbClr val="9B242E"/>
            </a:solidFill>
            <a:prstDash val="sysDot"/>
            <a:round/>
            <a:headEnd/>
            <a:tailEnd/>
          </a:ln>
          <a:effectLst/>
        </p:spPr>
        <p:txBody>
          <a:bodyPr/>
          <a:lstStyle/>
          <a:p>
            <a:pPr>
              <a:defRPr/>
            </a:pPr>
            <a:endParaRPr lang="en-US" sz="2400">
              <a:latin typeface="Times New Roman" pitchFamily="18" charset="0"/>
              <a:ea typeface="+mn-ea"/>
            </a:endParaRPr>
          </a:p>
        </p:txBody>
      </p:sp>
      <p:sp>
        <p:nvSpPr>
          <p:cNvPr id="33797" name="Text Box 5"/>
          <p:cNvSpPr txBox="1">
            <a:spLocks noChangeArrowheads="1"/>
          </p:cNvSpPr>
          <p:nvPr/>
        </p:nvSpPr>
        <p:spPr bwMode="auto">
          <a:xfrm>
            <a:off x="10801351" y="6546850"/>
            <a:ext cx="1056216" cy="311150"/>
          </a:xfrm>
          <a:prstGeom prst="rect">
            <a:avLst/>
          </a:prstGeom>
          <a:noFill/>
          <a:ln w="9525" algn="ctr">
            <a:noFill/>
            <a:miter lim="800000"/>
            <a:headEnd/>
            <a:tailEnd/>
          </a:ln>
          <a:effectLst/>
        </p:spPr>
        <p:txBody>
          <a:bodyPr lIns="91435" tIns="45718" rIns="91435" bIns="45718"/>
          <a:lstStyle/>
          <a:p>
            <a:pPr marL="342900" indent="-342900">
              <a:spcBef>
                <a:spcPct val="50000"/>
              </a:spcBef>
            </a:pPr>
            <a:r>
              <a:rPr lang="en-US" sz="1000">
                <a:solidFill>
                  <a:srgbClr val="002060"/>
                </a:solidFill>
                <a:latin typeface="Arial" charset="0"/>
              </a:rPr>
              <a:t>M6.</a:t>
            </a:r>
            <a:fld id="{5E595EFE-CE71-479E-A987-7C877FFD9756}" type="slidenum">
              <a:rPr lang="en-US" sz="1000">
                <a:solidFill>
                  <a:srgbClr val="002060"/>
                </a:solidFill>
                <a:latin typeface="Arial" charset="0"/>
              </a:rPr>
              <a:pPr marL="342900" indent="-342900">
                <a:spcBef>
                  <a:spcPct val="50000"/>
                </a:spcBef>
              </a:pPr>
              <a:t>‹#›</a:t>
            </a:fld>
            <a:endParaRPr lang="en-US" sz="1000">
              <a:solidFill>
                <a:srgbClr val="002060"/>
              </a:solidFill>
              <a:latin typeface="Arial" charset="0"/>
            </a:endParaRPr>
          </a:p>
        </p:txBody>
      </p:sp>
      <p:sp>
        <p:nvSpPr>
          <p:cNvPr id="33798" name="Text Box 6"/>
          <p:cNvSpPr txBox="1">
            <a:spLocks noChangeArrowheads="1"/>
          </p:cNvSpPr>
          <p:nvPr/>
        </p:nvSpPr>
        <p:spPr bwMode="auto">
          <a:xfrm>
            <a:off x="609601" y="6577014"/>
            <a:ext cx="5092700" cy="280987"/>
          </a:xfrm>
          <a:prstGeom prst="rect">
            <a:avLst/>
          </a:prstGeom>
          <a:noFill/>
          <a:ln w="9525" algn="ctr">
            <a:noFill/>
            <a:miter lim="800000"/>
            <a:headEnd/>
            <a:tailEnd/>
          </a:ln>
          <a:effectLst/>
        </p:spPr>
        <p:txBody>
          <a:bodyPr lIns="91435" tIns="45718" rIns="91435" bIns="45718"/>
          <a:lstStyle/>
          <a:p>
            <a:pPr marL="342900" indent="-342900">
              <a:spcBef>
                <a:spcPct val="50000"/>
              </a:spcBef>
            </a:pPr>
            <a:r>
              <a:rPr lang="en-US" sz="1000">
                <a:solidFill>
                  <a:srgbClr val="002060"/>
                </a:solidFill>
                <a:latin typeface="Arial" charset="0"/>
              </a:rPr>
              <a:t>Tech 106: Aux. Views, Cross-sections, and Assemblies</a:t>
            </a:r>
          </a:p>
        </p:txBody>
      </p:sp>
      <p:sp>
        <p:nvSpPr>
          <p:cNvPr id="33799" name="Line 7"/>
          <p:cNvSpPr>
            <a:spLocks noChangeShapeType="1"/>
          </p:cNvSpPr>
          <p:nvPr userDrawn="1"/>
        </p:nvSpPr>
        <p:spPr bwMode="auto">
          <a:xfrm>
            <a:off x="25400" y="6553200"/>
            <a:ext cx="12192000" cy="0"/>
          </a:xfrm>
          <a:prstGeom prst="line">
            <a:avLst/>
          </a:prstGeom>
          <a:noFill/>
          <a:ln w="57150" cap="rnd">
            <a:solidFill>
              <a:srgbClr val="9B242E"/>
            </a:solidFill>
            <a:prstDash val="sysDot"/>
            <a:round/>
            <a:headEnd/>
            <a:tailEnd/>
          </a:ln>
          <a:effectLst/>
        </p:spPr>
        <p:txBody>
          <a:bodyPr/>
          <a:lstStyle/>
          <a:p>
            <a:pPr>
              <a:defRPr/>
            </a:pPr>
            <a:endParaRPr lang="en-US" sz="2400">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2800">
          <a:solidFill>
            <a:srgbClr val="002060"/>
          </a:solidFill>
          <a:latin typeface="+mj-lt"/>
          <a:ea typeface="ＭＳ Ｐゴシック" pitchFamily="37" charset="-128"/>
          <a:cs typeface="ＭＳ Ｐゴシック" pitchFamily="37" charset="-128"/>
        </a:defRPr>
      </a:lvl1pPr>
      <a:lvl2pPr algn="ctr" rtl="0" eaLnBrk="0" fontAlgn="base" hangingPunct="0">
        <a:spcBef>
          <a:spcPct val="0"/>
        </a:spcBef>
        <a:spcAft>
          <a:spcPct val="0"/>
        </a:spcAft>
        <a:defRPr sz="2800">
          <a:solidFill>
            <a:srgbClr val="002060"/>
          </a:solidFill>
          <a:latin typeface="Arial" charset="0"/>
          <a:ea typeface="ＭＳ Ｐゴシック" pitchFamily="37" charset="-128"/>
          <a:cs typeface="ＭＳ Ｐゴシック" pitchFamily="37" charset="-128"/>
        </a:defRPr>
      </a:lvl2pPr>
      <a:lvl3pPr algn="ctr" rtl="0" eaLnBrk="0" fontAlgn="base" hangingPunct="0">
        <a:spcBef>
          <a:spcPct val="0"/>
        </a:spcBef>
        <a:spcAft>
          <a:spcPct val="0"/>
        </a:spcAft>
        <a:defRPr sz="2800">
          <a:solidFill>
            <a:srgbClr val="002060"/>
          </a:solidFill>
          <a:latin typeface="Arial" charset="0"/>
          <a:ea typeface="ＭＳ Ｐゴシック" pitchFamily="37" charset="-128"/>
          <a:cs typeface="ＭＳ Ｐゴシック" pitchFamily="37" charset="-128"/>
        </a:defRPr>
      </a:lvl3pPr>
      <a:lvl4pPr algn="ctr" rtl="0" eaLnBrk="0" fontAlgn="base" hangingPunct="0">
        <a:spcBef>
          <a:spcPct val="0"/>
        </a:spcBef>
        <a:spcAft>
          <a:spcPct val="0"/>
        </a:spcAft>
        <a:defRPr sz="2800">
          <a:solidFill>
            <a:srgbClr val="002060"/>
          </a:solidFill>
          <a:latin typeface="Arial" charset="0"/>
          <a:ea typeface="ＭＳ Ｐゴシック" pitchFamily="37" charset="-128"/>
          <a:cs typeface="ＭＳ Ｐゴシック" pitchFamily="37" charset="-128"/>
        </a:defRPr>
      </a:lvl4pPr>
      <a:lvl5pPr algn="ctr" rtl="0" eaLnBrk="0" fontAlgn="base" hangingPunct="0">
        <a:spcBef>
          <a:spcPct val="0"/>
        </a:spcBef>
        <a:spcAft>
          <a:spcPct val="0"/>
        </a:spcAft>
        <a:defRPr sz="2800">
          <a:solidFill>
            <a:srgbClr val="002060"/>
          </a:solidFill>
          <a:latin typeface="Arial" charset="0"/>
          <a:ea typeface="ＭＳ Ｐゴシック" pitchFamily="37" charset="-128"/>
          <a:cs typeface="ＭＳ Ｐゴシック" pitchFamily="37" charset="-128"/>
        </a:defRPr>
      </a:lvl5pPr>
      <a:lvl6pPr marL="457200" algn="ctr" rtl="0" fontAlgn="base">
        <a:spcBef>
          <a:spcPct val="0"/>
        </a:spcBef>
        <a:spcAft>
          <a:spcPct val="0"/>
        </a:spcAft>
        <a:defRPr sz="2800">
          <a:solidFill>
            <a:schemeClr val="bg1"/>
          </a:solidFill>
          <a:latin typeface="Arial" charset="0"/>
        </a:defRPr>
      </a:lvl6pPr>
      <a:lvl7pPr marL="914400" algn="ctr" rtl="0" fontAlgn="base">
        <a:spcBef>
          <a:spcPct val="0"/>
        </a:spcBef>
        <a:spcAft>
          <a:spcPct val="0"/>
        </a:spcAft>
        <a:defRPr sz="2800">
          <a:solidFill>
            <a:schemeClr val="bg1"/>
          </a:solidFill>
          <a:latin typeface="Arial" charset="0"/>
        </a:defRPr>
      </a:lvl7pPr>
      <a:lvl8pPr marL="1371600" algn="ctr" rtl="0" fontAlgn="base">
        <a:spcBef>
          <a:spcPct val="0"/>
        </a:spcBef>
        <a:spcAft>
          <a:spcPct val="0"/>
        </a:spcAft>
        <a:defRPr sz="2800">
          <a:solidFill>
            <a:schemeClr val="bg1"/>
          </a:solidFill>
          <a:latin typeface="Arial" charset="0"/>
        </a:defRPr>
      </a:lvl8pPr>
      <a:lvl9pPr marL="1828800" algn="ctr" rtl="0" fontAlgn="base">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rgbClr val="002060"/>
          </a:solidFill>
          <a:latin typeface="+mn-lt"/>
          <a:ea typeface="ＭＳ Ｐゴシック" pitchFamily="37" charset="-128"/>
          <a:cs typeface="ＭＳ Ｐゴシック" pitchFamily="37" charset="-128"/>
        </a:defRPr>
      </a:lvl1pPr>
      <a:lvl2pPr marL="742950" indent="-285750" algn="l" rtl="0" eaLnBrk="0" fontAlgn="base" hangingPunct="0">
        <a:spcBef>
          <a:spcPct val="20000"/>
        </a:spcBef>
        <a:spcAft>
          <a:spcPct val="0"/>
        </a:spcAft>
        <a:buChar char="–"/>
        <a:defRPr sz="2200">
          <a:solidFill>
            <a:srgbClr val="002060"/>
          </a:solidFill>
          <a:latin typeface="+mn-lt"/>
          <a:ea typeface="ＭＳ Ｐゴシック" pitchFamily="37" charset="-128"/>
        </a:defRPr>
      </a:lvl2pPr>
      <a:lvl3pPr marL="1143000" indent="-228600" algn="l" rtl="0" eaLnBrk="0" fontAlgn="base" hangingPunct="0">
        <a:spcBef>
          <a:spcPct val="20000"/>
        </a:spcBef>
        <a:spcAft>
          <a:spcPct val="0"/>
        </a:spcAft>
        <a:buChar char="•"/>
        <a:defRPr sz="2000">
          <a:solidFill>
            <a:srgbClr val="002060"/>
          </a:solidFill>
          <a:latin typeface="+mn-lt"/>
          <a:ea typeface="ＭＳ Ｐゴシック" pitchFamily="37" charset="-128"/>
        </a:defRPr>
      </a:lvl3pPr>
      <a:lvl4pPr marL="1600200" indent="-228600" algn="l" rtl="0" eaLnBrk="0" fontAlgn="base" hangingPunct="0">
        <a:spcBef>
          <a:spcPct val="20000"/>
        </a:spcBef>
        <a:spcAft>
          <a:spcPct val="0"/>
        </a:spcAft>
        <a:buChar char="–"/>
        <a:defRPr sz="2000">
          <a:solidFill>
            <a:srgbClr val="002060"/>
          </a:solidFill>
          <a:latin typeface="+mn-lt"/>
          <a:ea typeface="ＭＳ Ｐゴシック" pitchFamily="37" charset="-128"/>
        </a:defRPr>
      </a:lvl4pPr>
      <a:lvl5pPr marL="2057400" indent="-228600" algn="l" rtl="0" eaLnBrk="0" fontAlgn="base" hangingPunct="0">
        <a:spcBef>
          <a:spcPct val="20000"/>
        </a:spcBef>
        <a:spcAft>
          <a:spcPct val="0"/>
        </a:spcAft>
        <a:buChar char="»"/>
        <a:defRPr sz="2000">
          <a:solidFill>
            <a:srgbClr val="002060"/>
          </a:solidFill>
          <a:latin typeface="+mn-lt"/>
          <a:ea typeface="ＭＳ Ｐゴシック" pitchFamily="37"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customXml" Target="../ink/ink1.xml"/><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customXml" Target="../ink/ink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youtube.com/watch?v=UT6XVLSM0vA&amp;feature=relat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draftingmanuals.tpub.com/14276/img/14276_189_1.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8.gif"/><Relationship Id="rId5" Type="http://schemas.openxmlformats.org/officeDocument/2006/relationships/image" Target="../media/image57.gif"/><Relationship Id="rId4" Type="http://schemas.openxmlformats.org/officeDocument/2006/relationships/image" Target="../media/image56.gi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61.jpeg"/><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2.png"/><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SFU_cmyk_wht_ex_SURREY_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648200" cy="1067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1" name="Content Placeholder 2"/>
          <p:cNvSpPr>
            <a:spLocks noGrp="1"/>
          </p:cNvSpPr>
          <p:nvPr>
            <p:ph idx="1"/>
          </p:nvPr>
        </p:nvSpPr>
        <p:spPr>
          <a:xfrm>
            <a:off x="1632155" y="1361768"/>
            <a:ext cx="8839200" cy="1263445"/>
          </a:xfrm>
        </p:spPr>
        <p:txBody>
          <a:bodyPr/>
          <a:lstStyle/>
          <a:p>
            <a:pPr algn="ctr" eaLnBrk="1" hangingPunct="1">
              <a:spcBef>
                <a:spcPts val="0"/>
              </a:spcBef>
              <a:buNone/>
            </a:pPr>
            <a:r>
              <a:rPr lang="en-US" sz="2000" dirty="0">
                <a:solidFill>
                  <a:schemeClr val="accent2"/>
                </a:solidFill>
                <a:latin typeface="Century Gothic" charset="0"/>
                <a:ea typeface="Century Gothic" charset="0"/>
                <a:cs typeface="Century Gothic" charset="0"/>
              </a:rPr>
              <a:t>IAT 106 </a:t>
            </a:r>
          </a:p>
          <a:p>
            <a:pPr algn="ctr" eaLnBrk="1" hangingPunct="1">
              <a:spcBef>
                <a:spcPts val="0"/>
              </a:spcBef>
              <a:buNone/>
            </a:pPr>
            <a:r>
              <a:rPr lang="en-US" sz="2000" dirty="0">
                <a:solidFill>
                  <a:schemeClr val="accent2"/>
                </a:solidFill>
                <a:latin typeface="Century Gothic" charset="0"/>
                <a:ea typeface="Century Gothic" charset="0"/>
                <a:cs typeface="Century Gothic" charset="0"/>
              </a:rPr>
              <a:t>Spatial Thinking and Communicating</a:t>
            </a:r>
          </a:p>
          <a:p>
            <a:pPr algn="ctr" eaLnBrk="1" hangingPunct="1">
              <a:buFontTx/>
              <a:buNone/>
            </a:pPr>
            <a:endParaRPr lang="en-CA" sz="1800" b="1" dirty="0">
              <a:solidFill>
                <a:schemeClr val="accent2"/>
              </a:solidFill>
              <a:latin typeface="Century Gothic" charset="0"/>
              <a:ea typeface="Century Gothic" charset="0"/>
              <a:cs typeface="Century Gothic" charset="0"/>
            </a:endParaRPr>
          </a:p>
        </p:txBody>
      </p:sp>
      <p:pic>
        <p:nvPicPr>
          <p:cNvPr id="5123" name="Picture 14" descr="Spaces and Places 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857" y="4724400"/>
            <a:ext cx="2875121" cy="21595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4" name="Picture 15" descr="buildingc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724400"/>
            <a:ext cx="3245856" cy="2159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16" descr="SFUouts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4977" y="4724400"/>
            <a:ext cx="3016944" cy="2159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200" y="1"/>
            <a:ext cx="5462588" cy="1051719"/>
          </a:xfrm>
          <a:prstGeom prst="rect">
            <a:avLst/>
          </a:prstGeom>
        </p:spPr>
      </p:pic>
      <p:sp>
        <p:nvSpPr>
          <p:cNvPr id="9" name="Rectangle 3"/>
          <p:cNvSpPr txBox="1">
            <a:spLocks noChangeArrowheads="1"/>
          </p:cNvSpPr>
          <p:nvPr/>
        </p:nvSpPr>
        <p:spPr bwMode="auto">
          <a:xfrm>
            <a:off x="2798834" y="2935261"/>
            <a:ext cx="6505843" cy="1788443"/>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rgbClr val="000099"/>
                </a:solidFill>
                <a:latin typeface="+mn-lt"/>
                <a:ea typeface="ＭＳ Ｐゴシック" pitchFamily="37" charset="-128"/>
                <a:cs typeface="ＭＳ Ｐゴシック" pitchFamily="37" charset="-128"/>
              </a:defRPr>
            </a:lvl1pPr>
            <a:lvl2pPr marL="742950" indent="-285750" algn="l" rtl="0" eaLnBrk="0" fontAlgn="base" hangingPunct="0">
              <a:spcBef>
                <a:spcPct val="20000"/>
              </a:spcBef>
              <a:spcAft>
                <a:spcPct val="0"/>
              </a:spcAft>
              <a:buChar char="–"/>
              <a:defRPr sz="2200">
                <a:solidFill>
                  <a:srgbClr val="000099"/>
                </a:solidFill>
                <a:latin typeface="+mn-lt"/>
                <a:ea typeface="ＭＳ Ｐゴシック" pitchFamily="37" charset="-128"/>
              </a:defRPr>
            </a:lvl2pPr>
            <a:lvl3pPr marL="1143000" indent="-228600" algn="l" rtl="0" eaLnBrk="0" fontAlgn="base" hangingPunct="0">
              <a:spcBef>
                <a:spcPct val="20000"/>
              </a:spcBef>
              <a:spcAft>
                <a:spcPct val="0"/>
              </a:spcAft>
              <a:buChar char="•"/>
              <a:defRPr sz="2000">
                <a:solidFill>
                  <a:srgbClr val="000099"/>
                </a:solidFill>
                <a:latin typeface="+mn-lt"/>
                <a:ea typeface="ＭＳ Ｐゴシック" pitchFamily="37" charset="-128"/>
              </a:defRPr>
            </a:lvl3pPr>
            <a:lvl4pPr marL="1600200" indent="-228600" algn="l" rtl="0" eaLnBrk="0" fontAlgn="base" hangingPunct="0">
              <a:spcBef>
                <a:spcPct val="20000"/>
              </a:spcBef>
              <a:spcAft>
                <a:spcPct val="0"/>
              </a:spcAft>
              <a:buChar char="–"/>
              <a:defRPr sz="2000">
                <a:solidFill>
                  <a:srgbClr val="000099"/>
                </a:solidFill>
                <a:latin typeface="+mn-lt"/>
                <a:ea typeface="ＭＳ Ｐゴシック" pitchFamily="37" charset="-128"/>
              </a:defRPr>
            </a:lvl4pPr>
            <a:lvl5pPr marL="2057400" indent="-228600" algn="l" rtl="0" eaLnBrk="0" fontAlgn="base" hangingPunct="0">
              <a:spcBef>
                <a:spcPct val="20000"/>
              </a:spcBef>
              <a:spcAft>
                <a:spcPct val="0"/>
              </a:spcAft>
              <a:buChar char="»"/>
              <a:defRPr sz="2000">
                <a:solidFill>
                  <a:srgbClr val="000099"/>
                </a:solidFill>
                <a:latin typeface="+mn-lt"/>
                <a:ea typeface="ＭＳ Ｐゴシック" pitchFamily="37"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buNone/>
            </a:pPr>
            <a:r>
              <a:rPr lang="en-US" sz="2800" kern="0" dirty="0">
                <a:latin typeface="Century Gothic" charset="0"/>
                <a:ea typeface="Century Gothic" charset="0"/>
                <a:cs typeface="Century Gothic" charset="0"/>
              </a:rPr>
              <a:t>Auxiliary Views, Cross-sections &amp; SolidWorks Assemblies</a:t>
            </a:r>
          </a:p>
          <a:p>
            <a:pPr marL="0" indent="0" algn="ctr">
              <a:buNone/>
            </a:pPr>
            <a:r>
              <a:rPr lang="en-US" b="1" kern="0" dirty="0">
                <a:latin typeface="Century Gothic" charset="0"/>
                <a:ea typeface="Century Gothic" charset="0"/>
                <a:cs typeface="Century Gothic" charset="0"/>
              </a:rPr>
              <a:t>Week 6</a:t>
            </a:r>
          </a:p>
        </p:txBody>
      </p:sp>
    </p:spTree>
    <p:extLst>
      <p:ext uri="{BB962C8B-B14F-4D97-AF65-F5344CB8AC3E}">
        <p14:creationId xmlns:p14="http://schemas.microsoft.com/office/powerpoint/2010/main" val="129426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The Need for Auxiliary Views</a:t>
            </a:r>
          </a:p>
        </p:txBody>
      </p:sp>
      <p:sp>
        <p:nvSpPr>
          <p:cNvPr id="22531" name="Text Box 5"/>
          <p:cNvSpPr txBox="1">
            <a:spLocks noChangeArrowheads="1"/>
          </p:cNvSpPr>
          <p:nvPr/>
        </p:nvSpPr>
        <p:spPr bwMode="auto">
          <a:xfrm>
            <a:off x="2112964" y="5545139"/>
            <a:ext cx="3965575" cy="274637"/>
          </a:xfrm>
          <a:prstGeom prst="rect">
            <a:avLst/>
          </a:prstGeom>
          <a:noFill/>
          <a:ln w="9525">
            <a:noFill/>
            <a:miter lim="800000"/>
            <a:headEnd/>
            <a:tailEnd/>
          </a:ln>
        </p:spPr>
        <p:txBody>
          <a:bodyPr wrap="none">
            <a:spAutoFit/>
          </a:bodyPr>
          <a:lstStyle/>
          <a:p>
            <a:r>
              <a:rPr lang="en-US" sz="1200"/>
              <a:t>http://www.soundcraft.com/product_sheet.asp?product_id=22</a:t>
            </a:r>
            <a:endParaRPr lang="en-US"/>
          </a:p>
        </p:txBody>
      </p:sp>
      <p:pic>
        <p:nvPicPr>
          <p:cNvPr id="22532" name="Picture 8" descr="MixingBoard3"/>
          <p:cNvPicPr>
            <a:picLocks noChangeAspect="1" noChangeArrowheads="1"/>
          </p:cNvPicPr>
          <p:nvPr/>
        </p:nvPicPr>
        <p:blipFill>
          <a:blip r:embed="rId3" cstate="print"/>
          <a:srcRect/>
          <a:stretch>
            <a:fillRect/>
          </a:stretch>
        </p:blipFill>
        <p:spPr bwMode="auto">
          <a:xfrm>
            <a:off x="2171700" y="1849438"/>
            <a:ext cx="3771900" cy="3492500"/>
          </a:xfrm>
          <a:prstGeom prst="rect">
            <a:avLst/>
          </a:prstGeom>
          <a:noFill/>
          <a:ln w="9525">
            <a:noFill/>
            <a:miter lim="800000"/>
            <a:headEnd/>
            <a:tailEnd/>
          </a:ln>
        </p:spPr>
      </p:pic>
      <p:pic>
        <p:nvPicPr>
          <p:cNvPr id="22533" name="Picture 9" descr="MixingBoard4"/>
          <p:cNvPicPr>
            <a:picLocks noChangeAspect="1" noChangeArrowheads="1"/>
          </p:cNvPicPr>
          <p:nvPr/>
        </p:nvPicPr>
        <p:blipFill>
          <a:blip r:embed="rId4" cstate="print"/>
          <a:srcRect/>
          <a:stretch>
            <a:fillRect/>
          </a:stretch>
        </p:blipFill>
        <p:spPr bwMode="auto">
          <a:xfrm>
            <a:off x="7454901" y="1276350"/>
            <a:ext cx="2087563" cy="5202238"/>
          </a:xfrm>
          <a:prstGeom prst="rect">
            <a:avLst/>
          </a:prstGeom>
          <a:noFill/>
          <a:ln w="9525">
            <a:noFill/>
            <a:miter lim="800000"/>
            <a:headEnd/>
            <a:tailEnd/>
          </a:ln>
        </p:spPr>
      </p:pic>
    </p:spTree>
    <p:extLst>
      <p:ext uri="{BB962C8B-B14F-4D97-AF65-F5344CB8AC3E}">
        <p14:creationId xmlns:p14="http://schemas.microsoft.com/office/powerpoint/2010/main" val="147329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The Need for Auxiliary Views</a:t>
            </a:r>
          </a:p>
        </p:txBody>
      </p:sp>
      <p:sp>
        <p:nvSpPr>
          <p:cNvPr id="22531" name="Text Box 5"/>
          <p:cNvSpPr txBox="1">
            <a:spLocks noChangeArrowheads="1"/>
          </p:cNvSpPr>
          <p:nvPr/>
        </p:nvSpPr>
        <p:spPr bwMode="auto">
          <a:xfrm>
            <a:off x="2112964" y="5545139"/>
            <a:ext cx="3965575" cy="274637"/>
          </a:xfrm>
          <a:prstGeom prst="rect">
            <a:avLst/>
          </a:prstGeom>
          <a:noFill/>
          <a:ln w="9525">
            <a:noFill/>
            <a:miter lim="800000"/>
            <a:headEnd/>
            <a:tailEnd/>
          </a:ln>
        </p:spPr>
        <p:txBody>
          <a:bodyPr wrap="none">
            <a:spAutoFit/>
          </a:bodyPr>
          <a:lstStyle/>
          <a:p>
            <a:r>
              <a:rPr lang="en-US" sz="1200"/>
              <a:t>http://www.soundcraft.com/product_sheet.asp?product_id=22</a:t>
            </a: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9198" y="1849438"/>
            <a:ext cx="4422602" cy="3314700"/>
          </a:xfrm>
          <a:prstGeom prst="rect">
            <a:avLst/>
          </a:prstGeom>
        </p:spPr>
      </p:pic>
      <p:sp>
        <p:nvSpPr>
          <p:cNvPr id="3" name="Rectangle 2"/>
          <p:cNvSpPr/>
          <p:nvPr/>
        </p:nvSpPr>
        <p:spPr>
          <a:xfrm>
            <a:off x="8611791" y="2200377"/>
            <a:ext cx="1889919" cy="1323439"/>
          </a:xfrm>
          <a:prstGeom prst="rect">
            <a:avLst/>
          </a:prstGeom>
        </p:spPr>
        <p:txBody>
          <a:bodyPr wrap="square">
            <a:spAutoFit/>
          </a:bodyPr>
          <a:lstStyle/>
          <a:p>
            <a:pPr>
              <a:buFontTx/>
              <a:buNone/>
            </a:pPr>
            <a:r>
              <a:rPr lang="en-US" sz="1600" dirty="0"/>
              <a:t>An auxiliary view would give you the </a:t>
            </a:r>
            <a:r>
              <a:rPr lang="en-US" sz="1600" b="1" dirty="0"/>
              <a:t>true</a:t>
            </a:r>
            <a:r>
              <a:rPr lang="en-US" sz="1600" dirty="0"/>
              <a:t> </a:t>
            </a:r>
            <a:r>
              <a:rPr lang="en-US" sz="1600" b="1" dirty="0"/>
              <a:t>shape</a:t>
            </a:r>
            <a:r>
              <a:rPr lang="en-US" sz="1600" dirty="0"/>
              <a:t> of the inclined face of this sound mixer</a:t>
            </a:r>
          </a:p>
        </p:txBody>
      </p:sp>
      <p:cxnSp>
        <p:nvCxnSpPr>
          <p:cNvPr id="5" name="Straight Connector 4"/>
          <p:cNvCxnSpPr/>
          <p:nvPr/>
        </p:nvCxnSpPr>
        <p:spPr>
          <a:xfrm>
            <a:off x="8521701" y="4267200"/>
            <a:ext cx="180181" cy="3683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78539" y="2200376"/>
            <a:ext cx="2301961" cy="1736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xingBoard3"/>
          <p:cNvPicPr>
            <a:picLocks noChangeAspect="1" noChangeArrowheads="1"/>
          </p:cNvPicPr>
          <p:nvPr/>
        </p:nvPicPr>
        <p:blipFill>
          <a:blip r:embed="rId4" cstate="print"/>
          <a:srcRect/>
          <a:stretch>
            <a:fillRect/>
          </a:stretch>
        </p:blipFill>
        <p:spPr bwMode="auto">
          <a:xfrm>
            <a:off x="2171700" y="1849438"/>
            <a:ext cx="3771900" cy="3492500"/>
          </a:xfrm>
          <a:prstGeom prst="rect">
            <a:avLst/>
          </a:prstGeom>
          <a:noFill/>
          <a:ln w="9525">
            <a:noFill/>
            <a:miter lim="800000"/>
            <a:headEnd/>
            <a:tailEnd/>
          </a:ln>
        </p:spPr>
      </p:pic>
    </p:spTree>
    <p:extLst>
      <p:ext uri="{BB962C8B-B14F-4D97-AF65-F5344CB8AC3E}">
        <p14:creationId xmlns:p14="http://schemas.microsoft.com/office/powerpoint/2010/main" val="131522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Why do we need Auxiliary Views?</a:t>
            </a:r>
          </a:p>
        </p:txBody>
      </p:sp>
      <p:grpSp>
        <p:nvGrpSpPr>
          <p:cNvPr id="3" name="Group 2"/>
          <p:cNvGrpSpPr/>
          <p:nvPr/>
        </p:nvGrpSpPr>
        <p:grpSpPr>
          <a:xfrm>
            <a:off x="2707959" y="1269684"/>
            <a:ext cx="6543675" cy="4948237"/>
            <a:chOff x="1244918" y="1269683"/>
            <a:chExt cx="6543675" cy="4948237"/>
          </a:xfrm>
        </p:grpSpPr>
        <p:pic>
          <p:nvPicPr>
            <p:cNvPr id="6" name="Picture 4" descr="AuxMulti"/>
            <p:cNvPicPr>
              <a:picLocks noChangeAspect="1" noChangeArrowheads="1"/>
            </p:cNvPicPr>
            <p:nvPr/>
          </p:nvPicPr>
          <p:blipFill>
            <a:blip r:embed="rId3" cstate="print"/>
            <a:srcRect/>
            <a:stretch>
              <a:fillRect/>
            </a:stretch>
          </p:blipFill>
          <p:spPr bwMode="auto">
            <a:xfrm>
              <a:off x="1244918" y="1269683"/>
              <a:ext cx="6543675" cy="4948237"/>
            </a:xfrm>
            <a:prstGeom prst="rect">
              <a:avLst/>
            </a:prstGeom>
            <a:noFill/>
            <a:ln w="9525">
              <a:noFill/>
              <a:miter lim="800000"/>
              <a:headEnd/>
              <a:tailEnd/>
            </a:ln>
          </p:spPr>
        </p:pic>
        <p:pic>
          <p:nvPicPr>
            <p:cNvPr id="7" name="Picture 5" descr="AuxIso"/>
            <p:cNvPicPr>
              <a:picLocks noChangeAspect="1" noChangeArrowheads="1"/>
            </p:cNvPicPr>
            <p:nvPr/>
          </p:nvPicPr>
          <p:blipFill>
            <a:blip r:embed="rId4" cstate="print"/>
            <a:srcRect/>
            <a:stretch>
              <a:fillRect/>
            </a:stretch>
          </p:blipFill>
          <p:spPr bwMode="auto">
            <a:xfrm>
              <a:off x="4373880" y="1366520"/>
              <a:ext cx="3321050" cy="3016250"/>
            </a:xfrm>
            <a:prstGeom prst="rect">
              <a:avLst/>
            </a:prstGeom>
            <a:noFill/>
            <a:ln w="9525">
              <a:solidFill>
                <a:schemeClr val="tx1"/>
              </a:solidFill>
              <a:miter lim="800000"/>
              <a:headEnd/>
              <a:tailEnd/>
            </a:ln>
          </p:spPr>
        </p:pic>
        <p:sp>
          <p:nvSpPr>
            <p:cNvPr id="8" name="Line 7"/>
            <p:cNvSpPr>
              <a:spLocks noChangeShapeType="1"/>
            </p:cNvSpPr>
            <p:nvPr/>
          </p:nvSpPr>
          <p:spPr bwMode="auto">
            <a:xfrm flipV="1">
              <a:off x="4999355" y="3119120"/>
              <a:ext cx="1450975" cy="812800"/>
            </a:xfrm>
            <a:prstGeom prst="line">
              <a:avLst/>
            </a:prstGeom>
            <a:noFill/>
            <a:ln w="9525">
              <a:solidFill>
                <a:schemeClr val="tx1"/>
              </a:solidFill>
              <a:round/>
              <a:headEnd/>
              <a:tailEnd type="triangle" w="med" len="med"/>
            </a:ln>
          </p:spPr>
          <p:txBody>
            <a:bodyPr wrap="none" anchor="ctr"/>
            <a:lstStyle/>
            <a:p>
              <a:endParaRPr lang="en-US">
                <a:latin typeface="Century Gothic" charset="0"/>
                <a:ea typeface="Century Gothic" charset="0"/>
                <a:cs typeface="Century Gothic" charset="0"/>
              </a:endParaRPr>
            </a:p>
          </p:txBody>
        </p:sp>
        <p:sp>
          <p:nvSpPr>
            <p:cNvPr id="9" name="Line 8"/>
            <p:cNvSpPr>
              <a:spLocks noChangeShapeType="1"/>
            </p:cNvSpPr>
            <p:nvPr/>
          </p:nvSpPr>
          <p:spPr bwMode="auto">
            <a:xfrm flipV="1">
              <a:off x="2907030" y="2185670"/>
              <a:ext cx="0" cy="1320800"/>
            </a:xfrm>
            <a:prstGeom prst="line">
              <a:avLst/>
            </a:prstGeom>
            <a:noFill/>
            <a:ln w="9525">
              <a:solidFill>
                <a:srgbClr val="FF0000"/>
              </a:solidFill>
              <a:round/>
              <a:headEnd/>
              <a:tailEnd type="triangle" w="med" len="med"/>
            </a:ln>
          </p:spPr>
          <p:txBody>
            <a:bodyPr wrap="none" anchor="ctr"/>
            <a:lstStyle/>
            <a:p>
              <a:endParaRPr lang="en-US">
                <a:latin typeface="Century Gothic" charset="0"/>
                <a:ea typeface="Century Gothic" charset="0"/>
                <a:cs typeface="Century Gothic" charset="0"/>
              </a:endParaRPr>
            </a:p>
          </p:txBody>
        </p:sp>
        <p:sp>
          <p:nvSpPr>
            <p:cNvPr id="10" name="Line 9"/>
            <p:cNvSpPr>
              <a:spLocks noChangeShapeType="1"/>
            </p:cNvSpPr>
            <p:nvPr/>
          </p:nvSpPr>
          <p:spPr bwMode="auto">
            <a:xfrm>
              <a:off x="2932430" y="4458970"/>
              <a:ext cx="0" cy="933450"/>
            </a:xfrm>
            <a:prstGeom prst="line">
              <a:avLst/>
            </a:prstGeom>
            <a:noFill/>
            <a:ln w="9525">
              <a:solidFill>
                <a:srgbClr val="FF0000"/>
              </a:solidFill>
              <a:round/>
              <a:headEnd/>
              <a:tailEnd type="triangle" w="med" len="med"/>
            </a:ln>
          </p:spPr>
          <p:txBody>
            <a:bodyPr wrap="none" anchor="ctr"/>
            <a:lstStyle/>
            <a:p>
              <a:endParaRPr lang="en-US">
                <a:latin typeface="Century Gothic" charset="0"/>
                <a:ea typeface="Century Gothic" charset="0"/>
                <a:cs typeface="Century Gothic" charset="0"/>
              </a:endParaRPr>
            </a:p>
          </p:txBody>
        </p:sp>
        <p:sp>
          <p:nvSpPr>
            <p:cNvPr id="11" name="Line 10"/>
            <p:cNvSpPr>
              <a:spLocks noChangeShapeType="1"/>
            </p:cNvSpPr>
            <p:nvPr/>
          </p:nvSpPr>
          <p:spPr bwMode="auto">
            <a:xfrm>
              <a:off x="5085080" y="4446270"/>
              <a:ext cx="1930400" cy="1054100"/>
            </a:xfrm>
            <a:prstGeom prst="line">
              <a:avLst/>
            </a:prstGeom>
            <a:noFill/>
            <a:ln w="9525">
              <a:solidFill>
                <a:srgbClr val="FF0000"/>
              </a:solidFill>
              <a:round/>
              <a:headEnd/>
              <a:tailEnd type="triangle" w="med" len="med"/>
            </a:ln>
          </p:spPr>
          <p:txBody>
            <a:bodyPr wrap="none" anchor="ctr"/>
            <a:lstStyle/>
            <a:p>
              <a:endParaRPr lang="en-US">
                <a:latin typeface="Century Gothic" charset="0"/>
                <a:ea typeface="Century Gothic" charset="0"/>
                <a:cs typeface="Century Gothic" charset="0"/>
              </a:endParaRPr>
            </a:p>
          </p:txBody>
        </p:sp>
        <p:sp>
          <p:nvSpPr>
            <p:cNvPr id="12" name="Text Box 11"/>
            <p:cNvSpPr txBox="1">
              <a:spLocks noChangeArrowheads="1"/>
            </p:cNvSpPr>
            <p:nvPr/>
          </p:nvSpPr>
          <p:spPr bwMode="auto">
            <a:xfrm>
              <a:off x="2865755" y="2987358"/>
              <a:ext cx="365806" cy="461665"/>
            </a:xfrm>
            <a:prstGeom prst="rect">
              <a:avLst/>
            </a:prstGeom>
            <a:noFill/>
            <a:ln w="9525">
              <a:noFill/>
              <a:miter lim="800000"/>
              <a:headEnd/>
              <a:tailEnd/>
            </a:ln>
          </p:spPr>
          <p:txBody>
            <a:bodyPr wrap="none">
              <a:spAutoFit/>
            </a:bodyPr>
            <a:lstStyle/>
            <a:p>
              <a:r>
                <a:rPr lang="en-US">
                  <a:latin typeface="Century Gothic" charset="0"/>
                  <a:ea typeface="Century Gothic" charset="0"/>
                  <a:cs typeface="Century Gothic" charset="0"/>
                </a:rPr>
                <a:t>?</a:t>
              </a:r>
            </a:p>
          </p:txBody>
        </p:sp>
        <p:sp>
          <p:nvSpPr>
            <p:cNvPr id="13" name="Text Box 12"/>
            <p:cNvSpPr txBox="1">
              <a:spLocks noChangeArrowheads="1"/>
            </p:cNvSpPr>
            <p:nvPr/>
          </p:nvSpPr>
          <p:spPr bwMode="auto">
            <a:xfrm>
              <a:off x="2916555" y="4701858"/>
              <a:ext cx="365806" cy="461665"/>
            </a:xfrm>
            <a:prstGeom prst="rect">
              <a:avLst/>
            </a:prstGeom>
            <a:noFill/>
            <a:ln w="9525">
              <a:noFill/>
              <a:miter lim="800000"/>
              <a:headEnd/>
              <a:tailEnd/>
            </a:ln>
          </p:spPr>
          <p:txBody>
            <a:bodyPr wrap="none">
              <a:spAutoFit/>
            </a:bodyPr>
            <a:lstStyle/>
            <a:p>
              <a:r>
                <a:rPr lang="en-US">
                  <a:latin typeface="Century Gothic" charset="0"/>
                  <a:ea typeface="Century Gothic" charset="0"/>
                  <a:cs typeface="Century Gothic" charset="0"/>
                </a:rPr>
                <a:t>?</a:t>
              </a:r>
            </a:p>
          </p:txBody>
        </p:sp>
        <p:sp>
          <p:nvSpPr>
            <p:cNvPr id="14" name="Text Box 13"/>
            <p:cNvSpPr txBox="1">
              <a:spLocks noChangeArrowheads="1"/>
            </p:cNvSpPr>
            <p:nvPr/>
          </p:nvSpPr>
          <p:spPr bwMode="auto">
            <a:xfrm>
              <a:off x="5989955" y="4632008"/>
              <a:ext cx="365806" cy="461665"/>
            </a:xfrm>
            <a:prstGeom prst="rect">
              <a:avLst/>
            </a:prstGeom>
            <a:noFill/>
            <a:ln w="9525">
              <a:noFill/>
              <a:miter lim="800000"/>
              <a:headEnd/>
              <a:tailEnd/>
            </a:ln>
          </p:spPr>
          <p:txBody>
            <a:bodyPr wrap="none">
              <a:spAutoFit/>
            </a:bodyPr>
            <a:lstStyle/>
            <a:p>
              <a:r>
                <a:rPr lang="en-US">
                  <a:latin typeface="Century Gothic" charset="0"/>
                  <a:ea typeface="Century Gothic" charset="0"/>
                  <a:cs typeface="Century Gothic" charset="0"/>
                </a:rPr>
                <a:t>?</a:t>
              </a:r>
            </a:p>
          </p:txBody>
        </p:sp>
        <p:sp>
          <p:nvSpPr>
            <p:cNvPr id="15" name="Rectangle 14"/>
            <p:cNvSpPr>
              <a:spLocks noChangeArrowheads="1"/>
            </p:cNvSpPr>
            <p:nvPr/>
          </p:nvSpPr>
          <p:spPr bwMode="auto">
            <a:xfrm>
              <a:off x="1389380" y="3427850"/>
              <a:ext cx="2890837" cy="952500"/>
            </a:xfrm>
            <a:prstGeom prst="rect">
              <a:avLst/>
            </a:prstGeom>
            <a:noFill/>
            <a:ln w="9525">
              <a:noFill/>
              <a:miter lim="800000"/>
              <a:headEnd/>
              <a:tailEnd/>
            </a:ln>
          </p:spPr>
          <p:txBody>
            <a:bodyPr wrap="none" anchor="ctr"/>
            <a:lstStyle/>
            <a:p>
              <a:pPr algn="ctr"/>
              <a:r>
                <a:rPr lang="en-US" sz="1800" dirty="0">
                  <a:latin typeface="Century Gothic" charset="0"/>
                  <a:ea typeface="Century Gothic" charset="0"/>
                  <a:cs typeface="Century Gothic" charset="0"/>
                </a:rPr>
                <a:t>What is the true shape and </a:t>
              </a:r>
            </a:p>
            <a:p>
              <a:pPr algn="ctr"/>
              <a:r>
                <a:rPr lang="en-US" sz="1800" dirty="0">
                  <a:latin typeface="Century Gothic" charset="0"/>
                  <a:ea typeface="Century Gothic" charset="0"/>
                  <a:cs typeface="Century Gothic" charset="0"/>
                </a:rPr>
                <a:t>size of the inclined face?</a:t>
              </a:r>
            </a:p>
          </p:txBody>
        </p:sp>
      </p:grpSp>
    </p:spTree>
    <p:extLst>
      <p:ext uri="{BB962C8B-B14F-4D97-AF65-F5344CB8AC3E}">
        <p14:creationId xmlns:p14="http://schemas.microsoft.com/office/powerpoint/2010/main" val="217291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Why do we need Auxiliary Views?</a:t>
            </a:r>
          </a:p>
        </p:txBody>
      </p:sp>
      <p:sp>
        <p:nvSpPr>
          <p:cNvPr id="45059" name="Rectangle 3"/>
          <p:cNvSpPr>
            <a:spLocks noGrp="1" noChangeArrowheads="1"/>
          </p:cNvSpPr>
          <p:nvPr>
            <p:ph type="body" idx="1"/>
          </p:nvPr>
        </p:nvSpPr>
        <p:spPr>
          <a:xfrm>
            <a:off x="1871134" y="1092201"/>
            <a:ext cx="8551333" cy="990600"/>
          </a:xfrm>
        </p:spPr>
        <p:txBody>
          <a:bodyPr/>
          <a:lstStyle/>
          <a:p>
            <a:r>
              <a:rPr lang="en-US" sz="2000" dirty="0">
                <a:latin typeface="Century Gothic" charset="0"/>
                <a:ea typeface="Century Gothic" charset="0"/>
                <a:cs typeface="Century Gothic" charset="0"/>
              </a:rPr>
              <a:t>The correct auxiliary view is perpendicular to the face for which you seek a true shape view.</a:t>
            </a:r>
          </a:p>
          <a:p>
            <a:pPr marL="0" indent="0">
              <a:buNone/>
            </a:pPr>
            <a:endParaRPr lang="en-US" sz="1400" dirty="0">
              <a:latin typeface="Century Gothic" charset="0"/>
              <a:ea typeface="Century Gothic" charset="0"/>
              <a:cs typeface="Century Gothic" charset="0"/>
            </a:endParaRPr>
          </a:p>
          <a:p>
            <a:endParaRPr lang="en-US" dirty="0">
              <a:latin typeface="Century Gothic" charset="0"/>
              <a:ea typeface="Century Gothic" charset="0"/>
              <a:cs typeface="Century Gothic" charset="0"/>
            </a:endParaRPr>
          </a:p>
        </p:txBody>
      </p:sp>
      <p:pic>
        <p:nvPicPr>
          <p:cNvPr id="16" name="Picture 14" descr="CreateAux"/>
          <p:cNvPicPr>
            <a:picLocks noChangeAspect="1" noChangeArrowheads="1"/>
          </p:cNvPicPr>
          <p:nvPr/>
        </p:nvPicPr>
        <p:blipFill>
          <a:blip r:embed="rId3" cstate="print"/>
          <a:srcRect/>
          <a:stretch>
            <a:fillRect/>
          </a:stretch>
        </p:blipFill>
        <p:spPr bwMode="auto">
          <a:xfrm>
            <a:off x="4927601" y="1932339"/>
            <a:ext cx="5192713" cy="4427187"/>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78035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What is an Auxiliary View?</a:t>
            </a:r>
          </a:p>
        </p:txBody>
      </p:sp>
      <p:sp>
        <p:nvSpPr>
          <p:cNvPr id="45059" name="Rectangle 3"/>
          <p:cNvSpPr>
            <a:spLocks noGrp="1" noChangeArrowheads="1"/>
          </p:cNvSpPr>
          <p:nvPr>
            <p:ph type="body" idx="1"/>
          </p:nvPr>
        </p:nvSpPr>
        <p:spPr>
          <a:xfrm>
            <a:off x="1676400" y="1295401"/>
            <a:ext cx="8839200" cy="3222009"/>
          </a:xfrm>
        </p:spPr>
        <p:txBody>
          <a:bodyPr/>
          <a:lstStyle/>
          <a:p>
            <a:pPr marL="0" indent="0">
              <a:buNone/>
            </a:pPr>
            <a:r>
              <a:rPr lang="en-US" sz="2000" b="1" dirty="0">
                <a:latin typeface="Century Gothic" charset="0"/>
                <a:ea typeface="Century Gothic" charset="0"/>
                <a:cs typeface="Century Gothic" charset="0"/>
              </a:rPr>
              <a:t>Definition:</a:t>
            </a:r>
            <a:endParaRPr lang="en-US" sz="2000" dirty="0">
              <a:latin typeface="Century Gothic" charset="0"/>
              <a:ea typeface="Century Gothic" charset="0"/>
              <a:cs typeface="Century Gothic" charset="0"/>
            </a:endParaRPr>
          </a:p>
          <a:p>
            <a:pPr marL="0" indent="0" eaLnBrk="1" hangingPunct="1">
              <a:buNone/>
            </a:pPr>
            <a:r>
              <a:rPr lang="en-US" sz="2000" dirty="0">
                <a:latin typeface="Century Gothic" charset="0"/>
                <a:ea typeface="Century Gothic" charset="0"/>
                <a:cs typeface="Century Gothic" charset="0"/>
              </a:rPr>
              <a:t>An auxiliary view is an orthographic view that is not one of the six standard projection e.g. plan (top, front, right side etc.) </a:t>
            </a:r>
          </a:p>
          <a:p>
            <a:pPr eaLnBrk="1" hangingPunct="1"/>
            <a:r>
              <a:rPr lang="en-US" sz="2000" dirty="0">
                <a:latin typeface="Century Gothic" charset="0"/>
                <a:ea typeface="Century Gothic" charset="0"/>
                <a:cs typeface="Century Gothic" charset="0"/>
              </a:rPr>
              <a:t>Auxiliary views allows us to view faces of features that are not parallel to the standard planes of projection to appear </a:t>
            </a:r>
            <a:r>
              <a:rPr lang="en-US" sz="2000" b="1" dirty="0">
                <a:latin typeface="Century Gothic" charset="0"/>
                <a:ea typeface="Century Gothic" charset="0"/>
                <a:cs typeface="Century Gothic" charset="0"/>
              </a:rPr>
              <a:t>True Shape ‘TS’ and Size. </a:t>
            </a:r>
          </a:p>
          <a:p>
            <a:pPr eaLnBrk="1" hangingPunct="1"/>
            <a:r>
              <a:rPr lang="en-US" sz="2000" dirty="0">
                <a:latin typeface="Century Gothic" charset="0"/>
                <a:ea typeface="Century Gothic" charset="0"/>
                <a:cs typeface="Century Gothic" charset="0"/>
              </a:rPr>
              <a:t>To get TS, you need to have True Length and True Width.</a:t>
            </a:r>
          </a:p>
          <a:p>
            <a:pPr eaLnBrk="1" hangingPunct="1"/>
            <a:r>
              <a:rPr lang="en-US" sz="2000" dirty="0">
                <a:latin typeface="Century Gothic" charset="0"/>
                <a:ea typeface="Century Gothic" charset="0"/>
                <a:cs typeface="Century Gothic" charset="0"/>
              </a:rPr>
              <a:t>True Shape and Size views can be dimensioned</a:t>
            </a:r>
          </a:p>
          <a:p>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157095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Auxiliary View</a:t>
            </a:r>
          </a:p>
        </p:txBody>
      </p:sp>
      <p:pic>
        <p:nvPicPr>
          <p:cNvPr id="28676" name="Picture 5" descr="AuxIso"/>
          <p:cNvPicPr>
            <a:picLocks noChangeAspect="1" noChangeArrowheads="1"/>
          </p:cNvPicPr>
          <p:nvPr/>
        </p:nvPicPr>
        <p:blipFill>
          <a:blip r:embed="rId3" cstate="print"/>
          <a:srcRect/>
          <a:stretch>
            <a:fillRect/>
          </a:stretch>
        </p:blipFill>
        <p:spPr bwMode="auto">
          <a:xfrm>
            <a:off x="3319250" y="1284026"/>
            <a:ext cx="5553501" cy="5043811"/>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A key principle for auxiliary views</a:t>
            </a:r>
          </a:p>
        </p:txBody>
      </p:sp>
      <p:pic>
        <p:nvPicPr>
          <p:cNvPr id="98308" name="Picture 4" descr="AuxMulti"/>
          <p:cNvPicPr>
            <a:picLocks noChangeAspect="1" noChangeArrowheads="1"/>
          </p:cNvPicPr>
          <p:nvPr/>
        </p:nvPicPr>
        <p:blipFill>
          <a:blip r:embed="rId4" cstate="print"/>
          <a:srcRect/>
          <a:stretch>
            <a:fillRect/>
          </a:stretch>
        </p:blipFill>
        <p:spPr bwMode="auto">
          <a:xfrm>
            <a:off x="1671639" y="1350964"/>
            <a:ext cx="6543675" cy="4948237"/>
          </a:xfrm>
          <a:prstGeom prst="rect">
            <a:avLst/>
          </a:prstGeom>
          <a:noFill/>
          <a:ln w="9525">
            <a:noFill/>
            <a:miter lim="800000"/>
            <a:headEnd/>
            <a:tailEnd/>
          </a:ln>
        </p:spPr>
      </p:pic>
      <p:sp>
        <p:nvSpPr>
          <p:cNvPr id="13" name="AutoShape 48"/>
          <p:cNvSpPr>
            <a:spLocks/>
          </p:cNvSpPr>
          <p:nvPr/>
        </p:nvSpPr>
        <p:spPr bwMode="auto">
          <a:xfrm flipH="1">
            <a:off x="3956049" y="1452563"/>
            <a:ext cx="412750" cy="1324505"/>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14" name="AutoShape 48"/>
          <p:cNvSpPr>
            <a:spLocks/>
          </p:cNvSpPr>
          <p:nvPr/>
        </p:nvSpPr>
        <p:spPr bwMode="auto">
          <a:xfrm rot="16200000" flipH="1">
            <a:off x="7241117" y="4144964"/>
            <a:ext cx="412750" cy="1324505"/>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2" name="TextBox 1"/>
          <p:cNvSpPr txBox="1"/>
          <p:nvPr/>
        </p:nvSpPr>
        <p:spPr>
          <a:xfrm>
            <a:off x="4470401" y="1879601"/>
            <a:ext cx="575734" cy="461665"/>
          </a:xfrm>
          <a:prstGeom prst="rect">
            <a:avLst/>
          </a:prstGeom>
          <a:noFill/>
        </p:spPr>
        <p:txBody>
          <a:bodyPr wrap="square" rtlCol="0">
            <a:spAutoFit/>
          </a:bodyPr>
          <a:lstStyle/>
          <a:p>
            <a:r>
              <a:rPr lang="en-US" dirty="0">
                <a:latin typeface="Arial"/>
                <a:cs typeface="Arial"/>
              </a:rPr>
              <a:t>A</a:t>
            </a:r>
          </a:p>
        </p:txBody>
      </p:sp>
      <p:sp>
        <p:nvSpPr>
          <p:cNvPr id="16" name="TextBox 15"/>
          <p:cNvSpPr txBox="1"/>
          <p:nvPr/>
        </p:nvSpPr>
        <p:spPr>
          <a:xfrm>
            <a:off x="7264396" y="4080934"/>
            <a:ext cx="575734" cy="461665"/>
          </a:xfrm>
          <a:prstGeom prst="rect">
            <a:avLst/>
          </a:prstGeom>
          <a:noFill/>
        </p:spPr>
        <p:txBody>
          <a:bodyPr wrap="square" rtlCol="0">
            <a:spAutoFit/>
          </a:bodyPr>
          <a:lstStyle/>
          <a:p>
            <a:r>
              <a:rPr lang="en-US" dirty="0">
                <a:latin typeface="Arial"/>
                <a:cs typeface="Arial"/>
              </a:rPr>
              <a:t>A</a:t>
            </a:r>
          </a:p>
        </p:txBody>
      </p:sp>
      <p:sp>
        <p:nvSpPr>
          <p:cNvPr id="3" name="TextBox 2"/>
          <p:cNvSpPr txBox="1"/>
          <p:nvPr/>
        </p:nvSpPr>
        <p:spPr>
          <a:xfrm>
            <a:off x="8483600" y="1879600"/>
            <a:ext cx="1879600" cy="1938992"/>
          </a:xfrm>
          <a:prstGeom prst="rect">
            <a:avLst/>
          </a:prstGeom>
          <a:noFill/>
        </p:spPr>
        <p:txBody>
          <a:bodyPr wrap="square" rtlCol="0">
            <a:spAutoFit/>
          </a:bodyPr>
          <a:lstStyle/>
          <a:p>
            <a:r>
              <a:rPr lang="en-US" sz="2000" dirty="0">
                <a:latin typeface="Century Gothic" charset="0"/>
                <a:ea typeface="Century Gothic" charset="0"/>
                <a:cs typeface="Century Gothic" charset="0"/>
              </a:rPr>
              <a:t>Distances between points are the same in related views.</a:t>
            </a:r>
          </a:p>
        </p:txBody>
      </p:sp>
    </p:spTree>
    <p:custDataLst>
      <p:tags r:id="rId1"/>
    </p:custDataLst>
    <p:extLst>
      <p:ext uri="{BB962C8B-B14F-4D97-AF65-F5344CB8AC3E}">
        <p14:creationId xmlns:p14="http://schemas.microsoft.com/office/powerpoint/2010/main" val="38208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Key principle #2 for auxiliary views</a:t>
            </a:r>
          </a:p>
        </p:txBody>
      </p:sp>
      <p:sp>
        <p:nvSpPr>
          <p:cNvPr id="3" name="TextBox 2"/>
          <p:cNvSpPr txBox="1"/>
          <p:nvPr/>
        </p:nvSpPr>
        <p:spPr>
          <a:xfrm>
            <a:off x="8334234" y="1879600"/>
            <a:ext cx="2333767" cy="1631216"/>
          </a:xfrm>
          <a:prstGeom prst="rect">
            <a:avLst/>
          </a:prstGeom>
          <a:noFill/>
        </p:spPr>
        <p:txBody>
          <a:bodyPr wrap="square" rtlCol="0">
            <a:spAutoFit/>
          </a:bodyPr>
          <a:lstStyle/>
          <a:p>
            <a:r>
              <a:rPr lang="en-US" sz="2000" dirty="0">
                <a:latin typeface="Century Gothic" charset="0"/>
                <a:ea typeface="Century Gothic" charset="0"/>
                <a:cs typeface="Century Gothic" charset="0"/>
              </a:rPr>
              <a:t>A True Shape view is perpendicular to a surface viewed on edge.</a:t>
            </a:r>
          </a:p>
        </p:txBody>
      </p:sp>
      <p:grpSp>
        <p:nvGrpSpPr>
          <p:cNvPr id="71" name="Group 70"/>
          <p:cNvGrpSpPr/>
          <p:nvPr/>
        </p:nvGrpSpPr>
        <p:grpSpPr>
          <a:xfrm>
            <a:off x="1684339" y="1325564"/>
            <a:ext cx="6543675" cy="4948237"/>
            <a:chOff x="160338" y="1325563"/>
            <a:chExt cx="6543675" cy="4948237"/>
          </a:xfrm>
        </p:grpSpPr>
        <p:pic>
          <p:nvPicPr>
            <p:cNvPr id="72" name="Picture 3" descr="AuxMulti"/>
            <p:cNvPicPr>
              <a:picLocks noChangeAspect="1" noChangeArrowheads="1"/>
            </p:cNvPicPr>
            <p:nvPr/>
          </p:nvPicPr>
          <p:blipFill>
            <a:blip r:embed="rId3" cstate="print"/>
            <a:srcRect/>
            <a:stretch>
              <a:fillRect/>
            </a:stretch>
          </p:blipFill>
          <p:spPr bwMode="auto">
            <a:xfrm>
              <a:off x="160338" y="1325563"/>
              <a:ext cx="6543675" cy="4948237"/>
            </a:xfrm>
            <a:prstGeom prst="rect">
              <a:avLst/>
            </a:prstGeom>
            <a:noFill/>
            <a:ln w="9525">
              <a:noFill/>
              <a:miter lim="800000"/>
              <a:headEnd/>
              <a:tailEnd/>
            </a:ln>
          </p:spPr>
        </p:pic>
        <p:grpSp>
          <p:nvGrpSpPr>
            <p:cNvPr id="73" name="Group 6"/>
            <p:cNvGrpSpPr>
              <a:grpSpLocks/>
            </p:cNvGrpSpPr>
            <p:nvPr/>
          </p:nvGrpSpPr>
          <p:grpSpPr bwMode="auto">
            <a:xfrm>
              <a:off x="962025" y="2493963"/>
              <a:ext cx="4573588" cy="2838450"/>
              <a:chOff x="606" y="1571"/>
              <a:chExt cx="2881" cy="1788"/>
            </a:xfrm>
          </p:grpSpPr>
          <p:sp>
            <p:nvSpPr>
              <p:cNvPr id="94" name="Text Box 7"/>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95" name="Text Box 8"/>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96" name="Text Box 9"/>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74" name="Group 10"/>
            <p:cNvGrpSpPr>
              <a:grpSpLocks/>
            </p:cNvGrpSpPr>
            <p:nvPr/>
          </p:nvGrpSpPr>
          <p:grpSpPr bwMode="auto">
            <a:xfrm>
              <a:off x="993775" y="1401763"/>
              <a:ext cx="5643563" cy="3937000"/>
              <a:chOff x="626" y="883"/>
              <a:chExt cx="3555" cy="2480"/>
            </a:xfrm>
          </p:grpSpPr>
          <p:sp>
            <p:nvSpPr>
              <p:cNvPr id="91" name="Text Box 11"/>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92" name="Text Box 12"/>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93" name="Text Box 13"/>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75" name="Group 14"/>
            <p:cNvGrpSpPr>
              <a:grpSpLocks/>
            </p:cNvGrpSpPr>
            <p:nvPr/>
          </p:nvGrpSpPr>
          <p:grpSpPr bwMode="auto">
            <a:xfrm>
              <a:off x="2333625" y="2500313"/>
              <a:ext cx="3182938" cy="3581400"/>
              <a:chOff x="1470" y="1575"/>
              <a:chExt cx="2005" cy="2256"/>
            </a:xfrm>
          </p:grpSpPr>
          <p:sp>
            <p:nvSpPr>
              <p:cNvPr id="88" name="Text Box 15"/>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89" name="Text Box 16"/>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90" name="Text Box 17"/>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76" name="Group 18"/>
            <p:cNvGrpSpPr>
              <a:grpSpLocks/>
            </p:cNvGrpSpPr>
            <p:nvPr/>
          </p:nvGrpSpPr>
          <p:grpSpPr bwMode="auto">
            <a:xfrm>
              <a:off x="2365375" y="1376363"/>
              <a:ext cx="4265613" cy="4705350"/>
              <a:chOff x="1490" y="867"/>
              <a:chExt cx="2687" cy="2964"/>
            </a:xfrm>
          </p:grpSpPr>
          <p:sp>
            <p:nvSpPr>
              <p:cNvPr id="85" name="Text Box 19"/>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86" name="Text Box 20"/>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87" name="Text Box 21"/>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p:grpSp>
          <p:nvGrpSpPr>
            <p:cNvPr id="77" name="Group 31"/>
            <p:cNvGrpSpPr>
              <a:grpSpLocks/>
            </p:cNvGrpSpPr>
            <p:nvPr/>
          </p:nvGrpSpPr>
          <p:grpSpPr bwMode="auto">
            <a:xfrm>
              <a:off x="455613" y="3446463"/>
              <a:ext cx="3709988" cy="1468437"/>
              <a:chOff x="287" y="2171"/>
              <a:chExt cx="2337" cy="925"/>
            </a:xfrm>
          </p:grpSpPr>
          <p:sp>
            <p:nvSpPr>
              <p:cNvPr id="82" name="Line 22"/>
              <p:cNvSpPr>
                <a:spLocks noChangeShapeType="1"/>
              </p:cNvSpPr>
              <p:nvPr/>
            </p:nvSpPr>
            <p:spPr bwMode="auto">
              <a:xfrm>
                <a:off x="1589" y="2224"/>
                <a:ext cx="1035" cy="872"/>
              </a:xfrm>
              <a:prstGeom prst="line">
                <a:avLst/>
              </a:prstGeom>
              <a:noFill/>
              <a:ln w="12700">
                <a:solidFill>
                  <a:srgbClr val="FF0000"/>
                </a:solidFill>
                <a:prstDash val="lgDashDotDot"/>
                <a:round/>
                <a:headEnd/>
                <a:tailEnd/>
              </a:ln>
            </p:spPr>
            <p:txBody>
              <a:bodyPr wrap="none" anchor="ctr"/>
              <a:lstStyle/>
              <a:p>
                <a:endParaRPr lang="en-US"/>
              </a:p>
            </p:txBody>
          </p:sp>
          <p:sp>
            <p:nvSpPr>
              <p:cNvPr id="83" name="Text Box 27"/>
              <p:cNvSpPr txBox="1">
                <a:spLocks noChangeArrowheads="1"/>
              </p:cNvSpPr>
              <p:nvPr/>
            </p:nvSpPr>
            <p:spPr bwMode="auto">
              <a:xfrm>
                <a:off x="287" y="2413"/>
                <a:ext cx="487" cy="194"/>
              </a:xfrm>
              <a:prstGeom prst="rect">
                <a:avLst/>
              </a:prstGeom>
              <a:noFill/>
              <a:ln w="9525">
                <a:noFill/>
                <a:miter lim="800000"/>
                <a:headEnd/>
                <a:tailEnd/>
              </a:ln>
            </p:spPr>
            <p:txBody>
              <a:bodyPr wrap="none">
                <a:spAutoFit/>
              </a:bodyPr>
              <a:lstStyle/>
              <a:p>
                <a:r>
                  <a:rPr lang="en-US" sz="1400" dirty="0">
                    <a:solidFill>
                      <a:srgbClr val="FF0000"/>
                    </a:solidFill>
                  </a:rPr>
                  <a:t>F=Front</a:t>
                </a:r>
              </a:p>
            </p:txBody>
          </p:sp>
          <p:sp>
            <p:nvSpPr>
              <p:cNvPr id="84" name="Text Box 28"/>
              <p:cNvSpPr txBox="1">
                <a:spLocks noChangeArrowheads="1"/>
              </p:cNvSpPr>
              <p:nvPr/>
            </p:nvSpPr>
            <p:spPr bwMode="auto">
              <a:xfrm>
                <a:off x="1658" y="2171"/>
                <a:ext cx="326" cy="192"/>
              </a:xfrm>
              <a:prstGeom prst="rect">
                <a:avLst/>
              </a:prstGeom>
              <a:noFill/>
              <a:ln w="9525">
                <a:noFill/>
                <a:miter lim="800000"/>
                <a:headEnd/>
                <a:tailEnd/>
              </a:ln>
            </p:spPr>
            <p:txBody>
              <a:bodyPr wrap="square">
                <a:spAutoFit/>
              </a:bodyPr>
              <a:lstStyle/>
              <a:p>
                <a:r>
                  <a:rPr lang="en-US" sz="1400" dirty="0">
                    <a:solidFill>
                      <a:srgbClr val="FF0000"/>
                    </a:solidFill>
                  </a:rPr>
                  <a:t>1</a:t>
                </a:r>
              </a:p>
            </p:txBody>
          </p:sp>
        </p:grpSp>
        <p:sp>
          <p:nvSpPr>
            <p:cNvPr id="78" name="Line 29"/>
            <p:cNvSpPr>
              <a:spLocks noChangeShapeType="1"/>
            </p:cNvSpPr>
            <p:nvPr/>
          </p:nvSpPr>
          <p:spPr bwMode="auto">
            <a:xfrm flipV="1">
              <a:off x="2178050" y="3270250"/>
              <a:ext cx="1943100" cy="1943100"/>
            </a:xfrm>
            <a:prstGeom prst="line">
              <a:avLst/>
            </a:prstGeom>
            <a:noFill/>
            <a:ln w="9525">
              <a:solidFill>
                <a:schemeClr val="tx1"/>
              </a:solidFill>
              <a:round/>
              <a:headEnd type="triangle" w="med" len="med"/>
              <a:tailEnd/>
            </a:ln>
          </p:spPr>
          <p:txBody>
            <a:bodyPr wrap="none" anchor="ctr"/>
            <a:lstStyle/>
            <a:p>
              <a:endParaRPr lang="en-US"/>
            </a:p>
          </p:txBody>
        </p:sp>
        <p:sp>
          <p:nvSpPr>
            <p:cNvPr id="79" name="Text Box 30"/>
            <p:cNvSpPr txBox="1">
              <a:spLocks noChangeArrowheads="1"/>
            </p:cNvSpPr>
            <p:nvPr/>
          </p:nvSpPr>
          <p:spPr bwMode="auto">
            <a:xfrm>
              <a:off x="3711575" y="3554413"/>
              <a:ext cx="1146468" cy="523220"/>
            </a:xfrm>
            <a:prstGeom prst="rect">
              <a:avLst/>
            </a:prstGeom>
            <a:noFill/>
            <a:ln w="9525">
              <a:noFill/>
              <a:miter lim="800000"/>
              <a:headEnd/>
              <a:tailEnd/>
            </a:ln>
          </p:spPr>
          <p:txBody>
            <a:bodyPr wrap="none">
              <a:spAutoFit/>
            </a:bodyPr>
            <a:lstStyle/>
            <a:p>
              <a:r>
                <a:rPr lang="en-US" sz="1400"/>
                <a:t>Line of sight </a:t>
              </a:r>
            </a:p>
            <a:p>
              <a:r>
                <a:rPr lang="en-US" sz="1400"/>
                <a:t>(LOS)</a:t>
              </a:r>
              <a:endParaRPr lang="en-US"/>
            </a:p>
          </p:txBody>
        </p:sp>
        <p:sp>
          <p:nvSpPr>
            <p:cNvPr id="80" name="Text Box 27"/>
            <p:cNvSpPr txBox="1">
              <a:spLocks noChangeArrowheads="1"/>
            </p:cNvSpPr>
            <p:nvPr/>
          </p:nvSpPr>
          <p:spPr bwMode="auto">
            <a:xfrm>
              <a:off x="2435225" y="3659286"/>
              <a:ext cx="284052" cy="307777"/>
            </a:xfrm>
            <a:prstGeom prst="rect">
              <a:avLst/>
            </a:prstGeom>
            <a:noFill/>
            <a:ln w="9525">
              <a:noFill/>
              <a:miter lim="800000"/>
              <a:headEnd/>
              <a:tailEnd/>
            </a:ln>
          </p:spPr>
          <p:txBody>
            <a:bodyPr wrap="none">
              <a:spAutoFit/>
            </a:bodyPr>
            <a:lstStyle/>
            <a:p>
              <a:r>
                <a:rPr lang="en-US" sz="1400" dirty="0">
                  <a:solidFill>
                    <a:srgbClr val="FF0000"/>
                  </a:solidFill>
                </a:rPr>
                <a:t>F</a:t>
              </a:r>
            </a:p>
          </p:txBody>
        </p:sp>
        <p:sp>
          <p:nvSpPr>
            <p:cNvPr id="81" name="Rectangle 80"/>
            <p:cNvSpPr/>
            <p:nvPr/>
          </p:nvSpPr>
          <p:spPr>
            <a:xfrm rot="2459576">
              <a:off x="3343286" y="2713093"/>
              <a:ext cx="2416085" cy="12378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17834" y1="65143" x2="17834" y2="65143"/>
                        <a14:foregroundMark x1="37580" y1="64286" x2="37580" y2="64286"/>
                        <a14:foregroundMark x1="39490" y1="79143" x2="39490" y2="79143"/>
                        <a14:foregroundMark x1="43312" y1="50000" x2="43312" y2="50000"/>
                        <a14:foregroundMark x1="45223" y1="46286" x2="45223" y2="46286"/>
                        <a14:foregroundMark x1="47134" y1="41714" x2="47134" y2="41714"/>
                        <a14:foregroundMark x1="57325" y1="17429" x2="57325" y2="17429"/>
                        <a14:foregroundMark x1="44586" y1="70000" x2="22930" y2="82571"/>
                        <a14:foregroundMark x1="47134" y1="53429" x2="50318" y2="48286"/>
                      </a14:backgroundRemoval>
                    </a14:imgEffect>
                  </a14:imgLayer>
                </a14:imgProps>
              </a:ext>
              <a:ext uri="{28A0092B-C50C-407E-A947-70E740481C1C}">
                <a14:useLocalDpi xmlns:a14="http://schemas.microsoft.com/office/drawing/2010/main" val="0"/>
              </a:ext>
            </a:extLst>
          </a:blip>
          <a:stretch>
            <a:fillRect/>
          </a:stretch>
        </p:blipFill>
        <p:spPr>
          <a:xfrm rot="18756534">
            <a:off x="6192964" y="1165813"/>
            <a:ext cx="852084" cy="1899550"/>
          </a:xfrm>
          <a:prstGeom prst="rect">
            <a:avLst/>
          </a:prstGeom>
        </p:spPr>
      </p:pic>
      <p:sp>
        <p:nvSpPr>
          <p:cNvPr id="31" name="TextBox 30"/>
          <p:cNvSpPr txBox="1"/>
          <p:nvPr/>
        </p:nvSpPr>
        <p:spPr>
          <a:xfrm>
            <a:off x="8445500" y="3817097"/>
            <a:ext cx="2070101" cy="1938992"/>
          </a:xfrm>
          <a:prstGeom prst="rect">
            <a:avLst/>
          </a:prstGeom>
          <a:noFill/>
        </p:spPr>
        <p:txBody>
          <a:bodyPr wrap="square" rtlCol="0">
            <a:spAutoFit/>
          </a:bodyPr>
          <a:lstStyle/>
          <a:p>
            <a:r>
              <a:rPr lang="en-US" sz="2000" dirty="0">
                <a:latin typeface="Century Gothic" charset="0"/>
                <a:ea typeface="Century Gothic" charset="0"/>
                <a:cs typeface="Century Gothic" charset="0"/>
              </a:rPr>
              <a:t>An auxiliary view is perpendicular to the view from which it is derived.</a:t>
            </a:r>
          </a:p>
        </p:txBody>
      </p:sp>
    </p:spTree>
    <p:extLst>
      <p:ext uri="{BB962C8B-B14F-4D97-AF65-F5344CB8AC3E}">
        <p14:creationId xmlns:p14="http://schemas.microsoft.com/office/powerpoint/2010/main" val="3139104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Drawing an Auxiliary View</a:t>
            </a:r>
          </a:p>
        </p:txBody>
      </p:sp>
      <p:sp>
        <p:nvSpPr>
          <p:cNvPr id="45059" name="Rectangle 3"/>
          <p:cNvSpPr>
            <a:spLocks noGrp="1" noChangeArrowheads="1"/>
          </p:cNvSpPr>
          <p:nvPr>
            <p:ph type="body" idx="1"/>
          </p:nvPr>
        </p:nvSpPr>
        <p:spPr>
          <a:xfrm>
            <a:off x="1676400" y="1295401"/>
            <a:ext cx="8839200" cy="2822575"/>
          </a:xfrm>
        </p:spPr>
        <p:txBody>
          <a:bodyPr/>
          <a:lstStyle/>
          <a:p>
            <a:r>
              <a:rPr lang="en-US" sz="2000" b="1" dirty="0">
                <a:latin typeface="Century Gothic" charset="0"/>
                <a:ea typeface="Century Gothic" charset="0"/>
                <a:cs typeface="Century Gothic" charset="0"/>
              </a:rPr>
              <a:t>Precaution:</a:t>
            </a:r>
            <a:endParaRPr lang="en-US" sz="2000" dirty="0">
              <a:latin typeface="Century Gothic" charset="0"/>
              <a:ea typeface="Century Gothic" charset="0"/>
              <a:cs typeface="Century Gothic" charset="0"/>
            </a:endParaRPr>
          </a:p>
          <a:p>
            <a:pPr eaLnBrk="1" hangingPunct="1"/>
            <a:r>
              <a:rPr lang="en-US" sz="2000" dirty="0">
                <a:latin typeface="Century Gothic" charset="0"/>
                <a:ea typeface="Century Gothic" charset="0"/>
                <a:cs typeface="Century Gothic" charset="0"/>
              </a:rPr>
              <a:t>When drawing auxiliary views, the usual practice is to show only the true shape portion of the view.</a:t>
            </a:r>
          </a:p>
          <a:p>
            <a:pPr eaLnBrk="1" hangingPunct="1"/>
            <a:r>
              <a:rPr lang="en-US" sz="2000" dirty="0">
                <a:latin typeface="Century Gothic" charset="0"/>
                <a:ea typeface="Century Gothic" charset="0"/>
                <a:cs typeface="Century Gothic" charset="0"/>
              </a:rPr>
              <a:t>It is usually not necessary to draw a full projection of the object, just the face in question.</a:t>
            </a:r>
          </a:p>
          <a:p>
            <a:pPr marL="0" indent="0">
              <a:buNone/>
            </a:pP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257206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 View (1)</a:t>
            </a:r>
          </a:p>
        </p:txBody>
      </p:sp>
      <p:pic>
        <p:nvPicPr>
          <p:cNvPr id="30723" name="Picture 3" descr="AuxMulti"/>
          <p:cNvPicPr>
            <a:picLocks noChangeAspect="1" noChangeArrowheads="1"/>
          </p:cNvPicPr>
          <p:nvPr/>
        </p:nvPicPr>
        <p:blipFill>
          <a:blip r:embed="rId4" cstate="print"/>
          <a:srcRect/>
          <a:stretch>
            <a:fillRect/>
          </a:stretch>
        </p:blipFill>
        <p:spPr bwMode="auto">
          <a:xfrm>
            <a:off x="1671639" y="1338264"/>
            <a:ext cx="6543675" cy="4948237"/>
          </a:xfrm>
          <a:prstGeom prst="rect">
            <a:avLst/>
          </a:prstGeom>
          <a:noFill/>
          <a:ln w="9525">
            <a:noFill/>
            <a:miter lim="800000"/>
            <a:headEnd/>
            <a:tailEnd/>
          </a:ln>
        </p:spPr>
      </p:pic>
      <p:sp>
        <p:nvSpPr>
          <p:cNvPr id="30724" name="Rectangle 13"/>
          <p:cNvSpPr>
            <a:spLocks noChangeArrowheads="1"/>
          </p:cNvSpPr>
          <p:nvPr/>
        </p:nvSpPr>
        <p:spPr bwMode="auto">
          <a:xfrm>
            <a:off x="8477250" y="1346200"/>
            <a:ext cx="2070100" cy="4972050"/>
          </a:xfrm>
          <a:prstGeom prst="rect">
            <a:avLst/>
          </a:prstGeom>
          <a:solidFill>
            <a:srgbClr val="E0E0E0"/>
          </a:solidFill>
          <a:ln w="9525">
            <a:solidFill>
              <a:schemeClr val="tx1"/>
            </a:solidFill>
            <a:miter lim="800000"/>
            <a:headEnd/>
            <a:tailEnd/>
          </a:ln>
        </p:spPr>
        <p:txBody>
          <a:bodyPr wrap="none" anchor="ctr"/>
          <a:lstStyle/>
          <a:p>
            <a:r>
              <a:rPr lang="en-US" sz="1400" dirty="0"/>
              <a:t>Steps</a:t>
            </a:r>
          </a:p>
          <a:p>
            <a:r>
              <a:rPr lang="en-US" sz="1400" dirty="0"/>
              <a:t>1) Label points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dirty="0"/>
          </a:p>
        </p:txBody>
      </p:sp>
      <p:grpSp>
        <p:nvGrpSpPr>
          <p:cNvPr id="2" name="Group 32"/>
          <p:cNvGrpSpPr>
            <a:grpSpLocks/>
          </p:cNvGrpSpPr>
          <p:nvPr/>
        </p:nvGrpSpPr>
        <p:grpSpPr bwMode="auto">
          <a:xfrm>
            <a:off x="2486025" y="2493963"/>
            <a:ext cx="4573588" cy="2838450"/>
            <a:chOff x="606" y="1571"/>
            <a:chExt cx="2881" cy="1788"/>
          </a:xfrm>
        </p:grpSpPr>
        <p:sp>
          <p:nvSpPr>
            <p:cNvPr id="30739" name="Text Box 17"/>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30740" name="Text Box 23"/>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30741" name="Text Box 27"/>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3" name="Group 33"/>
          <p:cNvGrpSpPr>
            <a:grpSpLocks/>
          </p:cNvGrpSpPr>
          <p:nvPr/>
        </p:nvGrpSpPr>
        <p:grpSpPr bwMode="auto">
          <a:xfrm>
            <a:off x="2517776" y="1401763"/>
            <a:ext cx="5643563" cy="3937000"/>
            <a:chOff x="626" y="883"/>
            <a:chExt cx="3555" cy="2480"/>
          </a:xfrm>
        </p:grpSpPr>
        <p:sp>
          <p:nvSpPr>
            <p:cNvPr id="30736" name="Text Box 18"/>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30737" name="Text Box 24"/>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30738" name="Text Box 28"/>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4" name="Group 35"/>
          <p:cNvGrpSpPr>
            <a:grpSpLocks/>
          </p:cNvGrpSpPr>
          <p:nvPr/>
        </p:nvGrpSpPr>
        <p:grpSpPr bwMode="auto">
          <a:xfrm>
            <a:off x="3857625" y="2500313"/>
            <a:ext cx="3182938" cy="3581400"/>
            <a:chOff x="1470" y="1575"/>
            <a:chExt cx="2005" cy="2256"/>
          </a:xfrm>
        </p:grpSpPr>
        <p:sp>
          <p:nvSpPr>
            <p:cNvPr id="30733" name="Text Box 22"/>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30734" name="Text Box 26"/>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30735" name="Text Box 30"/>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5" name="Group 34"/>
          <p:cNvGrpSpPr>
            <a:grpSpLocks/>
          </p:cNvGrpSpPr>
          <p:nvPr/>
        </p:nvGrpSpPr>
        <p:grpSpPr bwMode="auto">
          <a:xfrm>
            <a:off x="3889376" y="1376363"/>
            <a:ext cx="4265613" cy="4705350"/>
            <a:chOff x="1490" y="867"/>
            <a:chExt cx="2687" cy="2964"/>
          </a:xfrm>
        </p:grpSpPr>
        <p:sp>
          <p:nvSpPr>
            <p:cNvPr id="30730" name="Text Box 19"/>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30731" name="Text Box 25"/>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30732" name="Text Box 31"/>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Review: Perspective vs. Orthographic Projections</a:t>
            </a:r>
          </a:p>
        </p:txBody>
      </p:sp>
      <p:sp>
        <p:nvSpPr>
          <p:cNvPr id="2" name="Content Placeholder 1"/>
          <p:cNvSpPr>
            <a:spLocks noGrp="1"/>
          </p:cNvSpPr>
          <p:nvPr>
            <p:ph idx="1"/>
          </p:nvPr>
        </p:nvSpPr>
        <p:spPr/>
        <p:txBody>
          <a:bodyPr/>
          <a:lstStyle/>
          <a:p>
            <a:pPr marL="0" indent="0" algn="ctr">
              <a:buNone/>
            </a:pPr>
            <a:r>
              <a:rPr lang="en-US" sz="2000" dirty="0">
                <a:latin typeface="Century Gothic" charset="0"/>
                <a:ea typeface="Century Gothic" charset="0"/>
                <a:cs typeface="Century Gothic" charset="0"/>
              </a:rPr>
              <a:t>Perspective projectors converge to a finite point while orthographic projectors remain parallel</a:t>
            </a:r>
          </a:p>
          <a:p>
            <a:endParaRPr lang="en-US" dirty="0">
              <a:latin typeface="Century Gothic" charset="0"/>
              <a:ea typeface="Century Gothic" charset="0"/>
              <a:cs typeface="Century Gothic" charset="0"/>
            </a:endParaRPr>
          </a:p>
        </p:txBody>
      </p:sp>
      <p:pic>
        <p:nvPicPr>
          <p:cNvPr id="6" name="Picture 6" descr="AN05F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7044" y="2340375"/>
            <a:ext cx="3883502" cy="346318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7" descr="AN05F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548" y="2388199"/>
            <a:ext cx="2929652" cy="252987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8"/>
          <p:cNvSpPr txBox="1">
            <a:spLocks noChangeArrowheads="1"/>
          </p:cNvSpPr>
          <p:nvPr/>
        </p:nvSpPr>
        <p:spPr bwMode="auto">
          <a:xfrm>
            <a:off x="3256032" y="5780040"/>
            <a:ext cx="192552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p>
            <a:r>
              <a:rPr lang="en-US" dirty="0">
                <a:latin typeface="Century Gothic" charset="0"/>
                <a:ea typeface="Century Gothic" charset="0"/>
                <a:cs typeface="Century Gothic" charset="0"/>
              </a:rPr>
              <a:t>Perspective</a:t>
            </a:r>
          </a:p>
        </p:txBody>
      </p:sp>
      <p:sp>
        <p:nvSpPr>
          <p:cNvPr id="9" name="Text Box 9"/>
          <p:cNvSpPr txBox="1">
            <a:spLocks noChangeArrowheads="1"/>
          </p:cNvSpPr>
          <p:nvPr/>
        </p:nvSpPr>
        <p:spPr bwMode="auto">
          <a:xfrm>
            <a:off x="7052549" y="5780041"/>
            <a:ext cx="220605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p>
            <a:r>
              <a:rPr lang="en-US" dirty="0">
                <a:latin typeface="Century Gothic" charset="0"/>
                <a:ea typeface="Century Gothic" charset="0"/>
                <a:cs typeface="Century Gothic" charset="0"/>
              </a:rPr>
              <a:t>Orthographic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 View (1)</a:t>
            </a:r>
          </a:p>
        </p:txBody>
      </p:sp>
      <p:pic>
        <p:nvPicPr>
          <p:cNvPr id="30723" name="Picture 3" descr="AuxMulti"/>
          <p:cNvPicPr>
            <a:picLocks noChangeAspect="1" noChangeArrowheads="1"/>
          </p:cNvPicPr>
          <p:nvPr/>
        </p:nvPicPr>
        <p:blipFill>
          <a:blip r:embed="rId4" cstate="print"/>
          <a:srcRect/>
          <a:stretch>
            <a:fillRect/>
          </a:stretch>
        </p:blipFill>
        <p:spPr bwMode="auto">
          <a:xfrm>
            <a:off x="1671639" y="1338264"/>
            <a:ext cx="6543675" cy="4948237"/>
          </a:xfrm>
          <a:prstGeom prst="rect">
            <a:avLst/>
          </a:prstGeom>
          <a:noFill/>
          <a:ln w="9525">
            <a:noFill/>
            <a:miter lim="800000"/>
            <a:headEnd/>
            <a:tailEnd/>
          </a:ln>
        </p:spPr>
      </p:pic>
      <p:sp>
        <p:nvSpPr>
          <p:cNvPr id="30724" name="Rectangle 13"/>
          <p:cNvSpPr>
            <a:spLocks noChangeArrowheads="1"/>
          </p:cNvSpPr>
          <p:nvPr/>
        </p:nvSpPr>
        <p:spPr bwMode="auto">
          <a:xfrm>
            <a:off x="8477250" y="1346200"/>
            <a:ext cx="2070100" cy="4972050"/>
          </a:xfrm>
          <a:prstGeom prst="rect">
            <a:avLst/>
          </a:prstGeom>
          <a:solidFill>
            <a:srgbClr val="E0E0E0"/>
          </a:solidFill>
          <a:ln w="9525">
            <a:solidFill>
              <a:schemeClr val="tx1"/>
            </a:solidFill>
            <a:miter lim="800000"/>
            <a:headEnd/>
            <a:tailEnd/>
          </a:ln>
        </p:spPr>
        <p:txBody>
          <a:bodyPr wrap="none" anchor="ctr"/>
          <a:lstStyle/>
          <a:p>
            <a:r>
              <a:rPr lang="en-US" sz="1400" dirty="0"/>
              <a:t>Steps</a:t>
            </a:r>
          </a:p>
          <a:p>
            <a:r>
              <a:rPr lang="en-US" sz="1400" dirty="0"/>
              <a:t>1) Label points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dirty="0"/>
          </a:p>
        </p:txBody>
      </p:sp>
      <p:grpSp>
        <p:nvGrpSpPr>
          <p:cNvPr id="2" name="Group 32"/>
          <p:cNvGrpSpPr>
            <a:grpSpLocks/>
          </p:cNvGrpSpPr>
          <p:nvPr/>
        </p:nvGrpSpPr>
        <p:grpSpPr bwMode="auto">
          <a:xfrm>
            <a:off x="2486025" y="2493963"/>
            <a:ext cx="4573588" cy="2838450"/>
            <a:chOff x="606" y="1571"/>
            <a:chExt cx="2881" cy="1788"/>
          </a:xfrm>
        </p:grpSpPr>
        <p:sp>
          <p:nvSpPr>
            <p:cNvPr id="30739" name="Text Box 17"/>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30740" name="Text Box 23"/>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30741" name="Text Box 27"/>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3" name="Group 33"/>
          <p:cNvGrpSpPr>
            <a:grpSpLocks/>
          </p:cNvGrpSpPr>
          <p:nvPr/>
        </p:nvGrpSpPr>
        <p:grpSpPr bwMode="auto">
          <a:xfrm>
            <a:off x="2517776" y="1401763"/>
            <a:ext cx="5643563" cy="3937000"/>
            <a:chOff x="626" y="883"/>
            <a:chExt cx="3555" cy="2480"/>
          </a:xfrm>
        </p:grpSpPr>
        <p:sp>
          <p:nvSpPr>
            <p:cNvPr id="30736" name="Text Box 18"/>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30737" name="Text Box 24"/>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30738" name="Text Box 28"/>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4" name="Group 35"/>
          <p:cNvGrpSpPr>
            <a:grpSpLocks/>
          </p:cNvGrpSpPr>
          <p:nvPr/>
        </p:nvGrpSpPr>
        <p:grpSpPr bwMode="auto">
          <a:xfrm>
            <a:off x="3857625" y="2500313"/>
            <a:ext cx="3182938" cy="3581400"/>
            <a:chOff x="1470" y="1575"/>
            <a:chExt cx="2005" cy="2256"/>
          </a:xfrm>
        </p:grpSpPr>
        <p:sp>
          <p:nvSpPr>
            <p:cNvPr id="30733" name="Text Box 22"/>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30734" name="Text Box 26"/>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30735" name="Text Box 30"/>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5" name="Group 34"/>
          <p:cNvGrpSpPr>
            <a:grpSpLocks/>
          </p:cNvGrpSpPr>
          <p:nvPr/>
        </p:nvGrpSpPr>
        <p:grpSpPr bwMode="auto">
          <a:xfrm>
            <a:off x="3889376" y="1376363"/>
            <a:ext cx="4265613" cy="4705350"/>
            <a:chOff x="1490" y="867"/>
            <a:chExt cx="2687" cy="2964"/>
          </a:xfrm>
        </p:grpSpPr>
        <p:sp>
          <p:nvSpPr>
            <p:cNvPr id="30730" name="Text Box 19"/>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30731" name="Text Box 25"/>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30732" name="Text Box 31"/>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207B558-0D87-0948-871D-146F9221900A}"/>
                  </a:ext>
                </a:extLst>
              </p14:cNvPr>
              <p14:cNvContentPartPr/>
              <p14:nvPr/>
            </p14:nvContentPartPr>
            <p14:xfrm>
              <a:off x="2761036" y="5017017"/>
              <a:ext cx="45000" cy="77400"/>
            </p14:xfrm>
          </p:contentPart>
        </mc:Choice>
        <mc:Fallback xmlns="">
          <p:pic>
            <p:nvPicPr>
              <p:cNvPr id="6" name="Ink 5">
                <a:extLst>
                  <a:ext uri="{FF2B5EF4-FFF2-40B4-BE49-F238E27FC236}">
                    <a16:creationId xmlns:a16="http://schemas.microsoft.com/office/drawing/2014/main" id="{2207B558-0D87-0948-871D-146F9221900A}"/>
                  </a:ext>
                </a:extLst>
              </p:cNvPr>
              <p:cNvPicPr/>
              <p:nvPr/>
            </p:nvPicPr>
            <p:blipFill>
              <a:blip r:embed="rId8"/>
              <a:stretch>
                <a:fillRect/>
              </a:stretch>
            </p:blipFill>
            <p:spPr>
              <a:xfrm>
                <a:off x="2752036" y="5008017"/>
                <a:ext cx="62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39B5C43-8FDE-A445-97D8-BFFB5639B858}"/>
                  </a:ext>
                </a:extLst>
              </p14:cNvPr>
              <p14:cNvContentPartPr/>
              <p14:nvPr/>
            </p14:nvContentPartPr>
            <p14:xfrm>
              <a:off x="3854716" y="5991537"/>
              <a:ext cx="74520" cy="60480"/>
            </p14:xfrm>
          </p:contentPart>
        </mc:Choice>
        <mc:Fallback xmlns="">
          <p:pic>
            <p:nvPicPr>
              <p:cNvPr id="7" name="Ink 6">
                <a:extLst>
                  <a:ext uri="{FF2B5EF4-FFF2-40B4-BE49-F238E27FC236}">
                    <a16:creationId xmlns:a16="http://schemas.microsoft.com/office/drawing/2014/main" id="{539B5C43-8FDE-A445-97D8-BFFB5639B858}"/>
                  </a:ext>
                </a:extLst>
              </p:cNvPr>
              <p:cNvPicPr/>
              <p:nvPr/>
            </p:nvPicPr>
            <p:blipFill>
              <a:blip r:embed="rId10"/>
              <a:stretch>
                <a:fillRect/>
              </a:stretch>
            </p:blipFill>
            <p:spPr>
              <a:xfrm>
                <a:off x="3845672" y="5982483"/>
                <a:ext cx="92246" cy="78226"/>
              </a:xfrm>
              <a:prstGeom prst="rect">
                <a:avLst/>
              </a:prstGeom>
            </p:spPr>
          </p:pic>
        </mc:Fallback>
      </mc:AlternateContent>
      <p:sp>
        <p:nvSpPr>
          <p:cNvPr id="42" name="Line 39">
            <a:extLst>
              <a:ext uri="{FF2B5EF4-FFF2-40B4-BE49-F238E27FC236}">
                <a16:creationId xmlns:a16="http://schemas.microsoft.com/office/drawing/2014/main" id="{504B5B8B-8A5E-8041-BA8E-03F973D5E5BE}"/>
              </a:ext>
            </a:extLst>
          </p:cNvPr>
          <p:cNvSpPr>
            <a:spLocks noChangeShapeType="1"/>
          </p:cNvSpPr>
          <p:nvPr/>
        </p:nvSpPr>
        <p:spPr bwMode="auto">
          <a:xfrm>
            <a:off x="2794000" y="2976564"/>
            <a:ext cx="0" cy="2022475"/>
          </a:xfrm>
          <a:prstGeom prst="line">
            <a:avLst/>
          </a:prstGeom>
          <a:noFill/>
          <a:ln w="12700">
            <a:solidFill>
              <a:srgbClr val="0000FF"/>
            </a:solidFill>
            <a:prstDash val="dash"/>
            <a:round/>
            <a:headEnd/>
            <a:tailEnd/>
          </a:ln>
        </p:spPr>
        <p:txBody>
          <a:bodyPr wrap="none" anchor="ctr"/>
          <a:lstStyle/>
          <a:p>
            <a:endParaRPr lang="en-US"/>
          </a:p>
        </p:txBody>
      </p:sp>
      <p:sp>
        <p:nvSpPr>
          <p:cNvPr id="43" name="Line 40">
            <a:extLst>
              <a:ext uri="{FF2B5EF4-FFF2-40B4-BE49-F238E27FC236}">
                <a16:creationId xmlns:a16="http://schemas.microsoft.com/office/drawing/2014/main" id="{3D6C280E-D9C6-F84F-8BD0-0E463819825B}"/>
              </a:ext>
            </a:extLst>
          </p:cNvPr>
          <p:cNvSpPr>
            <a:spLocks noChangeShapeType="1"/>
          </p:cNvSpPr>
          <p:nvPr/>
        </p:nvSpPr>
        <p:spPr bwMode="auto">
          <a:xfrm>
            <a:off x="3922714" y="2944814"/>
            <a:ext cx="14287" cy="3019425"/>
          </a:xfrm>
          <a:prstGeom prst="line">
            <a:avLst/>
          </a:prstGeom>
          <a:noFill/>
          <a:ln w="12700">
            <a:solidFill>
              <a:srgbClr val="0000FF"/>
            </a:solidFill>
            <a:prstDash val="dash"/>
            <a:round/>
            <a:headEnd/>
            <a:tailEnd/>
          </a:ln>
        </p:spPr>
        <p:txBody>
          <a:bodyPr wrap="none" anchor="ctr"/>
          <a:lstStyle/>
          <a:p>
            <a:endParaRPr lang="en-US"/>
          </a:p>
        </p:txBody>
      </p:sp>
      <p:sp>
        <p:nvSpPr>
          <p:cNvPr id="44" name="Line 41">
            <a:extLst>
              <a:ext uri="{FF2B5EF4-FFF2-40B4-BE49-F238E27FC236}">
                <a16:creationId xmlns:a16="http://schemas.microsoft.com/office/drawing/2014/main" id="{691FD6E5-A837-584C-9A7B-A95CA4023788}"/>
              </a:ext>
            </a:extLst>
          </p:cNvPr>
          <p:cNvSpPr>
            <a:spLocks noChangeShapeType="1"/>
          </p:cNvSpPr>
          <p:nvPr/>
        </p:nvSpPr>
        <p:spPr bwMode="auto">
          <a:xfrm flipH="1" flipV="1">
            <a:off x="2814639" y="5045076"/>
            <a:ext cx="3932237" cy="3175"/>
          </a:xfrm>
          <a:prstGeom prst="line">
            <a:avLst/>
          </a:prstGeom>
          <a:noFill/>
          <a:ln w="12700">
            <a:solidFill>
              <a:srgbClr val="0000FF"/>
            </a:solidFill>
            <a:prstDash val="dash"/>
            <a:round/>
            <a:headEnd/>
            <a:tailEnd/>
          </a:ln>
        </p:spPr>
        <p:txBody>
          <a:bodyPr wrap="none" anchor="ctr"/>
          <a:lstStyle/>
          <a:p>
            <a:endParaRPr lang="en-US"/>
          </a:p>
        </p:txBody>
      </p:sp>
      <p:sp>
        <p:nvSpPr>
          <p:cNvPr id="45" name="Line 42">
            <a:extLst>
              <a:ext uri="{FF2B5EF4-FFF2-40B4-BE49-F238E27FC236}">
                <a16:creationId xmlns:a16="http://schemas.microsoft.com/office/drawing/2014/main" id="{7368A85D-C939-5B41-B08E-4045C5A9DFCC}"/>
              </a:ext>
            </a:extLst>
          </p:cNvPr>
          <p:cNvSpPr>
            <a:spLocks noChangeShapeType="1"/>
          </p:cNvSpPr>
          <p:nvPr/>
        </p:nvSpPr>
        <p:spPr bwMode="auto">
          <a:xfrm flipH="1" flipV="1">
            <a:off x="3962401" y="6005514"/>
            <a:ext cx="2627313" cy="7937"/>
          </a:xfrm>
          <a:prstGeom prst="line">
            <a:avLst/>
          </a:prstGeom>
          <a:noFill/>
          <a:ln w="12700">
            <a:solidFill>
              <a:srgbClr val="0000FF"/>
            </a:solidFill>
            <a:prstDash val="dash"/>
            <a:round/>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5095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 View (2)</a:t>
            </a:r>
          </a:p>
        </p:txBody>
      </p:sp>
      <p:sp>
        <p:nvSpPr>
          <p:cNvPr id="32772" name="Rectangle 4"/>
          <p:cNvSpPr>
            <a:spLocks noChangeArrowheads="1"/>
          </p:cNvSpPr>
          <p:nvPr/>
        </p:nvSpPr>
        <p:spPr bwMode="auto">
          <a:xfrm>
            <a:off x="8477250" y="1346200"/>
            <a:ext cx="2070100" cy="4972050"/>
          </a:xfrm>
          <a:prstGeom prst="rect">
            <a:avLst/>
          </a:prstGeom>
          <a:solidFill>
            <a:srgbClr val="E0E0E0"/>
          </a:solidFill>
          <a:ln w="9525">
            <a:solidFill>
              <a:schemeClr val="tx1"/>
            </a:solidFill>
            <a:miter lim="800000"/>
            <a:headEnd/>
            <a:tailEnd/>
          </a:ln>
        </p:spPr>
        <p:txBody>
          <a:bodyPr wrap="none" anchor="ctr"/>
          <a:lstStyle/>
          <a:p>
            <a:pPr marL="457200" indent="-457200"/>
            <a:r>
              <a:rPr lang="en-US" sz="1400"/>
              <a:t>Steps</a:t>
            </a:r>
          </a:p>
          <a:p>
            <a:pPr marL="457200" indent="-457200">
              <a:buFont typeface="Arial" charset="0"/>
              <a:buAutoNum type="arabicParenR"/>
            </a:pPr>
            <a:r>
              <a:rPr lang="en-US" sz="1400"/>
              <a:t>Label points</a:t>
            </a:r>
          </a:p>
          <a:p>
            <a:pPr marL="457200" indent="-457200">
              <a:buFont typeface="Arial" charset="0"/>
              <a:buAutoNum type="arabicParenR"/>
            </a:pPr>
            <a:r>
              <a:rPr lang="en-US" sz="1400"/>
              <a:t>Create fold line</a:t>
            </a:r>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sz="1400"/>
          </a:p>
          <a:p>
            <a:pPr marL="457200" indent="-457200"/>
            <a:endParaRPr lang="en-US"/>
          </a:p>
        </p:txBody>
      </p:sp>
      <p:grpSp>
        <p:nvGrpSpPr>
          <p:cNvPr id="7" name="Group 6"/>
          <p:cNvGrpSpPr/>
          <p:nvPr/>
        </p:nvGrpSpPr>
        <p:grpSpPr>
          <a:xfrm>
            <a:off x="1684339" y="1325564"/>
            <a:ext cx="6543675" cy="4948237"/>
            <a:chOff x="160338" y="1325563"/>
            <a:chExt cx="6543675" cy="4948237"/>
          </a:xfrm>
        </p:grpSpPr>
        <p:pic>
          <p:nvPicPr>
            <p:cNvPr id="32771" name="Picture 3" descr="AuxMulti"/>
            <p:cNvPicPr>
              <a:picLocks noChangeAspect="1" noChangeArrowheads="1"/>
            </p:cNvPicPr>
            <p:nvPr/>
          </p:nvPicPr>
          <p:blipFill>
            <a:blip r:embed="rId3" cstate="print"/>
            <a:srcRect/>
            <a:stretch>
              <a:fillRect/>
            </a:stretch>
          </p:blipFill>
          <p:spPr bwMode="auto">
            <a:xfrm>
              <a:off x="160338" y="1325563"/>
              <a:ext cx="6543675" cy="4948237"/>
            </a:xfrm>
            <a:prstGeom prst="rect">
              <a:avLst/>
            </a:prstGeom>
            <a:noFill/>
            <a:ln w="9525">
              <a:noFill/>
              <a:miter lim="800000"/>
              <a:headEnd/>
              <a:tailEnd/>
            </a:ln>
          </p:spPr>
        </p:pic>
        <p:grpSp>
          <p:nvGrpSpPr>
            <p:cNvPr id="32773" name="Group 6"/>
            <p:cNvGrpSpPr>
              <a:grpSpLocks/>
            </p:cNvGrpSpPr>
            <p:nvPr/>
          </p:nvGrpSpPr>
          <p:grpSpPr bwMode="auto">
            <a:xfrm>
              <a:off x="962025" y="2493963"/>
              <a:ext cx="4573588" cy="2838450"/>
              <a:chOff x="606" y="1571"/>
              <a:chExt cx="2881" cy="1788"/>
            </a:xfrm>
          </p:grpSpPr>
          <p:sp>
            <p:nvSpPr>
              <p:cNvPr id="32792" name="Text Box 7"/>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32793" name="Text Box 8"/>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32794" name="Text Box 9"/>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32774" name="Group 10"/>
            <p:cNvGrpSpPr>
              <a:grpSpLocks/>
            </p:cNvGrpSpPr>
            <p:nvPr/>
          </p:nvGrpSpPr>
          <p:grpSpPr bwMode="auto">
            <a:xfrm>
              <a:off x="993775" y="1401763"/>
              <a:ext cx="5643563" cy="3937000"/>
              <a:chOff x="626" y="883"/>
              <a:chExt cx="3555" cy="2480"/>
            </a:xfrm>
          </p:grpSpPr>
          <p:sp>
            <p:nvSpPr>
              <p:cNvPr id="32789" name="Text Box 11"/>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32790" name="Text Box 12"/>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32791" name="Text Box 13"/>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32775" name="Group 14"/>
            <p:cNvGrpSpPr>
              <a:grpSpLocks/>
            </p:cNvGrpSpPr>
            <p:nvPr/>
          </p:nvGrpSpPr>
          <p:grpSpPr bwMode="auto">
            <a:xfrm>
              <a:off x="2333625" y="2500313"/>
              <a:ext cx="3182938" cy="3581400"/>
              <a:chOff x="1470" y="1575"/>
              <a:chExt cx="2005" cy="2256"/>
            </a:xfrm>
          </p:grpSpPr>
          <p:sp>
            <p:nvSpPr>
              <p:cNvPr id="32786" name="Text Box 15"/>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32787" name="Text Box 16"/>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32788" name="Text Box 17"/>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32776" name="Group 18"/>
            <p:cNvGrpSpPr>
              <a:grpSpLocks/>
            </p:cNvGrpSpPr>
            <p:nvPr/>
          </p:nvGrpSpPr>
          <p:grpSpPr bwMode="auto">
            <a:xfrm>
              <a:off x="2365375" y="1376363"/>
              <a:ext cx="4265613" cy="4705350"/>
              <a:chOff x="1490" y="867"/>
              <a:chExt cx="2687" cy="2964"/>
            </a:xfrm>
          </p:grpSpPr>
          <p:sp>
            <p:nvSpPr>
              <p:cNvPr id="32783" name="Text Box 19"/>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32784" name="Text Box 20"/>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32785" name="Text Box 21"/>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p:grpSp>
          <p:nvGrpSpPr>
            <p:cNvPr id="6" name="Group 31"/>
            <p:cNvGrpSpPr>
              <a:grpSpLocks/>
            </p:cNvGrpSpPr>
            <p:nvPr/>
          </p:nvGrpSpPr>
          <p:grpSpPr bwMode="auto">
            <a:xfrm>
              <a:off x="455613" y="3446463"/>
              <a:ext cx="3709988" cy="1468437"/>
              <a:chOff x="287" y="2171"/>
              <a:chExt cx="2337" cy="925"/>
            </a:xfrm>
          </p:grpSpPr>
          <p:sp>
            <p:nvSpPr>
              <p:cNvPr id="32780" name="Line 22"/>
              <p:cNvSpPr>
                <a:spLocks noChangeShapeType="1"/>
              </p:cNvSpPr>
              <p:nvPr/>
            </p:nvSpPr>
            <p:spPr bwMode="auto">
              <a:xfrm>
                <a:off x="1589" y="2224"/>
                <a:ext cx="1035" cy="872"/>
              </a:xfrm>
              <a:prstGeom prst="line">
                <a:avLst/>
              </a:prstGeom>
              <a:noFill/>
              <a:ln w="12700">
                <a:solidFill>
                  <a:srgbClr val="FF0000"/>
                </a:solidFill>
                <a:prstDash val="lgDashDotDot"/>
                <a:round/>
                <a:headEnd/>
                <a:tailEnd/>
              </a:ln>
            </p:spPr>
            <p:txBody>
              <a:bodyPr wrap="none" anchor="ctr"/>
              <a:lstStyle/>
              <a:p>
                <a:endParaRPr lang="en-US"/>
              </a:p>
            </p:txBody>
          </p:sp>
          <p:sp>
            <p:nvSpPr>
              <p:cNvPr id="32781" name="Text Box 27"/>
              <p:cNvSpPr txBox="1">
                <a:spLocks noChangeArrowheads="1"/>
              </p:cNvSpPr>
              <p:nvPr/>
            </p:nvSpPr>
            <p:spPr bwMode="auto">
              <a:xfrm>
                <a:off x="287" y="2413"/>
                <a:ext cx="487" cy="194"/>
              </a:xfrm>
              <a:prstGeom prst="rect">
                <a:avLst/>
              </a:prstGeom>
              <a:noFill/>
              <a:ln w="9525">
                <a:noFill/>
                <a:miter lim="800000"/>
                <a:headEnd/>
                <a:tailEnd/>
              </a:ln>
            </p:spPr>
            <p:txBody>
              <a:bodyPr wrap="none">
                <a:spAutoFit/>
              </a:bodyPr>
              <a:lstStyle/>
              <a:p>
                <a:r>
                  <a:rPr lang="en-US" sz="1400" dirty="0">
                    <a:solidFill>
                      <a:srgbClr val="FF0000"/>
                    </a:solidFill>
                  </a:rPr>
                  <a:t>F=Front</a:t>
                </a:r>
              </a:p>
            </p:txBody>
          </p:sp>
          <p:sp>
            <p:nvSpPr>
              <p:cNvPr id="32782" name="Text Box 28"/>
              <p:cNvSpPr txBox="1">
                <a:spLocks noChangeArrowheads="1"/>
              </p:cNvSpPr>
              <p:nvPr/>
            </p:nvSpPr>
            <p:spPr bwMode="auto">
              <a:xfrm>
                <a:off x="1658" y="2171"/>
                <a:ext cx="326" cy="192"/>
              </a:xfrm>
              <a:prstGeom prst="rect">
                <a:avLst/>
              </a:prstGeom>
              <a:noFill/>
              <a:ln w="9525">
                <a:noFill/>
                <a:miter lim="800000"/>
                <a:headEnd/>
                <a:tailEnd/>
              </a:ln>
            </p:spPr>
            <p:txBody>
              <a:bodyPr wrap="square">
                <a:spAutoFit/>
              </a:bodyPr>
              <a:lstStyle/>
              <a:p>
                <a:r>
                  <a:rPr lang="en-US" sz="1400" dirty="0">
                    <a:solidFill>
                      <a:srgbClr val="FF0000"/>
                    </a:solidFill>
                  </a:rPr>
                  <a:t>1</a:t>
                </a:r>
              </a:p>
            </p:txBody>
          </p:sp>
        </p:grpSp>
        <p:sp>
          <p:nvSpPr>
            <p:cNvPr id="32778" name="Line 29"/>
            <p:cNvSpPr>
              <a:spLocks noChangeShapeType="1"/>
            </p:cNvSpPr>
            <p:nvPr/>
          </p:nvSpPr>
          <p:spPr bwMode="auto">
            <a:xfrm flipV="1">
              <a:off x="2178050" y="3270250"/>
              <a:ext cx="1943100" cy="1943100"/>
            </a:xfrm>
            <a:prstGeom prst="line">
              <a:avLst/>
            </a:prstGeom>
            <a:noFill/>
            <a:ln w="9525">
              <a:solidFill>
                <a:schemeClr val="tx1"/>
              </a:solidFill>
              <a:round/>
              <a:headEnd type="triangle" w="med" len="med"/>
              <a:tailEnd/>
            </a:ln>
          </p:spPr>
          <p:txBody>
            <a:bodyPr wrap="none" anchor="ctr"/>
            <a:lstStyle/>
            <a:p>
              <a:endParaRPr lang="en-US"/>
            </a:p>
          </p:txBody>
        </p:sp>
        <p:sp>
          <p:nvSpPr>
            <p:cNvPr id="32779" name="Text Box 30"/>
            <p:cNvSpPr txBox="1">
              <a:spLocks noChangeArrowheads="1"/>
            </p:cNvSpPr>
            <p:nvPr/>
          </p:nvSpPr>
          <p:spPr bwMode="auto">
            <a:xfrm>
              <a:off x="3711575" y="3554413"/>
              <a:ext cx="1146468" cy="523220"/>
            </a:xfrm>
            <a:prstGeom prst="rect">
              <a:avLst/>
            </a:prstGeom>
            <a:noFill/>
            <a:ln w="9525">
              <a:noFill/>
              <a:miter lim="800000"/>
              <a:headEnd/>
              <a:tailEnd/>
            </a:ln>
          </p:spPr>
          <p:txBody>
            <a:bodyPr wrap="none">
              <a:spAutoFit/>
            </a:bodyPr>
            <a:lstStyle/>
            <a:p>
              <a:r>
                <a:rPr lang="en-US" sz="1400"/>
                <a:t>Line of sight </a:t>
              </a:r>
            </a:p>
            <a:p>
              <a:r>
                <a:rPr lang="en-US" sz="1400"/>
                <a:t>(LOS)</a:t>
              </a:r>
              <a:endParaRPr lang="en-US"/>
            </a:p>
          </p:txBody>
        </p:sp>
        <p:sp>
          <p:nvSpPr>
            <p:cNvPr id="27" name="Text Box 27"/>
            <p:cNvSpPr txBox="1">
              <a:spLocks noChangeArrowheads="1"/>
            </p:cNvSpPr>
            <p:nvPr/>
          </p:nvSpPr>
          <p:spPr bwMode="auto">
            <a:xfrm>
              <a:off x="2435225" y="3659286"/>
              <a:ext cx="284052" cy="307777"/>
            </a:xfrm>
            <a:prstGeom prst="rect">
              <a:avLst/>
            </a:prstGeom>
            <a:noFill/>
            <a:ln w="9525">
              <a:noFill/>
              <a:miter lim="800000"/>
              <a:headEnd/>
              <a:tailEnd/>
            </a:ln>
          </p:spPr>
          <p:txBody>
            <a:bodyPr wrap="none">
              <a:spAutoFit/>
            </a:bodyPr>
            <a:lstStyle/>
            <a:p>
              <a:r>
                <a:rPr lang="en-US" sz="1400" dirty="0">
                  <a:solidFill>
                    <a:srgbClr val="FF0000"/>
                  </a:solidFill>
                </a:rPr>
                <a:t>F</a:t>
              </a:r>
            </a:p>
          </p:txBody>
        </p:sp>
        <p:sp>
          <p:nvSpPr>
            <p:cNvPr id="2" name="Rectangle 1"/>
            <p:cNvSpPr/>
            <p:nvPr/>
          </p:nvSpPr>
          <p:spPr>
            <a:xfrm rot="2459576">
              <a:off x="3343286" y="2713093"/>
              <a:ext cx="2416085" cy="123780"/>
            </a:xfrm>
            <a:prstGeom prst="rect">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backgroundRemoval t="10000" b="90000" l="10000" r="90000">
                        <a14:foregroundMark x1="17834" y1="65143" x2="17834" y2="65143"/>
                        <a14:foregroundMark x1="37580" y1="64286" x2="37580" y2="64286"/>
                        <a14:foregroundMark x1="39490" y1="79143" x2="39490" y2="79143"/>
                        <a14:foregroundMark x1="43312" y1="50000" x2="43312" y2="50000"/>
                        <a14:foregroundMark x1="45223" y1="46286" x2="45223" y2="46286"/>
                        <a14:foregroundMark x1="47134" y1="41714" x2="47134" y2="41714"/>
                        <a14:foregroundMark x1="57325" y1="17429" x2="57325" y2="17429"/>
                        <a14:foregroundMark x1="44586" y1="70000" x2="22930" y2="82571"/>
                        <a14:foregroundMark x1="47134" y1="53429" x2="50318" y2="48286"/>
                      </a14:backgroundRemoval>
                    </a14:imgEffect>
                  </a14:imgLayer>
                </a14:imgProps>
              </a:ext>
              <a:ext uri="{28A0092B-C50C-407E-A947-70E740481C1C}">
                <a14:useLocalDpi xmlns:a14="http://schemas.microsoft.com/office/drawing/2010/main" val="0"/>
              </a:ext>
            </a:extLst>
          </a:blip>
          <a:stretch>
            <a:fillRect/>
          </a:stretch>
        </p:blipFill>
        <p:spPr>
          <a:xfrm rot="18756534">
            <a:off x="6192964" y="1165813"/>
            <a:ext cx="852084" cy="18995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 View (3 &amp; 4)</a:t>
            </a:r>
          </a:p>
        </p:txBody>
      </p:sp>
      <p:pic>
        <p:nvPicPr>
          <p:cNvPr id="34819" name="Picture 3" descr="AuxMulti"/>
          <p:cNvPicPr>
            <a:picLocks noChangeAspect="1" noChangeArrowheads="1"/>
          </p:cNvPicPr>
          <p:nvPr/>
        </p:nvPicPr>
        <p:blipFill>
          <a:blip r:embed="rId4" cstate="print"/>
          <a:srcRect/>
          <a:stretch>
            <a:fillRect/>
          </a:stretch>
        </p:blipFill>
        <p:spPr bwMode="auto">
          <a:xfrm>
            <a:off x="1684339" y="1316039"/>
            <a:ext cx="6543675" cy="4948237"/>
          </a:xfrm>
          <a:prstGeom prst="rect">
            <a:avLst/>
          </a:prstGeom>
          <a:noFill/>
          <a:ln w="9525">
            <a:noFill/>
            <a:miter lim="800000"/>
            <a:headEnd/>
            <a:tailEnd/>
          </a:ln>
        </p:spPr>
      </p:pic>
      <p:sp>
        <p:nvSpPr>
          <p:cNvPr id="34820" name="Rectangle 4"/>
          <p:cNvSpPr>
            <a:spLocks noChangeArrowheads="1"/>
          </p:cNvSpPr>
          <p:nvPr/>
        </p:nvSpPr>
        <p:spPr bwMode="auto">
          <a:xfrm>
            <a:off x="8477250" y="1346200"/>
            <a:ext cx="2070100" cy="4972050"/>
          </a:xfrm>
          <a:prstGeom prst="rect">
            <a:avLst/>
          </a:prstGeom>
          <a:solidFill>
            <a:srgbClr val="E0E0E0"/>
          </a:solidFill>
          <a:ln w="9525">
            <a:solidFill>
              <a:schemeClr val="tx1"/>
            </a:solidFill>
            <a:miter lim="800000"/>
            <a:headEnd/>
            <a:tailEnd/>
          </a:ln>
        </p:spPr>
        <p:txBody>
          <a:bodyPr wrap="none" anchor="ctr"/>
          <a:lstStyle/>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r>
              <a:rPr lang="en-US" sz="1400" dirty="0"/>
              <a:t>Steps</a:t>
            </a:r>
          </a:p>
          <a:p>
            <a:pPr marL="457200" indent="-457200"/>
            <a:endParaRPr lang="en-US" sz="1400" dirty="0"/>
          </a:p>
          <a:p>
            <a:pPr marL="457200" indent="-457200">
              <a:buFont typeface="Arial" charset="0"/>
              <a:buAutoNum type="arabicParenR"/>
            </a:pPr>
            <a:r>
              <a:rPr lang="en-US" sz="1400" dirty="0"/>
              <a:t>Label points</a:t>
            </a:r>
          </a:p>
          <a:p>
            <a:pPr marL="457200" indent="-457200">
              <a:buFont typeface="Arial" charset="0"/>
              <a:buAutoNum type="arabicParenR"/>
            </a:pPr>
            <a:r>
              <a:rPr lang="en-US" sz="1400" dirty="0"/>
              <a:t>Create fold line</a:t>
            </a:r>
          </a:p>
          <a:p>
            <a:pPr marL="457200" indent="-457200">
              <a:buFont typeface="Arial" charset="0"/>
              <a:buAutoNum type="arabicParenR"/>
            </a:pPr>
            <a:r>
              <a:rPr lang="en-US" sz="1400" dirty="0"/>
              <a:t>Create other fold </a:t>
            </a:r>
          </a:p>
          <a:p>
            <a:pPr marL="457200" indent="-457200"/>
            <a:r>
              <a:rPr lang="en-US" sz="1400" dirty="0"/>
              <a:t>	lines	</a:t>
            </a:r>
          </a:p>
          <a:p>
            <a:pPr marL="457200" indent="-457200"/>
            <a:r>
              <a:rPr lang="en-US" sz="1400" dirty="0"/>
              <a:t>4) 	Put in projectors</a:t>
            </a:r>
          </a:p>
          <a:p>
            <a:pPr marL="457200" indent="-457200"/>
            <a:endParaRPr lang="en-US" sz="1400" dirty="0"/>
          </a:p>
          <a:p>
            <a:pPr marL="457200" indent="-457200"/>
            <a:endParaRPr lang="en-US" sz="1400" dirty="0"/>
          </a:p>
          <a:p>
            <a:pPr marL="9525" indent="-9525"/>
            <a:r>
              <a:rPr lang="en-US" sz="1400" dirty="0"/>
              <a:t>To produce a true shape</a:t>
            </a:r>
            <a:br>
              <a:rPr lang="en-US" sz="1400" dirty="0"/>
            </a:br>
            <a:r>
              <a:rPr lang="en-US" sz="1400" dirty="0"/>
              <a:t>view, the face to be viewed </a:t>
            </a:r>
          </a:p>
          <a:p>
            <a:pPr marL="9525" indent="-9525"/>
            <a:r>
              <a:rPr lang="en-US" sz="1400" dirty="0"/>
              <a:t>must appear as a line in the </a:t>
            </a:r>
          </a:p>
          <a:p>
            <a:pPr marL="9525" indent="-9525"/>
            <a:r>
              <a:rPr lang="en-US" sz="1400" dirty="0"/>
              <a:t>source view AND the </a:t>
            </a:r>
          </a:p>
          <a:p>
            <a:pPr marL="9525" indent="-9525"/>
            <a:r>
              <a:rPr lang="en-US" sz="1400" dirty="0"/>
              <a:t>projection must be </a:t>
            </a:r>
          </a:p>
          <a:p>
            <a:pPr marL="9525" indent="-9525"/>
            <a:r>
              <a:rPr lang="en-US" sz="1400" dirty="0"/>
              <a:t>perpendicular to that line.</a:t>
            </a:r>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dirty="0"/>
          </a:p>
        </p:txBody>
      </p:sp>
      <p:grpSp>
        <p:nvGrpSpPr>
          <p:cNvPr id="34821" name="Group 5"/>
          <p:cNvGrpSpPr>
            <a:grpSpLocks/>
          </p:cNvGrpSpPr>
          <p:nvPr/>
        </p:nvGrpSpPr>
        <p:grpSpPr bwMode="auto">
          <a:xfrm>
            <a:off x="2486025" y="2493963"/>
            <a:ext cx="4573588" cy="2838450"/>
            <a:chOff x="606" y="1571"/>
            <a:chExt cx="2881" cy="1788"/>
          </a:xfrm>
        </p:grpSpPr>
        <p:sp>
          <p:nvSpPr>
            <p:cNvPr id="34851" name="Text Box 6"/>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34852" name="Text Box 7"/>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34853" name="Text Box 8"/>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34822" name="Group 9"/>
          <p:cNvGrpSpPr>
            <a:grpSpLocks/>
          </p:cNvGrpSpPr>
          <p:nvPr/>
        </p:nvGrpSpPr>
        <p:grpSpPr bwMode="auto">
          <a:xfrm>
            <a:off x="2517776" y="1401763"/>
            <a:ext cx="5643563" cy="3937000"/>
            <a:chOff x="626" y="883"/>
            <a:chExt cx="3555" cy="2480"/>
          </a:xfrm>
        </p:grpSpPr>
        <p:sp>
          <p:nvSpPr>
            <p:cNvPr id="34848" name="Text Box 10"/>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34849" name="Text Box 11"/>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34850" name="Text Box 12"/>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34823" name="Group 13"/>
          <p:cNvGrpSpPr>
            <a:grpSpLocks/>
          </p:cNvGrpSpPr>
          <p:nvPr/>
        </p:nvGrpSpPr>
        <p:grpSpPr bwMode="auto">
          <a:xfrm>
            <a:off x="3857625" y="2500313"/>
            <a:ext cx="3182938" cy="3581400"/>
            <a:chOff x="1470" y="1575"/>
            <a:chExt cx="2005" cy="2256"/>
          </a:xfrm>
        </p:grpSpPr>
        <p:sp>
          <p:nvSpPr>
            <p:cNvPr id="34845" name="Text Box 14"/>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34846" name="Text Box 15"/>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34847" name="Text Box 16"/>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34824" name="Group 17"/>
          <p:cNvGrpSpPr>
            <a:grpSpLocks/>
          </p:cNvGrpSpPr>
          <p:nvPr/>
        </p:nvGrpSpPr>
        <p:grpSpPr bwMode="auto">
          <a:xfrm>
            <a:off x="3889376" y="1376363"/>
            <a:ext cx="4265613" cy="4705350"/>
            <a:chOff x="1490" y="867"/>
            <a:chExt cx="2687" cy="2964"/>
          </a:xfrm>
        </p:grpSpPr>
        <p:sp>
          <p:nvSpPr>
            <p:cNvPr id="34842" name="Text Box 18"/>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34843" name="Text Box 19"/>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34844" name="Text Box 20"/>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p:sp>
        <p:nvSpPr>
          <p:cNvPr id="34825" name="Line 22"/>
          <p:cNvSpPr>
            <a:spLocks noChangeShapeType="1"/>
          </p:cNvSpPr>
          <p:nvPr/>
        </p:nvSpPr>
        <p:spPr bwMode="auto">
          <a:xfrm>
            <a:off x="4046538" y="3530601"/>
            <a:ext cx="1744662" cy="1470025"/>
          </a:xfrm>
          <a:prstGeom prst="line">
            <a:avLst/>
          </a:prstGeom>
          <a:noFill/>
          <a:ln w="12700">
            <a:solidFill>
              <a:srgbClr val="FF0000"/>
            </a:solidFill>
            <a:prstDash val="lgDashDotDot"/>
            <a:round/>
            <a:headEnd/>
            <a:tailEnd/>
          </a:ln>
        </p:spPr>
        <p:txBody>
          <a:bodyPr wrap="none" anchor="ctr"/>
          <a:lstStyle/>
          <a:p>
            <a:endParaRPr lang="en-US"/>
          </a:p>
        </p:txBody>
      </p:sp>
      <p:sp>
        <p:nvSpPr>
          <p:cNvPr id="34826" name="Text Box 23"/>
          <p:cNvSpPr txBox="1">
            <a:spLocks noChangeArrowheads="1"/>
          </p:cNvSpPr>
          <p:nvPr/>
        </p:nvSpPr>
        <p:spPr bwMode="auto">
          <a:xfrm>
            <a:off x="3933826" y="3579813"/>
            <a:ext cx="282575" cy="304800"/>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34827" name="Text Box 24"/>
          <p:cNvSpPr txBox="1">
            <a:spLocks noChangeArrowheads="1"/>
          </p:cNvSpPr>
          <p:nvPr/>
        </p:nvSpPr>
        <p:spPr bwMode="auto">
          <a:xfrm>
            <a:off x="4274414" y="3532528"/>
            <a:ext cx="1128835" cy="307777"/>
          </a:xfrm>
          <a:prstGeom prst="rect">
            <a:avLst/>
          </a:prstGeom>
          <a:noFill/>
          <a:ln w="9525">
            <a:noFill/>
            <a:miter lim="800000"/>
            <a:headEnd/>
            <a:tailEnd/>
          </a:ln>
        </p:spPr>
        <p:txBody>
          <a:bodyPr wrap="none">
            <a:spAutoFit/>
          </a:bodyPr>
          <a:lstStyle/>
          <a:p>
            <a:r>
              <a:rPr lang="en-US" sz="1400" dirty="0">
                <a:solidFill>
                  <a:srgbClr val="FF0000"/>
                </a:solidFill>
              </a:rPr>
              <a:t>1=Aux Plane</a:t>
            </a:r>
          </a:p>
        </p:txBody>
      </p:sp>
      <p:grpSp>
        <p:nvGrpSpPr>
          <p:cNvPr id="6" name="Group 37"/>
          <p:cNvGrpSpPr>
            <a:grpSpLocks/>
          </p:cNvGrpSpPr>
          <p:nvPr/>
        </p:nvGrpSpPr>
        <p:grpSpPr bwMode="auto">
          <a:xfrm>
            <a:off x="1638300" y="3213100"/>
            <a:ext cx="2376488" cy="577850"/>
            <a:chOff x="72" y="2024"/>
            <a:chExt cx="1497" cy="364"/>
          </a:xfrm>
        </p:grpSpPr>
        <p:sp>
          <p:nvSpPr>
            <p:cNvPr id="34839" name="Line 31"/>
            <p:cNvSpPr>
              <a:spLocks noChangeShapeType="1"/>
            </p:cNvSpPr>
            <p:nvPr/>
          </p:nvSpPr>
          <p:spPr bwMode="auto">
            <a:xfrm rot="16200000" flipV="1">
              <a:off x="863" y="1501"/>
              <a:ext cx="1" cy="1411"/>
            </a:xfrm>
            <a:prstGeom prst="line">
              <a:avLst/>
            </a:prstGeom>
            <a:noFill/>
            <a:ln w="12700">
              <a:solidFill>
                <a:srgbClr val="FF0000"/>
              </a:solidFill>
              <a:prstDash val="lgDashDotDot"/>
              <a:round/>
              <a:headEnd/>
              <a:tailEnd/>
            </a:ln>
          </p:spPr>
          <p:txBody>
            <a:bodyPr wrap="none" anchor="ctr"/>
            <a:lstStyle/>
            <a:p>
              <a:endParaRPr lang="en-US"/>
            </a:p>
          </p:txBody>
        </p:sp>
        <p:sp>
          <p:nvSpPr>
            <p:cNvPr id="34840" name="Text Box 32"/>
            <p:cNvSpPr txBox="1">
              <a:spLocks noChangeArrowheads="1"/>
            </p:cNvSpPr>
            <p:nvPr/>
          </p:nvSpPr>
          <p:spPr bwMode="auto">
            <a:xfrm>
              <a:off x="72" y="2024"/>
              <a:ext cx="745" cy="194"/>
            </a:xfrm>
            <a:prstGeom prst="rect">
              <a:avLst/>
            </a:prstGeom>
            <a:noFill/>
            <a:ln w="9525">
              <a:noFill/>
              <a:miter lim="800000"/>
              <a:headEnd/>
              <a:tailEnd/>
            </a:ln>
          </p:spPr>
          <p:txBody>
            <a:bodyPr wrap="none">
              <a:spAutoFit/>
            </a:bodyPr>
            <a:lstStyle/>
            <a:p>
              <a:r>
                <a:rPr lang="en-US" sz="1400" dirty="0">
                  <a:solidFill>
                    <a:srgbClr val="FF0000"/>
                  </a:solidFill>
                </a:rPr>
                <a:t>H=Horizontal</a:t>
              </a:r>
            </a:p>
          </p:txBody>
        </p:sp>
        <p:sp>
          <p:nvSpPr>
            <p:cNvPr id="34841" name="Text Box 33"/>
            <p:cNvSpPr txBox="1">
              <a:spLocks noChangeArrowheads="1"/>
            </p:cNvSpPr>
            <p:nvPr/>
          </p:nvSpPr>
          <p:spPr bwMode="auto">
            <a:xfrm>
              <a:off x="146" y="2194"/>
              <a:ext cx="116" cy="194"/>
            </a:xfrm>
            <a:prstGeom prst="rect">
              <a:avLst/>
            </a:prstGeom>
            <a:noFill/>
            <a:ln w="9525">
              <a:noFill/>
              <a:miter lim="800000"/>
              <a:headEnd/>
              <a:tailEnd/>
            </a:ln>
          </p:spPr>
          <p:txBody>
            <a:bodyPr wrap="none">
              <a:spAutoFit/>
            </a:bodyPr>
            <a:lstStyle/>
            <a:p>
              <a:endParaRPr lang="en-US" sz="1400" dirty="0">
                <a:solidFill>
                  <a:srgbClr val="FF0000"/>
                </a:solidFill>
              </a:endParaRPr>
            </a:p>
          </p:txBody>
        </p:sp>
      </p:grpSp>
      <p:grpSp>
        <p:nvGrpSpPr>
          <p:cNvPr id="7" name="Group 38"/>
          <p:cNvGrpSpPr>
            <a:grpSpLocks/>
          </p:cNvGrpSpPr>
          <p:nvPr/>
        </p:nvGrpSpPr>
        <p:grpSpPr bwMode="auto">
          <a:xfrm>
            <a:off x="5580070" y="5092701"/>
            <a:ext cx="1081089" cy="1190625"/>
            <a:chOff x="2587" y="3128"/>
            <a:chExt cx="681" cy="750"/>
          </a:xfrm>
        </p:grpSpPr>
        <p:sp>
          <p:nvSpPr>
            <p:cNvPr id="34836" name="Line 27"/>
            <p:cNvSpPr>
              <a:spLocks noChangeShapeType="1"/>
            </p:cNvSpPr>
            <p:nvPr/>
          </p:nvSpPr>
          <p:spPr bwMode="auto">
            <a:xfrm>
              <a:off x="2746" y="3128"/>
              <a:ext cx="11" cy="750"/>
            </a:xfrm>
            <a:prstGeom prst="line">
              <a:avLst/>
            </a:prstGeom>
            <a:noFill/>
            <a:ln w="12700">
              <a:solidFill>
                <a:srgbClr val="FF0000"/>
              </a:solidFill>
              <a:prstDash val="lgDashDotDot"/>
              <a:round/>
              <a:headEnd/>
              <a:tailEnd/>
            </a:ln>
          </p:spPr>
          <p:txBody>
            <a:bodyPr wrap="none" anchor="ctr"/>
            <a:lstStyle/>
            <a:p>
              <a:endParaRPr lang="en-US"/>
            </a:p>
          </p:txBody>
        </p:sp>
        <p:sp>
          <p:nvSpPr>
            <p:cNvPr id="34837" name="Text Box 35"/>
            <p:cNvSpPr txBox="1">
              <a:spLocks noChangeArrowheads="1"/>
            </p:cNvSpPr>
            <p:nvPr/>
          </p:nvSpPr>
          <p:spPr bwMode="auto">
            <a:xfrm>
              <a:off x="2587" y="3680"/>
              <a:ext cx="178" cy="192"/>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34838" name="Text Box 36"/>
            <p:cNvSpPr txBox="1">
              <a:spLocks noChangeArrowheads="1"/>
            </p:cNvSpPr>
            <p:nvPr/>
          </p:nvSpPr>
          <p:spPr bwMode="auto">
            <a:xfrm>
              <a:off x="2739" y="3683"/>
              <a:ext cx="529" cy="174"/>
            </a:xfrm>
            <a:prstGeom prst="rect">
              <a:avLst/>
            </a:prstGeom>
            <a:noFill/>
            <a:ln w="9525">
              <a:noFill/>
              <a:miter lim="800000"/>
              <a:headEnd/>
              <a:tailEnd/>
            </a:ln>
          </p:spPr>
          <p:txBody>
            <a:bodyPr wrap="none">
              <a:spAutoFit/>
            </a:bodyPr>
            <a:lstStyle/>
            <a:p>
              <a:r>
                <a:rPr lang="en-US" sz="1200" dirty="0">
                  <a:solidFill>
                    <a:srgbClr val="FF0000"/>
                  </a:solidFill>
                </a:rPr>
                <a:t>Right Side</a:t>
              </a:r>
            </a:p>
          </p:txBody>
        </p:sp>
      </p:grpSp>
      <p:sp>
        <p:nvSpPr>
          <p:cNvPr id="107559" name="Line 39"/>
          <p:cNvSpPr>
            <a:spLocks noChangeShapeType="1"/>
          </p:cNvSpPr>
          <p:nvPr/>
        </p:nvSpPr>
        <p:spPr bwMode="auto">
          <a:xfrm>
            <a:off x="2794000" y="2976564"/>
            <a:ext cx="0" cy="2022475"/>
          </a:xfrm>
          <a:prstGeom prst="line">
            <a:avLst/>
          </a:prstGeom>
          <a:noFill/>
          <a:ln w="12700">
            <a:solidFill>
              <a:srgbClr val="0000FF"/>
            </a:solidFill>
            <a:prstDash val="dash"/>
            <a:round/>
            <a:headEnd/>
            <a:tailEnd/>
          </a:ln>
        </p:spPr>
        <p:txBody>
          <a:bodyPr wrap="none" anchor="ctr"/>
          <a:lstStyle/>
          <a:p>
            <a:endParaRPr lang="en-US"/>
          </a:p>
        </p:txBody>
      </p:sp>
      <p:sp>
        <p:nvSpPr>
          <p:cNvPr id="107560" name="Line 40"/>
          <p:cNvSpPr>
            <a:spLocks noChangeShapeType="1"/>
          </p:cNvSpPr>
          <p:nvPr/>
        </p:nvSpPr>
        <p:spPr bwMode="auto">
          <a:xfrm>
            <a:off x="3922714" y="2944814"/>
            <a:ext cx="14287" cy="3019425"/>
          </a:xfrm>
          <a:prstGeom prst="line">
            <a:avLst/>
          </a:prstGeom>
          <a:noFill/>
          <a:ln w="12700">
            <a:solidFill>
              <a:srgbClr val="0000FF"/>
            </a:solidFill>
            <a:prstDash val="dash"/>
            <a:round/>
            <a:headEnd/>
            <a:tailEnd/>
          </a:ln>
        </p:spPr>
        <p:txBody>
          <a:bodyPr wrap="none" anchor="ctr"/>
          <a:lstStyle/>
          <a:p>
            <a:endParaRPr lang="en-US"/>
          </a:p>
        </p:txBody>
      </p:sp>
      <p:sp>
        <p:nvSpPr>
          <p:cNvPr id="107561" name="Line 41"/>
          <p:cNvSpPr>
            <a:spLocks noChangeShapeType="1"/>
          </p:cNvSpPr>
          <p:nvPr/>
        </p:nvSpPr>
        <p:spPr bwMode="auto">
          <a:xfrm flipH="1" flipV="1">
            <a:off x="2814639" y="5045076"/>
            <a:ext cx="3932237" cy="3175"/>
          </a:xfrm>
          <a:prstGeom prst="line">
            <a:avLst/>
          </a:prstGeom>
          <a:noFill/>
          <a:ln w="12700">
            <a:solidFill>
              <a:srgbClr val="0000FF"/>
            </a:solidFill>
            <a:prstDash val="dash"/>
            <a:round/>
            <a:headEnd/>
            <a:tailEnd/>
          </a:ln>
        </p:spPr>
        <p:txBody>
          <a:bodyPr wrap="none" anchor="ctr"/>
          <a:lstStyle/>
          <a:p>
            <a:endParaRPr lang="en-US"/>
          </a:p>
        </p:txBody>
      </p:sp>
      <p:sp>
        <p:nvSpPr>
          <p:cNvPr id="107562" name="Line 42"/>
          <p:cNvSpPr>
            <a:spLocks noChangeShapeType="1"/>
          </p:cNvSpPr>
          <p:nvPr/>
        </p:nvSpPr>
        <p:spPr bwMode="auto">
          <a:xfrm flipH="1" flipV="1">
            <a:off x="3962401" y="6005514"/>
            <a:ext cx="2627313" cy="7937"/>
          </a:xfrm>
          <a:prstGeom prst="line">
            <a:avLst/>
          </a:prstGeom>
          <a:noFill/>
          <a:ln w="12700">
            <a:solidFill>
              <a:srgbClr val="0000FF"/>
            </a:solidFill>
            <a:prstDash val="dash"/>
            <a:round/>
            <a:headEnd/>
            <a:tailEnd/>
          </a:ln>
        </p:spPr>
        <p:txBody>
          <a:bodyPr wrap="none" anchor="ctr"/>
          <a:lstStyle/>
          <a:p>
            <a:endParaRPr lang="en-US"/>
          </a:p>
        </p:txBody>
      </p:sp>
      <p:sp>
        <p:nvSpPr>
          <p:cNvPr id="107563" name="Line 43"/>
          <p:cNvSpPr>
            <a:spLocks noChangeShapeType="1"/>
          </p:cNvSpPr>
          <p:nvPr/>
        </p:nvSpPr>
        <p:spPr bwMode="auto">
          <a:xfrm flipH="1">
            <a:off x="2803172" y="1979614"/>
            <a:ext cx="3216275" cy="3074987"/>
          </a:xfrm>
          <a:prstGeom prst="line">
            <a:avLst/>
          </a:prstGeom>
          <a:noFill/>
          <a:ln w="12700">
            <a:solidFill>
              <a:srgbClr val="0000FF"/>
            </a:solidFill>
            <a:prstDash val="dash"/>
            <a:round/>
            <a:headEnd/>
            <a:tailEnd/>
          </a:ln>
        </p:spPr>
        <p:txBody>
          <a:bodyPr wrap="none" anchor="ctr"/>
          <a:lstStyle/>
          <a:p>
            <a:endParaRPr lang="en-US"/>
          </a:p>
        </p:txBody>
      </p:sp>
      <p:sp>
        <p:nvSpPr>
          <p:cNvPr id="107564" name="Line 44"/>
          <p:cNvSpPr>
            <a:spLocks noChangeShapeType="1"/>
          </p:cNvSpPr>
          <p:nvPr/>
        </p:nvSpPr>
        <p:spPr bwMode="auto">
          <a:xfrm flipH="1">
            <a:off x="3863976" y="2941639"/>
            <a:ext cx="3236913" cy="3094037"/>
          </a:xfrm>
          <a:prstGeom prst="line">
            <a:avLst/>
          </a:prstGeom>
          <a:noFill/>
          <a:ln w="12700">
            <a:solidFill>
              <a:srgbClr val="0000FF"/>
            </a:solidFill>
            <a:prstDash val="dash"/>
            <a:round/>
            <a:headEnd/>
            <a:tailEnd/>
          </a:ln>
        </p:spPr>
        <p:txBody>
          <a:bodyPr wrap="none" anchor="ctr"/>
          <a:lstStyle/>
          <a:p>
            <a:endParaRPr lang="en-US"/>
          </a:p>
        </p:txBody>
      </p:sp>
      <p:pic>
        <p:nvPicPr>
          <p:cNvPr id="38" name="Picture 37"/>
          <p:cNvPicPr>
            <a:picLocks noChangeAspect="1"/>
          </p:cNvPicPr>
          <p:nvPr/>
        </p:nvPicPr>
        <p:blipFill>
          <a:blip r:embed="rId5" cstate="print">
            <a:duotone>
              <a:prstClr val="black"/>
              <a:schemeClr val="tx2">
                <a:tint val="45000"/>
                <a:satMod val="400000"/>
              </a:schemeClr>
            </a:duotone>
            <a:extLst>
              <a:ext uri="{BEBA8EAE-BF5A-486C-A8C5-ECC9F3942E4B}">
                <a14:imgProps xmlns:a14="http://schemas.microsoft.com/office/drawing/2010/main">
                  <a14:imgLayer r:embed="rId6">
                    <a14:imgEffect>
                      <a14:backgroundRemoval t="10000" b="90000" l="10000" r="90000">
                        <a14:foregroundMark x1="17834" y1="65143" x2="17834" y2="65143"/>
                        <a14:foregroundMark x1="37580" y1="64286" x2="37580" y2="64286"/>
                        <a14:foregroundMark x1="39490" y1="79143" x2="39490" y2="79143"/>
                        <a14:foregroundMark x1="43312" y1="50000" x2="43312" y2="50000"/>
                        <a14:foregroundMark x1="45223" y1="46286" x2="45223" y2="46286"/>
                        <a14:foregroundMark x1="47134" y1="41714" x2="47134" y2="41714"/>
                        <a14:foregroundMark x1="57325" y1="17429" x2="57325" y2="17429"/>
                        <a14:foregroundMark x1="44586" y1="70000" x2="22930" y2="82571"/>
                        <a14:foregroundMark x1="47134" y1="53429" x2="50318" y2="48286"/>
                      </a14:backgroundRemoval>
                    </a14:imgEffect>
                  </a14:imgLayer>
                </a14:imgProps>
              </a:ext>
              <a:ext uri="{28A0092B-C50C-407E-A947-70E740481C1C}">
                <a14:useLocalDpi xmlns:a14="http://schemas.microsoft.com/office/drawing/2010/main" val="0"/>
              </a:ext>
            </a:extLst>
          </a:blip>
          <a:stretch>
            <a:fillRect/>
          </a:stretch>
        </p:blipFill>
        <p:spPr>
          <a:xfrm rot="18756534">
            <a:off x="6301783" y="1165812"/>
            <a:ext cx="852084" cy="1899550"/>
          </a:xfrm>
          <a:prstGeom prst="rect">
            <a:avLst/>
          </a:prstGeom>
        </p:spPr>
      </p:pic>
      <p:sp>
        <p:nvSpPr>
          <p:cNvPr id="39" name="Text Box 32"/>
          <p:cNvSpPr txBox="1">
            <a:spLocks noChangeArrowheads="1"/>
          </p:cNvSpPr>
          <p:nvPr/>
        </p:nvSpPr>
        <p:spPr bwMode="auto">
          <a:xfrm>
            <a:off x="1712120" y="3579814"/>
            <a:ext cx="772969" cy="307777"/>
          </a:xfrm>
          <a:prstGeom prst="rect">
            <a:avLst/>
          </a:prstGeom>
          <a:noFill/>
          <a:ln w="9525">
            <a:noFill/>
            <a:miter lim="800000"/>
            <a:headEnd/>
            <a:tailEnd/>
          </a:ln>
        </p:spPr>
        <p:txBody>
          <a:bodyPr wrap="none">
            <a:spAutoFit/>
          </a:bodyPr>
          <a:lstStyle/>
          <a:p>
            <a:r>
              <a:rPr lang="en-US" sz="1400" dirty="0">
                <a:solidFill>
                  <a:srgbClr val="FF0000"/>
                </a:solidFill>
              </a:rPr>
              <a:t>F=Front</a:t>
            </a:r>
          </a:p>
        </p:txBody>
      </p:sp>
    </p:spTree>
    <p:custDataLst>
      <p:tags r:id="rId1"/>
    </p:custDataLst>
    <p:extLst>
      <p:ext uri="{BB962C8B-B14F-4D97-AF65-F5344CB8AC3E}">
        <p14:creationId xmlns:p14="http://schemas.microsoft.com/office/powerpoint/2010/main" val="286874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5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5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59" grpId="0" animBg="1"/>
      <p:bldP spid="107560" grpId="0" animBg="1"/>
      <p:bldP spid="107561" grpId="0" animBg="1"/>
      <p:bldP spid="107562" grpId="0" animBg="1"/>
      <p:bldP spid="107563" grpId="0" animBg="1"/>
      <p:bldP spid="10756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 View (5)</a:t>
            </a:r>
          </a:p>
        </p:txBody>
      </p:sp>
      <p:pic>
        <p:nvPicPr>
          <p:cNvPr id="36867" name="Picture 3" descr="AuxMulti"/>
          <p:cNvPicPr>
            <a:picLocks noChangeAspect="1" noChangeArrowheads="1"/>
          </p:cNvPicPr>
          <p:nvPr/>
        </p:nvPicPr>
        <p:blipFill>
          <a:blip r:embed="rId4" cstate="print"/>
          <a:srcRect/>
          <a:stretch>
            <a:fillRect/>
          </a:stretch>
        </p:blipFill>
        <p:spPr bwMode="auto">
          <a:xfrm>
            <a:off x="1684339" y="1295400"/>
            <a:ext cx="6543675" cy="4948238"/>
          </a:xfrm>
          <a:prstGeom prst="rect">
            <a:avLst/>
          </a:prstGeom>
          <a:noFill/>
          <a:ln w="9525">
            <a:noFill/>
            <a:miter lim="800000"/>
            <a:headEnd/>
            <a:tailEnd/>
          </a:ln>
        </p:spPr>
      </p:pic>
      <p:sp>
        <p:nvSpPr>
          <p:cNvPr id="36868" name="Rectangle 4"/>
          <p:cNvSpPr>
            <a:spLocks noChangeArrowheads="1"/>
          </p:cNvSpPr>
          <p:nvPr/>
        </p:nvSpPr>
        <p:spPr bwMode="auto">
          <a:xfrm>
            <a:off x="8477250" y="1346200"/>
            <a:ext cx="2070100" cy="4972050"/>
          </a:xfrm>
          <a:prstGeom prst="rect">
            <a:avLst/>
          </a:prstGeom>
          <a:solidFill>
            <a:srgbClr val="E0E0E0"/>
          </a:solidFill>
          <a:ln w="9525">
            <a:solidFill>
              <a:schemeClr val="tx1"/>
            </a:solidFill>
            <a:miter lim="800000"/>
            <a:headEnd/>
            <a:tailEnd/>
          </a:ln>
        </p:spPr>
        <p:txBody>
          <a:bodyPr wrap="none" anchor="ctr"/>
          <a:lstStyle/>
          <a:p>
            <a:pPr marL="457200" indent="-457200"/>
            <a:endParaRPr lang="en-US" sz="1400" dirty="0"/>
          </a:p>
          <a:p>
            <a:pPr marL="457200" indent="-457200"/>
            <a:r>
              <a:rPr lang="en-US" sz="1400" dirty="0"/>
              <a:t>Steps</a:t>
            </a:r>
          </a:p>
          <a:p>
            <a:pPr marL="457200" indent="-457200"/>
            <a:endParaRPr lang="en-US" sz="1400" dirty="0"/>
          </a:p>
          <a:p>
            <a:pPr marL="457200" indent="-457200">
              <a:buFont typeface="Arial" charset="0"/>
              <a:buAutoNum type="arabicParenR"/>
            </a:pPr>
            <a:r>
              <a:rPr lang="en-US" sz="1400" dirty="0"/>
              <a:t>Label points</a:t>
            </a:r>
          </a:p>
          <a:p>
            <a:pPr marL="457200" indent="-457200">
              <a:buFont typeface="Arial" charset="0"/>
              <a:buAutoNum type="arabicParenR"/>
            </a:pPr>
            <a:r>
              <a:rPr lang="en-US" sz="1400" dirty="0"/>
              <a:t>Create fold line</a:t>
            </a:r>
          </a:p>
          <a:p>
            <a:pPr marL="457200" indent="-457200">
              <a:buFont typeface="Arial" charset="0"/>
              <a:buAutoNum type="arabicParenR"/>
            </a:pPr>
            <a:r>
              <a:rPr lang="en-US" sz="1400" dirty="0"/>
              <a:t>Create other fold </a:t>
            </a:r>
          </a:p>
          <a:p>
            <a:pPr marL="457200" indent="-457200"/>
            <a:r>
              <a:rPr lang="en-US" sz="1400" dirty="0"/>
              <a:t>	lines	</a:t>
            </a:r>
          </a:p>
          <a:p>
            <a:pPr marL="457200" indent="-457200"/>
            <a:r>
              <a:rPr lang="en-US" sz="1400" dirty="0"/>
              <a:t>4) 	Put in projectors</a:t>
            </a:r>
          </a:p>
          <a:p>
            <a:pPr marL="457200" indent="-457200">
              <a:buFont typeface="Arial" charset="0"/>
              <a:buAutoNum type="arabicParenR" startAt="5"/>
            </a:pPr>
            <a:r>
              <a:rPr lang="en-US" sz="1400" dirty="0"/>
              <a:t>Transfer </a:t>
            </a:r>
          </a:p>
          <a:p>
            <a:pPr marL="457200" indent="-457200"/>
            <a:r>
              <a:rPr lang="en-US" sz="1400" dirty="0"/>
              <a:t>	measurements</a:t>
            </a:r>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dirty="0"/>
          </a:p>
        </p:txBody>
      </p:sp>
      <p:grpSp>
        <p:nvGrpSpPr>
          <p:cNvPr id="36869" name="Group 5"/>
          <p:cNvGrpSpPr>
            <a:grpSpLocks/>
          </p:cNvGrpSpPr>
          <p:nvPr/>
        </p:nvGrpSpPr>
        <p:grpSpPr bwMode="auto">
          <a:xfrm>
            <a:off x="2486025" y="2493963"/>
            <a:ext cx="4573588" cy="2838450"/>
            <a:chOff x="606" y="1571"/>
            <a:chExt cx="2881" cy="1788"/>
          </a:xfrm>
        </p:grpSpPr>
        <p:sp>
          <p:nvSpPr>
            <p:cNvPr id="36911" name="Text Box 6"/>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36912" name="Text Box 7"/>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36913" name="Text Box 8"/>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36870" name="Group 9"/>
          <p:cNvGrpSpPr>
            <a:grpSpLocks/>
          </p:cNvGrpSpPr>
          <p:nvPr/>
        </p:nvGrpSpPr>
        <p:grpSpPr bwMode="auto">
          <a:xfrm>
            <a:off x="2517776" y="1401763"/>
            <a:ext cx="5643563" cy="3937000"/>
            <a:chOff x="626" y="883"/>
            <a:chExt cx="3555" cy="2480"/>
          </a:xfrm>
        </p:grpSpPr>
        <p:sp>
          <p:nvSpPr>
            <p:cNvPr id="36908" name="Text Box 10"/>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36909" name="Text Box 11"/>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36910" name="Text Box 12"/>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36871" name="Group 13"/>
          <p:cNvGrpSpPr>
            <a:grpSpLocks/>
          </p:cNvGrpSpPr>
          <p:nvPr/>
        </p:nvGrpSpPr>
        <p:grpSpPr bwMode="auto">
          <a:xfrm>
            <a:off x="3857625" y="2500313"/>
            <a:ext cx="3182938" cy="3581400"/>
            <a:chOff x="1470" y="1575"/>
            <a:chExt cx="2005" cy="2256"/>
          </a:xfrm>
        </p:grpSpPr>
        <p:sp>
          <p:nvSpPr>
            <p:cNvPr id="36905" name="Text Box 14"/>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36906" name="Text Box 15"/>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36907" name="Text Box 16"/>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36872" name="Group 17"/>
          <p:cNvGrpSpPr>
            <a:grpSpLocks/>
          </p:cNvGrpSpPr>
          <p:nvPr/>
        </p:nvGrpSpPr>
        <p:grpSpPr bwMode="auto">
          <a:xfrm>
            <a:off x="3889376" y="1376363"/>
            <a:ext cx="4265613" cy="4705350"/>
            <a:chOff x="1490" y="867"/>
            <a:chExt cx="2687" cy="2964"/>
          </a:xfrm>
        </p:grpSpPr>
        <p:sp>
          <p:nvSpPr>
            <p:cNvPr id="36902" name="Text Box 18"/>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36903" name="Text Box 19"/>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36904" name="Text Box 20"/>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p:sp>
        <p:nvSpPr>
          <p:cNvPr id="36873" name="Line 21"/>
          <p:cNvSpPr>
            <a:spLocks noChangeShapeType="1"/>
          </p:cNvSpPr>
          <p:nvPr/>
        </p:nvSpPr>
        <p:spPr bwMode="auto">
          <a:xfrm>
            <a:off x="4046538" y="3530601"/>
            <a:ext cx="2049462" cy="1726845"/>
          </a:xfrm>
          <a:prstGeom prst="line">
            <a:avLst/>
          </a:prstGeom>
          <a:noFill/>
          <a:ln w="12700">
            <a:solidFill>
              <a:srgbClr val="FF0000"/>
            </a:solidFill>
            <a:prstDash val="lgDashDotDot"/>
            <a:round/>
            <a:headEnd/>
            <a:tailEnd/>
          </a:ln>
        </p:spPr>
        <p:txBody>
          <a:bodyPr wrap="none" anchor="ctr"/>
          <a:lstStyle/>
          <a:p>
            <a:endParaRPr lang="en-US"/>
          </a:p>
        </p:txBody>
      </p:sp>
      <p:sp>
        <p:nvSpPr>
          <p:cNvPr id="36874" name="Text Box 22"/>
          <p:cNvSpPr txBox="1">
            <a:spLocks noChangeArrowheads="1"/>
          </p:cNvSpPr>
          <p:nvPr/>
        </p:nvSpPr>
        <p:spPr bwMode="auto">
          <a:xfrm>
            <a:off x="3933826" y="3579813"/>
            <a:ext cx="282575" cy="304800"/>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36875" name="Text Box 23"/>
          <p:cNvSpPr txBox="1">
            <a:spLocks noChangeArrowheads="1"/>
          </p:cNvSpPr>
          <p:nvPr/>
        </p:nvSpPr>
        <p:spPr bwMode="auto">
          <a:xfrm>
            <a:off x="4156075" y="3446463"/>
            <a:ext cx="273050" cy="304800"/>
          </a:xfrm>
          <a:prstGeom prst="rect">
            <a:avLst/>
          </a:prstGeom>
          <a:noFill/>
          <a:ln w="9525">
            <a:noFill/>
            <a:miter lim="800000"/>
            <a:headEnd/>
            <a:tailEnd/>
          </a:ln>
        </p:spPr>
        <p:txBody>
          <a:bodyPr wrap="none">
            <a:spAutoFit/>
          </a:bodyPr>
          <a:lstStyle/>
          <a:p>
            <a:r>
              <a:rPr lang="en-US" sz="1400">
                <a:solidFill>
                  <a:srgbClr val="FF0000"/>
                </a:solidFill>
              </a:rPr>
              <a:t>1</a:t>
            </a:r>
          </a:p>
        </p:txBody>
      </p:sp>
      <p:grpSp>
        <p:nvGrpSpPr>
          <p:cNvPr id="36876" name="Group 24"/>
          <p:cNvGrpSpPr>
            <a:grpSpLocks/>
          </p:cNvGrpSpPr>
          <p:nvPr/>
        </p:nvGrpSpPr>
        <p:grpSpPr bwMode="auto">
          <a:xfrm>
            <a:off x="1739900" y="3225801"/>
            <a:ext cx="2274888" cy="561975"/>
            <a:chOff x="136" y="2032"/>
            <a:chExt cx="1433" cy="354"/>
          </a:xfrm>
        </p:grpSpPr>
        <p:sp>
          <p:nvSpPr>
            <p:cNvPr id="36899" name="Line 25"/>
            <p:cNvSpPr>
              <a:spLocks noChangeShapeType="1"/>
            </p:cNvSpPr>
            <p:nvPr/>
          </p:nvSpPr>
          <p:spPr bwMode="auto">
            <a:xfrm rot="16200000" flipV="1">
              <a:off x="863" y="1501"/>
              <a:ext cx="1" cy="1411"/>
            </a:xfrm>
            <a:prstGeom prst="line">
              <a:avLst/>
            </a:prstGeom>
            <a:noFill/>
            <a:ln w="12700">
              <a:solidFill>
                <a:srgbClr val="FF0000"/>
              </a:solidFill>
              <a:prstDash val="lgDashDotDot"/>
              <a:round/>
              <a:headEnd/>
              <a:tailEnd/>
            </a:ln>
          </p:spPr>
          <p:txBody>
            <a:bodyPr wrap="none" anchor="ctr"/>
            <a:lstStyle/>
            <a:p>
              <a:endParaRPr lang="en-US"/>
            </a:p>
          </p:txBody>
        </p:sp>
        <p:sp>
          <p:nvSpPr>
            <p:cNvPr id="36900" name="Text Box 26"/>
            <p:cNvSpPr txBox="1">
              <a:spLocks noChangeArrowheads="1"/>
            </p:cNvSpPr>
            <p:nvPr/>
          </p:nvSpPr>
          <p:spPr bwMode="auto">
            <a:xfrm>
              <a:off x="136" y="2032"/>
              <a:ext cx="197" cy="192"/>
            </a:xfrm>
            <a:prstGeom prst="rect">
              <a:avLst/>
            </a:prstGeom>
            <a:noFill/>
            <a:ln w="9525">
              <a:noFill/>
              <a:miter lim="800000"/>
              <a:headEnd/>
              <a:tailEnd/>
            </a:ln>
          </p:spPr>
          <p:txBody>
            <a:bodyPr wrap="none">
              <a:spAutoFit/>
            </a:bodyPr>
            <a:lstStyle/>
            <a:p>
              <a:r>
                <a:rPr lang="en-US" sz="1400">
                  <a:solidFill>
                    <a:srgbClr val="FF0000"/>
                  </a:solidFill>
                </a:rPr>
                <a:t>H</a:t>
              </a:r>
            </a:p>
          </p:txBody>
        </p:sp>
        <p:sp>
          <p:nvSpPr>
            <p:cNvPr id="36901" name="Text Box 27"/>
            <p:cNvSpPr txBox="1">
              <a:spLocks noChangeArrowheads="1"/>
            </p:cNvSpPr>
            <p:nvPr/>
          </p:nvSpPr>
          <p:spPr bwMode="auto">
            <a:xfrm>
              <a:off x="146" y="2194"/>
              <a:ext cx="178" cy="192"/>
            </a:xfrm>
            <a:prstGeom prst="rect">
              <a:avLst/>
            </a:prstGeom>
            <a:noFill/>
            <a:ln w="9525">
              <a:noFill/>
              <a:miter lim="800000"/>
              <a:headEnd/>
              <a:tailEnd/>
            </a:ln>
          </p:spPr>
          <p:txBody>
            <a:bodyPr wrap="none">
              <a:spAutoFit/>
            </a:bodyPr>
            <a:lstStyle/>
            <a:p>
              <a:r>
                <a:rPr lang="en-US" sz="1400">
                  <a:solidFill>
                    <a:srgbClr val="FF0000"/>
                  </a:solidFill>
                </a:rPr>
                <a:t>F</a:t>
              </a:r>
            </a:p>
          </p:txBody>
        </p:sp>
      </p:grpSp>
      <p:grpSp>
        <p:nvGrpSpPr>
          <p:cNvPr id="36877" name="Group 28"/>
          <p:cNvGrpSpPr>
            <a:grpSpLocks/>
          </p:cNvGrpSpPr>
          <p:nvPr/>
        </p:nvGrpSpPr>
        <p:grpSpPr bwMode="auto">
          <a:xfrm>
            <a:off x="5630869" y="4129089"/>
            <a:ext cx="2003427" cy="2027238"/>
            <a:chOff x="2587" y="2601"/>
            <a:chExt cx="1262" cy="1277"/>
          </a:xfrm>
        </p:grpSpPr>
        <p:sp>
          <p:nvSpPr>
            <p:cNvPr id="36896" name="Line 29"/>
            <p:cNvSpPr>
              <a:spLocks noChangeShapeType="1"/>
            </p:cNvSpPr>
            <p:nvPr/>
          </p:nvSpPr>
          <p:spPr bwMode="auto">
            <a:xfrm>
              <a:off x="2830" y="3128"/>
              <a:ext cx="11" cy="750"/>
            </a:xfrm>
            <a:prstGeom prst="line">
              <a:avLst/>
            </a:prstGeom>
            <a:noFill/>
            <a:ln w="12700">
              <a:solidFill>
                <a:srgbClr val="FF0000"/>
              </a:solidFill>
              <a:prstDash val="lgDashDotDot"/>
              <a:round/>
              <a:headEnd/>
              <a:tailEnd/>
            </a:ln>
          </p:spPr>
          <p:txBody>
            <a:bodyPr wrap="none" anchor="ctr"/>
            <a:lstStyle/>
            <a:p>
              <a:endParaRPr lang="en-US"/>
            </a:p>
          </p:txBody>
        </p:sp>
        <p:sp>
          <p:nvSpPr>
            <p:cNvPr id="36897" name="Text Box 30"/>
            <p:cNvSpPr txBox="1">
              <a:spLocks noChangeArrowheads="1"/>
            </p:cNvSpPr>
            <p:nvPr/>
          </p:nvSpPr>
          <p:spPr bwMode="auto">
            <a:xfrm>
              <a:off x="2587" y="3680"/>
              <a:ext cx="178" cy="192"/>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36898" name="Text Box 31"/>
            <p:cNvSpPr txBox="1">
              <a:spLocks noChangeArrowheads="1"/>
            </p:cNvSpPr>
            <p:nvPr/>
          </p:nvSpPr>
          <p:spPr bwMode="auto">
            <a:xfrm>
              <a:off x="3299" y="2601"/>
              <a:ext cx="550" cy="194"/>
            </a:xfrm>
            <a:prstGeom prst="rect">
              <a:avLst/>
            </a:prstGeom>
            <a:noFill/>
            <a:ln w="9525">
              <a:noFill/>
              <a:miter lim="800000"/>
              <a:headEnd/>
              <a:tailEnd/>
            </a:ln>
          </p:spPr>
          <p:txBody>
            <a:bodyPr wrap="none">
              <a:spAutoFit/>
            </a:bodyPr>
            <a:lstStyle/>
            <a:p>
              <a:r>
                <a:rPr lang="en-US" sz="1400" dirty="0">
                  <a:solidFill>
                    <a:srgbClr val="FF0000"/>
                  </a:solidFill>
                </a:rPr>
                <a:t>P=Profile</a:t>
              </a:r>
            </a:p>
          </p:txBody>
        </p:sp>
      </p:grpSp>
      <p:sp>
        <p:nvSpPr>
          <p:cNvPr id="36878" name="Line 32"/>
          <p:cNvSpPr>
            <a:spLocks noChangeShapeType="1"/>
          </p:cNvSpPr>
          <p:nvPr/>
        </p:nvSpPr>
        <p:spPr bwMode="auto">
          <a:xfrm>
            <a:off x="2794000" y="2976564"/>
            <a:ext cx="0" cy="2022475"/>
          </a:xfrm>
          <a:prstGeom prst="line">
            <a:avLst/>
          </a:prstGeom>
          <a:noFill/>
          <a:ln w="12700">
            <a:solidFill>
              <a:srgbClr val="0000FF"/>
            </a:solidFill>
            <a:prstDash val="dash"/>
            <a:round/>
            <a:headEnd/>
            <a:tailEnd/>
          </a:ln>
        </p:spPr>
        <p:txBody>
          <a:bodyPr wrap="none" anchor="ctr"/>
          <a:lstStyle/>
          <a:p>
            <a:endParaRPr lang="en-US"/>
          </a:p>
        </p:txBody>
      </p:sp>
      <p:sp>
        <p:nvSpPr>
          <p:cNvPr id="36879" name="Line 33"/>
          <p:cNvSpPr>
            <a:spLocks noChangeShapeType="1"/>
          </p:cNvSpPr>
          <p:nvPr/>
        </p:nvSpPr>
        <p:spPr bwMode="auto">
          <a:xfrm>
            <a:off x="3922714" y="2944814"/>
            <a:ext cx="14287" cy="3019425"/>
          </a:xfrm>
          <a:prstGeom prst="line">
            <a:avLst/>
          </a:prstGeom>
          <a:noFill/>
          <a:ln w="12700">
            <a:solidFill>
              <a:srgbClr val="0000FF"/>
            </a:solidFill>
            <a:prstDash val="dash"/>
            <a:round/>
            <a:headEnd/>
            <a:tailEnd/>
          </a:ln>
        </p:spPr>
        <p:txBody>
          <a:bodyPr wrap="none" anchor="ctr"/>
          <a:lstStyle/>
          <a:p>
            <a:endParaRPr lang="en-US"/>
          </a:p>
        </p:txBody>
      </p:sp>
      <p:sp>
        <p:nvSpPr>
          <p:cNvPr id="36880" name="Line 34"/>
          <p:cNvSpPr>
            <a:spLocks noChangeShapeType="1"/>
          </p:cNvSpPr>
          <p:nvPr/>
        </p:nvSpPr>
        <p:spPr bwMode="auto">
          <a:xfrm flipH="1" flipV="1">
            <a:off x="2814639" y="5045076"/>
            <a:ext cx="3932237" cy="3175"/>
          </a:xfrm>
          <a:prstGeom prst="line">
            <a:avLst/>
          </a:prstGeom>
          <a:noFill/>
          <a:ln w="12700">
            <a:solidFill>
              <a:srgbClr val="0000FF"/>
            </a:solidFill>
            <a:prstDash val="dash"/>
            <a:round/>
            <a:headEnd/>
            <a:tailEnd/>
          </a:ln>
        </p:spPr>
        <p:txBody>
          <a:bodyPr wrap="none" anchor="ctr"/>
          <a:lstStyle/>
          <a:p>
            <a:endParaRPr lang="en-US"/>
          </a:p>
        </p:txBody>
      </p:sp>
      <p:sp>
        <p:nvSpPr>
          <p:cNvPr id="36881" name="Line 35"/>
          <p:cNvSpPr>
            <a:spLocks noChangeShapeType="1"/>
          </p:cNvSpPr>
          <p:nvPr/>
        </p:nvSpPr>
        <p:spPr bwMode="auto">
          <a:xfrm flipH="1" flipV="1">
            <a:off x="3962401" y="6005514"/>
            <a:ext cx="2627313" cy="7937"/>
          </a:xfrm>
          <a:prstGeom prst="line">
            <a:avLst/>
          </a:prstGeom>
          <a:noFill/>
          <a:ln w="12700">
            <a:solidFill>
              <a:srgbClr val="0000FF"/>
            </a:solidFill>
            <a:prstDash val="dash"/>
            <a:round/>
            <a:headEnd/>
            <a:tailEnd/>
          </a:ln>
        </p:spPr>
        <p:txBody>
          <a:bodyPr wrap="none" anchor="ctr"/>
          <a:lstStyle/>
          <a:p>
            <a:endParaRPr lang="en-US"/>
          </a:p>
        </p:txBody>
      </p:sp>
      <p:sp>
        <p:nvSpPr>
          <p:cNvPr id="36882" name="Line 36"/>
          <p:cNvSpPr>
            <a:spLocks noChangeShapeType="1"/>
          </p:cNvSpPr>
          <p:nvPr/>
        </p:nvSpPr>
        <p:spPr bwMode="auto">
          <a:xfrm flipH="1">
            <a:off x="2792414" y="1979614"/>
            <a:ext cx="3216275" cy="3074987"/>
          </a:xfrm>
          <a:prstGeom prst="line">
            <a:avLst/>
          </a:prstGeom>
          <a:noFill/>
          <a:ln w="12700">
            <a:solidFill>
              <a:srgbClr val="0000FF"/>
            </a:solidFill>
            <a:prstDash val="dash"/>
            <a:round/>
            <a:headEnd/>
            <a:tailEnd/>
          </a:ln>
        </p:spPr>
        <p:txBody>
          <a:bodyPr wrap="none" anchor="ctr"/>
          <a:lstStyle/>
          <a:p>
            <a:endParaRPr lang="en-US"/>
          </a:p>
        </p:txBody>
      </p:sp>
      <p:sp>
        <p:nvSpPr>
          <p:cNvPr id="36883" name="Line 37"/>
          <p:cNvSpPr>
            <a:spLocks noChangeShapeType="1"/>
          </p:cNvSpPr>
          <p:nvPr/>
        </p:nvSpPr>
        <p:spPr bwMode="auto">
          <a:xfrm flipH="1">
            <a:off x="3863976" y="2941639"/>
            <a:ext cx="3236913" cy="3094037"/>
          </a:xfrm>
          <a:prstGeom prst="line">
            <a:avLst/>
          </a:prstGeom>
          <a:noFill/>
          <a:ln w="12700">
            <a:solidFill>
              <a:srgbClr val="0000FF"/>
            </a:solidFill>
            <a:prstDash val="dash"/>
            <a:round/>
            <a:headEnd/>
            <a:tailEnd/>
          </a:ln>
        </p:spPr>
        <p:txBody>
          <a:bodyPr wrap="none" anchor="ctr"/>
          <a:lstStyle/>
          <a:p>
            <a:endParaRPr lang="en-US"/>
          </a:p>
        </p:txBody>
      </p:sp>
      <p:sp>
        <p:nvSpPr>
          <p:cNvPr id="109606" name="AutoShape 38"/>
          <p:cNvSpPr>
            <a:spLocks/>
          </p:cNvSpPr>
          <p:nvPr/>
        </p:nvSpPr>
        <p:spPr bwMode="auto">
          <a:xfrm>
            <a:off x="2489201" y="2747963"/>
            <a:ext cx="258763" cy="747712"/>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109607" name="AutoShape 39"/>
          <p:cNvSpPr>
            <a:spLocks/>
          </p:cNvSpPr>
          <p:nvPr/>
        </p:nvSpPr>
        <p:spPr bwMode="auto">
          <a:xfrm rot="2891381">
            <a:off x="4283076" y="2949576"/>
            <a:ext cx="258763" cy="747713"/>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109608" name="Text Box 40"/>
          <p:cNvSpPr txBox="1">
            <a:spLocks noChangeArrowheads="1"/>
          </p:cNvSpPr>
          <p:nvPr/>
        </p:nvSpPr>
        <p:spPr bwMode="auto">
          <a:xfrm>
            <a:off x="4657725" y="3124200"/>
            <a:ext cx="312738" cy="304800"/>
          </a:xfrm>
          <a:prstGeom prst="rect">
            <a:avLst/>
          </a:prstGeom>
          <a:noFill/>
          <a:ln w="9525">
            <a:noFill/>
            <a:miter lim="800000"/>
            <a:headEnd/>
            <a:tailEnd/>
          </a:ln>
        </p:spPr>
        <p:txBody>
          <a:bodyPr wrap="none">
            <a:spAutoFit/>
          </a:bodyPr>
          <a:lstStyle/>
          <a:p>
            <a:r>
              <a:rPr lang="en-US" sz="1400"/>
              <a:t>A</a:t>
            </a:r>
            <a:endParaRPr lang="en-US"/>
          </a:p>
        </p:txBody>
      </p:sp>
      <p:sp>
        <p:nvSpPr>
          <p:cNvPr id="109609" name="AutoShape 41"/>
          <p:cNvSpPr>
            <a:spLocks/>
          </p:cNvSpPr>
          <p:nvPr/>
        </p:nvSpPr>
        <p:spPr bwMode="auto">
          <a:xfrm>
            <a:off x="3652838" y="2743201"/>
            <a:ext cx="258762" cy="747713"/>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109610" name="AutoShape 42"/>
          <p:cNvSpPr>
            <a:spLocks/>
          </p:cNvSpPr>
          <p:nvPr/>
        </p:nvSpPr>
        <p:spPr bwMode="auto">
          <a:xfrm rot="2891381">
            <a:off x="5405438" y="3894138"/>
            <a:ext cx="258762" cy="747712"/>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109611" name="Text Box 43"/>
          <p:cNvSpPr txBox="1">
            <a:spLocks noChangeArrowheads="1"/>
          </p:cNvSpPr>
          <p:nvPr/>
        </p:nvSpPr>
        <p:spPr bwMode="auto">
          <a:xfrm>
            <a:off x="5810250" y="4059238"/>
            <a:ext cx="312738" cy="304800"/>
          </a:xfrm>
          <a:prstGeom prst="rect">
            <a:avLst/>
          </a:prstGeom>
          <a:noFill/>
          <a:ln w="9525">
            <a:noFill/>
            <a:miter lim="800000"/>
            <a:headEnd/>
            <a:tailEnd/>
          </a:ln>
        </p:spPr>
        <p:txBody>
          <a:bodyPr wrap="none">
            <a:spAutoFit/>
          </a:bodyPr>
          <a:lstStyle/>
          <a:p>
            <a:r>
              <a:rPr lang="en-US" sz="1400"/>
              <a:t>D</a:t>
            </a:r>
            <a:endParaRPr lang="en-US"/>
          </a:p>
        </p:txBody>
      </p:sp>
      <p:sp>
        <p:nvSpPr>
          <p:cNvPr id="109613" name="AutoShape 45"/>
          <p:cNvSpPr>
            <a:spLocks/>
          </p:cNvSpPr>
          <p:nvPr/>
        </p:nvSpPr>
        <p:spPr bwMode="auto">
          <a:xfrm flipH="1">
            <a:off x="2808288" y="1401763"/>
            <a:ext cx="385762" cy="2093912"/>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109614" name="AutoShape 46"/>
          <p:cNvSpPr>
            <a:spLocks/>
          </p:cNvSpPr>
          <p:nvPr/>
        </p:nvSpPr>
        <p:spPr bwMode="auto">
          <a:xfrm rot="2782642" flipH="1">
            <a:off x="4948238" y="2060576"/>
            <a:ext cx="385763" cy="2093912"/>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109615" name="Text Box 47"/>
          <p:cNvSpPr txBox="1">
            <a:spLocks noChangeArrowheads="1"/>
          </p:cNvSpPr>
          <p:nvPr/>
        </p:nvSpPr>
        <p:spPr bwMode="auto">
          <a:xfrm>
            <a:off x="5561013" y="2251075"/>
            <a:ext cx="303212" cy="304800"/>
          </a:xfrm>
          <a:prstGeom prst="rect">
            <a:avLst/>
          </a:prstGeom>
          <a:noFill/>
          <a:ln w="9525">
            <a:noFill/>
            <a:miter lim="800000"/>
            <a:headEnd/>
            <a:tailEnd/>
          </a:ln>
        </p:spPr>
        <p:txBody>
          <a:bodyPr wrap="none">
            <a:spAutoFit/>
          </a:bodyPr>
          <a:lstStyle/>
          <a:p>
            <a:r>
              <a:rPr lang="en-US" sz="1400"/>
              <a:t>B</a:t>
            </a:r>
            <a:endParaRPr lang="en-US"/>
          </a:p>
        </p:txBody>
      </p:sp>
      <p:sp>
        <p:nvSpPr>
          <p:cNvPr id="109616" name="AutoShape 48"/>
          <p:cNvSpPr>
            <a:spLocks/>
          </p:cNvSpPr>
          <p:nvPr/>
        </p:nvSpPr>
        <p:spPr bwMode="auto">
          <a:xfrm flipH="1">
            <a:off x="3956051" y="1401763"/>
            <a:ext cx="385763" cy="2093912"/>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109617" name="AutoShape 49"/>
          <p:cNvSpPr>
            <a:spLocks/>
          </p:cNvSpPr>
          <p:nvPr/>
        </p:nvSpPr>
        <p:spPr bwMode="auto">
          <a:xfrm rot="2782642" flipH="1">
            <a:off x="6051551" y="3000376"/>
            <a:ext cx="385763" cy="2093913"/>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109618" name="Text Box 50"/>
          <p:cNvSpPr txBox="1">
            <a:spLocks noChangeArrowheads="1"/>
          </p:cNvSpPr>
          <p:nvPr/>
        </p:nvSpPr>
        <p:spPr bwMode="auto">
          <a:xfrm>
            <a:off x="6657976" y="3190875"/>
            <a:ext cx="303213" cy="304800"/>
          </a:xfrm>
          <a:prstGeom prst="rect">
            <a:avLst/>
          </a:prstGeom>
          <a:noFill/>
          <a:ln w="9525">
            <a:noFill/>
            <a:miter lim="800000"/>
            <a:headEnd/>
            <a:tailEnd/>
          </a:ln>
        </p:spPr>
        <p:txBody>
          <a:bodyPr wrap="none">
            <a:spAutoFit/>
          </a:bodyPr>
          <a:lstStyle/>
          <a:p>
            <a:r>
              <a:rPr lang="en-US" sz="1400"/>
              <a:t>C</a:t>
            </a:r>
            <a:endParaRPr lang="en-US"/>
          </a:p>
        </p:txBody>
      </p:sp>
      <p:sp>
        <p:nvSpPr>
          <p:cNvPr id="2" name="Rectangle 1"/>
          <p:cNvSpPr/>
          <p:nvPr/>
        </p:nvSpPr>
        <p:spPr>
          <a:xfrm>
            <a:off x="6066337" y="5782618"/>
            <a:ext cx="269626" cy="276999"/>
          </a:xfrm>
          <a:prstGeom prst="rect">
            <a:avLst/>
          </a:prstGeom>
        </p:spPr>
        <p:txBody>
          <a:bodyPr wrap="none">
            <a:spAutoFit/>
          </a:bodyPr>
          <a:lstStyle/>
          <a:p>
            <a:r>
              <a:rPr lang="en-US" sz="1200" dirty="0">
                <a:solidFill>
                  <a:srgbClr val="FF0000"/>
                </a:solidFill>
              </a:rPr>
              <a:t>P</a:t>
            </a:r>
            <a:endParaRPr lang="en-US" sz="1200" dirty="0"/>
          </a:p>
        </p:txBody>
      </p:sp>
    </p:spTree>
    <p:custDataLst>
      <p:tags r:id="rId1"/>
    </p:custDataLst>
    <p:extLst>
      <p:ext uri="{BB962C8B-B14F-4D97-AF65-F5344CB8AC3E}">
        <p14:creationId xmlns:p14="http://schemas.microsoft.com/office/powerpoint/2010/main" val="5423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6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6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6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6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6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6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6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6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96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96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9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6" grpId="0" animBg="1"/>
      <p:bldP spid="109607" grpId="0" animBg="1"/>
      <p:bldP spid="109608" grpId="0"/>
      <p:bldP spid="109609" grpId="0" animBg="1"/>
      <p:bldP spid="109610" grpId="0" animBg="1"/>
      <p:bldP spid="109611" grpId="0"/>
      <p:bldP spid="109613" grpId="0" animBg="1"/>
      <p:bldP spid="109614" grpId="0" animBg="1"/>
      <p:bldP spid="109615" grpId="0"/>
      <p:bldP spid="109616" grpId="0" animBg="1"/>
      <p:bldP spid="109617" grpId="0" animBg="1"/>
      <p:bldP spid="10961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 View (6)</a:t>
            </a:r>
          </a:p>
        </p:txBody>
      </p:sp>
      <p:pic>
        <p:nvPicPr>
          <p:cNvPr id="38915" name="Picture 3" descr="AuxMulti"/>
          <p:cNvPicPr>
            <a:picLocks noChangeAspect="1" noChangeArrowheads="1"/>
          </p:cNvPicPr>
          <p:nvPr/>
        </p:nvPicPr>
        <p:blipFill>
          <a:blip r:embed="rId4" cstate="print"/>
          <a:srcRect/>
          <a:stretch>
            <a:fillRect/>
          </a:stretch>
        </p:blipFill>
        <p:spPr bwMode="auto">
          <a:xfrm>
            <a:off x="1684339" y="1295400"/>
            <a:ext cx="6543675" cy="4948238"/>
          </a:xfrm>
          <a:prstGeom prst="rect">
            <a:avLst/>
          </a:prstGeom>
          <a:noFill/>
          <a:ln w="9525">
            <a:noFill/>
            <a:miter lim="800000"/>
            <a:headEnd/>
            <a:tailEnd/>
          </a:ln>
        </p:spPr>
      </p:pic>
      <p:sp>
        <p:nvSpPr>
          <p:cNvPr id="38916" name="Rectangle 4"/>
          <p:cNvSpPr>
            <a:spLocks noChangeArrowheads="1"/>
          </p:cNvSpPr>
          <p:nvPr/>
        </p:nvSpPr>
        <p:spPr bwMode="auto">
          <a:xfrm>
            <a:off x="8477250" y="1346200"/>
            <a:ext cx="2070100" cy="4972050"/>
          </a:xfrm>
          <a:prstGeom prst="rect">
            <a:avLst/>
          </a:prstGeom>
          <a:solidFill>
            <a:srgbClr val="E0E0E0"/>
          </a:solidFill>
          <a:ln w="9525">
            <a:solidFill>
              <a:schemeClr val="tx1"/>
            </a:solidFill>
            <a:miter lim="800000"/>
            <a:headEnd/>
            <a:tailEnd/>
          </a:ln>
        </p:spPr>
        <p:txBody>
          <a:bodyPr wrap="none" anchor="ctr"/>
          <a:lstStyle/>
          <a:p>
            <a:pPr marL="457200" indent="-457200"/>
            <a:r>
              <a:rPr lang="en-US" sz="1400" dirty="0"/>
              <a:t>Steps</a:t>
            </a:r>
          </a:p>
          <a:p>
            <a:pPr marL="457200" indent="-457200"/>
            <a:endParaRPr lang="en-US" sz="1400" dirty="0"/>
          </a:p>
          <a:p>
            <a:pPr marL="457200" indent="-457200">
              <a:buFont typeface="Arial" charset="0"/>
              <a:buAutoNum type="arabicParenR"/>
            </a:pPr>
            <a:r>
              <a:rPr lang="en-US" sz="1400" dirty="0"/>
              <a:t>Label points</a:t>
            </a:r>
          </a:p>
          <a:p>
            <a:pPr marL="457200" indent="-457200">
              <a:buFont typeface="Arial" charset="0"/>
              <a:buAutoNum type="arabicParenR"/>
            </a:pPr>
            <a:r>
              <a:rPr lang="en-US" sz="1400" dirty="0"/>
              <a:t>Create fold line</a:t>
            </a:r>
          </a:p>
          <a:p>
            <a:pPr marL="457200" indent="-457200">
              <a:buFont typeface="Arial" charset="0"/>
              <a:buAutoNum type="arabicParenR"/>
            </a:pPr>
            <a:r>
              <a:rPr lang="en-US" sz="1400" dirty="0"/>
              <a:t>Create other fold </a:t>
            </a:r>
          </a:p>
          <a:p>
            <a:pPr marL="457200" indent="-457200"/>
            <a:r>
              <a:rPr lang="en-US" sz="1400" dirty="0"/>
              <a:t>	lines	</a:t>
            </a:r>
          </a:p>
          <a:p>
            <a:pPr marL="457200" indent="-457200"/>
            <a:r>
              <a:rPr lang="en-US" sz="1400" dirty="0"/>
              <a:t>4) 	Put in projectors</a:t>
            </a:r>
          </a:p>
          <a:p>
            <a:pPr marL="457200" indent="-457200">
              <a:buFont typeface="Arial" charset="0"/>
              <a:buAutoNum type="arabicParenR" startAt="5"/>
            </a:pPr>
            <a:r>
              <a:rPr lang="en-US" sz="1400" dirty="0"/>
              <a:t>Transfer </a:t>
            </a:r>
          </a:p>
          <a:p>
            <a:pPr marL="457200" indent="-457200"/>
            <a:r>
              <a:rPr lang="en-US" sz="1400" dirty="0"/>
              <a:t>	measurements</a:t>
            </a:r>
          </a:p>
          <a:p>
            <a:pPr marL="457200" indent="-457200"/>
            <a:r>
              <a:rPr lang="en-US" sz="1400" dirty="0"/>
              <a:t>6)	Connect points</a:t>
            </a:r>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dirty="0"/>
          </a:p>
        </p:txBody>
      </p:sp>
      <p:grpSp>
        <p:nvGrpSpPr>
          <p:cNvPr id="38917" name="Group 5"/>
          <p:cNvGrpSpPr>
            <a:grpSpLocks/>
          </p:cNvGrpSpPr>
          <p:nvPr/>
        </p:nvGrpSpPr>
        <p:grpSpPr bwMode="auto">
          <a:xfrm>
            <a:off x="2486025" y="2493963"/>
            <a:ext cx="4573588" cy="2838450"/>
            <a:chOff x="606" y="1571"/>
            <a:chExt cx="2881" cy="1788"/>
          </a:xfrm>
        </p:grpSpPr>
        <p:sp>
          <p:nvSpPr>
            <p:cNvPr id="38963" name="Text Box 6"/>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38964" name="Text Box 7"/>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38965" name="Text Box 8"/>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38918" name="Group 9"/>
          <p:cNvGrpSpPr>
            <a:grpSpLocks/>
          </p:cNvGrpSpPr>
          <p:nvPr/>
        </p:nvGrpSpPr>
        <p:grpSpPr bwMode="auto">
          <a:xfrm>
            <a:off x="2517776" y="1401763"/>
            <a:ext cx="5643563" cy="3937000"/>
            <a:chOff x="626" y="883"/>
            <a:chExt cx="3555" cy="2480"/>
          </a:xfrm>
        </p:grpSpPr>
        <p:sp>
          <p:nvSpPr>
            <p:cNvPr id="38960" name="Text Box 10"/>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38961" name="Text Box 11"/>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38962" name="Text Box 12"/>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38919" name="Group 13"/>
          <p:cNvGrpSpPr>
            <a:grpSpLocks/>
          </p:cNvGrpSpPr>
          <p:nvPr/>
        </p:nvGrpSpPr>
        <p:grpSpPr bwMode="auto">
          <a:xfrm>
            <a:off x="3857625" y="2500313"/>
            <a:ext cx="3182938" cy="3581400"/>
            <a:chOff x="1470" y="1575"/>
            <a:chExt cx="2005" cy="2256"/>
          </a:xfrm>
        </p:grpSpPr>
        <p:sp>
          <p:nvSpPr>
            <p:cNvPr id="38957" name="Text Box 14"/>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38958" name="Text Box 15"/>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38959" name="Text Box 16"/>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38920" name="Group 17"/>
          <p:cNvGrpSpPr>
            <a:grpSpLocks/>
          </p:cNvGrpSpPr>
          <p:nvPr/>
        </p:nvGrpSpPr>
        <p:grpSpPr bwMode="auto">
          <a:xfrm>
            <a:off x="3889376" y="1376363"/>
            <a:ext cx="4265613" cy="4705350"/>
            <a:chOff x="1490" y="867"/>
            <a:chExt cx="2687" cy="2964"/>
          </a:xfrm>
        </p:grpSpPr>
        <p:sp>
          <p:nvSpPr>
            <p:cNvPr id="38954" name="Text Box 18"/>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38955" name="Text Box 19"/>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38956" name="Text Box 20"/>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p:sp>
        <p:nvSpPr>
          <p:cNvPr id="38921" name="Line 21"/>
          <p:cNvSpPr>
            <a:spLocks noChangeShapeType="1"/>
          </p:cNvSpPr>
          <p:nvPr/>
        </p:nvSpPr>
        <p:spPr bwMode="auto">
          <a:xfrm>
            <a:off x="4046538" y="3530600"/>
            <a:ext cx="2007680" cy="1691640"/>
          </a:xfrm>
          <a:prstGeom prst="line">
            <a:avLst/>
          </a:prstGeom>
          <a:noFill/>
          <a:ln w="12700">
            <a:solidFill>
              <a:srgbClr val="FF0000"/>
            </a:solidFill>
            <a:prstDash val="lgDashDotDot"/>
            <a:round/>
            <a:headEnd/>
            <a:tailEnd/>
          </a:ln>
        </p:spPr>
        <p:txBody>
          <a:bodyPr wrap="none" anchor="ctr"/>
          <a:lstStyle/>
          <a:p>
            <a:endParaRPr lang="en-US"/>
          </a:p>
        </p:txBody>
      </p:sp>
      <p:sp>
        <p:nvSpPr>
          <p:cNvPr id="38922" name="Text Box 22"/>
          <p:cNvSpPr txBox="1">
            <a:spLocks noChangeArrowheads="1"/>
          </p:cNvSpPr>
          <p:nvPr/>
        </p:nvSpPr>
        <p:spPr bwMode="auto">
          <a:xfrm>
            <a:off x="3933826" y="3579813"/>
            <a:ext cx="282575" cy="304800"/>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38923" name="Text Box 23"/>
          <p:cNvSpPr txBox="1">
            <a:spLocks noChangeArrowheads="1"/>
          </p:cNvSpPr>
          <p:nvPr/>
        </p:nvSpPr>
        <p:spPr bwMode="auto">
          <a:xfrm>
            <a:off x="4156075" y="3446463"/>
            <a:ext cx="273050" cy="304800"/>
          </a:xfrm>
          <a:prstGeom prst="rect">
            <a:avLst/>
          </a:prstGeom>
          <a:noFill/>
          <a:ln w="9525">
            <a:noFill/>
            <a:miter lim="800000"/>
            <a:headEnd/>
            <a:tailEnd/>
          </a:ln>
        </p:spPr>
        <p:txBody>
          <a:bodyPr wrap="none">
            <a:spAutoFit/>
          </a:bodyPr>
          <a:lstStyle/>
          <a:p>
            <a:r>
              <a:rPr lang="en-US" sz="1400">
                <a:solidFill>
                  <a:srgbClr val="FF0000"/>
                </a:solidFill>
              </a:rPr>
              <a:t>1</a:t>
            </a:r>
          </a:p>
        </p:txBody>
      </p:sp>
      <p:grpSp>
        <p:nvGrpSpPr>
          <p:cNvPr id="38924" name="Group 24"/>
          <p:cNvGrpSpPr>
            <a:grpSpLocks/>
          </p:cNvGrpSpPr>
          <p:nvPr/>
        </p:nvGrpSpPr>
        <p:grpSpPr bwMode="auto">
          <a:xfrm>
            <a:off x="1739900" y="3225801"/>
            <a:ext cx="2274888" cy="561975"/>
            <a:chOff x="136" y="2032"/>
            <a:chExt cx="1433" cy="354"/>
          </a:xfrm>
        </p:grpSpPr>
        <p:sp>
          <p:nvSpPr>
            <p:cNvPr id="38951" name="Line 25"/>
            <p:cNvSpPr>
              <a:spLocks noChangeShapeType="1"/>
            </p:cNvSpPr>
            <p:nvPr/>
          </p:nvSpPr>
          <p:spPr bwMode="auto">
            <a:xfrm rot="16200000" flipV="1">
              <a:off x="863" y="1501"/>
              <a:ext cx="1" cy="1411"/>
            </a:xfrm>
            <a:prstGeom prst="line">
              <a:avLst/>
            </a:prstGeom>
            <a:noFill/>
            <a:ln w="12700">
              <a:solidFill>
                <a:srgbClr val="FF0000"/>
              </a:solidFill>
              <a:prstDash val="lgDashDotDot"/>
              <a:round/>
              <a:headEnd/>
              <a:tailEnd/>
            </a:ln>
          </p:spPr>
          <p:txBody>
            <a:bodyPr wrap="none" anchor="ctr"/>
            <a:lstStyle/>
            <a:p>
              <a:endParaRPr lang="en-US"/>
            </a:p>
          </p:txBody>
        </p:sp>
        <p:sp>
          <p:nvSpPr>
            <p:cNvPr id="38952" name="Text Box 26"/>
            <p:cNvSpPr txBox="1">
              <a:spLocks noChangeArrowheads="1"/>
            </p:cNvSpPr>
            <p:nvPr/>
          </p:nvSpPr>
          <p:spPr bwMode="auto">
            <a:xfrm>
              <a:off x="136" y="2032"/>
              <a:ext cx="197" cy="192"/>
            </a:xfrm>
            <a:prstGeom prst="rect">
              <a:avLst/>
            </a:prstGeom>
            <a:noFill/>
            <a:ln w="9525">
              <a:noFill/>
              <a:miter lim="800000"/>
              <a:headEnd/>
              <a:tailEnd/>
            </a:ln>
          </p:spPr>
          <p:txBody>
            <a:bodyPr wrap="none">
              <a:spAutoFit/>
            </a:bodyPr>
            <a:lstStyle/>
            <a:p>
              <a:r>
                <a:rPr lang="en-US" sz="1400">
                  <a:solidFill>
                    <a:srgbClr val="FF0000"/>
                  </a:solidFill>
                </a:rPr>
                <a:t>H</a:t>
              </a:r>
            </a:p>
          </p:txBody>
        </p:sp>
        <p:sp>
          <p:nvSpPr>
            <p:cNvPr id="38953" name="Text Box 27"/>
            <p:cNvSpPr txBox="1">
              <a:spLocks noChangeArrowheads="1"/>
            </p:cNvSpPr>
            <p:nvPr/>
          </p:nvSpPr>
          <p:spPr bwMode="auto">
            <a:xfrm>
              <a:off x="146" y="2194"/>
              <a:ext cx="178" cy="192"/>
            </a:xfrm>
            <a:prstGeom prst="rect">
              <a:avLst/>
            </a:prstGeom>
            <a:noFill/>
            <a:ln w="9525">
              <a:noFill/>
              <a:miter lim="800000"/>
              <a:headEnd/>
              <a:tailEnd/>
            </a:ln>
          </p:spPr>
          <p:txBody>
            <a:bodyPr wrap="none">
              <a:spAutoFit/>
            </a:bodyPr>
            <a:lstStyle/>
            <a:p>
              <a:r>
                <a:rPr lang="en-US" sz="1400">
                  <a:solidFill>
                    <a:srgbClr val="FF0000"/>
                  </a:solidFill>
                </a:rPr>
                <a:t>F</a:t>
              </a:r>
            </a:p>
          </p:txBody>
        </p:sp>
      </p:grpSp>
      <p:grpSp>
        <p:nvGrpSpPr>
          <p:cNvPr id="38925" name="Group 28"/>
          <p:cNvGrpSpPr>
            <a:grpSpLocks/>
          </p:cNvGrpSpPr>
          <p:nvPr/>
        </p:nvGrpSpPr>
        <p:grpSpPr bwMode="auto">
          <a:xfrm>
            <a:off x="5773104" y="4965701"/>
            <a:ext cx="523875" cy="1190625"/>
            <a:chOff x="2587" y="3128"/>
            <a:chExt cx="330" cy="750"/>
          </a:xfrm>
        </p:grpSpPr>
        <p:sp>
          <p:nvSpPr>
            <p:cNvPr id="38948" name="Line 29"/>
            <p:cNvSpPr>
              <a:spLocks noChangeShapeType="1"/>
            </p:cNvSpPr>
            <p:nvPr/>
          </p:nvSpPr>
          <p:spPr bwMode="auto">
            <a:xfrm>
              <a:off x="2746" y="3128"/>
              <a:ext cx="11" cy="750"/>
            </a:xfrm>
            <a:prstGeom prst="line">
              <a:avLst/>
            </a:prstGeom>
            <a:noFill/>
            <a:ln w="12700">
              <a:solidFill>
                <a:srgbClr val="FF0000"/>
              </a:solidFill>
              <a:prstDash val="lgDashDotDot"/>
              <a:round/>
              <a:headEnd/>
              <a:tailEnd/>
            </a:ln>
          </p:spPr>
          <p:txBody>
            <a:bodyPr wrap="none" anchor="ctr"/>
            <a:lstStyle/>
            <a:p>
              <a:endParaRPr lang="en-US"/>
            </a:p>
          </p:txBody>
        </p:sp>
        <p:sp>
          <p:nvSpPr>
            <p:cNvPr id="38949" name="Text Box 30"/>
            <p:cNvSpPr txBox="1">
              <a:spLocks noChangeArrowheads="1"/>
            </p:cNvSpPr>
            <p:nvPr/>
          </p:nvSpPr>
          <p:spPr bwMode="auto">
            <a:xfrm>
              <a:off x="2587" y="3680"/>
              <a:ext cx="178" cy="192"/>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38950" name="Text Box 31"/>
            <p:cNvSpPr txBox="1">
              <a:spLocks noChangeArrowheads="1"/>
            </p:cNvSpPr>
            <p:nvPr/>
          </p:nvSpPr>
          <p:spPr bwMode="auto">
            <a:xfrm>
              <a:off x="2739" y="3683"/>
              <a:ext cx="178" cy="192"/>
            </a:xfrm>
            <a:prstGeom prst="rect">
              <a:avLst/>
            </a:prstGeom>
            <a:noFill/>
            <a:ln w="9525">
              <a:noFill/>
              <a:miter lim="800000"/>
              <a:headEnd/>
              <a:tailEnd/>
            </a:ln>
          </p:spPr>
          <p:txBody>
            <a:bodyPr wrap="none">
              <a:spAutoFit/>
            </a:bodyPr>
            <a:lstStyle/>
            <a:p>
              <a:r>
                <a:rPr lang="en-US" sz="1400">
                  <a:solidFill>
                    <a:srgbClr val="FF0000"/>
                  </a:solidFill>
                </a:rPr>
                <a:t>P</a:t>
              </a:r>
            </a:p>
          </p:txBody>
        </p:sp>
      </p:grpSp>
      <p:sp>
        <p:nvSpPr>
          <p:cNvPr id="38926" name="Line 32"/>
          <p:cNvSpPr>
            <a:spLocks noChangeShapeType="1"/>
          </p:cNvSpPr>
          <p:nvPr/>
        </p:nvSpPr>
        <p:spPr bwMode="auto">
          <a:xfrm>
            <a:off x="2794000" y="2976564"/>
            <a:ext cx="0" cy="2022475"/>
          </a:xfrm>
          <a:prstGeom prst="line">
            <a:avLst/>
          </a:prstGeom>
          <a:noFill/>
          <a:ln w="12700">
            <a:solidFill>
              <a:srgbClr val="0000FF"/>
            </a:solidFill>
            <a:prstDash val="dash"/>
            <a:round/>
            <a:headEnd/>
            <a:tailEnd/>
          </a:ln>
        </p:spPr>
        <p:txBody>
          <a:bodyPr wrap="none" anchor="ctr"/>
          <a:lstStyle/>
          <a:p>
            <a:endParaRPr lang="en-US"/>
          </a:p>
        </p:txBody>
      </p:sp>
      <p:sp>
        <p:nvSpPr>
          <p:cNvPr id="38927" name="Line 33"/>
          <p:cNvSpPr>
            <a:spLocks noChangeShapeType="1"/>
          </p:cNvSpPr>
          <p:nvPr/>
        </p:nvSpPr>
        <p:spPr bwMode="auto">
          <a:xfrm>
            <a:off x="3922714" y="2944814"/>
            <a:ext cx="14287" cy="3019425"/>
          </a:xfrm>
          <a:prstGeom prst="line">
            <a:avLst/>
          </a:prstGeom>
          <a:noFill/>
          <a:ln w="12700">
            <a:solidFill>
              <a:srgbClr val="0000FF"/>
            </a:solidFill>
            <a:prstDash val="dash"/>
            <a:round/>
            <a:headEnd/>
            <a:tailEnd/>
          </a:ln>
        </p:spPr>
        <p:txBody>
          <a:bodyPr wrap="none" anchor="ctr"/>
          <a:lstStyle/>
          <a:p>
            <a:endParaRPr lang="en-US"/>
          </a:p>
        </p:txBody>
      </p:sp>
      <p:sp>
        <p:nvSpPr>
          <p:cNvPr id="38928" name="Line 34"/>
          <p:cNvSpPr>
            <a:spLocks noChangeShapeType="1"/>
          </p:cNvSpPr>
          <p:nvPr/>
        </p:nvSpPr>
        <p:spPr bwMode="auto">
          <a:xfrm flipH="1" flipV="1">
            <a:off x="2814639" y="5045076"/>
            <a:ext cx="3932237" cy="3175"/>
          </a:xfrm>
          <a:prstGeom prst="line">
            <a:avLst/>
          </a:prstGeom>
          <a:noFill/>
          <a:ln w="12700">
            <a:solidFill>
              <a:srgbClr val="0000FF"/>
            </a:solidFill>
            <a:prstDash val="dash"/>
            <a:round/>
            <a:headEnd/>
            <a:tailEnd/>
          </a:ln>
        </p:spPr>
        <p:txBody>
          <a:bodyPr wrap="none" anchor="ctr"/>
          <a:lstStyle/>
          <a:p>
            <a:endParaRPr lang="en-US"/>
          </a:p>
        </p:txBody>
      </p:sp>
      <p:sp>
        <p:nvSpPr>
          <p:cNvPr id="38929" name="Line 35"/>
          <p:cNvSpPr>
            <a:spLocks noChangeShapeType="1"/>
          </p:cNvSpPr>
          <p:nvPr/>
        </p:nvSpPr>
        <p:spPr bwMode="auto">
          <a:xfrm flipH="1" flipV="1">
            <a:off x="3962401" y="6005514"/>
            <a:ext cx="2627313" cy="7937"/>
          </a:xfrm>
          <a:prstGeom prst="line">
            <a:avLst/>
          </a:prstGeom>
          <a:noFill/>
          <a:ln w="12700">
            <a:solidFill>
              <a:srgbClr val="0000FF"/>
            </a:solidFill>
            <a:prstDash val="dash"/>
            <a:round/>
            <a:headEnd/>
            <a:tailEnd/>
          </a:ln>
        </p:spPr>
        <p:txBody>
          <a:bodyPr wrap="none" anchor="ctr"/>
          <a:lstStyle/>
          <a:p>
            <a:endParaRPr lang="en-US"/>
          </a:p>
        </p:txBody>
      </p:sp>
      <p:sp>
        <p:nvSpPr>
          <p:cNvPr id="38930" name="Line 36"/>
          <p:cNvSpPr>
            <a:spLocks noChangeShapeType="1"/>
          </p:cNvSpPr>
          <p:nvPr/>
        </p:nvSpPr>
        <p:spPr bwMode="auto">
          <a:xfrm flipH="1">
            <a:off x="2792414" y="1979614"/>
            <a:ext cx="3216275" cy="3074987"/>
          </a:xfrm>
          <a:prstGeom prst="line">
            <a:avLst/>
          </a:prstGeom>
          <a:noFill/>
          <a:ln w="12700">
            <a:solidFill>
              <a:srgbClr val="0000FF"/>
            </a:solidFill>
            <a:prstDash val="dash"/>
            <a:round/>
            <a:headEnd/>
            <a:tailEnd/>
          </a:ln>
        </p:spPr>
        <p:txBody>
          <a:bodyPr wrap="none" anchor="ctr"/>
          <a:lstStyle/>
          <a:p>
            <a:endParaRPr lang="en-US"/>
          </a:p>
        </p:txBody>
      </p:sp>
      <p:sp>
        <p:nvSpPr>
          <p:cNvPr id="38931" name="Line 37"/>
          <p:cNvSpPr>
            <a:spLocks noChangeShapeType="1"/>
          </p:cNvSpPr>
          <p:nvPr/>
        </p:nvSpPr>
        <p:spPr bwMode="auto">
          <a:xfrm flipH="1">
            <a:off x="3863976" y="2941639"/>
            <a:ext cx="3236913" cy="3094037"/>
          </a:xfrm>
          <a:prstGeom prst="line">
            <a:avLst/>
          </a:prstGeom>
          <a:noFill/>
          <a:ln w="12700">
            <a:solidFill>
              <a:srgbClr val="0000FF"/>
            </a:solidFill>
            <a:prstDash val="dash"/>
            <a:round/>
            <a:headEnd/>
            <a:tailEnd/>
          </a:ln>
        </p:spPr>
        <p:txBody>
          <a:bodyPr wrap="none" anchor="ctr"/>
          <a:lstStyle/>
          <a:p>
            <a:endParaRPr lang="en-US"/>
          </a:p>
        </p:txBody>
      </p:sp>
      <p:sp>
        <p:nvSpPr>
          <p:cNvPr id="38932" name="AutoShape 38"/>
          <p:cNvSpPr>
            <a:spLocks/>
          </p:cNvSpPr>
          <p:nvPr/>
        </p:nvSpPr>
        <p:spPr bwMode="auto">
          <a:xfrm>
            <a:off x="2489201" y="2747963"/>
            <a:ext cx="258763" cy="747712"/>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38933" name="AutoShape 39"/>
          <p:cNvSpPr>
            <a:spLocks/>
          </p:cNvSpPr>
          <p:nvPr/>
        </p:nvSpPr>
        <p:spPr bwMode="auto">
          <a:xfrm rot="2891381">
            <a:off x="4283076" y="2949576"/>
            <a:ext cx="258763" cy="747713"/>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38934" name="Text Box 40"/>
          <p:cNvSpPr txBox="1">
            <a:spLocks noChangeArrowheads="1"/>
          </p:cNvSpPr>
          <p:nvPr/>
        </p:nvSpPr>
        <p:spPr bwMode="auto">
          <a:xfrm>
            <a:off x="4657725" y="3124200"/>
            <a:ext cx="312738" cy="304800"/>
          </a:xfrm>
          <a:prstGeom prst="rect">
            <a:avLst/>
          </a:prstGeom>
          <a:noFill/>
          <a:ln w="9525">
            <a:noFill/>
            <a:miter lim="800000"/>
            <a:headEnd/>
            <a:tailEnd/>
          </a:ln>
        </p:spPr>
        <p:txBody>
          <a:bodyPr wrap="none">
            <a:spAutoFit/>
          </a:bodyPr>
          <a:lstStyle/>
          <a:p>
            <a:r>
              <a:rPr lang="en-US" sz="1400"/>
              <a:t>A</a:t>
            </a:r>
            <a:endParaRPr lang="en-US"/>
          </a:p>
        </p:txBody>
      </p:sp>
      <p:sp>
        <p:nvSpPr>
          <p:cNvPr id="38935" name="AutoShape 41"/>
          <p:cNvSpPr>
            <a:spLocks/>
          </p:cNvSpPr>
          <p:nvPr/>
        </p:nvSpPr>
        <p:spPr bwMode="auto">
          <a:xfrm>
            <a:off x="3652838" y="2743201"/>
            <a:ext cx="258762" cy="747713"/>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38936" name="AutoShape 42"/>
          <p:cNvSpPr>
            <a:spLocks/>
          </p:cNvSpPr>
          <p:nvPr/>
        </p:nvSpPr>
        <p:spPr bwMode="auto">
          <a:xfrm rot="2891381">
            <a:off x="5405438" y="3894138"/>
            <a:ext cx="258762" cy="747712"/>
          </a:xfrm>
          <a:prstGeom prst="leftBrace">
            <a:avLst>
              <a:gd name="adj1" fmla="val 24080"/>
              <a:gd name="adj2" fmla="val 50000"/>
            </a:avLst>
          </a:prstGeom>
          <a:noFill/>
          <a:ln w="19050">
            <a:solidFill>
              <a:srgbClr val="008000"/>
            </a:solidFill>
            <a:round/>
            <a:headEnd/>
            <a:tailEnd/>
          </a:ln>
        </p:spPr>
        <p:txBody>
          <a:bodyPr wrap="none" anchor="ctr"/>
          <a:lstStyle/>
          <a:p>
            <a:endParaRPr lang="en-US"/>
          </a:p>
        </p:txBody>
      </p:sp>
      <p:sp>
        <p:nvSpPr>
          <p:cNvPr id="38937" name="Text Box 43"/>
          <p:cNvSpPr txBox="1">
            <a:spLocks noChangeArrowheads="1"/>
          </p:cNvSpPr>
          <p:nvPr/>
        </p:nvSpPr>
        <p:spPr bwMode="auto">
          <a:xfrm>
            <a:off x="5810250" y="4059238"/>
            <a:ext cx="312738" cy="304800"/>
          </a:xfrm>
          <a:prstGeom prst="rect">
            <a:avLst/>
          </a:prstGeom>
          <a:noFill/>
          <a:ln w="9525">
            <a:noFill/>
            <a:miter lim="800000"/>
            <a:headEnd/>
            <a:tailEnd/>
          </a:ln>
        </p:spPr>
        <p:txBody>
          <a:bodyPr wrap="none">
            <a:spAutoFit/>
          </a:bodyPr>
          <a:lstStyle/>
          <a:p>
            <a:r>
              <a:rPr lang="en-US" sz="1400"/>
              <a:t>D</a:t>
            </a:r>
            <a:endParaRPr lang="en-US"/>
          </a:p>
        </p:txBody>
      </p:sp>
      <p:sp>
        <p:nvSpPr>
          <p:cNvPr id="38938" name="AutoShape 44"/>
          <p:cNvSpPr>
            <a:spLocks/>
          </p:cNvSpPr>
          <p:nvPr/>
        </p:nvSpPr>
        <p:spPr bwMode="auto">
          <a:xfrm flipH="1">
            <a:off x="2808288" y="1401763"/>
            <a:ext cx="385762" cy="2093912"/>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38939" name="AutoShape 45"/>
          <p:cNvSpPr>
            <a:spLocks/>
          </p:cNvSpPr>
          <p:nvPr/>
        </p:nvSpPr>
        <p:spPr bwMode="auto">
          <a:xfrm rot="2782642" flipH="1">
            <a:off x="4948238" y="2060576"/>
            <a:ext cx="385763" cy="2093912"/>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38940" name="Text Box 46"/>
          <p:cNvSpPr txBox="1">
            <a:spLocks noChangeArrowheads="1"/>
          </p:cNvSpPr>
          <p:nvPr/>
        </p:nvSpPr>
        <p:spPr bwMode="auto">
          <a:xfrm>
            <a:off x="5561013" y="2251075"/>
            <a:ext cx="303212" cy="304800"/>
          </a:xfrm>
          <a:prstGeom prst="rect">
            <a:avLst/>
          </a:prstGeom>
          <a:noFill/>
          <a:ln w="9525">
            <a:noFill/>
            <a:miter lim="800000"/>
            <a:headEnd/>
            <a:tailEnd/>
          </a:ln>
        </p:spPr>
        <p:txBody>
          <a:bodyPr wrap="none">
            <a:spAutoFit/>
          </a:bodyPr>
          <a:lstStyle/>
          <a:p>
            <a:r>
              <a:rPr lang="en-US" sz="1400"/>
              <a:t>B</a:t>
            </a:r>
            <a:endParaRPr lang="en-US"/>
          </a:p>
        </p:txBody>
      </p:sp>
      <p:sp>
        <p:nvSpPr>
          <p:cNvPr id="38941" name="AutoShape 47"/>
          <p:cNvSpPr>
            <a:spLocks/>
          </p:cNvSpPr>
          <p:nvPr/>
        </p:nvSpPr>
        <p:spPr bwMode="auto">
          <a:xfrm flipH="1">
            <a:off x="3956051" y="1401763"/>
            <a:ext cx="385763" cy="2093912"/>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38942" name="AutoShape 48"/>
          <p:cNvSpPr>
            <a:spLocks/>
          </p:cNvSpPr>
          <p:nvPr/>
        </p:nvSpPr>
        <p:spPr bwMode="auto">
          <a:xfrm rot="2782642" flipH="1">
            <a:off x="6051551" y="3000376"/>
            <a:ext cx="385763" cy="2093913"/>
          </a:xfrm>
          <a:prstGeom prst="leftBrace">
            <a:avLst>
              <a:gd name="adj1" fmla="val 45233"/>
              <a:gd name="adj2" fmla="val 50000"/>
            </a:avLst>
          </a:prstGeom>
          <a:noFill/>
          <a:ln w="19050">
            <a:solidFill>
              <a:srgbClr val="008000"/>
            </a:solidFill>
            <a:round/>
            <a:headEnd/>
            <a:tailEnd/>
          </a:ln>
        </p:spPr>
        <p:txBody>
          <a:bodyPr wrap="none" anchor="ctr"/>
          <a:lstStyle/>
          <a:p>
            <a:endParaRPr lang="en-US"/>
          </a:p>
        </p:txBody>
      </p:sp>
      <p:sp>
        <p:nvSpPr>
          <p:cNvPr id="38943" name="Text Box 49"/>
          <p:cNvSpPr txBox="1">
            <a:spLocks noChangeArrowheads="1"/>
          </p:cNvSpPr>
          <p:nvPr/>
        </p:nvSpPr>
        <p:spPr bwMode="auto">
          <a:xfrm>
            <a:off x="6657976" y="3190875"/>
            <a:ext cx="303213" cy="304800"/>
          </a:xfrm>
          <a:prstGeom prst="rect">
            <a:avLst/>
          </a:prstGeom>
          <a:noFill/>
          <a:ln w="9525">
            <a:noFill/>
            <a:miter lim="800000"/>
            <a:headEnd/>
            <a:tailEnd/>
          </a:ln>
        </p:spPr>
        <p:txBody>
          <a:bodyPr wrap="none">
            <a:spAutoFit/>
          </a:bodyPr>
          <a:lstStyle/>
          <a:p>
            <a:r>
              <a:rPr lang="en-US" sz="1400"/>
              <a:t>C</a:t>
            </a:r>
            <a:endParaRPr lang="en-US"/>
          </a:p>
        </p:txBody>
      </p:sp>
      <p:sp>
        <p:nvSpPr>
          <p:cNvPr id="111666" name="Line 50"/>
          <p:cNvSpPr>
            <a:spLocks noChangeShapeType="1"/>
          </p:cNvSpPr>
          <p:nvPr/>
        </p:nvSpPr>
        <p:spPr bwMode="auto">
          <a:xfrm>
            <a:off x="4781551" y="3168650"/>
            <a:ext cx="1114425" cy="946150"/>
          </a:xfrm>
          <a:prstGeom prst="line">
            <a:avLst/>
          </a:prstGeom>
          <a:noFill/>
          <a:ln w="19050">
            <a:solidFill>
              <a:schemeClr val="tx1"/>
            </a:solidFill>
            <a:round/>
            <a:headEnd/>
            <a:tailEnd/>
          </a:ln>
        </p:spPr>
        <p:txBody>
          <a:bodyPr wrap="none" anchor="ctr"/>
          <a:lstStyle/>
          <a:p>
            <a:endParaRPr lang="en-US"/>
          </a:p>
        </p:txBody>
      </p:sp>
      <p:sp>
        <p:nvSpPr>
          <p:cNvPr id="111667" name="Line 51"/>
          <p:cNvSpPr>
            <a:spLocks noChangeShapeType="1"/>
          </p:cNvSpPr>
          <p:nvPr/>
        </p:nvSpPr>
        <p:spPr bwMode="auto">
          <a:xfrm flipV="1">
            <a:off x="4764088" y="2220914"/>
            <a:ext cx="990600" cy="955675"/>
          </a:xfrm>
          <a:prstGeom prst="line">
            <a:avLst/>
          </a:prstGeom>
          <a:noFill/>
          <a:ln w="19050">
            <a:solidFill>
              <a:schemeClr val="tx1"/>
            </a:solidFill>
            <a:round/>
            <a:headEnd/>
            <a:tailEnd/>
          </a:ln>
        </p:spPr>
        <p:txBody>
          <a:bodyPr wrap="none" anchor="ctr"/>
          <a:lstStyle/>
          <a:p>
            <a:endParaRPr lang="en-US"/>
          </a:p>
        </p:txBody>
      </p:sp>
      <p:sp>
        <p:nvSpPr>
          <p:cNvPr id="111668" name="Line 52"/>
          <p:cNvSpPr>
            <a:spLocks noChangeShapeType="1"/>
          </p:cNvSpPr>
          <p:nvPr/>
        </p:nvSpPr>
        <p:spPr bwMode="auto">
          <a:xfrm>
            <a:off x="5756276" y="2220914"/>
            <a:ext cx="1122363" cy="955675"/>
          </a:xfrm>
          <a:prstGeom prst="line">
            <a:avLst/>
          </a:prstGeom>
          <a:noFill/>
          <a:ln w="19050">
            <a:solidFill>
              <a:schemeClr val="tx1"/>
            </a:solidFill>
            <a:round/>
            <a:headEnd/>
            <a:tailEnd/>
          </a:ln>
        </p:spPr>
        <p:txBody>
          <a:bodyPr wrap="none" anchor="ctr"/>
          <a:lstStyle/>
          <a:p>
            <a:endParaRPr lang="en-US"/>
          </a:p>
        </p:txBody>
      </p:sp>
      <p:sp>
        <p:nvSpPr>
          <p:cNvPr id="111669" name="Line 53"/>
          <p:cNvSpPr>
            <a:spLocks noChangeShapeType="1"/>
          </p:cNvSpPr>
          <p:nvPr/>
        </p:nvSpPr>
        <p:spPr bwMode="auto">
          <a:xfrm flipV="1">
            <a:off x="5881688" y="3160714"/>
            <a:ext cx="990600" cy="955675"/>
          </a:xfrm>
          <a:prstGeom prst="line">
            <a:avLst/>
          </a:prstGeom>
          <a:noFill/>
          <a:ln w="19050">
            <a:solidFill>
              <a:schemeClr val="tx1"/>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66" grpId="0" animBg="1"/>
      <p:bldP spid="111667" grpId="0" animBg="1"/>
      <p:bldP spid="111668" grpId="0" animBg="1"/>
      <p:bldP spid="11166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an Aux View (complete)</a:t>
            </a:r>
          </a:p>
        </p:txBody>
      </p:sp>
      <p:pic>
        <p:nvPicPr>
          <p:cNvPr id="40963" name="Picture 3" descr="AuxMulti"/>
          <p:cNvPicPr>
            <a:picLocks noChangeAspect="1" noChangeArrowheads="1"/>
          </p:cNvPicPr>
          <p:nvPr/>
        </p:nvPicPr>
        <p:blipFill>
          <a:blip r:embed="rId3" cstate="print"/>
          <a:srcRect/>
          <a:stretch>
            <a:fillRect/>
          </a:stretch>
        </p:blipFill>
        <p:spPr bwMode="auto">
          <a:xfrm>
            <a:off x="1684339" y="1295400"/>
            <a:ext cx="6543675" cy="4948238"/>
          </a:xfrm>
          <a:prstGeom prst="rect">
            <a:avLst/>
          </a:prstGeom>
          <a:noFill/>
          <a:ln w="9525">
            <a:noFill/>
            <a:miter lim="800000"/>
            <a:headEnd/>
            <a:tailEnd/>
          </a:ln>
        </p:spPr>
      </p:pic>
      <p:sp>
        <p:nvSpPr>
          <p:cNvPr id="40964" name="Rectangle 4"/>
          <p:cNvSpPr>
            <a:spLocks noChangeArrowheads="1"/>
          </p:cNvSpPr>
          <p:nvPr/>
        </p:nvSpPr>
        <p:spPr bwMode="auto">
          <a:xfrm>
            <a:off x="8477250" y="1346200"/>
            <a:ext cx="2070100" cy="4972050"/>
          </a:xfrm>
          <a:prstGeom prst="rect">
            <a:avLst/>
          </a:prstGeom>
          <a:solidFill>
            <a:srgbClr val="E0E0E0"/>
          </a:solidFill>
          <a:ln w="9525">
            <a:solidFill>
              <a:schemeClr val="tx1"/>
            </a:solidFill>
            <a:miter lim="800000"/>
            <a:headEnd/>
            <a:tailEnd/>
          </a:ln>
        </p:spPr>
        <p:txBody>
          <a:bodyPr wrap="none" anchor="ctr"/>
          <a:lstStyle/>
          <a:p>
            <a:pPr marL="457200" indent="-457200"/>
            <a:endParaRPr lang="en-US" sz="1400" dirty="0"/>
          </a:p>
          <a:p>
            <a:pPr marL="457200" indent="-457200"/>
            <a:r>
              <a:rPr lang="en-US" sz="1400" dirty="0"/>
              <a:t>Steps</a:t>
            </a:r>
          </a:p>
          <a:p>
            <a:pPr marL="457200" indent="-457200"/>
            <a:endParaRPr lang="en-US" sz="1400" dirty="0"/>
          </a:p>
          <a:p>
            <a:pPr marL="457200" indent="-457200">
              <a:buFont typeface="Arial" charset="0"/>
              <a:buAutoNum type="arabicParenR"/>
            </a:pPr>
            <a:r>
              <a:rPr lang="en-US" sz="1400" dirty="0"/>
              <a:t>Label points</a:t>
            </a:r>
          </a:p>
          <a:p>
            <a:pPr marL="457200" indent="-457200">
              <a:buFont typeface="Arial" charset="0"/>
              <a:buAutoNum type="arabicParenR"/>
            </a:pPr>
            <a:r>
              <a:rPr lang="en-US" sz="1400" dirty="0"/>
              <a:t>Create fold line</a:t>
            </a:r>
          </a:p>
          <a:p>
            <a:pPr marL="457200" indent="-457200">
              <a:buFont typeface="Arial" charset="0"/>
              <a:buAutoNum type="arabicParenR"/>
            </a:pPr>
            <a:r>
              <a:rPr lang="en-US" sz="1400" dirty="0"/>
              <a:t>Create other fold </a:t>
            </a:r>
          </a:p>
          <a:p>
            <a:pPr marL="457200" indent="-457200"/>
            <a:r>
              <a:rPr lang="en-US" sz="1400" dirty="0"/>
              <a:t>	lines	</a:t>
            </a:r>
          </a:p>
          <a:p>
            <a:pPr marL="457200" indent="-457200"/>
            <a:r>
              <a:rPr lang="en-US" sz="1400" dirty="0"/>
              <a:t>4) 	Put in projectors</a:t>
            </a:r>
          </a:p>
          <a:p>
            <a:pPr marL="457200" indent="-457200">
              <a:buFont typeface="Arial" charset="0"/>
              <a:buAutoNum type="arabicParenR" startAt="5"/>
            </a:pPr>
            <a:r>
              <a:rPr lang="en-US" sz="1400" dirty="0"/>
              <a:t>Transfer </a:t>
            </a:r>
          </a:p>
          <a:p>
            <a:pPr marL="457200" indent="-457200"/>
            <a:r>
              <a:rPr lang="en-US" sz="1400" dirty="0"/>
              <a:t>	measurements</a:t>
            </a:r>
          </a:p>
          <a:p>
            <a:pPr marL="457200" indent="-457200"/>
            <a:r>
              <a:rPr lang="en-US" sz="1400" dirty="0"/>
              <a:t>6)	Connect points</a:t>
            </a:r>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sz="1400" dirty="0"/>
          </a:p>
          <a:p>
            <a:pPr marL="457200" indent="-457200"/>
            <a:endParaRPr lang="en-US" dirty="0"/>
          </a:p>
        </p:txBody>
      </p:sp>
      <p:grpSp>
        <p:nvGrpSpPr>
          <p:cNvPr id="40965" name="Group 5"/>
          <p:cNvGrpSpPr>
            <a:grpSpLocks/>
          </p:cNvGrpSpPr>
          <p:nvPr/>
        </p:nvGrpSpPr>
        <p:grpSpPr bwMode="auto">
          <a:xfrm>
            <a:off x="2486025" y="2493963"/>
            <a:ext cx="4573588" cy="2838450"/>
            <a:chOff x="606" y="1571"/>
            <a:chExt cx="2881" cy="1788"/>
          </a:xfrm>
        </p:grpSpPr>
        <p:sp>
          <p:nvSpPr>
            <p:cNvPr id="41003" name="Text Box 6"/>
            <p:cNvSpPr txBox="1">
              <a:spLocks noChangeArrowheads="1"/>
            </p:cNvSpPr>
            <p:nvPr/>
          </p:nvSpPr>
          <p:spPr bwMode="auto">
            <a:xfrm>
              <a:off x="606" y="1571"/>
              <a:ext cx="197" cy="192"/>
            </a:xfrm>
            <a:prstGeom prst="rect">
              <a:avLst/>
            </a:prstGeom>
            <a:noFill/>
            <a:ln w="9525">
              <a:noFill/>
              <a:miter lim="800000"/>
              <a:headEnd/>
              <a:tailEnd/>
            </a:ln>
          </p:spPr>
          <p:txBody>
            <a:bodyPr wrap="none">
              <a:spAutoFit/>
            </a:bodyPr>
            <a:lstStyle/>
            <a:p>
              <a:r>
                <a:rPr lang="en-US" sz="1400"/>
                <a:t>A</a:t>
              </a:r>
              <a:endParaRPr lang="en-US"/>
            </a:p>
          </p:txBody>
        </p:sp>
        <p:sp>
          <p:nvSpPr>
            <p:cNvPr id="41004" name="Text Box 7"/>
            <p:cNvSpPr txBox="1">
              <a:spLocks noChangeArrowheads="1"/>
            </p:cNvSpPr>
            <p:nvPr/>
          </p:nvSpPr>
          <p:spPr bwMode="auto">
            <a:xfrm>
              <a:off x="3290" y="3167"/>
              <a:ext cx="197" cy="192"/>
            </a:xfrm>
            <a:prstGeom prst="rect">
              <a:avLst/>
            </a:prstGeom>
            <a:noFill/>
            <a:ln w="9525">
              <a:noFill/>
              <a:miter lim="800000"/>
              <a:headEnd/>
              <a:tailEnd/>
            </a:ln>
          </p:spPr>
          <p:txBody>
            <a:bodyPr wrap="none">
              <a:spAutoFit/>
            </a:bodyPr>
            <a:lstStyle/>
            <a:p>
              <a:r>
                <a:rPr lang="en-US" sz="1400"/>
                <a:t>A</a:t>
              </a:r>
              <a:endParaRPr lang="en-US"/>
            </a:p>
          </p:txBody>
        </p:sp>
        <p:sp>
          <p:nvSpPr>
            <p:cNvPr id="41005" name="Text Box 8"/>
            <p:cNvSpPr txBox="1">
              <a:spLocks noChangeArrowheads="1"/>
            </p:cNvSpPr>
            <p:nvPr/>
          </p:nvSpPr>
          <p:spPr bwMode="auto">
            <a:xfrm>
              <a:off x="678" y="3011"/>
              <a:ext cx="197" cy="192"/>
            </a:xfrm>
            <a:prstGeom prst="rect">
              <a:avLst/>
            </a:prstGeom>
            <a:noFill/>
            <a:ln w="9525">
              <a:noFill/>
              <a:miter lim="800000"/>
              <a:headEnd/>
              <a:tailEnd/>
            </a:ln>
          </p:spPr>
          <p:txBody>
            <a:bodyPr wrap="none">
              <a:spAutoFit/>
            </a:bodyPr>
            <a:lstStyle/>
            <a:p>
              <a:r>
                <a:rPr lang="en-US" sz="1400"/>
                <a:t>A</a:t>
              </a:r>
              <a:endParaRPr lang="en-US"/>
            </a:p>
          </p:txBody>
        </p:sp>
      </p:grpSp>
      <p:grpSp>
        <p:nvGrpSpPr>
          <p:cNvPr id="40966" name="Group 9"/>
          <p:cNvGrpSpPr>
            <a:grpSpLocks/>
          </p:cNvGrpSpPr>
          <p:nvPr/>
        </p:nvGrpSpPr>
        <p:grpSpPr bwMode="auto">
          <a:xfrm>
            <a:off x="2517776" y="1401763"/>
            <a:ext cx="5643563" cy="3937000"/>
            <a:chOff x="626" y="883"/>
            <a:chExt cx="3555" cy="2480"/>
          </a:xfrm>
        </p:grpSpPr>
        <p:sp>
          <p:nvSpPr>
            <p:cNvPr id="41000" name="Text Box 10"/>
            <p:cNvSpPr txBox="1">
              <a:spLocks noChangeArrowheads="1"/>
            </p:cNvSpPr>
            <p:nvPr/>
          </p:nvSpPr>
          <p:spPr bwMode="auto">
            <a:xfrm>
              <a:off x="626" y="883"/>
              <a:ext cx="191" cy="192"/>
            </a:xfrm>
            <a:prstGeom prst="rect">
              <a:avLst/>
            </a:prstGeom>
            <a:noFill/>
            <a:ln w="9525">
              <a:noFill/>
              <a:miter lim="800000"/>
              <a:headEnd/>
              <a:tailEnd/>
            </a:ln>
          </p:spPr>
          <p:txBody>
            <a:bodyPr wrap="none">
              <a:spAutoFit/>
            </a:bodyPr>
            <a:lstStyle/>
            <a:p>
              <a:r>
                <a:rPr lang="en-US" sz="1400"/>
                <a:t>B</a:t>
              </a:r>
              <a:endParaRPr lang="en-US"/>
            </a:p>
          </p:txBody>
        </p:sp>
        <p:sp>
          <p:nvSpPr>
            <p:cNvPr id="41001" name="Text Box 11"/>
            <p:cNvSpPr txBox="1">
              <a:spLocks noChangeArrowheads="1"/>
            </p:cNvSpPr>
            <p:nvPr/>
          </p:nvSpPr>
          <p:spPr bwMode="auto">
            <a:xfrm>
              <a:off x="3990" y="3171"/>
              <a:ext cx="191" cy="192"/>
            </a:xfrm>
            <a:prstGeom prst="rect">
              <a:avLst/>
            </a:prstGeom>
            <a:noFill/>
            <a:ln w="9525">
              <a:noFill/>
              <a:miter lim="800000"/>
              <a:headEnd/>
              <a:tailEnd/>
            </a:ln>
          </p:spPr>
          <p:txBody>
            <a:bodyPr wrap="none">
              <a:spAutoFit/>
            </a:bodyPr>
            <a:lstStyle/>
            <a:p>
              <a:r>
                <a:rPr lang="en-US" sz="1400"/>
                <a:t>B</a:t>
              </a:r>
              <a:endParaRPr lang="en-US"/>
            </a:p>
          </p:txBody>
        </p:sp>
        <p:sp>
          <p:nvSpPr>
            <p:cNvPr id="41002" name="Text Box 12"/>
            <p:cNvSpPr txBox="1">
              <a:spLocks noChangeArrowheads="1"/>
            </p:cNvSpPr>
            <p:nvPr/>
          </p:nvSpPr>
          <p:spPr bwMode="auto">
            <a:xfrm>
              <a:off x="786" y="3011"/>
              <a:ext cx="247" cy="192"/>
            </a:xfrm>
            <a:prstGeom prst="rect">
              <a:avLst/>
            </a:prstGeom>
            <a:noFill/>
            <a:ln w="9525">
              <a:noFill/>
              <a:miter lim="800000"/>
              <a:headEnd/>
              <a:tailEnd/>
            </a:ln>
          </p:spPr>
          <p:txBody>
            <a:bodyPr wrap="none">
              <a:spAutoFit/>
            </a:bodyPr>
            <a:lstStyle/>
            <a:p>
              <a:r>
                <a:rPr lang="en-US" sz="1400"/>
                <a:t>, B</a:t>
              </a:r>
              <a:endParaRPr lang="en-US"/>
            </a:p>
          </p:txBody>
        </p:sp>
      </p:grpSp>
      <p:grpSp>
        <p:nvGrpSpPr>
          <p:cNvPr id="40967" name="Group 13"/>
          <p:cNvGrpSpPr>
            <a:grpSpLocks/>
          </p:cNvGrpSpPr>
          <p:nvPr/>
        </p:nvGrpSpPr>
        <p:grpSpPr bwMode="auto">
          <a:xfrm>
            <a:off x="3857625" y="2500313"/>
            <a:ext cx="3182938" cy="3581400"/>
            <a:chOff x="1470" y="1575"/>
            <a:chExt cx="2005" cy="2256"/>
          </a:xfrm>
        </p:grpSpPr>
        <p:sp>
          <p:nvSpPr>
            <p:cNvPr id="40997" name="Text Box 14"/>
            <p:cNvSpPr txBox="1">
              <a:spLocks noChangeArrowheads="1"/>
            </p:cNvSpPr>
            <p:nvPr/>
          </p:nvSpPr>
          <p:spPr bwMode="auto">
            <a:xfrm>
              <a:off x="1486" y="1575"/>
              <a:ext cx="197" cy="192"/>
            </a:xfrm>
            <a:prstGeom prst="rect">
              <a:avLst/>
            </a:prstGeom>
            <a:noFill/>
            <a:ln w="9525">
              <a:noFill/>
              <a:miter lim="800000"/>
              <a:headEnd/>
              <a:tailEnd/>
            </a:ln>
          </p:spPr>
          <p:txBody>
            <a:bodyPr wrap="none">
              <a:spAutoFit/>
            </a:bodyPr>
            <a:lstStyle/>
            <a:p>
              <a:r>
                <a:rPr lang="en-US" sz="1400"/>
                <a:t>D</a:t>
              </a:r>
              <a:endParaRPr lang="en-US"/>
            </a:p>
          </p:txBody>
        </p:sp>
        <p:sp>
          <p:nvSpPr>
            <p:cNvPr id="40998" name="Text Box 15"/>
            <p:cNvSpPr txBox="1">
              <a:spLocks noChangeArrowheads="1"/>
            </p:cNvSpPr>
            <p:nvPr/>
          </p:nvSpPr>
          <p:spPr bwMode="auto">
            <a:xfrm>
              <a:off x="3278" y="3627"/>
              <a:ext cx="197" cy="192"/>
            </a:xfrm>
            <a:prstGeom prst="rect">
              <a:avLst/>
            </a:prstGeom>
            <a:noFill/>
            <a:ln w="9525">
              <a:noFill/>
              <a:miter lim="800000"/>
              <a:headEnd/>
              <a:tailEnd/>
            </a:ln>
          </p:spPr>
          <p:txBody>
            <a:bodyPr wrap="none">
              <a:spAutoFit/>
            </a:bodyPr>
            <a:lstStyle/>
            <a:p>
              <a:r>
                <a:rPr lang="en-US" sz="1400"/>
                <a:t>D</a:t>
              </a:r>
              <a:endParaRPr lang="en-US"/>
            </a:p>
          </p:txBody>
        </p:sp>
        <p:sp>
          <p:nvSpPr>
            <p:cNvPr id="40999" name="Text Box 16"/>
            <p:cNvSpPr txBox="1">
              <a:spLocks noChangeArrowheads="1"/>
            </p:cNvSpPr>
            <p:nvPr/>
          </p:nvSpPr>
          <p:spPr bwMode="auto">
            <a:xfrm>
              <a:off x="1470" y="3639"/>
              <a:ext cx="253" cy="192"/>
            </a:xfrm>
            <a:prstGeom prst="rect">
              <a:avLst/>
            </a:prstGeom>
            <a:noFill/>
            <a:ln w="9525">
              <a:noFill/>
              <a:miter lim="800000"/>
              <a:headEnd/>
              <a:tailEnd/>
            </a:ln>
          </p:spPr>
          <p:txBody>
            <a:bodyPr wrap="none">
              <a:spAutoFit/>
            </a:bodyPr>
            <a:lstStyle/>
            <a:p>
              <a:r>
                <a:rPr lang="en-US" sz="1400"/>
                <a:t>D ,</a:t>
              </a:r>
              <a:endParaRPr lang="en-US"/>
            </a:p>
          </p:txBody>
        </p:sp>
      </p:grpSp>
      <p:grpSp>
        <p:nvGrpSpPr>
          <p:cNvPr id="40968" name="Group 17"/>
          <p:cNvGrpSpPr>
            <a:grpSpLocks/>
          </p:cNvGrpSpPr>
          <p:nvPr/>
        </p:nvGrpSpPr>
        <p:grpSpPr bwMode="auto">
          <a:xfrm>
            <a:off x="3889376" y="1376363"/>
            <a:ext cx="4265613" cy="4705350"/>
            <a:chOff x="1490" y="867"/>
            <a:chExt cx="2687" cy="2964"/>
          </a:xfrm>
        </p:grpSpPr>
        <p:sp>
          <p:nvSpPr>
            <p:cNvPr id="40994" name="Text Box 18"/>
            <p:cNvSpPr txBox="1">
              <a:spLocks noChangeArrowheads="1"/>
            </p:cNvSpPr>
            <p:nvPr/>
          </p:nvSpPr>
          <p:spPr bwMode="auto">
            <a:xfrm>
              <a:off x="1490" y="867"/>
              <a:ext cx="191" cy="192"/>
            </a:xfrm>
            <a:prstGeom prst="rect">
              <a:avLst/>
            </a:prstGeom>
            <a:noFill/>
            <a:ln w="9525">
              <a:noFill/>
              <a:miter lim="800000"/>
              <a:headEnd/>
              <a:tailEnd/>
            </a:ln>
          </p:spPr>
          <p:txBody>
            <a:bodyPr wrap="none">
              <a:spAutoFit/>
            </a:bodyPr>
            <a:lstStyle/>
            <a:p>
              <a:r>
                <a:rPr lang="en-US" sz="1400"/>
                <a:t>C</a:t>
              </a:r>
              <a:endParaRPr lang="en-US"/>
            </a:p>
          </p:txBody>
        </p:sp>
        <p:sp>
          <p:nvSpPr>
            <p:cNvPr id="40995" name="Text Box 19"/>
            <p:cNvSpPr txBox="1">
              <a:spLocks noChangeArrowheads="1"/>
            </p:cNvSpPr>
            <p:nvPr/>
          </p:nvSpPr>
          <p:spPr bwMode="auto">
            <a:xfrm>
              <a:off x="3986" y="3611"/>
              <a:ext cx="191" cy="192"/>
            </a:xfrm>
            <a:prstGeom prst="rect">
              <a:avLst/>
            </a:prstGeom>
            <a:noFill/>
            <a:ln w="9525">
              <a:noFill/>
              <a:miter lim="800000"/>
              <a:headEnd/>
              <a:tailEnd/>
            </a:ln>
          </p:spPr>
          <p:txBody>
            <a:bodyPr wrap="none">
              <a:spAutoFit/>
            </a:bodyPr>
            <a:lstStyle/>
            <a:p>
              <a:r>
                <a:rPr lang="en-US" sz="1400"/>
                <a:t>C</a:t>
              </a:r>
              <a:endParaRPr lang="en-US"/>
            </a:p>
          </p:txBody>
        </p:sp>
        <p:sp>
          <p:nvSpPr>
            <p:cNvPr id="40996" name="Text Box 20"/>
            <p:cNvSpPr txBox="1">
              <a:spLocks noChangeArrowheads="1"/>
            </p:cNvSpPr>
            <p:nvPr/>
          </p:nvSpPr>
          <p:spPr bwMode="auto">
            <a:xfrm>
              <a:off x="1614" y="3639"/>
              <a:ext cx="191" cy="192"/>
            </a:xfrm>
            <a:prstGeom prst="rect">
              <a:avLst/>
            </a:prstGeom>
            <a:noFill/>
            <a:ln w="9525">
              <a:noFill/>
              <a:miter lim="800000"/>
              <a:headEnd/>
              <a:tailEnd/>
            </a:ln>
          </p:spPr>
          <p:txBody>
            <a:bodyPr wrap="none">
              <a:spAutoFit/>
            </a:bodyPr>
            <a:lstStyle/>
            <a:p>
              <a:r>
                <a:rPr lang="en-US" sz="1400"/>
                <a:t>C</a:t>
              </a:r>
              <a:endParaRPr lang="en-US"/>
            </a:p>
          </p:txBody>
        </p:sp>
      </p:grpSp>
      <p:sp>
        <p:nvSpPr>
          <p:cNvPr id="40969" name="Line 21"/>
          <p:cNvSpPr>
            <a:spLocks noChangeShapeType="1"/>
          </p:cNvSpPr>
          <p:nvPr/>
        </p:nvSpPr>
        <p:spPr bwMode="auto">
          <a:xfrm>
            <a:off x="4046538" y="3530601"/>
            <a:ext cx="1744662" cy="1470025"/>
          </a:xfrm>
          <a:prstGeom prst="line">
            <a:avLst/>
          </a:prstGeom>
          <a:noFill/>
          <a:ln w="12700">
            <a:solidFill>
              <a:srgbClr val="FF0000"/>
            </a:solidFill>
            <a:prstDash val="lgDashDotDot"/>
            <a:round/>
            <a:headEnd/>
            <a:tailEnd/>
          </a:ln>
        </p:spPr>
        <p:txBody>
          <a:bodyPr wrap="none" anchor="ctr"/>
          <a:lstStyle/>
          <a:p>
            <a:endParaRPr lang="en-US"/>
          </a:p>
        </p:txBody>
      </p:sp>
      <p:sp>
        <p:nvSpPr>
          <p:cNvPr id="40970" name="Text Box 22"/>
          <p:cNvSpPr txBox="1">
            <a:spLocks noChangeArrowheads="1"/>
          </p:cNvSpPr>
          <p:nvPr/>
        </p:nvSpPr>
        <p:spPr bwMode="auto">
          <a:xfrm>
            <a:off x="3933826" y="3579813"/>
            <a:ext cx="282575" cy="304800"/>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40971" name="Text Box 23"/>
          <p:cNvSpPr txBox="1">
            <a:spLocks noChangeArrowheads="1"/>
          </p:cNvSpPr>
          <p:nvPr/>
        </p:nvSpPr>
        <p:spPr bwMode="auto">
          <a:xfrm>
            <a:off x="4156075" y="3446463"/>
            <a:ext cx="273050" cy="304800"/>
          </a:xfrm>
          <a:prstGeom prst="rect">
            <a:avLst/>
          </a:prstGeom>
          <a:noFill/>
          <a:ln w="9525">
            <a:noFill/>
            <a:miter lim="800000"/>
            <a:headEnd/>
            <a:tailEnd/>
          </a:ln>
        </p:spPr>
        <p:txBody>
          <a:bodyPr wrap="none">
            <a:spAutoFit/>
          </a:bodyPr>
          <a:lstStyle/>
          <a:p>
            <a:r>
              <a:rPr lang="en-US" sz="1400">
                <a:solidFill>
                  <a:srgbClr val="FF0000"/>
                </a:solidFill>
              </a:rPr>
              <a:t>1</a:t>
            </a:r>
          </a:p>
        </p:txBody>
      </p:sp>
      <p:grpSp>
        <p:nvGrpSpPr>
          <p:cNvPr id="40972" name="Group 24"/>
          <p:cNvGrpSpPr>
            <a:grpSpLocks/>
          </p:cNvGrpSpPr>
          <p:nvPr/>
        </p:nvGrpSpPr>
        <p:grpSpPr bwMode="auto">
          <a:xfrm>
            <a:off x="1739900" y="3225801"/>
            <a:ext cx="2274888" cy="561975"/>
            <a:chOff x="136" y="2032"/>
            <a:chExt cx="1433" cy="354"/>
          </a:xfrm>
        </p:grpSpPr>
        <p:sp>
          <p:nvSpPr>
            <p:cNvPr id="40991" name="Line 25"/>
            <p:cNvSpPr>
              <a:spLocks noChangeShapeType="1"/>
            </p:cNvSpPr>
            <p:nvPr/>
          </p:nvSpPr>
          <p:spPr bwMode="auto">
            <a:xfrm rot="16200000" flipV="1">
              <a:off x="863" y="1501"/>
              <a:ext cx="1" cy="1411"/>
            </a:xfrm>
            <a:prstGeom prst="line">
              <a:avLst/>
            </a:prstGeom>
            <a:noFill/>
            <a:ln w="12700">
              <a:solidFill>
                <a:srgbClr val="FF0000"/>
              </a:solidFill>
              <a:prstDash val="lgDashDotDot"/>
              <a:round/>
              <a:headEnd/>
              <a:tailEnd/>
            </a:ln>
          </p:spPr>
          <p:txBody>
            <a:bodyPr wrap="none" anchor="ctr"/>
            <a:lstStyle/>
            <a:p>
              <a:endParaRPr lang="en-US"/>
            </a:p>
          </p:txBody>
        </p:sp>
        <p:sp>
          <p:nvSpPr>
            <p:cNvPr id="40992" name="Text Box 26"/>
            <p:cNvSpPr txBox="1">
              <a:spLocks noChangeArrowheads="1"/>
            </p:cNvSpPr>
            <p:nvPr/>
          </p:nvSpPr>
          <p:spPr bwMode="auto">
            <a:xfrm>
              <a:off x="136" y="2032"/>
              <a:ext cx="197" cy="192"/>
            </a:xfrm>
            <a:prstGeom prst="rect">
              <a:avLst/>
            </a:prstGeom>
            <a:noFill/>
            <a:ln w="9525">
              <a:noFill/>
              <a:miter lim="800000"/>
              <a:headEnd/>
              <a:tailEnd/>
            </a:ln>
          </p:spPr>
          <p:txBody>
            <a:bodyPr wrap="none">
              <a:spAutoFit/>
            </a:bodyPr>
            <a:lstStyle/>
            <a:p>
              <a:r>
                <a:rPr lang="en-US" sz="1400">
                  <a:solidFill>
                    <a:srgbClr val="FF0000"/>
                  </a:solidFill>
                </a:rPr>
                <a:t>H</a:t>
              </a:r>
            </a:p>
          </p:txBody>
        </p:sp>
        <p:sp>
          <p:nvSpPr>
            <p:cNvPr id="40993" name="Text Box 27"/>
            <p:cNvSpPr txBox="1">
              <a:spLocks noChangeArrowheads="1"/>
            </p:cNvSpPr>
            <p:nvPr/>
          </p:nvSpPr>
          <p:spPr bwMode="auto">
            <a:xfrm>
              <a:off x="146" y="2194"/>
              <a:ext cx="178" cy="192"/>
            </a:xfrm>
            <a:prstGeom prst="rect">
              <a:avLst/>
            </a:prstGeom>
            <a:noFill/>
            <a:ln w="9525">
              <a:noFill/>
              <a:miter lim="800000"/>
              <a:headEnd/>
              <a:tailEnd/>
            </a:ln>
          </p:spPr>
          <p:txBody>
            <a:bodyPr wrap="none">
              <a:spAutoFit/>
            </a:bodyPr>
            <a:lstStyle/>
            <a:p>
              <a:r>
                <a:rPr lang="en-US" sz="1400">
                  <a:solidFill>
                    <a:srgbClr val="FF0000"/>
                  </a:solidFill>
                </a:rPr>
                <a:t>F</a:t>
              </a:r>
            </a:p>
          </p:txBody>
        </p:sp>
      </p:grpSp>
      <p:grpSp>
        <p:nvGrpSpPr>
          <p:cNvPr id="40973" name="Group 28"/>
          <p:cNvGrpSpPr>
            <a:grpSpLocks/>
          </p:cNvGrpSpPr>
          <p:nvPr/>
        </p:nvGrpSpPr>
        <p:grpSpPr bwMode="auto">
          <a:xfrm>
            <a:off x="5630864" y="4965701"/>
            <a:ext cx="523875" cy="1190625"/>
            <a:chOff x="2587" y="3128"/>
            <a:chExt cx="330" cy="750"/>
          </a:xfrm>
        </p:grpSpPr>
        <p:sp>
          <p:nvSpPr>
            <p:cNvPr id="40988" name="Line 29"/>
            <p:cNvSpPr>
              <a:spLocks noChangeShapeType="1"/>
            </p:cNvSpPr>
            <p:nvPr/>
          </p:nvSpPr>
          <p:spPr bwMode="auto">
            <a:xfrm>
              <a:off x="2746" y="3128"/>
              <a:ext cx="11" cy="750"/>
            </a:xfrm>
            <a:prstGeom prst="line">
              <a:avLst/>
            </a:prstGeom>
            <a:noFill/>
            <a:ln w="12700">
              <a:solidFill>
                <a:srgbClr val="FF0000"/>
              </a:solidFill>
              <a:prstDash val="lgDashDotDot"/>
              <a:round/>
              <a:headEnd/>
              <a:tailEnd/>
            </a:ln>
          </p:spPr>
          <p:txBody>
            <a:bodyPr wrap="none" anchor="ctr"/>
            <a:lstStyle/>
            <a:p>
              <a:endParaRPr lang="en-US"/>
            </a:p>
          </p:txBody>
        </p:sp>
        <p:sp>
          <p:nvSpPr>
            <p:cNvPr id="40989" name="Text Box 30"/>
            <p:cNvSpPr txBox="1">
              <a:spLocks noChangeArrowheads="1"/>
            </p:cNvSpPr>
            <p:nvPr/>
          </p:nvSpPr>
          <p:spPr bwMode="auto">
            <a:xfrm>
              <a:off x="2587" y="3680"/>
              <a:ext cx="178" cy="192"/>
            </a:xfrm>
            <a:prstGeom prst="rect">
              <a:avLst/>
            </a:prstGeom>
            <a:noFill/>
            <a:ln w="9525">
              <a:noFill/>
              <a:miter lim="800000"/>
              <a:headEnd/>
              <a:tailEnd/>
            </a:ln>
          </p:spPr>
          <p:txBody>
            <a:bodyPr wrap="none">
              <a:spAutoFit/>
            </a:bodyPr>
            <a:lstStyle/>
            <a:p>
              <a:r>
                <a:rPr lang="en-US" sz="1400">
                  <a:solidFill>
                    <a:srgbClr val="FF0000"/>
                  </a:solidFill>
                </a:rPr>
                <a:t>F</a:t>
              </a:r>
            </a:p>
          </p:txBody>
        </p:sp>
        <p:sp>
          <p:nvSpPr>
            <p:cNvPr id="40990" name="Text Box 31"/>
            <p:cNvSpPr txBox="1">
              <a:spLocks noChangeArrowheads="1"/>
            </p:cNvSpPr>
            <p:nvPr/>
          </p:nvSpPr>
          <p:spPr bwMode="auto">
            <a:xfrm>
              <a:off x="2739" y="3683"/>
              <a:ext cx="178" cy="192"/>
            </a:xfrm>
            <a:prstGeom prst="rect">
              <a:avLst/>
            </a:prstGeom>
            <a:noFill/>
            <a:ln w="9525">
              <a:noFill/>
              <a:miter lim="800000"/>
              <a:headEnd/>
              <a:tailEnd/>
            </a:ln>
          </p:spPr>
          <p:txBody>
            <a:bodyPr wrap="none">
              <a:spAutoFit/>
            </a:bodyPr>
            <a:lstStyle/>
            <a:p>
              <a:r>
                <a:rPr lang="en-US" sz="1400">
                  <a:solidFill>
                    <a:srgbClr val="FF0000"/>
                  </a:solidFill>
                </a:rPr>
                <a:t>P</a:t>
              </a:r>
            </a:p>
          </p:txBody>
        </p:sp>
      </p:grpSp>
      <p:sp>
        <p:nvSpPr>
          <p:cNvPr id="40974" name="Line 32"/>
          <p:cNvSpPr>
            <a:spLocks noChangeShapeType="1"/>
          </p:cNvSpPr>
          <p:nvPr/>
        </p:nvSpPr>
        <p:spPr bwMode="auto">
          <a:xfrm>
            <a:off x="2794000" y="2976564"/>
            <a:ext cx="0" cy="2022475"/>
          </a:xfrm>
          <a:prstGeom prst="line">
            <a:avLst/>
          </a:prstGeom>
          <a:noFill/>
          <a:ln w="12700">
            <a:solidFill>
              <a:srgbClr val="0000FF"/>
            </a:solidFill>
            <a:prstDash val="dash"/>
            <a:round/>
            <a:headEnd/>
            <a:tailEnd/>
          </a:ln>
        </p:spPr>
        <p:txBody>
          <a:bodyPr wrap="none" anchor="ctr"/>
          <a:lstStyle/>
          <a:p>
            <a:endParaRPr lang="en-US"/>
          </a:p>
        </p:txBody>
      </p:sp>
      <p:sp>
        <p:nvSpPr>
          <p:cNvPr id="40975" name="Line 33"/>
          <p:cNvSpPr>
            <a:spLocks noChangeShapeType="1"/>
          </p:cNvSpPr>
          <p:nvPr/>
        </p:nvSpPr>
        <p:spPr bwMode="auto">
          <a:xfrm>
            <a:off x="3922714" y="2944814"/>
            <a:ext cx="14287" cy="3019425"/>
          </a:xfrm>
          <a:prstGeom prst="line">
            <a:avLst/>
          </a:prstGeom>
          <a:noFill/>
          <a:ln w="12700">
            <a:solidFill>
              <a:srgbClr val="0000FF"/>
            </a:solidFill>
            <a:prstDash val="dash"/>
            <a:round/>
            <a:headEnd/>
            <a:tailEnd/>
          </a:ln>
        </p:spPr>
        <p:txBody>
          <a:bodyPr wrap="none" anchor="ctr"/>
          <a:lstStyle/>
          <a:p>
            <a:endParaRPr lang="en-US"/>
          </a:p>
        </p:txBody>
      </p:sp>
      <p:sp>
        <p:nvSpPr>
          <p:cNvPr id="40976" name="Line 34"/>
          <p:cNvSpPr>
            <a:spLocks noChangeShapeType="1"/>
          </p:cNvSpPr>
          <p:nvPr/>
        </p:nvSpPr>
        <p:spPr bwMode="auto">
          <a:xfrm flipH="1" flipV="1">
            <a:off x="2814639" y="5045076"/>
            <a:ext cx="3932237" cy="3175"/>
          </a:xfrm>
          <a:prstGeom prst="line">
            <a:avLst/>
          </a:prstGeom>
          <a:noFill/>
          <a:ln w="12700">
            <a:solidFill>
              <a:srgbClr val="0000FF"/>
            </a:solidFill>
            <a:prstDash val="dash"/>
            <a:round/>
            <a:headEnd/>
            <a:tailEnd/>
          </a:ln>
        </p:spPr>
        <p:txBody>
          <a:bodyPr wrap="none" anchor="ctr"/>
          <a:lstStyle/>
          <a:p>
            <a:endParaRPr lang="en-US"/>
          </a:p>
        </p:txBody>
      </p:sp>
      <p:sp>
        <p:nvSpPr>
          <p:cNvPr id="40977" name="Line 35"/>
          <p:cNvSpPr>
            <a:spLocks noChangeShapeType="1"/>
          </p:cNvSpPr>
          <p:nvPr/>
        </p:nvSpPr>
        <p:spPr bwMode="auto">
          <a:xfrm flipH="1" flipV="1">
            <a:off x="3962401" y="6005514"/>
            <a:ext cx="2627313" cy="7937"/>
          </a:xfrm>
          <a:prstGeom prst="line">
            <a:avLst/>
          </a:prstGeom>
          <a:noFill/>
          <a:ln w="12700">
            <a:solidFill>
              <a:srgbClr val="0000FF"/>
            </a:solidFill>
            <a:prstDash val="dash"/>
            <a:round/>
            <a:headEnd/>
            <a:tailEnd/>
          </a:ln>
        </p:spPr>
        <p:txBody>
          <a:bodyPr wrap="none" anchor="ctr"/>
          <a:lstStyle/>
          <a:p>
            <a:endParaRPr lang="en-US"/>
          </a:p>
        </p:txBody>
      </p:sp>
      <p:sp>
        <p:nvSpPr>
          <p:cNvPr id="40978" name="Line 36"/>
          <p:cNvSpPr>
            <a:spLocks noChangeShapeType="1"/>
          </p:cNvSpPr>
          <p:nvPr/>
        </p:nvSpPr>
        <p:spPr bwMode="auto">
          <a:xfrm flipH="1">
            <a:off x="2792414" y="1979614"/>
            <a:ext cx="3216275" cy="3074987"/>
          </a:xfrm>
          <a:prstGeom prst="line">
            <a:avLst/>
          </a:prstGeom>
          <a:noFill/>
          <a:ln w="12700">
            <a:solidFill>
              <a:srgbClr val="0000FF"/>
            </a:solidFill>
            <a:prstDash val="dash"/>
            <a:round/>
            <a:headEnd/>
            <a:tailEnd/>
          </a:ln>
        </p:spPr>
        <p:txBody>
          <a:bodyPr wrap="none" anchor="ctr"/>
          <a:lstStyle/>
          <a:p>
            <a:endParaRPr lang="en-US"/>
          </a:p>
        </p:txBody>
      </p:sp>
      <p:sp>
        <p:nvSpPr>
          <p:cNvPr id="40979" name="Line 37"/>
          <p:cNvSpPr>
            <a:spLocks noChangeShapeType="1"/>
          </p:cNvSpPr>
          <p:nvPr/>
        </p:nvSpPr>
        <p:spPr bwMode="auto">
          <a:xfrm flipH="1">
            <a:off x="3863976" y="2941639"/>
            <a:ext cx="3236913" cy="3094037"/>
          </a:xfrm>
          <a:prstGeom prst="line">
            <a:avLst/>
          </a:prstGeom>
          <a:noFill/>
          <a:ln w="12700">
            <a:solidFill>
              <a:srgbClr val="0000FF"/>
            </a:solidFill>
            <a:prstDash val="dash"/>
            <a:round/>
            <a:headEnd/>
            <a:tailEnd/>
          </a:ln>
        </p:spPr>
        <p:txBody>
          <a:bodyPr wrap="none" anchor="ctr"/>
          <a:lstStyle/>
          <a:p>
            <a:endParaRPr lang="en-US"/>
          </a:p>
        </p:txBody>
      </p:sp>
      <p:sp>
        <p:nvSpPr>
          <p:cNvPr id="40980" name="Text Box 40"/>
          <p:cNvSpPr txBox="1">
            <a:spLocks noChangeArrowheads="1"/>
          </p:cNvSpPr>
          <p:nvPr/>
        </p:nvSpPr>
        <p:spPr bwMode="auto">
          <a:xfrm>
            <a:off x="4657725" y="3124200"/>
            <a:ext cx="312738" cy="304800"/>
          </a:xfrm>
          <a:prstGeom prst="rect">
            <a:avLst/>
          </a:prstGeom>
          <a:noFill/>
          <a:ln w="9525">
            <a:noFill/>
            <a:miter lim="800000"/>
            <a:headEnd/>
            <a:tailEnd/>
          </a:ln>
        </p:spPr>
        <p:txBody>
          <a:bodyPr wrap="none">
            <a:spAutoFit/>
          </a:bodyPr>
          <a:lstStyle/>
          <a:p>
            <a:r>
              <a:rPr lang="en-US" sz="1400"/>
              <a:t>A</a:t>
            </a:r>
            <a:endParaRPr lang="en-US"/>
          </a:p>
        </p:txBody>
      </p:sp>
      <p:sp>
        <p:nvSpPr>
          <p:cNvPr id="40981" name="Text Box 43"/>
          <p:cNvSpPr txBox="1">
            <a:spLocks noChangeArrowheads="1"/>
          </p:cNvSpPr>
          <p:nvPr/>
        </p:nvSpPr>
        <p:spPr bwMode="auto">
          <a:xfrm>
            <a:off x="5810250" y="4059238"/>
            <a:ext cx="312738" cy="304800"/>
          </a:xfrm>
          <a:prstGeom prst="rect">
            <a:avLst/>
          </a:prstGeom>
          <a:noFill/>
          <a:ln w="9525">
            <a:noFill/>
            <a:miter lim="800000"/>
            <a:headEnd/>
            <a:tailEnd/>
          </a:ln>
        </p:spPr>
        <p:txBody>
          <a:bodyPr wrap="none">
            <a:spAutoFit/>
          </a:bodyPr>
          <a:lstStyle/>
          <a:p>
            <a:r>
              <a:rPr lang="en-US" sz="1400"/>
              <a:t>D</a:t>
            </a:r>
            <a:endParaRPr lang="en-US"/>
          </a:p>
        </p:txBody>
      </p:sp>
      <p:sp>
        <p:nvSpPr>
          <p:cNvPr id="40982" name="Text Box 46"/>
          <p:cNvSpPr txBox="1">
            <a:spLocks noChangeArrowheads="1"/>
          </p:cNvSpPr>
          <p:nvPr/>
        </p:nvSpPr>
        <p:spPr bwMode="auto">
          <a:xfrm>
            <a:off x="5561013" y="2251075"/>
            <a:ext cx="303212" cy="304800"/>
          </a:xfrm>
          <a:prstGeom prst="rect">
            <a:avLst/>
          </a:prstGeom>
          <a:noFill/>
          <a:ln w="9525">
            <a:noFill/>
            <a:miter lim="800000"/>
            <a:headEnd/>
            <a:tailEnd/>
          </a:ln>
        </p:spPr>
        <p:txBody>
          <a:bodyPr wrap="none">
            <a:spAutoFit/>
          </a:bodyPr>
          <a:lstStyle/>
          <a:p>
            <a:r>
              <a:rPr lang="en-US" sz="1400"/>
              <a:t>B</a:t>
            </a:r>
            <a:endParaRPr lang="en-US"/>
          </a:p>
        </p:txBody>
      </p:sp>
      <p:sp>
        <p:nvSpPr>
          <p:cNvPr id="40983" name="Text Box 49"/>
          <p:cNvSpPr txBox="1">
            <a:spLocks noChangeArrowheads="1"/>
          </p:cNvSpPr>
          <p:nvPr/>
        </p:nvSpPr>
        <p:spPr bwMode="auto">
          <a:xfrm>
            <a:off x="6657976" y="3190875"/>
            <a:ext cx="303213" cy="304800"/>
          </a:xfrm>
          <a:prstGeom prst="rect">
            <a:avLst/>
          </a:prstGeom>
          <a:noFill/>
          <a:ln w="9525">
            <a:noFill/>
            <a:miter lim="800000"/>
            <a:headEnd/>
            <a:tailEnd/>
          </a:ln>
        </p:spPr>
        <p:txBody>
          <a:bodyPr wrap="none">
            <a:spAutoFit/>
          </a:bodyPr>
          <a:lstStyle/>
          <a:p>
            <a:r>
              <a:rPr lang="en-US" sz="1400"/>
              <a:t>C</a:t>
            </a:r>
            <a:endParaRPr lang="en-US"/>
          </a:p>
        </p:txBody>
      </p:sp>
      <p:sp>
        <p:nvSpPr>
          <p:cNvPr id="40984" name="Line 50"/>
          <p:cNvSpPr>
            <a:spLocks noChangeShapeType="1"/>
          </p:cNvSpPr>
          <p:nvPr/>
        </p:nvSpPr>
        <p:spPr bwMode="auto">
          <a:xfrm>
            <a:off x="4781551" y="3168650"/>
            <a:ext cx="1114425" cy="946150"/>
          </a:xfrm>
          <a:prstGeom prst="line">
            <a:avLst/>
          </a:prstGeom>
          <a:noFill/>
          <a:ln w="19050">
            <a:solidFill>
              <a:schemeClr val="tx1"/>
            </a:solidFill>
            <a:round/>
            <a:headEnd/>
            <a:tailEnd/>
          </a:ln>
        </p:spPr>
        <p:txBody>
          <a:bodyPr wrap="none" anchor="ctr"/>
          <a:lstStyle/>
          <a:p>
            <a:endParaRPr lang="en-US"/>
          </a:p>
        </p:txBody>
      </p:sp>
      <p:sp>
        <p:nvSpPr>
          <p:cNvPr id="40985" name="Line 51"/>
          <p:cNvSpPr>
            <a:spLocks noChangeShapeType="1"/>
          </p:cNvSpPr>
          <p:nvPr/>
        </p:nvSpPr>
        <p:spPr bwMode="auto">
          <a:xfrm flipV="1">
            <a:off x="4764088" y="2220914"/>
            <a:ext cx="990600" cy="955675"/>
          </a:xfrm>
          <a:prstGeom prst="line">
            <a:avLst/>
          </a:prstGeom>
          <a:noFill/>
          <a:ln w="19050">
            <a:solidFill>
              <a:schemeClr val="tx1"/>
            </a:solidFill>
            <a:round/>
            <a:headEnd/>
            <a:tailEnd/>
          </a:ln>
        </p:spPr>
        <p:txBody>
          <a:bodyPr wrap="none" anchor="ctr"/>
          <a:lstStyle/>
          <a:p>
            <a:endParaRPr lang="en-US"/>
          </a:p>
        </p:txBody>
      </p:sp>
      <p:sp>
        <p:nvSpPr>
          <p:cNvPr id="40986" name="Line 52"/>
          <p:cNvSpPr>
            <a:spLocks noChangeShapeType="1"/>
          </p:cNvSpPr>
          <p:nvPr/>
        </p:nvSpPr>
        <p:spPr bwMode="auto">
          <a:xfrm>
            <a:off x="5756276" y="2220914"/>
            <a:ext cx="1122363" cy="955675"/>
          </a:xfrm>
          <a:prstGeom prst="line">
            <a:avLst/>
          </a:prstGeom>
          <a:noFill/>
          <a:ln w="19050">
            <a:solidFill>
              <a:schemeClr val="tx1"/>
            </a:solidFill>
            <a:round/>
            <a:headEnd/>
            <a:tailEnd/>
          </a:ln>
        </p:spPr>
        <p:txBody>
          <a:bodyPr wrap="none" anchor="ctr"/>
          <a:lstStyle/>
          <a:p>
            <a:endParaRPr lang="en-US"/>
          </a:p>
        </p:txBody>
      </p:sp>
      <p:sp>
        <p:nvSpPr>
          <p:cNvPr id="40987" name="Line 53"/>
          <p:cNvSpPr>
            <a:spLocks noChangeShapeType="1"/>
          </p:cNvSpPr>
          <p:nvPr/>
        </p:nvSpPr>
        <p:spPr bwMode="auto">
          <a:xfrm flipV="1">
            <a:off x="5881688" y="3160714"/>
            <a:ext cx="990600" cy="955675"/>
          </a:xfrm>
          <a:prstGeom prst="line">
            <a:avLst/>
          </a:prstGeom>
          <a:noFill/>
          <a:ln w="19050">
            <a:solidFill>
              <a:schemeClr val="tx1"/>
            </a:solidFill>
            <a:round/>
            <a:headEnd/>
            <a:tailEn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a:latin typeface="Century Gothic" charset="0"/>
                <a:ea typeface="Century Gothic" charset="0"/>
                <a:cs typeface="Century Gothic" charset="0"/>
              </a:rPr>
              <a:t>Types of Auxiliary Views</a:t>
            </a:r>
          </a:p>
        </p:txBody>
      </p:sp>
      <p:sp>
        <p:nvSpPr>
          <p:cNvPr id="45059" name="Rectangle 3"/>
          <p:cNvSpPr>
            <a:spLocks noGrp="1" noChangeArrowheads="1"/>
          </p:cNvSpPr>
          <p:nvPr>
            <p:ph type="body" idx="1"/>
          </p:nvPr>
        </p:nvSpPr>
        <p:spPr>
          <a:xfrm>
            <a:off x="1524000" y="1079983"/>
            <a:ext cx="9502588" cy="1942913"/>
          </a:xfrm>
        </p:spPr>
        <p:txBody>
          <a:bodyPr/>
          <a:lstStyle/>
          <a:p>
            <a:r>
              <a:rPr lang="en-US" sz="2000" b="1" dirty="0">
                <a:latin typeface="Century Gothic" charset="0"/>
                <a:ea typeface="Century Gothic" charset="0"/>
                <a:cs typeface="Century Gothic" charset="0"/>
              </a:rPr>
              <a:t>Primary Auxiliary View</a:t>
            </a:r>
            <a:r>
              <a:rPr lang="en-US" sz="2000" dirty="0">
                <a:latin typeface="Century Gothic" charset="0"/>
                <a:ea typeface="Century Gothic" charset="0"/>
                <a:cs typeface="Century Gothic" charset="0"/>
              </a:rPr>
              <a:t>: </a:t>
            </a:r>
          </a:p>
          <a:p>
            <a:pPr lvl="1"/>
            <a:r>
              <a:rPr lang="en-US" sz="2000" dirty="0">
                <a:latin typeface="Century Gothic" charset="0"/>
                <a:ea typeface="Century Gothic" charset="0"/>
                <a:cs typeface="Century Gothic" charset="0"/>
              </a:rPr>
              <a:t>projection from one of the six principal views</a:t>
            </a:r>
          </a:p>
          <a:p>
            <a:pPr lvl="1" eaLnBrk="1" hangingPunct="1"/>
            <a:r>
              <a:rPr lang="en-US" sz="2000" dirty="0">
                <a:latin typeface="Century Gothic" charset="0"/>
                <a:ea typeface="Century Gothic" charset="0"/>
                <a:cs typeface="Century Gothic" charset="0"/>
              </a:rPr>
              <a:t>A primary auxiliary view is projected onto a plane that is perpendicular to one of the principal planes of projection and is inclined to the other two</a:t>
            </a:r>
          </a:p>
          <a:p>
            <a:pPr marL="457200" lvl="1" indent="0">
              <a:buNone/>
            </a:pPr>
            <a:endParaRPr lang="en-US" sz="2000" dirty="0">
              <a:latin typeface="Century Gothic" charset="0"/>
              <a:ea typeface="Century Gothic" charset="0"/>
              <a:cs typeface="Century Gothic" charset="0"/>
            </a:endParaRPr>
          </a:p>
        </p:txBody>
      </p:sp>
      <p:pic>
        <p:nvPicPr>
          <p:cNvPr id="6" name="Content Placeholder 4" descr="Aux_view.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553" y="3022896"/>
            <a:ext cx="8137569" cy="3579607"/>
          </a:xfrm>
          <a:prstGeom prst="rect">
            <a:avLst/>
          </a:prstGeom>
          <a:noFill/>
          <a:ln w="9525">
            <a:noFill/>
            <a:miter lim="800000"/>
            <a:headEnd/>
            <a:tailEnd/>
          </a:ln>
        </p:spPr>
      </p:pic>
    </p:spTree>
    <p:extLst>
      <p:ext uri="{BB962C8B-B14F-4D97-AF65-F5344CB8AC3E}">
        <p14:creationId xmlns:p14="http://schemas.microsoft.com/office/powerpoint/2010/main" val="34600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rimary-secondary-tertiar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1120" y="1099674"/>
            <a:ext cx="6695440" cy="5239183"/>
          </a:xfrm>
          <a:prstGeom prst="rect">
            <a:avLst/>
          </a:prstGeom>
        </p:spPr>
      </p:pic>
      <p:sp>
        <p:nvSpPr>
          <p:cNvPr id="4301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Auxiliary Views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Types of Auxiliary Views</a:t>
            </a:r>
          </a:p>
        </p:txBody>
      </p:sp>
      <p:sp>
        <p:nvSpPr>
          <p:cNvPr id="45059" name="Rectangle 3"/>
          <p:cNvSpPr>
            <a:spLocks noGrp="1" noChangeArrowheads="1"/>
          </p:cNvSpPr>
          <p:nvPr>
            <p:ph type="body" idx="1"/>
          </p:nvPr>
        </p:nvSpPr>
        <p:spPr>
          <a:xfrm>
            <a:off x="1524000" y="1091006"/>
            <a:ext cx="9852212" cy="2822575"/>
          </a:xfrm>
        </p:spPr>
        <p:txBody>
          <a:bodyPr/>
          <a:lstStyle/>
          <a:p>
            <a:r>
              <a:rPr lang="en-US" sz="2000" b="1" dirty="0">
                <a:latin typeface="Century Gothic" charset="0"/>
                <a:ea typeface="Century Gothic" charset="0"/>
                <a:cs typeface="Century Gothic" charset="0"/>
              </a:rPr>
              <a:t>Secondary Auxiliary View</a:t>
            </a:r>
            <a:r>
              <a:rPr lang="en-US" sz="2000" dirty="0">
                <a:latin typeface="Century Gothic" charset="0"/>
                <a:ea typeface="Century Gothic" charset="0"/>
                <a:cs typeface="Century Gothic" charset="0"/>
              </a:rPr>
              <a:t>: </a:t>
            </a:r>
          </a:p>
          <a:p>
            <a:pPr lvl="1"/>
            <a:r>
              <a:rPr lang="en-US" sz="2000" dirty="0">
                <a:latin typeface="Century Gothic" charset="0"/>
                <a:ea typeface="Century Gothic" charset="0"/>
                <a:cs typeface="Century Gothic" charset="0"/>
              </a:rPr>
              <a:t>projected from a primary auxiliary view</a:t>
            </a:r>
          </a:p>
          <a:p>
            <a:r>
              <a:rPr lang="en-US" sz="2000" b="1" dirty="0">
                <a:latin typeface="Century Gothic" charset="0"/>
                <a:ea typeface="Century Gothic" charset="0"/>
                <a:cs typeface="Century Gothic" charset="0"/>
              </a:rPr>
              <a:t>Tertiary Auxiliary View</a:t>
            </a:r>
            <a:r>
              <a:rPr lang="en-US" sz="2000" dirty="0">
                <a:latin typeface="Century Gothic" charset="0"/>
                <a:ea typeface="Century Gothic" charset="0"/>
                <a:cs typeface="Century Gothic" charset="0"/>
              </a:rPr>
              <a:t>: </a:t>
            </a:r>
          </a:p>
          <a:p>
            <a:pPr lvl="1"/>
            <a:r>
              <a:rPr lang="en-US" sz="2000" dirty="0">
                <a:latin typeface="Century Gothic" charset="0"/>
                <a:ea typeface="Century Gothic" charset="0"/>
                <a:cs typeface="Century Gothic" charset="0"/>
              </a:rPr>
              <a:t>projected from a secondary or another tertiary auxiliary view</a:t>
            </a:r>
          </a:p>
        </p:txBody>
      </p:sp>
      <p:pic>
        <p:nvPicPr>
          <p:cNvPr id="5" name="Picture 5" descr="fg07_00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560" y="2830215"/>
            <a:ext cx="8077200" cy="277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766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Partial Auxiliary View</a:t>
            </a:r>
          </a:p>
        </p:txBody>
      </p:sp>
      <p:sp>
        <p:nvSpPr>
          <p:cNvPr id="47107" name="Rectangle 3"/>
          <p:cNvSpPr>
            <a:spLocks noGrp="1" noChangeArrowheads="1"/>
          </p:cNvSpPr>
          <p:nvPr>
            <p:ph type="body" idx="1"/>
          </p:nvPr>
        </p:nvSpPr>
        <p:spPr/>
        <p:txBody>
          <a:bodyPr/>
          <a:lstStyle/>
          <a:p>
            <a:pPr>
              <a:lnSpc>
                <a:spcPct val="80000"/>
              </a:lnSpc>
            </a:pPr>
            <a:r>
              <a:rPr lang="en-US" sz="2000">
                <a:latin typeface="Century Gothic" charset="0"/>
                <a:ea typeface="Century Gothic" charset="0"/>
                <a:cs typeface="Century Gothic" charset="0"/>
              </a:rPr>
              <a:t>Don’t show other features</a:t>
            </a:r>
          </a:p>
          <a:p>
            <a:pPr>
              <a:lnSpc>
                <a:spcPct val="80000"/>
              </a:lnSpc>
            </a:pPr>
            <a:r>
              <a:rPr lang="en-US" sz="2000" dirty="0">
                <a:latin typeface="Century Gothic" charset="0"/>
                <a:ea typeface="Century Gothic" charset="0"/>
                <a:cs typeface="Century Gothic" charset="0"/>
              </a:rPr>
              <a:t>Easier to draw</a:t>
            </a:r>
          </a:p>
          <a:p>
            <a:pPr>
              <a:lnSpc>
                <a:spcPct val="80000"/>
              </a:lnSpc>
            </a:pPr>
            <a:r>
              <a:rPr lang="en-US" sz="2000" dirty="0">
                <a:latin typeface="Century Gothic" charset="0"/>
                <a:ea typeface="Century Gothic" charset="0"/>
                <a:cs typeface="Century Gothic" charset="0"/>
              </a:rPr>
              <a:t>Easier to understand</a:t>
            </a:r>
          </a:p>
        </p:txBody>
      </p:sp>
      <p:pic>
        <p:nvPicPr>
          <p:cNvPr id="47108" name="Picture 4" descr="FullAux"/>
          <p:cNvPicPr>
            <a:picLocks noChangeAspect="1" noChangeArrowheads="1"/>
          </p:cNvPicPr>
          <p:nvPr/>
        </p:nvPicPr>
        <p:blipFill>
          <a:blip r:embed="rId4" cstate="print"/>
          <a:srcRect/>
          <a:stretch>
            <a:fillRect/>
          </a:stretch>
        </p:blipFill>
        <p:spPr bwMode="auto">
          <a:xfrm>
            <a:off x="3976689" y="2617789"/>
            <a:ext cx="5692775" cy="4033837"/>
          </a:xfrm>
          <a:prstGeom prst="rect">
            <a:avLst/>
          </a:prstGeom>
          <a:noFill/>
          <a:ln w="9525">
            <a:noFill/>
            <a:miter lim="800000"/>
            <a:headEnd/>
            <a:tailEnd/>
          </a:ln>
        </p:spPr>
      </p:pic>
      <p:sp>
        <p:nvSpPr>
          <p:cNvPr id="5" name="Rectangle 4"/>
          <p:cNvSpPr>
            <a:spLocks noChangeArrowheads="1"/>
          </p:cNvSpPr>
          <p:nvPr/>
        </p:nvSpPr>
        <p:spPr bwMode="auto">
          <a:xfrm>
            <a:off x="6086475" y="1016001"/>
            <a:ext cx="4254500" cy="1508125"/>
          </a:xfrm>
          <a:prstGeom prst="rect">
            <a:avLst/>
          </a:prstGeom>
          <a:solidFill>
            <a:schemeClr val="bg1">
              <a:lumMod val="75000"/>
            </a:schemeClr>
          </a:solidFill>
          <a:ln w="9525">
            <a:noFill/>
            <a:miter lim="800000"/>
            <a:headEnd/>
            <a:tailEnd/>
          </a:ln>
          <a:effectLst>
            <a:outerShdw dist="23000" dir="5400000" rotWithShape="0">
              <a:srgbClr val="808080">
                <a:alpha val="34999"/>
              </a:srgbClr>
            </a:outerShdw>
          </a:effectLst>
        </p:spPr>
        <p:txBody>
          <a:bodyPr anchor="ctr"/>
          <a:lstStyle/>
          <a:p>
            <a:pPr algn="ctr"/>
            <a:r>
              <a:rPr lang="en-US" sz="2000" dirty="0">
                <a:solidFill>
                  <a:srgbClr val="000099"/>
                </a:solidFill>
                <a:latin typeface="Century Gothic" charset="0"/>
                <a:ea typeface="Century Gothic" charset="0"/>
                <a:cs typeface="Century Gothic" charset="0"/>
              </a:rPr>
              <a:t>Unless otherwise specified, we will create partial auxiliary views in </a:t>
            </a:r>
            <a:r>
              <a:rPr lang="en-US" sz="2000" b="1" dirty="0">
                <a:solidFill>
                  <a:srgbClr val="000099"/>
                </a:solidFill>
                <a:latin typeface="Century Gothic" charset="0"/>
                <a:ea typeface="Century Gothic" charset="0"/>
                <a:cs typeface="Century Gothic" charset="0"/>
              </a:rPr>
              <a:t>IAT106</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ooter Placeholder 4"/>
          <p:cNvSpPr>
            <a:spLocks noGrp="1"/>
          </p:cNvSpPr>
          <p:nvPr>
            <p:ph type="ftr" sz="quarter" idx="4294967295"/>
          </p:nvPr>
        </p:nvSpPr>
        <p:spPr>
          <a:xfrm>
            <a:off x="1981200" y="6400800"/>
            <a:ext cx="5638800" cy="228600"/>
          </a:xfrm>
          <a:prstGeom prst="rect">
            <a:avLst/>
          </a:prstGeom>
        </p:spPr>
        <p:txBody>
          <a:bodyPr/>
          <a:lstStyle/>
          <a:p>
            <a:r>
              <a:rPr lang="en-US" sz="900" dirty="0">
                <a:latin typeface="Century Gothic" charset="0"/>
                <a:ea typeface="Century Gothic" charset="0"/>
                <a:cs typeface="Century Gothic" charset="0"/>
              </a:rPr>
              <a:t>Angel: Interactive Computer Graphics 4E © Addison-Wesley 2005</a:t>
            </a:r>
          </a:p>
        </p:txBody>
      </p:sp>
      <p:sp>
        <p:nvSpPr>
          <p:cNvPr id="288770" name="Rectangle 2"/>
          <p:cNvSpPr>
            <a:spLocks noGrp="1" noChangeArrowheads="1"/>
          </p:cNvSpPr>
          <p:nvPr>
            <p:ph type="title"/>
          </p:nvPr>
        </p:nvSpPr>
        <p:spPr>
          <a:xfrm>
            <a:off x="2336800" y="0"/>
            <a:ext cx="7620000" cy="1066800"/>
          </a:xfrm>
        </p:spPr>
        <p:txBody>
          <a:bodyPr/>
          <a:lstStyle/>
          <a:p>
            <a:r>
              <a:rPr lang="en-US" b="1" dirty="0">
                <a:latin typeface="Century Gothic" charset="0"/>
                <a:ea typeface="Century Gothic" charset="0"/>
                <a:cs typeface="Century Gothic" charset="0"/>
              </a:rPr>
              <a:t>Review: Types of Axonometric Projections</a:t>
            </a:r>
          </a:p>
        </p:txBody>
      </p:sp>
      <p:pic>
        <p:nvPicPr>
          <p:cNvPr id="288773" name="Picture 5" descr="AN05F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678417"/>
            <a:ext cx="8553450" cy="26924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88778" name="Group 10"/>
          <p:cNvGrpSpPr>
            <a:grpSpLocks/>
          </p:cNvGrpSpPr>
          <p:nvPr/>
        </p:nvGrpSpPr>
        <p:grpSpPr bwMode="auto">
          <a:xfrm>
            <a:off x="7772400" y="1828800"/>
            <a:ext cx="1447800" cy="1447800"/>
            <a:chOff x="2064" y="2304"/>
            <a:chExt cx="912" cy="912"/>
          </a:xfrm>
        </p:grpSpPr>
        <p:sp>
          <p:nvSpPr>
            <p:cNvPr id="288779" name="Line 11"/>
            <p:cNvSpPr>
              <a:spLocks noChangeShapeType="1"/>
            </p:cNvSpPr>
            <p:nvPr/>
          </p:nvSpPr>
          <p:spPr bwMode="auto">
            <a:xfrm>
              <a:off x="2064" y="2352"/>
              <a:ext cx="432" cy="336"/>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lstStyle/>
            <a:p>
              <a:endParaRPr lang="en-US">
                <a:latin typeface="Century Gothic" charset="0"/>
                <a:ea typeface="Century Gothic" charset="0"/>
                <a:cs typeface="Century Gothic" charset="0"/>
              </a:endParaRPr>
            </a:p>
          </p:txBody>
        </p:sp>
        <p:sp>
          <p:nvSpPr>
            <p:cNvPr id="288780" name="Line 12"/>
            <p:cNvSpPr>
              <a:spLocks noChangeShapeType="1"/>
            </p:cNvSpPr>
            <p:nvPr/>
          </p:nvSpPr>
          <p:spPr bwMode="auto">
            <a:xfrm>
              <a:off x="2496" y="2688"/>
              <a:ext cx="0" cy="528"/>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lstStyle/>
            <a:p>
              <a:endParaRPr lang="en-US">
                <a:latin typeface="Century Gothic" charset="0"/>
                <a:ea typeface="Century Gothic" charset="0"/>
                <a:cs typeface="Century Gothic" charset="0"/>
              </a:endParaRPr>
            </a:p>
          </p:txBody>
        </p:sp>
        <p:sp>
          <p:nvSpPr>
            <p:cNvPr id="288781" name="Line 13"/>
            <p:cNvSpPr>
              <a:spLocks noChangeShapeType="1"/>
            </p:cNvSpPr>
            <p:nvPr/>
          </p:nvSpPr>
          <p:spPr bwMode="auto">
            <a:xfrm flipV="1">
              <a:off x="2496" y="2304"/>
              <a:ext cx="480" cy="384"/>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lstStyle/>
            <a:p>
              <a:endParaRPr lang="en-US">
                <a:latin typeface="Century Gothic" charset="0"/>
                <a:ea typeface="Century Gothic" charset="0"/>
                <a:cs typeface="Century Gothic" charset="0"/>
              </a:endParaRPr>
            </a:p>
          </p:txBody>
        </p:sp>
      </p:grpSp>
      <p:sp>
        <p:nvSpPr>
          <p:cNvPr id="288782" name="Line 14"/>
          <p:cNvSpPr>
            <a:spLocks noChangeShapeType="1"/>
          </p:cNvSpPr>
          <p:nvPr/>
        </p:nvSpPr>
        <p:spPr bwMode="auto">
          <a:xfrm flipV="1">
            <a:off x="8458200" y="2590800"/>
            <a:ext cx="838200" cy="685800"/>
          </a:xfrm>
          <a:prstGeom prst="line">
            <a:avLst/>
          </a:prstGeom>
          <a:noFill/>
          <a:ln w="12700">
            <a:solidFill>
              <a:schemeClr val="tx1"/>
            </a:solidFill>
            <a:prstDash val="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lstStyle/>
          <a:p>
            <a:endParaRPr lang="en-US">
              <a:latin typeface="Century Gothic" charset="0"/>
              <a:ea typeface="Century Gothic" charset="0"/>
              <a:cs typeface="Century Gothic" charset="0"/>
            </a:endParaRPr>
          </a:p>
        </p:txBody>
      </p:sp>
      <p:sp>
        <p:nvSpPr>
          <p:cNvPr id="288783" name="Line 15"/>
          <p:cNvSpPr>
            <a:spLocks noChangeShapeType="1"/>
          </p:cNvSpPr>
          <p:nvPr/>
        </p:nvSpPr>
        <p:spPr bwMode="auto">
          <a:xfrm flipH="1" flipV="1">
            <a:off x="7620000" y="2514600"/>
            <a:ext cx="838200" cy="762000"/>
          </a:xfrm>
          <a:prstGeom prst="line">
            <a:avLst/>
          </a:prstGeom>
          <a:noFill/>
          <a:ln w="12700">
            <a:solidFill>
              <a:schemeClr val="tx1"/>
            </a:solidFill>
            <a:prstDash val="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chorCtr="1"/>
          <a:lstStyle/>
          <a:p>
            <a:endParaRPr lang="en-US">
              <a:latin typeface="Century Gothic" charset="0"/>
              <a:ea typeface="Century Gothic" charset="0"/>
              <a:cs typeface="Century Gothic" charset="0"/>
            </a:endParaRPr>
          </a:p>
        </p:txBody>
      </p:sp>
      <p:sp>
        <p:nvSpPr>
          <p:cNvPr id="288784" name="Text Box 16"/>
          <p:cNvSpPr txBox="1">
            <a:spLocks noChangeArrowheads="1"/>
          </p:cNvSpPr>
          <p:nvPr/>
        </p:nvSpPr>
        <p:spPr bwMode="auto">
          <a:xfrm>
            <a:off x="8229600" y="1828801"/>
            <a:ext cx="59343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p>
            <a:r>
              <a:rPr lang="en-US">
                <a:latin typeface="Century Gothic" charset="0"/>
                <a:ea typeface="Century Gothic" charset="0"/>
                <a:cs typeface="Century Gothic" charset="0"/>
              </a:rPr>
              <a:t>q </a:t>
            </a:r>
            <a:r>
              <a:rPr lang="en-US" baseline="-25000">
                <a:latin typeface="Century Gothic" charset="0"/>
                <a:ea typeface="Century Gothic" charset="0"/>
                <a:cs typeface="Century Gothic" charset="0"/>
              </a:rPr>
              <a:t>1</a:t>
            </a:r>
          </a:p>
        </p:txBody>
      </p:sp>
      <p:sp>
        <p:nvSpPr>
          <p:cNvPr id="288785" name="Text Box 17"/>
          <p:cNvSpPr txBox="1">
            <a:spLocks noChangeArrowheads="1"/>
          </p:cNvSpPr>
          <p:nvPr/>
        </p:nvSpPr>
        <p:spPr bwMode="auto">
          <a:xfrm>
            <a:off x="8458200" y="2286001"/>
            <a:ext cx="59343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p>
            <a:r>
              <a:rPr lang="en-US">
                <a:latin typeface="Century Gothic" charset="0"/>
                <a:ea typeface="Century Gothic" charset="0"/>
                <a:cs typeface="Century Gothic" charset="0"/>
              </a:rPr>
              <a:t>q </a:t>
            </a:r>
            <a:r>
              <a:rPr lang="en-US" baseline="-25000">
                <a:latin typeface="Century Gothic" charset="0"/>
                <a:ea typeface="Century Gothic" charset="0"/>
                <a:cs typeface="Century Gothic" charset="0"/>
              </a:rPr>
              <a:t>3</a:t>
            </a:r>
          </a:p>
        </p:txBody>
      </p:sp>
      <p:sp>
        <p:nvSpPr>
          <p:cNvPr id="288786" name="Text Box 18"/>
          <p:cNvSpPr txBox="1">
            <a:spLocks noChangeArrowheads="1"/>
          </p:cNvSpPr>
          <p:nvPr/>
        </p:nvSpPr>
        <p:spPr bwMode="auto">
          <a:xfrm>
            <a:off x="7924800" y="2286001"/>
            <a:ext cx="59343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1">
            <a:spAutoFit/>
          </a:bodyPr>
          <a:lstStyle/>
          <a:p>
            <a:r>
              <a:rPr lang="en-US">
                <a:latin typeface="Century Gothic" charset="0"/>
                <a:ea typeface="Century Gothic" charset="0"/>
                <a:cs typeface="Century Gothic" charset="0"/>
              </a:rPr>
              <a:t>q </a:t>
            </a:r>
            <a:r>
              <a:rPr lang="en-US" baseline="-25000">
                <a:latin typeface="Century Gothic" charset="0"/>
                <a:ea typeface="Century Gothic" charset="0"/>
                <a:cs typeface="Century Gothic" charset="0"/>
              </a:rPr>
              <a:t>2</a:t>
            </a:r>
          </a:p>
        </p:txBody>
      </p:sp>
      <p:sp>
        <p:nvSpPr>
          <p:cNvPr id="288788" name="Text Box 20"/>
          <p:cNvSpPr txBox="1">
            <a:spLocks noChangeArrowheads="1"/>
          </p:cNvSpPr>
          <p:nvPr/>
        </p:nvSpPr>
        <p:spPr bwMode="auto">
          <a:xfrm>
            <a:off x="1828800" y="1174751"/>
            <a:ext cx="5791200"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1">
            <a:spAutoFit/>
          </a:bodyPr>
          <a:lstStyle/>
          <a:p>
            <a:r>
              <a:rPr lang="en-US" sz="2000" dirty="0">
                <a:latin typeface="Century Gothic" charset="0"/>
                <a:ea typeface="Century Gothic" charset="0"/>
                <a:cs typeface="Century Gothic" charset="0"/>
              </a:rPr>
              <a:t>There are the three most common types of axonometric projections. They can be distinguished by counting how many angles of a projected cube are similar</a:t>
            </a:r>
          </a:p>
          <a:p>
            <a:r>
              <a:rPr lang="en-US" sz="2000" b="1" dirty="0">
                <a:latin typeface="Century Gothic" charset="0"/>
                <a:ea typeface="Century Gothic" charset="0"/>
                <a:cs typeface="Century Gothic" charset="0"/>
              </a:rPr>
              <a:t>None	= trimetric</a:t>
            </a:r>
          </a:p>
          <a:p>
            <a:r>
              <a:rPr lang="en-US" sz="2000" b="1" dirty="0">
                <a:latin typeface="Century Gothic" charset="0"/>
                <a:ea typeface="Century Gothic" charset="0"/>
                <a:cs typeface="Century Gothic" charset="0"/>
              </a:rPr>
              <a:t>Two    	= </a:t>
            </a:r>
            <a:r>
              <a:rPr lang="en-US" sz="2000" b="1" dirty="0" err="1">
                <a:latin typeface="Century Gothic" charset="0"/>
                <a:ea typeface="Century Gothic" charset="0"/>
                <a:cs typeface="Century Gothic" charset="0"/>
              </a:rPr>
              <a:t>dimetric</a:t>
            </a:r>
            <a:endParaRPr lang="en-US" sz="2000" b="1" dirty="0">
              <a:latin typeface="Century Gothic" charset="0"/>
              <a:ea typeface="Century Gothic" charset="0"/>
              <a:cs typeface="Century Gothic" charset="0"/>
            </a:endParaRPr>
          </a:p>
          <a:p>
            <a:r>
              <a:rPr lang="en-US" sz="2000" b="1" dirty="0">
                <a:latin typeface="Century Gothic" charset="0"/>
                <a:ea typeface="Century Gothic" charset="0"/>
                <a:cs typeface="Century Gothic" charset="0"/>
              </a:rPr>
              <a:t>Three	= isometric</a:t>
            </a:r>
          </a:p>
        </p:txBody>
      </p:sp>
      <p:sp>
        <p:nvSpPr>
          <p:cNvPr id="2" name="TextBox 1"/>
          <p:cNvSpPr txBox="1"/>
          <p:nvPr/>
        </p:nvSpPr>
        <p:spPr>
          <a:xfrm>
            <a:off x="6203726" y="3022898"/>
            <a:ext cx="1721074" cy="338554"/>
          </a:xfrm>
          <a:prstGeom prst="rect">
            <a:avLst/>
          </a:prstGeom>
          <a:noFill/>
        </p:spPr>
        <p:txBody>
          <a:bodyPr wrap="square" rtlCol="0">
            <a:spAutoFit/>
          </a:bodyPr>
          <a:lstStyle/>
          <a:p>
            <a:r>
              <a:rPr lang="en-US" sz="1600" dirty="0">
                <a:latin typeface="Century Gothic" charset="0"/>
                <a:ea typeface="Century Gothic" charset="0"/>
                <a:cs typeface="Century Gothic" charset="0"/>
              </a:rPr>
              <a:t>Theta=angle</a:t>
            </a:r>
          </a:p>
        </p:txBody>
      </p:sp>
      <p:sp>
        <p:nvSpPr>
          <p:cNvPr id="3" name="TextBox 2"/>
          <p:cNvSpPr txBox="1"/>
          <p:nvPr/>
        </p:nvSpPr>
        <p:spPr>
          <a:xfrm>
            <a:off x="9000342" y="2743201"/>
            <a:ext cx="1381909" cy="584775"/>
          </a:xfrm>
          <a:prstGeom prst="rect">
            <a:avLst/>
          </a:prstGeom>
          <a:noFill/>
        </p:spPr>
        <p:txBody>
          <a:bodyPr wrap="square" rtlCol="0">
            <a:spAutoFit/>
          </a:bodyPr>
          <a:lstStyle/>
          <a:p>
            <a:r>
              <a:rPr lang="en-US" sz="1600" b="1" dirty="0">
                <a:latin typeface="Century Gothic" charset="0"/>
                <a:ea typeface="Century Gothic" charset="0"/>
                <a:cs typeface="Century Gothic" charset="0"/>
              </a:rPr>
              <a:t>e.g. 120,120,120</a:t>
            </a:r>
          </a:p>
        </p:txBody>
      </p:sp>
    </p:spTree>
    <p:extLst>
      <p:ext uri="{BB962C8B-B14F-4D97-AF65-F5344CB8AC3E}">
        <p14:creationId xmlns:p14="http://schemas.microsoft.com/office/powerpoint/2010/main" val="3278639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Vertical Text Placeholder 2"/>
          <p:cNvSpPr>
            <a:spLocks noGrp="1"/>
          </p:cNvSpPr>
          <p:nvPr>
            <p:ph type="body" orient="vert" idx="1"/>
          </p:nvPr>
        </p:nvSpPr>
        <p:spPr>
          <a:xfrm>
            <a:off x="1524000" y="655320"/>
            <a:ext cx="8839200" cy="882192"/>
          </a:xfrm>
        </p:spPr>
        <p:txBody>
          <a:bodyPr vert="horz"/>
          <a:lstStyle/>
          <a:p>
            <a:pPr>
              <a:buFontTx/>
              <a:buNone/>
            </a:pPr>
            <a:r>
              <a:rPr lang="en-US" dirty="0">
                <a:latin typeface="Century Gothic" charset="0"/>
                <a:ea typeface="Century Gothic" charset="0"/>
                <a:cs typeface="Century Gothic" charset="0"/>
              </a:rPr>
              <a:t>	</a:t>
            </a:r>
            <a:r>
              <a:rPr lang="en-US" dirty="0">
                <a:solidFill>
                  <a:srgbClr val="800000"/>
                </a:solidFill>
                <a:latin typeface="Century Gothic" charset="0"/>
                <a:ea typeface="Century Gothic" charset="0"/>
                <a:cs typeface="Century Gothic" charset="0"/>
              </a:rPr>
              <a:t>In-class exercise</a:t>
            </a:r>
            <a:r>
              <a:rPr lang="en-US" dirty="0">
                <a:latin typeface="Century Gothic" charset="0"/>
                <a:ea typeface="Century Gothic" charset="0"/>
                <a:cs typeface="Century Gothic" charset="0"/>
              </a:rPr>
              <a:t>: Follow along with this auxiliary exercise using pencil and grid paper: </a:t>
            </a:r>
            <a:r>
              <a:rPr lang="en-US" b="1" dirty="0">
                <a:latin typeface="Century Gothic" charset="0"/>
                <a:ea typeface="Century Gothic" charset="0"/>
                <a:cs typeface="Century Gothic" charset="0"/>
              </a:rPr>
              <a:t>2 minutes</a:t>
            </a:r>
          </a:p>
        </p:txBody>
      </p:sp>
      <p:pic>
        <p:nvPicPr>
          <p:cNvPr id="177153" name="Picture 1"/>
          <p:cNvPicPr>
            <a:picLocks noChangeAspect="1" noChangeArrowheads="1"/>
          </p:cNvPicPr>
          <p:nvPr/>
        </p:nvPicPr>
        <p:blipFill>
          <a:blip r:embed="rId3" cstate="print"/>
          <a:srcRect/>
          <a:stretch>
            <a:fillRect/>
          </a:stretch>
        </p:blipFill>
        <p:spPr bwMode="auto">
          <a:xfrm>
            <a:off x="2519215" y="2087880"/>
            <a:ext cx="7141526" cy="373356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Vertical Text Placeholder 2"/>
          <p:cNvSpPr>
            <a:spLocks noGrp="1"/>
          </p:cNvSpPr>
          <p:nvPr>
            <p:ph type="body" orient="vert" idx="1"/>
          </p:nvPr>
        </p:nvSpPr>
        <p:spPr>
          <a:xfrm>
            <a:off x="1524000" y="655320"/>
            <a:ext cx="8839200" cy="882192"/>
          </a:xfrm>
        </p:spPr>
        <p:txBody>
          <a:bodyPr vert="horz"/>
          <a:lstStyle/>
          <a:p>
            <a:pPr>
              <a:buFontTx/>
              <a:buNone/>
            </a:pPr>
            <a:r>
              <a:rPr lang="en-US" sz="2000" dirty="0">
                <a:latin typeface="Century Gothic" charset="0"/>
                <a:ea typeface="Century Gothic" charset="0"/>
                <a:cs typeface="Century Gothic" charset="0"/>
              </a:rPr>
              <a:t>	</a:t>
            </a:r>
            <a:r>
              <a:rPr lang="en-US" sz="2000" dirty="0">
                <a:solidFill>
                  <a:srgbClr val="800000"/>
                </a:solidFill>
                <a:latin typeface="Century Gothic" charset="0"/>
                <a:ea typeface="Century Gothic" charset="0"/>
                <a:cs typeface="Century Gothic" charset="0"/>
              </a:rPr>
              <a:t>Tools for auxiliary views</a:t>
            </a:r>
            <a:r>
              <a:rPr lang="en-US" sz="2000" dirty="0">
                <a:latin typeface="Century Gothic" charset="0"/>
                <a:ea typeface="Century Gothic" charset="0"/>
                <a:cs typeface="Century Gothic" charset="0"/>
              </a:rPr>
              <a:t>: Compass (or dividers) and straightedge allowed, indeed encouraged!</a:t>
            </a:r>
            <a:endParaRPr lang="en-US" sz="2000" b="1" dirty="0">
              <a:latin typeface="Century Gothic" charset="0"/>
              <a:ea typeface="Century Gothic" charset="0"/>
              <a:cs typeface="Century Gothic" charset="0"/>
            </a:endParaRPr>
          </a:p>
        </p:txBody>
      </p:sp>
      <p:pic>
        <p:nvPicPr>
          <p:cNvPr id="2" name="Picture 1" descr="Compas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467" y="1600200"/>
            <a:ext cx="4995333" cy="3746500"/>
          </a:xfrm>
          <a:prstGeom prst="rect">
            <a:avLst/>
          </a:prstGeom>
        </p:spPr>
      </p:pic>
      <p:pic>
        <p:nvPicPr>
          <p:cNvPr id="3" name="Picture 2" descr="Straighted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300" y="2413000"/>
            <a:ext cx="6858000" cy="6858000"/>
          </a:xfrm>
          <a:prstGeom prst="rect">
            <a:avLst/>
          </a:prstGeom>
        </p:spPr>
      </p:pic>
    </p:spTree>
    <p:extLst>
      <p:ext uri="{BB962C8B-B14F-4D97-AF65-F5344CB8AC3E}">
        <p14:creationId xmlns:p14="http://schemas.microsoft.com/office/powerpoint/2010/main" val="356168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76400" y="2334298"/>
            <a:ext cx="8839200" cy="854075"/>
          </a:xfrm>
        </p:spPr>
        <p:txBody>
          <a:bodyPr/>
          <a:lstStyle/>
          <a:p>
            <a:r>
              <a:rPr lang="en-US" sz="3600" b="1" dirty="0">
                <a:latin typeface="Century Gothic" charset="0"/>
                <a:ea typeface="Century Gothic" charset="0"/>
                <a:cs typeface="Century Gothic" charset="0"/>
              </a:rPr>
              <a:t>Cross-sections</a:t>
            </a:r>
          </a:p>
        </p:txBody>
      </p:sp>
    </p:spTree>
    <p:extLst>
      <p:ext uri="{BB962C8B-B14F-4D97-AF65-F5344CB8AC3E}">
        <p14:creationId xmlns:p14="http://schemas.microsoft.com/office/powerpoint/2010/main" val="3443273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What are Sectional Views?</a:t>
            </a:r>
          </a:p>
        </p:txBody>
      </p:sp>
      <p:sp>
        <p:nvSpPr>
          <p:cNvPr id="45059" name="Rectangle 3"/>
          <p:cNvSpPr>
            <a:spLocks noGrp="1" noChangeArrowheads="1"/>
          </p:cNvSpPr>
          <p:nvPr>
            <p:ph type="body" idx="1"/>
          </p:nvPr>
        </p:nvSpPr>
        <p:spPr>
          <a:xfrm>
            <a:off x="1676400" y="1295401"/>
            <a:ext cx="8839200" cy="2822575"/>
          </a:xfrm>
        </p:spPr>
        <p:txBody>
          <a:bodyPr/>
          <a:lstStyle/>
          <a:p>
            <a:r>
              <a:rPr lang="en-US" sz="2000" dirty="0">
                <a:latin typeface="Century Gothic" charset="0"/>
                <a:ea typeface="Century Gothic" charset="0"/>
                <a:cs typeface="Century Gothic" charset="0"/>
              </a:rPr>
              <a:t>When there are complicated internal features, they may be hard to identify in normal views with hidden lines. </a:t>
            </a:r>
          </a:p>
          <a:p>
            <a:r>
              <a:rPr lang="en-US" sz="2000" dirty="0">
                <a:latin typeface="Century Gothic" charset="0"/>
                <a:ea typeface="Century Gothic" charset="0"/>
                <a:cs typeface="Century Gothic" charset="0"/>
              </a:rPr>
              <a:t>A view with some of the part "cut away" can make the internal features very easy to see, these are called section views. </a:t>
            </a:r>
          </a:p>
        </p:txBody>
      </p:sp>
    </p:spTree>
    <p:extLst>
      <p:ext uri="{BB962C8B-B14F-4D97-AF65-F5344CB8AC3E}">
        <p14:creationId xmlns:p14="http://schemas.microsoft.com/office/powerpoint/2010/main" val="2045899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The Need for Cross-sections</a:t>
            </a:r>
          </a:p>
        </p:txBody>
      </p:sp>
      <p:pic>
        <p:nvPicPr>
          <p:cNvPr id="24579" name="Picture 5" descr="Geod_unopened"/>
          <p:cNvPicPr>
            <a:picLocks noChangeAspect="1" noChangeArrowheads="1"/>
          </p:cNvPicPr>
          <p:nvPr/>
        </p:nvPicPr>
        <p:blipFill>
          <a:blip r:embed="rId4" cstate="print"/>
          <a:srcRect/>
          <a:stretch>
            <a:fillRect/>
          </a:stretch>
        </p:blipFill>
        <p:spPr bwMode="auto">
          <a:xfrm>
            <a:off x="1987550" y="1935164"/>
            <a:ext cx="3289300" cy="3055937"/>
          </a:xfrm>
          <a:prstGeom prst="rect">
            <a:avLst/>
          </a:prstGeom>
          <a:noFill/>
          <a:ln w="9525">
            <a:noFill/>
            <a:miter lim="800000"/>
            <a:headEnd/>
            <a:tailEnd/>
          </a:ln>
        </p:spPr>
      </p:pic>
      <p:sp>
        <p:nvSpPr>
          <p:cNvPr id="24580" name="Text Box 6"/>
          <p:cNvSpPr txBox="1">
            <a:spLocks noChangeArrowheads="1"/>
          </p:cNvSpPr>
          <p:nvPr/>
        </p:nvSpPr>
        <p:spPr bwMode="auto">
          <a:xfrm>
            <a:off x="2082800" y="5129214"/>
            <a:ext cx="3862388" cy="274637"/>
          </a:xfrm>
          <a:prstGeom prst="rect">
            <a:avLst/>
          </a:prstGeom>
          <a:noFill/>
          <a:ln w="9525">
            <a:noFill/>
            <a:miter lim="800000"/>
            <a:headEnd/>
            <a:tailEnd/>
          </a:ln>
        </p:spPr>
        <p:txBody>
          <a:bodyPr wrap="none">
            <a:spAutoFit/>
          </a:bodyPr>
          <a:lstStyle/>
          <a:p>
            <a:r>
              <a:rPr lang="en-US" sz="1200"/>
              <a:t>http://www.geodegallery.com/coconuts/wholecoconuts.html</a:t>
            </a:r>
            <a:endParaRPr lang="en-US"/>
          </a:p>
        </p:txBody>
      </p:sp>
      <p:pic>
        <p:nvPicPr>
          <p:cNvPr id="96263" name="Picture 7" descr="opened_geod"/>
          <p:cNvPicPr>
            <a:picLocks noChangeAspect="1" noChangeArrowheads="1"/>
          </p:cNvPicPr>
          <p:nvPr/>
        </p:nvPicPr>
        <p:blipFill>
          <a:blip r:embed="rId5" cstate="print"/>
          <a:srcRect/>
          <a:stretch>
            <a:fillRect/>
          </a:stretch>
        </p:blipFill>
        <p:spPr bwMode="auto">
          <a:xfrm>
            <a:off x="6438900" y="1949451"/>
            <a:ext cx="3721100" cy="30718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950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Cross-sections: Internal Combustion Engines</a:t>
            </a:r>
          </a:p>
        </p:txBody>
      </p:sp>
      <p:pic>
        <p:nvPicPr>
          <p:cNvPr id="133122" name="Picture 2" descr="C:\Documents and Settings\Student\Desktop\721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081" y="1829147"/>
            <a:ext cx="2994919" cy="341905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5194730" y="5693953"/>
            <a:ext cx="4572000" cy="646331"/>
          </a:xfrm>
          <a:prstGeom prst="rect">
            <a:avLst/>
          </a:prstGeom>
        </p:spPr>
        <p:txBody>
          <a:bodyPr>
            <a:spAutoFit/>
          </a:bodyPr>
          <a:lstStyle/>
          <a:p>
            <a:r>
              <a:rPr lang="en-US" sz="1800" dirty="0">
                <a:hlinkClick r:id="rId4"/>
              </a:rPr>
              <a:t>http://www.youtube.com/watch?v=UT6XVLSM0vA&amp;feature=related</a:t>
            </a:r>
            <a:endParaRPr lang="en-US" sz="1800" dirty="0"/>
          </a:p>
        </p:txBody>
      </p:sp>
      <p:sp>
        <p:nvSpPr>
          <p:cNvPr id="5" name="TextBox 4"/>
          <p:cNvSpPr txBox="1"/>
          <p:nvPr/>
        </p:nvSpPr>
        <p:spPr>
          <a:xfrm>
            <a:off x="5194731" y="5072521"/>
            <a:ext cx="6260951" cy="738664"/>
          </a:xfrm>
          <a:prstGeom prst="rect">
            <a:avLst/>
          </a:prstGeom>
          <a:noFill/>
        </p:spPr>
        <p:txBody>
          <a:bodyPr wrap="square" rtlCol="0">
            <a:spAutoFit/>
          </a:bodyPr>
          <a:lstStyle/>
          <a:p>
            <a:r>
              <a:rPr lang="en-US" sz="1800" b="1" dirty="0">
                <a:solidFill>
                  <a:schemeClr val="accent6">
                    <a:lumMod val="50000"/>
                  </a:schemeClr>
                </a:solidFill>
              </a:rPr>
              <a:t>Forest Edwards Radial 5 Engine - Section View </a:t>
            </a: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6232" y="1829146"/>
            <a:ext cx="4942448" cy="3097856"/>
          </a:xfrm>
          <a:prstGeom prst="rect">
            <a:avLst/>
          </a:prstGeom>
        </p:spPr>
      </p:pic>
    </p:spTree>
    <p:extLst>
      <p:ext uri="{BB962C8B-B14F-4D97-AF65-F5344CB8AC3E}">
        <p14:creationId xmlns:p14="http://schemas.microsoft.com/office/powerpoint/2010/main" val="577547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a:latin typeface="Century Gothic" charset="0"/>
                <a:ea typeface="Century Gothic" charset="0"/>
                <a:cs typeface="Century Gothic" charset="0"/>
              </a:rPr>
              <a:t>Tree Cross-sections</a:t>
            </a:r>
          </a:p>
        </p:txBody>
      </p:sp>
      <p:pic>
        <p:nvPicPr>
          <p:cNvPr id="52227" name="Picture 4" descr="Cross_Tree"/>
          <p:cNvPicPr>
            <a:picLocks noChangeAspect="1" noChangeArrowheads="1"/>
          </p:cNvPicPr>
          <p:nvPr/>
        </p:nvPicPr>
        <p:blipFill>
          <a:blip r:embed="rId3" cstate="print"/>
          <a:srcRect/>
          <a:stretch>
            <a:fillRect/>
          </a:stretch>
        </p:blipFill>
        <p:spPr bwMode="auto">
          <a:xfrm>
            <a:off x="1900239" y="1687514"/>
            <a:ext cx="3762375" cy="3284537"/>
          </a:xfrm>
          <a:prstGeom prst="rect">
            <a:avLst/>
          </a:prstGeom>
          <a:noFill/>
          <a:ln w="9525">
            <a:noFill/>
            <a:miter lim="800000"/>
            <a:headEnd/>
            <a:tailEnd/>
          </a:ln>
        </p:spPr>
      </p:pic>
      <p:sp>
        <p:nvSpPr>
          <p:cNvPr id="52228" name="Text Box 5"/>
          <p:cNvSpPr txBox="1">
            <a:spLocks noChangeArrowheads="1"/>
          </p:cNvSpPr>
          <p:nvPr/>
        </p:nvSpPr>
        <p:spPr bwMode="auto">
          <a:xfrm>
            <a:off x="1965325" y="5046664"/>
            <a:ext cx="3737370" cy="276999"/>
          </a:xfrm>
          <a:prstGeom prst="rect">
            <a:avLst/>
          </a:prstGeom>
          <a:noFill/>
          <a:ln w="9525">
            <a:noFill/>
            <a:miter lim="800000"/>
            <a:headEnd/>
            <a:tailEnd/>
          </a:ln>
        </p:spPr>
        <p:txBody>
          <a:bodyPr wrap="none">
            <a:spAutoFit/>
          </a:bodyPr>
          <a:lstStyle/>
          <a:p>
            <a:r>
              <a:rPr lang="en-US" sz="1200"/>
              <a:t>http://cache.eb.com/eb/image?id=72251&amp;rendTypeId=35</a:t>
            </a:r>
            <a:endParaRPr lang="en-US"/>
          </a:p>
        </p:txBody>
      </p:sp>
      <p:pic>
        <p:nvPicPr>
          <p:cNvPr id="52229" name="Picture 6" descr="cross-twig"/>
          <p:cNvPicPr>
            <a:picLocks noChangeAspect="1" noChangeArrowheads="1"/>
          </p:cNvPicPr>
          <p:nvPr/>
        </p:nvPicPr>
        <p:blipFill>
          <a:blip r:embed="rId4" cstate="print"/>
          <a:srcRect/>
          <a:stretch>
            <a:fillRect/>
          </a:stretch>
        </p:blipFill>
        <p:spPr bwMode="auto">
          <a:xfrm>
            <a:off x="6746875" y="1784350"/>
            <a:ext cx="3049588" cy="3086100"/>
          </a:xfrm>
          <a:prstGeom prst="rect">
            <a:avLst/>
          </a:prstGeom>
          <a:noFill/>
          <a:ln w="9525">
            <a:noFill/>
            <a:miter lim="800000"/>
            <a:headEnd/>
            <a:tailEnd/>
          </a:ln>
        </p:spPr>
      </p:pic>
      <p:sp>
        <p:nvSpPr>
          <p:cNvPr id="52230" name="Text Box 7"/>
          <p:cNvSpPr txBox="1">
            <a:spLocks noChangeArrowheads="1"/>
          </p:cNvSpPr>
          <p:nvPr/>
        </p:nvSpPr>
        <p:spPr bwMode="auto">
          <a:xfrm>
            <a:off x="6851651" y="5013325"/>
            <a:ext cx="3006725" cy="274638"/>
          </a:xfrm>
          <a:prstGeom prst="rect">
            <a:avLst/>
          </a:prstGeom>
          <a:noFill/>
          <a:ln w="9525">
            <a:noFill/>
            <a:miter lim="800000"/>
            <a:headEnd/>
            <a:tailEnd/>
          </a:ln>
        </p:spPr>
        <p:txBody>
          <a:bodyPr wrap="none">
            <a:spAutoFit/>
          </a:bodyPr>
          <a:lstStyle/>
          <a:p>
            <a:r>
              <a:rPr lang="en-US" sz="1200"/>
              <a:t>http://www.backyardnature.net/woodtwi2.htm</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a:latin typeface="Century Gothic" charset="0"/>
                <a:ea typeface="Century Gothic" charset="0"/>
                <a:cs typeface="Century Gothic" charset="0"/>
              </a:rPr>
              <a:t>Biological Cross-sections</a:t>
            </a:r>
          </a:p>
        </p:txBody>
      </p:sp>
      <p:pic>
        <p:nvPicPr>
          <p:cNvPr id="54275" name="Picture 4" descr="head"/>
          <p:cNvPicPr>
            <a:picLocks noChangeAspect="1" noChangeArrowheads="1"/>
          </p:cNvPicPr>
          <p:nvPr/>
        </p:nvPicPr>
        <p:blipFill>
          <a:blip r:embed="rId3" cstate="print"/>
          <a:srcRect/>
          <a:stretch>
            <a:fillRect/>
          </a:stretch>
        </p:blipFill>
        <p:spPr bwMode="auto">
          <a:xfrm>
            <a:off x="6105526" y="1708151"/>
            <a:ext cx="4016375" cy="4016375"/>
          </a:xfrm>
          <a:prstGeom prst="rect">
            <a:avLst/>
          </a:prstGeom>
          <a:noFill/>
          <a:ln w="9525">
            <a:noFill/>
            <a:miter lim="800000"/>
            <a:headEnd/>
            <a:tailEnd/>
          </a:ln>
        </p:spPr>
      </p:pic>
      <p:sp>
        <p:nvSpPr>
          <p:cNvPr id="54276" name="Text Box 5"/>
          <p:cNvSpPr txBox="1">
            <a:spLocks noChangeArrowheads="1"/>
          </p:cNvSpPr>
          <p:nvPr/>
        </p:nvSpPr>
        <p:spPr bwMode="auto">
          <a:xfrm>
            <a:off x="6213476" y="5919789"/>
            <a:ext cx="4067175" cy="274637"/>
          </a:xfrm>
          <a:prstGeom prst="rect">
            <a:avLst/>
          </a:prstGeom>
          <a:noFill/>
          <a:ln w="9525">
            <a:noFill/>
            <a:miter lim="800000"/>
            <a:headEnd/>
            <a:tailEnd/>
          </a:ln>
        </p:spPr>
        <p:txBody>
          <a:bodyPr wrap="none">
            <a:spAutoFit/>
          </a:bodyPr>
          <a:lstStyle/>
          <a:p>
            <a:r>
              <a:rPr lang="en-US" sz="1200"/>
              <a:t>http://www.npr.org/templates/story/story.php?storyId=5640183</a:t>
            </a:r>
            <a:endParaRPr lang="en-US"/>
          </a:p>
        </p:txBody>
      </p:sp>
      <p:pic>
        <p:nvPicPr>
          <p:cNvPr id="54277" name="Picture 6" descr="Cross-skin"/>
          <p:cNvPicPr>
            <a:picLocks noChangeAspect="1" noChangeArrowheads="1"/>
          </p:cNvPicPr>
          <p:nvPr/>
        </p:nvPicPr>
        <p:blipFill>
          <a:blip r:embed="rId4" cstate="print"/>
          <a:srcRect/>
          <a:stretch>
            <a:fillRect/>
          </a:stretch>
        </p:blipFill>
        <p:spPr bwMode="auto">
          <a:xfrm>
            <a:off x="1701801" y="2439989"/>
            <a:ext cx="4276725" cy="2333625"/>
          </a:xfrm>
          <a:prstGeom prst="rect">
            <a:avLst/>
          </a:prstGeom>
          <a:noFill/>
          <a:ln w="9525">
            <a:noFill/>
            <a:miter lim="800000"/>
            <a:headEnd/>
            <a:tailEnd/>
          </a:ln>
        </p:spPr>
      </p:pic>
      <p:sp>
        <p:nvSpPr>
          <p:cNvPr id="54278" name="Text Box 7"/>
          <p:cNvSpPr txBox="1">
            <a:spLocks noChangeArrowheads="1"/>
          </p:cNvSpPr>
          <p:nvPr/>
        </p:nvSpPr>
        <p:spPr bwMode="auto">
          <a:xfrm>
            <a:off x="2136775" y="4811714"/>
            <a:ext cx="2813050" cy="274637"/>
          </a:xfrm>
          <a:prstGeom prst="rect">
            <a:avLst/>
          </a:prstGeom>
          <a:noFill/>
          <a:ln w="9525">
            <a:noFill/>
            <a:miter lim="800000"/>
            <a:headEnd/>
            <a:tailEnd/>
          </a:ln>
        </p:spPr>
        <p:txBody>
          <a:bodyPr wrap="none">
            <a:spAutoFit/>
          </a:bodyPr>
          <a:lstStyle/>
          <a:p>
            <a:r>
              <a:rPr lang="en-US" sz="1200"/>
              <a:t>http://www.infovisual.info/03/036_en.html</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 Cross-section</a:t>
            </a:r>
          </a:p>
        </p:txBody>
      </p:sp>
      <p:pic>
        <p:nvPicPr>
          <p:cNvPr id="58371" name="Picture 4" descr="CrossSectionExample"/>
          <p:cNvPicPr>
            <a:picLocks noChangeAspect="1" noChangeArrowheads="1"/>
          </p:cNvPicPr>
          <p:nvPr/>
        </p:nvPicPr>
        <p:blipFill>
          <a:blip r:embed="rId3" cstate="print"/>
          <a:srcRect/>
          <a:stretch>
            <a:fillRect/>
          </a:stretch>
        </p:blipFill>
        <p:spPr bwMode="auto">
          <a:xfrm>
            <a:off x="1695451" y="1573213"/>
            <a:ext cx="8647113" cy="3873500"/>
          </a:xfrm>
          <a:prstGeom prst="rect">
            <a:avLst/>
          </a:prstGeom>
          <a:noFill/>
          <a:ln w="9525">
            <a:noFill/>
            <a:miter lim="800000"/>
            <a:headEnd/>
            <a:tailEnd/>
          </a:ln>
        </p:spPr>
      </p:pic>
      <p:sp>
        <p:nvSpPr>
          <p:cNvPr id="58372" name="Text Box 5"/>
          <p:cNvSpPr txBox="1">
            <a:spLocks noChangeArrowheads="1"/>
          </p:cNvSpPr>
          <p:nvPr/>
        </p:nvSpPr>
        <p:spPr bwMode="auto">
          <a:xfrm>
            <a:off x="4960938" y="5397501"/>
            <a:ext cx="1313180" cy="646331"/>
          </a:xfrm>
          <a:prstGeom prst="rect">
            <a:avLst/>
          </a:prstGeom>
          <a:noFill/>
          <a:ln w="9525">
            <a:noFill/>
            <a:miter lim="800000"/>
            <a:headEnd/>
            <a:tailEnd/>
          </a:ln>
        </p:spPr>
        <p:txBody>
          <a:bodyPr wrap="none">
            <a:spAutoFit/>
          </a:bodyPr>
          <a:lstStyle/>
          <a:p>
            <a:r>
              <a:rPr lang="en-US" sz="1800" b="1" dirty="0">
                <a:latin typeface="Arial" charset="0"/>
              </a:rPr>
              <a:t>Normal</a:t>
            </a:r>
          </a:p>
          <a:p>
            <a:r>
              <a:rPr lang="en-US" sz="1800" b="1" dirty="0">
                <a:latin typeface="Arial" charset="0"/>
              </a:rPr>
              <a:t>Multi-view</a:t>
            </a:r>
            <a:endParaRPr lang="en-US" b="1" dirty="0"/>
          </a:p>
        </p:txBody>
      </p:sp>
      <p:sp>
        <p:nvSpPr>
          <p:cNvPr id="58373" name="Text Box 6"/>
          <p:cNvSpPr txBox="1">
            <a:spLocks noChangeArrowheads="1"/>
          </p:cNvSpPr>
          <p:nvPr/>
        </p:nvSpPr>
        <p:spPr bwMode="auto">
          <a:xfrm>
            <a:off x="6657975" y="5424488"/>
            <a:ext cx="1581150" cy="641350"/>
          </a:xfrm>
          <a:prstGeom prst="rect">
            <a:avLst/>
          </a:prstGeom>
          <a:solidFill>
            <a:srgbClr val="FFFFFF"/>
          </a:solidFill>
          <a:ln w="9525">
            <a:noFill/>
            <a:miter lim="800000"/>
            <a:headEnd/>
            <a:tailEnd/>
          </a:ln>
        </p:spPr>
        <p:txBody>
          <a:bodyPr wrap="none">
            <a:spAutoFit/>
          </a:bodyPr>
          <a:lstStyle/>
          <a:p>
            <a:r>
              <a:rPr lang="en-US" sz="1800" b="1" dirty="0">
                <a:solidFill>
                  <a:schemeClr val="accent1"/>
                </a:solidFill>
                <a:latin typeface="Arial" charset="0"/>
              </a:rPr>
              <a:t>Correct</a:t>
            </a:r>
            <a:endParaRPr lang="en-US" sz="1800" dirty="0">
              <a:solidFill>
                <a:schemeClr val="accent1"/>
              </a:solidFill>
              <a:latin typeface="Arial" charset="0"/>
            </a:endParaRPr>
          </a:p>
          <a:p>
            <a:r>
              <a:rPr lang="en-US" sz="1800" dirty="0">
                <a:solidFill>
                  <a:schemeClr val="accent1"/>
                </a:solidFill>
                <a:latin typeface="Arial" charset="0"/>
              </a:rPr>
              <a:t>Cross-section</a:t>
            </a:r>
            <a:endParaRPr lang="en-US" dirty="0">
              <a:solidFill>
                <a:schemeClr val="accent1"/>
              </a:solidFill>
            </a:endParaRPr>
          </a:p>
        </p:txBody>
      </p:sp>
      <p:sp>
        <p:nvSpPr>
          <p:cNvPr id="58374" name="Text Box 7"/>
          <p:cNvSpPr txBox="1">
            <a:spLocks noChangeArrowheads="1"/>
          </p:cNvSpPr>
          <p:nvPr/>
        </p:nvSpPr>
        <p:spPr bwMode="auto">
          <a:xfrm>
            <a:off x="8572500" y="5405438"/>
            <a:ext cx="1581150" cy="641350"/>
          </a:xfrm>
          <a:prstGeom prst="rect">
            <a:avLst/>
          </a:prstGeom>
          <a:solidFill>
            <a:srgbClr val="FFFFFF"/>
          </a:solidFill>
          <a:ln w="9525">
            <a:noFill/>
            <a:miter lim="800000"/>
            <a:headEnd/>
            <a:tailEnd/>
          </a:ln>
        </p:spPr>
        <p:txBody>
          <a:bodyPr wrap="none">
            <a:spAutoFit/>
          </a:bodyPr>
          <a:lstStyle/>
          <a:p>
            <a:r>
              <a:rPr lang="en-US" sz="1800" b="1">
                <a:solidFill>
                  <a:schemeClr val="accent1"/>
                </a:solidFill>
                <a:latin typeface="Arial" charset="0"/>
              </a:rPr>
              <a:t>Incorrect</a:t>
            </a:r>
            <a:endParaRPr lang="en-US" sz="1800">
              <a:solidFill>
                <a:schemeClr val="accent1"/>
              </a:solidFill>
              <a:latin typeface="Arial" charset="0"/>
            </a:endParaRPr>
          </a:p>
          <a:p>
            <a:r>
              <a:rPr lang="en-US" sz="1800">
                <a:solidFill>
                  <a:schemeClr val="accent1"/>
                </a:solidFill>
                <a:latin typeface="Arial" charset="0"/>
              </a:rPr>
              <a:t>Cross-section</a:t>
            </a:r>
            <a:endParaRPr lang="en-US">
              <a:solidFill>
                <a:schemeClr val="accent1"/>
              </a:solidFill>
            </a:endParaRPr>
          </a:p>
        </p:txBody>
      </p:sp>
      <p:sp>
        <p:nvSpPr>
          <p:cNvPr id="2" name="Rectangle 1"/>
          <p:cNvSpPr/>
          <p:nvPr/>
        </p:nvSpPr>
        <p:spPr>
          <a:xfrm>
            <a:off x="6408517" y="1573213"/>
            <a:ext cx="3934047" cy="387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latin typeface="Century Gothic" charset="0"/>
                <a:ea typeface="Century Gothic" charset="0"/>
                <a:cs typeface="Century Gothic" charset="0"/>
              </a:rPr>
              <a:t>Creating a Cross-section</a:t>
            </a:r>
          </a:p>
        </p:txBody>
      </p:sp>
      <p:pic>
        <p:nvPicPr>
          <p:cNvPr id="58371" name="Picture 4" descr="CrossSectionExample"/>
          <p:cNvPicPr>
            <a:picLocks noChangeAspect="1" noChangeArrowheads="1"/>
          </p:cNvPicPr>
          <p:nvPr/>
        </p:nvPicPr>
        <p:blipFill>
          <a:blip r:embed="rId3" cstate="print"/>
          <a:srcRect/>
          <a:stretch>
            <a:fillRect/>
          </a:stretch>
        </p:blipFill>
        <p:spPr bwMode="auto">
          <a:xfrm>
            <a:off x="1695451" y="1573213"/>
            <a:ext cx="8647113" cy="3873500"/>
          </a:xfrm>
          <a:prstGeom prst="rect">
            <a:avLst/>
          </a:prstGeom>
          <a:noFill/>
          <a:ln w="9525">
            <a:noFill/>
            <a:miter lim="800000"/>
            <a:headEnd/>
            <a:tailEnd/>
          </a:ln>
        </p:spPr>
      </p:pic>
      <p:sp>
        <p:nvSpPr>
          <p:cNvPr id="58372" name="Text Box 5"/>
          <p:cNvSpPr txBox="1">
            <a:spLocks noChangeArrowheads="1"/>
          </p:cNvSpPr>
          <p:nvPr/>
        </p:nvSpPr>
        <p:spPr bwMode="auto">
          <a:xfrm>
            <a:off x="4960938" y="5397501"/>
            <a:ext cx="1210588" cy="646331"/>
          </a:xfrm>
          <a:prstGeom prst="rect">
            <a:avLst/>
          </a:prstGeom>
          <a:noFill/>
          <a:ln w="9525">
            <a:noFill/>
            <a:miter lim="800000"/>
            <a:headEnd/>
            <a:tailEnd/>
          </a:ln>
        </p:spPr>
        <p:txBody>
          <a:bodyPr wrap="none">
            <a:spAutoFit/>
          </a:bodyPr>
          <a:lstStyle/>
          <a:p>
            <a:r>
              <a:rPr lang="en-US" sz="1800" b="1" dirty="0">
                <a:latin typeface="Arial" charset="0"/>
              </a:rPr>
              <a:t>Normal</a:t>
            </a:r>
          </a:p>
          <a:p>
            <a:r>
              <a:rPr lang="en-US" sz="1800" dirty="0">
                <a:latin typeface="Arial" charset="0"/>
              </a:rPr>
              <a:t>Multi-view</a:t>
            </a:r>
            <a:endParaRPr lang="en-US" dirty="0"/>
          </a:p>
        </p:txBody>
      </p:sp>
      <p:sp>
        <p:nvSpPr>
          <p:cNvPr id="58373" name="Text Box 6"/>
          <p:cNvSpPr txBox="1">
            <a:spLocks noChangeArrowheads="1"/>
          </p:cNvSpPr>
          <p:nvPr/>
        </p:nvSpPr>
        <p:spPr bwMode="auto">
          <a:xfrm>
            <a:off x="6657975" y="5424488"/>
            <a:ext cx="1581150" cy="641350"/>
          </a:xfrm>
          <a:prstGeom prst="rect">
            <a:avLst/>
          </a:prstGeom>
          <a:noFill/>
          <a:ln w="9525">
            <a:noFill/>
            <a:miter lim="800000"/>
            <a:headEnd/>
            <a:tailEnd/>
          </a:ln>
        </p:spPr>
        <p:txBody>
          <a:bodyPr wrap="none">
            <a:spAutoFit/>
          </a:bodyPr>
          <a:lstStyle/>
          <a:p>
            <a:r>
              <a:rPr lang="en-US" sz="1800" b="1" dirty="0">
                <a:latin typeface="Arial" charset="0"/>
              </a:rPr>
              <a:t>Correct</a:t>
            </a:r>
            <a:endParaRPr lang="en-US" sz="1800" dirty="0">
              <a:latin typeface="Arial" charset="0"/>
            </a:endParaRPr>
          </a:p>
          <a:p>
            <a:r>
              <a:rPr lang="en-US" sz="1800" dirty="0">
                <a:latin typeface="Arial" charset="0"/>
              </a:rPr>
              <a:t>Cross-section</a:t>
            </a:r>
            <a:endParaRPr lang="en-US" dirty="0"/>
          </a:p>
        </p:txBody>
      </p:sp>
      <p:sp>
        <p:nvSpPr>
          <p:cNvPr id="58374" name="Text Box 7"/>
          <p:cNvSpPr txBox="1">
            <a:spLocks noChangeArrowheads="1"/>
          </p:cNvSpPr>
          <p:nvPr/>
        </p:nvSpPr>
        <p:spPr bwMode="auto">
          <a:xfrm>
            <a:off x="8572500" y="5405438"/>
            <a:ext cx="1581150" cy="641350"/>
          </a:xfrm>
          <a:prstGeom prst="rect">
            <a:avLst/>
          </a:prstGeom>
          <a:noFill/>
          <a:ln w="9525">
            <a:noFill/>
            <a:miter lim="800000"/>
            <a:headEnd/>
            <a:tailEnd/>
          </a:ln>
        </p:spPr>
        <p:txBody>
          <a:bodyPr wrap="none">
            <a:spAutoFit/>
          </a:bodyPr>
          <a:lstStyle/>
          <a:p>
            <a:r>
              <a:rPr lang="en-US" sz="1800" b="1" dirty="0">
                <a:solidFill>
                  <a:schemeClr val="accent1"/>
                </a:solidFill>
                <a:latin typeface="Arial" charset="0"/>
              </a:rPr>
              <a:t>Incorrect</a:t>
            </a:r>
            <a:endParaRPr lang="en-US" sz="1800" dirty="0">
              <a:solidFill>
                <a:schemeClr val="accent1"/>
              </a:solidFill>
              <a:latin typeface="Arial" charset="0"/>
            </a:endParaRPr>
          </a:p>
          <a:p>
            <a:r>
              <a:rPr lang="en-US" sz="1800" dirty="0">
                <a:solidFill>
                  <a:schemeClr val="accent1"/>
                </a:solidFill>
                <a:latin typeface="Arial" charset="0"/>
              </a:rPr>
              <a:t>Cross-section</a:t>
            </a:r>
            <a:endParaRPr lang="en-US" dirty="0">
              <a:solidFill>
                <a:schemeClr val="accent1"/>
              </a:solidFill>
            </a:endParaRPr>
          </a:p>
        </p:txBody>
      </p:sp>
      <p:sp>
        <p:nvSpPr>
          <p:cNvPr id="2" name="Rectangle 1"/>
          <p:cNvSpPr/>
          <p:nvPr/>
        </p:nvSpPr>
        <p:spPr>
          <a:xfrm>
            <a:off x="8375539" y="1573213"/>
            <a:ext cx="1967024" cy="387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86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1981200" y="6379284"/>
            <a:ext cx="5638800" cy="228600"/>
          </a:xfrm>
          <a:prstGeom prst="rect">
            <a:avLst/>
          </a:prstGeom>
        </p:spPr>
        <p:txBody>
          <a:bodyPr/>
          <a:lstStyle/>
          <a:p>
            <a:r>
              <a:rPr lang="en-US" sz="1200" dirty="0">
                <a:latin typeface="Century Gothic" charset="0"/>
                <a:ea typeface="Century Gothic" charset="0"/>
                <a:cs typeface="Century Gothic" charset="0"/>
              </a:rPr>
              <a:t>Angel: Interactive Computer Graphics 4E © Addison-Wesley 2005</a:t>
            </a:r>
          </a:p>
        </p:txBody>
      </p:sp>
      <p:sp>
        <p:nvSpPr>
          <p:cNvPr id="28979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Review: What is an Oblique Projection?</a:t>
            </a:r>
          </a:p>
        </p:txBody>
      </p:sp>
      <p:sp>
        <p:nvSpPr>
          <p:cNvPr id="289795" name="Rectangle 3"/>
          <p:cNvSpPr>
            <a:spLocks noGrp="1" noChangeArrowheads="1"/>
          </p:cNvSpPr>
          <p:nvPr>
            <p:ph type="body" idx="1"/>
          </p:nvPr>
        </p:nvSpPr>
        <p:spPr>
          <a:xfrm>
            <a:off x="1828800" y="1130300"/>
            <a:ext cx="8839200" cy="4724400"/>
          </a:xfrm>
        </p:spPr>
        <p:txBody>
          <a:bodyPr/>
          <a:lstStyle/>
          <a:p>
            <a:pPr>
              <a:buFontTx/>
              <a:buNone/>
            </a:pPr>
            <a:r>
              <a:rPr lang="en-US" sz="2000" dirty="0">
                <a:latin typeface="Century Gothic" charset="0"/>
                <a:ea typeface="Century Gothic" charset="0"/>
                <a:cs typeface="Century Gothic" charset="0"/>
              </a:rPr>
              <a:t>    Oblique projectors have a slanting position or direction. It’s not the orientation of the object.</a:t>
            </a:r>
          </a:p>
          <a:p>
            <a:pPr>
              <a:buFontTx/>
              <a:buNone/>
            </a:pPr>
            <a:r>
              <a:rPr lang="en-US" sz="2000" dirty="0">
                <a:latin typeface="Century Gothic" charset="0"/>
                <a:ea typeface="Century Gothic" charset="0"/>
                <a:cs typeface="Century Gothic" charset="0"/>
              </a:rPr>
              <a:t>	- They are neither perpendicular nor horizontal, a non right-angle relationship between projectors and projection plane.</a:t>
            </a:r>
          </a:p>
        </p:txBody>
      </p:sp>
      <p:pic>
        <p:nvPicPr>
          <p:cNvPr id="289797" name="Picture 5" descr="AN05F08"/>
          <p:cNvPicPr>
            <a:picLocks noChangeAspect="1" noChangeArrowheads="1"/>
          </p:cNvPicPr>
          <p:nvPr/>
        </p:nvPicPr>
        <p:blipFill>
          <a:blip r:embed="rId3" cstate="print">
            <a:extLst>
              <a:ext uri="{28A0092B-C50C-407E-A947-70E740481C1C}">
                <a14:useLocalDpi xmlns:a14="http://schemas.microsoft.com/office/drawing/2010/main" val="0"/>
              </a:ext>
            </a:extLst>
          </a:blip>
          <a:srcRect b="6494"/>
          <a:stretch>
            <a:fillRect/>
          </a:stretch>
        </p:blipFill>
        <p:spPr bwMode="auto">
          <a:xfrm>
            <a:off x="2477768" y="2990626"/>
            <a:ext cx="6624995" cy="33660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08243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latin typeface="Century Gothic" charset="0"/>
                <a:ea typeface="Century Gothic" charset="0"/>
                <a:cs typeface="Century Gothic" charset="0"/>
              </a:rPr>
              <a:t>Creating a Cross-section</a:t>
            </a:r>
          </a:p>
        </p:txBody>
      </p:sp>
      <p:pic>
        <p:nvPicPr>
          <p:cNvPr id="58371" name="Picture 4" descr="CrossSectionExample"/>
          <p:cNvPicPr>
            <a:picLocks noChangeAspect="1" noChangeArrowheads="1"/>
          </p:cNvPicPr>
          <p:nvPr/>
        </p:nvPicPr>
        <p:blipFill>
          <a:blip r:embed="rId3" cstate="print"/>
          <a:srcRect/>
          <a:stretch>
            <a:fillRect/>
          </a:stretch>
        </p:blipFill>
        <p:spPr bwMode="auto">
          <a:xfrm>
            <a:off x="1695451" y="1573213"/>
            <a:ext cx="8647113" cy="3873500"/>
          </a:xfrm>
          <a:prstGeom prst="rect">
            <a:avLst/>
          </a:prstGeom>
          <a:noFill/>
          <a:ln w="9525">
            <a:noFill/>
            <a:miter lim="800000"/>
            <a:headEnd/>
            <a:tailEnd/>
          </a:ln>
        </p:spPr>
      </p:pic>
      <p:sp>
        <p:nvSpPr>
          <p:cNvPr id="58372" name="Text Box 5"/>
          <p:cNvSpPr txBox="1">
            <a:spLocks noChangeArrowheads="1"/>
          </p:cNvSpPr>
          <p:nvPr/>
        </p:nvSpPr>
        <p:spPr bwMode="auto">
          <a:xfrm>
            <a:off x="4960938" y="5397500"/>
            <a:ext cx="1133644" cy="646331"/>
          </a:xfrm>
          <a:prstGeom prst="rect">
            <a:avLst/>
          </a:prstGeom>
          <a:noFill/>
          <a:ln w="9525">
            <a:noFill/>
            <a:miter lim="800000"/>
            <a:headEnd/>
            <a:tailEnd/>
          </a:ln>
        </p:spPr>
        <p:txBody>
          <a:bodyPr wrap="none">
            <a:spAutoFit/>
          </a:bodyPr>
          <a:lstStyle/>
          <a:p>
            <a:r>
              <a:rPr lang="en-US" sz="1800" b="1" dirty="0">
                <a:latin typeface="Arial" charset="0"/>
              </a:rPr>
              <a:t>Normal</a:t>
            </a:r>
          </a:p>
          <a:p>
            <a:r>
              <a:rPr lang="en-US" sz="1800" dirty="0">
                <a:latin typeface="Arial" charset="0"/>
              </a:rPr>
              <a:t>Multiview</a:t>
            </a:r>
            <a:endParaRPr lang="en-US" dirty="0"/>
          </a:p>
        </p:txBody>
      </p:sp>
      <p:sp>
        <p:nvSpPr>
          <p:cNvPr id="58373" name="Text Box 6"/>
          <p:cNvSpPr txBox="1">
            <a:spLocks noChangeArrowheads="1"/>
          </p:cNvSpPr>
          <p:nvPr/>
        </p:nvSpPr>
        <p:spPr bwMode="auto">
          <a:xfrm>
            <a:off x="6657975" y="5424488"/>
            <a:ext cx="1581150" cy="641350"/>
          </a:xfrm>
          <a:prstGeom prst="rect">
            <a:avLst/>
          </a:prstGeom>
          <a:noFill/>
          <a:ln w="9525">
            <a:noFill/>
            <a:miter lim="800000"/>
            <a:headEnd/>
            <a:tailEnd/>
          </a:ln>
        </p:spPr>
        <p:txBody>
          <a:bodyPr wrap="none">
            <a:spAutoFit/>
          </a:bodyPr>
          <a:lstStyle/>
          <a:p>
            <a:r>
              <a:rPr lang="en-US" sz="1800" b="1" dirty="0">
                <a:latin typeface="Arial" charset="0"/>
              </a:rPr>
              <a:t>Correct</a:t>
            </a:r>
            <a:endParaRPr lang="en-US" sz="1800" dirty="0">
              <a:latin typeface="Arial" charset="0"/>
            </a:endParaRPr>
          </a:p>
          <a:p>
            <a:r>
              <a:rPr lang="en-US" sz="1800" dirty="0">
                <a:latin typeface="Arial" charset="0"/>
              </a:rPr>
              <a:t>Cross-section</a:t>
            </a:r>
            <a:endParaRPr lang="en-US" dirty="0"/>
          </a:p>
        </p:txBody>
      </p:sp>
      <p:sp>
        <p:nvSpPr>
          <p:cNvPr id="58374" name="Text Box 7"/>
          <p:cNvSpPr txBox="1">
            <a:spLocks noChangeArrowheads="1"/>
          </p:cNvSpPr>
          <p:nvPr/>
        </p:nvSpPr>
        <p:spPr bwMode="auto">
          <a:xfrm>
            <a:off x="8572500" y="5405438"/>
            <a:ext cx="1581150" cy="641350"/>
          </a:xfrm>
          <a:prstGeom prst="rect">
            <a:avLst/>
          </a:prstGeom>
          <a:noFill/>
          <a:ln w="9525">
            <a:noFill/>
            <a:miter lim="800000"/>
            <a:headEnd/>
            <a:tailEnd/>
          </a:ln>
        </p:spPr>
        <p:txBody>
          <a:bodyPr wrap="none">
            <a:spAutoFit/>
          </a:bodyPr>
          <a:lstStyle/>
          <a:p>
            <a:r>
              <a:rPr lang="en-US" sz="1800" b="1" dirty="0">
                <a:latin typeface="Arial" charset="0"/>
              </a:rPr>
              <a:t>Incorrect</a:t>
            </a:r>
            <a:endParaRPr lang="en-US" sz="1800" dirty="0">
              <a:latin typeface="Arial" charset="0"/>
            </a:endParaRPr>
          </a:p>
          <a:p>
            <a:r>
              <a:rPr lang="en-US" sz="1800" dirty="0">
                <a:latin typeface="Arial" charset="0"/>
              </a:rPr>
              <a:t>Cross-section</a:t>
            </a:r>
            <a:endParaRPr lang="en-US" dirty="0"/>
          </a:p>
        </p:txBody>
      </p:sp>
    </p:spTree>
    <p:extLst>
      <p:ext uri="{BB962C8B-B14F-4D97-AF65-F5344CB8AC3E}">
        <p14:creationId xmlns:p14="http://schemas.microsoft.com/office/powerpoint/2010/main" val="3897862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Advice for Creating a Cross-section</a:t>
            </a:r>
          </a:p>
        </p:txBody>
      </p:sp>
      <p:pic>
        <p:nvPicPr>
          <p:cNvPr id="60419" name="Picture 4" descr="CrossExample"/>
          <p:cNvPicPr>
            <a:picLocks noChangeAspect="1" noChangeArrowheads="1"/>
          </p:cNvPicPr>
          <p:nvPr/>
        </p:nvPicPr>
        <p:blipFill>
          <a:blip r:embed="rId4" cstate="print"/>
          <a:srcRect/>
          <a:stretch>
            <a:fillRect/>
          </a:stretch>
        </p:blipFill>
        <p:spPr bwMode="auto">
          <a:xfrm>
            <a:off x="1774826" y="1423989"/>
            <a:ext cx="3216275" cy="4484687"/>
          </a:xfrm>
          <a:prstGeom prst="rect">
            <a:avLst/>
          </a:prstGeom>
          <a:noFill/>
          <a:ln w="9525">
            <a:noFill/>
            <a:miter lim="800000"/>
            <a:headEnd/>
            <a:tailEnd/>
          </a:ln>
        </p:spPr>
      </p:pic>
      <p:grpSp>
        <p:nvGrpSpPr>
          <p:cNvPr id="2" name="Group 9"/>
          <p:cNvGrpSpPr>
            <a:grpSpLocks/>
          </p:cNvGrpSpPr>
          <p:nvPr/>
        </p:nvGrpSpPr>
        <p:grpSpPr bwMode="auto">
          <a:xfrm>
            <a:off x="5334001" y="3098800"/>
            <a:ext cx="2581275" cy="2654300"/>
            <a:chOff x="2400" y="1952"/>
            <a:chExt cx="1626" cy="1672"/>
          </a:xfrm>
        </p:grpSpPr>
        <p:pic>
          <p:nvPicPr>
            <p:cNvPr id="60424" name="Picture 5" descr="CrossExample2"/>
            <p:cNvPicPr>
              <a:picLocks noChangeAspect="1" noChangeArrowheads="1"/>
            </p:cNvPicPr>
            <p:nvPr/>
          </p:nvPicPr>
          <p:blipFill>
            <a:blip r:embed="rId5" cstate="print"/>
            <a:srcRect/>
            <a:stretch>
              <a:fillRect/>
            </a:stretch>
          </p:blipFill>
          <p:spPr bwMode="auto">
            <a:xfrm>
              <a:off x="3119" y="1952"/>
              <a:ext cx="907" cy="1672"/>
            </a:xfrm>
            <a:prstGeom prst="rect">
              <a:avLst/>
            </a:prstGeom>
            <a:noFill/>
            <a:ln w="9525">
              <a:noFill/>
              <a:miter lim="800000"/>
              <a:headEnd/>
              <a:tailEnd/>
            </a:ln>
          </p:spPr>
        </p:pic>
        <p:sp>
          <p:nvSpPr>
            <p:cNvPr id="60425" name="AutoShape 7"/>
            <p:cNvSpPr>
              <a:spLocks noChangeArrowheads="1"/>
            </p:cNvSpPr>
            <p:nvPr/>
          </p:nvSpPr>
          <p:spPr bwMode="auto">
            <a:xfrm>
              <a:off x="2400" y="2629"/>
              <a:ext cx="549" cy="125"/>
            </a:xfrm>
            <a:prstGeom prst="rightArrow">
              <a:avLst>
                <a:gd name="adj1" fmla="val 50000"/>
                <a:gd name="adj2" fmla="val 109800"/>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0"/>
          <p:cNvGrpSpPr>
            <a:grpSpLocks/>
          </p:cNvGrpSpPr>
          <p:nvPr/>
        </p:nvGrpSpPr>
        <p:grpSpPr bwMode="auto">
          <a:xfrm>
            <a:off x="7991475" y="3181351"/>
            <a:ext cx="2470150" cy="2544763"/>
            <a:chOff x="4074" y="2004"/>
            <a:chExt cx="1556" cy="1603"/>
          </a:xfrm>
        </p:grpSpPr>
        <p:pic>
          <p:nvPicPr>
            <p:cNvPr id="60422" name="Picture 6" descr="CrossExample3"/>
            <p:cNvPicPr>
              <a:picLocks noChangeAspect="1" noChangeArrowheads="1"/>
            </p:cNvPicPr>
            <p:nvPr/>
          </p:nvPicPr>
          <p:blipFill>
            <a:blip r:embed="rId6" cstate="print"/>
            <a:srcRect/>
            <a:stretch>
              <a:fillRect/>
            </a:stretch>
          </p:blipFill>
          <p:spPr bwMode="auto">
            <a:xfrm>
              <a:off x="4715" y="2004"/>
              <a:ext cx="915" cy="1603"/>
            </a:xfrm>
            <a:prstGeom prst="rect">
              <a:avLst/>
            </a:prstGeom>
            <a:noFill/>
            <a:ln w="9525">
              <a:noFill/>
              <a:miter lim="800000"/>
              <a:headEnd/>
              <a:tailEnd/>
            </a:ln>
          </p:spPr>
        </p:pic>
        <p:sp>
          <p:nvSpPr>
            <p:cNvPr id="60423" name="AutoShape 8"/>
            <p:cNvSpPr>
              <a:spLocks noChangeArrowheads="1"/>
            </p:cNvSpPr>
            <p:nvPr/>
          </p:nvSpPr>
          <p:spPr bwMode="auto">
            <a:xfrm>
              <a:off x="4074" y="2629"/>
              <a:ext cx="549" cy="125"/>
            </a:xfrm>
            <a:prstGeom prst="rightArrow">
              <a:avLst>
                <a:gd name="adj1" fmla="val 50000"/>
                <a:gd name="adj2" fmla="val 109800"/>
              </a:avLst>
            </a:prstGeom>
            <a:solidFill>
              <a:schemeClr val="accent1"/>
            </a:solidFill>
            <a:ln w="9525">
              <a:solidFill>
                <a:schemeClr val="tx1"/>
              </a:solidFill>
              <a:miter lim="800000"/>
              <a:headEnd/>
              <a:tailEnd/>
            </a:ln>
          </p:spPr>
          <p:txBody>
            <a:bodyPr wrap="none" anchor="ct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Orientation of Cutting Plane</a:t>
            </a:r>
          </a:p>
        </p:txBody>
      </p:sp>
      <p:pic>
        <p:nvPicPr>
          <p:cNvPr id="62467" name="Picture 4" descr="CuttingPlane2"/>
          <p:cNvPicPr>
            <a:picLocks noChangeAspect="1" noChangeArrowheads="1"/>
          </p:cNvPicPr>
          <p:nvPr/>
        </p:nvPicPr>
        <p:blipFill>
          <a:blip r:embed="rId4" cstate="print"/>
          <a:srcRect/>
          <a:stretch>
            <a:fillRect/>
          </a:stretch>
        </p:blipFill>
        <p:spPr bwMode="auto">
          <a:xfrm>
            <a:off x="1731963" y="1727200"/>
            <a:ext cx="8616950" cy="4052888"/>
          </a:xfrm>
          <a:prstGeom prst="rect">
            <a:avLst/>
          </a:prstGeom>
          <a:noFill/>
          <a:ln w="9525">
            <a:noFill/>
            <a:miter lim="800000"/>
            <a:headEnd/>
            <a:tailEnd/>
          </a:ln>
        </p:spPr>
      </p:pic>
      <p:sp>
        <p:nvSpPr>
          <p:cNvPr id="2" name="TextBox 1"/>
          <p:cNvSpPr txBox="1"/>
          <p:nvPr/>
        </p:nvSpPr>
        <p:spPr>
          <a:xfrm>
            <a:off x="1986280" y="1117600"/>
            <a:ext cx="8219440" cy="400110"/>
          </a:xfrm>
          <a:prstGeom prst="rect">
            <a:avLst/>
          </a:prstGeom>
          <a:noFill/>
        </p:spPr>
        <p:txBody>
          <a:bodyPr wrap="square" rtlCol="0">
            <a:spAutoFit/>
          </a:bodyPr>
          <a:lstStyle/>
          <a:p>
            <a:r>
              <a:rPr lang="en-US" sz="2000" dirty="0">
                <a:latin typeface="Century Gothic" charset="0"/>
                <a:ea typeface="Century Gothic" charset="0"/>
                <a:cs typeface="Century Gothic" charset="0"/>
              </a:rPr>
              <a:t>In their orientation sections are very much like multi-views!</a:t>
            </a:r>
          </a:p>
        </p:txBody>
      </p:sp>
      <p:grpSp>
        <p:nvGrpSpPr>
          <p:cNvPr id="6" name="Group 5"/>
          <p:cNvGrpSpPr/>
          <p:nvPr/>
        </p:nvGrpSpPr>
        <p:grpSpPr>
          <a:xfrm>
            <a:off x="7890935" y="3183465"/>
            <a:ext cx="2319866" cy="2336800"/>
            <a:chOff x="6366935" y="3183465"/>
            <a:chExt cx="2319866" cy="2336800"/>
          </a:xfrm>
        </p:grpSpPr>
        <p:cxnSp>
          <p:nvCxnSpPr>
            <p:cNvPr id="4" name="Straight Connector 3"/>
            <p:cNvCxnSpPr/>
            <p:nvPr/>
          </p:nvCxnSpPr>
          <p:spPr>
            <a:xfrm>
              <a:off x="6383868" y="3183465"/>
              <a:ext cx="2302933" cy="2302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6366935" y="3217332"/>
              <a:ext cx="2302933" cy="2302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5046135" y="3183465"/>
            <a:ext cx="2319866" cy="2336800"/>
            <a:chOff x="6366935" y="3183465"/>
            <a:chExt cx="2319866" cy="2336800"/>
          </a:xfrm>
        </p:grpSpPr>
        <p:cxnSp>
          <p:nvCxnSpPr>
            <p:cNvPr id="11" name="Straight Connector 10"/>
            <p:cNvCxnSpPr/>
            <p:nvPr/>
          </p:nvCxnSpPr>
          <p:spPr>
            <a:xfrm>
              <a:off x="6383868" y="3183465"/>
              <a:ext cx="2302933" cy="2302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366935" y="3217332"/>
              <a:ext cx="2302933" cy="2302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 cross-section</a:t>
            </a:r>
          </a:p>
        </p:txBody>
      </p:sp>
      <p:pic>
        <p:nvPicPr>
          <p:cNvPr id="121862" name="Picture 6" descr="CrossSectionISOExample"/>
          <p:cNvPicPr>
            <a:picLocks noChangeAspect="1" noChangeArrowheads="1"/>
          </p:cNvPicPr>
          <p:nvPr/>
        </p:nvPicPr>
        <p:blipFill>
          <a:blip r:embed="rId4" cstate="print"/>
          <a:srcRect/>
          <a:stretch>
            <a:fillRect/>
          </a:stretch>
        </p:blipFill>
        <p:spPr bwMode="auto">
          <a:xfrm>
            <a:off x="6513514" y="2417763"/>
            <a:ext cx="3779837" cy="2889250"/>
          </a:xfrm>
          <a:prstGeom prst="rect">
            <a:avLst/>
          </a:prstGeom>
          <a:noFill/>
          <a:ln w="9525">
            <a:noFill/>
            <a:miter lim="800000"/>
            <a:headEnd/>
            <a:tailEnd/>
          </a:ln>
        </p:spPr>
      </p:pic>
      <p:pic>
        <p:nvPicPr>
          <p:cNvPr id="64516" name="Picture 7" descr="CrossSectionExample2"/>
          <p:cNvPicPr>
            <a:picLocks noChangeAspect="1" noChangeArrowheads="1"/>
          </p:cNvPicPr>
          <p:nvPr/>
        </p:nvPicPr>
        <p:blipFill>
          <a:blip r:embed="rId5" cstate="print"/>
          <a:srcRect/>
          <a:stretch>
            <a:fillRect/>
          </a:stretch>
        </p:blipFill>
        <p:spPr bwMode="auto">
          <a:xfrm>
            <a:off x="1708150" y="1554163"/>
            <a:ext cx="4654550" cy="4794250"/>
          </a:xfrm>
          <a:prstGeom prst="rect">
            <a:avLst/>
          </a:prstGeom>
          <a:noFill/>
          <a:ln w="9525">
            <a:noFill/>
            <a:miter lim="800000"/>
            <a:headEnd/>
            <a:tailEnd/>
          </a:ln>
        </p:spPr>
      </p:pic>
      <p:sp>
        <p:nvSpPr>
          <p:cNvPr id="121864" name="Rectangle 8"/>
          <p:cNvSpPr>
            <a:spLocks noChangeArrowheads="1"/>
          </p:cNvSpPr>
          <p:nvPr/>
        </p:nvSpPr>
        <p:spPr bwMode="auto">
          <a:xfrm>
            <a:off x="3705225" y="2206625"/>
            <a:ext cx="2338388" cy="998538"/>
          </a:xfrm>
          <a:prstGeom prst="rect">
            <a:avLst/>
          </a:prstGeom>
          <a:noFill/>
          <a:ln w="25400" cap="rnd">
            <a:solidFill>
              <a:schemeClr val="tx1"/>
            </a:solidFill>
            <a:prstDash val="sysDot"/>
            <a:miter lim="800000"/>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 cross-section (2)</a:t>
            </a:r>
          </a:p>
        </p:txBody>
      </p:sp>
      <p:pic>
        <p:nvPicPr>
          <p:cNvPr id="66563" name="Picture 3" descr="CrossSectionISOExample"/>
          <p:cNvPicPr>
            <a:picLocks noChangeAspect="1" noChangeArrowheads="1"/>
          </p:cNvPicPr>
          <p:nvPr/>
        </p:nvPicPr>
        <p:blipFill>
          <a:blip r:embed="rId4" cstate="print"/>
          <a:srcRect/>
          <a:stretch>
            <a:fillRect/>
          </a:stretch>
        </p:blipFill>
        <p:spPr bwMode="auto">
          <a:xfrm>
            <a:off x="6446839" y="2430463"/>
            <a:ext cx="3779837" cy="2889250"/>
          </a:xfrm>
          <a:prstGeom prst="rect">
            <a:avLst/>
          </a:prstGeom>
          <a:noFill/>
          <a:ln w="9525">
            <a:noFill/>
            <a:miter lim="800000"/>
            <a:headEnd/>
            <a:tailEnd/>
          </a:ln>
        </p:spPr>
      </p:pic>
      <p:pic>
        <p:nvPicPr>
          <p:cNvPr id="66564" name="Picture 4" descr="CrossSectionExample2"/>
          <p:cNvPicPr>
            <a:picLocks noChangeAspect="1" noChangeArrowheads="1"/>
          </p:cNvPicPr>
          <p:nvPr/>
        </p:nvPicPr>
        <p:blipFill>
          <a:blip r:embed="rId5" cstate="print"/>
          <a:srcRect/>
          <a:stretch>
            <a:fillRect/>
          </a:stretch>
        </p:blipFill>
        <p:spPr bwMode="auto">
          <a:xfrm>
            <a:off x="1708150" y="1554163"/>
            <a:ext cx="4654550" cy="4794250"/>
          </a:xfrm>
          <a:prstGeom prst="rect">
            <a:avLst/>
          </a:prstGeom>
          <a:noFill/>
          <a:ln w="9525">
            <a:noFill/>
            <a:miter lim="800000"/>
            <a:headEnd/>
            <a:tailEnd/>
          </a:ln>
        </p:spPr>
      </p:pic>
      <p:sp>
        <p:nvSpPr>
          <p:cNvPr id="168965" name="Rectangle 5"/>
          <p:cNvSpPr>
            <a:spLocks noChangeArrowheads="1"/>
          </p:cNvSpPr>
          <p:nvPr/>
        </p:nvSpPr>
        <p:spPr bwMode="auto">
          <a:xfrm>
            <a:off x="3705225" y="2206625"/>
            <a:ext cx="2338388" cy="998538"/>
          </a:xfrm>
          <a:prstGeom prst="rect">
            <a:avLst/>
          </a:prstGeom>
          <a:noFill/>
          <a:ln w="25400" cap="rnd">
            <a:solidFill>
              <a:schemeClr val="tx1"/>
            </a:solidFill>
            <a:prstDash val="sysDot"/>
            <a:miter lim="800000"/>
            <a:headEnd/>
            <a:tailEnd/>
          </a:ln>
        </p:spPr>
        <p:txBody>
          <a:bodyPr wrap="none" anchor="ctr"/>
          <a:lstStyle/>
          <a:p>
            <a:endParaRPr lang="en-US"/>
          </a:p>
        </p:txBody>
      </p:sp>
      <p:sp>
        <p:nvSpPr>
          <p:cNvPr id="168966" name="Line 6"/>
          <p:cNvSpPr>
            <a:spLocks noChangeShapeType="1"/>
          </p:cNvSpPr>
          <p:nvPr/>
        </p:nvSpPr>
        <p:spPr bwMode="auto">
          <a:xfrm>
            <a:off x="3713164" y="2206625"/>
            <a:ext cx="2320925" cy="0"/>
          </a:xfrm>
          <a:prstGeom prst="line">
            <a:avLst/>
          </a:prstGeom>
          <a:noFill/>
          <a:ln w="38100">
            <a:solidFill>
              <a:schemeClr val="tx1"/>
            </a:solidFill>
            <a:round/>
            <a:headEnd/>
            <a:tailEnd/>
          </a:ln>
        </p:spPr>
        <p:txBody>
          <a:bodyPr wrap="none" anchor="ctr"/>
          <a:lstStyle/>
          <a:p>
            <a:endParaRPr lang="en-US"/>
          </a:p>
        </p:txBody>
      </p:sp>
      <p:sp>
        <p:nvSpPr>
          <p:cNvPr id="168967" name="Line 7"/>
          <p:cNvSpPr>
            <a:spLocks noChangeShapeType="1"/>
          </p:cNvSpPr>
          <p:nvPr/>
        </p:nvSpPr>
        <p:spPr bwMode="auto">
          <a:xfrm flipH="1">
            <a:off x="6045200" y="2187575"/>
            <a:ext cx="7938" cy="1041400"/>
          </a:xfrm>
          <a:prstGeom prst="line">
            <a:avLst/>
          </a:prstGeom>
          <a:noFill/>
          <a:ln w="38100">
            <a:solidFill>
              <a:schemeClr val="tx1"/>
            </a:solidFill>
            <a:round/>
            <a:headEnd/>
            <a:tailEnd/>
          </a:ln>
        </p:spPr>
        <p:txBody>
          <a:bodyPr wrap="none" anchor="ctr"/>
          <a:lstStyle/>
          <a:p>
            <a:endParaRPr lang="en-US"/>
          </a:p>
        </p:txBody>
      </p:sp>
      <p:sp>
        <p:nvSpPr>
          <p:cNvPr id="168968" name="Line 8"/>
          <p:cNvSpPr>
            <a:spLocks noChangeShapeType="1"/>
          </p:cNvSpPr>
          <p:nvPr/>
        </p:nvSpPr>
        <p:spPr bwMode="auto">
          <a:xfrm flipV="1">
            <a:off x="4046539" y="3213100"/>
            <a:ext cx="1995487" cy="1588"/>
          </a:xfrm>
          <a:prstGeom prst="line">
            <a:avLst/>
          </a:prstGeom>
          <a:noFill/>
          <a:ln w="38100">
            <a:solidFill>
              <a:schemeClr val="tx1"/>
            </a:solidFill>
            <a:round/>
            <a:headEnd/>
            <a:tailEnd/>
          </a:ln>
        </p:spPr>
        <p:txBody>
          <a:bodyPr wrap="none" anchor="ctr"/>
          <a:lstStyle/>
          <a:p>
            <a:endParaRPr lang="en-US"/>
          </a:p>
        </p:txBody>
      </p:sp>
      <p:sp>
        <p:nvSpPr>
          <p:cNvPr id="168969" name="Line 9"/>
          <p:cNvSpPr>
            <a:spLocks noChangeShapeType="1"/>
          </p:cNvSpPr>
          <p:nvPr/>
        </p:nvSpPr>
        <p:spPr bwMode="auto">
          <a:xfrm flipH="1">
            <a:off x="4038600" y="2860675"/>
            <a:ext cx="0" cy="368300"/>
          </a:xfrm>
          <a:prstGeom prst="line">
            <a:avLst/>
          </a:prstGeom>
          <a:noFill/>
          <a:ln w="38100">
            <a:solidFill>
              <a:schemeClr val="tx1"/>
            </a:solidFill>
            <a:round/>
            <a:headEnd/>
            <a:tailEnd/>
          </a:ln>
        </p:spPr>
        <p:txBody>
          <a:bodyPr wrap="none" anchor="ctr"/>
          <a:lstStyle/>
          <a:p>
            <a:endParaRPr lang="en-US"/>
          </a:p>
        </p:txBody>
      </p:sp>
      <p:sp>
        <p:nvSpPr>
          <p:cNvPr id="168970" name="Line 10"/>
          <p:cNvSpPr>
            <a:spLocks noChangeShapeType="1"/>
          </p:cNvSpPr>
          <p:nvPr/>
        </p:nvSpPr>
        <p:spPr bwMode="auto">
          <a:xfrm flipV="1">
            <a:off x="3703638" y="2881314"/>
            <a:ext cx="341312" cy="1587"/>
          </a:xfrm>
          <a:prstGeom prst="line">
            <a:avLst/>
          </a:prstGeom>
          <a:noFill/>
          <a:ln w="38100">
            <a:solidFill>
              <a:schemeClr val="tx1"/>
            </a:solidFill>
            <a:round/>
            <a:headEnd/>
            <a:tailEnd/>
          </a:ln>
        </p:spPr>
        <p:txBody>
          <a:bodyPr wrap="none" anchor="ctr"/>
          <a:lstStyle/>
          <a:p>
            <a:endParaRPr lang="en-US"/>
          </a:p>
        </p:txBody>
      </p:sp>
      <p:sp>
        <p:nvSpPr>
          <p:cNvPr id="168971" name="Line 11"/>
          <p:cNvSpPr>
            <a:spLocks noChangeShapeType="1"/>
          </p:cNvSpPr>
          <p:nvPr/>
        </p:nvSpPr>
        <p:spPr bwMode="auto">
          <a:xfrm>
            <a:off x="3714750" y="2205039"/>
            <a:ext cx="1588" cy="657225"/>
          </a:xfrm>
          <a:prstGeom prst="line">
            <a:avLst/>
          </a:prstGeom>
          <a:noFill/>
          <a:ln w="38100">
            <a:solidFill>
              <a:schemeClr val="tx1"/>
            </a:solidFill>
            <a:round/>
            <a:headEnd/>
            <a:tailEnd/>
          </a:ln>
        </p:spPr>
        <p:txBody>
          <a:bodyPr wrap="none" anchor="ctr"/>
          <a:lstStyle/>
          <a:p>
            <a:endParaRPr lang="en-US"/>
          </a:p>
        </p:txBody>
      </p:sp>
      <p:sp>
        <p:nvSpPr>
          <p:cNvPr id="168972" name="Line 12"/>
          <p:cNvSpPr>
            <a:spLocks noChangeShapeType="1"/>
          </p:cNvSpPr>
          <p:nvPr/>
        </p:nvSpPr>
        <p:spPr bwMode="auto">
          <a:xfrm flipV="1">
            <a:off x="3740151" y="2540001"/>
            <a:ext cx="2259013" cy="9525"/>
          </a:xfrm>
          <a:prstGeom prst="line">
            <a:avLst/>
          </a:prstGeom>
          <a:noFill/>
          <a:ln w="31750">
            <a:solidFill>
              <a:schemeClr val="tx1"/>
            </a:solidFill>
            <a:prstDash val="dash"/>
            <a:round/>
            <a:headEnd/>
            <a:tailEnd/>
          </a:ln>
        </p:spPr>
        <p:txBody>
          <a:bodyPr wrap="none" anchor="ctr"/>
          <a:lstStyle/>
          <a:p>
            <a:endParaRPr lang="en-US"/>
          </a:p>
        </p:txBody>
      </p:sp>
      <p:sp>
        <p:nvSpPr>
          <p:cNvPr id="168973" name="Line 13"/>
          <p:cNvSpPr>
            <a:spLocks noChangeShapeType="1"/>
          </p:cNvSpPr>
          <p:nvPr/>
        </p:nvSpPr>
        <p:spPr bwMode="auto">
          <a:xfrm flipH="1" flipV="1">
            <a:off x="5691188" y="2557464"/>
            <a:ext cx="19050" cy="674687"/>
          </a:xfrm>
          <a:prstGeom prst="line">
            <a:avLst/>
          </a:prstGeom>
          <a:noFill/>
          <a:ln w="31750">
            <a:solidFill>
              <a:schemeClr val="tx1"/>
            </a:solidFill>
            <a:prstDash val="dash"/>
            <a:round/>
            <a:headEnd/>
            <a:tailEnd/>
          </a:ln>
        </p:spPr>
        <p:txBody>
          <a:bodyPr wrap="none" anchor="ctr"/>
          <a:lstStyle/>
          <a:p>
            <a:endParaRPr lang="en-US"/>
          </a:p>
        </p:txBody>
      </p:sp>
      <p:sp>
        <p:nvSpPr>
          <p:cNvPr id="168974" name="Line 14"/>
          <p:cNvSpPr>
            <a:spLocks noChangeShapeType="1"/>
          </p:cNvSpPr>
          <p:nvPr/>
        </p:nvSpPr>
        <p:spPr bwMode="auto">
          <a:xfrm flipH="1" flipV="1">
            <a:off x="5041900" y="2513014"/>
            <a:ext cx="1588" cy="674687"/>
          </a:xfrm>
          <a:prstGeom prst="line">
            <a:avLst/>
          </a:prstGeom>
          <a:noFill/>
          <a:ln w="31750">
            <a:solidFill>
              <a:schemeClr val="tx1"/>
            </a:solidFill>
            <a:prstDash val="dash"/>
            <a:round/>
            <a:headEnd/>
            <a:tailEnd/>
          </a:ln>
        </p:spPr>
        <p:txBody>
          <a:bodyPr wrap="none" anchor="ctr"/>
          <a:lstStyle/>
          <a:p>
            <a:endParaRPr lang="en-US"/>
          </a:p>
        </p:txBody>
      </p:sp>
      <p:sp>
        <p:nvSpPr>
          <p:cNvPr id="168975" name="Line 15"/>
          <p:cNvSpPr>
            <a:spLocks noChangeShapeType="1"/>
          </p:cNvSpPr>
          <p:nvPr/>
        </p:nvSpPr>
        <p:spPr bwMode="auto">
          <a:xfrm>
            <a:off x="5368926" y="2382839"/>
            <a:ext cx="9525" cy="981075"/>
          </a:xfrm>
          <a:prstGeom prst="line">
            <a:avLst/>
          </a:prstGeom>
          <a:noFill/>
          <a:ln w="25400">
            <a:solidFill>
              <a:schemeClr val="tx1"/>
            </a:solidFill>
            <a:prstDash val="dashDot"/>
            <a:round/>
            <a:headEnd/>
            <a:tailEnd/>
          </a:ln>
        </p:spPr>
        <p:txBody>
          <a:bodyPr wrap="none" anchor="ctr"/>
          <a:lstStyle/>
          <a:p>
            <a:endParaRPr lang="en-US"/>
          </a:p>
        </p:txBody>
      </p:sp>
      <p:sp>
        <p:nvSpPr>
          <p:cNvPr id="168976" name="Line 16"/>
          <p:cNvSpPr>
            <a:spLocks noChangeShapeType="1"/>
          </p:cNvSpPr>
          <p:nvPr/>
        </p:nvSpPr>
        <p:spPr bwMode="auto">
          <a:xfrm flipH="1" flipV="1">
            <a:off x="4692650" y="2522539"/>
            <a:ext cx="19050" cy="674687"/>
          </a:xfrm>
          <a:prstGeom prst="line">
            <a:avLst/>
          </a:prstGeom>
          <a:noFill/>
          <a:ln w="31750">
            <a:solidFill>
              <a:schemeClr val="tx1"/>
            </a:solidFill>
            <a:prstDash val="dash"/>
            <a:round/>
            <a:headEnd/>
            <a:tailEnd/>
          </a:ln>
        </p:spPr>
        <p:txBody>
          <a:bodyPr wrap="none" anchor="ctr"/>
          <a:lstStyle/>
          <a:p>
            <a:endParaRPr lang="en-US"/>
          </a:p>
        </p:txBody>
      </p:sp>
      <p:sp>
        <p:nvSpPr>
          <p:cNvPr id="168977" name="Line 17"/>
          <p:cNvSpPr>
            <a:spLocks noChangeShapeType="1"/>
          </p:cNvSpPr>
          <p:nvPr/>
        </p:nvSpPr>
        <p:spPr bwMode="auto">
          <a:xfrm flipH="1" flipV="1">
            <a:off x="4368800" y="2530475"/>
            <a:ext cx="19050" cy="674688"/>
          </a:xfrm>
          <a:prstGeom prst="line">
            <a:avLst/>
          </a:prstGeom>
          <a:noFill/>
          <a:ln w="31750">
            <a:solidFill>
              <a:schemeClr val="tx1"/>
            </a:solidFill>
            <a:prstDash val="dash"/>
            <a:round/>
            <a:headEnd/>
            <a:tailEnd/>
          </a:ln>
        </p:spPr>
        <p:txBody>
          <a:bodyPr wrap="none" anchor="ctr"/>
          <a:lstStyle/>
          <a:p>
            <a:endParaRPr lang="en-US"/>
          </a:p>
        </p:txBody>
      </p:sp>
      <p:sp>
        <p:nvSpPr>
          <p:cNvPr id="168978" name="Line 18"/>
          <p:cNvSpPr>
            <a:spLocks noChangeShapeType="1"/>
          </p:cNvSpPr>
          <p:nvPr/>
        </p:nvSpPr>
        <p:spPr bwMode="auto">
          <a:xfrm>
            <a:off x="4537076" y="2400301"/>
            <a:ext cx="9525" cy="981075"/>
          </a:xfrm>
          <a:prstGeom prst="line">
            <a:avLst/>
          </a:prstGeom>
          <a:noFill/>
          <a:ln w="25400">
            <a:solidFill>
              <a:schemeClr val="tx1"/>
            </a:solidFill>
            <a:prstDash val="dashDot"/>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9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9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89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89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89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9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9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89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689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animBg="1"/>
      <p:bldP spid="168966" grpId="0" animBg="1"/>
      <p:bldP spid="168967" grpId="0" animBg="1"/>
      <p:bldP spid="168968" grpId="0" animBg="1"/>
      <p:bldP spid="168969" grpId="0" animBg="1"/>
      <p:bldP spid="168970" grpId="0" animBg="1"/>
      <p:bldP spid="168971" grpId="0" animBg="1"/>
      <p:bldP spid="168972" grpId="0" animBg="1"/>
      <p:bldP spid="168973" grpId="0" animBg="1"/>
      <p:bldP spid="168974" grpId="0" animBg="1"/>
      <p:bldP spid="168975" grpId="0" animBg="1"/>
      <p:bldP spid="168976" grpId="0" animBg="1"/>
      <p:bldP spid="168977" grpId="0" animBg="1"/>
      <p:bldP spid="16897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Creating a cross-section (3)</a:t>
            </a:r>
          </a:p>
        </p:txBody>
      </p:sp>
      <p:pic>
        <p:nvPicPr>
          <p:cNvPr id="68611" name="Picture 3" descr="CrossSectionISOExample"/>
          <p:cNvPicPr>
            <a:picLocks noChangeAspect="1" noChangeArrowheads="1"/>
          </p:cNvPicPr>
          <p:nvPr/>
        </p:nvPicPr>
        <p:blipFill>
          <a:blip r:embed="rId4" cstate="print"/>
          <a:srcRect/>
          <a:stretch>
            <a:fillRect/>
          </a:stretch>
        </p:blipFill>
        <p:spPr bwMode="auto">
          <a:xfrm>
            <a:off x="7100889" y="1063625"/>
            <a:ext cx="2300287" cy="1758950"/>
          </a:xfrm>
          <a:prstGeom prst="rect">
            <a:avLst/>
          </a:prstGeom>
          <a:noFill/>
          <a:ln w="9525">
            <a:noFill/>
            <a:miter lim="800000"/>
            <a:headEnd/>
            <a:tailEnd/>
          </a:ln>
        </p:spPr>
      </p:pic>
      <p:pic>
        <p:nvPicPr>
          <p:cNvPr id="68612" name="Picture 4" descr="CrossSectionExample2"/>
          <p:cNvPicPr>
            <a:picLocks noChangeAspect="1" noChangeArrowheads="1"/>
          </p:cNvPicPr>
          <p:nvPr/>
        </p:nvPicPr>
        <p:blipFill>
          <a:blip r:embed="rId5" cstate="print"/>
          <a:srcRect/>
          <a:stretch>
            <a:fillRect/>
          </a:stretch>
        </p:blipFill>
        <p:spPr bwMode="auto">
          <a:xfrm>
            <a:off x="1708150" y="1554163"/>
            <a:ext cx="4654550" cy="4794250"/>
          </a:xfrm>
          <a:prstGeom prst="rect">
            <a:avLst/>
          </a:prstGeom>
          <a:noFill/>
          <a:ln w="9525">
            <a:noFill/>
            <a:miter lim="800000"/>
            <a:headEnd/>
            <a:tailEnd/>
          </a:ln>
        </p:spPr>
      </p:pic>
      <p:sp>
        <p:nvSpPr>
          <p:cNvPr id="68613" name="Line 6"/>
          <p:cNvSpPr>
            <a:spLocks noChangeShapeType="1"/>
          </p:cNvSpPr>
          <p:nvPr/>
        </p:nvSpPr>
        <p:spPr bwMode="auto">
          <a:xfrm>
            <a:off x="3713164" y="2206625"/>
            <a:ext cx="2320925" cy="0"/>
          </a:xfrm>
          <a:prstGeom prst="line">
            <a:avLst/>
          </a:prstGeom>
          <a:noFill/>
          <a:ln w="38100">
            <a:solidFill>
              <a:schemeClr val="tx1"/>
            </a:solidFill>
            <a:round/>
            <a:headEnd/>
            <a:tailEnd/>
          </a:ln>
        </p:spPr>
        <p:txBody>
          <a:bodyPr wrap="none" anchor="ctr"/>
          <a:lstStyle/>
          <a:p>
            <a:endParaRPr lang="en-US"/>
          </a:p>
        </p:txBody>
      </p:sp>
      <p:sp>
        <p:nvSpPr>
          <p:cNvPr id="68614" name="Line 7"/>
          <p:cNvSpPr>
            <a:spLocks noChangeShapeType="1"/>
          </p:cNvSpPr>
          <p:nvPr/>
        </p:nvSpPr>
        <p:spPr bwMode="auto">
          <a:xfrm flipH="1">
            <a:off x="6045200" y="2187575"/>
            <a:ext cx="7938" cy="1041400"/>
          </a:xfrm>
          <a:prstGeom prst="line">
            <a:avLst/>
          </a:prstGeom>
          <a:noFill/>
          <a:ln w="38100">
            <a:solidFill>
              <a:schemeClr val="tx1"/>
            </a:solidFill>
            <a:round/>
            <a:headEnd/>
            <a:tailEnd/>
          </a:ln>
        </p:spPr>
        <p:txBody>
          <a:bodyPr wrap="none" anchor="ctr"/>
          <a:lstStyle/>
          <a:p>
            <a:endParaRPr lang="en-US"/>
          </a:p>
        </p:txBody>
      </p:sp>
      <p:sp>
        <p:nvSpPr>
          <p:cNvPr id="68615" name="Line 8"/>
          <p:cNvSpPr>
            <a:spLocks noChangeShapeType="1"/>
          </p:cNvSpPr>
          <p:nvPr/>
        </p:nvSpPr>
        <p:spPr bwMode="auto">
          <a:xfrm flipV="1">
            <a:off x="4046539" y="3213100"/>
            <a:ext cx="1995487" cy="1588"/>
          </a:xfrm>
          <a:prstGeom prst="line">
            <a:avLst/>
          </a:prstGeom>
          <a:noFill/>
          <a:ln w="38100">
            <a:solidFill>
              <a:schemeClr val="tx1"/>
            </a:solidFill>
            <a:round/>
            <a:headEnd/>
            <a:tailEnd/>
          </a:ln>
        </p:spPr>
        <p:txBody>
          <a:bodyPr wrap="none" anchor="ctr"/>
          <a:lstStyle/>
          <a:p>
            <a:endParaRPr lang="en-US"/>
          </a:p>
        </p:txBody>
      </p:sp>
      <p:sp>
        <p:nvSpPr>
          <p:cNvPr id="68616" name="Line 9"/>
          <p:cNvSpPr>
            <a:spLocks noChangeShapeType="1"/>
          </p:cNvSpPr>
          <p:nvPr/>
        </p:nvSpPr>
        <p:spPr bwMode="auto">
          <a:xfrm flipH="1">
            <a:off x="4038600" y="2860675"/>
            <a:ext cx="0" cy="368300"/>
          </a:xfrm>
          <a:prstGeom prst="line">
            <a:avLst/>
          </a:prstGeom>
          <a:noFill/>
          <a:ln w="38100">
            <a:solidFill>
              <a:schemeClr val="tx1"/>
            </a:solidFill>
            <a:round/>
            <a:headEnd/>
            <a:tailEnd/>
          </a:ln>
        </p:spPr>
        <p:txBody>
          <a:bodyPr wrap="none" anchor="ctr"/>
          <a:lstStyle/>
          <a:p>
            <a:endParaRPr lang="en-US"/>
          </a:p>
        </p:txBody>
      </p:sp>
      <p:sp>
        <p:nvSpPr>
          <p:cNvPr id="68617" name="Line 10"/>
          <p:cNvSpPr>
            <a:spLocks noChangeShapeType="1"/>
          </p:cNvSpPr>
          <p:nvPr/>
        </p:nvSpPr>
        <p:spPr bwMode="auto">
          <a:xfrm flipV="1">
            <a:off x="3703638" y="2881314"/>
            <a:ext cx="341312" cy="1587"/>
          </a:xfrm>
          <a:prstGeom prst="line">
            <a:avLst/>
          </a:prstGeom>
          <a:noFill/>
          <a:ln w="38100">
            <a:solidFill>
              <a:schemeClr val="tx1"/>
            </a:solidFill>
            <a:round/>
            <a:headEnd/>
            <a:tailEnd/>
          </a:ln>
        </p:spPr>
        <p:txBody>
          <a:bodyPr wrap="none" anchor="ctr"/>
          <a:lstStyle/>
          <a:p>
            <a:endParaRPr lang="en-US"/>
          </a:p>
        </p:txBody>
      </p:sp>
      <p:sp>
        <p:nvSpPr>
          <p:cNvPr id="68618" name="Line 11"/>
          <p:cNvSpPr>
            <a:spLocks noChangeShapeType="1"/>
          </p:cNvSpPr>
          <p:nvPr/>
        </p:nvSpPr>
        <p:spPr bwMode="auto">
          <a:xfrm>
            <a:off x="3714750" y="2205039"/>
            <a:ext cx="1588" cy="657225"/>
          </a:xfrm>
          <a:prstGeom prst="line">
            <a:avLst/>
          </a:prstGeom>
          <a:noFill/>
          <a:ln w="38100">
            <a:solidFill>
              <a:schemeClr val="tx1"/>
            </a:solidFill>
            <a:round/>
            <a:headEnd/>
            <a:tailEnd/>
          </a:ln>
        </p:spPr>
        <p:txBody>
          <a:bodyPr wrap="none" anchor="ctr"/>
          <a:lstStyle/>
          <a:p>
            <a:endParaRPr lang="en-US"/>
          </a:p>
        </p:txBody>
      </p:sp>
      <p:sp>
        <p:nvSpPr>
          <p:cNvPr id="68619" name="Line 12"/>
          <p:cNvSpPr>
            <a:spLocks noChangeShapeType="1"/>
          </p:cNvSpPr>
          <p:nvPr/>
        </p:nvSpPr>
        <p:spPr bwMode="auto">
          <a:xfrm flipV="1">
            <a:off x="3740151" y="2540001"/>
            <a:ext cx="2259013" cy="9525"/>
          </a:xfrm>
          <a:prstGeom prst="line">
            <a:avLst/>
          </a:prstGeom>
          <a:noFill/>
          <a:ln w="31750">
            <a:solidFill>
              <a:schemeClr val="tx1"/>
            </a:solidFill>
            <a:prstDash val="dash"/>
            <a:round/>
            <a:headEnd/>
            <a:tailEnd/>
          </a:ln>
        </p:spPr>
        <p:txBody>
          <a:bodyPr wrap="none" anchor="ctr"/>
          <a:lstStyle/>
          <a:p>
            <a:endParaRPr lang="en-US"/>
          </a:p>
        </p:txBody>
      </p:sp>
      <p:sp>
        <p:nvSpPr>
          <p:cNvPr id="68620" name="Line 13"/>
          <p:cNvSpPr>
            <a:spLocks noChangeShapeType="1"/>
          </p:cNvSpPr>
          <p:nvPr/>
        </p:nvSpPr>
        <p:spPr bwMode="auto">
          <a:xfrm flipH="1" flipV="1">
            <a:off x="5691188" y="2557464"/>
            <a:ext cx="19050" cy="674687"/>
          </a:xfrm>
          <a:prstGeom prst="line">
            <a:avLst/>
          </a:prstGeom>
          <a:noFill/>
          <a:ln w="31750">
            <a:solidFill>
              <a:schemeClr val="tx1"/>
            </a:solidFill>
            <a:prstDash val="dash"/>
            <a:round/>
            <a:headEnd/>
            <a:tailEnd/>
          </a:ln>
        </p:spPr>
        <p:txBody>
          <a:bodyPr wrap="none" anchor="ctr"/>
          <a:lstStyle/>
          <a:p>
            <a:endParaRPr lang="en-US"/>
          </a:p>
        </p:txBody>
      </p:sp>
      <p:sp>
        <p:nvSpPr>
          <p:cNvPr id="68621" name="Line 14"/>
          <p:cNvSpPr>
            <a:spLocks noChangeShapeType="1"/>
          </p:cNvSpPr>
          <p:nvPr/>
        </p:nvSpPr>
        <p:spPr bwMode="auto">
          <a:xfrm flipH="1" flipV="1">
            <a:off x="5041900" y="2513014"/>
            <a:ext cx="1588" cy="674687"/>
          </a:xfrm>
          <a:prstGeom prst="line">
            <a:avLst/>
          </a:prstGeom>
          <a:noFill/>
          <a:ln w="31750">
            <a:solidFill>
              <a:schemeClr val="tx1"/>
            </a:solidFill>
            <a:prstDash val="dash"/>
            <a:round/>
            <a:headEnd/>
            <a:tailEnd/>
          </a:ln>
        </p:spPr>
        <p:txBody>
          <a:bodyPr wrap="none" anchor="ctr"/>
          <a:lstStyle/>
          <a:p>
            <a:endParaRPr lang="en-US"/>
          </a:p>
        </p:txBody>
      </p:sp>
      <p:sp>
        <p:nvSpPr>
          <p:cNvPr id="68622" name="Line 15"/>
          <p:cNvSpPr>
            <a:spLocks noChangeShapeType="1"/>
          </p:cNvSpPr>
          <p:nvPr/>
        </p:nvSpPr>
        <p:spPr bwMode="auto">
          <a:xfrm>
            <a:off x="5368926" y="2382839"/>
            <a:ext cx="9525" cy="981075"/>
          </a:xfrm>
          <a:prstGeom prst="line">
            <a:avLst/>
          </a:prstGeom>
          <a:noFill/>
          <a:ln w="25400">
            <a:solidFill>
              <a:schemeClr val="tx1"/>
            </a:solidFill>
            <a:prstDash val="dashDot"/>
            <a:round/>
            <a:headEnd/>
            <a:tailEnd/>
          </a:ln>
        </p:spPr>
        <p:txBody>
          <a:bodyPr wrap="none" anchor="ctr"/>
          <a:lstStyle/>
          <a:p>
            <a:endParaRPr lang="en-US"/>
          </a:p>
        </p:txBody>
      </p:sp>
      <p:sp>
        <p:nvSpPr>
          <p:cNvPr id="68623" name="Line 16"/>
          <p:cNvSpPr>
            <a:spLocks noChangeShapeType="1"/>
          </p:cNvSpPr>
          <p:nvPr/>
        </p:nvSpPr>
        <p:spPr bwMode="auto">
          <a:xfrm flipH="1" flipV="1">
            <a:off x="4692650" y="2522539"/>
            <a:ext cx="19050" cy="674687"/>
          </a:xfrm>
          <a:prstGeom prst="line">
            <a:avLst/>
          </a:prstGeom>
          <a:noFill/>
          <a:ln w="31750">
            <a:solidFill>
              <a:schemeClr val="tx1"/>
            </a:solidFill>
            <a:prstDash val="dash"/>
            <a:round/>
            <a:headEnd/>
            <a:tailEnd/>
          </a:ln>
        </p:spPr>
        <p:txBody>
          <a:bodyPr wrap="none" anchor="ctr"/>
          <a:lstStyle/>
          <a:p>
            <a:endParaRPr lang="en-US"/>
          </a:p>
        </p:txBody>
      </p:sp>
      <p:sp>
        <p:nvSpPr>
          <p:cNvPr id="68624" name="Line 17"/>
          <p:cNvSpPr>
            <a:spLocks noChangeShapeType="1"/>
          </p:cNvSpPr>
          <p:nvPr/>
        </p:nvSpPr>
        <p:spPr bwMode="auto">
          <a:xfrm flipH="1" flipV="1">
            <a:off x="4368800" y="2530475"/>
            <a:ext cx="19050" cy="674688"/>
          </a:xfrm>
          <a:prstGeom prst="line">
            <a:avLst/>
          </a:prstGeom>
          <a:noFill/>
          <a:ln w="31750">
            <a:solidFill>
              <a:schemeClr val="tx1"/>
            </a:solidFill>
            <a:prstDash val="dash"/>
            <a:round/>
            <a:headEnd/>
            <a:tailEnd/>
          </a:ln>
        </p:spPr>
        <p:txBody>
          <a:bodyPr wrap="none" anchor="ctr"/>
          <a:lstStyle/>
          <a:p>
            <a:endParaRPr lang="en-US"/>
          </a:p>
        </p:txBody>
      </p:sp>
      <p:sp>
        <p:nvSpPr>
          <p:cNvPr id="68625" name="Line 18"/>
          <p:cNvSpPr>
            <a:spLocks noChangeShapeType="1"/>
          </p:cNvSpPr>
          <p:nvPr/>
        </p:nvSpPr>
        <p:spPr bwMode="auto">
          <a:xfrm>
            <a:off x="4537076" y="2400301"/>
            <a:ext cx="9525" cy="981075"/>
          </a:xfrm>
          <a:prstGeom prst="line">
            <a:avLst/>
          </a:prstGeom>
          <a:noFill/>
          <a:ln w="25400">
            <a:solidFill>
              <a:schemeClr val="tx1"/>
            </a:solidFill>
            <a:prstDash val="dashDot"/>
            <a:round/>
            <a:headEnd/>
            <a:tailEnd/>
          </a:ln>
        </p:spPr>
        <p:txBody>
          <a:bodyPr wrap="none" anchor="ctr"/>
          <a:lstStyle/>
          <a:p>
            <a:endParaRPr lang="en-US"/>
          </a:p>
        </p:txBody>
      </p:sp>
      <p:sp>
        <p:nvSpPr>
          <p:cNvPr id="171027" name="Line 19"/>
          <p:cNvSpPr>
            <a:spLocks noChangeShapeType="1"/>
          </p:cNvSpPr>
          <p:nvPr/>
        </p:nvSpPr>
        <p:spPr bwMode="auto">
          <a:xfrm>
            <a:off x="3721101" y="2547938"/>
            <a:ext cx="657225" cy="0"/>
          </a:xfrm>
          <a:prstGeom prst="line">
            <a:avLst/>
          </a:prstGeom>
          <a:noFill/>
          <a:ln w="38100">
            <a:solidFill>
              <a:schemeClr val="tx1"/>
            </a:solidFill>
            <a:round/>
            <a:headEnd/>
            <a:tailEnd/>
          </a:ln>
        </p:spPr>
        <p:txBody>
          <a:bodyPr wrap="none" anchor="ctr"/>
          <a:lstStyle/>
          <a:p>
            <a:endParaRPr lang="en-US"/>
          </a:p>
        </p:txBody>
      </p:sp>
      <p:sp>
        <p:nvSpPr>
          <p:cNvPr id="171028" name="Line 20"/>
          <p:cNvSpPr>
            <a:spLocks noChangeShapeType="1"/>
          </p:cNvSpPr>
          <p:nvPr/>
        </p:nvSpPr>
        <p:spPr bwMode="auto">
          <a:xfrm>
            <a:off x="4370389" y="2538414"/>
            <a:ext cx="9525" cy="568325"/>
          </a:xfrm>
          <a:prstGeom prst="line">
            <a:avLst/>
          </a:prstGeom>
          <a:noFill/>
          <a:ln w="38100">
            <a:solidFill>
              <a:schemeClr val="tx1"/>
            </a:solidFill>
            <a:round/>
            <a:headEnd/>
            <a:tailEnd/>
          </a:ln>
        </p:spPr>
        <p:txBody>
          <a:bodyPr wrap="none" anchor="ctr"/>
          <a:lstStyle/>
          <a:p>
            <a:endParaRPr lang="en-US"/>
          </a:p>
        </p:txBody>
      </p:sp>
      <p:grpSp>
        <p:nvGrpSpPr>
          <p:cNvPr id="2" name="Group 30"/>
          <p:cNvGrpSpPr>
            <a:grpSpLocks/>
          </p:cNvGrpSpPr>
          <p:nvPr/>
        </p:nvGrpSpPr>
        <p:grpSpPr bwMode="auto">
          <a:xfrm>
            <a:off x="3722689" y="2530476"/>
            <a:ext cx="657225" cy="696913"/>
            <a:chOff x="1385" y="1594"/>
            <a:chExt cx="414" cy="439"/>
          </a:xfrm>
        </p:grpSpPr>
        <p:sp>
          <p:nvSpPr>
            <p:cNvPr id="68653" name="Line 21"/>
            <p:cNvSpPr>
              <a:spLocks noChangeShapeType="1"/>
            </p:cNvSpPr>
            <p:nvPr/>
          </p:nvSpPr>
          <p:spPr bwMode="auto">
            <a:xfrm flipV="1">
              <a:off x="1385" y="1594"/>
              <a:ext cx="105" cy="100"/>
            </a:xfrm>
            <a:prstGeom prst="line">
              <a:avLst/>
            </a:prstGeom>
            <a:noFill/>
            <a:ln w="19050">
              <a:solidFill>
                <a:schemeClr val="tx1"/>
              </a:solidFill>
              <a:round/>
              <a:headEnd/>
              <a:tailEnd/>
            </a:ln>
          </p:spPr>
          <p:txBody>
            <a:bodyPr wrap="none" anchor="ctr"/>
            <a:lstStyle/>
            <a:p>
              <a:endParaRPr lang="en-US"/>
            </a:p>
          </p:txBody>
        </p:sp>
        <p:sp>
          <p:nvSpPr>
            <p:cNvPr id="68654" name="Line 22"/>
            <p:cNvSpPr>
              <a:spLocks noChangeShapeType="1"/>
            </p:cNvSpPr>
            <p:nvPr/>
          </p:nvSpPr>
          <p:spPr bwMode="auto">
            <a:xfrm flipV="1">
              <a:off x="1390" y="1604"/>
              <a:ext cx="181" cy="172"/>
            </a:xfrm>
            <a:prstGeom prst="line">
              <a:avLst/>
            </a:prstGeom>
            <a:noFill/>
            <a:ln w="19050">
              <a:solidFill>
                <a:schemeClr val="tx1"/>
              </a:solidFill>
              <a:round/>
              <a:headEnd/>
              <a:tailEnd/>
            </a:ln>
          </p:spPr>
          <p:txBody>
            <a:bodyPr wrap="none" anchor="ctr"/>
            <a:lstStyle/>
            <a:p>
              <a:endParaRPr lang="en-US"/>
            </a:p>
          </p:txBody>
        </p:sp>
        <p:sp>
          <p:nvSpPr>
            <p:cNvPr id="68655" name="Line 23"/>
            <p:cNvSpPr>
              <a:spLocks noChangeShapeType="1"/>
            </p:cNvSpPr>
            <p:nvPr/>
          </p:nvSpPr>
          <p:spPr bwMode="auto">
            <a:xfrm flipV="1">
              <a:off x="1550" y="1609"/>
              <a:ext cx="209" cy="199"/>
            </a:xfrm>
            <a:prstGeom prst="line">
              <a:avLst/>
            </a:prstGeom>
            <a:noFill/>
            <a:ln w="19050">
              <a:solidFill>
                <a:schemeClr val="tx1"/>
              </a:solidFill>
              <a:round/>
              <a:headEnd/>
              <a:tailEnd/>
            </a:ln>
          </p:spPr>
          <p:txBody>
            <a:bodyPr wrap="none" anchor="ctr"/>
            <a:lstStyle/>
            <a:p>
              <a:endParaRPr lang="en-US"/>
            </a:p>
          </p:txBody>
        </p:sp>
        <p:sp>
          <p:nvSpPr>
            <p:cNvPr id="68656" name="Line 24"/>
            <p:cNvSpPr>
              <a:spLocks noChangeShapeType="1"/>
            </p:cNvSpPr>
            <p:nvPr/>
          </p:nvSpPr>
          <p:spPr bwMode="auto">
            <a:xfrm flipV="1">
              <a:off x="1467" y="1598"/>
              <a:ext cx="209" cy="199"/>
            </a:xfrm>
            <a:prstGeom prst="line">
              <a:avLst/>
            </a:prstGeom>
            <a:noFill/>
            <a:ln w="19050">
              <a:solidFill>
                <a:schemeClr val="tx1"/>
              </a:solidFill>
              <a:round/>
              <a:headEnd/>
              <a:tailEnd/>
            </a:ln>
          </p:spPr>
          <p:txBody>
            <a:bodyPr wrap="none" anchor="ctr"/>
            <a:lstStyle/>
            <a:p>
              <a:endParaRPr lang="en-US"/>
            </a:p>
          </p:txBody>
        </p:sp>
        <p:sp>
          <p:nvSpPr>
            <p:cNvPr id="68657" name="Line 25"/>
            <p:cNvSpPr>
              <a:spLocks noChangeShapeType="1"/>
            </p:cNvSpPr>
            <p:nvPr/>
          </p:nvSpPr>
          <p:spPr bwMode="auto">
            <a:xfrm flipV="1">
              <a:off x="1588" y="1658"/>
              <a:ext cx="209" cy="199"/>
            </a:xfrm>
            <a:prstGeom prst="line">
              <a:avLst/>
            </a:prstGeom>
            <a:noFill/>
            <a:ln w="19050">
              <a:solidFill>
                <a:schemeClr val="tx1"/>
              </a:solidFill>
              <a:round/>
              <a:headEnd/>
              <a:tailEnd/>
            </a:ln>
          </p:spPr>
          <p:txBody>
            <a:bodyPr wrap="none" anchor="ctr"/>
            <a:lstStyle/>
            <a:p>
              <a:endParaRPr lang="en-US"/>
            </a:p>
          </p:txBody>
        </p:sp>
        <p:sp>
          <p:nvSpPr>
            <p:cNvPr id="68658" name="Line 26"/>
            <p:cNvSpPr>
              <a:spLocks noChangeShapeType="1"/>
            </p:cNvSpPr>
            <p:nvPr/>
          </p:nvSpPr>
          <p:spPr bwMode="auto">
            <a:xfrm flipV="1">
              <a:off x="1588" y="1757"/>
              <a:ext cx="209" cy="199"/>
            </a:xfrm>
            <a:prstGeom prst="line">
              <a:avLst/>
            </a:prstGeom>
            <a:noFill/>
            <a:ln w="19050">
              <a:solidFill>
                <a:schemeClr val="tx1"/>
              </a:solidFill>
              <a:round/>
              <a:headEnd/>
              <a:tailEnd/>
            </a:ln>
          </p:spPr>
          <p:txBody>
            <a:bodyPr wrap="none" anchor="ctr"/>
            <a:lstStyle/>
            <a:p>
              <a:endParaRPr lang="en-US"/>
            </a:p>
          </p:txBody>
        </p:sp>
        <p:sp>
          <p:nvSpPr>
            <p:cNvPr id="68659" name="Line 27"/>
            <p:cNvSpPr>
              <a:spLocks noChangeShapeType="1"/>
            </p:cNvSpPr>
            <p:nvPr/>
          </p:nvSpPr>
          <p:spPr bwMode="auto">
            <a:xfrm flipV="1">
              <a:off x="1610" y="1861"/>
              <a:ext cx="181" cy="172"/>
            </a:xfrm>
            <a:prstGeom prst="line">
              <a:avLst/>
            </a:prstGeom>
            <a:noFill/>
            <a:ln w="19050">
              <a:solidFill>
                <a:schemeClr val="tx1"/>
              </a:solidFill>
              <a:round/>
              <a:headEnd/>
              <a:tailEnd/>
            </a:ln>
          </p:spPr>
          <p:txBody>
            <a:bodyPr wrap="none" anchor="ctr"/>
            <a:lstStyle/>
            <a:p>
              <a:endParaRPr lang="en-US"/>
            </a:p>
          </p:txBody>
        </p:sp>
        <p:sp>
          <p:nvSpPr>
            <p:cNvPr id="68660" name="Line 28"/>
            <p:cNvSpPr>
              <a:spLocks noChangeShapeType="1"/>
            </p:cNvSpPr>
            <p:nvPr/>
          </p:nvSpPr>
          <p:spPr bwMode="auto">
            <a:xfrm flipV="1">
              <a:off x="1693" y="1927"/>
              <a:ext cx="106" cy="101"/>
            </a:xfrm>
            <a:prstGeom prst="line">
              <a:avLst/>
            </a:prstGeom>
            <a:noFill/>
            <a:ln w="19050">
              <a:solidFill>
                <a:schemeClr val="tx1"/>
              </a:solidFill>
              <a:round/>
              <a:headEnd/>
              <a:tailEnd/>
            </a:ln>
          </p:spPr>
          <p:txBody>
            <a:bodyPr wrap="none" anchor="ctr"/>
            <a:lstStyle/>
            <a:p>
              <a:endParaRPr lang="en-US"/>
            </a:p>
          </p:txBody>
        </p:sp>
      </p:grpSp>
      <p:sp>
        <p:nvSpPr>
          <p:cNvPr id="171039" name="Line 31"/>
          <p:cNvSpPr>
            <a:spLocks noChangeShapeType="1"/>
          </p:cNvSpPr>
          <p:nvPr/>
        </p:nvSpPr>
        <p:spPr bwMode="auto">
          <a:xfrm>
            <a:off x="4694238" y="2520951"/>
            <a:ext cx="17462" cy="690563"/>
          </a:xfrm>
          <a:prstGeom prst="line">
            <a:avLst/>
          </a:prstGeom>
          <a:noFill/>
          <a:ln w="38100">
            <a:solidFill>
              <a:schemeClr val="tx1"/>
            </a:solidFill>
            <a:round/>
            <a:headEnd/>
            <a:tailEnd/>
          </a:ln>
        </p:spPr>
        <p:txBody>
          <a:bodyPr wrap="none" anchor="ctr"/>
          <a:lstStyle/>
          <a:p>
            <a:endParaRPr lang="en-US"/>
          </a:p>
        </p:txBody>
      </p:sp>
      <p:sp>
        <p:nvSpPr>
          <p:cNvPr id="171040" name="Line 32"/>
          <p:cNvSpPr>
            <a:spLocks noChangeShapeType="1"/>
          </p:cNvSpPr>
          <p:nvPr/>
        </p:nvSpPr>
        <p:spPr bwMode="auto">
          <a:xfrm flipV="1">
            <a:off x="4678363" y="2538413"/>
            <a:ext cx="374650" cy="11112"/>
          </a:xfrm>
          <a:prstGeom prst="line">
            <a:avLst/>
          </a:prstGeom>
          <a:noFill/>
          <a:ln w="38100">
            <a:solidFill>
              <a:schemeClr val="tx1"/>
            </a:solidFill>
            <a:round/>
            <a:headEnd/>
            <a:tailEnd/>
          </a:ln>
        </p:spPr>
        <p:txBody>
          <a:bodyPr wrap="none" anchor="ctr"/>
          <a:lstStyle/>
          <a:p>
            <a:endParaRPr lang="en-US"/>
          </a:p>
        </p:txBody>
      </p:sp>
      <p:sp>
        <p:nvSpPr>
          <p:cNvPr id="171041" name="Line 33"/>
          <p:cNvSpPr>
            <a:spLocks noChangeShapeType="1"/>
          </p:cNvSpPr>
          <p:nvPr/>
        </p:nvSpPr>
        <p:spPr bwMode="auto">
          <a:xfrm>
            <a:off x="5041901" y="2513013"/>
            <a:ext cx="9525" cy="690562"/>
          </a:xfrm>
          <a:prstGeom prst="line">
            <a:avLst/>
          </a:prstGeom>
          <a:noFill/>
          <a:ln w="38100">
            <a:solidFill>
              <a:schemeClr val="tx1"/>
            </a:solidFill>
            <a:round/>
            <a:headEnd/>
            <a:tailEnd/>
          </a:ln>
        </p:spPr>
        <p:txBody>
          <a:bodyPr wrap="none" anchor="ctr"/>
          <a:lstStyle/>
          <a:p>
            <a:endParaRPr lang="en-US"/>
          </a:p>
        </p:txBody>
      </p:sp>
      <p:grpSp>
        <p:nvGrpSpPr>
          <p:cNvPr id="3" name="Group 41"/>
          <p:cNvGrpSpPr>
            <a:grpSpLocks/>
          </p:cNvGrpSpPr>
          <p:nvPr/>
        </p:nvGrpSpPr>
        <p:grpSpPr bwMode="auto">
          <a:xfrm>
            <a:off x="4711700" y="2557463"/>
            <a:ext cx="338138" cy="673100"/>
            <a:chOff x="2008" y="1611"/>
            <a:chExt cx="213" cy="424"/>
          </a:xfrm>
        </p:grpSpPr>
        <p:sp>
          <p:nvSpPr>
            <p:cNvPr id="68647" name="Line 35"/>
            <p:cNvSpPr>
              <a:spLocks noChangeShapeType="1"/>
            </p:cNvSpPr>
            <p:nvPr/>
          </p:nvSpPr>
          <p:spPr bwMode="auto">
            <a:xfrm flipV="1">
              <a:off x="2008" y="1611"/>
              <a:ext cx="110" cy="105"/>
            </a:xfrm>
            <a:prstGeom prst="line">
              <a:avLst/>
            </a:prstGeom>
            <a:noFill/>
            <a:ln w="19050">
              <a:solidFill>
                <a:schemeClr val="tx1"/>
              </a:solidFill>
              <a:round/>
              <a:headEnd/>
              <a:tailEnd/>
            </a:ln>
          </p:spPr>
          <p:txBody>
            <a:bodyPr wrap="none" anchor="ctr"/>
            <a:lstStyle/>
            <a:p>
              <a:endParaRPr lang="en-US"/>
            </a:p>
          </p:txBody>
        </p:sp>
        <p:sp>
          <p:nvSpPr>
            <p:cNvPr id="68648" name="Line 36"/>
            <p:cNvSpPr>
              <a:spLocks noChangeShapeType="1"/>
            </p:cNvSpPr>
            <p:nvPr/>
          </p:nvSpPr>
          <p:spPr bwMode="auto">
            <a:xfrm flipV="1">
              <a:off x="2009" y="1616"/>
              <a:ext cx="192" cy="183"/>
            </a:xfrm>
            <a:prstGeom prst="line">
              <a:avLst/>
            </a:prstGeom>
            <a:noFill/>
            <a:ln w="19050">
              <a:solidFill>
                <a:schemeClr val="tx1"/>
              </a:solidFill>
              <a:round/>
              <a:headEnd/>
              <a:tailEnd/>
            </a:ln>
          </p:spPr>
          <p:txBody>
            <a:bodyPr wrap="none" anchor="ctr"/>
            <a:lstStyle/>
            <a:p>
              <a:endParaRPr lang="en-US"/>
            </a:p>
          </p:txBody>
        </p:sp>
        <p:sp>
          <p:nvSpPr>
            <p:cNvPr id="68649" name="Line 37"/>
            <p:cNvSpPr>
              <a:spLocks noChangeShapeType="1"/>
            </p:cNvSpPr>
            <p:nvPr/>
          </p:nvSpPr>
          <p:spPr bwMode="auto">
            <a:xfrm flipV="1">
              <a:off x="2019" y="1704"/>
              <a:ext cx="192" cy="183"/>
            </a:xfrm>
            <a:prstGeom prst="line">
              <a:avLst/>
            </a:prstGeom>
            <a:noFill/>
            <a:ln w="19050">
              <a:solidFill>
                <a:schemeClr val="tx1"/>
              </a:solidFill>
              <a:round/>
              <a:headEnd/>
              <a:tailEnd/>
            </a:ln>
          </p:spPr>
          <p:txBody>
            <a:bodyPr wrap="none" anchor="ctr"/>
            <a:lstStyle/>
            <a:p>
              <a:endParaRPr lang="en-US"/>
            </a:p>
          </p:txBody>
        </p:sp>
        <p:sp>
          <p:nvSpPr>
            <p:cNvPr id="68650" name="Line 38"/>
            <p:cNvSpPr>
              <a:spLocks noChangeShapeType="1"/>
            </p:cNvSpPr>
            <p:nvPr/>
          </p:nvSpPr>
          <p:spPr bwMode="auto">
            <a:xfrm flipV="1">
              <a:off x="2025" y="1781"/>
              <a:ext cx="192" cy="183"/>
            </a:xfrm>
            <a:prstGeom prst="line">
              <a:avLst/>
            </a:prstGeom>
            <a:noFill/>
            <a:ln w="19050">
              <a:solidFill>
                <a:schemeClr val="tx1"/>
              </a:solidFill>
              <a:round/>
              <a:headEnd/>
              <a:tailEnd/>
            </a:ln>
          </p:spPr>
          <p:txBody>
            <a:bodyPr wrap="none" anchor="ctr"/>
            <a:lstStyle/>
            <a:p>
              <a:endParaRPr lang="en-US"/>
            </a:p>
          </p:txBody>
        </p:sp>
        <p:sp>
          <p:nvSpPr>
            <p:cNvPr id="68651" name="Line 39"/>
            <p:cNvSpPr>
              <a:spLocks noChangeShapeType="1"/>
            </p:cNvSpPr>
            <p:nvPr/>
          </p:nvSpPr>
          <p:spPr bwMode="auto">
            <a:xfrm flipV="1">
              <a:off x="2047" y="1874"/>
              <a:ext cx="169" cy="161"/>
            </a:xfrm>
            <a:prstGeom prst="line">
              <a:avLst/>
            </a:prstGeom>
            <a:noFill/>
            <a:ln w="19050">
              <a:solidFill>
                <a:schemeClr val="tx1"/>
              </a:solidFill>
              <a:round/>
              <a:headEnd/>
              <a:tailEnd/>
            </a:ln>
          </p:spPr>
          <p:txBody>
            <a:bodyPr wrap="none" anchor="ctr"/>
            <a:lstStyle/>
            <a:p>
              <a:endParaRPr lang="en-US"/>
            </a:p>
          </p:txBody>
        </p:sp>
        <p:sp>
          <p:nvSpPr>
            <p:cNvPr id="68652" name="Line 40"/>
            <p:cNvSpPr>
              <a:spLocks noChangeShapeType="1"/>
            </p:cNvSpPr>
            <p:nvPr/>
          </p:nvSpPr>
          <p:spPr bwMode="auto">
            <a:xfrm flipV="1">
              <a:off x="2135" y="1947"/>
              <a:ext cx="86" cy="82"/>
            </a:xfrm>
            <a:prstGeom prst="line">
              <a:avLst/>
            </a:prstGeom>
            <a:noFill/>
            <a:ln w="19050">
              <a:solidFill>
                <a:schemeClr val="tx1"/>
              </a:solidFill>
              <a:round/>
              <a:headEnd/>
              <a:tailEnd/>
            </a:ln>
          </p:spPr>
          <p:txBody>
            <a:bodyPr wrap="none" anchor="ctr"/>
            <a:lstStyle/>
            <a:p>
              <a:endParaRPr lang="en-US"/>
            </a:p>
          </p:txBody>
        </p:sp>
      </p:grpSp>
      <p:sp>
        <p:nvSpPr>
          <p:cNvPr id="171057" name="Line 49"/>
          <p:cNvSpPr>
            <a:spLocks noChangeShapeType="1"/>
          </p:cNvSpPr>
          <p:nvPr/>
        </p:nvSpPr>
        <p:spPr bwMode="auto">
          <a:xfrm>
            <a:off x="5689601" y="2530476"/>
            <a:ext cx="9525" cy="690563"/>
          </a:xfrm>
          <a:prstGeom prst="line">
            <a:avLst/>
          </a:prstGeom>
          <a:noFill/>
          <a:ln w="38100">
            <a:solidFill>
              <a:schemeClr val="tx1"/>
            </a:solidFill>
            <a:round/>
            <a:headEnd/>
            <a:tailEnd/>
          </a:ln>
        </p:spPr>
        <p:txBody>
          <a:bodyPr wrap="none" anchor="ctr"/>
          <a:lstStyle/>
          <a:p>
            <a:endParaRPr lang="en-US"/>
          </a:p>
        </p:txBody>
      </p:sp>
      <p:sp>
        <p:nvSpPr>
          <p:cNvPr id="171058" name="Line 50"/>
          <p:cNvSpPr>
            <a:spLocks noChangeShapeType="1"/>
          </p:cNvSpPr>
          <p:nvPr/>
        </p:nvSpPr>
        <p:spPr bwMode="auto">
          <a:xfrm flipV="1">
            <a:off x="5689601" y="2538414"/>
            <a:ext cx="360363" cy="1587"/>
          </a:xfrm>
          <a:prstGeom prst="line">
            <a:avLst/>
          </a:prstGeom>
          <a:noFill/>
          <a:ln w="38100">
            <a:solidFill>
              <a:schemeClr val="tx1"/>
            </a:solidFill>
            <a:round/>
            <a:headEnd/>
            <a:tailEnd/>
          </a:ln>
        </p:spPr>
        <p:txBody>
          <a:bodyPr wrap="none" anchor="ctr"/>
          <a:lstStyle/>
          <a:p>
            <a:endParaRPr lang="en-US"/>
          </a:p>
        </p:txBody>
      </p:sp>
      <p:grpSp>
        <p:nvGrpSpPr>
          <p:cNvPr id="4" name="Group 51"/>
          <p:cNvGrpSpPr>
            <a:grpSpLocks/>
          </p:cNvGrpSpPr>
          <p:nvPr/>
        </p:nvGrpSpPr>
        <p:grpSpPr bwMode="auto">
          <a:xfrm>
            <a:off x="5692775" y="2540000"/>
            <a:ext cx="338138" cy="673100"/>
            <a:chOff x="2008" y="1611"/>
            <a:chExt cx="213" cy="424"/>
          </a:xfrm>
        </p:grpSpPr>
        <p:sp>
          <p:nvSpPr>
            <p:cNvPr id="68641" name="Line 52"/>
            <p:cNvSpPr>
              <a:spLocks noChangeShapeType="1"/>
            </p:cNvSpPr>
            <p:nvPr/>
          </p:nvSpPr>
          <p:spPr bwMode="auto">
            <a:xfrm flipV="1">
              <a:off x="2008" y="1611"/>
              <a:ext cx="110" cy="105"/>
            </a:xfrm>
            <a:prstGeom prst="line">
              <a:avLst/>
            </a:prstGeom>
            <a:noFill/>
            <a:ln w="19050">
              <a:solidFill>
                <a:schemeClr val="tx1"/>
              </a:solidFill>
              <a:round/>
              <a:headEnd/>
              <a:tailEnd/>
            </a:ln>
          </p:spPr>
          <p:txBody>
            <a:bodyPr wrap="none" anchor="ctr"/>
            <a:lstStyle/>
            <a:p>
              <a:endParaRPr lang="en-US"/>
            </a:p>
          </p:txBody>
        </p:sp>
        <p:sp>
          <p:nvSpPr>
            <p:cNvPr id="68642" name="Line 53"/>
            <p:cNvSpPr>
              <a:spLocks noChangeShapeType="1"/>
            </p:cNvSpPr>
            <p:nvPr/>
          </p:nvSpPr>
          <p:spPr bwMode="auto">
            <a:xfrm flipV="1">
              <a:off x="2009" y="1616"/>
              <a:ext cx="192" cy="183"/>
            </a:xfrm>
            <a:prstGeom prst="line">
              <a:avLst/>
            </a:prstGeom>
            <a:noFill/>
            <a:ln w="19050">
              <a:solidFill>
                <a:schemeClr val="tx1"/>
              </a:solidFill>
              <a:round/>
              <a:headEnd/>
              <a:tailEnd/>
            </a:ln>
          </p:spPr>
          <p:txBody>
            <a:bodyPr wrap="none" anchor="ctr"/>
            <a:lstStyle/>
            <a:p>
              <a:endParaRPr lang="en-US"/>
            </a:p>
          </p:txBody>
        </p:sp>
        <p:sp>
          <p:nvSpPr>
            <p:cNvPr id="68643" name="Line 54"/>
            <p:cNvSpPr>
              <a:spLocks noChangeShapeType="1"/>
            </p:cNvSpPr>
            <p:nvPr/>
          </p:nvSpPr>
          <p:spPr bwMode="auto">
            <a:xfrm flipV="1">
              <a:off x="2019" y="1704"/>
              <a:ext cx="192" cy="183"/>
            </a:xfrm>
            <a:prstGeom prst="line">
              <a:avLst/>
            </a:prstGeom>
            <a:noFill/>
            <a:ln w="19050">
              <a:solidFill>
                <a:schemeClr val="tx1"/>
              </a:solidFill>
              <a:round/>
              <a:headEnd/>
              <a:tailEnd/>
            </a:ln>
          </p:spPr>
          <p:txBody>
            <a:bodyPr wrap="none" anchor="ctr"/>
            <a:lstStyle/>
            <a:p>
              <a:endParaRPr lang="en-US"/>
            </a:p>
          </p:txBody>
        </p:sp>
        <p:sp>
          <p:nvSpPr>
            <p:cNvPr id="68644" name="Line 55"/>
            <p:cNvSpPr>
              <a:spLocks noChangeShapeType="1"/>
            </p:cNvSpPr>
            <p:nvPr/>
          </p:nvSpPr>
          <p:spPr bwMode="auto">
            <a:xfrm flipV="1">
              <a:off x="2025" y="1781"/>
              <a:ext cx="192" cy="183"/>
            </a:xfrm>
            <a:prstGeom prst="line">
              <a:avLst/>
            </a:prstGeom>
            <a:noFill/>
            <a:ln w="19050">
              <a:solidFill>
                <a:schemeClr val="tx1"/>
              </a:solidFill>
              <a:round/>
              <a:headEnd/>
              <a:tailEnd/>
            </a:ln>
          </p:spPr>
          <p:txBody>
            <a:bodyPr wrap="none" anchor="ctr"/>
            <a:lstStyle/>
            <a:p>
              <a:endParaRPr lang="en-US"/>
            </a:p>
          </p:txBody>
        </p:sp>
        <p:sp>
          <p:nvSpPr>
            <p:cNvPr id="68645" name="Line 56"/>
            <p:cNvSpPr>
              <a:spLocks noChangeShapeType="1"/>
            </p:cNvSpPr>
            <p:nvPr/>
          </p:nvSpPr>
          <p:spPr bwMode="auto">
            <a:xfrm flipV="1">
              <a:off x="2047" y="1874"/>
              <a:ext cx="169" cy="161"/>
            </a:xfrm>
            <a:prstGeom prst="line">
              <a:avLst/>
            </a:prstGeom>
            <a:noFill/>
            <a:ln w="19050">
              <a:solidFill>
                <a:schemeClr val="tx1"/>
              </a:solidFill>
              <a:round/>
              <a:headEnd/>
              <a:tailEnd/>
            </a:ln>
          </p:spPr>
          <p:txBody>
            <a:bodyPr wrap="none" anchor="ctr"/>
            <a:lstStyle/>
            <a:p>
              <a:endParaRPr lang="en-US"/>
            </a:p>
          </p:txBody>
        </p:sp>
        <p:sp>
          <p:nvSpPr>
            <p:cNvPr id="68646" name="Line 57"/>
            <p:cNvSpPr>
              <a:spLocks noChangeShapeType="1"/>
            </p:cNvSpPr>
            <p:nvPr/>
          </p:nvSpPr>
          <p:spPr bwMode="auto">
            <a:xfrm flipV="1">
              <a:off x="2135" y="1947"/>
              <a:ext cx="86" cy="82"/>
            </a:xfrm>
            <a:prstGeom prst="line">
              <a:avLst/>
            </a:prstGeom>
            <a:noFill/>
            <a:ln w="19050">
              <a:solidFill>
                <a:schemeClr val="tx1"/>
              </a:solidFill>
              <a:round/>
              <a:headEnd/>
              <a:tailEnd/>
            </a:ln>
          </p:spPr>
          <p:txBody>
            <a:bodyPr wrap="none" anchor="ctr"/>
            <a:lstStyle/>
            <a:p>
              <a:endParaRPr lang="en-US"/>
            </a:p>
          </p:txBody>
        </p:sp>
      </p:grpSp>
      <p:sp>
        <p:nvSpPr>
          <p:cNvPr id="171066" name="Line 58"/>
          <p:cNvSpPr>
            <a:spLocks noChangeShapeType="1"/>
          </p:cNvSpPr>
          <p:nvPr/>
        </p:nvSpPr>
        <p:spPr bwMode="auto">
          <a:xfrm flipV="1">
            <a:off x="4367213" y="2547939"/>
            <a:ext cx="360362" cy="1587"/>
          </a:xfrm>
          <a:prstGeom prst="line">
            <a:avLst/>
          </a:prstGeom>
          <a:noFill/>
          <a:ln w="38100">
            <a:solidFill>
              <a:schemeClr val="tx1"/>
            </a:solidFill>
            <a:round/>
            <a:headEnd/>
            <a:tailEnd/>
          </a:ln>
        </p:spPr>
        <p:txBody>
          <a:bodyPr wrap="none" anchor="ctr"/>
          <a:lstStyle/>
          <a:p>
            <a:endParaRPr lang="en-US"/>
          </a:p>
        </p:txBody>
      </p:sp>
      <p:sp>
        <p:nvSpPr>
          <p:cNvPr id="171067" name="Line 59"/>
          <p:cNvSpPr>
            <a:spLocks noChangeShapeType="1"/>
          </p:cNvSpPr>
          <p:nvPr/>
        </p:nvSpPr>
        <p:spPr bwMode="auto">
          <a:xfrm flipV="1">
            <a:off x="5057776" y="2540000"/>
            <a:ext cx="614363" cy="1588"/>
          </a:xfrm>
          <a:prstGeom prst="line">
            <a:avLst/>
          </a:prstGeom>
          <a:noFill/>
          <a:ln w="38100">
            <a:solidFill>
              <a:schemeClr val="tx1"/>
            </a:solidFill>
            <a:round/>
            <a:headEnd/>
            <a:tailEnd/>
          </a:ln>
        </p:spPr>
        <p:txBody>
          <a:bodyPr wrap="none" anchor="ctr"/>
          <a:lstStyle/>
          <a:p>
            <a:endParaRPr lang="en-US"/>
          </a:p>
        </p:txBody>
      </p:sp>
      <p:pic>
        <p:nvPicPr>
          <p:cNvPr id="68638" name="Picture 60" descr="CrossSectionFromSW"/>
          <p:cNvPicPr>
            <a:picLocks noChangeAspect="1" noChangeArrowheads="1"/>
          </p:cNvPicPr>
          <p:nvPr/>
        </p:nvPicPr>
        <p:blipFill>
          <a:blip r:embed="rId6" cstate="print"/>
          <a:srcRect/>
          <a:stretch>
            <a:fillRect/>
          </a:stretch>
        </p:blipFill>
        <p:spPr bwMode="auto">
          <a:xfrm>
            <a:off x="6573838" y="3089275"/>
            <a:ext cx="3808412" cy="3087688"/>
          </a:xfrm>
          <a:prstGeom prst="rect">
            <a:avLst/>
          </a:prstGeom>
          <a:noFill/>
          <a:ln w="9525">
            <a:noFill/>
            <a:miter lim="800000"/>
            <a:headEnd/>
            <a:tailEnd/>
          </a:ln>
        </p:spPr>
      </p:pic>
      <p:sp>
        <p:nvSpPr>
          <p:cNvPr id="171069" name="Line 61"/>
          <p:cNvSpPr>
            <a:spLocks noChangeShapeType="1"/>
          </p:cNvSpPr>
          <p:nvPr/>
        </p:nvSpPr>
        <p:spPr bwMode="auto">
          <a:xfrm>
            <a:off x="4395788" y="3211513"/>
            <a:ext cx="298450" cy="0"/>
          </a:xfrm>
          <a:prstGeom prst="line">
            <a:avLst/>
          </a:prstGeom>
          <a:noFill/>
          <a:ln w="41275">
            <a:solidFill>
              <a:schemeClr val="bg1"/>
            </a:solidFill>
            <a:round/>
            <a:headEnd/>
            <a:tailEnd/>
          </a:ln>
        </p:spPr>
        <p:txBody>
          <a:bodyPr wrap="none" anchor="ctr"/>
          <a:lstStyle/>
          <a:p>
            <a:endParaRPr lang="en-US"/>
          </a:p>
        </p:txBody>
      </p:sp>
      <p:sp>
        <p:nvSpPr>
          <p:cNvPr id="171070" name="Oval 62"/>
          <p:cNvSpPr>
            <a:spLocks noChangeArrowheads="1"/>
          </p:cNvSpPr>
          <p:nvPr/>
        </p:nvSpPr>
        <p:spPr bwMode="auto">
          <a:xfrm>
            <a:off x="8008938" y="4991101"/>
            <a:ext cx="679450" cy="631825"/>
          </a:xfrm>
          <a:prstGeom prst="ellipse">
            <a:avLst/>
          </a:prstGeom>
          <a:noFill/>
          <a:ln w="38100">
            <a:solidFill>
              <a:srgbClr val="FF0000"/>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10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10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10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10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10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710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710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10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7" grpId="0" animBg="1"/>
      <p:bldP spid="171028" grpId="0" animBg="1"/>
      <p:bldP spid="171039" grpId="0" animBg="1"/>
      <p:bldP spid="171040" grpId="0" animBg="1"/>
      <p:bldP spid="171041" grpId="0" animBg="1"/>
      <p:bldP spid="171057" grpId="0" animBg="1"/>
      <p:bldP spid="171058" grpId="0" animBg="1"/>
      <p:bldP spid="171066" grpId="0" animBg="1"/>
      <p:bldP spid="171067" grpId="0" animBg="1"/>
      <p:bldP spid="171069" grpId="0" animBg="1"/>
      <p:bldP spid="17107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Offset Cutting Planes</a:t>
            </a:r>
          </a:p>
        </p:txBody>
      </p:sp>
      <p:pic>
        <p:nvPicPr>
          <p:cNvPr id="70659" name="Picture 4" descr="OffsetPlane"/>
          <p:cNvPicPr>
            <a:picLocks noChangeAspect="1" noChangeArrowheads="1"/>
          </p:cNvPicPr>
          <p:nvPr/>
        </p:nvPicPr>
        <p:blipFill>
          <a:blip r:embed="rId4" cstate="print"/>
          <a:srcRect/>
          <a:stretch>
            <a:fillRect/>
          </a:stretch>
        </p:blipFill>
        <p:spPr bwMode="auto">
          <a:xfrm>
            <a:off x="2047876" y="1973263"/>
            <a:ext cx="3783013" cy="3624262"/>
          </a:xfrm>
          <a:prstGeom prst="rect">
            <a:avLst/>
          </a:prstGeom>
          <a:noFill/>
          <a:ln w="9525">
            <a:noFill/>
            <a:miter lim="800000"/>
            <a:headEnd/>
            <a:tailEnd/>
          </a:ln>
        </p:spPr>
      </p:pic>
      <p:pic>
        <p:nvPicPr>
          <p:cNvPr id="70660" name="Picture 5" descr="OffsetPlane2"/>
          <p:cNvPicPr>
            <a:picLocks noChangeAspect="1" noChangeArrowheads="1"/>
          </p:cNvPicPr>
          <p:nvPr/>
        </p:nvPicPr>
        <p:blipFill>
          <a:blip r:embed="rId5" cstate="print"/>
          <a:srcRect/>
          <a:stretch>
            <a:fillRect/>
          </a:stretch>
        </p:blipFill>
        <p:spPr bwMode="auto">
          <a:xfrm>
            <a:off x="6507163" y="1835151"/>
            <a:ext cx="3325812" cy="4187825"/>
          </a:xfrm>
          <a:prstGeom prst="rect">
            <a:avLst/>
          </a:prstGeom>
          <a:noFill/>
          <a:ln w="9525">
            <a:noFill/>
            <a:miter lim="800000"/>
            <a:headEnd/>
            <a:tailEnd/>
          </a:ln>
        </p:spPr>
      </p:pic>
      <p:grpSp>
        <p:nvGrpSpPr>
          <p:cNvPr id="2" name="Group 11"/>
          <p:cNvGrpSpPr>
            <a:grpSpLocks/>
          </p:cNvGrpSpPr>
          <p:nvPr/>
        </p:nvGrpSpPr>
        <p:grpSpPr bwMode="auto">
          <a:xfrm>
            <a:off x="2060575" y="2613026"/>
            <a:ext cx="3600450" cy="1008063"/>
            <a:chOff x="338" y="1646"/>
            <a:chExt cx="2268" cy="635"/>
          </a:xfrm>
        </p:grpSpPr>
        <p:sp>
          <p:nvSpPr>
            <p:cNvPr id="70665" name="Rectangle 6"/>
            <p:cNvSpPr>
              <a:spLocks noChangeArrowheads="1"/>
            </p:cNvSpPr>
            <p:nvPr/>
          </p:nvSpPr>
          <p:spPr bwMode="auto">
            <a:xfrm>
              <a:off x="338" y="2054"/>
              <a:ext cx="1316" cy="227"/>
            </a:xfrm>
            <a:prstGeom prst="rect">
              <a:avLst/>
            </a:prstGeom>
            <a:noFill/>
            <a:ln w="25400">
              <a:solidFill>
                <a:srgbClr val="FF0000"/>
              </a:solidFill>
              <a:miter lim="800000"/>
              <a:headEnd/>
              <a:tailEnd/>
            </a:ln>
          </p:spPr>
          <p:txBody>
            <a:bodyPr wrap="none" anchor="ctr"/>
            <a:lstStyle/>
            <a:p>
              <a:endParaRPr lang="en-US"/>
            </a:p>
          </p:txBody>
        </p:sp>
        <p:sp>
          <p:nvSpPr>
            <p:cNvPr id="70666" name="Rectangle 7"/>
            <p:cNvSpPr>
              <a:spLocks noChangeArrowheads="1"/>
            </p:cNvSpPr>
            <p:nvPr/>
          </p:nvSpPr>
          <p:spPr bwMode="auto">
            <a:xfrm>
              <a:off x="1382" y="1646"/>
              <a:ext cx="1224" cy="227"/>
            </a:xfrm>
            <a:prstGeom prst="rect">
              <a:avLst/>
            </a:prstGeom>
            <a:noFill/>
            <a:ln w="25400">
              <a:solidFill>
                <a:srgbClr val="FF0000"/>
              </a:solidFill>
              <a:miter lim="800000"/>
              <a:headEnd/>
              <a:tailEnd/>
            </a:ln>
          </p:spPr>
          <p:txBody>
            <a:bodyPr wrap="none" anchor="ctr"/>
            <a:lstStyle/>
            <a:p>
              <a:endParaRPr lang="en-US"/>
            </a:p>
          </p:txBody>
        </p:sp>
        <p:sp>
          <p:nvSpPr>
            <p:cNvPr id="70667" name="Rectangle 8"/>
            <p:cNvSpPr>
              <a:spLocks noChangeArrowheads="1"/>
            </p:cNvSpPr>
            <p:nvPr/>
          </p:nvSpPr>
          <p:spPr bwMode="auto">
            <a:xfrm>
              <a:off x="1382" y="1646"/>
              <a:ext cx="273" cy="635"/>
            </a:xfrm>
            <a:prstGeom prst="rect">
              <a:avLst/>
            </a:prstGeom>
            <a:noFill/>
            <a:ln w="25400">
              <a:solidFill>
                <a:srgbClr val="FF0000"/>
              </a:solidFill>
              <a:miter lim="800000"/>
              <a:headEnd/>
              <a:tailEnd/>
            </a:ln>
          </p:spPr>
          <p:txBody>
            <a:bodyPr wrap="none" anchor="ctr"/>
            <a:lstStyle/>
            <a:p>
              <a:endParaRPr lang="en-US"/>
            </a:p>
          </p:txBody>
        </p:sp>
      </p:grpSp>
      <p:grpSp>
        <p:nvGrpSpPr>
          <p:cNvPr id="3" name="Group 12"/>
          <p:cNvGrpSpPr>
            <a:grpSpLocks/>
          </p:cNvGrpSpPr>
          <p:nvPr/>
        </p:nvGrpSpPr>
        <p:grpSpPr bwMode="auto">
          <a:xfrm>
            <a:off x="6799264" y="2711451"/>
            <a:ext cx="2663825" cy="792163"/>
            <a:chOff x="3323" y="1708"/>
            <a:chExt cx="1678" cy="499"/>
          </a:xfrm>
        </p:grpSpPr>
        <p:sp>
          <p:nvSpPr>
            <p:cNvPr id="70663" name="Rectangle 9"/>
            <p:cNvSpPr>
              <a:spLocks noChangeArrowheads="1"/>
            </p:cNvSpPr>
            <p:nvPr/>
          </p:nvSpPr>
          <p:spPr bwMode="auto">
            <a:xfrm>
              <a:off x="3323" y="1980"/>
              <a:ext cx="953" cy="227"/>
            </a:xfrm>
            <a:prstGeom prst="rect">
              <a:avLst/>
            </a:prstGeom>
            <a:noFill/>
            <a:ln w="25400">
              <a:solidFill>
                <a:srgbClr val="FF0000"/>
              </a:solidFill>
              <a:miter lim="800000"/>
              <a:headEnd/>
              <a:tailEnd/>
            </a:ln>
          </p:spPr>
          <p:txBody>
            <a:bodyPr wrap="none" anchor="ctr"/>
            <a:lstStyle/>
            <a:p>
              <a:endParaRPr lang="en-US"/>
            </a:p>
          </p:txBody>
        </p:sp>
        <p:sp>
          <p:nvSpPr>
            <p:cNvPr id="70664" name="Rectangle 10"/>
            <p:cNvSpPr>
              <a:spLocks noChangeArrowheads="1"/>
            </p:cNvSpPr>
            <p:nvPr/>
          </p:nvSpPr>
          <p:spPr bwMode="auto">
            <a:xfrm rot="-2350480">
              <a:off x="4048" y="1708"/>
              <a:ext cx="953" cy="227"/>
            </a:xfrm>
            <a:prstGeom prst="rect">
              <a:avLst/>
            </a:prstGeom>
            <a:noFill/>
            <a:ln w="25400">
              <a:solidFill>
                <a:srgbClr val="FF0000"/>
              </a:solidFill>
              <a:miter lim="800000"/>
              <a:headEnd/>
              <a:tailEnd/>
            </a:ln>
          </p:spPr>
          <p:txBody>
            <a:bodyPr wrap="none" anchor="ct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Oversized Objects</a:t>
            </a:r>
          </a:p>
        </p:txBody>
      </p:sp>
      <p:sp>
        <p:nvSpPr>
          <p:cNvPr id="4" name="Rectangle 3"/>
          <p:cNvSpPr/>
          <p:nvPr/>
        </p:nvSpPr>
        <p:spPr>
          <a:xfrm>
            <a:off x="2296511" y="1394175"/>
            <a:ext cx="7126013" cy="3170099"/>
          </a:xfrm>
          <a:prstGeom prst="rect">
            <a:avLst/>
          </a:prstGeom>
        </p:spPr>
        <p:txBody>
          <a:bodyPr wrap="square">
            <a:spAutoFit/>
          </a:bodyPr>
          <a:lstStyle/>
          <a:p>
            <a:r>
              <a:rPr lang="en-US" sz="2000" dirty="0">
                <a:solidFill>
                  <a:srgbClr val="002060"/>
                </a:solidFill>
                <a:latin typeface="Century Gothic" charset="0"/>
                <a:ea typeface="Century Gothic" charset="0"/>
                <a:cs typeface="Century Gothic" charset="0"/>
              </a:rPr>
              <a:t>When a small cross section and of some length has to be drawn, there are two choices:</a:t>
            </a:r>
          </a:p>
          <a:p>
            <a:endParaRPr lang="en-US" sz="2000" dirty="0">
              <a:solidFill>
                <a:srgbClr val="002060"/>
              </a:solidFill>
              <a:latin typeface="Century Gothic" charset="0"/>
              <a:ea typeface="Century Gothic" charset="0"/>
              <a:cs typeface="Century Gothic" charset="0"/>
            </a:endParaRPr>
          </a:p>
          <a:p>
            <a:pPr marL="457200" indent="-457200">
              <a:buAutoNum type="arabicParenBoth"/>
            </a:pPr>
            <a:r>
              <a:rPr lang="en-US" sz="2000" dirty="0">
                <a:solidFill>
                  <a:srgbClr val="002060"/>
                </a:solidFill>
                <a:latin typeface="Century Gothic" charset="0"/>
                <a:ea typeface="Century Gothic" charset="0"/>
                <a:cs typeface="Century Gothic" charset="0"/>
              </a:rPr>
              <a:t>If the drawing is made full size, it may be too large to fit on your sheet</a:t>
            </a:r>
          </a:p>
          <a:p>
            <a:pPr marL="457200" indent="-457200">
              <a:buAutoNum type="arabicParenBoth"/>
            </a:pPr>
            <a:r>
              <a:rPr lang="en-US" sz="2000" dirty="0">
                <a:solidFill>
                  <a:srgbClr val="002060"/>
                </a:solidFill>
                <a:latin typeface="Century Gothic" charset="0"/>
                <a:ea typeface="Century Gothic" charset="0"/>
                <a:cs typeface="Century Gothic" charset="0"/>
              </a:rPr>
              <a:t>If the drawing is reduced in scale, the details may be too small to give the required information or to be dimensioned.</a:t>
            </a:r>
          </a:p>
          <a:p>
            <a:pPr marL="457200" indent="-457200">
              <a:buAutoNum type="arabicParenBoth"/>
            </a:pPr>
            <a:r>
              <a:rPr lang="en-US" sz="2000" dirty="0">
                <a:solidFill>
                  <a:srgbClr val="002060"/>
                </a:solidFill>
                <a:latin typeface="Century Gothic" charset="0"/>
                <a:ea typeface="Century Gothic" charset="0"/>
                <a:cs typeface="Century Gothic" charset="0"/>
              </a:rPr>
              <a:t>In such cases, the object can be reduced in length via a </a:t>
            </a:r>
            <a:r>
              <a:rPr lang="en-US" sz="2000" b="1" dirty="0">
                <a:solidFill>
                  <a:srgbClr val="002060"/>
                </a:solidFill>
                <a:latin typeface="Century Gothic" charset="0"/>
                <a:ea typeface="Century Gothic" charset="0"/>
                <a:cs typeface="Century Gothic" charset="0"/>
              </a:rPr>
              <a:t>Conventional Break. </a:t>
            </a:r>
          </a:p>
        </p:txBody>
      </p:sp>
    </p:spTree>
    <p:extLst>
      <p:ext uri="{BB962C8B-B14F-4D97-AF65-F5344CB8AC3E}">
        <p14:creationId xmlns:p14="http://schemas.microsoft.com/office/powerpoint/2010/main" val="2697796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Conventional Break</a:t>
            </a:r>
          </a:p>
        </p:txBody>
      </p:sp>
      <p:sp>
        <p:nvSpPr>
          <p:cNvPr id="4" name="Rectangle 3"/>
          <p:cNvSpPr/>
          <p:nvPr/>
        </p:nvSpPr>
        <p:spPr>
          <a:xfrm>
            <a:off x="1752601" y="1432112"/>
            <a:ext cx="7126013" cy="1323439"/>
          </a:xfrm>
          <a:prstGeom prst="rect">
            <a:avLst/>
          </a:prstGeom>
        </p:spPr>
        <p:txBody>
          <a:bodyPr wrap="square">
            <a:spAutoFit/>
          </a:bodyPr>
          <a:lstStyle/>
          <a:p>
            <a:r>
              <a:rPr lang="en-US" sz="2000" dirty="0">
                <a:solidFill>
                  <a:srgbClr val="002060"/>
                </a:solidFill>
                <a:latin typeface="Century Gothic" charset="0"/>
                <a:ea typeface="Century Gothic" charset="0"/>
                <a:cs typeface="Century Gothic" charset="0"/>
              </a:rPr>
              <a:t>"Conventional " here means </a:t>
            </a:r>
          </a:p>
          <a:p>
            <a:r>
              <a:rPr lang="en-US" sz="2000" dirty="0">
                <a:solidFill>
                  <a:srgbClr val="002060"/>
                </a:solidFill>
                <a:latin typeface="Century Gothic" charset="0"/>
                <a:ea typeface="Century Gothic" charset="0"/>
                <a:cs typeface="Century Gothic" charset="0"/>
              </a:rPr>
              <a:t>"as a matter of practice", </a:t>
            </a:r>
            <a:r>
              <a:rPr lang="en-US" sz="2000" b="1" dirty="0">
                <a:solidFill>
                  <a:srgbClr val="002060"/>
                </a:solidFill>
                <a:latin typeface="Century Gothic" charset="0"/>
                <a:ea typeface="Century Gothic" charset="0"/>
                <a:cs typeface="Century Gothic" charset="0"/>
              </a:rPr>
              <a:t>not</a:t>
            </a:r>
          </a:p>
          <a:p>
            <a:r>
              <a:rPr lang="en-US" sz="2000" dirty="0">
                <a:solidFill>
                  <a:srgbClr val="002060"/>
                </a:solidFill>
                <a:latin typeface="Century Gothic" charset="0"/>
                <a:ea typeface="Century Gothic" charset="0"/>
                <a:cs typeface="Century Gothic" charset="0"/>
              </a:rPr>
              <a:t>"normal, unexceptional".</a:t>
            </a:r>
          </a:p>
          <a:p>
            <a:endParaRPr lang="en-US" sz="2000" dirty="0">
              <a:solidFill>
                <a:srgbClr val="002060"/>
              </a:solidFill>
              <a:latin typeface="Century Gothic" charset="0"/>
              <a:ea typeface="Century Gothic" charset="0"/>
              <a:cs typeface="Century Gothic" charset="0"/>
            </a:endParaRPr>
          </a:p>
        </p:txBody>
      </p:sp>
      <p:pic>
        <p:nvPicPr>
          <p:cNvPr id="2" name="Picture 1" descr="ConventionalBrea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594" y="1432112"/>
            <a:ext cx="4888006" cy="4188331"/>
          </a:xfrm>
          <a:prstGeom prst="rect">
            <a:avLst/>
          </a:prstGeom>
        </p:spPr>
      </p:pic>
      <p:sp>
        <p:nvSpPr>
          <p:cNvPr id="3" name="Rectangle 2"/>
          <p:cNvSpPr/>
          <p:nvPr/>
        </p:nvSpPr>
        <p:spPr>
          <a:xfrm>
            <a:off x="5627594" y="5969879"/>
            <a:ext cx="5245100" cy="307777"/>
          </a:xfrm>
          <a:prstGeom prst="rect">
            <a:avLst/>
          </a:prstGeom>
        </p:spPr>
        <p:txBody>
          <a:bodyPr wrap="square">
            <a:spAutoFit/>
          </a:bodyPr>
          <a:lstStyle/>
          <a:p>
            <a:r>
              <a:rPr lang="en-US" sz="1400" dirty="0">
                <a:latin typeface="+mj-lt"/>
                <a:hlinkClick r:id="rId4"/>
              </a:rPr>
              <a:t>http://</a:t>
            </a:r>
            <a:r>
              <a:rPr lang="en-US" sz="1400" dirty="0" err="1">
                <a:latin typeface="+mj-lt"/>
                <a:hlinkClick r:id="rId4"/>
              </a:rPr>
              <a:t>draftingmanuals.tpub.com</a:t>
            </a:r>
            <a:r>
              <a:rPr lang="en-US" sz="1400" dirty="0">
                <a:latin typeface="+mj-lt"/>
                <a:hlinkClick r:id="rId4"/>
              </a:rPr>
              <a:t>/14276/</a:t>
            </a:r>
            <a:r>
              <a:rPr lang="en-US" sz="1400" dirty="0" err="1">
                <a:latin typeface="+mj-lt"/>
                <a:hlinkClick r:id="rId4"/>
              </a:rPr>
              <a:t>img</a:t>
            </a:r>
            <a:r>
              <a:rPr lang="en-US" sz="1400" dirty="0">
                <a:latin typeface="+mj-lt"/>
                <a:hlinkClick r:id="rId4"/>
              </a:rPr>
              <a:t>/14276_189_1.jpg</a:t>
            </a:r>
            <a:endParaRPr lang="en-US" sz="1400" dirty="0">
              <a:latin typeface="+mj-lt"/>
            </a:endParaRPr>
          </a:p>
        </p:txBody>
      </p:sp>
    </p:spTree>
    <p:extLst>
      <p:ext uri="{BB962C8B-B14F-4D97-AF65-F5344CB8AC3E}">
        <p14:creationId xmlns:p14="http://schemas.microsoft.com/office/powerpoint/2010/main" val="2127359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Vertical Text Placeholder 2"/>
          <p:cNvSpPr>
            <a:spLocks noGrp="1"/>
          </p:cNvSpPr>
          <p:nvPr>
            <p:ph type="body" orient="vert" idx="1"/>
          </p:nvPr>
        </p:nvSpPr>
        <p:spPr>
          <a:xfrm>
            <a:off x="1828800" y="716280"/>
            <a:ext cx="8839200" cy="1066800"/>
          </a:xfrm>
        </p:spPr>
        <p:txBody>
          <a:bodyPr vert="horz"/>
          <a:lstStyle/>
          <a:p>
            <a:pPr>
              <a:buFontTx/>
              <a:buNone/>
            </a:pPr>
            <a:r>
              <a:rPr lang="en-US" sz="2000" dirty="0">
                <a:solidFill>
                  <a:srgbClr val="000099"/>
                </a:solidFill>
                <a:latin typeface="Century Gothic" charset="0"/>
                <a:ea typeface="Century Gothic" charset="0"/>
                <a:cs typeface="Century Gothic" charset="0"/>
              </a:rPr>
              <a:t>	</a:t>
            </a:r>
            <a:r>
              <a:rPr lang="en-US" sz="2000" b="1" dirty="0">
                <a:solidFill>
                  <a:srgbClr val="000099"/>
                </a:solidFill>
                <a:latin typeface="Century Gothic" charset="0"/>
                <a:ea typeface="Century Gothic" charset="0"/>
                <a:cs typeface="Century Gothic" charset="0"/>
              </a:rPr>
              <a:t>In-class exercise--Follow along with this cross-section exercise:</a:t>
            </a:r>
          </a:p>
        </p:txBody>
      </p:sp>
      <p:pic>
        <p:nvPicPr>
          <p:cNvPr id="152577" name="Picture 1"/>
          <p:cNvPicPr>
            <a:picLocks noChangeAspect="1" noChangeArrowheads="1"/>
          </p:cNvPicPr>
          <p:nvPr/>
        </p:nvPicPr>
        <p:blipFill>
          <a:blip r:embed="rId3" cstate="print"/>
          <a:srcRect/>
          <a:stretch>
            <a:fillRect/>
          </a:stretch>
        </p:blipFill>
        <p:spPr bwMode="auto">
          <a:xfrm>
            <a:off x="3145412" y="1835807"/>
            <a:ext cx="6014301" cy="446930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Learning objectives for week 6</a:t>
            </a:r>
          </a:p>
        </p:txBody>
      </p:sp>
      <p:sp>
        <p:nvSpPr>
          <p:cNvPr id="26627" name="Rectangle 3"/>
          <p:cNvSpPr>
            <a:spLocks noGrp="1" noChangeArrowheads="1"/>
          </p:cNvSpPr>
          <p:nvPr>
            <p:ph type="body" idx="1"/>
          </p:nvPr>
        </p:nvSpPr>
        <p:spPr/>
        <p:txBody>
          <a:bodyPr/>
          <a:lstStyle/>
          <a:p>
            <a:pPr marL="0" indent="0" algn="ctr">
              <a:buNone/>
            </a:pPr>
            <a:endParaRPr lang="en-US" sz="2000" dirty="0">
              <a:latin typeface="Century Gothic" charset="0"/>
              <a:ea typeface="Century Gothic" charset="0"/>
              <a:cs typeface="Century Gothic" charset="0"/>
            </a:endParaRPr>
          </a:p>
          <a:p>
            <a:pPr marL="0" indent="0" algn="ctr">
              <a:buNone/>
            </a:pPr>
            <a:endParaRPr lang="en-US" sz="2000" dirty="0">
              <a:latin typeface="Century Gothic" charset="0"/>
              <a:ea typeface="Century Gothic" charset="0"/>
              <a:cs typeface="Century Gothic" charset="0"/>
            </a:endParaRPr>
          </a:p>
          <a:p>
            <a:pPr marL="0" indent="0" algn="ctr">
              <a:buNone/>
            </a:pPr>
            <a:endParaRPr lang="en-US" sz="2000" dirty="0">
              <a:latin typeface="Century Gothic" charset="0"/>
              <a:ea typeface="Century Gothic" charset="0"/>
              <a:cs typeface="Century Gothic" charset="0"/>
            </a:endParaRPr>
          </a:p>
          <a:p>
            <a:pPr marL="0" indent="0" algn="ctr">
              <a:buNone/>
            </a:pPr>
            <a:r>
              <a:rPr lang="en-US" sz="2000" dirty="0">
                <a:latin typeface="Century Gothic" charset="0"/>
                <a:ea typeface="Century Gothic" charset="0"/>
                <a:cs typeface="Century Gothic" charset="0"/>
              </a:rPr>
              <a:t>Auxiliary view</a:t>
            </a:r>
          </a:p>
          <a:p>
            <a:pPr marL="0" indent="0" algn="ctr">
              <a:buNone/>
            </a:pPr>
            <a:r>
              <a:rPr lang="en-US" sz="2000" dirty="0">
                <a:latin typeface="Century Gothic" charset="0"/>
                <a:ea typeface="Century Gothic" charset="0"/>
                <a:cs typeface="Century Gothic" charset="0"/>
              </a:rPr>
              <a:t>Cross-section view</a:t>
            </a:r>
          </a:p>
          <a:p>
            <a:pPr marL="0" indent="0" algn="ctr">
              <a:buNone/>
            </a:pPr>
            <a:r>
              <a:rPr lang="en-US" sz="2000" dirty="0">
                <a:latin typeface="Century Gothic" charset="0"/>
                <a:ea typeface="Century Gothic" charset="0"/>
                <a:cs typeface="Century Gothic" charset="0"/>
              </a:rPr>
              <a:t>Degrees of Freedom</a:t>
            </a:r>
          </a:p>
          <a:p>
            <a:endParaRPr lang="en-US" sz="2000" dirty="0">
              <a:latin typeface="Century Gothic" charset="0"/>
              <a:ea typeface="Century Gothic" charset="0"/>
              <a:cs typeface="Century Gothic"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p:nvPr>
        </p:nvSpPr>
        <p:spPr>
          <a:xfrm>
            <a:off x="203200" y="3161806"/>
            <a:ext cx="11785600" cy="854075"/>
          </a:xfrm>
        </p:spPr>
        <p:txBody>
          <a:bodyPr/>
          <a:lstStyle/>
          <a:p>
            <a:r>
              <a:rPr lang="en-US" b="1" dirty="0">
                <a:latin typeface="Century Gothic" charset="0"/>
                <a:ea typeface="Century Gothic" charset="0"/>
                <a:cs typeface="Century Gothic" charset="0"/>
              </a:rPr>
              <a:t>Degrees of Freedom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Degrees of Freedom</a:t>
            </a:r>
          </a:p>
        </p:txBody>
      </p:sp>
      <p:sp>
        <p:nvSpPr>
          <p:cNvPr id="75779" name="Rectangle 3"/>
          <p:cNvSpPr>
            <a:spLocks noGrp="1" noChangeArrowheads="1"/>
          </p:cNvSpPr>
          <p:nvPr>
            <p:ph type="body" idx="1"/>
          </p:nvPr>
        </p:nvSpPr>
        <p:spPr>
          <a:xfrm>
            <a:off x="1676400" y="1295401"/>
            <a:ext cx="8839200" cy="582613"/>
          </a:xfrm>
        </p:spPr>
        <p:txBody>
          <a:bodyPr/>
          <a:lstStyle/>
          <a:p>
            <a:r>
              <a:rPr lang="en-US" sz="2000" dirty="0">
                <a:latin typeface="Century Gothic" charset="0"/>
                <a:ea typeface="Century Gothic" charset="0"/>
                <a:cs typeface="Century Gothic" charset="0"/>
              </a:rPr>
              <a:t>Consider a single object that is a rigid body:</a:t>
            </a:r>
          </a:p>
        </p:txBody>
      </p:sp>
      <p:sp>
        <p:nvSpPr>
          <p:cNvPr id="75780" name="Text Box 8"/>
          <p:cNvSpPr txBox="1">
            <a:spLocks noChangeArrowheads="1"/>
          </p:cNvSpPr>
          <p:nvPr/>
        </p:nvSpPr>
        <p:spPr bwMode="auto">
          <a:xfrm>
            <a:off x="6815138" y="6103939"/>
            <a:ext cx="3664786" cy="461665"/>
          </a:xfrm>
          <a:prstGeom prst="rect">
            <a:avLst/>
          </a:prstGeom>
          <a:noFill/>
          <a:ln w="9525">
            <a:noFill/>
            <a:miter lim="800000"/>
            <a:headEnd/>
            <a:tailEnd/>
          </a:ln>
        </p:spPr>
        <p:txBody>
          <a:bodyPr wrap="none">
            <a:spAutoFit/>
          </a:bodyPr>
          <a:lstStyle/>
          <a:p>
            <a:r>
              <a:rPr lang="en-US" sz="1200"/>
              <a:t>http://www1.istockphoto.com/file_thumbview_approve/</a:t>
            </a:r>
          </a:p>
          <a:p>
            <a:r>
              <a:rPr lang="en-US" sz="1200"/>
              <a:t>2272757/2/istockphoto_2272757_cooked_spaghetti.jpg</a:t>
            </a:r>
            <a:endParaRPr lang="en-US"/>
          </a:p>
        </p:txBody>
      </p:sp>
      <p:grpSp>
        <p:nvGrpSpPr>
          <p:cNvPr id="75781" name="Group 11"/>
          <p:cNvGrpSpPr>
            <a:grpSpLocks/>
          </p:cNvGrpSpPr>
          <p:nvPr/>
        </p:nvGrpSpPr>
        <p:grpSpPr bwMode="auto">
          <a:xfrm>
            <a:off x="2286001" y="1849438"/>
            <a:ext cx="7134113" cy="2494317"/>
            <a:chOff x="480" y="1165"/>
            <a:chExt cx="4418" cy="1458"/>
          </a:xfrm>
        </p:grpSpPr>
        <p:pic>
          <p:nvPicPr>
            <p:cNvPr id="75785" name="Picture 4" descr="hammer"/>
            <p:cNvPicPr>
              <a:picLocks noChangeAspect="1" noChangeArrowheads="1"/>
            </p:cNvPicPr>
            <p:nvPr/>
          </p:nvPicPr>
          <p:blipFill>
            <a:blip r:embed="rId4" cstate="print"/>
            <a:srcRect/>
            <a:stretch>
              <a:fillRect/>
            </a:stretch>
          </p:blipFill>
          <p:spPr bwMode="auto">
            <a:xfrm>
              <a:off x="1593" y="1212"/>
              <a:ext cx="1286" cy="1286"/>
            </a:xfrm>
            <a:prstGeom prst="rect">
              <a:avLst/>
            </a:prstGeom>
            <a:noFill/>
            <a:ln w="9525">
              <a:noFill/>
              <a:miter lim="800000"/>
              <a:headEnd/>
              <a:tailEnd/>
            </a:ln>
          </p:spPr>
        </p:pic>
        <p:sp>
          <p:nvSpPr>
            <p:cNvPr id="75786" name="Text Box 5"/>
            <p:cNvSpPr txBox="1">
              <a:spLocks noChangeArrowheads="1"/>
            </p:cNvSpPr>
            <p:nvPr/>
          </p:nvSpPr>
          <p:spPr bwMode="auto">
            <a:xfrm>
              <a:off x="969" y="2479"/>
              <a:ext cx="2501" cy="144"/>
            </a:xfrm>
            <a:prstGeom prst="rect">
              <a:avLst/>
            </a:prstGeom>
            <a:noFill/>
            <a:ln w="9525">
              <a:noFill/>
              <a:miter lim="800000"/>
              <a:headEnd/>
              <a:tailEnd/>
            </a:ln>
          </p:spPr>
          <p:txBody>
            <a:bodyPr wrap="none">
              <a:spAutoFit/>
            </a:bodyPr>
            <a:lstStyle/>
            <a:p>
              <a:r>
                <a:rPr lang="en-US" sz="1000">
                  <a:latin typeface="Century Gothic" charset="0"/>
                  <a:ea typeface="Century Gothic" charset="0"/>
                  <a:cs typeface="Century Gothic" charset="0"/>
                </a:rPr>
                <a:t>http://www.arcadeshopper.com/mame/images/hammer.jpg</a:t>
              </a:r>
              <a:endParaRPr lang="en-US">
                <a:latin typeface="Century Gothic" charset="0"/>
                <a:ea typeface="Century Gothic" charset="0"/>
                <a:cs typeface="Century Gothic" charset="0"/>
              </a:endParaRPr>
            </a:p>
          </p:txBody>
        </p:sp>
        <p:pic>
          <p:nvPicPr>
            <p:cNvPr id="75787" name="Picture 6" descr="AbstractRigidBody"/>
            <p:cNvPicPr>
              <a:picLocks noChangeAspect="1" noChangeArrowheads="1"/>
            </p:cNvPicPr>
            <p:nvPr/>
          </p:nvPicPr>
          <p:blipFill>
            <a:blip r:embed="rId5" cstate="print"/>
            <a:srcRect/>
            <a:stretch>
              <a:fillRect/>
            </a:stretch>
          </p:blipFill>
          <p:spPr bwMode="auto">
            <a:xfrm>
              <a:off x="3236" y="1165"/>
              <a:ext cx="1662" cy="1412"/>
            </a:xfrm>
            <a:prstGeom prst="rect">
              <a:avLst/>
            </a:prstGeom>
            <a:noFill/>
            <a:ln w="9525">
              <a:noFill/>
              <a:miter lim="800000"/>
              <a:headEnd/>
              <a:tailEnd/>
            </a:ln>
          </p:spPr>
        </p:pic>
        <p:sp>
          <p:nvSpPr>
            <p:cNvPr id="75788" name="Text Box 9"/>
            <p:cNvSpPr txBox="1">
              <a:spLocks noChangeArrowheads="1"/>
            </p:cNvSpPr>
            <p:nvPr/>
          </p:nvSpPr>
          <p:spPr bwMode="auto">
            <a:xfrm>
              <a:off x="480" y="1214"/>
              <a:ext cx="1090" cy="270"/>
            </a:xfrm>
            <a:prstGeom prst="rect">
              <a:avLst/>
            </a:prstGeom>
            <a:noFill/>
            <a:ln w="9525">
              <a:noFill/>
              <a:miter lim="800000"/>
              <a:headEnd/>
              <a:tailEnd/>
            </a:ln>
          </p:spPr>
          <p:txBody>
            <a:bodyPr wrap="none">
              <a:spAutoFit/>
            </a:bodyPr>
            <a:lstStyle/>
            <a:p>
              <a:r>
                <a:rPr lang="en-US" b="1" dirty="0">
                  <a:solidFill>
                    <a:srgbClr val="000099"/>
                  </a:solidFill>
                  <a:latin typeface="Century Gothic" charset="0"/>
                  <a:ea typeface="Century Gothic" charset="0"/>
                  <a:cs typeface="Century Gothic" charset="0"/>
                </a:rPr>
                <a:t>Rigid Body</a:t>
              </a:r>
            </a:p>
          </p:txBody>
        </p:sp>
      </p:grpSp>
      <p:grpSp>
        <p:nvGrpSpPr>
          <p:cNvPr id="3" name="Group 12"/>
          <p:cNvGrpSpPr>
            <a:grpSpLocks/>
          </p:cNvGrpSpPr>
          <p:nvPr/>
        </p:nvGrpSpPr>
        <p:grpSpPr bwMode="auto">
          <a:xfrm>
            <a:off x="2232549" y="4266491"/>
            <a:ext cx="5454650" cy="1854200"/>
            <a:chOff x="426" y="2674"/>
            <a:chExt cx="3436" cy="1168"/>
          </a:xfrm>
        </p:grpSpPr>
        <p:pic>
          <p:nvPicPr>
            <p:cNvPr id="75783" name="Picture 7" descr="ist2_2272757_cooked_spaghetti"/>
            <p:cNvPicPr>
              <a:picLocks noChangeAspect="1" noChangeArrowheads="1"/>
            </p:cNvPicPr>
            <p:nvPr/>
          </p:nvPicPr>
          <p:blipFill>
            <a:blip r:embed="rId6" cstate="print"/>
            <a:srcRect/>
            <a:stretch>
              <a:fillRect/>
            </a:stretch>
          </p:blipFill>
          <p:spPr bwMode="auto">
            <a:xfrm>
              <a:off x="2107" y="2674"/>
              <a:ext cx="1755" cy="1168"/>
            </a:xfrm>
            <a:prstGeom prst="rect">
              <a:avLst/>
            </a:prstGeom>
            <a:noFill/>
            <a:ln w="9525">
              <a:noFill/>
              <a:miter lim="800000"/>
              <a:headEnd/>
              <a:tailEnd/>
            </a:ln>
          </p:spPr>
        </p:pic>
        <p:sp>
          <p:nvSpPr>
            <p:cNvPr id="75784" name="Text Box 10"/>
            <p:cNvSpPr txBox="1">
              <a:spLocks noChangeArrowheads="1"/>
            </p:cNvSpPr>
            <p:nvPr/>
          </p:nvSpPr>
          <p:spPr bwMode="auto">
            <a:xfrm>
              <a:off x="426" y="2747"/>
              <a:ext cx="1515" cy="291"/>
            </a:xfrm>
            <a:prstGeom prst="rect">
              <a:avLst/>
            </a:prstGeom>
            <a:noFill/>
            <a:ln w="9525">
              <a:noFill/>
              <a:miter lim="800000"/>
              <a:headEnd/>
              <a:tailEnd/>
            </a:ln>
          </p:spPr>
          <p:txBody>
            <a:bodyPr wrap="none">
              <a:spAutoFit/>
            </a:bodyPr>
            <a:lstStyle/>
            <a:p>
              <a:r>
                <a:rPr lang="en-US" b="1" dirty="0">
                  <a:solidFill>
                    <a:srgbClr val="000099"/>
                  </a:solidFill>
                  <a:latin typeface="Century Gothic" charset="0"/>
                  <a:ea typeface="Century Gothic" charset="0"/>
                  <a:cs typeface="Century Gothic" charset="0"/>
                </a:rPr>
                <a:t>Non-rigid Body</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Degrees of Freedom </a:t>
            </a:r>
            <a:r>
              <a:rPr lang="en-US" sz="1600" b="1" dirty="0">
                <a:latin typeface="Century Gothic" charset="0"/>
                <a:ea typeface="Century Gothic" charset="0"/>
                <a:cs typeface="Century Gothic" charset="0"/>
              </a:rPr>
              <a:t>(For a Rigid Body)</a:t>
            </a:r>
            <a:endParaRPr lang="en-US" b="1" dirty="0">
              <a:latin typeface="Century Gothic" charset="0"/>
              <a:ea typeface="Century Gothic" charset="0"/>
              <a:cs typeface="Century Gothic" charset="0"/>
            </a:endParaRPr>
          </a:p>
        </p:txBody>
      </p:sp>
      <p:sp>
        <p:nvSpPr>
          <p:cNvPr id="77827" name="Rectangle 3"/>
          <p:cNvSpPr>
            <a:spLocks noGrp="1" noChangeArrowheads="1"/>
          </p:cNvSpPr>
          <p:nvPr>
            <p:ph type="body" idx="1"/>
          </p:nvPr>
        </p:nvSpPr>
        <p:spPr>
          <a:xfrm>
            <a:off x="1676400" y="1927413"/>
            <a:ext cx="8839200" cy="2752165"/>
          </a:xfrm>
        </p:spPr>
        <p:txBody>
          <a:bodyPr/>
          <a:lstStyle/>
          <a:p>
            <a:r>
              <a:rPr lang="en-US" sz="2000" dirty="0">
                <a:latin typeface="Century Gothic" charset="0"/>
                <a:ea typeface="Century Gothic" charset="0"/>
                <a:cs typeface="Century Gothic" charset="0"/>
              </a:rPr>
              <a:t>The number of variables needed to describe the position and orientation of an object in space.</a:t>
            </a:r>
          </a:p>
          <a:p>
            <a:r>
              <a:rPr lang="en-US" sz="2000" dirty="0">
                <a:latin typeface="Century Gothic" charset="0"/>
                <a:ea typeface="Century Gothic" charset="0"/>
                <a:cs typeface="Century Gothic" charset="0"/>
              </a:rPr>
              <a:t>Divide movement into two types:</a:t>
            </a:r>
          </a:p>
          <a:p>
            <a:pPr lvl="1"/>
            <a:r>
              <a:rPr lang="en-US" sz="2000" b="1" dirty="0">
                <a:latin typeface="Century Gothic" charset="0"/>
                <a:ea typeface="Century Gothic" charset="0"/>
                <a:cs typeface="Century Gothic" charset="0"/>
              </a:rPr>
              <a:t>Translational </a:t>
            </a:r>
            <a:r>
              <a:rPr lang="en-US" sz="2000" dirty="0">
                <a:latin typeface="Century Gothic" charset="0"/>
                <a:ea typeface="Century Gothic" charset="0"/>
                <a:cs typeface="Century Gothic" charset="0"/>
              </a:rPr>
              <a:t>(think of side to side, laterally)</a:t>
            </a:r>
            <a:endParaRPr lang="en-US" sz="2000" b="1" dirty="0">
              <a:latin typeface="Century Gothic" charset="0"/>
              <a:ea typeface="Century Gothic" charset="0"/>
              <a:cs typeface="Century Gothic" charset="0"/>
            </a:endParaRPr>
          </a:p>
          <a:p>
            <a:pPr lvl="1"/>
            <a:r>
              <a:rPr lang="en-US" sz="2000" b="1" dirty="0">
                <a:latin typeface="Century Gothic" charset="0"/>
                <a:ea typeface="Century Gothic" charset="0"/>
                <a:cs typeface="Century Gothic" charset="0"/>
              </a:rPr>
              <a:t>Rotational </a:t>
            </a:r>
            <a:r>
              <a:rPr lang="en-US" sz="2000" dirty="0">
                <a:latin typeface="Century Gothic" charset="0"/>
                <a:ea typeface="Century Gothic" charset="0"/>
                <a:cs typeface="Century Gothic" charset="0"/>
              </a:rPr>
              <a:t>(think of twisting)</a:t>
            </a:r>
            <a:endParaRPr lang="en-US" sz="2000" b="1" dirty="0">
              <a:latin typeface="Century Gothic" charset="0"/>
              <a:ea typeface="Century Gothic" charset="0"/>
              <a:cs typeface="Century Gothic"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Example of 1 Degree of Freedom</a:t>
            </a:r>
          </a:p>
        </p:txBody>
      </p:sp>
      <p:sp>
        <p:nvSpPr>
          <p:cNvPr id="79875" name="Line 4"/>
          <p:cNvSpPr>
            <a:spLocks noChangeShapeType="1"/>
          </p:cNvSpPr>
          <p:nvPr/>
        </p:nvSpPr>
        <p:spPr bwMode="auto">
          <a:xfrm>
            <a:off x="2189163" y="2738438"/>
            <a:ext cx="7593012" cy="0"/>
          </a:xfrm>
          <a:prstGeom prst="line">
            <a:avLst/>
          </a:prstGeom>
          <a:noFill/>
          <a:ln w="50800">
            <a:solidFill>
              <a:srgbClr val="000099"/>
            </a:solidFill>
            <a:round/>
            <a:headEnd type="triangle" w="med" len="med"/>
            <a:tailEnd type="triangle" w="med" len="med"/>
          </a:ln>
        </p:spPr>
        <p:txBody>
          <a:bodyPr wrap="none" anchor="ctr"/>
          <a:lstStyle/>
          <a:p>
            <a:endParaRPr lang="en-US"/>
          </a:p>
        </p:txBody>
      </p:sp>
      <p:sp>
        <p:nvSpPr>
          <p:cNvPr id="79876" name="Line 6"/>
          <p:cNvSpPr>
            <a:spLocks noChangeShapeType="1"/>
          </p:cNvSpPr>
          <p:nvPr/>
        </p:nvSpPr>
        <p:spPr bwMode="auto">
          <a:xfrm>
            <a:off x="5600700" y="2601914"/>
            <a:ext cx="0" cy="314325"/>
          </a:xfrm>
          <a:prstGeom prst="line">
            <a:avLst/>
          </a:prstGeom>
          <a:noFill/>
          <a:ln w="28575">
            <a:solidFill>
              <a:srgbClr val="000099"/>
            </a:solidFill>
            <a:round/>
            <a:headEnd/>
            <a:tailEnd/>
          </a:ln>
        </p:spPr>
        <p:txBody>
          <a:bodyPr wrap="none" anchor="ctr"/>
          <a:lstStyle/>
          <a:p>
            <a:endParaRPr lang="en-US"/>
          </a:p>
        </p:txBody>
      </p:sp>
      <p:sp>
        <p:nvSpPr>
          <p:cNvPr id="79877" name="Text Box 9"/>
          <p:cNvSpPr txBox="1">
            <a:spLocks noChangeArrowheads="1"/>
          </p:cNvSpPr>
          <p:nvPr/>
        </p:nvSpPr>
        <p:spPr bwMode="auto">
          <a:xfrm>
            <a:off x="5440363" y="2874963"/>
            <a:ext cx="354012" cy="457200"/>
          </a:xfrm>
          <a:prstGeom prst="rect">
            <a:avLst/>
          </a:prstGeom>
          <a:noFill/>
          <a:ln w="9525">
            <a:noFill/>
            <a:miter lim="800000"/>
            <a:headEnd/>
            <a:tailEnd/>
          </a:ln>
        </p:spPr>
        <p:txBody>
          <a:bodyPr wrap="none">
            <a:spAutoFit/>
          </a:bodyPr>
          <a:lstStyle/>
          <a:p>
            <a:r>
              <a:rPr lang="en-US">
                <a:solidFill>
                  <a:srgbClr val="000099"/>
                </a:solidFill>
                <a:latin typeface="Arial" charset="0"/>
              </a:rPr>
              <a:t>0</a:t>
            </a:r>
            <a:endParaRPr lang="en-US">
              <a:solidFill>
                <a:srgbClr val="000099"/>
              </a:solidFill>
            </a:endParaRPr>
          </a:p>
        </p:txBody>
      </p:sp>
      <p:sp>
        <p:nvSpPr>
          <p:cNvPr id="79878" name="Text Box 11"/>
          <p:cNvSpPr txBox="1">
            <a:spLocks noChangeArrowheads="1"/>
          </p:cNvSpPr>
          <p:nvPr/>
        </p:nvSpPr>
        <p:spPr bwMode="auto">
          <a:xfrm>
            <a:off x="1930401" y="1325563"/>
            <a:ext cx="7292381" cy="338554"/>
          </a:xfrm>
          <a:prstGeom prst="rect">
            <a:avLst/>
          </a:prstGeom>
          <a:noFill/>
          <a:ln w="9525">
            <a:noFill/>
            <a:miter lim="800000"/>
            <a:headEnd/>
            <a:tailEnd/>
          </a:ln>
        </p:spPr>
        <p:txBody>
          <a:bodyPr wrap="none">
            <a:spAutoFit/>
          </a:bodyPr>
          <a:lstStyle/>
          <a:p>
            <a:r>
              <a:rPr lang="en-US" sz="1600">
                <a:solidFill>
                  <a:srgbClr val="000099"/>
                </a:solidFill>
                <a:latin typeface="Century Gothic" charset="0"/>
                <a:ea typeface="Century Gothic" charset="0"/>
                <a:cs typeface="Century Gothic" charset="0"/>
              </a:rPr>
              <a:t>Consider a creature that lives on a number line in a 1 dimensional world</a:t>
            </a:r>
          </a:p>
        </p:txBody>
      </p:sp>
      <p:sp>
        <p:nvSpPr>
          <p:cNvPr id="79879" name="Text Box 13"/>
          <p:cNvSpPr txBox="1">
            <a:spLocks noChangeArrowheads="1"/>
          </p:cNvSpPr>
          <p:nvPr/>
        </p:nvSpPr>
        <p:spPr bwMode="auto">
          <a:xfrm>
            <a:off x="9498013" y="2820988"/>
            <a:ext cx="336550" cy="457200"/>
          </a:xfrm>
          <a:prstGeom prst="rect">
            <a:avLst/>
          </a:prstGeom>
          <a:noFill/>
          <a:ln w="9525">
            <a:noFill/>
            <a:miter lim="800000"/>
            <a:headEnd/>
            <a:tailEnd/>
          </a:ln>
        </p:spPr>
        <p:txBody>
          <a:bodyPr wrap="none">
            <a:spAutoFit/>
          </a:bodyPr>
          <a:lstStyle/>
          <a:p>
            <a:r>
              <a:rPr lang="en-US">
                <a:solidFill>
                  <a:srgbClr val="000099"/>
                </a:solidFill>
                <a:latin typeface="Arial" charset="0"/>
              </a:rPr>
              <a:t>x</a:t>
            </a:r>
            <a:endParaRPr lang="en-US">
              <a:solidFill>
                <a:srgbClr val="000099"/>
              </a:solidFill>
            </a:endParaRPr>
          </a:p>
        </p:txBody>
      </p:sp>
      <p:sp>
        <p:nvSpPr>
          <p:cNvPr id="79880" name="Line 14"/>
          <p:cNvSpPr>
            <a:spLocks noChangeShapeType="1"/>
          </p:cNvSpPr>
          <p:nvPr/>
        </p:nvSpPr>
        <p:spPr bwMode="auto">
          <a:xfrm>
            <a:off x="6151564" y="2755900"/>
            <a:ext cx="587375" cy="0"/>
          </a:xfrm>
          <a:prstGeom prst="line">
            <a:avLst/>
          </a:prstGeom>
          <a:noFill/>
          <a:ln w="63500">
            <a:solidFill>
              <a:srgbClr val="E40202"/>
            </a:solidFill>
            <a:round/>
            <a:headEnd/>
            <a:tailEnd/>
          </a:ln>
        </p:spPr>
        <p:txBody>
          <a:bodyPr wrap="none" anchor="ctr"/>
          <a:lstStyle/>
          <a:p>
            <a:endParaRPr lang="en-US"/>
          </a:p>
        </p:txBody>
      </p:sp>
      <p:grpSp>
        <p:nvGrpSpPr>
          <p:cNvPr id="2" name="Group 25"/>
          <p:cNvGrpSpPr>
            <a:grpSpLocks/>
          </p:cNvGrpSpPr>
          <p:nvPr/>
        </p:nvGrpSpPr>
        <p:grpSpPr bwMode="auto">
          <a:xfrm>
            <a:off x="2227263" y="4292600"/>
            <a:ext cx="7645400" cy="730250"/>
            <a:chOff x="443" y="2704"/>
            <a:chExt cx="4816" cy="460"/>
          </a:xfrm>
        </p:grpSpPr>
        <p:sp>
          <p:nvSpPr>
            <p:cNvPr id="79884" name="Line 15"/>
            <p:cNvSpPr>
              <a:spLocks noChangeShapeType="1"/>
            </p:cNvSpPr>
            <p:nvPr/>
          </p:nvSpPr>
          <p:spPr bwMode="auto">
            <a:xfrm>
              <a:off x="443" y="2790"/>
              <a:ext cx="4783" cy="0"/>
            </a:xfrm>
            <a:prstGeom prst="line">
              <a:avLst/>
            </a:prstGeom>
            <a:noFill/>
            <a:ln w="50800">
              <a:solidFill>
                <a:srgbClr val="000099"/>
              </a:solidFill>
              <a:round/>
              <a:headEnd type="triangle" w="med" len="med"/>
              <a:tailEnd type="triangle" w="med" len="med"/>
            </a:ln>
          </p:spPr>
          <p:txBody>
            <a:bodyPr wrap="none" anchor="ctr"/>
            <a:lstStyle/>
            <a:p>
              <a:endParaRPr lang="en-US"/>
            </a:p>
          </p:txBody>
        </p:sp>
        <p:sp>
          <p:nvSpPr>
            <p:cNvPr id="79885" name="Line 16"/>
            <p:cNvSpPr>
              <a:spLocks noChangeShapeType="1"/>
            </p:cNvSpPr>
            <p:nvPr/>
          </p:nvSpPr>
          <p:spPr bwMode="auto">
            <a:xfrm>
              <a:off x="2592" y="2704"/>
              <a:ext cx="0" cy="198"/>
            </a:xfrm>
            <a:prstGeom prst="line">
              <a:avLst/>
            </a:prstGeom>
            <a:noFill/>
            <a:ln w="28575">
              <a:solidFill>
                <a:srgbClr val="000099"/>
              </a:solidFill>
              <a:round/>
              <a:headEnd/>
              <a:tailEnd/>
            </a:ln>
          </p:spPr>
          <p:txBody>
            <a:bodyPr wrap="none" anchor="ctr"/>
            <a:lstStyle/>
            <a:p>
              <a:endParaRPr lang="en-US"/>
            </a:p>
          </p:txBody>
        </p:sp>
        <p:sp>
          <p:nvSpPr>
            <p:cNvPr id="79886" name="Text Box 17"/>
            <p:cNvSpPr txBox="1">
              <a:spLocks noChangeArrowheads="1"/>
            </p:cNvSpPr>
            <p:nvPr/>
          </p:nvSpPr>
          <p:spPr bwMode="auto">
            <a:xfrm>
              <a:off x="2491" y="2876"/>
              <a:ext cx="223" cy="288"/>
            </a:xfrm>
            <a:prstGeom prst="rect">
              <a:avLst/>
            </a:prstGeom>
            <a:noFill/>
            <a:ln w="9525">
              <a:noFill/>
              <a:miter lim="800000"/>
              <a:headEnd/>
              <a:tailEnd/>
            </a:ln>
          </p:spPr>
          <p:txBody>
            <a:bodyPr wrap="none">
              <a:spAutoFit/>
            </a:bodyPr>
            <a:lstStyle/>
            <a:p>
              <a:r>
                <a:rPr lang="en-US">
                  <a:solidFill>
                    <a:srgbClr val="000099"/>
                  </a:solidFill>
                  <a:latin typeface="Arial" charset="0"/>
                </a:rPr>
                <a:t>0</a:t>
              </a:r>
              <a:endParaRPr lang="en-US">
                <a:solidFill>
                  <a:srgbClr val="000099"/>
                </a:solidFill>
              </a:endParaRPr>
            </a:p>
          </p:txBody>
        </p:sp>
        <p:sp>
          <p:nvSpPr>
            <p:cNvPr id="79887" name="Text Box 18"/>
            <p:cNvSpPr txBox="1">
              <a:spLocks noChangeArrowheads="1"/>
            </p:cNvSpPr>
            <p:nvPr/>
          </p:nvSpPr>
          <p:spPr bwMode="auto">
            <a:xfrm>
              <a:off x="5047" y="2842"/>
              <a:ext cx="212" cy="288"/>
            </a:xfrm>
            <a:prstGeom prst="rect">
              <a:avLst/>
            </a:prstGeom>
            <a:noFill/>
            <a:ln w="9525">
              <a:noFill/>
              <a:miter lim="800000"/>
              <a:headEnd/>
              <a:tailEnd/>
            </a:ln>
          </p:spPr>
          <p:txBody>
            <a:bodyPr wrap="none">
              <a:spAutoFit/>
            </a:bodyPr>
            <a:lstStyle/>
            <a:p>
              <a:r>
                <a:rPr lang="en-US">
                  <a:solidFill>
                    <a:srgbClr val="000099"/>
                  </a:solidFill>
                  <a:latin typeface="Arial" charset="0"/>
                </a:rPr>
                <a:t>x</a:t>
              </a:r>
              <a:endParaRPr lang="en-US">
                <a:solidFill>
                  <a:srgbClr val="000099"/>
                </a:solidFill>
              </a:endParaRPr>
            </a:p>
          </p:txBody>
        </p:sp>
      </p:grpSp>
      <p:sp>
        <p:nvSpPr>
          <p:cNvPr id="189466" name="Text Box 26"/>
          <p:cNvSpPr txBox="1">
            <a:spLocks noChangeArrowheads="1"/>
          </p:cNvSpPr>
          <p:nvPr/>
        </p:nvSpPr>
        <p:spPr bwMode="auto">
          <a:xfrm>
            <a:off x="1974850" y="5441950"/>
            <a:ext cx="6622326" cy="338554"/>
          </a:xfrm>
          <a:prstGeom prst="rect">
            <a:avLst/>
          </a:prstGeom>
          <a:noFill/>
          <a:ln w="9525">
            <a:noFill/>
            <a:miter lim="800000"/>
            <a:headEnd/>
            <a:tailEnd/>
          </a:ln>
        </p:spPr>
        <p:txBody>
          <a:bodyPr wrap="none">
            <a:spAutoFit/>
          </a:bodyPr>
          <a:lstStyle/>
          <a:p>
            <a:r>
              <a:rPr lang="en-US" sz="1600">
                <a:solidFill>
                  <a:srgbClr val="000099"/>
                </a:solidFill>
                <a:latin typeface="Century Gothic" charset="0"/>
                <a:ea typeface="Century Gothic" charset="0"/>
                <a:cs typeface="Century Gothic" charset="0"/>
              </a:rPr>
              <a:t>Creature can go forward and backward -&gt; 1 degree of freedom</a:t>
            </a:r>
          </a:p>
        </p:txBody>
      </p:sp>
      <p:sp>
        <p:nvSpPr>
          <p:cNvPr id="79883" name="Line 14"/>
          <p:cNvSpPr>
            <a:spLocks noChangeShapeType="1"/>
          </p:cNvSpPr>
          <p:nvPr/>
        </p:nvSpPr>
        <p:spPr bwMode="auto">
          <a:xfrm>
            <a:off x="8045451" y="4424363"/>
            <a:ext cx="587375" cy="0"/>
          </a:xfrm>
          <a:prstGeom prst="line">
            <a:avLst/>
          </a:prstGeom>
          <a:noFill/>
          <a:ln w="63500">
            <a:solidFill>
              <a:srgbClr val="E40202"/>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6" grpId="0"/>
      <p:bldP spid="7988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501" name="Rectangle 13"/>
          <p:cNvSpPr>
            <a:spLocks noChangeArrowheads="1"/>
          </p:cNvSpPr>
          <p:nvPr/>
        </p:nvSpPr>
        <p:spPr bwMode="auto">
          <a:xfrm>
            <a:off x="1862139" y="1781175"/>
            <a:ext cx="5635625" cy="3937000"/>
          </a:xfrm>
          <a:prstGeom prst="rect">
            <a:avLst/>
          </a:prstGeom>
          <a:solidFill>
            <a:schemeClr val="accent6"/>
          </a:solidFill>
          <a:ln w="9525">
            <a:solidFill>
              <a:schemeClr val="tx1"/>
            </a:solidFill>
            <a:miter lim="800000"/>
            <a:headEnd/>
            <a:tailEnd/>
          </a:ln>
          <a:effectLst/>
        </p:spPr>
        <p:txBody>
          <a:bodyPr wrap="none" anchor="ctr"/>
          <a:lstStyle/>
          <a:p>
            <a:endParaRPr lang="en-US"/>
          </a:p>
        </p:txBody>
      </p:sp>
      <p:sp>
        <p:nvSpPr>
          <p:cNvPr id="81923"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Example of 3 Degrees of Freedom</a:t>
            </a:r>
          </a:p>
        </p:txBody>
      </p:sp>
      <p:sp>
        <p:nvSpPr>
          <p:cNvPr id="81924" name="Line 3"/>
          <p:cNvSpPr>
            <a:spLocks noChangeShapeType="1"/>
          </p:cNvSpPr>
          <p:nvPr/>
        </p:nvSpPr>
        <p:spPr bwMode="auto">
          <a:xfrm>
            <a:off x="1922464" y="3625850"/>
            <a:ext cx="5559425" cy="0"/>
          </a:xfrm>
          <a:prstGeom prst="line">
            <a:avLst/>
          </a:prstGeom>
          <a:noFill/>
          <a:ln w="31750">
            <a:solidFill>
              <a:schemeClr val="tx1"/>
            </a:solidFill>
            <a:round/>
            <a:headEnd type="triangle" w="med" len="med"/>
            <a:tailEnd type="triangle" w="med" len="med"/>
          </a:ln>
        </p:spPr>
        <p:txBody>
          <a:bodyPr wrap="none" anchor="ctr"/>
          <a:lstStyle/>
          <a:p>
            <a:endParaRPr lang="en-US"/>
          </a:p>
        </p:txBody>
      </p:sp>
      <p:sp>
        <p:nvSpPr>
          <p:cNvPr id="81925" name="Text Box 7"/>
          <p:cNvSpPr txBox="1">
            <a:spLocks noChangeArrowheads="1"/>
          </p:cNvSpPr>
          <p:nvPr/>
        </p:nvSpPr>
        <p:spPr bwMode="auto">
          <a:xfrm>
            <a:off x="1930400" y="1325563"/>
            <a:ext cx="4703532" cy="338554"/>
          </a:xfrm>
          <a:prstGeom prst="rect">
            <a:avLst/>
          </a:prstGeom>
          <a:noFill/>
          <a:ln w="9525">
            <a:noFill/>
            <a:miter lim="800000"/>
            <a:headEnd/>
            <a:tailEnd/>
          </a:ln>
        </p:spPr>
        <p:txBody>
          <a:bodyPr wrap="none">
            <a:spAutoFit/>
          </a:bodyPr>
          <a:lstStyle/>
          <a:p>
            <a:r>
              <a:rPr lang="en-US" sz="1600">
                <a:solidFill>
                  <a:srgbClr val="000099"/>
                </a:solidFill>
                <a:latin typeface="Century Gothic" charset="0"/>
                <a:ea typeface="Century Gothic" charset="0"/>
                <a:cs typeface="Century Gothic" charset="0"/>
              </a:rPr>
              <a:t>Consider a creature that lives in 2 dimensions.</a:t>
            </a:r>
          </a:p>
        </p:txBody>
      </p:sp>
      <p:sp>
        <p:nvSpPr>
          <p:cNvPr id="81926" name="Line 9"/>
          <p:cNvSpPr>
            <a:spLocks noChangeShapeType="1"/>
          </p:cNvSpPr>
          <p:nvPr/>
        </p:nvSpPr>
        <p:spPr bwMode="auto">
          <a:xfrm rot="-5400000">
            <a:off x="2654300" y="3756025"/>
            <a:ext cx="3892550" cy="0"/>
          </a:xfrm>
          <a:prstGeom prst="line">
            <a:avLst/>
          </a:prstGeom>
          <a:noFill/>
          <a:ln w="31750">
            <a:solidFill>
              <a:schemeClr val="tx1"/>
            </a:solidFill>
            <a:round/>
            <a:headEnd type="triangle" w="med" len="med"/>
            <a:tailEnd type="triangle" w="med" len="med"/>
          </a:ln>
        </p:spPr>
        <p:txBody>
          <a:bodyPr wrap="none" anchor="ctr"/>
          <a:lstStyle/>
          <a:p>
            <a:endParaRPr lang="en-US"/>
          </a:p>
        </p:txBody>
      </p:sp>
      <p:sp>
        <p:nvSpPr>
          <p:cNvPr id="81927" name="Rectangle 10"/>
          <p:cNvSpPr>
            <a:spLocks noChangeArrowheads="1"/>
          </p:cNvSpPr>
          <p:nvPr/>
        </p:nvSpPr>
        <p:spPr bwMode="auto">
          <a:xfrm>
            <a:off x="6689725" y="3624263"/>
            <a:ext cx="336550" cy="457200"/>
          </a:xfrm>
          <a:prstGeom prst="rect">
            <a:avLst/>
          </a:prstGeom>
          <a:noFill/>
          <a:ln w="9525">
            <a:noFill/>
            <a:miter lim="800000"/>
            <a:headEnd/>
            <a:tailEnd/>
          </a:ln>
        </p:spPr>
        <p:txBody>
          <a:bodyPr wrap="none">
            <a:spAutoFit/>
          </a:bodyPr>
          <a:lstStyle/>
          <a:p>
            <a:r>
              <a:rPr lang="en-US">
                <a:latin typeface="Arial" charset="0"/>
              </a:rPr>
              <a:t>x</a:t>
            </a:r>
          </a:p>
        </p:txBody>
      </p:sp>
      <p:sp>
        <p:nvSpPr>
          <p:cNvPr id="81928" name="Rectangle 11"/>
          <p:cNvSpPr>
            <a:spLocks noChangeArrowheads="1"/>
          </p:cNvSpPr>
          <p:nvPr/>
        </p:nvSpPr>
        <p:spPr bwMode="auto">
          <a:xfrm>
            <a:off x="4673600" y="1785938"/>
            <a:ext cx="336550" cy="457200"/>
          </a:xfrm>
          <a:prstGeom prst="rect">
            <a:avLst/>
          </a:prstGeom>
          <a:noFill/>
          <a:ln w="9525">
            <a:noFill/>
            <a:miter lim="800000"/>
            <a:headEnd/>
            <a:tailEnd/>
          </a:ln>
        </p:spPr>
        <p:txBody>
          <a:bodyPr wrap="none">
            <a:spAutoFit/>
          </a:bodyPr>
          <a:lstStyle/>
          <a:p>
            <a:r>
              <a:rPr lang="en-US">
                <a:latin typeface="Arial" charset="0"/>
              </a:rPr>
              <a:t>y</a:t>
            </a:r>
            <a:endParaRPr lang="en-US">
              <a:solidFill>
                <a:schemeClr val="bg1"/>
              </a:solidFill>
              <a:latin typeface="Arial" charset="0"/>
            </a:endParaRPr>
          </a:p>
        </p:txBody>
      </p:sp>
      <p:sp>
        <p:nvSpPr>
          <p:cNvPr id="191502" name="AutoShape 14"/>
          <p:cNvSpPr>
            <a:spLocks noChangeArrowheads="1"/>
          </p:cNvSpPr>
          <p:nvPr/>
        </p:nvSpPr>
        <p:spPr bwMode="auto">
          <a:xfrm>
            <a:off x="4659314" y="3122613"/>
            <a:ext cx="441325" cy="449262"/>
          </a:xfrm>
          <a:prstGeom prst="smileyFace">
            <a:avLst>
              <a:gd name="adj" fmla="val 4653"/>
            </a:avLst>
          </a:prstGeom>
          <a:solidFill>
            <a:srgbClr val="FFFF00"/>
          </a:solidFill>
          <a:ln w="9525">
            <a:solidFill>
              <a:schemeClr val="tx1"/>
            </a:solidFill>
            <a:round/>
            <a:headEnd/>
            <a:tailEnd/>
          </a:ln>
        </p:spPr>
        <p:txBody>
          <a:bodyPr wrap="none" anchor="ctr"/>
          <a:lstStyle/>
          <a:p>
            <a:endParaRPr lang="en-US"/>
          </a:p>
        </p:txBody>
      </p:sp>
      <p:sp>
        <p:nvSpPr>
          <p:cNvPr id="191503" name="AutoShape 15"/>
          <p:cNvSpPr>
            <a:spLocks noChangeArrowheads="1"/>
          </p:cNvSpPr>
          <p:nvPr/>
        </p:nvSpPr>
        <p:spPr bwMode="auto">
          <a:xfrm>
            <a:off x="6056314" y="2330451"/>
            <a:ext cx="441325" cy="449263"/>
          </a:xfrm>
          <a:prstGeom prst="smileyFace">
            <a:avLst>
              <a:gd name="adj" fmla="val 4653"/>
            </a:avLst>
          </a:prstGeom>
          <a:solidFill>
            <a:srgbClr val="FFFF00"/>
          </a:solidFill>
          <a:ln w="9525">
            <a:solidFill>
              <a:schemeClr val="tx1"/>
            </a:solidFill>
            <a:round/>
            <a:headEnd/>
            <a:tailEnd/>
          </a:ln>
        </p:spPr>
        <p:txBody>
          <a:bodyPr wrap="none" anchor="ctr"/>
          <a:lstStyle/>
          <a:p>
            <a:endParaRPr lang="en-US"/>
          </a:p>
        </p:txBody>
      </p:sp>
      <p:sp>
        <p:nvSpPr>
          <p:cNvPr id="191504" name="AutoShape 16"/>
          <p:cNvSpPr>
            <a:spLocks noChangeArrowheads="1"/>
          </p:cNvSpPr>
          <p:nvPr/>
        </p:nvSpPr>
        <p:spPr bwMode="auto">
          <a:xfrm rot="5004617">
            <a:off x="6057107" y="2331245"/>
            <a:ext cx="441325" cy="449262"/>
          </a:xfrm>
          <a:prstGeom prst="smileyFace">
            <a:avLst>
              <a:gd name="adj" fmla="val 4653"/>
            </a:avLst>
          </a:prstGeom>
          <a:solidFill>
            <a:srgbClr val="FFFF00"/>
          </a:solidFill>
          <a:ln w="9525">
            <a:solidFill>
              <a:schemeClr val="tx1"/>
            </a:solidFill>
            <a:round/>
            <a:headEnd/>
            <a:tailEnd/>
          </a:ln>
        </p:spPr>
        <p:txBody>
          <a:bodyPr wrap="none" anchor="ctr"/>
          <a:lstStyle/>
          <a:p>
            <a:endParaRPr lang="en-US"/>
          </a:p>
        </p:txBody>
      </p:sp>
      <p:sp>
        <p:nvSpPr>
          <p:cNvPr id="191505" name="Text Box 17"/>
          <p:cNvSpPr txBox="1">
            <a:spLocks noChangeArrowheads="1"/>
          </p:cNvSpPr>
          <p:nvPr/>
        </p:nvSpPr>
        <p:spPr bwMode="auto">
          <a:xfrm>
            <a:off x="7642225" y="3252789"/>
            <a:ext cx="2819400" cy="2062103"/>
          </a:xfrm>
          <a:prstGeom prst="rect">
            <a:avLst/>
          </a:prstGeom>
          <a:noFill/>
          <a:ln w="9525">
            <a:noFill/>
            <a:miter lim="800000"/>
            <a:headEnd/>
            <a:tailEnd/>
          </a:ln>
        </p:spPr>
        <p:txBody>
          <a:bodyPr>
            <a:spAutoFit/>
          </a:bodyPr>
          <a:lstStyle/>
          <a:p>
            <a:r>
              <a:rPr lang="en-US" sz="1600" dirty="0">
                <a:solidFill>
                  <a:srgbClr val="000099"/>
                </a:solidFill>
                <a:latin typeface="Century Gothic" charset="0"/>
                <a:ea typeface="Century Gothic" charset="0"/>
                <a:cs typeface="Century Gothic" charset="0"/>
              </a:rPr>
              <a:t>If he can move along the x and y axis and can not rotate, that is 2 DOF.</a:t>
            </a:r>
          </a:p>
          <a:p>
            <a:endParaRPr lang="en-US" sz="1600" dirty="0">
              <a:solidFill>
                <a:srgbClr val="000099"/>
              </a:solidFill>
              <a:latin typeface="Century Gothic" charset="0"/>
              <a:ea typeface="Century Gothic" charset="0"/>
              <a:cs typeface="Century Gothic" charset="0"/>
            </a:endParaRPr>
          </a:p>
          <a:p>
            <a:endParaRPr lang="en-US" sz="1600" dirty="0">
              <a:solidFill>
                <a:srgbClr val="000099"/>
              </a:solidFill>
              <a:latin typeface="Century Gothic" charset="0"/>
              <a:ea typeface="Century Gothic" charset="0"/>
              <a:cs typeface="Century Gothic" charset="0"/>
            </a:endParaRPr>
          </a:p>
          <a:p>
            <a:r>
              <a:rPr lang="en-US" sz="1600" dirty="0">
                <a:solidFill>
                  <a:srgbClr val="000099"/>
                </a:solidFill>
                <a:latin typeface="Century Gothic" charset="0"/>
                <a:ea typeface="Century Gothic" charset="0"/>
                <a:cs typeface="Century Gothic" charset="0"/>
              </a:rPr>
              <a:t>Move along the x and y axis</a:t>
            </a:r>
          </a:p>
          <a:p>
            <a:r>
              <a:rPr lang="en-US" sz="1600" dirty="0">
                <a:solidFill>
                  <a:srgbClr val="000099"/>
                </a:solidFill>
                <a:latin typeface="Century Gothic" charset="0"/>
                <a:ea typeface="Century Gothic" charset="0"/>
                <a:cs typeface="Century Gothic" charset="0"/>
              </a:rPr>
              <a:t>as well as rotate -&gt; 3DOF</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150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915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15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1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2" grpId="0" animBg="1"/>
      <p:bldP spid="191503" grpId="0" animBg="1"/>
      <p:bldP spid="191504" grpId="0" animBg="1"/>
      <p:bldP spid="191505"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Example of 6 Degrees of Freedom</a:t>
            </a:r>
          </a:p>
        </p:txBody>
      </p:sp>
      <p:sp>
        <p:nvSpPr>
          <p:cNvPr id="83971" name="Line 3"/>
          <p:cNvSpPr>
            <a:spLocks noChangeShapeType="1"/>
          </p:cNvSpPr>
          <p:nvPr/>
        </p:nvSpPr>
        <p:spPr bwMode="auto">
          <a:xfrm>
            <a:off x="2317216" y="1729649"/>
            <a:ext cx="3172857" cy="1564395"/>
          </a:xfrm>
          <a:prstGeom prst="line">
            <a:avLst/>
          </a:prstGeom>
          <a:noFill/>
          <a:ln w="31750">
            <a:solidFill>
              <a:srgbClr val="000099"/>
            </a:solidFill>
            <a:round/>
            <a:headEnd type="triangle" w="med" len="med"/>
            <a:tailEnd type="triangle" w="med" len="med"/>
          </a:ln>
        </p:spPr>
        <p:txBody>
          <a:bodyPr wrap="none" anchor="ctr"/>
          <a:lstStyle/>
          <a:p>
            <a:endParaRPr lang="en-US"/>
          </a:p>
        </p:txBody>
      </p:sp>
      <p:sp>
        <p:nvSpPr>
          <p:cNvPr id="83972" name="Text Box 5"/>
          <p:cNvSpPr txBox="1">
            <a:spLocks noChangeArrowheads="1"/>
          </p:cNvSpPr>
          <p:nvPr/>
        </p:nvSpPr>
        <p:spPr bwMode="auto">
          <a:xfrm>
            <a:off x="1524001" y="1006074"/>
            <a:ext cx="3312125" cy="338554"/>
          </a:xfrm>
          <a:prstGeom prst="rect">
            <a:avLst/>
          </a:prstGeom>
          <a:noFill/>
          <a:ln w="9525">
            <a:noFill/>
            <a:miter lim="800000"/>
            <a:headEnd/>
            <a:tailEnd/>
          </a:ln>
        </p:spPr>
        <p:txBody>
          <a:bodyPr wrap="none">
            <a:spAutoFit/>
          </a:bodyPr>
          <a:lstStyle/>
          <a:p>
            <a:r>
              <a:rPr lang="en-US" sz="1600" dirty="0">
                <a:solidFill>
                  <a:srgbClr val="000099"/>
                </a:solidFill>
                <a:latin typeface="Century Gothic" charset="0"/>
                <a:ea typeface="Century Gothic" charset="0"/>
                <a:cs typeface="Century Gothic" charset="0"/>
              </a:rPr>
              <a:t>Now Consider three dimensions</a:t>
            </a:r>
          </a:p>
        </p:txBody>
      </p:sp>
      <p:sp>
        <p:nvSpPr>
          <p:cNvPr id="83973" name="Line 7"/>
          <p:cNvSpPr>
            <a:spLocks noChangeShapeType="1"/>
          </p:cNvSpPr>
          <p:nvPr/>
        </p:nvSpPr>
        <p:spPr bwMode="auto">
          <a:xfrm rot="16200000" flipV="1">
            <a:off x="2653230" y="2726680"/>
            <a:ext cx="2500830" cy="22029"/>
          </a:xfrm>
          <a:prstGeom prst="line">
            <a:avLst/>
          </a:prstGeom>
          <a:noFill/>
          <a:ln w="31750">
            <a:solidFill>
              <a:srgbClr val="000099"/>
            </a:solidFill>
            <a:round/>
            <a:headEnd type="triangle" w="med" len="med"/>
            <a:tailEnd type="triangle" w="med" len="med"/>
          </a:ln>
        </p:spPr>
        <p:txBody>
          <a:bodyPr wrap="none" anchor="ctr"/>
          <a:lstStyle/>
          <a:p>
            <a:endParaRPr lang="en-US"/>
          </a:p>
        </p:txBody>
      </p:sp>
      <p:sp>
        <p:nvSpPr>
          <p:cNvPr id="83974" name="Rectangle 8"/>
          <p:cNvSpPr>
            <a:spLocks noChangeArrowheads="1"/>
          </p:cNvSpPr>
          <p:nvPr/>
        </p:nvSpPr>
        <p:spPr bwMode="auto">
          <a:xfrm>
            <a:off x="5588038" y="3007319"/>
            <a:ext cx="336550" cy="457200"/>
          </a:xfrm>
          <a:prstGeom prst="rect">
            <a:avLst/>
          </a:prstGeom>
          <a:noFill/>
          <a:ln w="9525">
            <a:noFill/>
            <a:miter lim="800000"/>
            <a:headEnd/>
            <a:tailEnd/>
          </a:ln>
        </p:spPr>
        <p:txBody>
          <a:bodyPr wrap="none">
            <a:spAutoFit/>
          </a:bodyPr>
          <a:lstStyle/>
          <a:p>
            <a:r>
              <a:rPr lang="en-US" dirty="0">
                <a:solidFill>
                  <a:srgbClr val="000099"/>
                </a:solidFill>
                <a:latin typeface="Arial" charset="0"/>
              </a:rPr>
              <a:t>x</a:t>
            </a:r>
          </a:p>
        </p:txBody>
      </p:sp>
      <p:sp>
        <p:nvSpPr>
          <p:cNvPr id="83975" name="Rectangle 9"/>
          <p:cNvSpPr>
            <a:spLocks noChangeArrowheads="1"/>
          </p:cNvSpPr>
          <p:nvPr/>
        </p:nvSpPr>
        <p:spPr bwMode="auto">
          <a:xfrm>
            <a:off x="3959578" y="1343555"/>
            <a:ext cx="336550" cy="457200"/>
          </a:xfrm>
          <a:prstGeom prst="rect">
            <a:avLst/>
          </a:prstGeom>
          <a:noFill/>
          <a:ln w="9525">
            <a:noFill/>
            <a:miter lim="800000"/>
            <a:headEnd/>
            <a:tailEnd/>
          </a:ln>
        </p:spPr>
        <p:txBody>
          <a:bodyPr wrap="none">
            <a:spAutoFit/>
          </a:bodyPr>
          <a:lstStyle/>
          <a:p>
            <a:r>
              <a:rPr lang="en-US" dirty="0">
                <a:solidFill>
                  <a:srgbClr val="000099"/>
                </a:solidFill>
                <a:latin typeface="Arial" charset="0"/>
              </a:rPr>
              <a:t>y</a:t>
            </a:r>
          </a:p>
        </p:txBody>
      </p:sp>
      <p:sp>
        <p:nvSpPr>
          <p:cNvPr id="83976" name="Line 11"/>
          <p:cNvSpPr>
            <a:spLocks noChangeShapeType="1"/>
          </p:cNvSpPr>
          <p:nvPr/>
        </p:nvSpPr>
        <p:spPr bwMode="auto">
          <a:xfrm rot="19764257">
            <a:off x="1778010" y="2517145"/>
            <a:ext cx="3747892" cy="248910"/>
          </a:xfrm>
          <a:prstGeom prst="line">
            <a:avLst/>
          </a:prstGeom>
          <a:noFill/>
          <a:ln w="31750">
            <a:solidFill>
              <a:srgbClr val="000099"/>
            </a:solidFill>
            <a:round/>
            <a:headEnd type="triangle" w="med" len="med"/>
            <a:tailEnd type="triangle" w="med" len="med"/>
          </a:ln>
        </p:spPr>
        <p:txBody>
          <a:bodyPr wrap="none" anchor="ctr"/>
          <a:lstStyle/>
          <a:p>
            <a:endParaRPr lang="en-US"/>
          </a:p>
        </p:txBody>
      </p:sp>
      <p:sp>
        <p:nvSpPr>
          <p:cNvPr id="83977" name="Rectangle 12"/>
          <p:cNvSpPr>
            <a:spLocks noChangeArrowheads="1"/>
          </p:cNvSpPr>
          <p:nvPr/>
        </p:nvSpPr>
        <p:spPr bwMode="auto">
          <a:xfrm>
            <a:off x="2331853" y="3207808"/>
            <a:ext cx="336550" cy="457200"/>
          </a:xfrm>
          <a:prstGeom prst="rect">
            <a:avLst/>
          </a:prstGeom>
          <a:noFill/>
          <a:ln w="9525">
            <a:noFill/>
            <a:miter lim="800000"/>
            <a:headEnd/>
            <a:tailEnd/>
          </a:ln>
        </p:spPr>
        <p:txBody>
          <a:bodyPr wrap="none">
            <a:spAutoFit/>
          </a:bodyPr>
          <a:lstStyle/>
          <a:p>
            <a:r>
              <a:rPr lang="en-US" dirty="0">
                <a:solidFill>
                  <a:srgbClr val="000099"/>
                </a:solidFill>
                <a:latin typeface="Arial" charset="0"/>
              </a:rPr>
              <a:t>z</a:t>
            </a:r>
          </a:p>
        </p:txBody>
      </p:sp>
      <p:sp>
        <p:nvSpPr>
          <p:cNvPr id="192525" name="Text Box 13"/>
          <p:cNvSpPr txBox="1">
            <a:spLocks noChangeArrowheads="1"/>
          </p:cNvSpPr>
          <p:nvPr/>
        </p:nvSpPr>
        <p:spPr bwMode="auto">
          <a:xfrm>
            <a:off x="7173913" y="1312864"/>
            <a:ext cx="2900362" cy="338137"/>
          </a:xfrm>
          <a:prstGeom prst="rect">
            <a:avLst/>
          </a:prstGeom>
          <a:noFill/>
          <a:ln w="9525">
            <a:noFill/>
            <a:miter lim="800000"/>
            <a:headEnd/>
            <a:tailEnd/>
          </a:ln>
        </p:spPr>
        <p:txBody>
          <a:bodyPr>
            <a:spAutoFit/>
          </a:bodyPr>
          <a:lstStyle/>
          <a:p>
            <a:r>
              <a:rPr lang="en-US" sz="1600">
                <a:solidFill>
                  <a:srgbClr val="000099"/>
                </a:solidFill>
                <a:latin typeface="Century Gothic" charset="0"/>
                <a:ea typeface="Century Gothic" charset="0"/>
                <a:cs typeface="Century Gothic" charset="0"/>
              </a:rPr>
              <a:t>Translate on x, y, and z</a:t>
            </a:r>
          </a:p>
        </p:txBody>
      </p:sp>
      <p:sp>
        <p:nvSpPr>
          <p:cNvPr id="192526" name="Text Box 14"/>
          <p:cNvSpPr txBox="1">
            <a:spLocks noChangeArrowheads="1"/>
          </p:cNvSpPr>
          <p:nvPr/>
        </p:nvSpPr>
        <p:spPr bwMode="auto">
          <a:xfrm>
            <a:off x="7162800" y="1625600"/>
            <a:ext cx="2187388" cy="338554"/>
          </a:xfrm>
          <a:prstGeom prst="rect">
            <a:avLst/>
          </a:prstGeom>
          <a:noFill/>
          <a:ln w="9525">
            <a:noFill/>
            <a:miter lim="800000"/>
            <a:headEnd/>
            <a:tailEnd/>
          </a:ln>
        </p:spPr>
        <p:txBody>
          <a:bodyPr wrap="square">
            <a:spAutoFit/>
          </a:bodyPr>
          <a:lstStyle/>
          <a:p>
            <a:r>
              <a:rPr lang="en-US" sz="1600" dirty="0">
                <a:solidFill>
                  <a:srgbClr val="000099"/>
                </a:solidFill>
                <a:latin typeface="Century Gothic" charset="0"/>
                <a:ea typeface="Century Gothic" charset="0"/>
                <a:cs typeface="Century Gothic" charset="0"/>
              </a:rPr>
              <a:t>Rotate about x, y, z</a:t>
            </a:r>
          </a:p>
        </p:txBody>
      </p:sp>
      <p:grpSp>
        <p:nvGrpSpPr>
          <p:cNvPr id="2" name="Group 31"/>
          <p:cNvGrpSpPr>
            <a:grpSpLocks/>
          </p:cNvGrpSpPr>
          <p:nvPr/>
        </p:nvGrpSpPr>
        <p:grpSpPr bwMode="auto">
          <a:xfrm>
            <a:off x="4475046" y="3892779"/>
            <a:ext cx="5611813" cy="2349500"/>
            <a:chOff x="2014" y="2673"/>
            <a:chExt cx="3535" cy="1480"/>
          </a:xfrm>
        </p:grpSpPr>
        <p:pic>
          <p:nvPicPr>
            <p:cNvPr id="83982" name="Picture 15" descr="ROLL"/>
            <p:cNvPicPr>
              <a:picLocks noChangeAspect="1" noChangeArrowheads="1"/>
            </p:cNvPicPr>
            <p:nvPr/>
          </p:nvPicPr>
          <p:blipFill>
            <a:blip r:embed="rId4" cstate="print"/>
            <a:srcRect/>
            <a:stretch>
              <a:fillRect/>
            </a:stretch>
          </p:blipFill>
          <p:spPr bwMode="auto">
            <a:xfrm>
              <a:off x="2079" y="2697"/>
              <a:ext cx="1162" cy="1110"/>
            </a:xfrm>
            <a:prstGeom prst="rect">
              <a:avLst/>
            </a:prstGeom>
            <a:noFill/>
            <a:ln w="9525">
              <a:noFill/>
              <a:miter lim="800000"/>
              <a:headEnd/>
              <a:tailEnd/>
            </a:ln>
          </p:spPr>
        </p:pic>
        <p:sp>
          <p:nvSpPr>
            <p:cNvPr id="83983" name="Rectangle 21"/>
            <p:cNvSpPr>
              <a:spLocks noChangeArrowheads="1"/>
            </p:cNvSpPr>
            <p:nvPr/>
          </p:nvSpPr>
          <p:spPr bwMode="auto">
            <a:xfrm>
              <a:off x="2014" y="2673"/>
              <a:ext cx="294" cy="1166"/>
            </a:xfrm>
            <a:prstGeom prst="rect">
              <a:avLst/>
            </a:prstGeom>
            <a:solidFill>
              <a:srgbClr val="5F5F5F"/>
            </a:solidFill>
            <a:ln w="9525">
              <a:noFill/>
              <a:miter lim="800000"/>
              <a:headEnd/>
              <a:tailEnd/>
            </a:ln>
          </p:spPr>
          <p:txBody>
            <a:bodyPr wrap="none" anchor="ctr"/>
            <a:lstStyle/>
            <a:p>
              <a:endParaRPr lang="en-US">
                <a:solidFill>
                  <a:srgbClr val="000099"/>
                </a:solidFill>
                <a:latin typeface="Century Gothic" charset="0"/>
                <a:ea typeface="Century Gothic" charset="0"/>
                <a:cs typeface="Century Gothic" charset="0"/>
              </a:endParaRPr>
            </a:p>
          </p:txBody>
        </p:sp>
        <p:pic>
          <p:nvPicPr>
            <p:cNvPr id="83984" name="Picture 16" descr="PITCH"/>
            <p:cNvPicPr>
              <a:picLocks noChangeAspect="1" noChangeArrowheads="1"/>
            </p:cNvPicPr>
            <p:nvPr/>
          </p:nvPicPr>
          <p:blipFill>
            <a:blip r:embed="rId5" cstate="print"/>
            <a:srcRect/>
            <a:stretch>
              <a:fillRect/>
            </a:stretch>
          </p:blipFill>
          <p:spPr bwMode="auto">
            <a:xfrm>
              <a:off x="3235" y="2704"/>
              <a:ext cx="1149" cy="1098"/>
            </a:xfrm>
            <a:prstGeom prst="rect">
              <a:avLst/>
            </a:prstGeom>
            <a:noFill/>
            <a:ln w="9525">
              <a:noFill/>
              <a:miter lim="800000"/>
              <a:headEnd/>
              <a:tailEnd/>
            </a:ln>
          </p:spPr>
        </p:pic>
        <p:pic>
          <p:nvPicPr>
            <p:cNvPr id="83985" name="Picture 17" descr="YAW"/>
            <p:cNvPicPr>
              <a:picLocks noChangeAspect="1" noChangeArrowheads="1"/>
            </p:cNvPicPr>
            <p:nvPr/>
          </p:nvPicPr>
          <p:blipFill>
            <a:blip r:embed="rId6" cstate="print"/>
            <a:srcRect/>
            <a:stretch>
              <a:fillRect/>
            </a:stretch>
          </p:blipFill>
          <p:spPr bwMode="auto">
            <a:xfrm>
              <a:off x="4388" y="2700"/>
              <a:ext cx="1161" cy="1109"/>
            </a:xfrm>
            <a:prstGeom prst="rect">
              <a:avLst/>
            </a:prstGeom>
            <a:noFill/>
            <a:ln w="9525">
              <a:noFill/>
              <a:miter lim="800000"/>
              <a:headEnd/>
              <a:tailEnd/>
            </a:ln>
          </p:spPr>
        </p:pic>
        <p:sp>
          <p:nvSpPr>
            <p:cNvPr id="83986" name="Text Box 18"/>
            <p:cNvSpPr txBox="1">
              <a:spLocks noChangeArrowheads="1"/>
            </p:cNvSpPr>
            <p:nvPr/>
          </p:nvSpPr>
          <p:spPr bwMode="auto">
            <a:xfrm>
              <a:off x="2485" y="3802"/>
              <a:ext cx="337" cy="212"/>
            </a:xfrm>
            <a:prstGeom prst="rect">
              <a:avLst/>
            </a:prstGeom>
            <a:noFill/>
            <a:ln w="9525">
              <a:noFill/>
              <a:miter lim="800000"/>
              <a:headEnd/>
              <a:tailEnd/>
            </a:ln>
          </p:spPr>
          <p:txBody>
            <a:bodyPr wrap="none">
              <a:spAutoFit/>
            </a:bodyPr>
            <a:lstStyle/>
            <a:p>
              <a:r>
                <a:rPr lang="en-US" sz="1600">
                  <a:solidFill>
                    <a:srgbClr val="000099"/>
                  </a:solidFill>
                  <a:latin typeface="Century Gothic" charset="0"/>
                  <a:ea typeface="Century Gothic" charset="0"/>
                  <a:cs typeface="Century Gothic" charset="0"/>
                </a:rPr>
                <a:t>Roll</a:t>
              </a:r>
            </a:p>
          </p:txBody>
        </p:sp>
        <p:sp>
          <p:nvSpPr>
            <p:cNvPr id="83987" name="Text Box 19"/>
            <p:cNvSpPr txBox="1">
              <a:spLocks noChangeArrowheads="1"/>
            </p:cNvSpPr>
            <p:nvPr/>
          </p:nvSpPr>
          <p:spPr bwMode="auto">
            <a:xfrm>
              <a:off x="3727" y="3814"/>
              <a:ext cx="425" cy="213"/>
            </a:xfrm>
            <a:prstGeom prst="rect">
              <a:avLst/>
            </a:prstGeom>
            <a:noFill/>
            <a:ln w="9525">
              <a:noFill/>
              <a:miter lim="800000"/>
              <a:headEnd/>
              <a:tailEnd/>
            </a:ln>
          </p:spPr>
          <p:txBody>
            <a:bodyPr wrap="none">
              <a:spAutoFit/>
            </a:bodyPr>
            <a:lstStyle/>
            <a:p>
              <a:r>
                <a:rPr lang="en-US" sz="1600">
                  <a:solidFill>
                    <a:srgbClr val="000099"/>
                  </a:solidFill>
                  <a:latin typeface="Century Gothic" charset="0"/>
                  <a:ea typeface="Century Gothic" charset="0"/>
                  <a:cs typeface="Century Gothic" charset="0"/>
                </a:rPr>
                <a:t>Pitch</a:t>
              </a:r>
            </a:p>
          </p:txBody>
        </p:sp>
        <p:sp>
          <p:nvSpPr>
            <p:cNvPr id="83988" name="Text Box 20"/>
            <p:cNvSpPr txBox="1">
              <a:spLocks noChangeArrowheads="1"/>
            </p:cNvSpPr>
            <p:nvPr/>
          </p:nvSpPr>
          <p:spPr bwMode="auto">
            <a:xfrm>
              <a:off x="4909" y="3810"/>
              <a:ext cx="388" cy="213"/>
            </a:xfrm>
            <a:prstGeom prst="rect">
              <a:avLst/>
            </a:prstGeom>
            <a:noFill/>
            <a:ln w="9525">
              <a:noFill/>
              <a:miter lim="800000"/>
              <a:headEnd/>
              <a:tailEnd/>
            </a:ln>
          </p:spPr>
          <p:txBody>
            <a:bodyPr wrap="none">
              <a:spAutoFit/>
            </a:bodyPr>
            <a:lstStyle/>
            <a:p>
              <a:r>
                <a:rPr lang="en-US" sz="1600">
                  <a:solidFill>
                    <a:srgbClr val="000099"/>
                  </a:solidFill>
                  <a:latin typeface="Century Gothic" charset="0"/>
                  <a:ea typeface="Century Gothic" charset="0"/>
                  <a:cs typeface="Century Gothic" charset="0"/>
                </a:rPr>
                <a:t>Yaw</a:t>
              </a:r>
            </a:p>
          </p:txBody>
        </p:sp>
        <p:sp>
          <p:nvSpPr>
            <p:cNvPr id="83989" name="Rectangle 22"/>
            <p:cNvSpPr>
              <a:spLocks noChangeArrowheads="1"/>
            </p:cNvSpPr>
            <p:nvPr/>
          </p:nvSpPr>
          <p:spPr bwMode="auto">
            <a:xfrm>
              <a:off x="3236" y="2685"/>
              <a:ext cx="230" cy="1166"/>
            </a:xfrm>
            <a:prstGeom prst="rect">
              <a:avLst/>
            </a:prstGeom>
            <a:solidFill>
              <a:srgbClr val="5F5F5F"/>
            </a:solidFill>
            <a:ln w="9525">
              <a:noFill/>
              <a:miter lim="800000"/>
              <a:headEnd/>
              <a:tailEnd/>
            </a:ln>
          </p:spPr>
          <p:txBody>
            <a:bodyPr wrap="none" anchor="ctr"/>
            <a:lstStyle/>
            <a:p>
              <a:endParaRPr lang="en-US">
                <a:solidFill>
                  <a:srgbClr val="000099"/>
                </a:solidFill>
                <a:latin typeface="Century Gothic" charset="0"/>
                <a:ea typeface="Century Gothic" charset="0"/>
                <a:cs typeface="Century Gothic" charset="0"/>
              </a:endParaRPr>
            </a:p>
          </p:txBody>
        </p:sp>
        <p:sp>
          <p:nvSpPr>
            <p:cNvPr id="83990" name="Rectangle 23"/>
            <p:cNvSpPr>
              <a:spLocks noChangeArrowheads="1"/>
            </p:cNvSpPr>
            <p:nvPr/>
          </p:nvSpPr>
          <p:spPr bwMode="auto">
            <a:xfrm>
              <a:off x="4393" y="2693"/>
              <a:ext cx="230" cy="1166"/>
            </a:xfrm>
            <a:prstGeom prst="rect">
              <a:avLst/>
            </a:prstGeom>
            <a:solidFill>
              <a:srgbClr val="5F5F5F"/>
            </a:solidFill>
            <a:ln w="9525">
              <a:noFill/>
              <a:miter lim="800000"/>
              <a:headEnd/>
              <a:tailEnd/>
            </a:ln>
          </p:spPr>
          <p:txBody>
            <a:bodyPr wrap="none" anchor="ctr"/>
            <a:lstStyle/>
            <a:p>
              <a:endParaRPr lang="en-US">
                <a:solidFill>
                  <a:srgbClr val="000099"/>
                </a:solidFill>
                <a:latin typeface="Century Gothic" charset="0"/>
                <a:ea typeface="Century Gothic" charset="0"/>
                <a:cs typeface="Century Gothic" charset="0"/>
              </a:endParaRPr>
            </a:p>
          </p:txBody>
        </p:sp>
        <p:sp>
          <p:nvSpPr>
            <p:cNvPr id="83991" name="Text Box 25"/>
            <p:cNvSpPr txBox="1">
              <a:spLocks noChangeArrowheads="1"/>
            </p:cNvSpPr>
            <p:nvPr/>
          </p:nvSpPr>
          <p:spPr bwMode="auto">
            <a:xfrm>
              <a:off x="2928" y="3998"/>
              <a:ext cx="2550" cy="155"/>
            </a:xfrm>
            <a:prstGeom prst="rect">
              <a:avLst/>
            </a:prstGeom>
            <a:noFill/>
            <a:ln w="9525">
              <a:noFill/>
              <a:miter lim="800000"/>
              <a:headEnd/>
              <a:tailEnd/>
            </a:ln>
          </p:spPr>
          <p:txBody>
            <a:bodyPr wrap="none">
              <a:spAutoFit/>
            </a:bodyPr>
            <a:lstStyle/>
            <a:p>
              <a:r>
                <a:rPr lang="en-US" sz="1000" dirty="0">
                  <a:solidFill>
                    <a:srgbClr val="000099"/>
                  </a:solidFill>
                  <a:latin typeface="Century Gothic" charset="0"/>
                  <a:ea typeface="Century Gothic" charset="0"/>
                  <a:cs typeface="Century Gothic" charset="0"/>
                </a:rPr>
                <a:t>http://www.nasm.si.edu/exhibitions/gal109/NEWHTF/ROLL.HTM</a:t>
              </a:r>
              <a:endParaRPr lang="en-US" dirty="0">
                <a:solidFill>
                  <a:srgbClr val="000099"/>
                </a:solidFill>
                <a:latin typeface="Century Gothic" charset="0"/>
                <a:ea typeface="Century Gothic" charset="0"/>
                <a:cs typeface="Century Gothic" charset="0"/>
              </a:endParaRPr>
            </a:p>
          </p:txBody>
        </p:sp>
      </p:grpSp>
      <p:sp>
        <p:nvSpPr>
          <p:cNvPr id="192539" name="Text Box 27"/>
          <p:cNvSpPr txBox="1">
            <a:spLocks noChangeArrowheads="1"/>
          </p:cNvSpPr>
          <p:nvPr/>
        </p:nvSpPr>
        <p:spPr bwMode="auto">
          <a:xfrm>
            <a:off x="7262814" y="1985963"/>
            <a:ext cx="1025525" cy="336550"/>
          </a:xfrm>
          <a:prstGeom prst="rect">
            <a:avLst/>
          </a:prstGeom>
          <a:noFill/>
          <a:ln w="9525">
            <a:noFill/>
            <a:miter lim="800000"/>
            <a:headEnd/>
            <a:tailEnd/>
          </a:ln>
        </p:spPr>
        <p:txBody>
          <a:bodyPr wrap="none">
            <a:spAutoFit/>
          </a:bodyPr>
          <a:lstStyle/>
          <a:p>
            <a:r>
              <a:rPr lang="en-US" sz="1600" dirty="0">
                <a:solidFill>
                  <a:srgbClr val="000099"/>
                </a:solidFill>
                <a:latin typeface="Century Gothic" charset="0"/>
                <a:ea typeface="Century Gothic" charset="0"/>
                <a:cs typeface="Century Gothic" charset="0"/>
              </a:rPr>
              <a:t>-&gt; 6 DOF</a:t>
            </a:r>
          </a:p>
        </p:txBody>
      </p:sp>
      <p:pic>
        <p:nvPicPr>
          <p:cNvPr id="149504" name="Picture 1024"/>
          <p:cNvPicPr>
            <a:picLocks noChangeAspect="1" noChangeArrowheads="1"/>
          </p:cNvPicPr>
          <p:nvPr/>
        </p:nvPicPr>
        <p:blipFill>
          <a:blip r:embed="rId7" cstate="print"/>
          <a:srcRect/>
          <a:stretch>
            <a:fillRect/>
          </a:stretch>
        </p:blipFill>
        <p:spPr bwMode="auto">
          <a:xfrm>
            <a:off x="2692333" y="1732661"/>
            <a:ext cx="2171356" cy="145650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49504"/>
                                        </p:tgtEl>
                                        <p:attrNameLst>
                                          <p:attrName>style.visibility</p:attrName>
                                        </p:attrNameLst>
                                      </p:cBhvr>
                                      <p:to>
                                        <p:strVal val="visible"/>
                                      </p:to>
                                    </p:set>
                                    <p:animEffect transition="in" filter="blinds(horizontal)">
                                      <p:cBhvr>
                                        <p:cTn id="19" dur="500"/>
                                        <p:tgtEl>
                                          <p:spTgt spid="14950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397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397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397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397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397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397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P spid="83973" grpId="0" animBg="1"/>
      <p:bldP spid="83974" grpId="0"/>
      <p:bldP spid="83975" grpId="0"/>
      <p:bldP spid="83976" grpId="0" animBg="1"/>
      <p:bldP spid="83977" grpId="0"/>
      <p:bldP spid="192525" grpId="0"/>
      <p:bldP spid="192526" grpId="0"/>
      <p:bldP spid="192539"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How Many Degrees of Freedom in a </a:t>
            </a:r>
            <a:br>
              <a:rPr lang="en-US" b="1" dirty="0">
                <a:latin typeface="Century Gothic" charset="0"/>
                <a:ea typeface="Century Gothic" charset="0"/>
                <a:cs typeface="Century Gothic" charset="0"/>
              </a:rPr>
            </a:br>
            <a:r>
              <a:rPr lang="en-US" b="1" dirty="0">
                <a:latin typeface="Century Gothic" charset="0"/>
                <a:ea typeface="Century Gothic" charset="0"/>
                <a:cs typeface="Century Gothic" charset="0"/>
              </a:rPr>
              <a:t>Merry-Go-Round?</a:t>
            </a:r>
          </a:p>
        </p:txBody>
      </p:sp>
      <p:sp>
        <p:nvSpPr>
          <p:cNvPr id="83971" name="Line 3"/>
          <p:cNvSpPr>
            <a:spLocks noChangeShapeType="1"/>
          </p:cNvSpPr>
          <p:nvPr/>
        </p:nvSpPr>
        <p:spPr bwMode="auto">
          <a:xfrm>
            <a:off x="2317216" y="1729649"/>
            <a:ext cx="3172857" cy="1564395"/>
          </a:xfrm>
          <a:prstGeom prst="line">
            <a:avLst/>
          </a:prstGeom>
          <a:noFill/>
          <a:ln w="31750">
            <a:solidFill>
              <a:srgbClr val="000099"/>
            </a:solidFill>
            <a:round/>
            <a:headEnd type="triangle" w="med" len="med"/>
            <a:tailEnd type="triangle" w="med" len="med"/>
          </a:ln>
        </p:spPr>
        <p:txBody>
          <a:bodyPr wrap="none" anchor="ctr"/>
          <a:lstStyle/>
          <a:p>
            <a:endParaRPr lang="en-US"/>
          </a:p>
        </p:txBody>
      </p:sp>
      <p:sp>
        <p:nvSpPr>
          <p:cNvPr id="83972" name="Text Box 5"/>
          <p:cNvSpPr txBox="1">
            <a:spLocks noChangeArrowheads="1"/>
          </p:cNvSpPr>
          <p:nvPr/>
        </p:nvSpPr>
        <p:spPr bwMode="auto">
          <a:xfrm>
            <a:off x="1524001" y="1006074"/>
            <a:ext cx="3312125" cy="338554"/>
          </a:xfrm>
          <a:prstGeom prst="rect">
            <a:avLst/>
          </a:prstGeom>
          <a:noFill/>
          <a:ln w="9525">
            <a:noFill/>
            <a:miter lim="800000"/>
            <a:headEnd/>
            <a:tailEnd/>
          </a:ln>
        </p:spPr>
        <p:txBody>
          <a:bodyPr wrap="none">
            <a:spAutoFit/>
          </a:bodyPr>
          <a:lstStyle/>
          <a:p>
            <a:r>
              <a:rPr lang="en-US" sz="1600" dirty="0">
                <a:solidFill>
                  <a:srgbClr val="000099"/>
                </a:solidFill>
                <a:latin typeface="Century Gothic" charset="0"/>
                <a:ea typeface="Century Gothic" charset="0"/>
                <a:cs typeface="Century Gothic" charset="0"/>
              </a:rPr>
              <a:t>Now Consider three dimensions</a:t>
            </a:r>
          </a:p>
        </p:txBody>
      </p:sp>
      <p:sp>
        <p:nvSpPr>
          <p:cNvPr id="83973" name="Line 7"/>
          <p:cNvSpPr>
            <a:spLocks noChangeShapeType="1"/>
          </p:cNvSpPr>
          <p:nvPr/>
        </p:nvSpPr>
        <p:spPr bwMode="auto">
          <a:xfrm rot="16200000" flipV="1">
            <a:off x="2653230" y="2726680"/>
            <a:ext cx="2500830" cy="22029"/>
          </a:xfrm>
          <a:prstGeom prst="line">
            <a:avLst/>
          </a:prstGeom>
          <a:noFill/>
          <a:ln w="31750">
            <a:solidFill>
              <a:srgbClr val="000099"/>
            </a:solidFill>
            <a:round/>
            <a:headEnd type="triangle" w="med" len="med"/>
            <a:tailEnd type="triangle" w="med" len="med"/>
          </a:ln>
        </p:spPr>
        <p:txBody>
          <a:bodyPr wrap="none" anchor="ctr"/>
          <a:lstStyle/>
          <a:p>
            <a:endParaRPr lang="en-US"/>
          </a:p>
        </p:txBody>
      </p:sp>
      <p:sp>
        <p:nvSpPr>
          <p:cNvPr id="83974" name="Rectangle 8"/>
          <p:cNvSpPr>
            <a:spLocks noChangeArrowheads="1"/>
          </p:cNvSpPr>
          <p:nvPr/>
        </p:nvSpPr>
        <p:spPr bwMode="auto">
          <a:xfrm>
            <a:off x="5588038" y="3007319"/>
            <a:ext cx="336550" cy="457200"/>
          </a:xfrm>
          <a:prstGeom prst="rect">
            <a:avLst/>
          </a:prstGeom>
          <a:noFill/>
          <a:ln w="9525">
            <a:noFill/>
            <a:miter lim="800000"/>
            <a:headEnd/>
            <a:tailEnd/>
          </a:ln>
        </p:spPr>
        <p:txBody>
          <a:bodyPr wrap="none">
            <a:spAutoFit/>
          </a:bodyPr>
          <a:lstStyle/>
          <a:p>
            <a:r>
              <a:rPr lang="en-US" dirty="0">
                <a:solidFill>
                  <a:srgbClr val="000099"/>
                </a:solidFill>
                <a:latin typeface="Arial" charset="0"/>
              </a:rPr>
              <a:t>x</a:t>
            </a:r>
          </a:p>
        </p:txBody>
      </p:sp>
      <p:sp>
        <p:nvSpPr>
          <p:cNvPr id="83975" name="Rectangle 9"/>
          <p:cNvSpPr>
            <a:spLocks noChangeArrowheads="1"/>
          </p:cNvSpPr>
          <p:nvPr/>
        </p:nvSpPr>
        <p:spPr bwMode="auto">
          <a:xfrm>
            <a:off x="3959578" y="1343555"/>
            <a:ext cx="336550" cy="457200"/>
          </a:xfrm>
          <a:prstGeom prst="rect">
            <a:avLst/>
          </a:prstGeom>
          <a:noFill/>
          <a:ln w="9525">
            <a:noFill/>
            <a:miter lim="800000"/>
            <a:headEnd/>
            <a:tailEnd/>
          </a:ln>
        </p:spPr>
        <p:txBody>
          <a:bodyPr wrap="none">
            <a:spAutoFit/>
          </a:bodyPr>
          <a:lstStyle/>
          <a:p>
            <a:r>
              <a:rPr lang="en-US" dirty="0">
                <a:solidFill>
                  <a:srgbClr val="000099"/>
                </a:solidFill>
                <a:latin typeface="Arial" charset="0"/>
              </a:rPr>
              <a:t>y</a:t>
            </a:r>
          </a:p>
        </p:txBody>
      </p:sp>
      <p:sp>
        <p:nvSpPr>
          <p:cNvPr id="83976" name="Line 11"/>
          <p:cNvSpPr>
            <a:spLocks noChangeShapeType="1"/>
          </p:cNvSpPr>
          <p:nvPr/>
        </p:nvSpPr>
        <p:spPr bwMode="auto">
          <a:xfrm rot="19764257">
            <a:off x="1778010" y="2517145"/>
            <a:ext cx="3747892" cy="248910"/>
          </a:xfrm>
          <a:prstGeom prst="line">
            <a:avLst/>
          </a:prstGeom>
          <a:noFill/>
          <a:ln w="31750">
            <a:solidFill>
              <a:srgbClr val="000099"/>
            </a:solidFill>
            <a:round/>
            <a:headEnd type="triangle" w="med" len="med"/>
            <a:tailEnd type="triangle" w="med" len="med"/>
          </a:ln>
        </p:spPr>
        <p:txBody>
          <a:bodyPr wrap="none" anchor="ctr"/>
          <a:lstStyle/>
          <a:p>
            <a:endParaRPr lang="en-US"/>
          </a:p>
        </p:txBody>
      </p:sp>
      <p:sp>
        <p:nvSpPr>
          <p:cNvPr id="83977" name="Rectangle 12"/>
          <p:cNvSpPr>
            <a:spLocks noChangeArrowheads="1"/>
          </p:cNvSpPr>
          <p:nvPr/>
        </p:nvSpPr>
        <p:spPr bwMode="auto">
          <a:xfrm>
            <a:off x="2331853" y="3207808"/>
            <a:ext cx="336550" cy="457200"/>
          </a:xfrm>
          <a:prstGeom prst="rect">
            <a:avLst/>
          </a:prstGeom>
          <a:noFill/>
          <a:ln w="9525">
            <a:noFill/>
            <a:miter lim="800000"/>
            <a:headEnd/>
            <a:tailEnd/>
          </a:ln>
        </p:spPr>
        <p:txBody>
          <a:bodyPr wrap="none">
            <a:spAutoFit/>
          </a:bodyPr>
          <a:lstStyle/>
          <a:p>
            <a:r>
              <a:rPr lang="en-US" dirty="0">
                <a:solidFill>
                  <a:srgbClr val="000099"/>
                </a:solidFill>
                <a:latin typeface="Arial" charset="0"/>
              </a:rPr>
              <a:t>z</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613" y="3875580"/>
            <a:ext cx="3498534" cy="2481368"/>
          </a:xfrm>
          <a:prstGeom prst="rect">
            <a:avLst/>
          </a:prstGeom>
        </p:spPr>
      </p:pic>
      <p:pic>
        <p:nvPicPr>
          <p:cNvPr id="132098" name="Picture 2" descr="C:\Documents and Settings\Student\Desktop\merry-go-rou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7239" y="1254836"/>
            <a:ext cx="2857282" cy="225250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755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P spid="83973" grpId="0" animBg="1"/>
      <p:bldP spid="83974" grpId="0"/>
      <p:bldP spid="83975" grpId="0"/>
      <p:bldP spid="83976" grpId="0" animBg="1"/>
      <p:bldP spid="8397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p:txBody>
          <a:bodyPr/>
          <a:lstStyle/>
          <a:p>
            <a:r>
              <a:rPr lang="en-US" b="1" dirty="0">
                <a:latin typeface="Century Gothic" charset="0"/>
                <a:ea typeface="Century Gothic" charset="0"/>
                <a:cs typeface="Century Gothic" charset="0"/>
              </a:rPr>
              <a:t>DOF Summary</a:t>
            </a:r>
          </a:p>
        </p:txBody>
      </p:sp>
      <p:sp>
        <p:nvSpPr>
          <p:cNvPr id="86019" name="Rectangle 1027"/>
          <p:cNvSpPr>
            <a:spLocks noGrp="1" noChangeArrowheads="1"/>
          </p:cNvSpPr>
          <p:nvPr>
            <p:ph type="body" idx="1"/>
          </p:nvPr>
        </p:nvSpPr>
        <p:spPr>
          <a:xfrm>
            <a:off x="3886200" y="1739153"/>
            <a:ext cx="4419600" cy="2792506"/>
          </a:xfrm>
        </p:spPr>
        <p:txBody>
          <a:bodyPr/>
          <a:lstStyle/>
          <a:p>
            <a:pPr marL="0" indent="0" algn="ctr">
              <a:buNone/>
            </a:pPr>
            <a:r>
              <a:rPr lang="en-US" dirty="0">
                <a:latin typeface="Century Gothic" charset="0"/>
                <a:ea typeface="Century Gothic" charset="0"/>
                <a:cs typeface="Century Gothic" charset="0"/>
              </a:rPr>
              <a:t>Translate along an axis</a:t>
            </a:r>
          </a:p>
          <a:p>
            <a:pPr marL="0" indent="0" algn="ctr">
              <a:buNone/>
            </a:pPr>
            <a:r>
              <a:rPr lang="en-US" dirty="0">
                <a:latin typeface="Century Gothic" charset="0"/>
                <a:ea typeface="Century Gothic" charset="0"/>
                <a:cs typeface="Century Gothic" charset="0"/>
              </a:rPr>
              <a:t>Rotate about an axis</a:t>
            </a:r>
          </a:p>
          <a:p>
            <a:pPr marL="0" indent="0" algn="ctr">
              <a:buNone/>
            </a:pPr>
            <a:r>
              <a:rPr lang="en-US" b="1" dirty="0">
                <a:latin typeface="Century Gothic" charset="0"/>
                <a:ea typeface="Century Gothic" charset="0"/>
                <a:cs typeface="Century Gothic" charset="0"/>
              </a:rPr>
              <a:t>1 Dimension -&gt; 1 DOF</a:t>
            </a:r>
          </a:p>
          <a:p>
            <a:pPr marL="0" indent="0" algn="ctr">
              <a:buNone/>
            </a:pPr>
            <a:r>
              <a:rPr lang="en-US" b="1" dirty="0">
                <a:latin typeface="Century Gothic" charset="0"/>
                <a:ea typeface="Century Gothic" charset="0"/>
                <a:cs typeface="Century Gothic" charset="0"/>
              </a:rPr>
              <a:t>2 Dimension -&gt; 3 DOF</a:t>
            </a:r>
          </a:p>
          <a:p>
            <a:pPr marL="0" indent="0" algn="ctr">
              <a:buNone/>
            </a:pPr>
            <a:r>
              <a:rPr lang="en-US" b="1" dirty="0">
                <a:latin typeface="Century Gothic" charset="0"/>
                <a:ea typeface="Century Gothic" charset="0"/>
                <a:cs typeface="Century Gothic" charset="0"/>
              </a:rPr>
              <a:t>3 Dimension -&gt; 6 DOF</a:t>
            </a:r>
          </a:p>
          <a:p>
            <a:pPr marL="0" indent="0">
              <a:buNone/>
            </a:pPr>
            <a:endParaRPr lang="en-US" dirty="0">
              <a:latin typeface="Century Gothic" charset="0"/>
              <a:ea typeface="Century Gothic" charset="0"/>
              <a:cs typeface="Century Gothic"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3"/>
          <p:cNvSpPr>
            <a:spLocks noGrp="1"/>
          </p:cNvSpPr>
          <p:nvPr>
            <p:ph type="title"/>
          </p:nvPr>
        </p:nvSpPr>
        <p:spPr>
          <a:xfrm>
            <a:off x="1779319" y="196327"/>
            <a:ext cx="8839200" cy="854075"/>
          </a:xfrm>
        </p:spPr>
        <p:txBody>
          <a:bodyPr/>
          <a:lstStyle/>
          <a:p>
            <a:r>
              <a:rPr lang="en-US" b="1" dirty="0">
                <a:latin typeface="Century Gothic" charset="0"/>
                <a:ea typeface="Century Gothic" charset="0"/>
                <a:cs typeface="Century Gothic" charset="0"/>
              </a:rPr>
              <a:t>Mates in </a:t>
            </a:r>
            <a:r>
              <a:rPr lang="en-US" b="1" dirty="0" err="1">
                <a:latin typeface="Century Gothic" charset="0"/>
                <a:ea typeface="Century Gothic" charset="0"/>
                <a:cs typeface="Century Gothic" charset="0"/>
              </a:rPr>
              <a:t>OnShape</a:t>
            </a:r>
            <a:endParaRPr lang="en-US" b="1" dirty="0">
              <a:latin typeface="Century Gothic" charset="0"/>
              <a:ea typeface="Century Gothic" charset="0"/>
              <a:cs typeface="Century Gothic" charset="0"/>
            </a:endParaRPr>
          </a:p>
        </p:txBody>
      </p:sp>
      <p:sp>
        <p:nvSpPr>
          <p:cNvPr id="88067" name="Text Placeholder 4"/>
          <p:cNvSpPr>
            <a:spLocks noGrp="1"/>
          </p:cNvSpPr>
          <p:nvPr>
            <p:ph type="body" sz="half" idx="1"/>
          </p:nvPr>
        </p:nvSpPr>
        <p:spPr>
          <a:xfrm>
            <a:off x="1676400" y="1295400"/>
            <a:ext cx="6090062" cy="2599706"/>
          </a:xfrm>
        </p:spPr>
        <p:txBody>
          <a:bodyPr/>
          <a:lstStyle/>
          <a:p>
            <a:r>
              <a:rPr lang="en-US" sz="2000" b="1" dirty="0">
                <a:latin typeface="Century Gothic" charset="0"/>
                <a:ea typeface="Century Gothic" charset="0"/>
                <a:cs typeface="Century Gothic" charset="0"/>
              </a:rPr>
              <a:t>Mates capability:</a:t>
            </a:r>
          </a:p>
          <a:p>
            <a:pPr lvl="1"/>
            <a:endParaRPr lang="en-US" sz="2000" dirty="0">
              <a:latin typeface="Century Gothic" charset="0"/>
              <a:ea typeface="Century Gothic" charset="0"/>
              <a:cs typeface="Century Gothic" charset="0"/>
            </a:endParaRPr>
          </a:p>
          <a:p>
            <a:pPr lvl="1"/>
            <a:r>
              <a:rPr lang="en-US" sz="2000" dirty="0">
                <a:latin typeface="Century Gothic" charset="0"/>
                <a:ea typeface="Century Gothic" charset="0"/>
                <a:cs typeface="Century Gothic" charset="0"/>
              </a:rPr>
              <a:t>Mates are another name for constraints</a:t>
            </a:r>
          </a:p>
          <a:p>
            <a:pPr lvl="1"/>
            <a:endParaRPr lang="en-US" sz="2000" dirty="0">
              <a:latin typeface="Century Gothic" charset="0"/>
              <a:ea typeface="Century Gothic" charset="0"/>
              <a:cs typeface="Century Gothic" charset="0"/>
            </a:endParaRPr>
          </a:p>
          <a:p>
            <a:pPr lvl="1"/>
            <a:r>
              <a:rPr lang="en-US" sz="2000" dirty="0">
                <a:latin typeface="Century Gothic" charset="0"/>
                <a:ea typeface="Century Gothic" charset="0"/>
                <a:cs typeface="Century Gothic" charset="0"/>
              </a:rPr>
              <a:t>regulates degree of freedom when components brought together in assembly</a:t>
            </a:r>
          </a:p>
          <a:p>
            <a:endParaRPr lang="en-US" sz="2000" dirty="0">
              <a:latin typeface="Century Gothic" charset="0"/>
              <a:ea typeface="Century Gothic" charset="0"/>
              <a:cs typeface="Century Gothic" charset="0"/>
            </a:endParaRPr>
          </a:p>
        </p:txBody>
      </p:sp>
      <p:pic>
        <p:nvPicPr>
          <p:cNvPr id="3" name="Picture 2">
            <a:extLst>
              <a:ext uri="{FF2B5EF4-FFF2-40B4-BE49-F238E27FC236}">
                <a16:creationId xmlns:a16="http://schemas.microsoft.com/office/drawing/2014/main" id="{C94741F7-84A0-A342-8055-3FC7FD969A21}"/>
              </a:ext>
            </a:extLst>
          </p:cNvPr>
          <p:cNvPicPr>
            <a:picLocks noChangeAspect="1"/>
          </p:cNvPicPr>
          <p:nvPr/>
        </p:nvPicPr>
        <p:blipFill rotWithShape="1">
          <a:blip r:embed="rId3">
            <a:extLst>
              <a:ext uri="{28A0092B-C50C-407E-A947-70E740481C1C}">
                <a14:useLocalDpi xmlns:a14="http://schemas.microsoft.com/office/drawing/2010/main" val="0"/>
              </a:ext>
            </a:extLst>
          </a:blip>
          <a:srcRect l="3603" r="58492"/>
          <a:stretch/>
        </p:blipFill>
        <p:spPr>
          <a:xfrm>
            <a:off x="1163782" y="5510756"/>
            <a:ext cx="10070275" cy="115091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a:xfrm>
            <a:off x="1676400" y="196327"/>
            <a:ext cx="8839200" cy="854075"/>
          </a:xfrm>
        </p:spPr>
        <p:txBody>
          <a:bodyPr/>
          <a:lstStyle/>
          <a:p>
            <a:r>
              <a:rPr lang="en-US" b="1" dirty="0">
                <a:ea typeface="ＭＳ Ｐゴシック" pitchFamily="1" charset="-128"/>
              </a:rPr>
              <a:t>Mate Types</a:t>
            </a:r>
          </a:p>
        </p:txBody>
      </p:sp>
      <p:sp>
        <p:nvSpPr>
          <p:cNvPr id="88067" name="Text Placeholder 4"/>
          <p:cNvSpPr>
            <a:spLocks noGrp="1"/>
          </p:cNvSpPr>
          <p:nvPr>
            <p:ph type="body" sz="half" idx="1"/>
          </p:nvPr>
        </p:nvSpPr>
        <p:spPr>
          <a:xfrm>
            <a:off x="1676400" y="1112514"/>
            <a:ext cx="4710056" cy="330200"/>
          </a:xfrm>
        </p:spPr>
        <p:txBody>
          <a:bodyPr/>
          <a:lstStyle/>
          <a:p>
            <a:r>
              <a:rPr lang="en-US" b="1" dirty="0">
                <a:solidFill>
                  <a:srgbClr val="FF0000"/>
                </a:solidFill>
                <a:ea typeface="ＭＳ Ｐゴシック" pitchFamily="1" charset="-128"/>
              </a:rPr>
              <a:t>Planar Mates</a:t>
            </a:r>
          </a:p>
          <a:p>
            <a:pPr lvl="1"/>
            <a:endParaRPr lang="en-US" dirty="0">
              <a:ea typeface="ＭＳ Ｐゴシック" pitchFamily="1" charset="-128"/>
            </a:endParaRPr>
          </a:p>
          <a:p>
            <a:r>
              <a:rPr lang="en-CA" sz="2200" dirty="0">
                <a:latin typeface="+mj-lt"/>
              </a:rPr>
              <a:t>Planar – superimposes two selected entities – point, line, plane</a:t>
            </a:r>
          </a:p>
          <a:p>
            <a:pPr marL="342900" lvl="1" indent="-342900">
              <a:spcBef>
                <a:spcPct val="50000"/>
              </a:spcBef>
              <a:buFontTx/>
              <a:buChar char="•"/>
            </a:pPr>
            <a:r>
              <a:rPr lang="en-US" b="1" dirty="0">
                <a:latin typeface="+mj-lt"/>
                <a:ea typeface="ＭＳ Ｐゴシック" pitchFamily="1" charset="-128"/>
              </a:rPr>
              <a:t>Planar </a:t>
            </a:r>
            <a:r>
              <a:rPr lang="en-US" dirty="0">
                <a:latin typeface="+mj-lt"/>
                <a:ea typeface="ＭＳ Ｐゴシック" pitchFamily="1" charset="-128"/>
              </a:rPr>
              <a:t>(touching)</a:t>
            </a:r>
            <a:r>
              <a:rPr lang="en-US" b="1" dirty="0">
                <a:latin typeface="+mj-lt"/>
              </a:rPr>
              <a:t> </a:t>
            </a:r>
            <a:r>
              <a:rPr lang="en-US" dirty="0">
                <a:latin typeface="+mj-lt"/>
              </a:rPr>
              <a:t>A planar mate forces two planar faces to become coplanar. </a:t>
            </a:r>
          </a:p>
          <a:p>
            <a:pPr marL="342900" lvl="1" indent="-342900">
              <a:spcBef>
                <a:spcPct val="50000"/>
              </a:spcBef>
              <a:buFontTx/>
              <a:buChar char="•"/>
            </a:pPr>
            <a:r>
              <a:rPr lang="en-US" dirty="0">
                <a:latin typeface="+mj-lt"/>
              </a:rPr>
              <a:t>The faces can move along one another but cannot be pulled apart.</a:t>
            </a:r>
            <a:endParaRPr lang="en-US" dirty="0">
              <a:latin typeface="+mj-lt"/>
              <a:ea typeface="ＭＳ Ｐゴシック" pitchFamily="1" charset="-128"/>
            </a:endParaRPr>
          </a:p>
          <a:p>
            <a:endParaRPr lang="en-CA" dirty="0"/>
          </a:p>
        </p:txBody>
      </p:sp>
      <p:sp>
        <p:nvSpPr>
          <p:cNvPr id="2" name="Rectangle 1"/>
          <p:cNvSpPr/>
          <p:nvPr/>
        </p:nvSpPr>
        <p:spPr>
          <a:xfrm>
            <a:off x="2033698" y="6483696"/>
            <a:ext cx="7753350" cy="230832"/>
          </a:xfrm>
          <a:prstGeom prst="rect">
            <a:avLst/>
          </a:prstGeom>
        </p:spPr>
        <p:txBody>
          <a:bodyPr wrap="square">
            <a:spAutoFit/>
          </a:bodyPr>
          <a:lstStyle/>
          <a:p>
            <a:r>
              <a:rPr lang="en-CA" sz="900" dirty="0"/>
              <a:t>http://sahajpanchal.wordpress.com/2011/12/28/assembly-mates-in-solidworksstandard-mates/</a:t>
            </a:r>
          </a:p>
        </p:txBody>
      </p:sp>
      <p:pic>
        <p:nvPicPr>
          <p:cNvPr id="137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853" y="1943100"/>
            <a:ext cx="3939363" cy="222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7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852" y="4248150"/>
            <a:ext cx="3951198" cy="2235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57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Why do we need Auxiliary Views?</a:t>
            </a:r>
          </a:p>
        </p:txBody>
      </p:sp>
      <p:sp>
        <p:nvSpPr>
          <p:cNvPr id="45059" name="Rectangle 3"/>
          <p:cNvSpPr>
            <a:spLocks noGrp="1" noChangeArrowheads="1"/>
          </p:cNvSpPr>
          <p:nvPr>
            <p:ph type="body" idx="1"/>
          </p:nvPr>
        </p:nvSpPr>
        <p:spPr>
          <a:xfrm>
            <a:off x="1676400" y="1295401"/>
            <a:ext cx="8839200" cy="1427480"/>
          </a:xfrm>
        </p:spPr>
        <p:txBody>
          <a:bodyPr/>
          <a:lstStyle/>
          <a:p>
            <a:r>
              <a:rPr lang="en-US" sz="2000" dirty="0">
                <a:latin typeface="Century Gothic" charset="0"/>
                <a:ea typeface="Century Gothic" charset="0"/>
                <a:cs typeface="Century Gothic" charset="0"/>
              </a:rPr>
              <a:t>The true shape and size of objects having inclined or oblique surfaces can not be drawn using the regular </a:t>
            </a:r>
            <a:r>
              <a:rPr lang="en-US" sz="2000" b="1" dirty="0">
                <a:latin typeface="Century Gothic" charset="0"/>
                <a:ea typeface="Century Gothic" charset="0"/>
                <a:cs typeface="Century Gothic" charset="0"/>
              </a:rPr>
              <a:t>top, front, right </a:t>
            </a:r>
            <a:r>
              <a:rPr lang="en-US" sz="2000" dirty="0">
                <a:latin typeface="Century Gothic" charset="0"/>
                <a:ea typeface="Century Gothic" charset="0"/>
                <a:cs typeface="Century Gothic" charset="0"/>
              </a:rPr>
              <a:t>and </a:t>
            </a:r>
            <a:r>
              <a:rPr lang="en-US" sz="2000" b="1" dirty="0">
                <a:latin typeface="Century Gothic" charset="0"/>
                <a:ea typeface="Century Gothic" charset="0"/>
                <a:cs typeface="Century Gothic" charset="0"/>
              </a:rPr>
              <a:t>left side views.</a:t>
            </a:r>
          </a:p>
        </p:txBody>
      </p:sp>
      <p:pic>
        <p:nvPicPr>
          <p:cNvPr id="4" name="Picture 3" descr="f5-51b"/>
          <p:cNvPicPr>
            <a:picLocks noChangeAspect="1" noChangeArrowheads="1"/>
          </p:cNvPicPr>
          <p:nvPr/>
        </p:nvPicPr>
        <p:blipFill>
          <a:blip r:embed="rId3" cstate="print"/>
          <a:srcRect/>
          <a:stretch>
            <a:fillRect/>
          </a:stretch>
        </p:blipFill>
        <p:spPr bwMode="auto">
          <a:xfrm>
            <a:off x="3962401" y="2334383"/>
            <a:ext cx="4083844" cy="4129442"/>
          </a:xfrm>
          <a:prstGeom prst="rect">
            <a:avLst/>
          </a:prstGeom>
          <a:noFill/>
          <a:ln w="9525">
            <a:noFill/>
            <a:miter lim="800000"/>
            <a:headEnd/>
            <a:tailEnd/>
          </a:ln>
        </p:spPr>
      </p:pic>
      <p:sp>
        <p:nvSpPr>
          <p:cNvPr id="2" name="Rectangle 1"/>
          <p:cNvSpPr/>
          <p:nvPr/>
        </p:nvSpPr>
        <p:spPr>
          <a:xfrm>
            <a:off x="8008145" y="2298225"/>
            <a:ext cx="546100" cy="416560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5053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a:xfrm>
            <a:off x="1676400" y="196327"/>
            <a:ext cx="8839200" cy="854075"/>
          </a:xfrm>
        </p:spPr>
        <p:txBody>
          <a:bodyPr/>
          <a:lstStyle/>
          <a:p>
            <a:r>
              <a:rPr lang="en-US" b="1" dirty="0">
                <a:ea typeface="ＭＳ Ｐゴシック" pitchFamily="1" charset="-128"/>
              </a:rPr>
              <a:t>Mate Types</a:t>
            </a:r>
          </a:p>
        </p:txBody>
      </p:sp>
      <p:sp>
        <p:nvSpPr>
          <p:cNvPr id="88067" name="Text Placeholder 4"/>
          <p:cNvSpPr>
            <a:spLocks noGrp="1"/>
          </p:cNvSpPr>
          <p:nvPr>
            <p:ph type="body" sz="half" idx="1"/>
          </p:nvPr>
        </p:nvSpPr>
        <p:spPr>
          <a:xfrm>
            <a:off x="1676400" y="1112514"/>
            <a:ext cx="4710056" cy="330200"/>
          </a:xfrm>
        </p:spPr>
        <p:txBody>
          <a:bodyPr/>
          <a:lstStyle/>
          <a:p>
            <a:r>
              <a:rPr lang="en-US" b="1" dirty="0">
                <a:solidFill>
                  <a:srgbClr val="FF0000"/>
                </a:solidFill>
                <a:ea typeface="ＭＳ Ｐゴシック" pitchFamily="1" charset="-128"/>
              </a:rPr>
              <a:t>Parallel Mates</a:t>
            </a:r>
          </a:p>
          <a:p>
            <a:pPr lvl="1"/>
            <a:endParaRPr lang="en-US" dirty="0">
              <a:ea typeface="ＭＳ Ｐゴシック" pitchFamily="1" charset="-128"/>
            </a:endParaRPr>
          </a:p>
          <a:p>
            <a:r>
              <a:rPr lang="en-CA" b="1" dirty="0"/>
              <a:t>Parallel</a:t>
            </a:r>
            <a:r>
              <a:rPr lang="en-CA" dirty="0"/>
              <a:t> – makes two selected entities parallel.</a:t>
            </a:r>
          </a:p>
          <a:p>
            <a:r>
              <a:rPr lang="en-CA" dirty="0"/>
              <a:t>Possible between lines and planes only. Requires linear/planner elements to be selected. You can use this mate to make side faces of the links parallel.</a:t>
            </a:r>
          </a:p>
        </p:txBody>
      </p:sp>
      <p:sp>
        <p:nvSpPr>
          <p:cNvPr id="2" name="Rectangle 1"/>
          <p:cNvSpPr/>
          <p:nvPr/>
        </p:nvSpPr>
        <p:spPr>
          <a:xfrm>
            <a:off x="2033698" y="6483696"/>
            <a:ext cx="7753350" cy="230832"/>
          </a:xfrm>
          <a:prstGeom prst="rect">
            <a:avLst/>
          </a:prstGeom>
        </p:spPr>
        <p:txBody>
          <a:bodyPr wrap="square">
            <a:spAutoFit/>
          </a:bodyPr>
          <a:lstStyle/>
          <a:p>
            <a:r>
              <a:rPr lang="en-CA" sz="900" dirty="0"/>
              <a:t>http://sahajpanchal.wordpress.com/2011/12/28/assembly-mates-in-solidworksstandard-mates/</a:t>
            </a:r>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473" y="1866900"/>
            <a:ext cx="3872023" cy="219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8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819" y="4152900"/>
            <a:ext cx="3917528" cy="2216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828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a:xfrm>
            <a:off x="1676400" y="196327"/>
            <a:ext cx="8839200" cy="854075"/>
          </a:xfrm>
        </p:spPr>
        <p:txBody>
          <a:bodyPr/>
          <a:lstStyle/>
          <a:p>
            <a:r>
              <a:rPr lang="en-US" b="1" dirty="0">
                <a:ea typeface="ＭＳ Ｐゴシック" pitchFamily="1" charset="-128"/>
              </a:rPr>
              <a:t>Mate Types</a:t>
            </a:r>
          </a:p>
        </p:txBody>
      </p:sp>
      <p:sp>
        <p:nvSpPr>
          <p:cNvPr id="88067" name="Text Placeholder 4"/>
          <p:cNvSpPr>
            <a:spLocks noGrp="1"/>
          </p:cNvSpPr>
          <p:nvPr>
            <p:ph type="body" sz="half" idx="1"/>
          </p:nvPr>
        </p:nvSpPr>
        <p:spPr>
          <a:xfrm>
            <a:off x="1676400" y="1112514"/>
            <a:ext cx="4710056" cy="330200"/>
          </a:xfrm>
        </p:spPr>
        <p:txBody>
          <a:bodyPr/>
          <a:lstStyle/>
          <a:p>
            <a:r>
              <a:rPr lang="en-US" b="1" dirty="0">
                <a:solidFill>
                  <a:srgbClr val="FF0000"/>
                </a:solidFill>
                <a:ea typeface="ＭＳ Ｐゴシック" pitchFamily="1" charset="-128"/>
              </a:rPr>
              <a:t>Perpendicular</a:t>
            </a:r>
          </a:p>
          <a:p>
            <a:r>
              <a:rPr lang="en-US" b="1" dirty="0">
                <a:ea typeface="ＭＳ Ｐゴシック" pitchFamily="1" charset="-128"/>
              </a:rPr>
              <a:t>Planar mate at 90 degrees angle</a:t>
            </a:r>
          </a:p>
          <a:p>
            <a:r>
              <a:rPr lang="en-CA" dirty="0"/>
              <a:t>Aligns two lines and/or planes normal to each other. </a:t>
            </a:r>
          </a:p>
          <a:p>
            <a:r>
              <a:rPr lang="en-CA" dirty="0"/>
              <a:t>Requires linear/planner elements to be selected.</a:t>
            </a:r>
            <a:endParaRPr lang="en-US" b="1" dirty="0">
              <a:ea typeface="ＭＳ Ｐゴシック" pitchFamily="1" charset="-128"/>
            </a:endParaRPr>
          </a:p>
        </p:txBody>
      </p:sp>
      <p:sp>
        <p:nvSpPr>
          <p:cNvPr id="2" name="Rectangle 1"/>
          <p:cNvSpPr/>
          <p:nvPr/>
        </p:nvSpPr>
        <p:spPr>
          <a:xfrm>
            <a:off x="2033698" y="6483696"/>
            <a:ext cx="7753350" cy="230832"/>
          </a:xfrm>
          <a:prstGeom prst="rect">
            <a:avLst/>
          </a:prstGeom>
        </p:spPr>
        <p:txBody>
          <a:bodyPr wrap="square">
            <a:spAutoFit/>
          </a:bodyPr>
          <a:lstStyle/>
          <a:p>
            <a:r>
              <a:rPr lang="en-CA" sz="900" dirty="0"/>
              <a:t>http://sahajpanchal.wordpress.com/2011/12/28/assembly-mates-in-solidworksstandard-mates/</a:t>
            </a:r>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688" y="1638300"/>
            <a:ext cx="3939363" cy="222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9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308" y="3943350"/>
            <a:ext cx="3905693"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309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a:xfrm>
            <a:off x="1676400" y="196327"/>
            <a:ext cx="8839200" cy="854075"/>
          </a:xfrm>
        </p:spPr>
        <p:txBody>
          <a:bodyPr/>
          <a:lstStyle/>
          <a:p>
            <a:r>
              <a:rPr lang="en-US" b="1" dirty="0">
                <a:ea typeface="ＭＳ Ｐゴシック" pitchFamily="1" charset="-128"/>
              </a:rPr>
              <a:t>Mate Types</a:t>
            </a:r>
          </a:p>
        </p:txBody>
      </p:sp>
      <p:sp>
        <p:nvSpPr>
          <p:cNvPr id="88067" name="Text Placeholder 4"/>
          <p:cNvSpPr>
            <a:spLocks noGrp="1"/>
          </p:cNvSpPr>
          <p:nvPr>
            <p:ph type="body" sz="half" idx="1"/>
          </p:nvPr>
        </p:nvSpPr>
        <p:spPr>
          <a:xfrm>
            <a:off x="1676400" y="1112514"/>
            <a:ext cx="4710056" cy="330200"/>
          </a:xfrm>
        </p:spPr>
        <p:txBody>
          <a:bodyPr/>
          <a:lstStyle/>
          <a:p>
            <a:r>
              <a:rPr lang="en-US" b="1" dirty="0">
                <a:solidFill>
                  <a:srgbClr val="FF0000"/>
                </a:solidFill>
                <a:ea typeface="ＭＳ Ｐゴシック" pitchFamily="1" charset="-128"/>
              </a:rPr>
              <a:t>Tangent</a:t>
            </a:r>
          </a:p>
          <a:p>
            <a:r>
              <a:rPr lang="en-US" b="1" dirty="0">
                <a:ea typeface="ＭＳ Ｐゴシック" pitchFamily="1" charset="-128"/>
              </a:rPr>
              <a:t>Tangent </a:t>
            </a:r>
            <a:r>
              <a:rPr lang="en-US" dirty="0"/>
              <a:t>(plane that touches a curve or curved surface at any point)</a:t>
            </a:r>
            <a:endParaRPr lang="en-US" b="1" dirty="0">
              <a:ea typeface="ＭＳ Ｐゴシック" pitchFamily="1" charset="-128"/>
            </a:endParaRPr>
          </a:p>
          <a:p>
            <a:r>
              <a:rPr lang="en-CA" dirty="0"/>
              <a:t>This mate is useful when you want to define sliding contact between surfaces or curves.</a:t>
            </a:r>
          </a:p>
          <a:p>
            <a:r>
              <a:rPr lang="en-CA" dirty="0"/>
              <a:t> In the example, cylindrical face of the follower is tangent to the top face of the valve.</a:t>
            </a:r>
            <a:endParaRPr lang="en-US" b="1" dirty="0">
              <a:ea typeface="ＭＳ Ｐゴシック" pitchFamily="1" charset="-128"/>
            </a:endParaRPr>
          </a:p>
        </p:txBody>
      </p:sp>
      <p:sp>
        <p:nvSpPr>
          <p:cNvPr id="2" name="Rectangle 1"/>
          <p:cNvSpPr/>
          <p:nvPr/>
        </p:nvSpPr>
        <p:spPr>
          <a:xfrm>
            <a:off x="2033698" y="6483696"/>
            <a:ext cx="7753350" cy="230832"/>
          </a:xfrm>
          <a:prstGeom prst="rect">
            <a:avLst/>
          </a:prstGeom>
        </p:spPr>
        <p:txBody>
          <a:bodyPr wrap="square">
            <a:spAutoFit/>
          </a:bodyPr>
          <a:lstStyle/>
          <a:p>
            <a:r>
              <a:rPr lang="en-CA" sz="900" dirty="0"/>
              <a:t>http://sahajpanchal.wordpress.com/2011/12/28/assembly-mates-in-solidworksstandard-mates/</a:t>
            </a:r>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688" y="1638300"/>
            <a:ext cx="3939363" cy="222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0605DC08-8AE6-534D-91BF-FF363DAEEADA}"/>
              </a:ext>
            </a:extLst>
          </p:cNvPr>
          <p:cNvSpPr/>
          <p:nvPr/>
        </p:nvSpPr>
        <p:spPr>
          <a:xfrm>
            <a:off x="6747688" y="3999154"/>
            <a:ext cx="3939362" cy="830997"/>
          </a:xfrm>
          <a:prstGeom prst="rect">
            <a:avLst/>
          </a:prstGeom>
        </p:spPr>
        <p:txBody>
          <a:bodyPr wrap="square">
            <a:spAutoFit/>
          </a:bodyPr>
          <a:lstStyle/>
          <a:p>
            <a:r>
              <a:rPr lang="en-CA" dirty="0">
                <a:solidFill>
                  <a:srgbClr val="000099"/>
                </a:solidFill>
              </a:rPr>
              <a:t>In this example by the way the pin slot mate can also be used. </a:t>
            </a:r>
            <a:endParaRPr lang="en-US" b="1" dirty="0">
              <a:solidFill>
                <a:srgbClr val="000099"/>
              </a:solidFill>
            </a:endParaRPr>
          </a:p>
        </p:txBody>
      </p:sp>
    </p:spTree>
    <p:extLst>
      <p:ext uri="{BB962C8B-B14F-4D97-AF65-F5344CB8AC3E}">
        <p14:creationId xmlns:p14="http://schemas.microsoft.com/office/powerpoint/2010/main" val="3082132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a:xfrm>
            <a:off x="1676400" y="196327"/>
            <a:ext cx="8839200" cy="854075"/>
          </a:xfrm>
        </p:spPr>
        <p:txBody>
          <a:bodyPr/>
          <a:lstStyle/>
          <a:p>
            <a:r>
              <a:rPr lang="en-US" b="1" dirty="0">
                <a:ea typeface="ＭＳ Ｐゴシック" pitchFamily="1" charset="-128"/>
              </a:rPr>
              <a:t>Mate Types</a:t>
            </a:r>
          </a:p>
        </p:txBody>
      </p:sp>
      <p:sp>
        <p:nvSpPr>
          <p:cNvPr id="88067" name="Text Placeholder 4"/>
          <p:cNvSpPr>
            <a:spLocks noGrp="1"/>
          </p:cNvSpPr>
          <p:nvPr>
            <p:ph type="body" sz="half" idx="1"/>
          </p:nvPr>
        </p:nvSpPr>
        <p:spPr>
          <a:xfrm>
            <a:off x="1676400" y="1112514"/>
            <a:ext cx="4710056" cy="330200"/>
          </a:xfrm>
        </p:spPr>
        <p:txBody>
          <a:bodyPr/>
          <a:lstStyle/>
          <a:p>
            <a:r>
              <a:rPr lang="en-US" b="1" dirty="0">
                <a:solidFill>
                  <a:srgbClr val="FF0000"/>
                </a:solidFill>
                <a:ea typeface="ＭＳ Ｐゴシック" pitchFamily="1" charset="-128"/>
              </a:rPr>
              <a:t>Revolute</a:t>
            </a:r>
          </a:p>
          <a:p>
            <a:r>
              <a:rPr lang="en-CA" dirty="0"/>
              <a:t>Revolute – makes the two selected cylindrical/conical faces share the same axis.</a:t>
            </a:r>
          </a:p>
          <a:p>
            <a:r>
              <a:rPr lang="en-CA" dirty="0"/>
              <a:t>Well, not only faces, but you can select circular edges or sketch elements as well. </a:t>
            </a:r>
          </a:p>
          <a:p>
            <a:r>
              <a:rPr lang="en-CA" dirty="0"/>
              <a:t>In the image below, the mate makes the selected holes concentric.</a:t>
            </a:r>
          </a:p>
        </p:txBody>
      </p:sp>
      <p:sp>
        <p:nvSpPr>
          <p:cNvPr id="2" name="Rectangle 1"/>
          <p:cNvSpPr/>
          <p:nvPr/>
        </p:nvSpPr>
        <p:spPr>
          <a:xfrm>
            <a:off x="2033698" y="6483696"/>
            <a:ext cx="7753350" cy="230832"/>
          </a:xfrm>
          <a:prstGeom prst="rect">
            <a:avLst/>
          </a:prstGeom>
        </p:spPr>
        <p:txBody>
          <a:bodyPr wrap="square">
            <a:spAutoFit/>
          </a:bodyPr>
          <a:lstStyle/>
          <a:p>
            <a:r>
              <a:rPr lang="en-CA" sz="900" dirty="0"/>
              <a:t>http://sahajpanchal.wordpress.com/2011/12/28/assembly-mates-in-solidworksstandard-mates/</a:t>
            </a:r>
          </a:p>
        </p:txBody>
      </p:sp>
      <p:pic>
        <p:nvPicPr>
          <p:cNvPr id="140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1743075"/>
            <a:ext cx="3867150" cy="2162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226" y="3962775"/>
            <a:ext cx="3848774" cy="215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1448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p:cNvSpPr>
            <a:spLocks noGrp="1"/>
          </p:cNvSpPr>
          <p:nvPr>
            <p:ph type="title"/>
          </p:nvPr>
        </p:nvSpPr>
        <p:spPr>
          <a:xfrm>
            <a:off x="936172" y="1390919"/>
            <a:ext cx="4741333" cy="591636"/>
          </a:xfrm>
        </p:spPr>
        <p:txBody>
          <a:bodyPr/>
          <a:lstStyle/>
          <a:p>
            <a:r>
              <a:rPr lang="en-US" b="1" dirty="0">
                <a:latin typeface="Century Gothic" charset="0"/>
                <a:ea typeface="Century Gothic" charset="0"/>
                <a:cs typeface="Century Gothic" charset="0"/>
              </a:rPr>
              <a:t>Examples of Mates</a:t>
            </a:r>
          </a:p>
        </p:txBody>
      </p:sp>
      <p:pic>
        <p:nvPicPr>
          <p:cNvPr id="89095" name="Picture 7" descr="Assembly_whole"/>
          <p:cNvPicPr>
            <a:picLocks noChangeAspect="1" noChangeArrowheads="1"/>
          </p:cNvPicPr>
          <p:nvPr/>
        </p:nvPicPr>
        <p:blipFill>
          <a:blip r:embed="rId3" cstate="print"/>
          <a:srcRect/>
          <a:stretch>
            <a:fillRect/>
          </a:stretch>
        </p:blipFill>
        <p:spPr bwMode="auto">
          <a:xfrm>
            <a:off x="5268400" y="2080424"/>
            <a:ext cx="5272824" cy="3641602"/>
          </a:xfrm>
          <a:prstGeom prst="rect">
            <a:avLst/>
          </a:prstGeom>
          <a:noFill/>
        </p:spPr>
      </p:pic>
      <p:pic>
        <p:nvPicPr>
          <p:cNvPr id="89096" name="Picture 8" descr="Exploded_Assembly"/>
          <p:cNvPicPr>
            <a:picLocks noChangeAspect="1" noChangeArrowheads="1"/>
          </p:cNvPicPr>
          <p:nvPr/>
        </p:nvPicPr>
        <p:blipFill>
          <a:blip r:embed="rId4" cstate="print"/>
          <a:srcRect/>
          <a:stretch>
            <a:fillRect/>
          </a:stretch>
        </p:blipFill>
        <p:spPr bwMode="auto">
          <a:xfrm>
            <a:off x="1711253" y="2075706"/>
            <a:ext cx="3465511" cy="364632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936172" y="1390919"/>
            <a:ext cx="4741333" cy="591636"/>
          </a:xfrm>
        </p:spPr>
        <p:txBody>
          <a:bodyPr/>
          <a:lstStyle/>
          <a:p>
            <a:r>
              <a:rPr lang="en-US" b="1" dirty="0">
                <a:latin typeface="Century Gothic" charset="0"/>
                <a:ea typeface="Century Gothic" charset="0"/>
                <a:cs typeface="Century Gothic" charset="0"/>
              </a:rPr>
              <a:t>Examples of Mates</a:t>
            </a:r>
          </a:p>
        </p:txBody>
      </p:sp>
      <p:pic>
        <p:nvPicPr>
          <p:cNvPr id="6" name="Stamper2.avi">
            <a:hlinkClick r:id="" action="ppaction://media"/>
            <a:extLst>
              <a:ext uri="{FF2B5EF4-FFF2-40B4-BE49-F238E27FC236}">
                <a16:creationId xmlns:a16="http://schemas.microsoft.com/office/drawing/2014/main" id="{2E4C770B-8C28-FD44-9D4A-278DC0DE69C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06838" y="1982555"/>
            <a:ext cx="5939397" cy="4634789"/>
          </a:xfrm>
          <a:prstGeom prst="rect">
            <a:avLst/>
          </a:prstGeom>
        </p:spPr>
      </p:pic>
    </p:spTree>
    <p:extLst>
      <p:ext uri="{BB962C8B-B14F-4D97-AF65-F5344CB8AC3E}">
        <p14:creationId xmlns:p14="http://schemas.microsoft.com/office/powerpoint/2010/main" val="1946846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This Week’s Lab</a:t>
            </a:r>
          </a:p>
        </p:txBody>
      </p:sp>
      <p:sp>
        <p:nvSpPr>
          <p:cNvPr id="90115" name="Rectangle 3"/>
          <p:cNvSpPr>
            <a:spLocks noGrp="1" noChangeArrowheads="1"/>
          </p:cNvSpPr>
          <p:nvPr>
            <p:ph type="body" idx="1"/>
          </p:nvPr>
        </p:nvSpPr>
        <p:spPr/>
        <p:txBody>
          <a:bodyPr/>
          <a:lstStyle/>
          <a:p>
            <a:r>
              <a:rPr lang="en-US" sz="2000" dirty="0">
                <a:latin typeface="Century Gothic" charset="0"/>
                <a:ea typeface="Century Gothic" charset="0"/>
                <a:cs typeface="Century Gothic" charset="0"/>
              </a:rPr>
              <a:t>Completing exercises related to auxiliary views, and cross-sections, as well as creating assemblies on </a:t>
            </a:r>
            <a:r>
              <a:rPr lang="en-US" sz="2000" dirty="0" err="1">
                <a:latin typeface="Century Gothic" charset="0"/>
                <a:ea typeface="Century Gothic" charset="0"/>
                <a:cs typeface="Century Gothic" charset="0"/>
              </a:rPr>
              <a:t>OnShape</a:t>
            </a:r>
            <a:endParaRPr lang="en-US" sz="2000" dirty="0">
              <a:latin typeface="Century Gothic" charset="0"/>
              <a:ea typeface="Century Gothic" charset="0"/>
              <a:cs typeface="Century Gothic" charset="0"/>
            </a:endParaRPr>
          </a:p>
          <a:p>
            <a:r>
              <a:rPr lang="en-US" sz="2000" dirty="0">
                <a:latin typeface="Century Gothic" charset="0"/>
                <a:ea typeface="Century Gothic" charset="0"/>
                <a:cs typeface="Century Gothic" charset="0"/>
              </a:rPr>
              <a:t>BRING: pencil, eraser, graph paper, plain paper, and </a:t>
            </a:r>
            <a:r>
              <a:rPr lang="en-US" sz="2000" b="1" dirty="0">
                <a:latin typeface="Century Gothic" charset="0"/>
                <a:ea typeface="Century Gothic" charset="0"/>
                <a:cs typeface="Century Gothic" charset="0"/>
              </a:rPr>
              <a:t>textbook</a:t>
            </a:r>
            <a:r>
              <a:rPr lang="en-US" sz="2000" dirty="0">
                <a:latin typeface="Century Gothic" charset="0"/>
                <a:ea typeface="Century Gothic" charset="0"/>
                <a:cs typeface="Century Gothic" charset="0"/>
              </a:rPr>
              <a:t>.  </a:t>
            </a:r>
          </a:p>
          <a:p>
            <a:endParaRPr lang="en-US" sz="2000" dirty="0">
              <a:latin typeface="Century Gothic" charset="0"/>
              <a:ea typeface="Century Gothic" charset="0"/>
              <a:cs typeface="Century Gothic" charset="0"/>
            </a:endParaRPr>
          </a:p>
          <a:p>
            <a:r>
              <a:rPr lang="en-US" sz="2000" dirty="0">
                <a:latin typeface="Century Gothic" charset="0"/>
                <a:ea typeface="Century Gothic" charset="0"/>
                <a:cs typeface="Century Gothic" charset="0"/>
              </a:rPr>
              <a:t>Assigned readings:</a:t>
            </a:r>
          </a:p>
          <a:p>
            <a:pPr lvl="1"/>
            <a:r>
              <a:rPr lang="en-US" sz="2000" dirty="0">
                <a:latin typeface="Century Gothic" charset="0"/>
                <a:ea typeface="Century Gothic" charset="0"/>
                <a:cs typeface="Century Gothic" charset="0"/>
              </a:rPr>
              <a:t>Auxiliary Views:  Chapter 6    6.1 to 6.2.7 and 6.3.4</a:t>
            </a:r>
          </a:p>
          <a:p>
            <a:pPr lvl="1"/>
            <a:r>
              <a:rPr lang="en-US" sz="2000" dirty="0">
                <a:latin typeface="Century Gothic" charset="0"/>
                <a:ea typeface="Century Gothic" charset="0"/>
                <a:cs typeface="Century Gothic" charset="0"/>
              </a:rPr>
              <a:t>Cross-sections:  Chapter 8    8.1-8.2  and 8.4.1-8.4.6 </a:t>
            </a:r>
          </a:p>
          <a:p>
            <a:pPr lvl="1">
              <a:buFontTx/>
              <a:buNone/>
            </a:pPr>
            <a:endParaRPr lang="en-US" sz="2000" dirty="0">
              <a:solidFill>
                <a:schemeClr val="tx1"/>
              </a:solidFill>
              <a:latin typeface="Century Gothic" charset="0"/>
              <a:ea typeface="Century Gothic" charset="0"/>
              <a:cs typeface="Century Gothic" charset="0"/>
            </a:endParaRPr>
          </a:p>
          <a:p>
            <a:pPr lvl="1">
              <a:buFontTx/>
              <a:buNone/>
            </a:pPr>
            <a:endParaRPr lang="en-US" sz="2000" dirty="0">
              <a:latin typeface="Century Gothic" charset="0"/>
              <a:ea typeface="Century Gothic" charset="0"/>
              <a:cs typeface="Century Gothic"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Inclined &amp; Oblique: Faces and Edges</a:t>
            </a:r>
          </a:p>
        </p:txBody>
      </p:sp>
      <p:sp>
        <p:nvSpPr>
          <p:cNvPr id="45059" name="Rectangle 3"/>
          <p:cNvSpPr>
            <a:spLocks noGrp="1" noChangeArrowheads="1"/>
          </p:cNvSpPr>
          <p:nvPr>
            <p:ph type="body" idx="1"/>
          </p:nvPr>
        </p:nvSpPr>
        <p:spPr>
          <a:xfrm>
            <a:off x="1676400" y="1199865"/>
            <a:ext cx="8839200" cy="1427480"/>
          </a:xfrm>
        </p:spPr>
        <p:txBody>
          <a:bodyPr/>
          <a:lstStyle/>
          <a:p>
            <a:pPr marL="0" indent="0">
              <a:buNone/>
            </a:pPr>
            <a:r>
              <a:rPr lang="en-US" sz="2000" dirty="0">
                <a:latin typeface="Century Gothic" charset="0"/>
                <a:ea typeface="Century Gothic" charset="0"/>
                <a:cs typeface="Century Gothic" charset="0"/>
              </a:rPr>
              <a:t>Both faces and edges can be inclined or oblique.</a:t>
            </a:r>
          </a:p>
          <a:p>
            <a:r>
              <a:rPr lang="en-US" sz="2000" b="1" dirty="0">
                <a:latin typeface="Century Gothic" charset="0"/>
                <a:ea typeface="Century Gothic" charset="0"/>
                <a:cs typeface="Century Gothic" charset="0"/>
              </a:rPr>
              <a:t>Inclined face: </a:t>
            </a:r>
            <a:r>
              <a:rPr lang="en-US" sz="2000" dirty="0">
                <a:latin typeface="Century Gothic" charset="0"/>
                <a:ea typeface="Century Gothic" charset="0"/>
                <a:cs typeface="Century Gothic" charset="0"/>
              </a:rPr>
              <a:t>perpendicular but not parallel to a principal plane.</a:t>
            </a:r>
          </a:p>
          <a:p>
            <a:r>
              <a:rPr lang="en-US" sz="2000" b="1" dirty="0">
                <a:latin typeface="Century Gothic" charset="0"/>
                <a:ea typeface="Century Gothic" charset="0"/>
                <a:cs typeface="Century Gothic" charset="0"/>
              </a:rPr>
              <a:t>Oblique face: </a:t>
            </a:r>
            <a:r>
              <a:rPr lang="en-US" sz="2000" dirty="0">
                <a:latin typeface="Century Gothic" charset="0"/>
                <a:ea typeface="Century Gothic" charset="0"/>
                <a:cs typeface="Century Gothic" charset="0"/>
              </a:rPr>
              <a:t>neither perpendicular nor parallel to a principal plane</a:t>
            </a:r>
          </a:p>
          <a:p>
            <a:r>
              <a:rPr lang="en-US" sz="2000" b="1" dirty="0">
                <a:latin typeface="Century Gothic" charset="0"/>
                <a:ea typeface="Century Gothic" charset="0"/>
                <a:cs typeface="Century Gothic" charset="0"/>
              </a:rPr>
              <a:t>Inclined edge: </a:t>
            </a:r>
            <a:r>
              <a:rPr lang="en-US" sz="2000" dirty="0">
                <a:latin typeface="Century Gothic" charset="0"/>
                <a:ea typeface="Century Gothic" charset="0"/>
                <a:cs typeface="Century Gothic" charset="0"/>
              </a:rPr>
              <a:t>parallel to a principal plane, but not perpendicular to any other principal plane.</a:t>
            </a:r>
          </a:p>
          <a:p>
            <a:r>
              <a:rPr lang="en-US" sz="2000" b="1" dirty="0">
                <a:latin typeface="Century Gothic" charset="0"/>
                <a:ea typeface="Century Gothic" charset="0"/>
                <a:cs typeface="Century Gothic" charset="0"/>
              </a:rPr>
              <a:t>Oblique edge: </a:t>
            </a:r>
            <a:r>
              <a:rPr lang="en-US" sz="2000" dirty="0">
                <a:latin typeface="Century Gothic" charset="0"/>
                <a:ea typeface="Century Gothic" charset="0"/>
                <a:cs typeface="Century Gothic" charset="0"/>
              </a:rPr>
              <a:t>not parallel to any principal plane.</a:t>
            </a:r>
          </a:p>
        </p:txBody>
      </p:sp>
      <p:pic>
        <p:nvPicPr>
          <p:cNvPr id="7" name="Picture 12" descr="f5-50cd"/>
          <p:cNvPicPr>
            <a:picLocks noChangeAspect="1" noChangeArrowheads="1"/>
          </p:cNvPicPr>
          <p:nvPr/>
        </p:nvPicPr>
        <p:blipFill rotWithShape="1">
          <a:blip r:embed="rId3" cstate="print"/>
          <a:srcRect l="1" r="1591"/>
          <a:stretch/>
        </p:blipFill>
        <p:spPr bwMode="auto">
          <a:xfrm>
            <a:off x="2561890" y="4372713"/>
            <a:ext cx="4488158" cy="2098614"/>
          </a:xfrm>
          <a:prstGeom prst="rect">
            <a:avLst/>
          </a:prstGeom>
          <a:noFill/>
          <a:ln w="9525">
            <a:noFill/>
            <a:miter lim="800000"/>
            <a:headEnd/>
            <a:tailEnd/>
          </a:ln>
        </p:spPr>
      </p:pic>
      <p:pic>
        <p:nvPicPr>
          <p:cNvPr id="8" name="Picture 7" descr="f5-51b"/>
          <p:cNvPicPr>
            <a:picLocks noChangeAspect="1" noChangeArrowheads="1"/>
          </p:cNvPicPr>
          <p:nvPr/>
        </p:nvPicPr>
        <p:blipFill>
          <a:blip r:embed="rId4" cstate="print"/>
          <a:srcRect/>
          <a:stretch>
            <a:fillRect/>
          </a:stretch>
        </p:blipFill>
        <p:spPr bwMode="auto">
          <a:xfrm>
            <a:off x="7145539" y="4421159"/>
            <a:ext cx="2027529" cy="2050168"/>
          </a:xfrm>
          <a:prstGeom prst="rect">
            <a:avLst/>
          </a:prstGeom>
          <a:noFill/>
          <a:ln w="9525">
            <a:noFill/>
            <a:miter lim="800000"/>
            <a:headEnd/>
            <a:tailEnd/>
          </a:ln>
        </p:spPr>
      </p:pic>
      <p:sp>
        <p:nvSpPr>
          <p:cNvPr id="9" name="Rectangle 8"/>
          <p:cNvSpPr/>
          <p:nvPr/>
        </p:nvSpPr>
        <p:spPr>
          <a:xfrm>
            <a:off x="9141177" y="4403206"/>
            <a:ext cx="271125" cy="206812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832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Inclined &amp; Oblique: Faces and Edges</a:t>
            </a:r>
          </a:p>
        </p:txBody>
      </p:sp>
      <p:sp>
        <p:nvSpPr>
          <p:cNvPr id="45059" name="Rectangle 3"/>
          <p:cNvSpPr>
            <a:spLocks noGrp="1" noChangeArrowheads="1"/>
          </p:cNvSpPr>
          <p:nvPr>
            <p:ph type="body" idx="1"/>
          </p:nvPr>
        </p:nvSpPr>
        <p:spPr>
          <a:xfrm>
            <a:off x="1676400" y="1295401"/>
            <a:ext cx="8839200" cy="1427480"/>
          </a:xfrm>
        </p:spPr>
        <p:txBody>
          <a:bodyPr/>
          <a:lstStyle/>
          <a:p>
            <a:r>
              <a:rPr lang="en-US" sz="2000" dirty="0">
                <a:latin typeface="Century Gothic" charset="0"/>
                <a:ea typeface="Century Gothic" charset="0"/>
                <a:cs typeface="Century Gothic" charset="0"/>
              </a:rPr>
              <a:t>Both faces and edges can be inclined or oblique.</a:t>
            </a:r>
          </a:p>
          <a:p>
            <a:r>
              <a:rPr lang="en-US" sz="2000" b="1" dirty="0">
                <a:latin typeface="Century Gothic" charset="0"/>
                <a:ea typeface="Century Gothic" charset="0"/>
                <a:cs typeface="Century Gothic" charset="0"/>
              </a:rPr>
              <a:t>Principal face:</a:t>
            </a:r>
            <a:r>
              <a:rPr lang="en-US" sz="2000" dirty="0">
                <a:latin typeface="Century Gothic" charset="0"/>
                <a:ea typeface="Century Gothic" charset="0"/>
                <a:cs typeface="Century Gothic" charset="0"/>
              </a:rPr>
              <a:t> appears as a polygon in one view and edges in the other two views.</a:t>
            </a:r>
          </a:p>
          <a:p>
            <a:r>
              <a:rPr lang="en-US" sz="2000" b="1" dirty="0">
                <a:latin typeface="Century Gothic" charset="0"/>
                <a:ea typeface="Century Gothic" charset="0"/>
                <a:cs typeface="Century Gothic" charset="0"/>
              </a:rPr>
              <a:t>Inclined face: </a:t>
            </a:r>
            <a:r>
              <a:rPr lang="en-US" sz="2000" dirty="0">
                <a:latin typeface="Century Gothic" charset="0"/>
                <a:ea typeface="Century Gothic" charset="0"/>
                <a:cs typeface="Century Gothic" charset="0"/>
              </a:rPr>
              <a:t>appears as a polygon in two views and an edge in the other view.</a:t>
            </a:r>
          </a:p>
          <a:p>
            <a:r>
              <a:rPr lang="en-US" sz="2000" b="1" dirty="0">
                <a:latin typeface="Century Gothic" charset="0"/>
                <a:ea typeface="Century Gothic" charset="0"/>
                <a:cs typeface="Century Gothic" charset="0"/>
              </a:rPr>
              <a:t>Oblique face: </a:t>
            </a:r>
            <a:r>
              <a:rPr lang="en-US" sz="2000" dirty="0">
                <a:latin typeface="Century Gothic" charset="0"/>
                <a:ea typeface="Century Gothic" charset="0"/>
                <a:cs typeface="Century Gothic" charset="0"/>
              </a:rPr>
              <a:t>appears as a polygon in all three views.</a:t>
            </a:r>
          </a:p>
        </p:txBody>
      </p:sp>
      <p:pic>
        <p:nvPicPr>
          <p:cNvPr id="7" name="Picture 12" descr="f5-50cd"/>
          <p:cNvPicPr>
            <a:picLocks noChangeAspect="1" noChangeArrowheads="1"/>
          </p:cNvPicPr>
          <p:nvPr/>
        </p:nvPicPr>
        <p:blipFill rotWithShape="1">
          <a:blip r:embed="rId3" cstate="print"/>
          <a:srcRect l="1" r="1591"/>
          <a:stretch/>
        </p:blipFill>
        <p:spPr bwMode="auto">
          <a:xfrm>
            <a:off x="2561890" y="4372713"/>
            <a:ext cx="4488158" cy="2098614"/>
          </a:xfrm>
          <a:prstGeom prst="rect">
            <a:avLst/>
          </a:prstGeom>
          <a:noFill/>
          <a:ln w="9525">
            <a:noFill/>
            <a:miter lim="800000"/>
            <a:headEnd/>
            <a:tailEnd/>
          </a:ln>
        </p:spPr>
      </p:pic>
      <p:pic>
        <p:nvPicPr>
          <p:cNvPr id="8" name="Picture 7" descr="f5-51b"/>
          <p:cNvPicPr>
            <a:picLocks noChangeAspect="1" noChangeArrowheads="1"/>
          </p:cNvPicPr>
          <p:nvPr/>
        </p:nvPicPr>
        <p:blipFill>
          <a:blip r:embed="rId4" cstate="print"/>
          <a:srcRect/>
          <a:stretch>
            <a:fillRect/>
          </a:stretch>
        </p:blipFill>
        <p:spPr bwMode="auto">
          <a:xfrm>
            <a:off x="7145539" y="4421159"/>
            <a:ext cx="2027529" cy="2050168"/>
          </a:xfrm>
          <a:prstGeom prst="rect">
            <a:avLst/>
          </a:prstGeom>
          <a:noFill/>
          <a:ln w="9525">
            <a:noFill/>
            <a:miter lim="800000"/>
            <a:headEnd/>
            <a:tailEnd/>
          </a:ln>
        </p:spPr>
      </p:pic>
      <p:sp>
        <p:nvSpPr>
          <p:cNvPr id="9" name="Rectangle 8"/>
          <p:cNvSpPr/>
          <p:nvPr/>
        </p:nvSpPr>
        <p:spPr>
          <a:xfrm>
            <a:off x="9141177" y="4403206"/>
            <a:ext cx="271125" cy="206812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3077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latin typeface="Century Gothic" charset="0"/>
                <a:ea typeface="Century Gothic" charset="0"/>
                <a:cs typeface="Century Gothic" charset="0"/>
              </a:rPr>
              <a:t>Inclined &amp; Oblique: Faces and Edges</a:t>
            </a:r>
          </a:p>
        </p:txBody>
      </p:sp>
      <p:sp>
        <p:nvSpPr>
          <p:cNvPr id="45059" name="Rectangle 3"/>
          <p:cNvSpPr>
            <a:spLocks noGrp="1" noChangeArrowheads="1"/>
          </p:cNvSpPr>
          <p:nvPr>
            <p:ph type="body" idx="1"/>
          </p:nvPr>
        </p:nvSpPr>
        <p:spPr>
          <a:xfrm>
            <a:off x="1676400" y="1295401"/>
            <a:ext cx="8839200" cy="1427480"/>
          </a:xfrm>
        </p:spPr>
        <p:txBody>
          <a:bodyPr/>
          <a:lstStyle/>
          <a:p>
            <a:r>
              <a:rPr lang="en-US" sz="2000" dirty="0">
                <a:latin typeface="Century Gothic" charset="0"/>
                <a:ea typeface="Century Gothic" charset="0"/>
                <a:cs typeface="Century Gothic" charset="0"/>
              </a:rPr>
              <a:t>Both faces and edges can be inclined or oblique.</a:t>
            </a:r>
          </a:p>
          <a:p>
            <a:r>
              <a:rPr lang="en-US" sz="2000" b="1" dirty="0">
                <a:latin typeface="Century Gothic" charset="0"/>
                <a:ea typeface="Century Gothic" charset="0"/>
                <a:cs typeface="Century Gothic" charset="0"/>
              </a:rPr>
              <a:t>Principal edge:</a:t>
            </a:r>
            <a:r>
              <a:rPr lang="en-US" sz="2000" dirty="0">
                <a:latin typeface="Century Gothic" charset="0"/>
                <a:ea typeface="Century Gothic" charset="0"/>
                <a:cs typeface="Century Gothic" charset="0"/>
              </a:rPr>
              <a:t> appears as an edge in two views and a point in the other view</a:t>
            </a:r>
          </a:p>
          <a:p>
            <a:r>
              <a:rPr lang="en-US" sz="2000" b="1" dirty="0">
                <a:latin typeface="Century Gothic" charset="0"/>
                <a:ea typeface="Century Gothic" charset="0"/>
                <a:cs typeface="Century Gothic" charset="0"/>
              </a:rPr>
              <a:t>Inclined edge: </a:t>
            </a:r>
            <a:r>
              <a:rPr lang="en-US" sz="2000" dirty="0">
                <a:latin typeface="Century Gothic" charset="0"/>
                <a:ea typeface="Century Gothic" charset="0"/>
                <a:cs typeface="Century Gothic" charset="0"/>
              </a:rPr>
              <a:t>appears as an edge in all three views</a:t>
            </a:r>
          </a:p>
          <a:p>
            <a:r>
              <a:rPr lang="en-US" sz="2000" b="1" dirty="0">
                <a:latin typeface="Century Gothic" charset="0"/>
                <a:ea typeface="Century Gothic" charset="0"/>
                <a:cs typeface="Century Gothic" charset="0"/>
              </a:rPr>
              <a:t>Oblique edge: </a:t>
            </a:r>
            <a:r>
              <a:rPr lang="en-US" sz="2000" dirty="0">
                <a:latin typeface="Century Gothic" charset="0"/>
                <a:ea typeface="Century Gothic" charset="0"/>
                <a:cs typeface="Century Gothic" charset="0"/>
              </a:rPr>
              <a:t>appears as an edge in all three views</a:t>
            </a:r>
          </a:p>
        </p:txBody>
      </p:sp>
      <p:pic>
        <p:nvPicPr>
          <p:cNvPr id="7" name="Picture 12" descr="f5-50cd"/>
          <p:cNvPicPr>
            <a:picLocks noChangeAspect="1" noChangeArrowheads="1"/>
          </p:cNvPicPr>
          <p:nvPr/>
        </p:nvPicPr>
        <p:blipFill rotWithShape="1">
          <a:blip r:embed="rId3" cstate="print"/>
          <a:srcRect l="1" r="1591"/>
          <a:stretch/>
        </p:blipFill>
        <p:spPr bwMode="auto">
          <a:xfrm>
            <a:off x="2561890" y="4372713"/>
            <a:ext cx="4488158" cy="2098614"/>
          </a:xfrm>
          <a:prstGeom prst="rect">
            <a:avLst/>
          </a:prstGeom>
          <a:noFill/>
          <a:ln w="9525">
            <a:noFill/>
            <a:miter lim="800000"/>
            <a:headEnd/>
            <a:tailEnd/>
          </a:ln>
        </p:spPr>
      </p:pic>
      <p:sp>
        <p:nvSpPr>
          <p:cNvPr id="9" name="Rectangle 8"/>
          <p:cNvSpPr/>
          <p:nvPr/>
        </p:nvSpPr>
        <p:spPr>
          <a:xfrm>
            <a:off x="9141177" y="4403206"/>
            <a:ext cx="271125" cy="2068120"/>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rotWithShape="1">
          <a:blip r:embed="rId4"/>
          <a:srcRect l="18674"/>
          <a:stretch/>
        </p:blipFill>
        <p:spPr>
          <a:xfrm>
            <a:off x="7050048" y="4197979"/>
            <a:ext cx="2356480" cy="2478574"/>
          </a:xfrm>
          <a:prstGeom prst="rect">
            <a:avLst/>
          </a:prstGeom>
        </p:spPr>
      </p:pic>
    </p:spTree>
    <p:extLst>
      <p:ext uri="{BB962C8B-B14F-4D97-AF65-F5344CB8AC3E}">
        <p14:creationId xmlns:p14="http://schemas.microsoft.com/office/powerpoint/2010/main" val="1943367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1027.3|1.9"/>
</p:tagLst>
</file>

<file path=ppt/tags/tag10.xml><?xml version="1.0" encoding="utf-8"?>
<p:tagLst xmlns:a="http://schemas.openxmlformats.org/drawingml/2006/main" xmlns:r="http://schemas.openxmlformats.org/officeDocument/2006/relationships" xmlns:p="http://schemas.openxmlformats.org/presentationml/2006/main">
  <p:tag name="TIMING" val="|11"/>
</p:tagLst>
</file>

<file path=ppt/tags/tag11.xml><?xml version="1.0" encoding="utf-8"?>
<p:tagLst xmlns:a="http://schemas.openxmlformats.org/drawingml/2006/main" xmlns:r="http://schemas.openxmlformats.org/officeDocument/2006/relationships" xmlns:p="http://schemas.openxmlformats.org/presentationml/2006/main">
  <p:tag name="TIMING" val="|11.9|91.4"/>
</p:tagLst>
</file>

<file path=ppt/tags/tag12.xml><?xml version="1.0" encoding="utf-8"?>
<p:tagLst xmlns:a="http://schemas.openxmlformats.org/drawingml/2006/main" xmlns:r="http://schemas.openxmlformats.org/officeDocument/2006/relationships" xmlns:p="http://schemas.openxmlformats.org/presentationml/2006/main">
  <p:tag name="TIMING" val="|0.7|0.9|0.3|0.3|0.3|0.3|0.4|0.6|0.4|0.4|0.6|0.6|0.8|0.9"/>
</p:tagLst>
</file>

<file path=ppt/tags/tag13.xml><?xml version="1.0" encoding="utf-8"?>
<p:tagLst xmlns:a="http://schemas.openxmlformats.org/drawingml/2006/main" xmlns:r="http://schemas.openxmlformats.org/officeDocument/2006/relationships" xmlns:p="http://schemas.openxmlformats.org/presentationml/2006/main">
  <p:tag name="TIMING" val="|2.5|0.8|0.8|0.9|1|0.6|0.8|0.7|0.7|1|1.1|1.3|1.1|1.2"/>
</p:tagLst>
</file>

<file path=ppt/tags/tag14.xml><?xml version="1.0" encoding="utf-8"?>
<p:tagLst xmlns:a="http://schemas.openxmlformats.org/drawingml/2006/main" xmlns:r="http://schemas.openxmlformats.org/officeDocument/2006/relationships" xmlns:p="http://schemas.openxmlformats.org/presentationml/2006/main">
  <p:tag name="TIMING" val="|64.2|1.9"/>
</p:tagLst>
</file>

<file path=ppt/tags/tag15.xml><?xml version="1.0" encoding="utf-8"?>
<p:tagLst xmlns:a="http://schemas.openxmlformats.org/drawingml/2006/main" xmlns:r="http://schemas.openxmlformats.org/officeDocument/2006/relationships" xmlns:p="http://schemas.openxmlformats.org/presentationml/2006/main">
  <p:tag name="TIMING" val="|4.5"/>
</p:tagLst>
</file>

<file path=ppt/tags/tag16.xml><?xml version="1.0" encoding="utf-8"?>
<p:tagLst xmlns:a="http://schemas.openxmlformats.org/drawingml/2006/main" xmlns:r="http://schemas.openxmlformats.org/officeDocument/2006/relationships" xmlns:p="http://schemas.openxmlformats.org/presentationml/2006/main">
  <p:tag name="TIMING" val="|11.9|4.1"/>
</p:tagLst>
</file>

<file path=ppt/tags/tag17.xml><?xml version="1.0" encoding="utf-8"?>
<p:tagLst xmlns:a="http://schemas.openxmlformats.org/drawingml/2006/main" xmlns:r="http://schemas.openxmlformats.org/officeDocument/2006/relationships" xmlns:p="http://schemas.openxmlformats.org/presentationml/2006/main">
  <p:tag name="TIMING" val="|14.2|9|39.1"/>
</p:tagLst>
</file>

<file path=ppt/tags/tag18.xml><?xml version="1.0" encoding="utf-8"?>
<p:tagLst xmlns:a="http://schemas.openxmlformats.org/drawingml/2006/main" xmlns:r="http://schemas.openxmlformats.org/officeDocument/2006/relationships" xmlns:p="http://schemas.openxmlformats.org/presentationml/2006/main">
  <p:tag name="TIMING" val="|1.6|0.8|1.3|0.8|2.4|0.6|7.6|1"/>
</p:tagLst>
</file>

<file path=ppt/tags/tag19.xml><?xml version="1.0" encoding="utf-8"?>
<p:tagLst xmlns:a="http://schemas.openxmlformats.org/drawingml/2006/main" xmlns:r="http://schemas.openxmlformats.org/officeDocument/2006/relationships" xmlns:p="http://schemas.openxmlformats.org/presentationml/2006/main">
  <p:tag name="TIMING" val="|106.2|0.4|0.5"/>
</p:tagLst>
</file>

<file path=ppt/tags/tag2.xml><?xml version="1.0" encoding="utf-8"?>
<p:tagLst xmlns:a="http://schemas.openxmlformats.org/drawingml/2006/main" xmlns:r="http://schemas.openxmlformats.org/officeDocument/2006/relationships" xmlns:p="http://schemas.openxmlformats.org/presentationml/2006/main">
  <p:tag name="TIMING" val="|0.6|0.4|0.4|0.3"/>
</p:tagLst>
</file>

<file path=ppt/tags/tag3.xml><?xml version="1.0" encoding="utf-8"?>
<p:tagLst xmlns:a="http://schemas.openxmlformats.org/drawingml/2006/main" xmlns:r="http://schemas.openxmlformats.org/officeDocument/2006/relationships" xmlns:p="http://schemas.openxmlformats.org/presentationml/2006/main">
  <p:tag name="TIMING" val="|0.3|0.3|0.3|0.3|0.4|0.3|0.3|0.3"/>
</p:tagLst>
</file>

<file path=ppt/tags/tag4.xml><?xml version="1.0" encoding="utf-8"?>
<p:tagLst xmlns:a="http://schemas.openxmlformats.org/drawingml/2006/main" xmlns:r="http://schemas.openxmlformats.org/officeDocument/2006/relationships" xmlns:p="http://schemas.openxmlformats.org/presentationml/2006/main">
  <p:tag name="TIMING" val="|0.3|0.5|0.6|0.6|0.5|0.7|0.4|0.4"/>
</p:tagLst>
</file>

<file path=ppt/tags/tag5.xml><?xml version="1.0" encoding="utf-8"?>
<p:tagLst xmlns:a="http://schemas.openxmlformats.org/drawingml/2006/main" xmlns:r="http://schemas.openxmlformats.org/officeDocument/2006/relationships" xmlns:p="http://schemas.openxmlformats.org/presentationml/2006/main">
  <p:tag name="TIMING" val="|0.6|0.7|0.4|0.4|0.3|0.4|0.2|0.2"/>
</p:tagLst>
</file>

<file path=ppt/tags/tag6.xml><?xml version="1.0" encoding="utf-8"?>
<p:tagLst xmlns:a="http://schemas.openxmlformats.org/drawingml/2006/main" xmlns:r="http://schemas.openxmlformats.org/officeDocument/2006/relationships" xmlns:p="http://schemas.openxmlformats.org/presentationml/2006/main">
  <p:tag name="TIMING" val="|0.4|0.3|0.4|0.4"/>
</p:tagLst>
</file>

<file path=ppt/tags/tag7.xml><?xml version="1.0" encoding="utf-8"?>
<p:tagLst xmlns:a="http://schemas.openxmlformats.org/drawingml/2006/main" xmlns:r="http://schemas.openxmlformats.org/officeDocument/2006/relationships" xmlns:p="http://schemas.openxmlformats.org/presentationml/2006/main">
  <p:tag name="TIMING" val="|72"/>
</p:tagLst>
</file>

<file path=ppt/tags/tag8.xml><?xml version="1.0" encoding="utf-8"?>
<p:tagLst xmlns:a="http://schemas.openxmlformats.org/drawingml/2006/main" xmlns:r="http://schemas.openxmlformats.org/officeDocument/2006/relationships" xmlns:p="http://schemas.openxmlformats.org/presentationml/2006/main">
  <p:tag name="TIMING" val="|14.2"/>
</p:tagLst>
</file>

<file path=ppt/tags/tag9.xml><?xml version="1.0" encoding="utf-8"?>
<p:tagLst xmlns:a="http://schemas.openxmlformats.org/drawingml/2006/main" xmlns:r="http://schemas.openxmlformats.org/officeDocument/2006/relationships" xmlns:p="http://schemas.openxmlformats.org/presentationml/2006/main">
  <p:tag name="TIMING" val="|127.5|14.1"/>
</p:tagLst>
</file>

<file path=ppt/theme/theme1.xml><?xml version="1.0" encoding="utf-8"?>
<a:theme xmlns:a="http://schemas.openxmlformats.org/drawingml/2006/main" name="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cs typeface="Arial"/>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16179</TotalTime>
  <Words>4200</Words>
  <Application>Microsoft Macintosh PowerPoint</Application>
  <PresentationFormat>Widescreen</PresentationFormat>
  <Paragraphs>713</Paragraphs>
  <Slides>66</Slides>
  <Notes>66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Century Gothic</vt:lpstr>
      <vt:lpstr>Times New Roman</vt:lpstr>
      <vt:lpstr>1_Default Design</vt:lpstr>
      <vt:lpstr>PowerPoint Presentation</vt:lpstr>
      <vt:lpstr>Review: Perspective vs. Orthographic Projections</vt:lpstr>
      <vt:lpstr>Review: Types of Axonometric Projections</vt:lpstr>
      <vt:lpstr>Review: What is an Oblique Projection?</vt:lpstr>
      <vt:lpstr>Learning objectives for week 6</vt:lpstr>
      <vt:lpstr>Why do we need Auxiliary Views?</vt:lpstr>
      <vt:lpstr>Inclined &amp; Oblique: Faces and Edges</vt:lpstr>
      <vt:lpstr>Inclined &amp; Oblique: Faces and Edges</vt:lpstr>
      <vt:lpstr>Inclined &amp; Oblique: Faces and Edges</vt:lpstr>
      <vt:lpstr>The Need for Auxiliary Views</vt:lpstr>
      <vt:lpstr>The Need for Auxiliary Views</vt:lpstr>
      <vt:lpstr>Why do we need Auxiliary Views?</vt:lpstr>
      <vt:lpstr>Why do we need Auxiliary Views?</vt:lpstr>
      <vt:lpstr>What is an Auxiliary View?</vt:lpstr>
      <vt:lpstr>Creating an Auxiliary View</vt:lpstr>
      <vt:lpstr>A key principle for auxiliary views</vt:lpstr>
      <vt:lpstr>Key principle #2 for auxiliary views</vt:lpstr>
      <vt:lpstr>Drawing an Auxiliary View</vt:lpstr>
      <vt:lpstr>Creating an Aux View (1)</vt:lpstr>
      <vt:lpstr>Creating an Aux View (1)</vt:lpstr>
      <vt:lpstr>Creating an Aux View (2)</vt:lpstr>
      <vt:lpstr>Creating an Aux View (3 &amp; 4)</vt:lpstr>
      <vt:lpstr>Creating an Aux View (5)</vt:lpstr>
      <vt:lpstr>Creating an Aux View (6)</vt:lpstr>
      <vt:lpstr>Creating an Aux View (complete)</vt:lpstr>
      <vt:lpstr>Types of Auxiliary Views</vt:lpstr>
      <vt:lpstr>Auxiliary Views</vt:lpstr>
      <vt:lpstr>Types of Auxiliary Views</vt:lpstr>
      <vt:lpstr>Partial Auxiliary View</vt:lpstr>
      <vt:lpstr>PowerPoint Presentation</vt:lpstr>
      <vt:lpstr>PowerPoint Presentation</vt:lpstr>
      <vt:lpstr>Cross-sections</vt:lpstr>
      <vt:lpstr>What are Sectional Views?</vt:lpstr>
      <vt:lpstr>The Need for Cross-sections</vt:lpstr>
      <vt:lpstr>Cross-sections: Internal Combustion Engines</vt:lpstr>
      <vt:lpstr>Tree Cross-sections</vt:lpstr>
      <vt:lpstr>Biological Cross-sections</vt:lpstr>
      <vt:lpstr>Creating a Cross-section</vt:lpstr>
      <vt:lpstr>Creating a Cross-section</vt:lpstr>
      <vt:lpstr>Creating a Cross-section</vt:lpstr>
      <vt:lpstr>Advice for Creating a Cross-section</vt:lpstr>
      <vt:lpstr>Orientation of Cutting Plane</vt:lpstr>
      <vt:lpstr>Creating a cross-section</vt:lpstr>
      <vt:lpstr>Creating a cross-section (2)</vt:lpstr>
      <vt:lpstr>Creating a cross-section (3)</vt:lpstr>
      <vt:lpstr>Offset Cutting Planes</vt:lpstr>
      <vt:lpstr>Oversized Objects</vt:lpstr>
      <vt:lpstr>Conventional Break</vt:lpstr>
      <vt:lpstr>PowerPoint Presentation</vt:lpstr>
      <vt:lpstr>Degrees of Freedom</vt:lpstr>
      <vt:lpstr>Degrees of Freedom</vt:lpstr>
      <vt:lpstr>Degrees of Freedom (For a Rigid Body)</vt:lpstr>
      <vt:lpstr>Example of 1 Degree of Freedom</vt:lpstr>
      <vt:lpstr>Example of 3 Degrees of Freedom</vt:lpstr>
      <vt:lpstr>Example of 6 Degrees of Freedom</vt:lpstr>
      <vt:lpstr>How Many Degrees of Freedom in a  Merry-Go-Round?</vt:lpstr>
      <vt:lpstr>DOF Summary</vt:lpstr>
      <vt:lpstr>Mates in OnShape</vt:lpstr>
      <vt:lpstr>Mate Types</vt:lpstr>
      <vt:lpstr>Mate Types</vt:lpstr>
      <vt:lpstr>Mate Types</vt:lpstr>
      <vt:lpstr>Mate Types</vt:lpstr>
      <vt:lpstr>Mate Types</vt:lpstr>
      <vt:lpstr>Examples of Mates</vt:lpstr>
      <vt:lpstr>Examples of Mates</vt:lpstr>
      <vt:lpstr>This Week’s Lab</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ENSC204</dc:title>
  <dc:creator>Dill</dc:creator>
  <cp:lastModifiedBy>Naghmi Shireen</cp:lastModifiedBy>
  <cp:revision>354</cp:revision>
  <cp:lastPrinted>2016-02-18T20:10:51Z</cp:lastPrinted>
  <dcterms:created xsi:type="dcterms:W3CDTF">2008-09-29T17:18:31Z</dcterms:created>
  <dcterms:modified xsi:type="dcterms:W3CDTF">2021-02-26T19:14:42Z</dcterms:modified>
</cp:coreProperties>
</file>