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89" r:id="rId2"/>
    <p:sldId id="535" r:id="rId3"/>
    <p:sldId id="527" r:id="rId4"/>
    <p:sldId id="359" r:id="rId5"/>
    <p:sldId id="530" r:id="rId6"/>
  </p:sldIdLst>
  <p:sldSz cx="12192000" cy="6858000"/>
  <p:notesSz cx="6954838" cy="92408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44" userDrawn="1">
          <p15:clr>
            <a:srgbClr val="A4A3A4"/>
          </p15:clr>
        </p15:guide>
        <p15:guide id="2" orient="horz" pos="816" userDrawn="1">
          <p15:clr>
            <a:srgbClr val="A4A3A4"/>
          </p15:clr>
        </p15:guide>
        <p15:guide id="3" pos="704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99FF"/>
    <a:srgbClr val="00FF00"/>
    <a:srgbClr val="00FF99"/>
    <a:srgbClr val="0A00FF"/>
    <a:srgbClr val="2020D2"/>
    <a:srgbClr val="6666FF"/>
    <a:srgbClr val="FF0066"/>
    <a:srgbClr val="66FF33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9"/>
    <p:restoredTop sz="87415"/>
  </p:normalViewPr>
  <p:slideViewPr>
    <p:cSldViewPr showGuides="1">
      <p:cViewPr varScale="1">
        <p:scale>
          <a:sx n="111" d="100"/>
          <a:sy n="111" d="100"/>
        </p:scale>
        <p:origin x="1192" y="200"/>
      </p:cViewPr>
      <p:guideLst>
        <p:guide orient="horz" pos="3744"/>
        <p:guide orient="horz" pos="816"/>
        <p:guide pos="7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6" d="100"/>
        <a:sy n="206" d="100"/>
      </p:scale>
      <p:origin x="0" y="15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l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0175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728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l" defTabSz="925513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0175" y="877728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pPr>
              <a:defRPr/>
            </a:pPr>
            <a:fld id="{F37CD46E-2E63-4646-8619-FB27D4E3B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84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52425" y="685800"/>
            <a:ext cx="622935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105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4599AA2-4758-EA49-8AEE-E45F5A0FB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888DBA-8516-439C-AA60-E509438D5E14}" type="slidenum">
              <a:rPr lang="en-US"/>
              <a:pPr/>
              <a:t>4</a:t>
            </a:fld>
            <a:endParaRPr lang="en-US"/>
          </a:p>
        </p:txBody>
      </p:sp>
      <p:sp>
        <p:nvSpPr>
          <p:cNvPr id="69635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390525" y="685800"/>
            <a:ext cx="6229350" cy="3505200"/>
          </a:xfrm>
          <a:solidFill>
            <a:srgbClr val="FFFFFF"/>
          </a:solidFill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81600" cy="41910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latin typeface="Calibri" pitchFamily="37" charset="0"/>
                <a:ea typeface="ＭＳ Ｐゴシック" pitchFamily="1" charset="-128"/>
              </a:rPr>
              <a:t>The hatched lines</a:t>
            </a:r>
            <a:r>
              <a:rPr lang="en-US" baseline="0" dirty="0">
                <a:latin typeface="Calibri" pitchFamily="37" charset="0"/>
                <a:ea typeface="ＭＳ Ｐゴシック" pitchFamily="1" charset="-128"/>
              </a:rPr>
              <a:t> is the cross-section</a:t>
            </a:r>
            <a:endParaRPr lang="en-US" dirty="0">
              <a:latin typeface="Calibri" pitchFamily="37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4522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594784" y="444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ctr"/>
          <a:lstStyle/>
          <a:p>
            <a:endParaRPr lang="en-US" sz="3200">
              <a:solidFill>
                <a:srgbClr val="DDDDDD"/>
              </a:solidFill>
              <a:latin typeface="Trebuchet MS" charset="0"/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24418" y="260351"/>
            <a:ext cx="10943167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/>
          <a:lstStyle/>
          <a:p>
            <a:endParaRPr lang="en-US">
              <a:solidFill>
                <a:schemeClr val="tx2"/>
              </a:solidFill>
            </a:endParaRPr>
          </a:p>
        </p:txBody>
      </p:sp>
      <p:pic>
        <p:nvPicPr>
          <p:cNvPr id="4" name="Picture 13" descr="SFU_cmyk_wht_ex_SURREY_lowres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452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Spaces and Places 0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1" y="-11113"/>
            <a:ext cx="1888067" cy="1063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buildingcrop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618" y="0"/>
            <a:ext cx="2112433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6" descr="SFUoutsid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0" y="-11113"/>
            <a:ext cx="1981200" cy="1063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1016000" y="2133600"/>
            <a:ext cx="10363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ctr"/>
          <a:lstStyle/>
          <a:p>
            <a:r>
              <a:rPr lang="en-US" sz="3200">
                <a:solidFill>
                  <a:srgbClr val="002060"/>
                </a:solidFill>
                <a:latin typeface="Trebuchet MS" charset="0"/>
              </a:rPr>
              <a:t>IAT 106</a:t>
            </a:r>
            <a:br>
              <a:rPr lang="en-US" sz="3200">
                <a:solidFill>
                  <a:srgbClr val="002060"/>
                </a:solidFill>
                <a:latin typeface="Trebuchet MS" charset="0"/>
              </a:rPr>
            </a:br>
            <a:r>
              <a:rPr lang="en-US" sz="3200">
                <a:solidFill>
                  <a:srgbClr val="002060"/>
                </a:solidFill>
                <a:latin typeface="Trebuchet MS" charset="0"/>
              </a:rPr>
              <a:t>Spatial Thinking and Communicating</a:t>
            </a:r>
            <a:br>
              <a:rPr lang="en-US" sz="3200">
                <a:solidFill>
                  <a:srgbClr val="002060"/>
                </a:solidFill>
                <a:latin typeface="Trebuchet MS" charset="0"/>
              </a:rPr>
            </a:br>
            <a:r>
              <a:rPr lang="en-US" sz="3200">
                <a:solidFill>
                  <a:srgbClr val="002060"/>
                </a:solidFill>
                <a:latin typeface="Trebuchet MS" charset="0"/>
              </a:rPr>
              <a:t>Fall 2012</a:t>
            </a:r>
          </a:p>
        </p:txBody>
      </p:sp>
    </p:spTree>
    <p:extLst>
      <p:ext uri="{BB962C8B-B14F-4D97-AF65-F5344CB8AC3E}">
        <p14:creationId xmlns:p14="http://schemas.microsoft.com/office/powerpoint/2010/main" val="1368805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5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28600"/>
            <a:ext cx="2946400" cy="6248400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228600"/>
            <a:ext cx="8636000" cy="6248400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1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xfrm>
            <a:off x="203200" y="228601"/>
            <a:ext cx="11785600" cy="85407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idx="1"/>
          </p:nvPr>
        </p:nvSpPr>
        <p:spPr>
          <a:xfrm>
            <a:off x="203200" y="1295400"/>
            <a:ext cx="11785600" cy="5181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1"/>
            <a:ext cx="28448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 marL="0" indent="0"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418146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8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501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" y="1295400"/>
            <a:ext cx="5791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0"/>
            <a:ext cx="5791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04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2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00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79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757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40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3200" y="228601"/>
            <a:ext cx="11785600" cy="8540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&lt;Module-Name&gt;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3200" y="1295400"/>
            <a:ext cx="11785600" cy="5181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Lecture Outline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3" name="Text Box 22"/>
          <p:cNvSpPr txBox="1">
            <a:spLocks noChangeArrowheads="1"/>
          </p:cNvSpPr>
          <p:nvPr/>
        </p:nvSpPr>
        <p:spPr bwMode="auto">
          <a:xfrm>
            <a:off x="10922001" y="6577013"/>
            <a:ext cx="93556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sz="1000" dirty="0">
                <a:solidFill>
                  <a:srgbClr val="002060"/>
                </a:solidFill>
                <a:latin typeface="Trebuchet MS" charset="0"/>
              </a:rPr>
              <a:t>M1.</a:t>
            </a:r>
            <a:fld id="{0CA03C28-DA5B-EF45-B60A-4215968688BD}" type="slidenum">
              <a:rPr lang="en-US" sz="1000" smtClean="0">
                <a:solidFill>
                  <a:srgbClr val="002060"/>
                </a:solidFill>
                <a:latin typeface="Trebuchet MS" charset="0"/>
              </a:rPr>
              <a:pPr algn="l" eaLnBrk="1" hangingPunct="1">
                <a:spcBef>
                  <a:spcPct val="50000"/>
                </a:spcBef>
                <a:defRPr/>
              </a:pPr>
              <a:t>‹#›</a:t>
            </a:fld>
            <a:endParaRPr lang="en-US" sz="1000" dirty="0">
              <a:solidFill>
                <a:srgbClr val="002060"/>
              </a:solidFill>
              <a:latin typeface="Trebuchet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04" r:id="rId2"/>
    <p:sldLayoutId id="2147484105" r:id="rId3"/>
    <p:sldLayoutId id="2147484106" r:id="rId4"/>
    <p:sldLayoutId id="2147484107" r:id="rId5"/>
    <p:sldLayoutId id="2147484108" r:id="rId6"/>
    <p:sldLayoutId id="2147484109" r:id="rId7"/>
    <p:sldLayoutId id="2147484110" r:id="rId8"/>
    <p:sldLayoutId id="2147484111" r:id="rId9"/>
    <p:sldLayoutId id="2147484112" r:id="rId10"/>
    <p:sldLayoutId id="2147484113" r:id="rId11"/>
    <p:sldLayoutId id="21474841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2060"/>
          </a:solidFill>
          <a:latin typeface="Trebuchet MS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DDDDDD"/>
          </a:solidFill>
          <a:latin typeface="Trebuchet MS" pitchFamily="-110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rgbClr val="002060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002060"/>
          </a:solidFill>
          <a:latin typeface="+mn-lt"/>
          <a:ea typeface="ＭＳ Ｐゴシック" pitchFamily="-11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2060"/>
          </a:solidFill>
          <a:latin typeface="Arial" pitchFamily="-110" charset="0"/>
          <a:ea typeface="ＭＳ Ｐゴシック" pitchFamily="-11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DDDDD"/>
          </a:solidFill>
          <a:latin typeface="Arial" pitchFamily="-110" charset="0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3" descr="SFU_cmyk_wht_ex_SURREY_low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934"/>
            <a:ext cx="4648200" cy="1067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" name="Content Placeholder 2"/>
          <p:cNvSpPr>
            <a:spLocks noGrp="1"/>
          </p:cNvSpPr>
          <p:nvPr>
            <p:ph idx="1"/>
          </p:nvPr>
        </p:nvSpPr>
        <p:spPr>
          <a:xfrm>
            <a:off x="1676400" y="1981200"/>
            <a:ext cx="8839200" cy="2133600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buNone/>
            </a:pPr>
            <a:r>
              <a:rPr lang="en-US" sz="4000" b="1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IAT 106 </a:t>
            </a:r>
          </a:p>
          <a:p>
            <a:pPr algn="ctr" eaLnBrk="1" hangingPunct="1">
              <a:spcBef>
                <a:spcPts val="0"/>
              </a:spcBef>
              <a:buNone/>
            </a:pPr>
            <a:r>
              <a:rPr lang="en-US" sz="3800" dirty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Spatial Thinking and Communicating</a:t>
            </a:r>
          </a:p>
          <a:p>
            <a:pPr algn="ctr" eaLnBrk="1" hangingPunct="1">
              <a:buFontTx/>
              <a:buNone/>
            </a:pPr>
            <a:r>
              <a:rPr lang="en-CA" sz="3200" b="1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Spring 2021</a:t>
            </a:r>
            <a:endParaRPr lang="en-US" sz="3200" b="1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pic>
        <p:nvPicPr>
          <p:cNvPr id="5123" name="Picture 14" descr="Spaces and Places 0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857" y="4724400"/>
            <a:ext cx="2875121" cy="2159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5" descr="buildingcr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24400"/>
            <a:ext cx="3245856" cy="2159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6" descr="SFUoutsid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977" y="4724400"/>
            <a:ext cx="3016944" cy="2159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"/>
            <a:ext cx="5462588" cy="105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976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F5B135-53EA-A14D-B44E-9109FBA1E29A}"/>
              </a:ext>
            </a:extLst>
          </p:cNvPr>
          <p:cNvSpPr/>
          <p:nvPr/>
        </p:nvSpPr>
        <p:spPr>
          <a:xfrm>
            <a:off x="3474130" y="3136612"/>
            <a:ext cx="52437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3200" b="1" dirty="0">
                <a:latin typeface="Century Gothic" charset="0"/>
                <a:ea typeface="Century Gothic" charset="0"/>
                <a:cs typeface="Century Gothic" charset="0"/>
              </a:rPr>
              <a:t>Model Making Techniques</a:t>
            </a:r>
            <a:endParaRPr lang="en-US" sz="32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9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CreateAux">
            <a:extLst>
              <a:ext uri="{FF2B5EF4-FFF2-40B4-BE49-F238E27FC236}">
                <a16:creationId xmlns:a16="http://schemas.microsoft.com/office/drawing/2014/main" id="{40532858-1BFA-6843-8BD4-5DF6FCA99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762000"/>
            <a:ext cx="6400800" cy="5457174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905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entury Gothic" charset="0"/>
                <a:ea typeface="Century Gothic" charset="0"/>
                <a:cs typeface="Century Gothic" charset="0"/>
              </a:rPr>
              <a:t>Creating a cross-section (3)</a:t>
            </a:r>
          </a:p>
        </p:txBody>
      </p:sp>
      <p:pic>
        <p:nvPicPr>
          <p:cNvPr id="68611" name="Picture 3" descr="CrossSectionISOExamp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00889" y="1063625"/>
            <a:ext cx="2300287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2" name="Picture 4" descr="CrossSectionExample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08150" y="1554163"/>
            <a:ext cx="4654550" cy="479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3" name="Line 6"/>
          <p:cNvSpPr>
            <a:spLocks noChangeShapeType="1"/>
          </p:cNvSpPr>
          <p:nvPr/>
        </p:nvSpPr>
        <p:spPr bwMode="auto">
          <a:xfrm>
            <a:off x="3713164" y="2206625"/>
            <a:ext cx="2320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Line 7"/>
          <p:cNvSpPr>
            <a:spLocks noChangeShapeType="1"/>
          </p:cNvSpPr>
          <p:nvPr/>
        </p:nvSpPr>
        <p:spPr bwMode="auto">
          <a:xfrm flipH="1">
            <a:off x="6045200" y="2187575"/>
            <a:ext cx="7938" cy="1041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5" name="Line 8"/>
          <p:cNvSpPr>
            <a:spLocks noChangeShapeType="1"/>
          </p:cNvSpPr>
          <p:nvPr/>
        </p:nvSpPr>
        <p:spPr bwMode="auto">
          <a:xfrm flipV="1">
            <a:off x="4046539" y="3213100"/>
            <a:ext cx="1995487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6" name="Line 9"/>
          <p:cNvSpPr>
            <a:spLocks noChangeShapeType="1"/>
          </p:cNvSpPr>
          <p:nvPr/>
        </p:nvSpPr>
        <p:spPr bwMode="auto">
          <a:xfrm flipH="1">
            <a:off x="4038600" y="2860675"/>
            <a:ext cx="0" cy="368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7" name="Line 10"/>
          <p:cNvSpPr>
            <a:spLocks noChangeShapeType="1"/>
          </p:cNvSpPr>
          <p:nvPr/>
        </p:nvSpPr>
        <p:spPr bwMode="auto">
          <a:xfrm flipV="1">
            <a:off x="3703638" y="2881314"/>
            <a:ext cx="341312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8" name="Line 11"/>
          <p:cNvSpPr>
            <a:spLocks noChangeShapeType="1"/>
          </p:cNvSpPr>
          <p:nvPr/>
        </p:nvSpPr>
        <p:spPr bwMode="auto">
          <a:xfrm>
            <a:off x="3714750" y="2205039"/>
            <a:ext cx="1588" cy="657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9" name="Line 12"/>
          <p:cNvSpPr>
            <a:spLocks noChangeShapeType="1"/>
          </p:cNvSpPr>
          <p:nvPr/>
        </p:nvSpPr>
        <p:spPr bwMode="auto">
          <a:xfrm flipV="1">
            <a:off x="3740151" y="2540001"/>
            <a:ext cx="2259013" cy="9525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0" name="Line 13"/>
          <p:cNvSpPr>
            <a:spLocks noChangeShapeType="1"/>
          </p:cNvSpPr>
          <p:nvPr/>
        </p:nvSpPr>
        <p:spPr bwMode="auto">
          <a:xfrm flipH="1" flipV="1">
            <a:off x="5691188" y="2557464"/>
            <a:ext cx="19050" cy="674687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1" name="Line 14"/>
          <p:cNvSpPr>
            <a:spLocks noChangeShapeType="1"/>
          </p:cNvSpPr>
          <p:nvPr/>
        </p:nvSpPr>
        <p:spPr bwMode="auto">
          <a:xfrm flipH="1" flipV="1">
            <a:off x="5041900" y="2513014"/>
            <a:ext cx="1588" cy="674687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2" name="Line 15"/>
          <p:cNvSpPr>
            <a:spLocks noChangeShapeType="1"/>
          </p:cNvSpPr>
          <p:nvPr/>
        </p:nvSpPr>
        <p:spPr bwMode="auto">
          <a:xfrm>
            <a:off x="5368926" y="2382839"/>
            <a:ext cx="9525" cy="981075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3" name="Line 16"/>
          <p:cNvSpPr>
            <a:spLocks noChangeShapeType="1"/>
          </p:cNvSpPr>
          <p:nvPr/>
        </p:nvSpPr>
        <p:spPr bwMode="auto">
          <a:xfrm flipH="1" flipV="1">
            <a:off x="4692650" y="2522539"/>
            <a:ext cx="19050" cy="674687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4" name="Line 17"/>
          <p:cNvSpPr>
            <a:spLocks noChangeShapeType="1"/>
          </p:cNvSpPr>
          <p:nvPr/>
        </p:nvSpPr>
        <p:spPr bwMode="auto">
          <a:xfrm flipH="1" flipV="1">
            <a:off x="4368800" y="2530475"/>
            <a:ext cx="19050" cy="674688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5" name="Line 18"/>
          <p:cNvSpPr>
            <a:spLocks noChangeShapeType="1"/>
          </p:cNvSpPr>
          <p:nvPr/>
        </p:nvSpPr>
        <p:spPr bwMode="auto">
          <a:xfrm>
            <a:off x="4537076" y="2400301"/>
            <a:ext cx="9525" cy="981075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1027" name="Line 19"/>
          <p:cNvSpPr>
            <a:spLocks noChangeShapeType="1"/>
          </p:cNvSpPr>
          <p:nvPr/>
        </p:nvSpPr>
        <p:spPr bwMode="auto">
          <a:xfrm>
            <a:off x="3721101" y="2547938"/>
            <a:ext cx="657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1028" name="Line 20"/>
          <p:cNvSpPr>
            <a:spLocks noChangeShapeType="1"/>
          </p:cNvSpPr>
          <p:nvPr/>
        </p:nvSpPr>
        <p:spPr bwMode="auto">
          <a:xfrm>
            <a:off x="4370389" y="2538414"/>
            <a:ext cx="9525" cy="568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3722689" y="2530476"/>
            <a:ext cx="657225" cy="696913"/>
            <a:chOff x="1385" y="1594"/>
            <a:chExt cx="414" cy="439"/>
          </a:xfrm>
        </p:grpSpPr>
        <p:sp>
          <p:nvSpPr>
            <p:cNvPr id="68653" name="Line 21"/>
            <p:cNvSpPr>
              <a:spLocks noChangeShapeType="1"/>
            </p:cNvSpPr>
            <p:nvPr/>
          </p:nvSpPr>
          <p:spPr bwMode="auto">
            <a:xfrm flipV="1">
              <a:off x="1385" y="1594"/>
              <a:ext cx="105" cy="1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4" name="Line 22"/>
            <p:cNvSpPr>
              <a:spLocks noChangeShapeType="1"/>
            </p:cNvSpPr>
            <p:nvPr/>
          </p:nvSpPr>
          <p:spPr bwMode="auto">
            <a:xfrm flipV="1">
              <a:off x="1390" y="1604"/>
              <a:ext cx="181" cy="1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5" name="Line 23"/>
            <p:cNvSpPr>
              <a:spLocks noChangeShapeType="1"/>
            </p:cNvSpPr>
            <p:nvPr/>
          </p:nvSpPr>
          <p:spPr bwMode="auto">
            <a:xfrm flipV="1">
              <a:off x="1550" y="1609"/>
              <a:ext cx="209" cy="1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6" name="Line 24"/>
            <p:cNvSpPr>
              <a:spLocks noChangeShapeType="1"/>
            </p:cNvSpPr>
            <p:nvPr/>
          </p:nvSpPr>
          <p:spPr bwMode="auto">
            <a:xfrm flipV="1">
              <a:off x="1467" y="1598"/>
              <a:ext cx="209" cy="1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7" name="Line 25"/>
            <p:cNvSpPr>
              <a:spLocks noChangeShapeType="1"/>
            </p:cNvSpPr>
            <p:nvPr/>
          </p:nvSpPr>
          <p:spPr bwMode="auto">
            <a:xfrm flipV="1">
              <a:off x="1588" y="1658"/>
              <a:ext cx="209" cy="1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8" name="Line 26"/>
            <p:cNvSpPr>
              <a:spLocks noChangeShapeType="1"/>
            </p:cNvSpPr>
            <p:nvPr/>
          </p:nvSpPr>
          <p:spPr bwMode="auto">
            <a:xfrm flipV="1">
              <a:off x="1588" y="1757"/>
              <a:ext cx="209" cy="1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9" name="Line 27"/>
            <p:cNvSpPr>
              <a:spLocks noChangeShapeType="1"/>
            </p:cNvSpPr>
            <p:nvPr/>
          </p:nvSpPr>
          <p:spPr bwMode="auto">
            <a:xfrm flipV="1">
              <a:off x="1610" y="1861"/>
              <a:ext cx="181" cy="1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0" name="Line 28"/>
            <p:cNvSpPr>
              <a:spLocks noChangeShapeType="1"/>
            </p:cNvSpPr>
            <p:nvPr/>
          </p:nvSpPr>
          <p:spPr bwMode="auto">
            <a:xfrm flipV="1">
              <a:off x="1693" y="1927"/>
              <a:ext cx="106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1039" name="Line 31"/>
          <p:cNvSpPr>
            <a:spLocks noChangeShapeType="1"/>
          </p:cNvSpPr>
          <p:nvPr/>
        </p:nvSpPr>
        <p:spPr bwMode="auto">
          <a:xfrm>
            <a:off x="4694238" y="2520951"/>
            <a:ext cx="17462" cy="6905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1040" name="Line 32"/>
          <p:cNvSpPr>
            <a:spLocks noChangeShapeType="1"/>
          </p:cNvSpPr>
          <p:nvPr/>
        </p:nvSpPr>
        <p:spPr bwMode="auto">
          <a:xfrm flipV="1">
            <a:off x="4678363" y="2538413"/>
            <a:ext cx="374650" cy="11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1041" name="Line 33"/>
          <p:cNvSpPr>
            <a:spLocks noChangeShapeType="1"/>
          </p:cNvSpPr>
          <p:nvPr/>
        </p:nvSpPr>
        <p:spPr bwMode="auto">
          <a:xfrm>
            <a:off x="5041901" y="2513013"/>
            <a:ext cx="9525" cy="6905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711700" y="2557463"/>
            <a:ext cx="338138" cy="673100"/>
            <a:chOff x="2008" y="1611"/>
            <a:chExt cx="213" cy="424"/>
          </a:xfrm>
        </p:grpSpPr>
        <p:sp>
          <p:nvSpPr>
            <p:cNvPr id="68647" name="Line 35"/>
            <p:cNvSpPr>
              <a:spLocks noChangeShapeType="1"/>
            </p:cNvSpPr>
            <p:nvPr/>
          </p:nvSpPr>
          <p:spPr bwMode="auto">
            <a:xfrm flipV="1">
              <a:off x="2008" y="1611"/>
              <a:ext cx="11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8" name="Line 36"/>
            <p:cNvSpPr>
              <a:spLocks noChangeShapeType="1"/>
            </p:cNvSpPr>
            <p:nvPr/>
          </p:nvSpPr>
          <p:spPr bwMode="auto">
            <a:xfrm flipV="1">
              <a:off x="2009" y="1616"/>
              <a:ext cx="192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9" name="Line 37"/>
            <p:cNvSpPr>
              <a:spLocks noChangeShapeType="1"/>
            </p:cNvSpPr>
            <p:nvPr/>
          </p:nvSpPr>
          <p:spPr bwMode="auto">
            <a:xfrm flipV="1">
              <a:off x="2019" y="1704"/>
              <a:ext cx="192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0" name="Line 38"/>
            <p:cNvSpPr>
              <a:spLocks noChangeShapeType="1"/>
            </p:cNvSpPr>
            <p:nvPr/>
          </p:nvSpPr>
          <p:spPr bwMode="auto">
            <a:xfrm flipV="1">
              <a:off x="2025" y="1781"/>
              <a:ext cx="192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1" name="Line 39"/>
            <p:cNvSpPr>
              <a:spLocks noChangeShapeType="1"/>
            </p:cNvSpPr>
            <p:nvPr/>
          </p:nvSpPr>
          <p:spPr bwMode="auto">
            <a:xfrm flipV="1">
              <a:off x="2047" y="1874"/>
              <a:ext cx="169" cy="1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2" name="Line 40"/>
            <p:cNvSpPr>
              <a:spLocks noChangeShapeType="1"/>
            </p:cNvSpPr>
            <p:nvPr/>
          </p:nvSpPr>
          <p:spPr bwMode="auto">
            <a:xfrm flipV="1">
              <a:off x="2135" y="1947"/>
              <a:ext cx="86" cy="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1057" name="Line 49"/>
          <p:cNvSpPr>
            <a:spLocks noChangeShapeType="1"/>
          </p:cNvSpPr>
          <p:nvPr/>
        </p:nvSpPr>
        <p:spPr bwMode="auto">
          <a:xfrm>
            <a:off x="5689601" y="2530476"/>
            <a:ext cx="9525" cy="6905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1058" name="Line 50"/>
          <p:cNvSpPr>
            <a:spLocks noChangeShapeType="1"/>
          </p:cNvSpPr>
          <p:nvPr/>
        </p:nvSpPr>
        <p:spPr bwMode="auto">
          <a:xfrm flipV="1">
            <a:off x="5689601" y="2538414"/>
            <a:ext cx="360363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5692775" y="2540000"/>
            <a:ext cx="338138" cy="673100"/>
            <a:chOff x="2008" y="1611"/>
            <a:chExt cx="213" cy="424"/>
          </a:xfrm>
        </p:grpSpPr>
        <p:sp>
          <p:nvSpPr>
            <p:cNvPr id="68641" name="Line 52"/>
            <p:cNvSpPr>
              <a:spLocks noChangeShapeType="1"/>
            </p:cNvSpPr>
            <p:nvPr/>
          </p:nvSpPr>
          <p:spPr bwMode="auto">
            <a:xfrm flipV="1">
              <a:off x="2008" y="1611"/>
              <a:ext cx="11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2" name="Line 53"/>
            <p:cNvSpPr>
              <a:spLocks noChangeShapeType="1"/>
            </p:cNvSpPr>
            <p:nvPr/>
          </p:nvSpPr>
          <p:spPr bwMode="auto">
            <a:xfrm flipV="1">
              <a:off x="2009" y="1616"/>
              <a:ext cx="192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3" name="Line 54"/>
            <p:cNvSpPr>
              <a:spLocks noChangeShapeType="1"/>
            </p:cNvSpPr>
            <p:nvPr/>
          </p:nvSpPr>
          <p:spPr bwMode="auto">
            <a:xfrm flipV="1">
              <a:off x="2019" y="1704"/>
              <a:ext cx="192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4" name="Line 55"/>
            <p:cNvSpPr>
              <a:spLocks noChangeShapeType="1"/>
            </p:cNvSpPr>
            <p:nvPr/>
          </p:nvSpPr>
          <p:spPr bwMode="auto">
            <a:xfrm flipV="1">
              <a:off x="2025" y="1781"/>
              <a:ext cx="192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5" name="Line 56"/>
            <p:cNvSpPr>
              <a:spLocks noChangeShapeType="1"/>
            </p:cNvSpPr>
            <p:nvPr/>
          </p:nvSpPr>
          <p:spPr bwMode="auto">
            <a:xfrm flipV="1">
              <a:off x="2047" y="1874"/>
              <a:ext cx="169" cy="1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6" name="Line 57"/>
            <p:cNvSpPr>
              <a:spLocks noChangeShapeType="1"/>
            </p:cNvSpPr>
            <p:nvPr/>
          </p:nvSpPr>
          <p:spPr bwMode="auto">
            <a:xfrm flipV="1">
              <a:off x="2135" y="1947"/>
              <a:ext cx="86" cy="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1066" name="Line 58"/>
          <p:cNvSpPr>
            <a:spLocks noChangeShapeType="1"/>
          </p:cNvSpPr>
          <p:nvPr/>
        </p:nvSpPr>
        <p:spPr bwMode="auto">
          <a:xfrm flipV="1">
            <a:off x="4367213" y="2547939"/>
            <a:ext cx="360362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1067" name="Line 59"/>
          <p:cNvSpPr>
            <a:spLocks noChangeShapeType="1"/>
          </p:cNvSpPr>
          <p:nvPr/>
        </p:nvSpPr>
        <p:spPr bwMode="auto">
          <a:xfrm flipV="1">
            <a:off x="5057776" y="2540000"/>
            <a:ext cx="614363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8638" name="Picture 60" descr="CrossSectionFromSW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73838" y="3089275"/>
            <a:ext cx="3808412" cy="308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1069" name="Line 61"/>
          <p:cNvSpPr>
            <a:spLocks noChangeShapeType="1"/>
          </p:cNvSpPr>
          <p:nvPr/>
        </p:nvSpPr>
        <p:spPr bwMode="auto">
          <a:xfrm>
            <a:off x="4395788" y="3211513"/>
            <a:ext cx="298450" cy="0"/>
          </a:xfrm>
          <a:prstGeom prst="line">
            <a:avLst/>
          </a:prstGeom>
          <a:noFill/>
          <a:ln w="412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1070" name="Oval 62"/>
          <p:cNvSpPr>
            <a:spLocks noChangeArrowheads="1"/>
          </p:cNvSpPr>
          <p:nvPr/>
        </p:nvSpPr>
        <p:spPr bwMode="auto">
          <a:xfrm>
            <a:off x="8008938" y="4991101"/>
            <a:ext cx="679450" cy="6318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88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27" grpId="0" animBg="1"/>
      <p:bldP spid="171028" grpId="0" animBg="1"/>
      <p:bldP spid="171039" grpId="0" animBg="1"/>
      <p:bldP spid="171040" grpId="0" animBg="1"/>
      <p:bldP spid="171041" grpId="0" animBg="1"/>
      <p:bldP spid="171057" grpId="0" animBg="1"/>
      <p:bldP spid="171058" grpId="0" animBg="1"/>
      <p:bldP spid="171066" grpId="0" animBg="1"/>
      <p:bldP spid="171067" grpId="0" animBg="1"/>
      <p:bldP spid="171069" grpId="0" animBg="1"/>
      <p:bldP spid="1710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TextBox 3"/>
          <p:cNvSpPr txBox="1"/>
          <p:nvPr/>
        </p:nvSpPr>
        <p:spPr>
          <a:xfrm>
            <a:off x="1524000" y="2751892"/>
            <a:ext cx="9144000" cy="1785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800" dirty="0"/>
              <a:t>See you </a:t>
            </a:r>
            <a:r>
              <a:rPr lang="en-CA" sz="2800" dirty="0"/>
              <a:t>on Monday!</a:t>
            </a:r>
          </a:p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CA" sz="2800" dirty="0"/>
              <a:t>Thank you! </a:t>
            </a:r>
          </a:p>
          <a:p>
            <a:pPr>
              <a:defRPr sz="2800" b="1">
                <a:solidFill>
                  <a:srgbClr val="26267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CA" sz="5400" dirty="0">
                <a:latin typeface="Wingdings"/>
                <a:ea typeface="Wingdings"/>
                <a:cs typeface="Wingdings"/>
                <a:sym typeface="Wingdings" pitchFamily="2" charset="2"/>
              </a:rPr>
              <a:t></a:t>
            </a:r>
            <a:r>
              <a:rPr lang="en-CA" sz="2800" dirty="0">
                <a:latin typeface="Wingdings"/>
                <a:ea typeface="Wingdings"/>
                <a:cs typeface="Wingdings"/>
                <a:sym typeface="Wingdings" pitchFamily="2" charset="2"/>
              </a:rPr>
              <a:t> </a:t>
            </a:r>
            <a:endParaRPr sz="2800" dirty="0">
              <a:latin typeface="Wingdings"/>
              <a:ea typeface="Wingdings"/>
              <a:cs typeface="Wingding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483188244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0.8|0.8|0.9|1|0.6|0.8|0.7|0.7|1|1.1|1.3|1.1|1.2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19917</TotalTime>
  <Words>33</Words>
  <Application>Microsoft Macintosh PowerPoint</Application>
  <PresentationFormat>Widescreen</PresentationFormat>
  <Paragraphs>10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Trebuchet MS</vt:lpstr>
      <vt:lpstr>Wingdings</vt:lpstr>
      <vt:lpstr>Default Design</vt:lpstr>
      <vt:lpstr>PowerPoint Presentation</vt:lpstr>
      <vt:lpstr>PowerPoint Presentation</vt:lpstr>
      <vt:lpstr>PowerPoint Presentation</vt:lpstr>
      <vt:lpstr>Creating a cross-section (3)</vt:lpstr>
      <vt:lpstr>PowerPoint Presentation</vt:lpstr>
    </vt:vector>
  </TitlesOfParts>
  <Company>Simon Fraser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 Cohort programs at SFU Surrey</dc:title>
  <dc:creator>techone</dc:creator>
  <cp:lastModifiedBy>Naghmi Shireen</cp:lastModifiedBy>
  <cp:revision>450</cp:revision>
  <dcterms:created xsi:type="dcterms:W3CDTF">2010-09-13T19:40:10Z</dcterms:created>
  <dcterms:modified xsi:type="dcterms:W3CDTF">2021-02-26T19:08:18Z</dcterms:modified>
</cp:coreProperties>
</file>