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1"/>
  </p:notesMasterIdLst>
  <p:handoutMasterIdLst>
    <p:handoutMasterId r:id="rId12"/>
  </p:handoutMasterIdLst>
  <p:sldIdLst>
    <p:sldId id="489" r:id="rId2"/>
    <p:sldId id="535" r:id="rId3"/>
    <p:sldId id="538" r:id="rId4"/>
    <p:sldId id="544" r:id="rId5"/>
    <p:sldId id="539" r:id="rId6"/>
    <p:sldId id="540" r:id="rId7"/>
    <p:sldId id="541" r:id="rId8"/>
    <p:sldId id="543" r:id="rId9"/>
    <p:sldId id="530" r:id="rId10"/>
  </p:sldIdLst>
  <p:sldSz cx="12192000" cy="6858000"/>
  <p:notesSz cx="6954838" cy="9240838"/>
  <p:defaultTextStyle>
    <a:defPPr>
      <a:defRPr lang="en-US"/>
    </a:defPPr>
    <a:lvl1pPr algn="ctr"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ctr"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ctr"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ctr"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ctr"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3744" userDrawn="1">
          <p15:clr>
            <a:srgbClr val="A4A3A4"/>
          </p15:clr>
        </p15:guide>
        <p15:guide id="2" orient="horz" pos="816" userDrawn="1">
          <p15:clr>
            <a:srgbClr val="A4A3A4"/>
          </p15:clr>
        </p15:guide>
        <p15:guide id="3" pos="704" userDrawn="1">
          <p15:clr>
            <a:srgbClr val="A4A3A4"/>
          </p15:clr>
        </p15:guide>
        <p15:guide id="4"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99FF"/>
    <a:srgbClr val="00FF00"/>
    <a:srgbClr val="00FF99"/>
    <a:srgbClr val="0A00FF"/>
    <a:srgbClr val="2020D2"/>
    <a:srgbClr val="6666FF"/>
    <a:srgbClr val="FF0066"/>
    <a:srgbClr val="66FF33"/>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89"/>
    <p:restoredTop sz="87389"/>
  </p:normalViewPr>
  <p:slideViewPr>
    <p:cSldViewPr showGuides="1">
      <p:cViewPr varScale="1">
        <p:scale>
          <a:sx n="103" d="100"/>
          <a:sy n="103" d="100"/>
        </p:scale>
        <p:origin x="200" y="528"/>
      </p:cViewPr>
      <p:guideLst>
        <p:guide orient="horz" pos="3744"/>
        <p:guide orient="horz" pos="816"/>
        <p:guide pos="70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6" d="100"/>
        <a:sy n="206" d="100"/>
      </p:scale>
      <p:origin x="0" y="153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13075" cy="461963"/>
          </a:xfrm>
          <a:prstGeom prst="rect">
            <a:avLst/>
          </a:prstGeom>
          <a:noFill/>
          <a:ln w="9525">
            <a:noFill/>
            <a:miter lim="800000"/>
            <a:headEnd/>
            <a:tailEnd/>
          </a:ln>
          <a:effectLst/>
        </p:spPr>
        <p:txBody>
          <a:bodyPr vert="horz" wrap="square" lIns="92546" tIns="46273" rIns="92546" bIns="46273" numCol="1" anchor="t" anchorCtr="0" compatLnSpc="1">
            <a:prstTxWarp prst="textNoShape">
              <a:avLst/>
            </a:prstTxWarp>
          </a:bodyPr>
          <a:lstStyle>
            <a:lvl1pPr algn="l" defTabSz="925513">
              <a:defRPr sz="1200">
                <a:latin typeface="Arial" pitchFamily="-110" charset="0"/>
                <a:ea typeface="+mn-ea"/>
                <a:cs typeface="+mn-cs"/>
              </a:defRPr>
            </a:lvl1pPr>
          </a:lstStyle>
          <a:p>
            <a:pPr>
              <a:defRPr/>
            </a:pPr>
            <a:endParaRPr lang="en-US"/>
          </a:p>
        </p:txBody>
      </p:sp>
      <p:sp>
        <p:nvSpPr>
          <p:cNvPr id="92163" name="Rectangle 3"/>
          <p:cNvSpPr>
            <a:spLocks noGrp="1" noChangeArrowheads="1"/>
          </p:cNvSpPr>
          <p:nvPr>
            <p:ph type="dt" sz="quarter" idx="1"/>
          </p:nvPr>
        </p:nvSpPr>
        <p:spPr bwMode="auto">
          <a:xfrm>
            <a:off x="3940175" y="0"/>
            <a:ext cx="3013075" cy="461963"/>
          </a:xfrm>
          <a:prstGeom prst="rect">
            <a:avLst/>
          </a:prstGeom>
          <a:noFill/>
          <a:ln w="9525">
            <a:noFill/>
            <a:miter lim="800000"/>
            <a:headEnd/>
            <a:tailEnd/>
          </a:ln>
          <a:effectLst/>
        </p:spPr>
        <p:txBody>
          <a:bodyPr vert="horz" wrap="square" lIns="92546" tIns="46273" rIns="92546" bIns="46273" numCol="1" anchor="t" anchorCtr="0" compatLnSpc="1">
            <a:prstTxWarp prst="textNoShape">
              <a:avLst/>
            </a:prstTxWarp>
          </a:bodyPr>
          <a:lstStyle>
            <a:lvl1pPr algn="r" defTabSz="925513">
              <a:defRPr sz="1200">
                <a:latin typeface="Arial" pitchFamily="-110" charset="0"/>
                <a:ea typeface="+mn-ea"/>
                <a:cs typeface="+mn-cs"/>
              </a:defRPr>
            </a:lvl1pPr>
          </a:lstStyle>
          <a:p>
            <a:pPr>
              <a:defRPr/>
            </a:pPr>
            <a:endParaRPr lang="en-US"/>
          </a:p>
        </p:txBody>
      </p:sp>
      <p:sp>
        <p:nvSpPr>
          <p:cNvPr id="92164" name="Rectangle 4"/>
          <p:cNvSpPr>
            <a:spLocks noGrp="1" noChangeArrowheads="1"/>
          </p:cNvSpPr>
          <p:nvPr>
            <p:ph type="ftr" sz="quarter" idx="2"/>
          </p:nvPr>
        </p:nvSpPr>
        <p:spPr bwMode="auto">
          <a:xfrm>
            <a:off x="0" y="8777288"/>
            <a:ext cx="3013075" cy="461962"/>
          </a:xfrm>
          <a:prstGeom prst="rect">
            <a:avLst/>
          </a:prstGeom>
          <a:noFill/>
          <a:ln w="9525">
            <a:noFill/>
            <a:miter lim="800000"/>
            <a:headEnd/>
            <a:tailEnd/>
          </a:ln>
          <a:effectLst/>
        </p:spPr>
        <p:txBody>
          <a:bodyPr vert="horz" wrap="square" lIns="92546" tIns="46273" rIns="92546" bIns="46273" numCol="1" anchor="b" anchorCtr="0" compatLnSpc="1">
            <a:prstTxWarp prst="textNoShape">
              <a:avLst/>
            </a:prstTxWarp>
          </a:bodyPr>
          <a:lstStyle>
            <a:lvl1pPr algn="l" defTabSz="925513">
              <a:defRPr sz="1200">
                <a:latin typeface="Arial" pitchFamily="-110" charset="0"/>
                <a:ea typeface="+mn-ea"/>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40175" y="8777288"/>
            <a:ext cx="3013075" cy="461962"/>
          </a:xfrm>
          <a:prstGeom prst="rect">
            <a:avLst/>
          </a:prstGeom>
          <a:noFill/>
          <a:ln w="9525">
            <a:noFill/>
            <a:miter lim="800000"/>
            <a:headEnd/>
            <a:tailEnd/>
          </a:ln>
          <a:effectLst/>
        </p:spPr>
        <p:txBody>
          <a:bodyPr vert="horz" wrap="square" lIns="92546" tIns="46273" rIns="92546" bIns="46273" numCol="1" anchor="b" anchorCtr="0" compatLnSpc="1">
            <a:prstTxWarp prst="textNoShape">
              <a:avLst/>
            </a:prstTxWarp>
          </a:bodyPr>
          <a:lstStyle>
            <a:lvl1pPr algn="r" defTabSz="925513">
              <a:defRPr sz="1200"/>
            </a:lvl1pPr>
          </a:lstStyle>
          <a:p>
            <a:pPr>
              <a:defRPr/>
            </a:pPr>
            <a:fld id="{F37CD46E-2E63-4646-8619-FB27D4E3B7C4}" type="slidenum">
              <a:rPr lang="en-US"/>
              <a:pPr>
                <a:defRPr/>
              </a:pPr>
              <a:t>‹#›</a:t>
            </a:fld>
            <a:endParaRPr lang="en-US"/>
          </a:p>
        </p:txBody>
      </p:sp>
    </p:spTree>
    <p:extLst>
      <p:ext uri="{BB962C8B-B14F-4D97-AF65-F5344CB8AC3E}">
        <p14:creationId xmlns:p14="http://schemas.microsoft.com/office/powerpoint/2010/main" val="22578844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304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l">
              <a:defRPr sz="1200">
                <a:latin typeface="Arial" pitchFamily="-110" charset="0"/>
                <a:ea typeface="+mn-ea"/>
                <a:cs typeface="+mn-cs"/>
              </a:defRPr>
            </a:lvl1pPr>
          </a:lstStyle>
          <a:p>
            <a:pPr>
              <a:defRPr/>
            </a:pPr>
            <a:endParaRPr lang="en-US"/>
          </a:p>
        </p:txBody>
      </p:sp>
      <p:sp>
        <p:nvSpPr>
          <p:cNvPr id="100355" name="Rectangle 3"/>
          <p:cNvSpPr>
            <a:spLocks noGrp="1" noChangeArrowheads="1"/>
          </p:cNvSpPr>
          <p:nvPr>
            <p:ph type="dt" idx="1"/>
          </p:nvPr>
        </p:nvSpPr>
        <p:spPr bwMode="auto">
          <a:xfrm>
            <a:off x="3962400" y="0"/>
            <a:ext cx="29718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r">
              <a:defRPr sz="1200">
                <a:latin typeface="Arial" pitchFamily="-110" charset="0"/>
                <a:ea typeface="+mn-ea"/>
                <a:cs typeface="+mn-cs"/>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352425" y="685800"/>
            <a:ext cx="6229350" cy="3505200"/>
          </a:xfrm>
          <a:prstGeom prst="rect">
            <a:avLst/>
          </a:prstGeom>
          <a:noFill/>
          <a:ln w="9525">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00357" name="Rectangle 5"/>
          <p:cNvSpPr>
            <a:spLocks noGrp="1" noChangeArrowheads="1"/>
          </p:cNvSpPr>
          <p:nvPr>
            <p:ph type="body" sz="quarter" idx="3"/>
          </p:nvPr>
        </p:nvSpPr>
        <p:spPr bwMode="auto">
          <a:xfrm>
            <a:off x="914400" y="4419600"/>
            <a:ext cx="5105400" cy="41148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0358" name="Rectangle 6"/>
          <p:cNvSpPr>
            <a:spLocks noGrp="1" noChangeArrowheads="1"/>
          </p:cNvSpPr>
          <p:nvPr>
            <p:ph type="ftr" sz="quarter" idx="4"/>
          </p:nvPr>
        </p:nvSpPr>
        <p:spPr bwMode="auto">
          <a:xfrm>
            <a:off x="0" y="8763000"/>
            <a:ext cx="30480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l">
              <a:defRPr sz="1200">
                <a:latin typeface="Arial" pitchFamily="-110" charset="0"/>
                <a:ea typeface="+mn-ea"/>
                <a:cs typeface="+mn-cs"/>
              </a:defRPr>
            </a:lvl1pPr>
          </a:lstStyle>
          <a:p>
            <a:pPr>
              <a:defRPr/>
            </a:pPr>
            <a:endParaRPr lang="en-US"/>
          </a:p>
        </p:txBody>
      </p:sp>
      <p:sp>
        <p:nvSpPr>
          <p:cNvPr id="100359" name="Rectangle 7"/>
          <p:cNvSpPr>
            <a:spLocks noGrp="1" noChangeArrowheads="1"/>
          </p:cNvSpPr>
          <p:nvPr>
            <p:ph type="sldNum" sz="quarter" idx="5"/>
          </p:nvPr>
        </p:nvSpPr>
        <p:spPr bwMode="auto">
          <a:xfrm>
            <a:off x="3962400" y="87630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200"/>
            </a:lvl1pPr>
          </a:lstStyle>
          <a:p>
            <a:pPr>
              <a:defRPr/>
            </a:pPr>
            <a:fld id="{A4599AA2-4758-EA49-8AEE-E45F5A0FB2DF}" type="slidenum">
              <a:rPr lang="en-US"/>
              <a:pPr>
                <a:defRPr/>
              </a:pPr>
              <a:t>‹#›</a:t>
            </a:fld>
            <a:endParaRPr lang="en-US"/>
          </a:p>
        </p:txBody>
      </p:sp>
    </p:spTree>
    <p:extLst>
      <p:ext uri="{BB962C8B-B14F-4D97-AF65-F5344CB8AC3E}">
        <p14:creationId xmlns:p14="http://schemas.microsoft.com/office/powerpoint/2010/main" val="18934044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ＭＳ Ｐゴシック" pitchFamily="-110" charset="-128"/>
      </a:defRPr>
    </a:lvl1pPr>
    <a:lvl2pPr marL="4572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2pPr>
    <a:lvl3pPr marL="9144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4"/>
          <p:cNvSpPr>
            <a:spLocks noChangeArrowheads="1"/>
          </p:cNvSpPr>
          <p:nvPr/>
        </p:nvSpPr>
        <p:spPr bwMode="auto">
          <a:xfrm>
            <a:off x="594784" y="44450"/>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5" tIns="45718" rIns="91435" bIns="45718" anchor="ctr"/>
          <a:lstStyle/>
          <a:p>
            <a:endParaRPr lang="en-US" sz="3200">
              <a:solidFill>
                <a:srgbClr val="DDDDDD"/>
              </a:solidFill>
              <a:latin typeface="Trebuchet MS" charset="0"/>
            </a:endParaRPr>
          </a:p>
        </p:txBody>
      </p:sp>
      <p:sp>
        <p:nvSpPr>
          <p:cNvPr id="3" name="Rectangle 6"/>
          <p:cNvSpPr>
            <a:spLocks noChangeArrowheads="1"/>
          </p:cNvSpPr>
          <p:nvPr/>
        </p:nvSpPr>
        <p:spPr bwMode="auto">
          <a:xfrm>
            <a:off x="624418" y="260351"/>
            <a:ext cx="10943167" cy="1152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cap="rnd">
                <a:solidFill>
                  <a:srgbClr val="000000"/>
                </a:solidFill>
                <a:prstDash val="sysDot"/>
                <a:miter lim="800000"/>
                <a:headEnd/>
                <a:tailEnd/>
              </a14:hiddenLine>
            </a:ext>
          </a:extLst>
        </p:spPr>
        <p:txBody>
          <a:bodyPr wrap="none" lIns="91435" tIns="45718" rIns="91435" bIns="45718" anchor="ctr"/>
          <a:lstStyle/>
          <a:p>
            <a:endParaRPr lang="en-US">
              <a:solidFill>
                <a:schemeClr val="tx2"/>
              </a:solidFill>
            </a:endParaRPr>
          </a:p>
        </p:txBody>
      </p:sp>
      <p:pic>
        <p:nvPicPr>
          <p:cNvPr id="4" name="Picture 13" descr="SFU_cmyk_wht_ex_SURREY_lowre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6045200" cy="1041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14" descr="Spaces and Places 01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01051" y="-11113"/>
            <a:ext cx="1888067" cy="10636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5" descr="buildingcrop"/>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8618" y="0"/>
            <a:ext cx="2112433" cy="1054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6" descr="SFUoutside"/>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223500" y="-11113"/>
            <a:ext cx="1981200" cy="10636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22"/>
          <p:cNvSpPr>
            <a:spLocks noChangeArrowheads="1"/>
          </p:cNvSpPr>
          <p:nvPr/>
        </p:nvSpPr>
        <p:spPr bwMode="auto">
          <a:xfrm>
            <a:off x="1016000" y="2133600"/>
            <a:ext cx="10363200" cy="167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5" tIns="45718" rIns="91435" bIns="45718" anchor="ctr"/>
          <a:lstStyle/>
          <a:p>
            <a:r>
              <a:rPr lang="en-US" sz="3200">
                <a:solidFill>
                  <a:srgbClr val="002060"/>
                </a:solidFill>
                <a:latin typeface="Trebuchet MS" charset="0"/>
              </a:rPr>
              <a:t>IAT 106</a:t>
            </a:r>
            <a:br>
              <a:rPr lang="en-US" sz="3200">
                <a:solidFill>
                  <a:srgbClr val="002060"/>
                </a:solidFill>
                <a:latin typeface="Trebuchet MS" charset="0"/>
              </a:rPr>
            </a:br>
            <a:r>
              <a:rPr lang="en-US" sz="3200">
                <a:solidFill>
                  <a:srgbClr val="002060"/>
                </a:solidFill>
                <a:latin typeface="Trebuchet MS" charset="0"/>
              </a:rPr>
              <a:t>Spatial Thinking and Communicating</a:t>
            </a:r>
            <a:br>
              <a:rPr lang="en-US" sz="3200">
                <a:solidFill>
                  <a:srgbClr val="002060"/>
                </a:solidFill>
                <a:latin typeface="Trebuchet MS" charset="0"/>
              </a:rPr>
            </a:br>
            <a:r>
              <a:rPr lang="en-US" sz="3200">
                <a:solidFill>
                  <a:srgbClr val="002060"/>
                </a:solidFill>
                <a:latin typeface="Trebuchet MS" charset="0"/>
              </a:rPr>
              <a:t>Fall 2012</a:t>
            </a:r>
          </a:p>
        </p:txBody>
      </p:sp>
    </p:spTree>
    <p:extLst>
      <p:ext uri="{BB962C8B-B14F-4D97-AF65-F5344CB8AC3E}">
        <p14:creationId xmlns:p14="http://schemas.microsoft.com/office/powerpoint/2010/main" val="1368805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1932256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228600"/>
            <a:ext cx="2946400" cy="6248400"/>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203200" y="228600"/>
            <a:ext cx="8636000" cy="6248400"/>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3388010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and Content 0">
    <p:spTree>
      <p:nvGrpSpPr>
        <p:cNvPr id="1" name=""/>
        <p:cNvGrpSpPr/>
        <p:nvPr/>
      </p:nvGrpSpPr>
      <p:grpSpPr>
        <a:xfrm>
          <a:off x="0" y="0"/>
          <a:ext cx="0" cy="0"/>
          <a:chOff x="0" y="0"/>
          <a:chExt cx="0" cy="0"/>
        </a:xfrm>
      </p:grpSpPr>
      <p:sp>
        <p:nvSpPr>
          <p:cNvPr id="45" name="Title Text"/>
          <p:cNvSpPr txBox="1">
            <a:spLocks noGrp="1"/>
          </p:cNvSpPr>
          <p:nvPr>
            <p:ph type="title"/>
          </p:nvPr>
        </p:nvSpPr>
        <p:spPr>
          <a:xfrm>
            <a:off x="203200" y="228601"/>
            <a:ext cx="11785600" cy="854075"/>
          </a:xfrm>
          <a:prstGeom prst="rect">
            <a:avLst/>
          </a:prstGeom>
        </p:spPr>
        <p:txBody>
          <a:bodyPr>
            <a:normAutofit/>
          </a:bodyPr>
          <a:lstStyle/>
          <a:p>
            <a:r>
              <a:t>Title Text</a:t>
            </a:r>
          </a:p>
        </p:txBody>
      </p:sp>
      <p:sp>
        <p:nvSpPr>
          <p:cNvPr id="46" name="Body Level One…"/>
          <p:cNvSpPr txBox="1">
            <a:spLocks noGrp="1"/>
          </p:cNvSpPr>
          <p:nvPr>
            <p:ph type="body" idx="1"/>
          </p:nvPr>
        </p:nvSpPr>
        <p:spPr>
          <a:xfrm>
            <a:off x="203200" y="1295400"/>
            <a:ext cx="11785600" cy="5181600"/>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47" name="Slide Number"/>
          <p:cNvSpPr txBox="1">
            <a:spLocks noGrp="1"/>
          </p:cNvSpPr>
          <p:nvPr>
            <p:ph type="sldNum" sz="quarter" idx="2"/>
          </p:nvPr>
        </p:nvSpPr>
        <p:spPr>
          <a:xfrm>
            <a:off x="5892800" y="6172201"/>
            <a:ext cx="2844800" cy="368301"/>
          </a:xfrm>
          <a:prstGeom prst="rect">
            <a:avLst/>
          </a:prstGeom>
        </p:spPr>
        <p:txBody>
          <a:bodyPr lIns="45719" tIns="45719" rIns="45719" bIns="45719" anchor="ctr"/>
          <a:lstStyle>
            <a:lvl1pPr marL="0" indent="0" algn="r">
              <a:defRPr sz="1200"/>
            </a:lvl1pPr>
          </a:lstStyle>
          <a:p>
            <a:fld id="{86CB4B4D-7CA3-9044-876B-883B54F8677D}" type="slidenum">
              <a:t>‹#›</a:t>
            </a:fld>
            <a:endParaRPr/>
          </a:p>
        </p:txBody>
      </p:sp>
    </p:spTree>
    <p:extLst>
      <p:ext uri="{BB962C8B-B14F-4D97-AF65-F5344CB8AC3E}">
        <p14:creationId xmlns:p14="http://schemas.microsoft.com/office/powerpoint/2010/main" val="194181465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1930680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a:t>Click to edit Master text styles</a:t>
            </a:r>
          </a:p>
        </p:txBody>
      </p:sp>
    </p:spTree>
    <p:extLst>
      <p:ext uri="{BB962C8B-B14F-4D97-AF65-F5344CB8AC3E}">
        <p14:creationId xmlns:p14="http://schemas.microsoft.com/office/powerpoint/2010/main" val="3785018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203200" y="1295400"/>
            <a:ext cx="57912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6197600" y="1295400"/>
            <a:ext cx="57912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4225004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2420225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Tree>
    <p:extLst>
      <p:ext uri="{BB962C8B-B14F-4D97-AF65-F5344CB8AC3E}">
        <p14:creationId xmlns:p14="http://schemas.microsoft.com/office/powerpoint/2010/main" val="3944300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790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Tree>
    <p:extLst>
      <p:ext uri="{BB962C8B-B14F-4D97-AF65-F5344CB8AC3E}">
        <p14:creationId xmlns:p14="http://schemas.microsoft.com/office/powerpoint/2010/main" val="3307570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Tree>
    <p:extLst>
      <p:ext uri="{BB962C8B-B14F-4D97-AF65-F5344CB8AC3E}">
        <p14:creationId xmlns:p14="http://schemas.microsoft.com/office/powerpoint/2010/main" val="2682408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3200" y="228601"/>
            <a:ext cx="11785600" cy="854075"/>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35" tIns="45718" rIns="91435" bIns="45718" numCol="1" anchor="ctr" anchorCtr="0" compatLnSpc="1">
            <a:prstTxWarp prst="textNoShape">
              <a:avLst/>
            </a:prstTxWarp>
          </a:bodyPr>
          <a:lstStyle/>
          <a:p>
            <a:pPr lvl="0"/>
            <a:r>
              <a:rPr lang="en-US"/>
              <a:t>&lt;Module-Name&gt;</a:t>
            </a:r>
          </a:p>
        </p:txBody>
      </p:sp>
      <p:sp>
        <p:nvSpPr>
          <p:cNvPr id="1027" name="Rectangle 3"/>
          <p:cNvSpPr>
            <a:spLocks noGrp="1" noChangeArrowheads="1"/>
          </p:cNvSpPr>
          <p:nvPr>
            <p:ph type="body" idx="1"/>
          </p:nvPr>
        </p:nvSpPr>
        <p:spPr bwMode="auto">
          <a:xfrm>
            <a:off x="203200" y="1295400"/>
            <a:ext cx="11785600" cy="51816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prstTxWarp prst="textNoShape">
              <a:avLst/>
            </a:prstTxWarp>
          </a:bodyPr>
          <a:lstStyle/>
          <a:p>
            <a:pPr lvl="0"/>
            <a:r>
              <a:rPr lang="en-US"/>
              <a:t>Lecture Outline</a:t>
            </a:r>
          </a:p>
          <a:p>
            <a:pPr lvl="1"/>
            <a:r>
              <a:rPr lang="en-US"/>
              <a:t>Second level</a:t>
            </a:r>
          </a:p>
          <a:p>
            <a:pPr lvl="2"/>
            <a:r>
              <a:rPr lang="en-US"/>
              <a:t>Third level</a:t>
            </a:r>
          </a:p>
          <a:p>
            <a:pPr lvl="3"/>
            <a:r>
              <a:rPr lang="en-US"/>
              <a:t>Fourth level</a:t>
            </a:r>
          </a:p>
          <a:p>
            <a:pPr lvl="4"/>
            <a:r>
              <a:rPr lang="en-US"/>
              <a:t>Fifth level</a:t>
            </a:r>
          </a:p>
        </p:txBody>
      </p:sp>
      <p:sp>
        <p:nvSpPr>
          <p:cNvPr id="2053" name="Text Box 22"/>
          <p:cNvSpPr txBox="1">
            <a:spLocks noChangeArrowheads="1"/>
          </p:cNvSpPr>
          <p:nvPr/>
        </p:nvSpPr>
        <p:spPr bwMode="auto">
          <a:xfrm>
            <a:off x="10922001" y="6577013"/>
            <a:ext cx="935567" cy="3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5" tIns="45718" rIns="91435" bIns="45718"/>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spcBef>
                <a:spcPct val="50000"/>
              </a:spcBef>
              <a:defRPr/>
            </a:pPr>
            <a:r>
              <a:rPr lang="en-US" sz="1000" dirty="0">
                <a:solidFill>
                  <a:srgbClr val="002060"/>
                </a:solidFill>
                <a:latin typeface="Trebuchet MS" charset="0"/>
              </a:rPr>
              <a:t>M1.</a:t>
            </a:r>
            <a:fld id="{0CA03C28-DA5B-EF45-B60A-4215968688BD}" type="slidenum">
              <a:rPr lang="en-US" sz="1000" smtClean="0">
                <a:solidFill>
                  <a:srgbClr val="002060"/>
                </a:solidFill>
                <a:latin typeface="Trebuchet MS" charset="0"/>
              </a:rPr>
              <a:pPr algn="l" eaLnBrk="1" hangingPunct="1">
                <a:spcBef>
                  <a:spcPct val="50000"/>
                </a:spcBef>
                <a:defRPr/>
              </a:pPr>
              <a:t>‹#›</a:t>
            </a:fld>
            <a:endParaRPr lang="en-US" sz="1000" dirty="0">
              <a:solidFill>
                <a:srgbClr val="002060"/>
              </a:solidFill>
              <a:latin typeface="Trebuchet MS" charset="0"/>
            </a:endParaRPr>
          </a:p>
        </p:txBody>
      </p:sp>
    </p:spTree>
  </p:cSld>
  <p:clrMap bg1="lt1" tx1="dk1" bg2="lt2" tx2="dk2" accent1="accent1" accent2="accent2" accent3="accent3" accent4="accent4" accent5="accent5" accent6="accent6" hlink="hlink" folHlink="folHlink"/>
  <p:sldLayoutIdLst>
    <p:sldLayoutId id="2147484118" r:id="rId1"/>
    <p:sldLayoutId id="2147484104" r:id="rId2"/>
    <p:sldLayoutId id="2147484105" r:id="rId3"/>
    <p:sldLayoutId id="2147484106" r:id="rId4"/>
    <p:sldLayoutId id="2147484107" r:id="rId5"/>
    <p:sldLayoutId id="2147484108" r:id="rId6"/>
    <p:sldLayoutId id="2147484109" r:id="rId7"/>
    <p:sldLayoutId id="2147484110" r:id="rId8"/>
    <p:sldLayoutId id="2147484111" r:id="rId9"/>
    <p:sldLayoutId id="2147484112" r:id="rId10"/>
    <p:sldLayoutId id="2147484113" r:id="rId11"/>
    <p:sldLayoutId id="2147484119" r:id="rId12"/>
  </p:sldLayoutIdLst>
  <p:txStyles>
    <p:titleStyle>
      <a:lvl1pPr algn="ctr" rtl="0" eaLnBrk="0" fontAlgn="base" hangingPunct="0">
        <a:spcBef>
          <a:spcPct val="0"/>
        </a:spcBef>
        <a:spcAft>
          <a:spcPct val="0"/>
        </a:spcAft>
        <a:defRPr sz="2800">
          <a:solidFill>
            <a:srgbClr val="002060"/>
          </a:solidFill>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2800">
          <a:solidFill>
            <a:srgbClr val="002060"/>
          </a:solidFill>
          <a:latin typeface="Trebuchet MS"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2800">
          <a:solidFill>
            <a:srgbClr val="002060"/>
          </a:solidFill>
          <a:latin typeface="Trebuchet MS"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2800">
          <a:solidFill>
            <a:srgbClr val="002060"/>
          </a:solidFill>
          <a:latin typeface="Trebuchet MS"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2800">
          <a:solidFill>
            <a:srgbClr val="002060"/>
          </a:solidFill>
          <a:latin typeface="Trebuchet MS" pitchFamily="-110" charset="0"/>
          <a:ea typeface="ＭＳ Ｐゴシック" pitchFamily="-110" charset="-128"/>
          <a:cs typeface="ＭＳ Ｐゴシック" pitchFamily="-110" charset="-128"/>
        </a:defRPr>
      </a:lvl5pPr>
      <a:lvl6pPr marL="457200" algn="ctr" rtl="0" fontAlgn="base">
        <a:spcBef>
          <a:spcPct val="0"/>
        </a:spcBef>
        <a:spcAft>
          <a:spcPct val="0"/>
        </a:spcAft>
        <a:defRPr sz="2800">
          <a:solidFill>
            <a:srgbClr val="DDDDDD"/>
          </a:solidFill>
          <a:latin typeface="Trebuchet MS" pitchFamily="-110" charset="0"/>
        </a:defRPr>
      </a:lvl6pPr>
      <a:lvl7pPr marL="914400" algn="ctr" rtl="0" fontAlgn="base">
        <a:spcBef>
          <a:spcPct val="0"/>
        </a:spcBef>
        <a:spcAft>
          <a:spcPct val="0"/>
        </a:spcAft>
        <a:defRPr sz="2800">
          <a:solidFill>
            <a:srgbClr val="DDDDDD"/>
          </a:solidFill>
          <a:latin typeface="Trebuchet MS" pitchFamily="-110" charset="0"/>
        </a:defRPr>
      </a:lvl7pPr>
      <a:lvl8pPr marL="1371600" algn="ctr" rtl="0" fontAlgn="base">
        <a:spcBef>
          <a:spcPct val="0"/>
        </a:spcBef>
        <a:spcAft>
          <a:spcPct val="0"/>
        </a:spcAft>
        <a:defRPr sz="2800">
          <a:solidFill>
            <a:srgbClr val="DDDDDD"/>
          </a:solidFill>
          <a:latin typeface="Trebuchet MS" pitchFamily="-110" charset="0"/>
        </a:defRPr>
      </a:lvl8pPr>
      <a:lvl9pPr marL="1828800" algn="ctr" rtl="0" fontAlgn="base">
        <a:spcBef>
          <a:spcPct val="0"/>
        </a:spcBef>
        <a:spcAft>
          <a:spcPct val="0"/>
        </a:spcAft>
        <a:defRPr sz="2800">
          <a:solidFill>
            <a:srgbClr val="DDDDDD"/>
          </a:solidFill>
          <a:latin typeface="Trebuchet MS" pitchFamily="-110" charset="0"/>
        </a:defRPr>
      </a:lvl9pPr>
    </p:titleStyle>
    <p:bodyStyle>
      <a:lvl1pPr marL="342900" indent="-342900" algn="l" rtl="0" eaLnBrk="0" fontAlgn="base" hangingPunct="0">
        <a:spcBef>
          <a:spcPct val="50000"/>
        </a:spcBef>
        <a:spcAft>
          <a:spcPct val="0"/>
        </a:spcAft>
        <a:buChar char="•"/>
        <a:defRPr sz="2400">
          <a:solidFill>
            <a:srgbClr val="002060"/>
          </a:solidFill>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har char="–"/>
        <a:defRPr sz="2200">
          <a:solidFill>
            <a:srgbClr val="002060"/>
          </a:solidFill>
          <a:latin typeface="+mn-lt"/>
          <a:ea typeface="ＭＳ Ｐゴシック" pitchFamily="-110" charset="-128"/>
        </a:defRPr>
      </a:lvl2pPr>
      <a:lvl3pPr marL="1143000" indent="-228600" algn="l" rtl="0" eaLnBrk="0" fontAlgn="base" hangingPunct="0">
        <a:spcBef>
          <a:spcPct val="20000"/>
        </a:spcBef>
        <a:spcAft>
          <a:spcPct val="0"/>
        </a:spcAft>
        <a:buChar char="•"/>
        <a:defRPr sz="2000">
          <a:solidFill>
            <a:srgbClr val="002060"/>
          </a:solidFill>
          <a:latin typeface="Arial" pitchFamily="-110" charset="0"/>
          <a:ea typeface="ＭＳ Ｐゴシック" pitchFamily="-110" charset="-128"/>
        </a:defRPr>
      </a:lvl3pPr>
      <a:lvl4pPr marL="1600200" indent="-228600" algn="l" rtl="0" eaLnBrk="0" fontAlgn="base" hangingPunct="0">
        <a:spcBef>
          <a:spcPct val="20000"/>
        </a:spcBef>
        <a:spcAft>
          <a:spcPct val="0"/>
        </a:spcAft>
        <a:buChar char="–"/>
        <a:defRPr sz="2000">
          <a:solidFill>
            <a:srgbClr val="002060"/>
          </a:solidFill>
          <a:latin typeface="Arial" pitchFamily="-110" charset="0"/>
          <a:ea typeface="ＭＳ Ｐゴシック" pitchFamily="-110" charset="-128"/>
        </a:defRPr>
      </a:lvl4pPr>
      <a:lvl5pPr marL="2057400" indent="-228600" algn="l" rtl="0" eaLnBrk="0" fontAlgn="base" hangingPunct="0">
        <a:spcBef>
          <a:spcPct val="20000"/>
        </a:spcBef>
        <a:spcAft>
          <a:spcPct val="0"/>
        </a:spcAft>
        <a:buChar char="»"/>
        <a:defRPr sz="2000">
          <a:solidFill>
            <a:srgbClr val="002060"/>
          </a:solidFill>
          <a:latin typeface="Arial" pitchFamily="-110" charset="0"/>
          <a:ea typeface="ＭＳ Ｐゴシック" pitchFamily="-110" charset="-128"/>
        </a:defRPr>
      </a:lvl5pPr>
      <a:lvl6pPr marL="2514600" indent="-228600" algn="l" rtl="0" fontAlgn="base">
        <a:spcBef>
          <a:spcPct val="20000"/>
        </a:spcBef>
        <a:spcAft>
          <a:spcPct val="0"/>
        </a:spcAft>
        <a:buChar char="»"/>
        <a:defRPr sz="2000">
          <a:solidFill>
            <a:srgbClr val="DDDDDD"/>
          </a:solidFill>
          <a:latin typeface="Arial" pitchFamily="-110" charset="0"/>
          <a:ea typeface="ＭＳ Ｐゴシック" pitchFamily="-110" charset="-128"/>
        </a:defRPr>
      </a:lvl6pPr>
      <a:lvl7pPr marL="2971800" indent="-228600" algn="l" rtl="0" fontAlgn="base">
        <a:spcBef>
          <a:spcPct val="20000"/>
        </a:spcBef>
        <a:spcAft>
          <a:spcPct val="0"/>
        </a:spcAft>
        <a:buChar char="»"/>
        <a:defRPr sz="2000">
          <a:solidFill>
            <a:srgbClr val="DDDDDD"/>
          </a:solidFill>
          <a:latin typeface="Arial" pitchFamily="-110" charset="0"/>
          <a:ea typeface="ＭＳ Ｐゴシック" pitchFamily="-110" charset="-128"/>
        </a:defRPr>
      </a:lvl7pPr>
      <a:lvl8pPr marL="3429000" indent="-228600" algn="l" rtl="0" fontAlgn="base">
        <a:spcBef>
          <a:spcPct val="20000"/>
        </a:spcBef>
        <a:spcAft>
          <a:spcPct val="0"/>
        </a:spcAft>
        <a:buChar char="»"/>
        <a:defRPr sz="2000">
          <a:solidFill>
            <a:srgbClr val="DDDDDD"/>
          </a:solidFill>
          <a:latin typeface="Arial" pitchFamily="-110" charset="0"/>
          <a:ea typeface="ＭＳ Ｐゴシック" pitchFamily="-110" charset="-128"/>
        </a:defRPr>
      </a:lvl8pPr>
      <a:lvl9pPr marL="3886200" indent="-228600" algn="l" rtl="0" fontAlgn="base">
        <a:spcBef>
          <a:spcPct val="20000"/>
        </a:spcBef>
        <a:spcAft>
          <a:spcPct val="0"/>
        </a:spcAft>
        <a:buChar char="»"/>
        <a:defRPr sz="2000">
          <a:solidFill>
            <a:srgbClr val="DDDDDD"/>
          </a:solidFill>
          <a:latin typeface="Arial" pitchFamily="-110" charset="0"/>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13" descr="SFU_cmyk_wht_ex_SURREY_low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934"/>
            <a:ext cx="4648200" cy="10676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1" name="Content Placeholder 2"/>
          <p:cNvSpPr>
            <a:spLocks noGrp="1"/>
          </p:cNvSpPr>
          <p:nvPr>
            <p:ph idx="1"/>
          </p:nvPr>
        </p:nvSpPr>
        <p:spPr>
          <a:xfrm>
            <a:off x="1676400" y="1981200"/>
            <a:ext cx="8839200" cy="2133600"/>
          </a:xfrm>
        </p:spPr>
        <p:txBody>
          <a:bodyPr/>
          <a:lstStyle/>
          <a:p>
            <a:pPr algn="ctr" eaLnBrk="1" hangingPunct="1">
              <a:spcBef>
                <a:spcPts val="0"/>
              </a:spcBef>
              <a:buNone/>
            </a:pPr>
            <a:r>
              <a:rPr lang="en-US" sz="4000" b="1" dirty="0">
                <a:solidFill>
                  <a:schemeClr val="tx1"/>
                </a:solidFill>
                <a:latin typeface="Century Gothic" charset="0"/>
                <a:ea typeface="Century Gothic" charset="0"/>
                <a:cs typeface="Century Gothic" charset="0"/>
              </a:rPr>
              <a:t>IAT 106 </a:t>
            </a:r>
          </a:p>
          <a:p>
            <a:pPr algn="ctr" eaLnBrk="1" hangingPunct="1">
              <a:spcBef>
                <a:spcPts val="0"/>
              </a:spcBef>
              <a:buNone/>
            </a:pPr>
            <a:r>
              <a:rPr lang="en-US" sz="3800" dirty="0">
                <a:solidFill>
                  <a:schemeClr val="tx1"/>
                </a:solidFill>
                <a:latin typeface="Century Gothic" charset="0"/>
                <a:ea typeface="Century Gothic" charset="0"/>
                <a:cs typeface="Century Gothic" charset="0"/>
              </a:rPr>
              <a:t>Spatial Thinking and Communicating</a:t>
            </a:r>
          </a:p>
          <a:p>
            <a:pPr algn="ctr" eaLnBrk="1" hangingPunct="1">
              <a:buFontTx/>
              <a:buNone/>
            </a:pPr>
            <a:r>
              <a:rPr lang="en-CA" sz="3200" b="1" dirty="0">
                <a:solidFill>
                  <a:schemeClr val="tx1"/>
                </a:solidFill>
                <a:latin typeface="Century Gothic" charset="0"/>
                <a:ea typeface="Century Gothic" charset="0"/>
                <a:cs typeface="Century Gothic" charset="0"/>
              </a:rPr>
              <a:t>Spring 2021</a:t>
            </a:r>
            <a:endParaRPr lang="en-US" sz="3200" b="1" dirty="0">
              <a:solidFill>
                <a:schemeClr val="tx1"/>
              </a:solidFill>
              <a:latin typeface="Century Gothic" charset="0"/>
              <a:ea typeface="Century Gothic" charset="0"/>
              <a:cs typeface="Century Gothic" charset="0"/>
            </a:endParaRPr>
          </a:p>
        </p:txBody>
      </p:sp>
      <p:pic>
        <p:nvPicPr>
          <p:cNvPr id="5123" name="Picture 14" descr="Spaces and Places 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9857" y="4724400"/>
            <a:ext cx="2875121" cy="21595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4" name="Picture 15" descr="buildingcr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724400"/>
            <a:ext cx="3245856" cy="21595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5" name="Picture 16" descr="SFUoutsid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44977" y="4724400"/>
            <a:ext cx="3016944" cy="2159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76400" y="1"/>
            <a:ext cx="5462588" cy="1051719"/>
          </a:xfrm>
          <a:prstGeom prst="rect">
            <a:avLst/>
          </a:prstGeom>
        </p:spPr>
      </p:pic>
    </p:spTree>
    <p:extLst>
      <p:ext uri="{BB962C8B-B14F-4D97-AF65-F5344CB8AC3E}">
        <p14:creationId xmlns:p14="http://schemas.microsoft.com/office/powerpoint/2010/main" val="443976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DF5B135-53EA-A14D-B44E-9109FBA1E29A}"/>
              </a:ext>
            </a:extLst>
          </p:cNvPr>
          <p:cNvSpPr/>
          <p:nvPr/>
        </p:nvSpPr>
        <p:spPr>
          <a:xfrm>
            <a:off x="826785" y="1752600"/>
            <a:ext cx="10538462" cy="3447098"/>
          </a:xfrm>
          <a:prstGeom prst="rect">
            <a:avLst/>
          </a:prstGeom>
        </p:spPr>
        <p:txBody>
          <a:bodyPr wrap="none">
            <a:spAutoFit/>
          </a:bodyPr>
          <a:lstStyle/>
          <a:p>
            <a:r>
              <a:rPr lang="en-CA" sz="3200" b="1" dirty="0" err="1">
                <a:latin typeface="Century Gothic" charset="0"/>
                <a:ea typeface="Century Gothic" charset="0"/>
                <a:cs typeface="Century Gothic" charset="0"/>
              </a:rPr>
              <a:t>OnShape</a:t>
            </a:r>
            <a:r>
              <a:rPr lang="en-CA" sz="3200" b="1" dirty="0">
                <a:latin typeface="Century Gothic" charset="0"/>
                <a:ea typeface="Century Gothic" charset="0"/>
                <a:cs typeface="Century Gothic" charset="0"/>
              </a:rPr>
              <a:t> Quiz </a:t>
            </a:r>
          </a:p>
          <a:p>
            <a:r>
              <a:rPr lang="en-CA" sz="3200" dirty="0">
                <a:latin typeface="Century Gothic" charset="0"/>
                <a:ea typeface="Century Gothic" charset="0"/>
                <a:cs typeface="Century Gothic" charset="0"/>
              </a:rPr>
              <a:t>Monday March 15</a:t>
            </a:r>
            <a:r>
              <a:rPr lang="en-CA" sz="3200" baseline="30000" dirty="0">
                <a:latin typeface="Century Gothic" charset="0"/>
                <a:ea typeface="Century Gothic" charset="0"/>
                <a:cs typeface="Century Gothic" charset="0"/>
              </a:rPr>
              <a:t>th</a:t>
            </a:r>
            <a:r>
              <a:rPr lang="en-CA" sz="3200" dirty="0">
                <a:latin typeface="Century Gothic" charset="0"/>
                <a:ea typeface="Century Gothic" charset="0"/>
                <a:cs typeface="Century Gothic" charset="0"/>
              </a:rPr>
              <a:t>, 2020</a:t>
            </a:r>
          </a:p>
          <a:p>
            <a:endParaRPr lang="en-CA" sz="3200" dirty="0">
              <a:latin typeface="Century Gothic" charset="0"/>
              <a:ea typeface="Century Gothic" charset="0"/>
              <a:cs typeface="Century Gothic" charset="0"/>
            </a:endParaRPr>
          </a:p>
          <a:p>
            <a:endParaRPr lang="en-CA" sz="3200" dirty="0">
              <a:latin typeface="Century Gothic" charset="0"/>
              <a:ea typeface="Century Gothic" charset="0"/>
              <a:cs typeface="Century Gothic" charset="0"/>
            </a:endParaRPr>
          </a:p>
          <a:p>
            <a:r>
              <a:rPr lang="en-CA" dirty="0">
                <a:latin typeface="Century Gothic" charset="0"/>
                <a:ea typeface="Century Gothic" charset="0"/>
                <a:cs typeface="Century Gothic" charset="0"/>
              </a:rPr>
              <a:t>Keep your cameras on for the entire test</a:t>
            </a:r>
          </a:p>
          <a:p>
            <a:r>
              <a:rPr lang="en-CA" dirty="0">
                <a:latin typeface="Century Gothic" charset="0"/>
                <a:ea typeface="Century Gothic" charset="0"/>
                <a:cs typeface="Century Gothic" charset="0"/>
              </a:rPr>
              <a:t>Exam will be on </a:t>
            </a:r>
            <a:r>
              <a:rPr lang="en-CA" dirty="0" err="1">
                <a:latin typeface="Century Gothic" charset="0"/>
                <a:ea typeface="Century Gothic" charset="0"/>
                <a:cs typeface="Century Gothic" charset="0"/>
              </a:rPr>
              <a:t>OnShape</a:t>
            </a:r>
            <a:r>
              <a:rPr lang="en-CA" dirty="0">
                <a:latin typeface="Century Gothic" charset="0"/>
                <a:ea typeface="Century Gothic" charset="0"/>
                <a:cs typeface="Century Gothic" charset="0"/>
              </a:rPr>
              <a:t> (auto-logs the last edits)</a:t>
            </a:r>
          </a:p>
          <a:p>
            <a:r>
              <a:rPr lang="en-CA" dirty="0">
                <a:latin typeface="Century Gothic" charset="0"/>
                <a:ea typeface="Century Gothic" charset="0"/>
                <a:cs typeface="Century Gothic" charset="0"/>
              </a:rPr>
              <a:t>Canvas container </a:t>
            </a:r>
            <a:r>
              <a:rPr lang="en-CA" dirty="0">
                <a:latin typeface="Century Gothic" charset="0"/>
                <a:ea typeface="Century Gothic" charset="0"/>
                <a:cs typeface="Century Gothic" charset="0"/>
                <a:sym typeface="Wingdings" pitchFamily="2" charset="2"/>
              </a:rPr>
              <a:t>will be used to distribute the exam, as well as to upload the URL of your file</a:t>
            </a:r>
          </a:p>
          <a:p>
            <a:r>
              <a:rPr lang="en-CA" dirty="0">
                <a:latin typeface="Century Gothic" charset="0"/>
                <a:ea typeface="Century Gothic" charset="0"/>
                <a:cs typeface="Century Gothic" charset="0"/>
                <a:sym typeface="Wingdings" pitchFamily="2" charset="2"/>
              </a:rPr>
              <a:t>Each person will get a different exam</a:t>
            </a:r>
            <a:endParaRPr lang="en-CA" dirty="0">
              <a:latin typeface="Century Gothic" charset="0"/>
              <a:ea typeface="Century Gothic" charset="0"/>
              <a:cs typeface="Century Gothic" charset="0"/>
            </a:endParaRPr>
          </a:p>
          <a:p>
            <a:r>
              <a:rPr lang="en-CA" dirty="0">
                <a:latin typeface="Century Gothic" charset="0"/>
                <a:ea typeface="Century Gothic" charset="0"/>
                <a:cs typeface="Century Gothic" charset="0"/>
              </a:rPr>
              <a:t> </a:t>
            </a:r>
            <a:endParaRPr lang="en-US" dirty="0">
              <a:latin typeface="Century Gothic" charset="0"/>
              <a:ea typeface="Century Gothic" charset="0"/>
              <a:cs typeface="Century Gothic" charset="0"/>
            </a:endParaRPr>
          </a:p>
        </p:txBody>
      </p:sp>
    </p:spTree>
    <p:extLst>
      <p:ext uri="{BB962C8B-B14F-4D97-AF65-F5344CB8AC3E}">
        <p14:creationId xmlns:p14="http://schemas.microsoft.com/office/powerpoint/2010/main" val="96896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DF5B135-53EA-A14D-B44E-9109FBA1E29A}"/>
              </a:ext>
            </a:extLst>
          </p:cNvPr>
          <p:cNvSpPr/>
          <p:nvPr/>
        </p:nvSpPr>
        <p:spPr>
          <a:xfrm>
            <a:off x="457200" y="457200"/>
            <a:ext cx="3401292" cy="584775"/>
          </a:xfrm>
          <a:prstGeom prst="rect">
            <a:avLst/>
          </a:prstGeom>
        </p:spPr>
        <p:txBody>
          <a:bodyPr wrap="square">
            <a:spAutoFit/>
          </a:bodyPr>
          <a:lstStyle/>
          <a:p>
            <a:pPr algn="l"/>
            <a:r>
              <a:rPr lang="en-CA" sz="3200" b="1" dirty="0">
                <a:solidFill>
                  <a:srgbClr val="FF0000"/>
                </a:solidFill>
                <a:latin typeface="Century Gothic" charset="0"/>
                <a:ea typeface="Century Gothic" charset="0"/>
                <a:cs typeface="Century Gothic" charset="0"/>
              </a:rPr>
              <a:t>Guest Lecture</a:t>
            </a:r>
            <a:endParaRPr lang="en-US" sz="3200" b="1" dirty="0">
              <a:solidFill>
                <a:srgbClr val="FF0000"/>
              </a:solidFill>
              <a:latin typeface="Century Gothic" charset="0"/>
              <a:ea typeface="Century Gothic" charset="0"/>
              <a:cs typeface="Century Gothic" charset="0"/>
            </a:endParaRPr>
          </a:p>
        </p:txBody>
      </p:sp>
      <p:pic>
        <p:nvPicPr>
          <p:cNvPr id="3" name="Picture 2" descr="A person in a suit and tie&#10;&#10;Description automatically generated">
            <a:extLst>
              <a:ext uri="{FF2B5EF4-FFF2-40B4-BE49-F238E27FC236}">
                <a16:creationId xmlns:a16="http://schemas.microsoft.com/office/drawing/2014/main" id="{97366A02-4017-5448-ACF9-D0F442A636E6}"/>
              </a:ext>
            </a:extLst>
          </p:cNvPr>
          <p:cNvPicPr>
            <a:picLocks noChangeAspect="1"/>
          </p:cNvPicPr>
          <p:nvPr/>
        </p:nvPicPr>
        <p:blipFill rotWithShape="1">
          <a:blip r:embed="rId2"/>
          <a:srcRect b="10000"/>
          <a:stretch/>
        </p:blipFill>
        <p:spPr>
          <a:xfrm>
            <a:off x="4572000" y="0"/>
            <a:ext cx="7620000" cy="6858000"/>
          </a:xfrm>
          <a:prstGeom prst="rect">
            <a:avLst/>
          </a:prstGeom>
        </p:spPr>
      </p:pic>
    </p:spTree>
    <p:extLst>
      <p:ext uri="{BB962C8B-B14F-4D97-AF65-F5344CB8AC3E}">
        <p14:creationId xmlns:p14="http://schemas.microsoft.com/office/powerpoint/2010/main" val="4200705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DF5B135-53EA-A14D-B44E-9109FBA1E29A}"/>
              </a:ext>
            </a:extLst>
          </p:cNvPr>
          <p:cNvSpPr/>
          <p:nvPr/>
        </p:nvSpPr>
        <p:spPr>
          <a:xfrm>
            <a:off x="4039986" y="610914"/>
            <a:ext cx="4112023" cy="1077218"/>
          </a:xfrm>
          <a:prstGeom prst="rect">
            <a:avLst/>
          </a:prstGeom>
        </p:spPr>
        <p:txBody>
          <a:bodyPr wrap="none">
            <a:spAutoFit/>
          </a:bodyPr>
          <a:lstStyle/>
          <a:p>
            <a:r>
              <a:rPr lang="en-CA" sz="3200" b="1" dirty="0">
                <a:latin typeface="Century Gothic" charset="0"/>
                <a:ea typeface="Century Gothic" charset="0"/>
                <a:cs typeface="Century Gothic" charset="0"/>
              </a:rPr>
              <a:t>Final Course Project</a:t>
            </a:r>
          </a:p>
          <a:p>
            <a:r>
              <a:rPr lang="en-CA" sz="3200" b="1" dirty="0">
                <a:latin typeface="Century Gothic" charset="0"/>
                <a:ea typeface="Century Gothic" charset="0"/>
                <a:cs typeface="Century Gothic" charset="0"/>
              </a:rPr>
              <a:t>Constraints</a:t>
            </a:r>
          </a:p>
        </p:txBody>
      </p:sp>
      <p:sp>
        <p:nvSpPr>
          <p:cNvPr id="2" name="Rectangle 1">
            <a:extLst>
              <a:ext uri="{FF2B5EF4-FFF2-40B4-BE49-F238E27FC236}">
                <a16:creationId xmlns:a16="http://schemas.microsoft.com/office/drawing/2014/main" id="{899EC62F-6F67-584D-A49D-EFC5C608CD18}"/>
              </a:ext>
            </a:extLst>
          </p:cNvPr>
          <p:cNvSpPr/>
          <p:nvPr/>
        </p:nvSpPr>
        <p:spPr>
          <a:xfrm>
            <a:off x="685797" y="2362200"/>
            <a:ext cx="10820400" cy="2862322"/>
          </a:xfrm>
          <a:prstGeom prst="rect">
            <a:avLst/>
          </a:prstGeom>
        </p:spPr>
        <p:txBody>
          <a:bodyPr wrap="square">
            <a:spAutoFit/>
          </a:bodyPr>
          <a:lstStyle/>
          <a:p>
            <a:pPr marL="285750" lvl="0" indent="-285750" algn="l">
              <a:buFont typeface="Arial" panose="020B0604020202020204" pitchFamily="34" charset="0"/>
              <a:buChar char="•"/>
            </a:pPr>
            <a:r>
              <a:rPr lang="en-US" dirty="0"/>
              <a:t>The machine must be under 40 cm length, 40 cm depth, 40 cm height. Smaller is better.</a:t>
            </a:r>
            <a:endParaRPr lang="en-CA" dirty="0"/>
          </a:p>
          <a:p>
            <a:pPr marL="285750" lvl="0" indent="-285750" algn="l">
              <a:buFont typeface="Arial" panose="020B0604020202020204" pitchFamily="34" charset="0"/>
              <a:buChar char="•"/>
            </a:pPr>
            <a:r>
              <a:rPr lang="en-US" dirty="0"/>
              <a:t>The resultant motion or output should be inspired by Nature (human, animals, wind, water, plants, etc.). </a:t>
            </a:r>
            <a:endParaRPr lang="en-CA" dirty="0"/>
          </a:p>
          <a:p>
            <a:pPr marL="285750" lvl="0" indent="-285750" algn="l">
              <a:buFont typeface="Arial" panose="020B0604020202020204" pitchFamily="34" charset="0"/>
              <a:buChar char="•"/>
            </a:pPr>
            <a:r>
              <a:rPr lang="en-US" dirty="0"/>
              <a:t>The ABM should be designed with an intention to be actuated by hand usually through a manual crank.</a:t>
            </a:r>
            <a:endParaRPr lang="en-CA" dirty="0"/>
          </a:p>
          <a:p>
            <a:pPr marL="285750" lvl="0" indent="-285750" algn="l">
              <a:buFont typeface="Arial" panose="020B0604020202020204" pitchFamily="34" charset="0"/>
              <a:buChar char="•"/>
            </a:pPr>
            <a:r>
              <a:rPr lang="en-US" dirty="0"/>
              <a:t>The ABM must have at least one kind of linkage mechanism (preferably 3+ linkage mechanisms).</a:t>
            </a:r>
            <a:endParaRPr lang="en-CA" dirty="0"/>
          </a:p>
          <a:p>
            <a:pPr marL="285750" lvl="0" indent="-285750" algn="l">
              <a:buFont typeface="Arial" panose="020B0604020202020204" pitchFamily="34" charset="0"/>
              <a:buChar char="•"/>
            </a:pPr>
            <a:r>
              <a:rPr lang="en-US" dirty="0"/>
              <a:t>The ABM must have at least two mechanically distinct motions (in other words, it cannot have same mechanical motion repeated multiple times to generate its overall effect, e.g., see dragon(</a:t>
            </a:r>
            <a:r>
              <a:rPr lang="en-US" dirty="0" err="1"/>
              <a:t>ish</a:t>
            </a:r>
            <a:r>
              <a:rPr lang="en-US" dirty="0"/>
              <a:t>) example in Lecture 07 slide-12). </a:t>
            </a:r>
            <a:endParaRPr lang="en-CA" dirty="0"/>
          </a:p>
          <a:p>
            <a:pPr algn="l">
              <a:spcAft>
                <a:spcPts val="600"/>
              </a:spcAft>
            </a:pPr>
            <a:endParaRPr lang="en-CA" sz="1800" dirty="0">
              <a:effectLst/>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5501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DF5B135-53EA-A14D-B44E-9109FBA1E29A}"/>
              </a:ext>
            </a:extLst>
          </p:cNvPr>
          <p:cNvSpPr/>
          <p:nvPr/>
        </p:nvSpPr>
        <p:spPr>
          <a:xfrm>
            <a:off x="4039986" y="610914"/>
            <a:ext cx="4112023" cy="1077218"/>
          </a:xfrm>
          <a:prstGeom prst="rect">
            <a:avLst/>
          </a:prstGeom>
        </p:spPr>
        <p:txBody>
          <a:bodyPr wrap="none">
            <a:spAutoFit/>
          </a:bodyPr>
          <a:lstStyle/>
          <a:p>
            <a:r>
              <a:rPr lang="en-CA" sz="3200" b="1" dirty="0">
                <a:latin typeface="Century Gothic" charset="0"/>
                <a:ea typeface="Century Gothic" charset="0"/>
                <a:cs typeface="Century Gothic" charset="0"/>
              </a:rPr>
              <a:t>Final Course Project</a:t>
            </a:r>
          </a:p>
          <a:p>
            <a:r>
              <a:rPr lang="en-CA" sz="3200" b="1" dirty="0">
                <a:latin typeface="Century Gothic" charset="0"/>
                <a:ea typeface="Century Gothic" charset="0"/>
                <a:cs typeface="Century Gothic" charset="0"/>
              </a:rPr>
              <a:t>ABM Introduction</a:t>
            </a:r>
          </a:p>
        </p:txBody>
      </p:sp>
      <p:graphicFrame>
        <p:nvGraphicFramePr>
          <p:cNvPr id="3" name="Table 4">
            <a:extLst>
              <a:ext uri="{FF2B5EF4-FFF2-40B4-BE49-F238E27FC236}">
                <a16:creationId xmlns:a16="http://schemas.microsoft.com/office/drawing/2014/main" id="{77ACBCE1-BC56-744A-995C-A14C74780B32}"/>
              </a:ext>
            </a:extLst>
          </p:cNvPr>
          <p:cNvGraphicFramePr>
            <a:graphicFrameLocks noGrp="1"/>
          </p:cNvGraphicFramePr>
          <p:nvPr>
            <p:extLst>
              <p:ext uri="{D42A27DB-BD31-4B8C-83A1-F6EECF244321}">
                <p14:modId xmlns:p14="http://schemas.microsoft.com/office/powerpoint/2010/main" val="2594448437"/>
              </p:ext>
            </p:extLst>
          </p:nvPr>
        </p:nvGraphicFramePr>
        <p:xfrm>
          <a:off x="2031999" y="1905000"/>
          <a:ext cx="8127999" cy="163576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641050491"/>
                    </a:ext>
                  </a:extLst>
                </a:gridCol>
                <a:gridCol w="2709333">
                  <a:extLst>
                    <a:ext uri="{9D8B030D-6E8A-4147-A177-3AD203B41FA5}">
                      <a16:colId xmlns:a16="http://schemas.microsoft.com/office/drawing/2014/main" val="1315097128"/>
                    </a:ext>
                  </a:extLst>
                </a:gridCol>
                <a:gridCol w="2709333">
                  <a:extLst>
                    <a:ext uri="{9D8B030D-6E8A-4147-A177-3AD203B41FA5}">
                      <a16:colId xmlns:a16="http://schemas.microsoft.com/office/drawing/2014/main" val="1373195632"/>
                    </a:ext>
                  </a:extLst>
                </a:gridCol>
              </a:tblGrid>
              <a:tr h="370840">
                <a:tc>
                  <a:txBody>
                    <a:bodyPr/>
                    <a:lstStyle/>
                    <a:p>
                      <a:pPr algn="ctr"/>
                      <a:r>
                        <a:rPr lang="en-US" dirty="0">
                          <a:solidFill>
                            <a:schemeClr val="tx1"/>
                          </a:solidFill>
                        </a:rPr>
                        <a:t>Category 01</a:t>
                      </a:r>
                    </a:p>
                  </a:txBody>
                  <a:tcPr/>
                </a:tc>
                <a:tc>
                  <a:txBody>
                    <a:bodyPr/>
                    <a:lstStyle/>
                    <a:p>
                      <a:pPr algn="ctr"/>
                      <a:r>
                        <a:rPr lang="en-US" dirty="0">
                          <a:solidFill>
                            <a:schemeClr val="tx1"/>
                          </a:solidFill>
                        </a:rPr>
                        <a:t>Category 02</a:t>
                      </a:r>
                    </a:p>
                  </a:txBody>
                  <a:tcPr/>
                </a:tc>
                <a:tc>
                  <a:txBody>
                    <a:bodyPr/>
                    <a:lstStyle/>
                    <a:p>
                      <a:pPr algn="ctr"/>
                      <a:r>
                        <a:rPr lang="en-US" dirty="0">
                          <a:solidFill>
                            <a:schemeClr val="tx1"/>
                          </a:solidFill>
                        </a:rPr>
                        <a:t>Category 03</a:t>
                      </a:r>
                    </a:p>
                  </a:txBody>
                  <a:tcPr/>
                </a:tc>
                <a:extLst>
                  <a:ext uri="{0D108BD9-81ED-4DB2-BD59-A6C34878D82A}">
                    <a16:rowId xmlns:a16="http://schemas.microsoft.com/office/drawing/2014/main" val="1556059748"/>
                  </a:ext>
                </a:extLst>
              </a:tr>
              <a:tr h="370840">
                <a:tc>
                  <a:txBody>
                    <a:bodyPr/>
                    <a:lstStyle/>
                    <a:p>
                      <a:pPr algn="l"/>
                      <a:r>
                        <a:rPr lang="en-US" sz="1100" kern="1200" dirty="0">
                          <a:solidFill>
                            <a:schemeClr val="dk1"/>
                          </a:solidFill>
                          <a:effectLst/>
                          <a:latin typeface="+mn-lt"/>
                          <a:ea typeface="+mn-ea"/>
                          <a:cs typeface="+mn-cs"/>
                        </a:rPr>
                        <a:t>The housing is made beautiful (e.g. inspired by the art of origami – faceted figure), all mechanical parts are embedded inside it. The mechanical components connect different parts of the flexible housing to generate a beautiful motion</a:t>
                      </a:r>
                      <a:r>
                        <a:rPr lang="en-CA" sz="1100" dirty="0">
                          <a:effectLst/>
                        </a:rPr>
                        <a:t> </a:t>
                      </a:r>
                      <a:endParaRPr lang="en-US" sz="11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The mechanical parts are visible and are integrated with the housing such that they enhance the overall visual beauty of the machine and its motion. </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The mechanical parts ARE the beautiful machine.</a:t>
                      </a:r>
                      <a:endParaRPr lang="en-US" dirty="0"/>
                    </a:p>
                  </a:txBody>
                  <a:tcPr/>
                </a:tc>
                <a:extLst>
                  <a:ext uri="{0D108BD9-81ED-4DB2-BD59-A6C34878D82A}">
                    <a16:rowId xmlns:a16="http://schemas.microsoft.com/office/drawing/2014/main" val="4092069319"/>
                  </a:ext>
                </a:extLst>
              </a:tr>
            </a:tbl>
          </a:graphicData>
        </a:graphic>
      </p:graphicFrame>
      <p:pic>
        <p:nvPicPr>
          <p:cNvPr id="5" name="Picture 4" descr="A picture containing indoor&#10;&#10;Description automatically generated">
            <a:extLst>
              <a:ext uri="{FF2B5EF4-FFF2-40B4-BE49-F238E27FC236}">
                <a16:creationId xmlns:a16="http://schemas.microsoft.com/office/drawing/2014/main" id="{38EE868E-77B3-464E-A1E8-BE20DF426F30}"/>
              </a:ext>
            </a:extLst>
          </p:cNvPr>
          <p:cNvPicPr/>
          <p:nvPr/>
        </p:nvPicPr>
        <p:blipFill>
          <a:blip r:embed="rId2"/>
          <a:stretch>
            <a:fillRect/>
          </a:stretch>
        </p:blipFill>
        <p:spPr>
          <a:xfrm rot="5400000">
            <a:off x="2031999" y="3553806"/>
            <a:ext cx="2692401" cy="2692401"/>
          </a:xfrm>
          <a:prstGeom prst="rect">
            <a:avLst/>
          </a:prstGeom>
        </p:spPr>
      </p:pic>
      <p:pic>
        <p:nvPicPr>
          <p:cNvPr id="6" name="Picture 5" descr="A picture containing floor, indoor, wall, chair&#10;&#10;Description automatically generated">
            <a:extLst>
              <a:ext uri="{FF2B5EF4-FFF2-40B4-BE49-F238E27FC236}">
                <a16:creationId xmlns:a16="http://schemas.microsoft.com/office/drawing/2014/main" id="{00D7737D-C56E-FA42-B4E1-93790252A283}"/>
              </a:ext>
            </a:extLst>
          </p:cNvPr>
          <p:cNvPicPr/>
          <p:nvPr/>
        </p:nvPicPr>
        <p:blipFill>
          <a:blip r:embed="rId3"/>
          <a:stretch>
            <a:fillRect/>
          </a:stretch>
        </p:blipFill>
        <p:spPr>
          <a:xfrm rot="5400000">
            <a:off x="4754701" y="3553807"/>
            <a:ext cx="2692401" cy="2692400"/>
          </a:xfrm>
          <a:prstGeom prst="rect">
            <a:avLst/>
          </a:prstGeom>
        </p:spPr>
      </p:pic>
      <p:pic>
        <p:nvPicPr>
          <p:cNvPr id="7" name="Picture 6" descr="A picture containing floor, table, wooden, sitting&#10;&#10;Description automatically generated">
            <a:extLst>
              <a:ext uri="{FF2B5EF4-FFF2-40B4-BE49-F238E27FC236}">
                <a16:creationId xmlns:a16="http://schemas.microsoft.com/office/drawing/2014/main" id="{0E3C6DDC-82AB-A948-8ED0-7CF676E065D7}"/>
              </a:ext>
            </a:extLst>
          </p:cNvPr>
          <p:cNvPicPr/>
          <p:nvPr/>
        </p:nvPicPr>
        <p:blipFill>
          <a:blip r:embed="rId4"/>
          <a:stretch>
            <a:fillRect/>
          </a:stretch>
        </p:blipFill>
        <p:spPr>
          <a:xfrm rot="5400000">
            <a:off x="7465680" y="3553804"/>
            <a:ext cx="2692403" cy="2692403"/>
          </a:xfrm>
          <a:prstGeom prst="rect">
            <a:avLst/>
          </a:prstGeom>
        </p:spPr>
      </p:pic>
    </p:spTree>
    <p:extLst>
      <p:ext uri="{BB962C8B-B14F-4D97-AF65-F5344CB8AC3E}">
        <p14:creationId xmlns:p14="http://schemas.microsoft.com/office/powerpoint/2010/main" val="4125510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DF5B135-53EA-A14D-B44E-9109FBA1E29A}"/>
              </a:ext>
            </a:extLst>
          </p:cNvPr>
          <p:cNvSpPr/>
          <p:nvPr/>
        </p:nvSpPr>
        <p:spPr>
          <a:xfrm>
            <a:off x="4039986" y="610914"/>
            <a:ext cx="4112023" cy="1077218"/>
          </a:xfrm>
          <a:prstGeom prst="rect">
            <a:avLst/>
          </a:prstGeom>
        </p:spPr>
        <p:txBody>
          <a:bodyPr wrap="none">
            <a:spAutoFit/>
          </a:bodyPr>
          <a:lstStyle/>
          <a:p>
            <a:r>
              <a:rPr lang="en-CA" sz="3200" b="1" dirty="0">
                <a:latin typeface="Century Gothic" charset="0"/>
                <a:ea typeface="Century Gothic" charset="0"/>
                <a:cs typeface="Century Gothic" charset="0"/>
              </a:rPr>
              <a:t>Final Course Project</a:t>
            </a:r>
          </a:p>
          <a:p>
            <a:r>
              <a:rPr lang="en-CA" sz="3200" b="1" dirty="0">
                <a:latin typeface="Century Gothic" charset="0"/>
                <a:ea typeface="Century Gothic" charset="0"/>
                <a:cs typeface="Century Gothic" charset="0"/>
              </a:rPr>
              <a:t>ABM Grading (200)</a:t>
            </a:r>
          </a:p>
        </p:txBody>
      </p:sp>
      <p:sp>
        <p:nvSpPr>
          <p:cNvPr id="2" name="Rectangle 1">
            <a:extLst>
              <a:ext uri="{FF2B5EF4-FFF2-40B4-BE49-F238E27FC236}">
                <a16:creationId xmlns:a16="http://schemas.microsoft.com/office/drawing/2014/main" id="{899EC62F-6F67-584D-A49D-EFC5C608CD18}"/>
              </a:ext>
            </a:extLst>
          </p:cNvPr>
          <p:cNvSpPr/>
          <p:nvPr/>
        </p:nvSpPr>
        <p:spPr>
          <a:xfrm>
            <a:off x="685797" y="1828800"/>
            <a:ext cx="10820400" cy="4832092"/>
          </a:xfrm>
          <a:prstGeom prst="rect">
            <a:avLst/>
          </a:prstGeom>
        </p:spPr>
        <p:txBody>
          <a:bodyPr wrap="square">
            <a:spAutoFit/>
          </a:bodyPr>
          <a:lstStyle/>
          <a:p>
            <a:pPr algn="just">
              <a:spcAft>
                <a:spcPts val="600"/>
              </a:spcAft>
            </a:pPr>
            <a:r>
              <a:rPr lang="en-US" dirty="0">
                <a:latin typeface="Cambria" panose="02040503050406030204" pitchFamily="18" charset="0"/>
                <a:ea typeface="Calibri" panose="020F0502020204030204" pitchFamily="34" charset="0"/>
                <a:cs typeface="Times New Roman" panose="02020603050405020304" pitchFamily="18" charset="0"/>
              </a:rPr>
              <a:t>We will assess your digital model according to the following criteria. Each will be equally weighted. </a:t>
            </a:r>
            <a:endParaRPr lang="en-CA" dirty="0">
              <a:latin typeface="Cambria" panose="02040503050406030204" pitchFamily="18" charset="0"/>
              <a:ea typeface="Calibri" panose="020F0502020204030204" pitchFamily="34" charset="0"/>
              <a:cs typeface="Times New Roman" panose="02020603050405020304" pitchFamily="18" charset="0"/>
            </a:endParaRPr>
          </a:p>
          <a:p>
            <a:pPr marL="342900" lvl="0" indent="-342900" algn="just">
              <a:spcAft>
                <a:spcPts val="600"/>
              </a:spcAft>
              <a:buFont typeface="+mj-lt"/>
              <a:buAutoNum type="arabicPeriod"/>
            </a:pPr>
            <a:r>
              <a:rPr lang="en-US" b="1" dirty="0">
                <a:highlight>
                  <a:srgbClr val="FFFF00"/>
                </a:highlight>
                <a:latin typeface="Cambria" panose="02040503050406030204" pitchFamily="18" charset="0"/>
                <a:ea typeface="Calibri" panose="020F0502020204030204" pitchFamily="34" charset="0"/>
                <a:cs typeface="Times New Roman" panose="02020603050405020304" pitchFamily="18" charset="0"/>
              </a:rPr>
              <a:t>Mechanical Simplicity.</a:t>
            </a:r>
            <a:r>
              <a:rPr lang="en-US" dirty="0">
                <a:latin typeface="Cambria" panose="02040503050406030204" pitchFamily="18" charset="0"/>
                <a:ea typeface="Calibri" panose="020F0502020204030204" pitchFamily="34" charset="0"/>
                <a:cs typeface="Times New Roman" panose="02020603050405020304" pitchFamily="18" charset="0"/>
              </a:rPr>
              <a:t> We encourage individuals to use simple mechanisms. If the same output or resultant motion can be achieved using a simpler mechanism, then the students will be given fewer points. Unnecessarily adding complexity to a simple motion will have negative impacts.</a:t>
            </a:r>
            <a:endParaRPr lang="en-CA" dirty="0">
              <a:latin typeface="Cambria" panose="02040503050406030204" pitchFamily="18" charset="0"/>
              <a:ea typeface="Calibri" panose="020F0502020204030204" pitchFamily="34" charset="0"/>
              <a:cs typeface="Times New Roman" panose="02020603050405020304" pitchFamily="18" charset="0"/>
            </a:endParaRPr>
          </a:p>
          <a:p>
            <a:pPr marL="342900" lvl="0" indent="-342900" algn="just">
              <a:spcAft>
                <a:spcPts val="600"/>
              </a:spcAft>
              <a:buFont typeface="+mj-lt"/>
              <a:buAutoNum type="arabicPeriod"/>
            </a:pPr>
            <a:r>
              <a:rPr lang="en-US" b="1" dirty="0">
                <a:highlight>
                  <a:srgbClr val="FFFF00"/>
                </a:highlight>
                <a:latin typeface="Cambria" panose="02040503050406030204" pitchFamily="18" charset="0"/>
                <a:ea typeface="Verdana" panose="020B0604030504040204" pitchFamily="34" charset="0"/>
                <a:cs typeface="Verdana" panose="020B0604030504040204" pitchFamily="34" charset="0"/>
              </a:rPr>
              <a:t>Technical Appeal.</a:t>
            </a:r>
            <a:r>
              <a:rPr lang="en-US" b="1" dirty="0">
                <a:latin typeface="Cambria" panose="02040503050406030204" pitchFamily="18" charset="0"/>
                <a:ea typeface="Verdana" panose="020B0604030504040204" pitchFamily="34" charset="0"/>
                <a:cs typeface="Verdana" panose="020B0604030504040204" pitchFamily="34" charset="0"/>
              </a:rPr>
              <a:t> </a:t>
            </a:r>
            <a:r>
              <a:rPr lang="en-US" dirty="0">
                <a:latin typeface="Cambria" panose="02040503050406030204" pitchFamily="18" charset="0"/>
                <a:ea typeface="Calibri" panose="020F0502020204030204" pitchFamily="34" charset="0"/>
                <a:cs typeface="Times New Roman" panose="02020603050405020304" pitchFamily="18" charset="0"/>
              </a:rPr>
              <a:t>Are all parts of the ABM carefully designed? Does your ABM have the technical appeal in terms of creatively using the simplest available mechanisms? Does the detailing of the parts and assemblies make sense as a whole?</a:t>
            </a:r>
            <a:endParaRPr lang="en-CA" dirty="0">
              <a:latin typeface="Cambria" panose="02040503050406030204" pitchFamily="18" charset="0"/>
              <a:ea typeface="Calibri" panose="020F0502020204030204" pitchFamily="34" charset="0"/>
              <a:cs typeface="Times New Roman" panose="02020603050405020304" pitchFamily="18" charset="0"/>
            </a:endParaRPr>
          </a:p>
          <a:p>
            <a:pPr marL="342900" lvl="0" indent="-342900" algn="just">
              <a:spcAft>
                <a:spcPts val="600"/>
              </a:spcAft>
              <a:buFont typeface="+mj-lt"/>
              <a:buAutoNum type="arabicPeriod"/>
            </a:pPr>
            <a:r>
              <a:rPr lang="en-US" b="1" dirty="0">
                <a:highlight>
                  <a:srgbClr val="FFFF00"/>
                </a:highlight>
                <a:latin typeface="Cambria" panose="02040503050406030204" pitchFamily="18" charset="0"/>
                <a:ea typeface="Calibri" panose="020F0502020204030204" pitchFamily="34" charset="0"/>
                <a:cs typeface="Times New Roman" panose="02020603050405020304" pitchFamily="18" charset="0"/>
              </a:rPr>
              <a:t>Visual Appeal.</a:t>
            </a:r>
            <a:r>
              <a:rPr lang="en-US" b="1" dirty="0">
                <a:latin typeface="Cambria" panose="02040503050406030204" pitchFamily="18" charset="0"/>
                <a:ea typeface="Calibri" panose="020F0502020204030204" pitchFamily="34" charset="0"/>
                <a:cs typeface="Times New Roman" panose="02020603050405020304" pitchFamily="18" charset="0"/>
              </a:rPr>
              <a:t> </a:t>
            </a:r>
            <a:r>
              <a:rPr lang="en-US" dirty="0">
                <a:latin typeface="Cambria" panose="02040503050406030204" pitchFamily="18" charset="0"/>
                <a:ea typeface="Calibri" panose="020F0502020204030204" pitchFamily="34" charset="0"/>
                <a:cs typeface="Times New Roman" panose="02020603050405020304" pitchFamily="18" charset="0"/>
              </a:rPr>
              <a:t>The final ABM must be one of the three categories explained earlier. Visually it should appeal to the audience and be fun and surprising to the intended operator. We do understand that “visual beauty” is relatable but can be defined within a context, hence can be argued on. This assessment criteria may be graded in comparison with the other ABM submissions from your classmates.</a:t>
            </a:r>
            <a:endParaRPr lang="en-CA" dirty="0">
              <a:latin typeface="Cambria" panose="02040503050406030204" pitchFamily="18" charset="0"/>
              <a:ea typeface="Calibri" panose="020F0502020204030204" pitchFamily="34" charset="0"/>
              <a:cs typeface="Times New Roman" panose="02020603050405020304" pitchFamily="18" charset="0"/>
            </a:endParaRPr>
          </a:p>
          <a:p>
            <a:pPr marL="342900" lvl="0" indent="-342900" algn="just">
              <a:spcAft>
                <a:spcPts val="600"/>
              </a:spcAft>
              <a:buFont typeface="+mj-lt"/>
              <a:buAutoNum type="arabicPeriod"/>
            </a:pPr>
            <a:r>
              <a:rPr lang="en-US" b="1" dirty="0">
                <a:highlight>
                  <a:srgbClr val="FFFF00"/>
                </a:highlight>
                <a:latin typeface="Cambria" panose="02040503050406030204" pitchFamily="18" charset="0"/>
                <a:ea typeface="Calibri" panose="020F0502020204030204" pitchFamily="34" charset="0"/>
                <a:cs typeface="Times New Roman" panose="02020603050405020304" pitchFamily="18" charset="0"/>
              </a:rPr>
              <a:t>Your descriptor.</a:t>
            </a:r>
            <a:r>
              <a:rPr lang="en-US" dirty="0">
                <a:latin typeface="Cambria" panose="02040503050406030204" pitchFamily="18" charset="0"/>
                <a:ea typeface="Calibri" panose="020F0502020204030204" pitchFamily="34" charset="0"/>
                <a:cs typeface="Times New Roman" panose="02020603050405020304" pitchFamily="18" charset="0"/>
              </a:rPr>
              <a:t> You provide to us an adjective or adjectival phrase that captures an important quality of your ABM. Here are some of the thousands of possible descriptors: cool, crisp, sharp, funny, ironic, spooky, silly, playful, modernist, baroque, medieval, ethereal, urban… This adjective or adjectival phrase MUST occur prominently in your presentation. We will evaluate your ABM based on how well it matches your descriptor. </a:t>
            </a:r>
            <a:endParaRPr lang="en-CA" sz="1800" dirty="0">
              <a:effectLst/>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5329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DF5B135-53EA-A14D-B44E-9109FBA1E29A}"/>
              </a:ext>
            </a:extLst>
          </p:cNvPr>
          <p:cNvSpPr/>
          <p:nvPr/>
        </p:nvSpPr>
        <p:spPr>
          <a:xfrm>
            <a:off x="4039986" y="610914"/>
            <a:ext cx="4112023" cy="1077218"/>
          </a:xfrm>
          <a:prstGeom prst="rect">
            <a:avLst/>
          </a:prstGeom>
        </p:spPr>
        <p:txBody>
          <a:bodyPr wrap="none">
            <a:spAutoFit/>
          </a:bodyPr>
          <a:lstStyle/>
          <a:p>
            <a:r>
              <a:rPr lang="en-CA" sz="3200" b="1" dirty="0">
                <a:latin typeface="Century Gothic" charset="0"/>
                <a:ea typeface="Century Gothic" charset="0"/>
                <a:cs typeface="Century Gothic" charset="0"/>
              </a:rPr>
              <a:t>Final Course Project</a:t>
            </a:r>
          </a:p>
          <a:p>
            <a:r>
              <a:rPr lang="en-CA" sz="3200" b="1" dirty="0">
                <a:latin typeface="Century Gothic" charset="0"/>
                <a:ea typeface="Century Gothic" charset="0"/>
                <a:cs typeface="Century Gothic" charset="0"/>
              </a:rPr>
              <a:t>ABM Bonus Points</a:t>
            </a:r>
          </a:p>
        </p:txBody>
      </p:sp>
      <p:sp>
        <p:nvSpPr>
          <p:cNvPr id="3" name="Rectangle 2">
            <a:extLst>
              <a:ext uri="{FF2B5EF4-FFF2-40B4-BE49-F238E27FC236}">
                <a16:creationId xmlns:a16="http://schemas.microsoft.com/office/drawing/2014/main" id="{50331766-1036-904F-9D11-A14C4BA1C3E3}"/>
              </a:ext>
            </a:extLst>
          </p:cNvPr>
          <p:cNvSpPr/>
          <p:nvPr/>
        </p:nvSpPr>
        <p:spPr>
          <a:xfrm>
            <a:off x="1371600" y="2514600"/>
            <a:ext cx="9677400" cy="3382977"/>
          </a:xfrm>
          <a:prstGeom prst="rect">
            <a:avLst/>
          </a:prstGeom>
        </p:spPr>
        <p:txBody>
          <a:bodyPr wrap="square">
            <a:spAutoFit/>
          </a:bodyPr>
          <a:lstStyle/>
          <a:p>
            <a:pPr algn="just">
              <a:spcBef>
                <a:spcPts val="120"/>
              </a:spcBef>
            </a:pPr>
            <a:r>
              <a:rPr lang="en-US" b="1" dirty="0">
                <a:latin typeface="Avenir Next" panose="020B0503020202020204" pitchFamily="34" charset="0"/>
                <a:ea typeface="Verdana" panose="020B0604030504040204" pitchFamily="34" charset="0"/>
                <a:cs typeface="Verdana" panose="020B0604030504040204" pitchFamily="34" charset="0"/>
              </a:rPr>
              <a:t>Badges</a:t>
            </a:r>
            <a:endParaRPr lang="en-CA" b="1" dirty="0">
              <a:latin typeface="Avenir Next" panose="020B0503020202020204" pitchFamily="34" charset="0"/>
              <a:ea typeface="Verdana" panose="020B0604030504040204" pitchFamily="34" charset="0"/>
              <a:cs typeface="Verdana" panose="020B0604030504040204" pitchFamily="34" charset="0"/>
            </a:endParaRPr>
          </a:p>
          <a:p>
            <a:pPr algn="just">
              <a:spcBef>
                <a:spcPts val="120"/>
              </a:spcBef>
            </a:pPr>
            <a:r>
              <a:rPr lang="en-US" dirty="0">
                <a:latin typeface="Cambria" panose="02040503050406030204" pitchFamily="18" charset="0"/>
                <a:ea typeface="Calibri" panose="020F0502020204030204" pitchFamily="34" charset="0"/>
                <a:cs typeface="Times New Roman" panose="02020603050405020304" pitchFamily="18" charset="0"/>
              </a:rPr>
              <a:t>There are some extra bonus points that each one of you is eligible for. In order to receive these bonus points, you will have to earn one of the following </a:t>
            </a:r>
            <a:r>
              <a:rPr lang="en-US" i="1" dirty="0">
                <a:latin typeface="Cambria" panose="02040503050406030204" pitchFamily="18" charset="0"/>
                <a:ea typeface="Calibri" panose="020F0502020204030204" pitchFamily="34" charset="0"/>
                <a:cs typeface="Times New Roman" panose="02020603050405020304" pitchFamily="18" charset="0"/>
              </a:rPr>
              <a:t>badges</a:t>
            </a:r>
            <a:r>
              <a:rPr lang="en-US" dirty="0">
                <a:latin typeface="Cambria" panose="02040503050406030204" pitchFamily="18" charset="0"/>
                <a:ea typeface="Calibri" panose="020F0502020204030204" pitchFamily="34" charset="0"/>
                <a:cs typeface="Times New Roman" panose="02020603050405020304" pitchFamily="18" charset="0"/>
              </a:rPr>
              <a:t>.  </a:t>
            </a:r>
            <a:endParaRPr lang="en-CA" b="1" dirty="0">
              <a:latin typeface="Avenir Next" panose="020B0503020202020204" pitchFamily="34" charset="0"/>
              <a:ea typeface="Verdana" panose="020B0604030504040204" pitchFamily="34" charset="0"/>
              <a:cs typeface="Verdana" panose="020B0604030504040204" pitchFamily="34" charset="0"/>
            </a:endParaRPr>
          </a:p>
          <a:p>
            <a:pPr marL="342900" lvl="0" indent="-342900" algn="l">
              <a:spcAft>
                <a:spcPts val="600"/>
              </a:spcAft>
              <a:buFont typeface="+mj-lt"/>
              <a:buAutoNum type="arabicPeriod"/>
            </a:pPr>
            <a:r>
              <a:rPr lang="en-US" b="1" spc="-5" dirty="0">
                <a:latin typeface="Cambria" panose="02040503050406030204" pitchFamily="18" charset="0"/>
                <a:ea typeface="Calibri" panose="020F0502020204030204" pitchFamily="34" charset="0"/>
                <a:cs typeface="Times New Roman" panose="02020603050405020304" pitchFamily="18" charset="0"/>
              </a:rPr>
              <a:t>The Prime Spatial Thinker</a:t>
            </a:r>
            <a:r>
              <a:rPr lang="en-US" spc="-5" dirty="0">
                <a:latin typeface="Cambria" panose="02040503050406030204" pitchFamily="18" charset="0"/>
                <a:ea typeface="Calibri" panose="020F0502020204030204" pitchFamily="34" charset="0"/>
                <a:cs typeface="Times New Roman" panose="02020603050405020304" pitchFamily="18" charset="0"/>
              </a:rPr>
              <a:t> </a:t>
            </a:r>
            <a:r>
              <a:rPr lang="en-US" spc="-5" dirty="0">
                <a:latin typeface="Cambria" panose="02040503050406030204" pitchFamily="18" charset="0"/>
                <a:ea typeface="Calibri" panose="020F0502020204030204" pitchFamily="34" charset="0"/>
                <a:cs typeface="Times New Roman" panose="02020603050405020304" pitchFamily="18" charset="0"/>
                <a:sym typeface="Wingdings" pitchFamily="2" charset="2"/>
              </a:rPr>
              <a:t></a:t>
            </a:r>
            <a:r>
              <a:rPr lang="en-US" spc="-5" dirty="0">
                <a:latin typeface="Cambria" panose="02040503050406030204" pitchFamily="18" charset="0"/>
                <a:ea typeface="Calibri" panose="020F0502020204030204" pitchFamily="34" charset="0"/>
                <a:cs typeface="Times New Roman" panose="02020603050405020304" pitchFamily="18" charset="0"/>
              </a:rPr>
              <a:t> will the best ABM voted by majority of the class </a:t>
            </a:r>
            <a:r>
              <a:rPr lang="en-US" spc="-5" dirty="0">
                <a:latin typeface="Cambria" panose="02040503050406030204" pitchFamily="18" charset="0"/>
                <a:ea typeface="Calibri" panose="020F0502020204030204" pitchFamily="34" charset="0"/>
                <a:cs typeface="Times New Roman" panose="02020603050405020304" pitchFamily="18" charset="0"/>
                <a:sym typeface="Wingdings" pitchFamily="2" charset="2"/>
              </a:rPr>
              <a:t></a:t>
            </a:r>
            <a:r>
              <a:rPr lang="en-US" spc="-5" dirty="0">
                <a:latin typeface="Cambria" panose="02040503050406030204" pitchFamily="18" charset="0"/>
                <a:ea typeface="Calibri" panose="020F0502020204030204" pitchFamily="34" charset="0"/>
                <a:cs typeface="Times New Roman" panose="02020603050405020304" pitchFamily="18" charset="0"/>
              </a:rPr>
              <a:t> 5 bonus points max.</a:t>
            </a:r>
            <a:endParaRPr lang="en-CA" dirty="0">
              <a:latin typeface="Cambria" panose="02040503050406030204" pitchFamily="18" charset="0"/>
              <a:ea typeface="Calibri" panose="020F0502020204030204" pitchFamily="34" charset="0"/>
              <a:cs typeface="Times New Roman" panose="02020603050405020304" pitchFamily="18" charset="0"/>
            </a:endParaRPr>
          </a:p>
          <a:p>
            <a:pPr marL="342900" lvl="0" indent="-342900" algn="l">
              <a:spcAft>
                <a:spcPts val="600"/>
              </a:spcAft>
              <a:buFont typeface="+mj-lt"/>
              <a:buAutoNum type="arabicPeriod"/>
            </a:pPr>
            <a:r>
              <a:rPr lang="en-US" b="1" spc="-5" dirty="0">
                <a:latin typeface="Cambria" panose="02040503050406030204" pitchFamily="18" charset="0"/>
                <a:ea typeface="Calibri" panose="020F0502020204030204" pitchFamily="34" charset="0"/>
                <a:cs typeface="Times New Roman" panose="02020603050405020304" pitchFamily="18" charset="0"/>
              </a:rPr>
              <a:t>The Ultimate Designer </a:t>
            </a:r>
            <a:r>
              <a:rPr lang="en-US" b="1" spc="-5" dirty="0">
                <a:latin typeface="Cambria" panose="02040503050406030204" pitchFamily="18" charset="0"/>
                <a:ea typeface="Calibri" panose="020F0502020204030204" pitchFamily="34" charset="0"/>
                <a:cs typeface="Times New Roman" panose="02020603050405020304" pitchFamily="18" charset="0"/>
                <a:sym typeface="Wingdings" pitchFamily="2" charset="2"/>
              </a:rPr>
              <a:t> </a:t>
            </a:r>
            <a:r>
              <a:rPr lang="en-US" spc="-5" dirty="0">
                <a:latin typeface="Cambria" panose="02040503050406030204" pitchFamily="18" charset="0"/>
                <a:ea typeface="Calibri" panose="020F0502020204030204" pitchFamily="34" charset="0"/>
                <a:cs typeface="Times New Roman" panose="02020603050405020304" pitchFamily="18" charset="0"/>
              </a:rPr>
              <a:t> one who cautiously designs the best solution, judged by the teaching team </a:t>
            </a:r>
            <a:r>
              <a:rPr lang="en-US" spc="-5" dirty="0">
                <a:latin typeface="Cambria" panose="02040503050406030204" pitchFamily="18" charset="0"/>
                <a:ea typeface="Calibri" panose="020F0502020204030204" pitchFamily="34" charset="0"/>
                <a:cs typeface="Times New Roman" panose="02020603050405020304" pitchFamily="18" charset="0"/>
                <a:sym typeface="Wingdings" pitchFamily="2" charset="2"/>
              </a:rPr>
              <a:t></a:t>
            </a:r>
            <a:r>
              <a:rPr lang="en-US" spc="-5" dirty="0">
                <a:latin typeface="Cambria" panose="02040503050406030204" pitchFamily="18" charset="0"/>
                <a:ea typeface="Calibri" panose="020F0502020204030204" pitchFamily="34" charset="0"/>
                <a:cs typeface="Times New Roman" panose="02020603050405020304" pitchFamily="18" charset="0"/>
              </a:rPr>
              <a:t> 5 bonus points max.</a:t>
            </a:r>
            <a:endParaRPr lang="en-CA" dirty="0">
              <a:latin typeface="Cambria" panose="02040503050406030204" pitchFamily="18" charset="0"/>
              <a:ea typeface="Calibri" panose="020F0502020204030204" pitchFamily="34" charset="0"/>
              <a:cs typeface="Times New Roman" panose="02020603050405020304" pitchFamily="18" charset="0"/>
            </a:endParaRPr>
          </a:p>
          <a:p>
            <a:pPr marL="342900" lvl="0" indent="-342900" algn="l">
              <a:spcAft>
                <a:spcPts val="600"/>
              </a:spcAft>
              <a:buFont typeface="+mj-lt"/>
              <a:buAutoNum type="arabicPeriod"/>
            </a:pPr>
            <a:r>
              <a:rPr lang="en-US" b="1" spc="-5" dirty="0">
                <a:latin typeface="Cambria" panose="02040503050406030204" pitchFamily="18" charset="0"/>
                <a:ea typeface="Calibri" panose="020F0502020204030204" pitchFamily="34" charset="0"/>
                <a:cs typeface="Times New Roman" panose="02020603050405020304" pitchFamily="18" charset="0"/>
              </a:rPr>
              <a:t>The Truth Charmer</a:t>
            </a:r>
            <a:r>
              <a:rPr lang="en-US" spc="-5" dirty="0">
                <a:latin typeface="Cambria" panose="02040503050406030204" pitchFamily="18" charset="0"/>
                <a:ea typeface="Calibri" panose="020F0502020204030204" pitchFamily="34" charset="0"/>
                <a:cs typeface="Times New Roman" panose="02020603050405020304" pitchFamily="18" charset="0"/>
              </a:rPr>
              <a:t> </a:t>
            </a:r>
            <a:r>
              <a:rPr lang="en-US" spc="-5" dirty="0">
                <a:latin typeface="Cambria" panose="02040503050406030204" pitchFamily="18" charset="0"/>
                <a:ea typeface="Calibri" panose="020F0502020204030204" pitchFamily="34" charset="0"/>
                <a:cs typeface="Times New Roman" panose="02020603050405020304" pitchFamily="18" charset="0"/>
                <a:sym typeface="Wingdings" pitchFamily="2" charset="2"/>
              </a:rPr>
              <a:t> </a:t>
            </a:r>
            <a:r>
              <a:rPr lang="en-US" spc="-5" dirty="0">
                <a:latin typeface="Cambria" panose="02040503050406030204" pitchFamily="18" charset="0"/>
                <a:ea typeface="Calibri" panose="020F0502020204030204" pitchFamily="34" charset="0"/>
                <a:cs typeface="Times New Roman" panose="02020603050405020304" pitchFamily="18" charset="0"/>
              </a:rPr>
              <a:t> one who gives honest and constructive feedback on other student’s reflections/ideas. The person will be chosen by the instructor </a:t>
            </a:r>
            <a:r>
              <a:rPr lang="en-US" spc="-5" dirty="0">
                <a:latin typeface="Cambria" panose="02040503050406030204" pitchFamily="18" charset="0"/>
                <a:ea typeface="Calibri" panose="020F0502020204030204" pitchFamily="34" charset="0"/>
                <a:cs typeface="Times New Roman" panose="02020603050405020304" pitchFamily="18" charset="0"/>
                <a:sym typeface="Wingdings" pitchFamily="2" charset="2"/>
              </a:rPr>
              <a:t></a:t>
            </a:r>
            <a:r>
              <a:rPr lang="en-US" spc="-5" dirty="0">
                <a:latin typeface="Cambria" panose="02040503050406030204" pitchFamily="18" charset="0"/>
                <a:ea typeface="Calibri" panose="020F0502020204030204" pitchFamily="34" charset="0"/>
                <a:cs typeface="Times New Roman" panose="02020603050405020304" pitchFamily="18" charset="0"/>
              </a:rPr>
              <a:t> 5 bonus points max.</a:t>
            </a:r>
          </a:p>
          <a:p>
            <a:pPr marL="342900" lvl="0" indent="-342900" algn="l">
              <a:spcAft>
                <a:spcPts val="600"/>
              </a:spcAft>
              <a:buFont typeface="+mj-lt"/>
              <a:buAutoNum type="arabicPeriod"/>
            </a:pPr>
            <a:r>
              <a:rPr lang="en-US" sz="1800" b="1" spc="-5" dirty="0">
                <a:effectLst/>
                <a:latin typeface="Cambria" panose="02040503050406030204" pitchFamily="18" charset="0"/>
                <a:ea typeface="Calibri" panose="020F0502020204030204" pitchFamily="34" charset="0"/>
                <a:cs typeface="Times New Roman" panose="02020603050405020304" pitchFamily="18" charset="0"/>
              </a:rPr>
              <a:t>The Best 3D Modeler </a:t>
            </a:r>
            <a:r>
              <a:rPr lang="en-US" sz="1800" spc="-5" dirty="0">
                <a:effectLst/>
                <a:latin typeface="Cambria" panose="02040503050406030204" pitchFamily="18" charset="0"/>
                <a:ea typeface="Calibri" panose="020F0502020204030204" pitchFamily="34" charset="0"/>
                <a:cs typeface="Times New Roman" panose="02020603050405020304" pitchFamily="18" charset="0"/>
                <a:sym typeface="Wingdings" pitchFamily="2" charset="2"/>
              </a:rPr>
              <a:t> </a:t>
            </a:r>
            <a:r>
              <a:rPr lang="en-CA" spc="-5" dirty="0">
                <a:latin typeface="Cambria" panose="02040503050406030204" pitchFamily="18" charset="0"/>
                <a:cs typeface="Times New Roman" panose="02020603050405020304" pitchFamily="18" charset="0"/>
              </a:rPr>
              <a:t>This category is for a person who spent good time on modelling the details of the ABM digital representation </a:t>
            </a:r>
            <a:r>
              <a:rPr lang="en-CA" spc="-5" dirty="0">
                <a:latin typeface="Cambria" panose="02040503050406030204" pitchFamily="18" charset="0"/>
                <a:cs typeface="Times New Roman" panose="02020603050405020304" pitchFamily="18" charset="0"/>
                <a:sym typeface="Wingdings" pitchFamily="2" charset="2"/>
              </a:rPr>
              <a:t> 5 bonus points max.</a:t>
            </a:r>
            <a:endParaRPr lang="en-CA" spc="-5" dirty="0">
              <a:latin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586692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DF5B135-53EA-A14D-B44E-9109FBA1E29A}"/>
              </a:ext>
            </a:extLst>
          </p:cNvPr>
          <p:cNvSpPr/>
          <p:nvPr/>
        </p:nvSpPr>
        <p:spPr>
          <a:xfrm>
            <a:off x="1524000" y="2613392"/>
            <a:ext cx="8887897" cy="1938992"/>
          </a:xfrm>
          <a:prstGeom prst="rect">
            <a:avLst/>
          </a:prstGeom>
        </p:spPr>
        <p:txBody>
          <a:bodyPr wrap="square">
            <a:spAutoFit/>
          </a:bodyPr>
          <a:lstStyle/>
          <a:p>
            <a:r>
              <a:rPr lang="en-CA" sz="2000" b="1" dirty="0">
                <a:latin typeface="Raleway" panose="020B0503030101060003" pitchFamily="34" charset="77"/>
                <a:ea typeface="Century Gothic" charset="0"/>
                <a:cs typeface="Century Gothic" charset="0"/>
              </a:rPr>
              <a:t>Pre-Lab</a:t>
            </a:r>
          </a:p>
          <a:p>
            <a:endParaRPr lang="en-CA" sz="2000" b="1" dirty="0">
              <a:latin typeface="Raleway" panose="020B0503030101060003" pitchFamily="34" charset="77"/>
              <a:ea typeface="Century Gothic" charset="0"/>
              <a:cs typeface="Century Gothic" charset="0"/>
            </a:endParaRPr>
          </a:p>
          <a:p>
            <a:r>
              <a:rPr lang="en-CA" sz="2000" dirty="0">
                <a:latin typeface="Raleway" panose="020B0503030101060003" pitchFamily="34" charset="77"/>
              </a:rPr>
              <a:t>Study and analyze existing ABMs, sketch your ABM individually in several ways, present your</a:t>
            </a:r>
          </a:p>
          <a:p>
            <a:r>
              <a:rPr lang="en-CA" sz="2000" dirty="0">
                <a:latin typeface="Raleway" panose="020B0503030101060003" pitchFamily="34" charset="77"/>
              </a:rPr>
              <a:t>design to the TA and later to the class.</a:t>
            </a:r>
          </a:p>
          <a:p>
            <a:endParaRPr lang="en-CA" sz="2000" b="1" dirty="0">
              <a:latin typeface="Raleway" panose="020B0503030101060003" pitchFamily="34" charset="77"/>
              <a:ea typeface="Century Gothic" charset="0"/>
              <a:cs typeface="Century Gothic" charset="0"/>
            </a:endParaRPr>
          </a:p>
        </p:txBody>
      </p:sp>
    </p:spTree>
    <p:extLst>
      <p:ext uri="{BB962C8B-B14F-4D97-AF65-F5344CB8AC3E}">
        <p14:creationId xmlns:p14="http://schemas.microsoft.com/office/powerpoint/2010/main" val="1492773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 name="TextBox 3"/>
          <p:cNvSpPr txBox="1"/>
          <p:nvPr/>
        </p:nvSpPr>
        <p:spPr>
          <a:xfrm>
            <a:off x="1524000" y="2751892"/>
            <a:ext cx="9144000" cy="17851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2800" b="1">
                <a:solidFill>
                  <a:srgbClr val="262673"/>
                </a:solidFill>
                <a:latin typeface="Century Gothic"/>
                <a:ea typeface="Century Gothic"/>
                <a:cs typeface="Century Gothic"/>
                <a:sym typeface="Century Gothic"/>
              </a:defRPr>
            </a:pPr>
            <a:r>
              <a:rPr sz="2800" dirty="0"/>
              <a:t>See you </a:t>
            </a:r>
            <a:r>
              <a:rPr lang="en-CA" sz="2800" dirty="0"/>
              <a:t>on Monday!</a:t>
            </a:r>
          </a:p>
          <a:p>
            <a:pPr>
              <a:defRPr sz="2800" b="1">
                <a:solidFill>
                  <a:srgbClr val="262673"/>
                </a:solidFill>
                <a:latin typeface="Century Gothic"/>
                <a:ea typeface="Century Gothic"/>
                <a:cs typeface="Century Gothic"/>
                <a:sym typeface="Century Gothic"/>
              </a:defRPr>
            </a:pPr>
            <a:r>
              <a:rPr lang="en-CA" sz="2800" dirty="0"/>
              <a:t>Thank you! </a:t>
            </a:r>
          </a:p>
          <a:p>
            <a:pPr>
              <a:defRPr sz="2800" b="1">
                <a:solidFill>
                  <a:srgbClr val="262673"/>
                </a:solidFill>
                <a:latin typeface="Century Gothic"/>
                <a:ea typeface="Century Gothic"/>
                <a:cs typeface="Century Gothic"/>
                <a:sym typeface="Century Gothic"/>
              </a:defRPr>
            </a:pPr>
            <a:r>
              <a:rPr lang="en-CA" sz="5400" dirty="0">
                <a:latin typeface="Wingdings"/>
                <a:ea typeface="Wingdings"/>
                <a:cs typeface="Wingdings"/>
                <a:sym typeface="Wingdings" pitchFamily="2" charset="2"/>
              </a:rPr>
              <a:t></a:t>
            </a:r>
            <a:r>
              <a:rPr lang="en-CA" sz="2800" dirty="0">
                <a:latin typeface="Wingdings"/>
                <a:ea typeface="Wingdings"/>
                <a:cs typeface="Wingdings"/>
                <a:sym typeface="Wingdings" pitchFamily="2" charset="2"/>
              </a:rPr>
              <a:t> </a:t>
            </a:r>
            <a:endParaRPr sz="2800" dirty="0">
              <a:latin typeface="Wingdings"/>
              <a:ea typeface="Wingdings"/>
              <a:cs typeface="Wingdings"/>
              <a:sym typeface="Wingdings"/>
            </a:endParaRPr>
          </a:p>
        </p:txBody>
      </p:sp>
    </p:spTree>
    <p:extLst>
      <p:ext uri="{BB962C8B-B14F-4D97-AF65-F5344CB8AC3E}">
        <p14:creationId xmlns:p14="http://schemas.microsoft.com/office/powerpoint/2010/main" val="483188244"/>
      </p:ext>
    </p:extLst>
  </p:cSld>
  <p:clrMapOvr>
    <a:masterClrMapping/>
  </p:clrMapOvr>
  <p:transition spd="med"/>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0" charset="0"/>
          </a:defRPr>
        </a:defPPr>
      </a:lstStyle>
    </a:spDef>
    <a:lnDef>
      <a:spPr bwMode="auto">
        <a:xfrm>
          <a:off x="0" y="0"/>
          <a:ext cx="1" cy="1"/>
        </a:xfrm>
        <a:custGeom>
          <a:avLst/>
          <a:gdLst/>
          <a:ahLst/>
          <a:cxnLst/>
          <a:rect l="0" t="0" r="0" b="0"/>
          <a:pathLst/>
        </a:custGeom>
        <a:solidFill>
          <a:schemeClr val="bg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0"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21623</TotalTime>
  <Words>738</Words>
  <Application>Microsoft Macintosh PowerPoint</Application>
  <PresentationFormat>Widescreen</PresentationFormat>
  <Paragraphs>50</Paragraphs>
  <Slides>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Avenir Next</vt:lpstr>
      <vt:lpstr>Cambria</vt:lpstr>
      <vt:lpstr>Century Gothic</vt:lpstr>
      <vt:lpstr>Raleway</vt:lpstr>
      <vt:lpstr>Trebuchet MS</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Simon Fraser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1st Year Cohort programs at SFU Surrey</dc:title>
  <dc:creator>techone</dc:creator>
  <cp:lastModifiedBy>Naghmi Shireen</cp:lastModifiedBy>
  <cp:revision>466</cp:revision>
  <dcterms:created xsi:type="dcterms:W3CDTF">2010-09-13T19:40:10Z</dcterms:created>
  <dcterms:modified xsi:type="dcterms:W3CDTF">2021-03-13T00:06:21Z</dcterms:modified>
</cp:coreProperties>
</file>