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489" r:id="rId2"/>
    <p:sldId id="535" r:id="rId3"/>
    <p:sldId id="536" r:id="rId4"/>
    <p:sldId id="542" r:id="rId5"/>
    <p:sldId id="530" r:id="rId6"/>
    <p:sldId id="543" r:id="rId7"/>
  </p:sldIdLst>
  <p:sldSz cx="12192000" cy="6858000"/>
  <p:notesSz cx="6954838" cy="92408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44" userDrawn="1">
          <p15:clr>
            <a:srgbClr val="A4A3A4"/>
          </p15:clr>
        </p15:guide>
        <p15:guide id="2" orient="horz" pos="816" userDrawn="1">
          <p15:clr>
            <a:srgbClr val="A4A3A4"/>
          </p15:clr>
        </p15:guide>
        <p15:guide id="3" pos="704" userDrawn="1">
          <p15:clr>
            <a:srgbClr val="A4A3A4"/>
          </p15:clr>
        </p15:guide>
        <p15:guide id="4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99FF"/>
    <a:srgbClr val="00FF00"/>
    <a:srgbClr val="00FF99"/>
    <a:srgbClr val="0A00FF"/>
    <a:srgbClr val="2020D2"/>
    <a:srgbClr val="6666FF"/>
    <a:srgbClr val="FF0066"/>
    <a:srgbClr val="66FF33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01"/>
    <p:restoredTop sz="87422"/>
  </p:normalViewPr>
  <p:slideViewPr>
    <p:cSldViewPr showGuides="1">
      <p:cViewPr varScale="1">
        <p:scale>
          <a:sx n="105" d="100"/>
          <a:sy n="105" d="100"/>
        </p:scale>
        <p:origin x="216" y="544"/>
      </p:cViewPr>
      <p:guideLst>
        <p:guide orient="horz" pos="3744"/>
        <p:guide orient="horz" pos="816"/>
        <p:guide pos="70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6" d="100"/>
        <a:sy n="206" d="100"/>
      </p:scale>
      <p:origin x="0" y="153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>
            <a:lvl1pPr algn="l" defTabSz="925513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40175" y="0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7288"/>
            <a:ext cx="3013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l" defTabSz="925513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40175" y="8777288"/>
            <a:ext cx="3013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pPr>
              <a:defRPr/>
            </a:pPr>
            <a:fld id="{F37CD46E-2E63-4646-8619-FB27D4E3B7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8844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52425" y="685800"/>
            <a:ext cx="6229350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9600"/>
            <a:ext cx="5105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4599AA2-4758-EA49-8AEE-E45F5A0FB2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04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594784" y="444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ctr"/>
          <a:lstStyle/>
          <a:p>
            <a:endParaRPr lang="en-US" sz="3200">
              <a:solidFill>
                <a:srgbClr val="DDDDDD"/>
              </a:solidFill>
              <a:latin typeface="Trebuchet MS" charset="0"/>
            </a:endParaRP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624418" y="260351"/>
            <a:ext cx="10943167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>
              <a:solidFill>
                <a:schemeClr val="tx2"/>
              </a:solidFill>
            </a:endParaRPr>
          </a:p>
        </p:txBody>
      </p:sp>
      <p:pic>
        <p:nvPicPr>
          <p:cNvPr id="4" name="Picture 13" descr="SFU_cmyk_wht_ex_SURREY_lowres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452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4" descr="Spaces and Places 01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1" y="-11113"/>
            <a:ext cx="1888067" cy="1063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5" descr="buildingcrop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8618" y="0"/>
            <a:ext cx="2112433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6" descr="SFUoutside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3500" y="-11113"/>
            <a:ext cx="1981200" cy="1063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1016000" y="2133600"/>
            <a:ext cx="10363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ctr"/>
          <a:lstStyle/>
          <a:p>
            <a:r>
              <a:rPr lang="en-US" sz="3200">
                <a:solidFill>
                  <a:srgbClr val="002060"/>
                </a:solidFill>
                <a:latin typeface="Trebuchet MS" charset="0"/>
              </a:rPr>
              <a:t>IAT 106</a:t>
            </a:r>
            <a:br>
              <a:rPr lang="en-US" sz="3200">
                <a:solidFill>
                  <a:srgbClr val="002060"/>
                </a:solidFill>
                <a:latin typeface="Trebuchet MS" charset="0"/>
              </a:rPr>
            </a:br>
            <a:r>
              <a:rPr lang="en-US" sz="3200">
                <a:solidFill>
                  <a:srgbClr val="002060"/>
                </a:solidFill>
                <a:latin typeface="Trebuchet MS" charset="0"/>
              </a:rPr>
              <a:t>Spatial Thinking and Communicating</a:t>
            </a:r>
            <a:br>
              <a:rPr lang="en-US" sz="3200">
                <a:solidFill>
                  <a:srgbClr val="002060"/>
                </a:solidFill>
                <a:latin typeface="Trebuchet MS" charset="0"/>
              </a:rPr>
            </a:br>
            <a:r>
              <a:rPr lang="en-US" sz="3200">
                <a:solidFill>
                  <a:srgbClr val="002060"/>
                </a:solidFill>
                <a:latin typeface="Trebuchet MS" charset="0"/>
              </a:rPr>
              <a:t>Fall 2012</a:t>
            </a:r>
          </a:p>
        </p:txBody>
      </p:sp>
    </p:spTree>
    <p:extLst>
      <p:ext uri="{BB962C8B-B14F-4D97-AF65-F5344CB8AC3E}">
        <p14:creationId xmlns:p14="http://schemas.microsoft.com/office/powerpoint/2010/main" val="1368805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256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28600"/>
            <a:ext cx="2946400" cy="6248400"/>
          </a:xfrm>
        </p:spPr>
        <p:txBody>
          <a:bodyPr vert="eaVert"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0" y="228600"/>
            <a:ext cx="8636000" cy="6248400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10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Text"/>
          <p:cNvSpPr txBox="1">
            <a:spLocks noGrp="1"/>
          </p:cNvSpPr>
          <p:nvPr>
            <p:ph type="title"/>
          </p:nvPr>
        </p:nvSpPr>
        <p:spPr>
          <a:xfrm>
            <a:off x="203200" y="228601"/>
            <a:ext cx="11785600" cy="85407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46" name="Body Level One…"/>
          <p:cNvSpPr txBox="1">
            <a:spLocks noGrp="1"/>
          </p:cNvSpPr>
          <p:nvPr>
            <p:ph type="body" idx="1"/>
          </p:nvPr>
        </p:nvSpPr>
        <p:spPr>
          <a:xfrm>
            <a:off x="203200" y="1295400"/>
            <a:ext cx="11785600" cy="5181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1"/>
            <a:ext cx="2844800" cy="368301"/>
          </a:xfrm>
          <a:prstGeom prst="rect">
            <a:avLst/>
          </a:prstGeom>
        </p:spPr>
        <p:txBody>
          <a:bodyPr lIns="45719" tIns="45719" rIns="45719" bIns="45719" anchor="ctr"/>
          <a:lstStyle>
            <a:lvl1pPr marL="0" indent="0"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4181465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680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5018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3200" y="1295400"/>
            <a:ext cx="5791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95400"/>
            <a:ext cx="5791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004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25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00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79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7570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408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3200" y="228601"/>
            <a:ext cx="11785600" cy="85407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5" tIns="45718" rIns="91435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&lt;Module-Name&gt;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3200" y="1295400"/>
            <a:ext cx="11785600" cy="51816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Lecture Outline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3" name="Text Box 22"/>
          <p:cNvSpPr txBox="1">
            <a:spLocks noChangeArrowheads="1"/>
          </p:cNvSpPr>
          <p:nvPr/>
        </p:nvSpPr>
        <p:spPr bwMode="auto">
          <a:xfrm>
            <a:off x="10922001" y="6577013"/>
            <a:ext cx="9355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  <a:defRPr/>
            </a:pPr>
            <a:r>
              <a:rPr lang="en-US" sz="1000" dirty="0">
                <a:solidFill>
                  <a:srgbClr val="002060"/>
                </a:solidFill>
                <a:latin typeface="Trebuchet MS" charset="0"/>
              </a:rPr>
              <a:t>M1.</a:t>
            </a:r>
            <a:fld id="{0CA03C28-DA5B-EF45-B60A-4215968688BD}" type="slidenum">
              <a:rPr lang="en-US" sz="1000" smtClean="0">
                <a:solidFill>
                  <a:srgbClr val="002060"/>
                </a:solidFill>
                <a:latin typeface="Trebuchet MS" charset="0"/>
              </a:rPr>
              <a:pPr algn="l" eaLnBrk="1" hangingPunct="1">
                <a:spcBef>
                  <a:spcPct val="50000"/>
                </a:spcBef>
                <a:defRPr/>
              </a:pPr>
              <a:t>‹#›</a:t>
            </a:fld>
            <a:endParaRPr lang="en-US" sz="1000" dirty="0">
              <a:solidFill>
                <a:srgbClr val="002060"/>
              </a:solidFill>
              <a:latin typeface="Trebuchet M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8" r:id="rId1"/>
    <p:sldLayoutId id="2147484104" r:id="rId2"/>
    <p:sldLayoutId id="2147484105" r:id="rId3"/>
    <p:sldLayoutId id="2147484106" r:id="rId4"/>
    <p:sldLayoutId id="2147484107" r:id="rId5"/>
    <p:sldLayoutId id="2147484108" r:id="rId6"/>
    <p:sldLayoutId id="2147484109" r:id="rId7"/>
    <p:sldLayoutId id="2147484110" r:id="rId8"/>
    <p:sldLayoutId id="2147484111" r:id="rId9"/>
    <p:sldLayoutId id="2147484112" r:id="rId10"/>
    <p:sldLayoutId id="2147484113" r:id="rId11"/>
    <p:sldLayoutId id="214748411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Trebuchet MS" pitchFamily="-110" charset="0"/>
          <a:ea typeface="ＭＳ Ｐゴシック" pitchFamily="-110" charset="-128"/>
          <a:cs typeface="ＭＳ Ｐゴシック" pitchFamily="-11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Trebuchet MS" pitchFamily="-110" charset="0"/>
          <a:ea typeface="ＭＳ Ｐゴシック" pitchFamily="-110" charset="-128"/>
          <a:cs typeface="ＭＳ Ｐゴシック" pitchFamily="-11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Trebuchet MS" pitchFamily="-110" charset="0"/>
          <a:ea typeface="ＭＳ Ｐゴシック" pitchFamily="-110" charset="-128"/>
          <a:cs typeface="ＭＳ Ｐゴシック" pitchFamily="-11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Trebuchet MS" pitchFamily="-110" charset="0"/>
          <a:ea typeface="ＭＳ Ｐゴシック" pitchFamily="-110" charset="-128"/>
          <a:cs typeface="ＭＳ Ｐゴシック" pitchFamily="-11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rgbClr val="DDDDDD"/>
          </a:solidFill>
          <a:latin typeface="Trebuchet MS" pitchFamily="-110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rgbClr val="DDDDDD"/>
          </a:solidFill>
          <a:latin typeface="Trebuchet MS" pitchFamily="-110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rgbClr val="DDDDDD"/>
          </a:solidFill>
          <a:latin typeface="Trebuchet MS" pitchFamily="-110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rgbClr val="DDDDDD"/>
          </a:solidFill>
          <a:latin typeface="Trebuchet MS" pitchFamily="-110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har char="•"/>
        <a:defRPr sz="2400">
          <a:solidFill>
            <a:srgbClr val="002060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rgbClr val="002060"/>
          </a:solidFill>
          <a:latin typeface="+mn-lt"/>
          <a:ea typeface="ＭＳ Ｐゴシック" pitchFamily="-110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2060"/>
          </a:solidFill>
          <a:latin typeface="Arial" pitchFamily="-110" charset="0"/>
          <a:ea typeface="ＭＳ Ｐゴシック" pitchFamily="-110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060"/>
          </a:solidFill>
          <a:latin typeface="Arial" pitchFamily="-110" charset="0"/>
          <a:ea typeface="ＭＳ Ｐゴシック" pitchFamily="-110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2060"/>
          </a:solidFill>
          <a:latin typeface="Arial" pitchFamily="-110" charset="0"/>
          <a:ea typeface="ＭＳ Ｐゴシック" pitchFamily="-110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DDDDD"/>
          </a:solidFill>
          <a:latin typeface="Arial" pitchFamily="-110" charset="0"/>
          <a:ea typeface="ＭＳ Ｐゴシック" pitchFamily="-110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DDDDD"/>
          </a:solidFill>
          <a:latin typeface="Arial" pitchFamily="-110" charset="0"/>
          <a:ea typeface="ＭＳ Ｐゴシック" pitchFamily="-110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DDDDD"/>
          </a:solidFill>
          <a:latin typeface="Arial" pitchFamily="-110" charset="0"/>
          <a:ea typeface="ＭＳ Ｐゴシック" pitchFamily="-110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DDDDD"/>
          </a:solidFill>
          <a:latin typeface="Arial" pitchFamily="-110" charset="0"/>
          <a:ea typeface="ＭＳ Ｐゴシック" pitchFamily="-110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3" descr="SFU_cmyk_wht_ex_SURREY_low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934"/>
            <a:ext cx="4648200" cy="1067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1" name="Content Placeholder 2"/>
          <p:cNvSpPr>
            <a:spLocks noGrp="1"/>
          </p:cNvSpPr>
          <p:nvPr>
            <p:ph idx="1"/>
          </p:nvPr>
        </p:nvSpPr>
        <p:spPr>
          <a:xfrm>
            <a:off x="1676400" y="1981200"/>
            <a:ext cx="8839200" cy="2133600"/>
          </a:xfrm>
        </p:spPr>
        <p:txBody>
          <a:bodyPr/>
          <a:lstStyle/>
          <a:p>
            <a:pPr algn="ctr" eaLnBrk="1" hangingPunct="1">
              <a:spcBef>
                <a:spcPts val="0"/>
              </a:spcBef>
              <a:buNone/>
            </a:pPr>
            <a:r>
              <a:rPr lang="en-US" sz="4000" b="1" dirty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  <a:t>IAT 106 </a:t>
            </a:r>
          </a:p>
          <a:p>
            <a:pPr algn="ctr" eaLnBrk="1" hangingPunct="1">
              <a:spcBef>
                <a:spcPts val="0"/>
              </a:spcBef>
              <a:buNone/>
            </a:pPr>
            <a:r>
              <a:rPr lang="en-US" sz="3800" dirty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  <a:t>Spatial Thinking and Communicating</a:t>
            </a:r>
          </a:p>
          <a:p>
            <a:pPr algn="ctr" eaLnBrk="1" hangingPunct="1">
              <a:buFontTx/>
              <a:buNone/>
            </a:pPr>
            <a:r>
              <a:rPr lang="en-CA" sz="3200" b="1" dirty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  <a:t>Spring 2021</a:t>
            </a:r>
            <a:endParaRPr lang="en-US" sz="3200" b="1" dirty="0">
              <a:solidFill>
                <a:schemeClr val="tx1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pic>
        <p:nvPicPr>
          <p:cNvPr id="5123" name="Picture 14" descr="Spaces and Places 0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9857" y="4724400"/>
            <a:ext cx="2875121" cy="2159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5" descr="buildingcro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724400"/>
            <a:ext cx="3245856" cy="2159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16" descr="SFUoutsid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977" y="4724400"/>
            <a:ext cx="3016944" cy="2159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"/>
            <a:ext cx="5462588" cy="1051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976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DF5B135-53EA-A14D-B44E-9109FBA1E29A}"/>
              </a:ext>
            </a:extLst>
          </p:cNvPr>
          <p:cNvSpPr/>
          <p:nvPr/>
        </p:nvSpPr>
        <p:spPr>
          <a:xfrm>
            <a:off x="3580728" y="2057400"/>
            <a:ext cx="5030543" cy="2677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3200" b="1" dirty="0">
                <a:latin typeface="Century Gothic" charset="0"/>
                <a:ea typeface="Century Gothic" charset="0"/>
                <a:cs typeface="Century Gothic" charset="0"/>
              </a:rPr>
              <a:t>ABM Pre-Lab Submission</a:t>
            </a:r>
          </a:p>
          <a:p>
            <a:r>
              <a:rPr lang="en-CA" sz="3200" b="1" dirty="0">
                <a:latin typeface="Century Gothic" charset="0"/>
                <a:ea typeface="Century Gothic" charset="0"/>
                <a:cs typeface="Century Gothic" charset="0"/>
              </a:rPr>
              <a:t>And Feedback!</a:t>
            </a:r>
          </a:p>
          <a:p>
            <a:endParaRPr lang="en-CA" sz="3200" b="1" dirty="0">
              <a:latin typeface="Century Gothic" charset="0"/>
              <a:ea typeface="Century Gothic" charset="0"/>
              <a:cs typeface="Century Gothic" charset="0"/>
            </a:endParaRPr>
          </a:p>
          <a:p>
            <a:r>
              <a:rPr lang="en-CA" sz="7200" b="1" dirty="0">
                <a:latin typeface="Century Gothic" charset="0"/>
                <a:ea typeface="Century Gothic" charset="0"/>
                <a:cs typeface="Century Gothic" charset="0"/>
              </a:rPr>
              <a:t>👍🏽</a:t>
            </a:r>
          </a:p>
        </p:txBody>
      </p:sp>
    </p:spTree>
    <p:extLst>
      <p:ext uri="{BB962C8B-B14F-4D97-AF65-F5344CB8AC3E}">
        <p14:creationId xmlns:p14="http://schemas.microsoft.com/office/powerpoint/2010/main" val="96896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DF5B135-53EA-A14D-B44E-9109FBA1E29A}"/>
              </a:ext>
            </a:extLst>
          </p:cNvPr>
          <p:cNvSpPr/>
          <p:nvPr/>
        </p:nvSpPr>
        <p:spPr>
          <a:xfrm>
            <a:off x="3453289" y="3136612"/>
            <a:ext cx="52854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3200" b="1" dirty="0">
                <a:latin typeface="Century Gothic" charset="0"/>
                <a:ea typeface="Century Gothic" charset="0"/>
                <a:cs typeface="Century Gothic" charset="0"/>
              </a:rPr>
              <a:t>Quiz 07 – Answers/grades</a:t>
            </a:r>
          </a:p>
        </p:txBody>
      </p:sp>
    </p:spTree>
    <p:extLst>
      <p:ext uri="{BB962C8B-B14F-4D97-AF65-F5344CB8AC3E}">
        <p14:creationId xmlns:p14="http://schemas.microsoft.com/office/powerpoint/2010/main" val="36163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909F5D-689F-664D-95D1-FD2D8A4B450F}"/>
              </a:ext>
            </a:extLst>
          </p:cNvPr>
          <p:cNvSpPr txBox="1"/>
          <p:nvPr/>
        </p:nvSpPr>
        <p:spPr>
          <a:xfrm>
            <a:off x="2209800" y="1219200"/>
            <a:ext cx="7454285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200" b="1" dirty="0">
                <a:latin typeface="Century Gothic" charset="0"/>
              </a:rPr>
              <a:t>Solid Modelling</a:t>
            </a:r>
          </a:p>
          <a:p>
            <a:pPr algn="l"/>
            <a:endParaRPr lang="en-CA" sz="3200" b="1" dirty="0">
              <a:latin typeface="Century Gothic" charset="0"/>
            </a:endParaRPr>
          </a:p>
          <a:p>
            <a:pPr algn="l"/>
            <a:endParaRPr lang="en-CA" sz="3200" b="1" dirty="0">
              <a:latin typeface="Century Gothic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CA" sz="3200" b="1" dirty="0">
                <a:latin typeface="Century Gothic" charset="0"/>
              </a:rPr>
              <a:t>Pure Primitive Instancing (PPI)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CA" sz="3200" b="1" dirty="0">
                <a:latin typeface="Century Gothic" charset="0"/>
              </a:rPr>
              <a:t>Constructive Solid Geometry (CSG)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CA" sz="3200" b="1" dirty="0">
                <a:latin typeface="Century Gothic" charset="0"/>
              </a:rPr>
              <a:t>Boundary Representation (B-Rep)</a:t>
            </a:r>
            <a:endParaRPr lang="en-US" sz="3200" b="1" dirty="0">
              <a:latin typeface="Century Gothic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87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TextBox 3"/>
          <p:cNvSpPr txBox="1"/>
          <p:nvPr/>
        </p:nvSpPr>
        <p:spPr>
          <a:xfrm>
            <a:off x="1524000" y="2751892"/>
            <a:ext cx="9144000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2800" b="1">
                <a:solidFill>
                  <a:srgbClr val="26267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CA" sz="2800" dirty="0"/>
              <a:t>ABM Sketch Set examples </a:t>
            </a:r>
          </a:p>
        </p:txBody>
      </p:sp>
    </p:spTree>
    <p:extLst>
      <p:ext uri="{BB962C8B-B14F-4D97-AF65-F5344CB8AC3E}">
        <p14:creationId xmlns:p14="http://schemas.microsoft.com/office/powerpoint/2010/main" val="48318824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TextBox 3"/>
          <p:cNvSpPr txBox="1"/>
          <p:nvPr/>
        </p:nvSpPr>
        <p:spPr>
          <a:xfrm>
            <a:off x="1524000" y="2751892"/>
            <a:ext cx="9144000" cy="17851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2800" b="1">
                <a:solidFill>
                  <a:srgbClr val="26267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sz="2800" dirty="0"/>
              <a:t>See you </a:t>
            </a:r>
            <a:r>
              <a:rPr lang="en-CA" sz="2800" dirty="0"/>
              <a:t>on Monday!</a:t>
            </a:r>
          </a:p>
          <a:p>
            <a:pPr>
              <a:defRPr sz="2800" b="1">
                <a:solidFill>
                  <a:srgbClr val="26267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CA" sz="2800" dirty="0"/>
              <a:t>Thank you! </a:t>
            </a:r>
          </a:p>
          <a:p>
            <a:pPr>
              <a:defRPr sz="2800" b="1">
                <a:solidFill>
                  <a:srgbClr val="26267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CA" sz="5400" dirty="0">
                <a:latin typeface="Wingdings"/>
                <a:ea typeface="Wingdings"/>
                <a:cs typeface="Wingdings"/>
                <a:sym typeface="Wingdings" pitchFamily="2" charset="2"/>
              </a:rPr>
              <a:t></a:t>
            </a:r>
            <a:r>
              <a:rPr lang="en-CA" sz="2800" dirty="0">
                <a:latin typeface="Wingdings"/>
                <a:ea typeface="Wingdings"/>
                <a:cs typeface="Wingdings"/>
                <a:sym typeface="Wingdings" pitchFamily="2" charset="2"/>
              </a:rPr>
              <a:t> </a:t>
            </a:r>
            <a:endParaRPr sz="2800" dirty="0">
              <a:latin typeface="Wingdings"/>
              <a:ea typeface="Wingdings"/>
              <a:cs typeface="Wingding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396514968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0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22973</TotalTime>
  <Words>53</Words>
  <Application>Microsoft Macintosh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Trebuchet MS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Simon Fraser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Year Cohort programs at SFU Surrey</dc:title>
  <dc:creator>techone</dc:creator>
  <cp:lastModifiedBy>Naghmi Shireen</cp:lastModifiedBy>
  <cp:revision>468</cp:revision>
  <dcterms:created xsi:type="dcterms:W3CDTF">2010-09-13T19:40:10Z</dcterms:created>
  <dcterms:modified xsi:type="dcterms:W3CDTF">2021-03-21T03:35:07Z</dcterms:modified>
</cp:coreProperties>
</file>