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71" r:id="rId5"/>
    <p:sldId id="270" r:id="rId6"/>
    <p:sldId id="262" r:id="rId7"/>
    <p:sldId id="260" r:id="rId8"/>
    <p:sldId id="263" r:id="rId9"/>
    <p:sldId id="264" r:id="rId10"/>
    <p:sldId id="261" r:id="rId11"/>
    <p:sldId id="257" r:id="rId12"/>
    <p:sldId id="265" r:id="rId13"/>
    <p:sldId id="266" r:id="rId14"/>
    <p:sldId id="267" r:id="rId15"/>
    <p:sldId id="268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B31C7-0F39-48D3-8876-54634A445108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2EC8F-9198-4A1F-83AF-68F2699D3BE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417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2EC8F-9198-4A1F-83AF-68F2699D3BE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7341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2EC8F-9198-4A1F-83AF-68F2699D3BE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309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A2EC8F-9198-4A1F-83AF-68F2699D3BE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177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B67BE-F563-4A30-B8A5-6531C2FD7C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06C20-C840-4C53-A821-4C6337D657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B1A6-BBF7-4435-95FC-E4CEBBA1A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5AFE1-06E3-4E1A-B38C-4865E72F1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31813-3782-463D-9CE6-B3831495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50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35DA-B482-42E8-8166-79E386085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2AEAD-76FA-463B-991D-A798716D2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97E66-BCD9-4ED4-BBF6-AAFF544F6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9DCAB-7434-45B7-ABD9-42918DE6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F5E27-E425-4F41-B5C7-EB1D1E749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798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461B40-14F1-48C4-9121-BF1E867B1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A5640-4560-45BC-A1FD-3CB507680B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E3230-2128-4E96-AB6A-4275E5F45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42F6D-C95C-498B-9C2B-8E0B4AE71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E9625-3799-492A-9CE5-7F2AEDFA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414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49794-7590-4B50-9821-22B0D0DE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C28B2-122C-4097-9C66-DEB8045F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695FD-3E8B-4B85-ADC0-4E862232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32A2B-EB5C-43A7-A256-F8D3A3CD6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27EC1-A155-4868-95A3-992E3B4D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846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7D27-2039-4DB1-8BE8-04DB182D2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5C77C-68D0-4AC1-80BD-C7456EA7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AF4BB-4A43-43DC-8E66-F8FA4472C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9E2BC-DFF9-4F0E-BED0-6E44EBC3A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4E2CF-9E57-45CC-81F4-9D2854100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514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F9F32-510B-48EF-9DDE-223E74EB3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D32CE-7EE7-43AD-A130-4C03FD753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FE722-E31D-4178-9DD7-B2E021D3E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BF00CF-ED8B-4D5E-B74E-02809346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93B2C-8BAE-440D-ABAD-6950B46B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803DF7-05AB-404B-A3B6-9CBF7DFAB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569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8106B-6A21-495B-9F85-0798C24B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8C38A-DD4D-4128-9831-59F7AC244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9BD36-79EE-4D5B-A16B-5DB0C920A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2CA9CB-CB5F-494A-8AA9-E8C25FA68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57E069-3CC3-4789-93D9-F5E03A7C5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5666B-9FEB-4806-9D11-45E3DE82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47FA46-CFE6-4F4A-B1E2-A01F29A0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8DF89-66E7-41E4-88BD-6E8EA88FD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8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70137-5BE3-4AF3-A954-2A80C4F12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DD9C37-FE75-4C6B-9EE5-6DC6CA17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4B27F4-39BF-477F-A42E-6D9BAA20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AE03E-5534-4B2C-B0FC-EFBEEA330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39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9424EE-AB6D-4E84-90A0-847A4A744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656B8-9C6C-437A-B3BE-2869B20E2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F97B9-2513-432A-9B21-038B699D2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703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97852-A1E3-4218-BBD5-D306FD3E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171C7-9631-4A64-8FA6-918A9C882D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DCBDE3-7C99-45E6-8242-D6C0D1F80F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D8D2FC-24A8-4272-BA8C-1A32B932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903407-E3D4-47AC-9809-10B5BE34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8BBF4-03C8-44AA-A4BF-A45A8E692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82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D5292-3B2E-4662-B5B7-B5ACAC66A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99605A-29A1-4809-A6E1-C01573F0D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2B669-7F5E-4475-A76B-32A7C49C7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F10C0-ECE5-4F7D-AB43-83A63176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938F0-9859-4089-9D99-3647C369B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6DACB-4BB7-49A2-BEA7-264115E8B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694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86469A-EE7D-47DF-B08F-1985E4FC9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F6B52-ADD7-4D70-BD54-879F584464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E91FE-7E93-41CB-814C-C5DA9C7058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0346-D073-46F1-B257-3349F7D70E1F}" type="datetimeFigureOut">
              <a:rPr lang="en-CA" smtClean="0"/>
              <a:t>2019-07-04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67F12-119D-4537-A208-5FB26B8D2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9764F-70AD-42D5-84A7-CCCBD9DFB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056EB-AE29-428C-84EE-EBFBBE7DC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68044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TYT1QfdfsM&amp;list=PLzH6n4zXuckquVnQ0KlMDxyT5YE-sA8P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2E574-6C1A-4A34-93B1-E3E4FB790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CA" sz="9600" dirty="0"/>
              <a:t>AI Safety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C23632-F747-4B99-821D-13EFF0D208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CA" dirty="0"/>
              <a:t>CMPT 310</a:t>
            </a:r>
          </a:p>
          <a:p>
            <a:r>
              <a:rPr lang="en-CA" dirty="0"/>
              <a:t>Summer 2019</a:t>
            </a:r>
          </a:p>
        </p:txBody>
      </p:sp>
    </p:spTree>
    <p:extLst>
      <p:ext uri="{BB962C8B-B14F-4D97-AF65-F5344CB8AC3E}">
        <p14:creationId xmlns:p14="http://schemas.microsoft.com/office/powerpoint/2010/main" val="138725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36D9-2C83-4B98-B5C0-6DD78700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Time to Worry?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0EFD-C95C-4202-AAE6-E8C68D40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… AI </a:t>
            </a:r>
            <a:r>
              <a:rPr lang="en-US" sz="6000" dirty="0">
                <a:solidFill>
                  <a:srgbClr val="FF0000"/>
                </a:solidFill>
              </a:rPr>
              <a:t>does not hate you</a:t>
            </a:r>
            <a:r>
              <a:rPr lang="en-US" sz="6000" dirty="0"/>
              <a:t>, nor does it love you, but you are made out of </a:t>
            </a:r>
            <a:r>
              <a:rPr lang="en-US" sz="6000" dirty="0">
                <a:solidFill>
                  <a:srgbClr val="FF0000"/>
                </a:solidFill>
              </a:rPr>
              <a:t>atoms which it can use for something else</a:t>
            </a:r>
            <a:r>
              <a:rPr lang="en-US" sz="6000" dirty="0"/>
              <a:t>.</a:t>
            </a:r>
          </a:p>
          <a:p>
            <a:pPr marL="0" indent="0">
              <a:buNone/>
            </a:pPr>
            <a:r>
              <a:rPr lang="en-US" sz="6000" dirty="0"/>
              <a:t>-- Eliezer </a:t>
            </a:r>
            <a:r>
              <a:rPr lang="en-US" sz="6000" dirty="0" err="1"/>
              <a:t>Yudkowsky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635539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9F1A0-4DA9-4808-AD68-9F14D340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Asimov’s 3 Laws of Robotics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E1BC-5D2F-4CC9-83F6-9DD74C8E1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First Law</a:t>
            </a:r>
          </a:p>
          <a:p>
            <a:pPr marL="0" indent="0">
              <a:buNone/>
            </a:pPr>
            <a:r>
              <a:rPr lang="en-US" dirty="0"/>
              <a:t>A robot may not injure a human being or, through inaction, allow a human being to come to harm.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Second Law</a:t>
            </a:r>
          </a:p>
          <a:p>
            <a:pPr marL="0" indent="0">
              <a:buNone/>
            </a:pPr>
            <a:r>
              <a:rPr lang="en-US" dirty="0"/>
              <a:t>A robot must obey the orders given it by human beings except where such orders would conflict with the First Law.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Third Law</a:t>
            </a:r>
          </a:p>
          <a:p>
            <a:pPr marL="0" indent="0">
              <a:buNone/>
            </a:pPr>
            <a:r>
              <a:rPr lang="en-US" dirty="0"/>
              <a:t>A robot must protect its own existence as long as such protection does not conflict with the First or Second Laws.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626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BE40-56BD-4DC9-AA97-9F981A95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Common Theme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4C5C-772E-4F8D-BF4A-0202351AC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9600" dirty="0"/>
          </a:p>
          <a:p>
            <a:pPr marL="0" indent="0" algn="ctr">
              <a:buNone/>
            </a:pPr>
            <a:r>
              <a:rPr lang="en-CA" sz="9600" dirty="0"/>
              <a:t>AGIs might </a:t>
            </a:r>
            <a:r>
              <a:rPr lang="en-CA" sz="9600" dirty="0">
                <a:solidFill>
                  <a:srgbClr val="FF0000"/>
                </a:solidFill>
              </a:rPr>
              <a:t>kill</a:t>
            </a:r>
            <a:r>
              <a:rPr lang="en-CA" sz="9600" dirty="0"/>
              <a:t> us!</a:t>
            </a:r>
          </a:p>
        </p:txBody>
      </p:sp>
    </p:spTree>
    <p:extLst>
      <p:ext uri="{BB962C8B-B14F-4D97-AF65-F5344CB8AC3E}">
        <p14:creationId xmlns:p14="http://schemas.microsoft.com/office/powerpoint/2010/main" val="381523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96D3-7359-497B-98C3-304C2F793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AI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78E4-2F75-4173-BEBC-B22157C5E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4400" dirty="0"/>
              <a:t>Some people suggest that we need to be thinking about </a:t>
            </a:r>
            <a:r>
              <a:rPr lang="en-CA" sz="4400" dirty="0">
                <a:solidFill>
                  <a:srgbClr val="FF0000"/>
                </a:solidFill>
              </a:rPr>
              <a:t>safety issues </a:t>
            </a:r>
            <a:r>
              <a:rPr lang="en-CA" sz="4400" dirty="0"/>
              <a:t>when designing AI systems.</a:t>
            </a:r>
          </a:p>
          <a:p>
            <a:pPr marL="0" indent="0">
              <a:buNone/>
            </a:pPr>
            <a:r>
              <a:rPr lang="en-CA" sz="4400" dirty="0"/>
              <a:t>Other people say it’s like worrying about </a:t>
            </a:r>
            <a:r>
              <a:rPr lang="en-CA" sz="4400" dirty="0">
                <a:solidFill>
                  <a:srgbClr val="FF0000"/>
                </a:solidFill>
              </a:rPr>
              <a:t>over-population on Mars </a:t>
            </a:r>
            <a:r>
              <a:rPr lang="en-CA" sz="4400" dirty="0"/>
              <a:t>--- we are so far away from AGI that there’s no need to worry about it yet.</a:t>
            </a:r>
          </a:p>
        </p:txBody>
      </p:sp>
    </p:spTree>
    <p:extLst>
      <p:ext uri="{BB962C8B-B14F-4D97-AF65-F5344CB8AC3E}">
        <p14:creationId xmlns:p14="http://schemas.microsoft.com/office/powerpoint/2010/main" val="183095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83BB-F59B-4D43-B608-78F378EE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Corrigibility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8416-4AC3-4ED4-B342-13518903E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CA" sz="5400" dirty="0"/>
              <a:t>one suggestion is that we ought to design systems that are </a:t>
            </a:r>
            <a:r>
              <a:rPr lang="en-CA" sz="5400" b="1" dirty="0">
                <a:solidFill>
                  <a:srgbClr val="FF0000"/>
                </a:solidFill>
              </a:rPr>
              <a:t>corrigible</a:t>
            </a:r>
            <a:r>
              <a:rPr lang="en-CA" sz="5400" dirty="0"/>
              <a:t>, i.e. systems that know they are not always right and so shouldn’t just blindly do what they think is best; they must be </a:t>
            </a:r>
            <a:r>
              <a:rPr lang="en-CA" sz="5400" dirty="0">
                <a:solidFill>
                  <a:srgbClr val="FF0000"/>
                </a:solidFill>
              </a:rPr>
              <a:t>open to correction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58414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C83BB-F59B-4D43-B608-78F378EE1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Value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98416-4AC3-4ED4-B342-13518903E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6600" dirty="0"/>
              <a:t>another suggestion is that we somehow must ensure that AGIs </a:t>
            </a:r>
            <a:r>
              <a:rPr lang="en-CA" sz="6600" dirty="0">
                <a:solidFill>
                  <a:srgbClr val="FF0000"/>
                </a:solidFill>
              </a:rPr>
              <a:t>share our most important human values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831520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628ED-9DBA-43AA-A00A-4A70939E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Stop Buttons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0B51C-8341-417D-AF64-80B28541F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sz="4800" dirty="0"/>
              <a:t>In industry, dangerous machines have a </a:t>
            </a:r>
            <a:r>
              <a:rPr lang="en-CA" sz="4800" dirty="0">
                <a:solidFill>
                  <a:srgbClr val="FF0000"/>
                </a:solidFill>
              </a:rPr>
              <a:t>stop button </a:t>
            </a:r>
            <a:r>
              <a:rPr lang="en-CA" sz="4800" dirty="0"/>
              <a:t>that a person can press to immediately turn off the machine.</a:t>
            </a:r>
          </a:p>
          <a:p>
            <a:pPr marL="0" indent="0" algn="ctr">
              <a:buNone/>
            </a:pPr>
            <a:r>
              <a:rPr lang="en-CA" sz="4800" dirty="0"/>
              <a:t>Perhaps we should be adding stop buttons to our AI systems?</a:t>
            </a:r>
          </a:p>
          <a:p>
            <a:pPr marL="0" indent="0" algn="ctr">
              <a:buNone/>
            </a:pPr>
            <a:r>
              <a:rPr lang="en-CA" sz="4800" dirty="0">
                <a:hlinkClick r:id="rId2"/>
              </a:rPr>
              <a:t>Check out this video on the stop button problem …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38267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C08BC-AD0C-400C-81BA-53E61887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353F2-2201-44C1-BCAD-20A6E87B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1934" y="1842558"/>
            <a:ext cx="68664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8800" b="1" dirty="0">
                <a:solidFill>
                  <a:srgbClr val="FF0000"/>
                </a:solidFill>
              </a:rPr>
              <a:t>A</a:t>
            </a:r>
            <a:r>
              <a:rPr lang="en-CA" sz="8800" dirty="0"/>
              <a:t>rtificial</a:t>
            </a:r>
          </a:p>
          <a:p>
            <a:pPr marL="0" indent="0">
              <a:buNone/>
            </a:pPr>
            <a:r>
              <a:rPr lang="en-CA" sz="8800" b="1" dirty="0">
                <a:solidFill>
                  <a:srgbClr val="FF0000"/>
                </a:solidFill>
              </a:rPr>
              <a:t>G</a:t>
            </a:r>
            <a:r>
              <a:rPr lang="en-CA" sz="8800" dirty="0"/>
              <a:t>eneral</a:t>
            </a:r>
          </a:p>
          <a:p>
            <a:pPr marL="0" indent="0">
              <a:buNone/>
            </a:pPr>
            <a:r>
              <a:rPr lang="en-CA" sz="8800" b="1" dirty="0">
                <a:solidFill>
                  <a:srgbClr val="FF0000"/>
                </a:solidFill>
              </a:rPr>
              <a:t>I</a:t>
            </a:r>
            <a:r>
              <a:rPr lang="en-CA" sz="8800" dirty="0"/>
              <a:t>ntelligence</a:t>
            </a:r>
          </a:p>
        </p:txBody>
      </p:sp>
    </p:spTree>
    <p:extLst>
      <p:ext uri="{BB962C8B-B14F-4D97-AF65-F5344CB8AC3E}">
        <p14:creationId xmlns:p14="http://schemas.microsoft.com/office/powerpoint/2010/main" val="200411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F5E3-905F-4107-95D9-ECCC71B6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Superintelligence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4628-B9F5-452D-A277-79B8CFCA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000" dirty="0"/>
              <a:t>[a </a:t>
            </a:r>
            <a:r>
              <a:rPr lang="en-US" sz="6000" dirty="0">
                <a:solidFill>
                  <a:srgbClr val="FF0000"/>
                </a:solidFill>
              </a:rPr>
              <a:t>superintelligence</a:t>
            </a:r>
            <a:r>
              <a:rPr lang="en-US" sz="6000" dirty="0"/>
              <a:t> is] any intellect that </a:t>
            </a:r>
            <a:r>
              <a:rPr lang="en-US" sz="6000" dirty="0">
                <a:solidFill>
                  <a:srgbClr val="FF0000"/>
                </a:solidFill>
              </a:rPr>
              <a:t>greatly exceeds </a:t>
            </a:r>
            <a:r>
              <a:rPr lang="en-US" sz="6000" dirty="0"/>
              <a:t>the cognitive performance of humans in virtually </a:t>
            </a:r>
            <a:r>
              <a:rPr lang="en-US" sz="6000" dirty="0">
                <a:solidFill>
                  <a:srgbClr val="FF0000"/>
                </a:solidFill>
              </a:rPr>
              <a:t>all domains of interest</a:t>
            </a:r>
          </a:p>
          <a:p>
            <a:pPr marL="0" indent="0">
              <a:buNone/>
            </a:pPr>
            <a:r>
              <a:rPr lang="en-US" sz="6000" dirty="0"/>
              <a:t>-- Nick Bostrom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3902084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F5E3-905F-4107-95D9-ECCC71B6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Superintelligence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4628-B9F5-452D-A277-79B8CFCA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one example of superintelligence would be a human mind running on upgraded hardware, e.g. say </a:t>
            </a:r>
            <a:br>
              <a:rPr lang="en-US" sz="6000" dirty="0"/>
            </a:br>
            <a:r>
              <a:rPr lang="en-US" sz="6000" dirty="0">
                <a:solidFill>
                  <a:srgbClr val="FF0000"/>
                </a:solidFill>
              </a:rPr>
              <a:t>3 million times faster</a:t>
            </a:r>
            <a:r>
              <a:rPr lang="en-US" sz="6000" dirty="0"/>
              <a:t> than the average human brain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414200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F5E3-905F-4107-95D9-ECCC71B6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Superintelligence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C4628-B9F5-452D-A277-79B8CFCA1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whether or not superintelligences are conscious, or truly intelligent, </a:t>
            </a:r>
            <a:r>
              <a:rPr lang="en-US" sz="6000" dirty="0">
                <a:solidFill>
                  <a:srgbClr val="FF0000"/>
                </a:solidFill>
              </a:rPr>
              <a:t>doesn’t matter</a:t>
            </a:r>
            <a:r>
              <a:rPr lang="en-US" sz="6000" dirty="0"/>
              <a:t> --- what we care about is what they end up doing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218203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DD108-0027-4B34-9DAD-CF1961D6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Last Invention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F5F0D-5834-4A68-B68C-CD05874C4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CA" sz="5400" dirty="0"/>
              <a:t>… the first </a:t>
            </a:r>
            <a:r>
              <a:rPr lang="en-CA" sz="5400" dirty="0" err="1"/>
              <a:t>ultraintelligent</a:t>
            </a:r>
            <a:r>
              <a:rPr lang="en-CA" sz="5400" dirty="0"/>
              <a:t> machine is the </a:t>
            </a:r>
            <a:r>
              <a:rPr lang="en-CA" sz="5400" i="1" dirty="0">
                <a:solidFill>
                  <a:srgbClr val="FF0000"/>
                </a:solidFill>
              </a:rPr>
              <a:t>last</a:t>
            </a:r>
            <a:r>
              <a:rPr lang="en-CA" sz="5400" dirty="0"/>
              <a:t> </a:t>
            </a:r>
            <a:r>
              <a:rPr lang="en-CA" sz="5400" dirty="0">
                <a:solidFill>
                  <a:srgbClr val="FF0000"/>
                </a:solidFill>
              </a:rPr>
              <a:t>invention</a:t>
            </a:r>
            <a:r>
              <a:rPr lang="en-CA" sz="5400" dirty="0"/>
              <a:t> that man need ever make, provided that the machine is docile enough to tell us how to keep it under control.</a:t>
            </a:r>
          </a:p>
          <a:p>
            <a:pPr marL="0" indent="0">
              <a:buNone/>
            </a:pPr>
            <a:r>
              <a:rPr lang="en-CA" sz="5400" dirty="0"/>
              <a:t>-- I.J. Good</a:t>
            </a:r>
          </a:p>
        </p:txBody>
      </p:sp>
    </p:spTree>
    <p:extLst>
      <p:ext uri="{BB962C8B-B14F-4D97-AF65-F5344CB8AC3E}">
        <p14:creationId xmlns:p14="http://schemas.microsoft.com/office/powerpoint/2010/main" val="3067797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36D9-2C83-4B98-B5C0-6DD78700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Time to Worry?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30EFD-C95C-4202-AAE6-E8C68D40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CA" sz="7200" dirty="0"/>
              <a:t>Should we be </a:t>
            </a:r>
            <a:r>
              <a:rPr lang="en-CA" sz="7200" dirty="0">
                <a:solidFill>
                  <a:srgbClr val="FF0000"/>
                </a:solidFill>
              </a:rPr>
              <a:t>worried</a:t>
            </a:r>
            <a:r>
              <a:rPr lang="en-CA" sz="7200" dirty="0"/>
              <a:t> about creating AGIs, or superintelligences, that might not work they way we want?</a:t>
            </a:r>
          </a:p>
        </p:txBody>
      </p:sp>
    </p:spTree>
    <p:extLst>
      <p:ext uri="{BB962C8B-B14F-4D97-AF65-F5344CB8AC3E}">
        <p14:creationId xmlns:p14="http://schemas.microsoft.com/office/powerpoint/2010/main" val="1246060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82F0E-3931-468D-B744-C800E6496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Minimizing Human Suffering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2ECF2-D963-485A-AD9A-7105D0BA3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sz="3200" dirty="0"/>
              <a:t>Suppose we create an AGI with the goal to </a:t>
            </a:r>
            <a:r>
              <a:rPr lang="en-CA" sz="3200" dirty="0">
                <a:solidFill>
                  <a:srgbClr val="FF0000"/>
                </a:solidFill>
              </a:rPr>
              <a:t>minimize human suffering</a:t>
            </a:r>
          </a:p>
          <a:p>
            <a:r>
              <a:rPr lang="en-CA" sz="3200" dirty="0"/>
              <a:t>Suppose it concludes that, even in paradise, human nature is such that humans will always find some way to make themselves suffer</a:t>
            </a:r>
          </a:p>
          <a:p>
            <a:r>
              <a:rPr lang="en-CA" sz="3200" dirty="0"/>
              <a:t>Therefore, the agent concludes that the best way to minimize human suffering is to …</a:t>
            </a:r>
          </a:p>
          <a:p>
            <a:pPr marL="0" indent="0" algn="ctr">
              <a:buNone/>
            </a:pPr>
            <a:r>
              <a:rPr lang="en-CA" sz="6000" dirty="0"/>
              <a:t>kill all humans</a:t>
            </a:r>
          </a:p>
        </p:txBody>
      </p:sp>
    </p:spTree>
    <p:extLst>
      <p:ext uri="{BB962C8B-B14F-4D97-AF65-F5344CB8AC3E}">
        <p14:creationId xmlns:p14="http://schemas.microsoft.com/office/powerpoint/2010/main" val="36766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7B46-349F-4A4E-A370-7AF9D5CF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Example: Paper Clip Maximizer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3DAD-F4B6-4D1F-9C5D-350AD6B24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Suppose we have an AI whose </a:t>
            </a:r>
            <a:r>
              <a:rPr lang="en-US" sz="3200" dirty="0">
                <a:solidFill>
                  <a:srgbClr val="FF0000"/>
                </a:solidFill>
              </a:rPr>
              <a:t>only goal is to make as many paper clips as possible</a:t>
            </a:r>
            <a:r>
              <a:rPr lang="en-US" sz="3200" dirty="0"/>
              <a:t>. The AI will realize quickly that it would be much better if there were </a:t>
            </a:r>
            <a:r>
              <a:rPr lang="en-US" sz="3200" dirty="0">
                <a:solidFill>
                  <a:srgbClr val="FF0000"/>
                </a:solidFill>
              </a:rPr>
              <a:t>no humans</a:t>
            </a:r>
            <a:r>
              <a:rPr lang="en-US" sz="3200" dirty="0"/>
              <a:t> because humans might decide to switch it off. Because if humans do so, there would be fewer paper clips. Also, </a:t>
            </a:r>
            <a:r>
              <a:rPr lang="en-US" sz="3200" dirty="0">
                <a:solidFill>
                  <a:srgbClr val="FF0000"/>
                </a:solidFill>
              </a:rPr>
              <a:t>human bodies contain a lot of atoms that could be made into paper clips</a:t>
            </a:r>
            <a:r>
              <a:rPr lang="en-US" sz="3200" dirty="0"/>
              <a:t>. The future that the AI would be trying to gear towards would be one in which there were a lot of paper clips but </a:t>
            </a:r>
            <a:r>
              <a:rPr lang="en-US" sz="3200" dirty="0">
                <a:solidFill>
                  <a:srgbClr val="FF0000"/>
                </a:solidFill>
              </a:rPr>
              <a:t>no humans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-- Nick Bostrom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862707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590</Words>
  <Application>Microsoft Office PowerPoint</Application>
  <PresentationFormat>Widescreen</PresentationFormat>
  <Paragraphs>54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AI Safety</vt:lpstr>
      <vt:lpstr>AGIs</vt:lpstr>
      <vt:lpstr>Superintelligence</vt:lpstr>
      <vt:lpstr>Superintelligence</vt:lpstr>
      <vt:lpstr>Superintelligence</vt:lpstr>
      <vt:lpstr>The Last Invention</vt:lpstr>
      <vt:lpstr>Time to Worry?</vt:lpstr>
      <vt:lpstr>Example: Minimizing Human Suffering</vt:lpstr>
      <vt:lpstr>Example: Paper Clip Maximizer</vt:lpstr>
      <vt:lpstr>Time to Worry?</vt:lpstr>
      <vt:lpstr>Asimov’s 3 Laws of Robotics</vt:lpstr>
      <vt:lpstr>A Common Theme</vt:lpstr>
      <vt:lpstr>AI Safety</vt:lpstr>
      <vt:lpstr>Corrigibility</vt:lpstr>
      <vt:lpstr>Value Alignment</vt:lpstr>
      <vt:lpstr>Stop Buttons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 Safety</dc:title>
  <dc:creator>Toby Donaldson</dc:creator>
  <cp:lastModifiedBy>Toby John Donaldson</cp:lastModifiedBy>
  <cp:revision>10</cp:revision>
  <dcterms:created xsi:type="dcterms:W3CDTF">2019-07-05T03:50:47Z</dcterms:created>
  <dcterms:modified xsi:type="dcterms:W3CDTF">2019-07-05T05:36:18Z</dcterms:modified>
</cp:coreProperties>
</file>