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25"/>
  </p:notesMasterIdLst>
  <p:sldIdLst>
    <p:sldId id="256" r:id="rId2"/>
    <p:sldId id="540" r:id="rId3"/>
    <p:sldId id="619" r:id="rId4"/>
    <p:sldId id="620" r:id="rId5"/>
    <p:sldId id="622" r:id="rId6"/>
    <p:sldId id="623" r:id="rId7"/>
    <p:sldId id="624" r:id="rId8"/>
    <p:sldId id="625" r:id="rId9"/>
    <p:sldId id="626" r:id="rId10"/>
    <p:sldId id="627" r:id="rId11"/>
    <p:sldId id="628" r:id="rId12"/>
    <p:sldId id="629" r:id="rId13"/>
    <p:sldId id="630" r:id="rId14"/>
    <p:sldId id="631" r:id="rId15"/>
    <p:sldId id="632" r:id="rId16"/>
    <p:sldId id="633" r:id="rId17"/>
    <p:sldId id="634" r:id="rId18"/>
    <p:sldId id="636" r:id="rId19"/>
    <p:sldId id="637" r:id="rId20"/>
    <p:sldId id="638" r:id="rId21"/>
    <p:sldId id="640" r:id="rId22"/>
    <p:sldId id="641" r:id="rId23"/>
    <p:sldId id="642" r:id="rId2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20000"/>
      </a:spcBef>
      <a:spcAft>
        <a:spcPct val="0"/>
      </a:spcAft>
      <a:buClr>
        <a:schemeClr val="accent1"/>
      </a:buClr>
      <a:defRPr sz="2800" u="sng" kern="1200">
        <a:solidFill>
          <a:schemeClr val="bg1"/>
        </a:solidFill>
        <a:effectDag name="">
          <a:cont type="tree" name="">
            <a:effect ref="fillLine"/>
            <a:outerShdw dist="38100" dir="13500000" algn="br">
              <a:schemeClr val="bg1">
                <a:lumMod val="200000"/>
                <a:satMod val="200000"/>
              </a:schemeClr>
            </a:outerShdw>
          </a:cont>
          <a:cont type="tree" name="">
            <a:effect ref="fillLine"/>
            <a:outerShdw dist="38100" dir="2700000" algn="tl">
              <a:schemeClr val="bg1">
                <a:lumMod val="60000"/>
                <a:satMod val="60000"/>
              </a:schemeClr>
            </a:outerShdw>
          </a:cont>
          <a:effect ref="fillLine"/>
        </a:effectDag>
        <a:latin typeface="Castellar" pitchFamily="18" charset="0"/>
        <a:ea typeface="ＭＳ Ｐゴシック" pitchFamily="8" charset="-128"/>
        <a:cs typeface="+mn-cs"/>
      </a:defRPr>
    </a:lvl1pPr>
    <a:lvl2pPr marL="457200" algn="l" rtl="0" fontAlgn="base">
      <a:spcBef>
        <a:spcPct val="20000"/>
      </a:spcBef>
      <a:spcAft>
        <a:spcPct val="0"/>
      </a:spcAft>
      <a:buClr>
        <a:schemeClr val="accent1"/>
      </a:buClr>
      <a:defRPr sz="2800" u="sng" kern="1200">
        <a:solidFill>
          <a:schemeClr val="bg1"/>
        </a:solidFill>
        <a:effectDag name="">
          <a:cont type="tree" name="">
            <a:effect ref="fillLine"/>
            <a:outerShdw dist="38100" dir="13500000" algn="br">
              <a:schemeClr val="bg1">
                <a:lumMod val="200000"/>
                <a:satMod val="200000"/>
              </a:schemeClr>
            </a:outerShdw>
          </a:cont>
          <a:cont type="tree" name="">
            <a:effect ref="fillLine"/>
            <a:outerShdw dist="38100" dir="2700000" algn="tl">
              <a:schemeClr val="bg1">
                <a:lumMod val="60000"/>
                <a:satMod val="60000"/>
              </a:schemeClr>
            </a:outerShdw>
          </a:cont>
          <a:effect ref="fillLine"/>
        </a:effectDag>
        <a:latin typeface="Castellar" pitchFamily="18" charset="0"/>
        <a:ea typeface="ＭＳ Ｐゴシック" pitchFamily="8" charset="-128"/>
        <a:cs typeface="+mn-cs"/>
      </a:defRPr>
    </a:lvl2pPr>
    <a:lvl3pPr marL="914400" algn="l" rtl="0" fontAlgn="base">
      <a:spcBef>
        <a:spcPct val="20000"/>
      </a:spcBef>
      <a:spcAft>
        <a:spcPct val="0"/>
      </a:spcAft>
      <a:buClr>
        <a:schemeClr val="accent1"/>
      </a:buClr>
      <a:defRPr sz="2800" u="sng" kern="1200">
        <a:solidFill>
          <a:schemeClr val="bg1"/>
        </a:solidFill>
        <a:effectDag name="">
          <a:cont type="tree" name="">
            <a:effect ref="fillLine"/>
            <a:outerShdw dist="38100" dir="13500000" algn="br">
              <a:schemeClr val="bg1">
                <a:lumMod val="200000"/>
                <a:satMod val="200000"/>
              </a:schemeClr>
            </a:outerShdw>
          </a:cont>
          <a:cont type="tree" name="">
            <a:effect ref="fillLine"/>
            <a:outerShdw dist="38100" dir="2700000" algn="tl">
              <a:schemeClr val="bg1">
                <a:lumMod val="60000"/>
                <a:satMod val="60000"/>
              </a:schemeClr>
            </a:outerShdw>
          </a:cont>
          <a:effect ref="fillLine"/>
        </a:effectDag>
        <a:latin typeface="Castellar" pitchFamily="18" charset="0"/>
        <a:ea typeface="ＭＳ Ｐゴシック" pitchFamily="8" charset="-128"/>
        <a:cs typeface="+mn-cs"/>
      </a:defRPr>
    </a:lvl3pPr>
    <a:lvl4pPr marL="1371600" algn="l" rtl="0" fontAlgn="base">
      <a:spcBef>
        <a:spcPct val="20000"/>
      </a:spcBef>
      <a:spcAft>
        <a:spcPct val="0"/>
      </a:spcAft>
      <a:buClr>
        <a:schemeClr val="accent1"/>
      </a:buClr>
      <a:defRPr sz="2800" u="sng" kern="1200">
        <a:solidFill>
          <a:schemeClr val="bg1"/>
        </a:solidFill>
        <a:effectDag name="">
          <a:cont type="tree" name="">
            <a:effect ref="fillLine"/>
            <a:outerShdw dist="38100" dir="13500000" algn="br">
              <a:schemeClr val="bg1">
                <a:lumMod val="200000"/>
                <a:satMod val="200000"/>
              </a:schemeClr>
            </a:outerShdw>
          </a:cont>
          <a:cont type="tree" name="">
            <a:effect ref="fillLine"/>
            <a:outerShdw dist="38100" dir="2700000" algn="tl">
              <a:schemeClr val="bg1">
                <a:lumMod val="60000"/>
                <a:satMod val="60000"/>
              </a:schemeClr>
            </a:outerShdw>
          </a:cont>
          <a:effect ref="fillLine"/>
        </a:effectDag>
        <a:latin typeface="Castellar" pitchFamily="18" charset="0"/>
        <a:ea typeface="ＭＳ Ｐゴシック" pitchFamily="8" charset="-128"/>
        <a:cs typeface="+mn-cs"/>
      </a:defRPr>
    </a:lvl4pPr>
    <a:lvl5pPr marL="1828800" algn="l" rtl="0" fontAlgn="base">
      <a:spcBef>
        <a:spcPct val="20000"/>
      </a:spcBef>
      <a:spcAft>
        <a:spcPct val="0"/>
      </a:spcAft>
      <a:buClr>
        <a:schemeClr val="accent1"/>
      </a:buClr>
      <a:defRPr sz="2800" u="sng" kern="1200">
        <a:solidFill>
          <a:schemeClr val="bg1"/>
        </a:solidFill>
        <a:effectDag name="">
          <a:cont type="tree" name="">
            <a:effect ref="fillLine"/>
            <a:outerShdw dist="38100" dir="13500000" algn="br">
              <a:schemeClr val="bg1">
                <a:lumMod val="200000"/>
                <a:satMod val="200000"/>
              </a:schemeClr>
            </a:outerShdw>
          </a:cont>
          <a:cont type="tree" name="">
            <a:effect ref="fillLine"/>
            <a:outerShdw dist="38100" dir="2700000" algn="tl">
              <a:schemeClr val="bg1">
                <a:lumMod val="60000"/>
                <a:satMod val="60000"/>
              </a:schemeClr>
            </a:outerShdw>
          </a:cont>
          <a:effect ref="fillLine"/>
        </a:effectDag>
        <a:latin typeface="Castellar" pitchFamily="18" charset="0"/>
        <a:ea typeface="ＭＳ Ｐゴシック" pitchFamily="8" charset="-128"/>
        <a:cs typeface="+mn-cs"/>
      </a:defRPr>
    </a:lvl5pPr>
    <a:lvl6pPr marL="2286000" algn="l" defTabSz="914400" rtl="0" eaLnBrk="1" latinLnBrk="0" hangingPunct="1">
      <a:defRPr sz="2800" u="sng" kern="1200">
        <a:solidFill>
          <a:schemeClr val="bg1"/>
        </a:solidFill>
        <a:effectDag name="">
          <a:cont type="tree" name="">
            <a:effect ref="fillLine"/>
            <a:outerShdw dist="38100" dir="13500000" algn="br">
              <a:schemeClr val="bg1">
                <a:lumMod val="200000"/>
                <a:satMod val="200000"/>
              </a:schemeClr>
            </a:outerShdw>
          </a:cont>
          <a:cont type="tree" name="">
            <a:effect ref="fillLine"/>
            <a:outerShdw dist="38100" dir="2700000" algn="tl">
              <a:schemeClr val="bg1">
                <a:lumMod val="60000"/>
                <a:satMod val="60000"/>
              </a:schemeClr>
            </a:outerShdw>
          </a:cont>
          <a:effect ref="fillLine"/>
        </a:effectDag>
        <a:latin typeface="Castellar" pitchFamily="18" charset="0"/>
        <a:ea typeface="ＭＳ Ｐゴシック" pitchFamily="8" charset="-128"/>
        <a:cs typeface="+mn-cs"/>
      </a:defRPr>
    </a:lvl6pPr>
    <a:lvl7pPr marL="2743200" algn="l" defTabSz="914400" rtl="0" eaLnBrk="1" latinLnBrk="0" hangingPunct="1">
      <a:defRPr sz="2800" u="sng" kern="1200">
        <a:solidFill>
          <a:schemeClr val="bg1"/>
        </a:solidFill>
        <a:effectDag name="">
          <a:cont type="tree" name="">
            <a:effect ref="fillLine"/>
            <a:outerShdw dist="38100" dir="13500000" algn="br">
              <a:schemeClr val="bg1">
                <a:lumMod val="200000"/>
                <a:satMod val="200000"/>
              </a:schemeClr>
            </a:outerShdw>
          </a:cont>
          <a:cont type="tree" name="">
            <a:effect ref="fillLine"/>
            <a:outerShdw dist="38100" dir="2700000" algn="tl">
              <a:schemeClr val="bg1">
                <a:lumMod val="60000"/>
                <a:satMod val="60000"/>
              </a:schemeClr>
            </a:outerShdw>
          </a:cont>
          <a:effect ref="fillLine"/>
        </a:effectDag>
        <a:latin typeface="Castellar" pitchFamily="18" charset="0"/>
        <a:ea typeface="ＭＳ Ｐゴシック" pitchFamily="8" charset="-128"/>
        <a:cs typeface="+mn-cs"/>
      </a:defRPr>
    </a:lvl7pPr>
    <a:lvl8pPr marL="3200400" algn="l" defTabSz="914400" rtl="0" eaLnBrk="1" latinLnBrk="0" hangingPunct="1">
      <a:defRPr sz="2800" u="sng" kern="1200">
        <a:solidFill>
          <a:schemeClr val="bg1"/>
        </a:solidFill>
        <a:effectDag name="">
          <a:cont type="tree" name="">
            <a:effect ref="fillLine"/>
            <a:outerShdw dist="38100" dir="13500000" algn="br">
              <a:schemeClr val="bg1">
                <a:lumMod val="200000"/>
                <a:satMod val="200000"/>
              </a:schemeClr>
            </a:outerShdw>
          </a:cont>
          <a:cont type="tree" name="">
            <a:effect ref="fillLine"/>
            <a:outerShdw dist="38100" dir="2700000" algn="tl">
              <a:schemeClr val="bg1">
                <a:lumMod val="60000"/>
                <a:satMod val="60000"/>
              </a:schemeClr>
            </a:outerShdw>
          </a:cont>
          <a:effect ref="fillLine"/>
        </a:effectDag>
        <a:latin typeface="Castellar" pitchFamily="18" charset="0"/>
        <a:ea typeface="ＭＳ Ｐゴシック" pitchFamily="8" charset="-128"/>
        <a:cs typeface="+mn-cs"/>
      </a:defRPr>
    </a:lvl8pPr>
    <a:lvl9pPr marL="3657600" algn="l" defTabSz="914400" rtl="0" eaLnBrk="1" latinLnBrk="0" hangingPunct="1">
      <a:defRPr sz="2800" u="sng" kern="1200">
        <a:solidFill>
          <a:schemeClr val="bg1"/>
        </a:solidFill>
        <a:effectDag name="">
          <a:cont type="tree" name="">
            <a:effect ref="fillLine"/>
            <a:outerShdw dist="38100" dir="13500000" algn="br">
              <a:schemeClr val="bg1">
                <a:lumMod val="200000"/>
                <a:satMod val="200000"/>
              </a:schemeClr>
            </a:outerShdw>
          </a:cont>
          <a:cont type="tree" name="">
            <a:effect ref="fillLine"/>
            <a:outerShdw dist="38100" dir="2700000" algn="tl">
              <a:schemeClr val="bg1">
                <a:lumMod val="60000"/>
                <a:satMod val="60000"/>
              </a:schemeClr>
            </a:outerShdw>
          </a:cont>
          <a:effect ref="fillLine"/>
        </a:effectDag>
        <a:latin typeface="Castellar" pitchFamily="18" charset="0"/>
        <a:ea typeface="ＭＳ Ｐゴシック" pitchFamily="8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669900"/>
    <a:srgbClr val="FF99FF"/>
    <a:srgbClr val="66FFFF"/>
    <a:srgbClr val="00FF00"/>
    <a:srgbClr val="9933FF"/>
    <a:srgbClr val="FF33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726" autoAdjust="0"/>
    <p:restoredTop sz="91462" autoAdjust="0"/>
  </p:normalViewPr>
  <p:slideViewPr>
    <p:cSldViewPr>
      <p:cViewPr varScale="1">
        <p:scale>
          <a:sx n="83" d="100"/>
          <a:sy n="83" d="100"/>
        </p:scale>
        <p:origin x="-50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\\ais-fs1.sfu.ca\home\users\tloughin\documents\Teaching\100\final%20marks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\\ais-fs1.sfu.ca\home\users\tloughin\documents\Teaching\100\final%20marks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\\ais-fs1.sfu.ca\home\users\tloughin\documents\Teaching\100\final%20marks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\\ais-fs1.sfu.ca\home\users\tloughin\documents\Teaching\100\final%20marks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\\ais-fs1.sfu.ca\home\users\tloughin\documents\Teaching\100\Notes%20from%20SCC\Charts%20for%20Chapter%2010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title>
      <c:tx>
        <c:rich>
          <a:bodyPr/>
          <a:lstStyle/>
          <a:p>
            <a:pPr>
              <a:defRPr/>
            </a:pPr>
            <a:r>
              <a:rPr lang="en-US"/>
              <a:t>2008 marks from Stat 100</a:t>
            </a:r>
          </a:p>
        </c:rich>
      </c:tx>
      <c:layout/>
    </c:title>
    <c:plotArea>
      <c:layout/>
      <c:scatterChart>
        <c:scatterStyle val="lineMarker"/>
        <c:ser>
          <c:idx val="0"/>
          <c:order val="0"/>
          <c:tx>
            <c:v>Final Exam Percent</c:v>
          </c:tx>
          <c:spPr>
            <a:ln w="28575">
              <a:noFill/>
            </a:ln>
          </c:spPr>
          <c:xVal>
            <c:numRef>
              <c:f>'final marks'!$AB$3:$AB$62</c:f>
              <c:numCache>
                <c:formatCode>0.0</c:formatCode>
                <c:ptCount val="60"/>
                <c:pt idx="0">
                  <c:v>100</c:v>
                </c:pt>
                <c:pt idx="1">
                  <c:v>82.539682539682545</c:v>
                </c:pt>
                <c:pt idx="2">
                  <c:v>95.238095238095241</c:v>
                </c:pt>
                <c:pt idx="3">
                  <c:v>95.238095238095241</c:v>
                </c:pt>
                <c:pt idx="4">
                  <c:v>95.238095238095241</c:v>
                </c:pt>
                <c:pt idx="5">
                  <c:v>87.301587301587304</c:v>
                </c:pt>
                <c:pt idx="6">
                  <c:v>71.428571428571431</c:v>
                </c:pt>
                <c:pt idx="7">
                  <c:v>90.476190476190482</c:v>
                </c:pt>
                <c:pt idx="8">
                  <c:v>85.714285714285708</c:v>
                </c:pt>
                <c:pt idx="9">
                  <c:v>73.015873015873012</c:v>
                </c:pt>
                <c:pt idx="10">
                  <c:v>80.952380952380949</c:v>
                </c:pt>
                <c:pt idx="11">
                  <c:v>93.650793650793645</c:v>
                </c:pt>
                <c:pt idx="12">
                  <c:v>77.777777777777771</c:v>
                </c:pt>
                <c:pt idx="13">
                  <c:v>98.412698412698418</c:v>
                </c:pt>
                <c:pt idx="14">
                  <c:v>84.126984126984127</c:v>
                </c:pt>
                <c:pt idx="15">
                  <c:v>95.238095238095241</c:v>
                </c:pt>
                <c:pt idx="16">
                  <c:v>69.841269841269835</c:v>
                </c:pt>
                <c:pt idx="17">
                  <c:v>92.063492063492063</c:v>
                </c:pt>
                <c:pt idx="18">
                  <c:v>92.063492063492063</c:v>
                </c:pt>
                <c:pt idx="19">
                  <c:v>85.714285714285708</c:v>
                </c:pt>
                <c:pt idx="20">
                  <c:v>92.063492063492063</c:v>
                </c:pt>
                <c:pt idx="21">
                  <c:v>79.365079365079367</c:v>
                </c:pt>
                <c:pt idx="22">
                  <c:v>79.365079365079367</c:v>
                </c:pt>
                <c:pt idx="23">
                  <c:v>85.714285714285708</c:v>
                </c:pt>
                <c:pt idx="24">
                  <c:v>82.539682539682545</c:v>
                </c:pt>
                <c:pt idx="25">
                  <c:v>82.539682539682545</c:v>
                </c:pt>
                <c:pt idx="26">
                  <c:v>63.492063492063494</c:v>
                </c:pt>
                <c:pt idx="27">
                  <c:v>66.666666666666671</c:v>
                </c:pt>
                <c:pt idx="28">
                  <c:v>88.888888888888886</c:v>
                </c:pt>
                <c:pt idx="29">
                  <c:v>69.841269841269835</c:v>
                </c:pt>
                <c:pt idx="30">
                  <c:v>57.142857142857146</c:v>
                </c:pt>
                <c:pt idx="31">
                  <c:v>76.19047619047619</c:v>
                </c:pt>
                <c:pt idx="32">
                  <c:v>57.142857142857146</c:v>
                </c:pt>
                <c:pt idx="33">
                  <c:v>85.714285714285708</c:v>
                </c:pt>
                <c:pt idx="34">
                  <c:v>63.492063492063494</c:v>
                </c:pt>
                <c:pt idx="35">
                  <c:v>84.126984126984127</c:v>
                </c:pt>
                <c:pt idx="36">
                  <c:v>73.015873015873012</c:v>
                </c:pt>
                <c:pt idx="37">
                  <c:v>80.952380952380949</c:v>
                </c:pt>
                <c:pt idx="38">
                  <c:v>69.841269841269835</c:v>
                </c:pt>
                <c:pt idx="39">
                  <c:v>71.428571428571431</c:v>
                </c:pt>
                <c:pt idx="40">
                  <c:v>73.015873015873012</c:v>
                </c:pt>
                <c:pt idx="41">
                  <c:v>69.841269841269835</c:v>
                </c:pt>
                <c:pt idx="42">
                  <c:v>63.492063492063494</c:v>
                </c:pt>
                <c:pt idx="43">
                  <c:v>69.841269841269835</c:v>
                </c:pt>
                <c:pt idx="44">
                  <c:v>79.365079365079367</c:v>
                </c:pt>
                <c:pt idx="45">
                  <c:v>61.904761904761905</c:v>
                </c:pt>
                <c:pt idx="46">
                  <c:v>60.317460317460316</c:v>
                </c:pt>
                <c:pt idx="47">
                  <c:v>69.841269841269835</c:v>
                </c:pt>
                <c:pt idx="48">
                  <c:v>80.952380952380949</c:v>
                </c:pt>
                <c:pt idx="49">
                  <c:v>74.603174603174608</c:v>
                </c:pt>
                <c:pt idx="50">
                  <c:v>61.904761904761905</c:v>
                </c:pt>
                <c:pt idx="51">
                  <c:v>61.904761904761905</c:v>
                </c:pt>
                <c:pt idx="52">
                  <c:v>66.666666666666671</c:v>
                </c:pt>
                <c:pt idx="53">
                  <c:v>87.301587301587304</c:v>
                </c:pt>
                <c:pt idx="54">
                  <c:v>41.269841269841272</c:v>
                </c:pt>
                <c:pt idx="55">
                  <c:v>79.365079365079367</c:v>
                </c:pt>
                <c:pt idx="56">
                  <c:v>66.666666666666671</c:v>
                </c:pt>
                <c:pt idx="57">
                  <c:v>76.19047619047619</c:v>
                </c:pt>
                <c:pt idx="58">
                  <c:v>53.968253968253968</c:v>
                </c:pt>
                <c:pt idx="59">
                  <c:v>57.142857142857146</c:v>
                </c:pt>
              </c:numCache>
            </c:numRef>
          </c:xVal>
          <c:yVal>
            <c:numRef>
              <c:f>'final marks'!$AD$3:$AD$62</c:f>
              <c:numCache>
                <c:formatCode>0.0</c:formatCode>
                <c:ptCount val="60"/>
                <c:pt idx="0">
                  <c:v>100</c:v>
                </c:pt>
                <c:pt idx="1">
                  <c:v>100</c:v>
                </c:pt>
                <c:pt idx="2">
                  <c:v>96.491228070175438</c:v>
                </c:pt>
                <c:pt idx="3">
                  <c:v>95.614035087719301</c:v>
                </c:pt>
                <c:pt idx="4">
                  <c:v>94.736842105263165</c:v>
                </c:pt>
                <c:pt idx="5">
                  <c:v>91.228070175438603</c:v>
                </c:pt>
                <c:pt idx="6">
                  <c:v>91.228070175438603</c:v>
                </c:pt>
                <c:pt idx="7">
                  <c:v>86.84210526315789</c:v>
                </c:pt>
                <c:pt idx="8">
                  <c:v>86.84210526315789</c:v>
                </c:pt>
                <c:pt idx="9">
                  <c:v>85.964912280701753</c:v>
                </c:pt>
                <c:pt idx="10">
                  <c:v>85.087719298245617</c:v>
                </c:pt>
                <c:pt idx="11">
                  <c:v>85.087719298245617</c:v>
                </c:pt>
                <c:pt idx="12">
                  <c:v>85.087719298245617</c:v>
                </c:pt>
                <c:pt idx="13">
                  <c:v>84.21052631578948</c:v>
                </c:pt>
                <c:pt idx="14">
                  <c:v>80.701754385964918</c:v>
                </c:pt>
                <c:pt idx="15">
                  <c:v>80.701754385964918</c:v>
                </c:pt>
                <c:pt idx="16">
                  <c:v>78.94736842105263</c:v>
                </c:pt>
                <c:pt idx="17">
                  <c:v>78.070175438596493</c:v>
                </c:pt>
                <c:pt idx="18">
                  <c:v>78.070175438596493</c:v>
                </c:pt>
                <c:pt idx="19">
                  <c:v>77.192982456140356</c:v>
                </c:pt>
                <c:pt idx="20">
                  <c:v>76.315789473684205</c:v>
                </c:pt>
                <c:pt idx="21">
                  <c:v>76.315789473684205</c:v>
                </c:pt>
                <c:pt idx="22">
                  <c:v>76.315789473684205</c:v>
                </c:pt>
                <c:pt idx="23">
                  <c:v>75.438596491228068</c:v>
                </c:pt>
                <c:pt idx="24">
                  <c:v>74.561403508771932</c:v>
                </c:pt>
                <c:pt idx="25">
                  <c:v>74.561403508771932</c:v>
                </c:pt>
                <c:pt idx="26">
                  <c:v>74.561403508771932</c:v>
                </c:pt>
                <c:pt idx="27">
                  <c:v>74.561403508771932</c:v>
                </c:pt>
                <c:pt idx="28">
                  <c:v>74.561403508771932</c:v>
                </c:pt>
                <c:pt idx="29">
                  <c:v>73.684210526315795</c:v>
                </c:pt>
                <c:pt idx="30">
                  <c:v>72.807017543859644</c:v>
                </c:pt>
                <c:pt idx="31">
                  <c:v>71.929824561403507</c:v>
                </c:pt>
                <c:pt idx="32">
                  <c:v>71.929824561403507</c:v>
                </c:pt>
                <c:pt idx="33">
                  <c:v>70.175438596491233</c:v>
                </c:pt>
                <c:pt idx="34">
                  <c:v>70.175438596491233</c:v>
                </c:pt>
                <c:pt idx="35">
                  <c:v>69.298245614035082</c:v>
                </c:pt>
                <c:pt idx="36">
                  <c:v>69.298245614035082</c:v>
                </c:pt>
                <c:pt idx="37">
                  <c:v>68.421052631578945</c:v>
                </c:pt>
                <c:pt idx="38">
                  <c:v>66.666666666666671</c:v>
                </c:pt>
                <c:pt idx="39">
                  <c:v>64.912280701754383</c:v>
                </c:pt>
                <c:pt idx="40">
                  <c:v>64.035087719298247</c:v>
                </c:pt>
                <c:pt idx="41">
                  <c:v>64.035087719298247</c:v>
                </c:pt>
                <c:pt idx="42">
                  <c:v>63.157894736842103</c:v>
                </c:pt>
                <c:pt idx="43">
                  <c:v>63.157894736842103</c:v>
                </c:pt>
                <c:pt idx="44">
                  <c:v>61.403508771929822</c:v>
                </c:pt>
                <c:pt idx="45">
                  <c:v>61.403508771929822</c:v>
                </c:pt>
                <c:pt idx="46">
                  <c:v>61.403508771929822</c:v>
                </c:pt>
                <c:pt idx="47">
                  <c:v>58.771929824561404</c:v>
                </c:pt>
                <c:pt idx="48">
                  <c:v>58.771929824561404</c:v>
                </c:pt>
                <c:pt idx="49">
                  <c:v>57.89473684210526</c:v>
                </c:pt>
                <c:pt idx="50">
                  <c:v>57.89473684210526</c:v>
                </c:pt>
                <c:pt idx="51">
                  <c:v>57.89473684210526</c:v>
                </c:pt>
                <c:pt idx="52">
                  <c:v>57.017543859649123</c:v>
                </c:pt>
                <c:pt idx="53">
                  <c:v>57.017543859649123</c:v>
                </c:pt>
                <c:pt idx="54">
                  <c:v>57.017543859649123</c:v>
                </c:pt>
                <c:pt idx="55">
                  <c:v>55.263157894736842</c:v>
                </c:pt>
                <c:pt idx="56">
                  <c:v>52.631578947368418</c:v>
                </c:pt>
                <c:pt idx="57">
                  <c:v>44.736842105263158</c:v>
                </c:pt>
                <c:pt idx="58">
                  <c:v>39.473684210526315</c:v>
                </c:pt>
                <c:pt idx="59">
                  <c:v>36.842105263157897</c:v>
                </c:pt>
              </c:numCache>
            </c:numRef>
          </c:yVal>
        </c:ser>
        <c:axId val="114198400"/>
        <c:axId val="114229632"/>
      </c:scatterChart>
      <c:valAx>
        <c:axId val="114198400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 sz="1400"/>
                </a:pPr>
                <a:r>
                  <a:rPr lang="en-US" sz="1400"/>
                  <a:t>Midterm 1 score</a:t>
                </a:r>
              </a:p>
            </c:rich>
          </c:tx>
          <c:layout/>
        </c:title>
        <c:numFmt formatCode="0.0" sourceLinked="1"/>
        <c:tickLblPos val="nextTo"/>
        <c:txPr>
          <a:bodyPr/>
          <a:lstStyle/>
          <a:p>
            <a:pPr>
              <a:defRPr sz="1400"/>
            </a:pPr>
            <a:endParaRPr lang="en-US"/>
          </a:p>
        </c:txPr>
        <c:crossAx val="114229632"/>
        <c:crosses val="autoZero"/>
        <c:crossBetween val="midCat"/>
      </c:valAx>
      <c:valAx>
        <c:axId val="114229632"/>
        <c:scaling>
          <c:orientation val="minMax"/>
        </c:scaling>
        <c:axPos val="l"/>
        <c:majorGridlines/>
        <c:title>
          <c:tx>
            <c:rich>
              <a:bodyPr rot="-5400000" vert="horz"/>
              <a:lstStyle/>
              <a:p>
                <a:pPr>
                  <a:defRPr sz="1400"/>
                </a:pPr>
                <a:r>
                  <a:rPr lang="en-US" sz="1400"/>
                  <a:t>Final Exam Score</a:t>
                </a:r>
              </a:p>
            </c:rich>
          </c:tx>
          <c:layout/>
        </c:title>
        <c:numFmt formatCode="0.0" sourceLinked="1"/>
        <c:tickLblPos val="nextTo"/>
        <c:txPr>
          <a:bodyPr/>
          <a:lstStyle/>
          <a:p>
            <a:pPr>
              <a:defRPr sz="1400"/>
            </a:pPr>
            <a:endParaRPr lang="en-US"/>
          </a:p>
        </c:txPr>
        <c:crossAx val="114198400"/>
        <c:crosses val="autoZero"/>
        <c:crossBetween val="midCat"/>
      </c:valAx>
    </c:plotArea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title>
      <c:tx>
        <c:rich>
          <a:bodyPr/>
          <a:lstStyle/>
          <a:p>
            <a:pPr>
              <a:defRPr/>
            </a:pPr>
            <a:r>
              <a:rPr lang="en-US"/>
              <a:t>2008 marks from Stat 100</a:t>
            </a:r>
          </a:p>
        </c:rich>
      </c:tx>
      <c:layout/>
    </c:title>
    <c:plotArea>
      <c:layout/>
      <c:scatterChart>
        <c:scatterStyle val="lineMarker"/>
        <c:ser>
          <c:idx val="0"/>
          <c:order val="0"/>
          <c:tx>
            <c:v>Final Exam Percent</c:v>
          </c:tx>
          <c:spPr>
            <a:ln w="28575">
              <a:noFill/>
            </a:ln>
          </c:spPr>
          <c:xVal>
            <c:numRef>
              <c:f>'final marks'!$AB$3:$AB$62</c:f>
              <c:numCache>
                <c:formatCode>0.0</c:formatCode>
                <c:ptCount val="60"/>
                <c:pt idx="0">
                  <c:v>100</c:v>
                </c:pt>
                <c:pt idx="1">
                  <c:v>82.539682539682545</c:v>
                </c:pt>
                <c:pt idx="2">
                  <c:v>95.238095238095241</c:v>
                </c:pt>
                <c:pt idx="3">
                  <c:v>95.238095238095241</c:v>
                </c:pt>
                <c:pt idx="4">
                  <c:v>95.238095238095241</c:v>
                </c:pt>
                <c:pt idx="5">
                  <c:v>87.301587301587304</c:v>
                </c:pt>
                <c:pt idx="6">
                  <c:v>71.428571428571431</c:v>
                </c:pt>
                <c:pt idx="7">
                  <c:v>90.476190476190482</c:v>
                </c:pt>
                <c:pt idx="8">
                  <c:v>85.714285714285708</c:v>
                </c:pt>
                <c:pt idx="9">
                  <c:v>73.015873015873012</c:v>
                </c:pt>
                <c:pt idx="10">
                  <c:v>80.952380952380949</c:v>
                </c:pt>
                <c:pt idx="11">
                  <c:v>93.650793650793645</c:v>
                </c:pt>
                <c:pt idx="12">
                  <c:v>77.777777777777771</c:v>
                </c:pt>
                <c:pt idx="13">
                  <c:v>98.412698412698418</c:v>
                </c:pt>
                <c:pt idx="14">
                  <c:v>84.126984126984127</c:v>
                </c:pt>
                <c:pt idx="15">
                  <c:v>95.238095238095241</c:v>
                </c:pt>
                <c:pt idx="16">
                  <c:v>69.841269841269835</c:v>
                </c:pt>
                <c:pt idx="17">
                  <c:v>92.063492063492063</c:v>
                </c:pt>
                <c:pt idx="18">
                  <c:v>92.063492063492063</c:v>
                </c:pt>
                <c:pt idx="19">
                  <c:v>85.714285714285708</c:v>
                </c:pt>
                <c:pt idx="20">
                  <c:v>92.063492063492063</c:v>
                </c:pt>
                <c:pt idx="21">
                  <c:v>79.365079365079367</c:v>
                </c:pt>
                <c:pt idx="22">
                  <c:v>79.365079365079367</c:v>
                </c:pt>
                <c:pt idx="23">
                  <c:v>85.714285714285708</c:v>
                </c:pt>
                <c:pt idx="24">
                  <c:v>82.539682539682545</c:v>
                </c:pt>
                <c:pt idx="25">
                  <c:v>82.539682539682545</c:v>
                </c:pt>
                <c:pt idx="26">
                  <c:v>63.492063492063494</c:v>
                </c:pt>
                <c:pt idx="27">
                  <c:v>66.666666666666671</c:v>
                </c:pt>
                <c:pt idx="28">
                  <c:v>88.888888888888886</c:v>
                </c:pt>
                <c:pt idx="29">
                  <c:v>69.841269841269835</c:v>
                </c:pt>
                <c:pt idx="30">
                  <c:v>57.142857142857146</c:v>
                </c:pt>
                <c:pt idx="31">
                  <c:v>76.19047619047619</c:v>
                </c:pt>
                <c:pt idx="32">
                  <c:v>57.142857142857146</c:v>
                </c:pt>
                <c:pt idx="33">
                  <c:v>85.714285714285708</c:v>
                </c:pt>
                <c:pt idx="34">
                  <c:v>63.492063492063494</c:v>
                </c:pt>
                <c:pt idx="35">
                  <c:v>84.126984126984127</c:v>
                </c:pt>
                <c:pt idx="36">
                  <c:v>73.015873015873012</c:v>
                </c:pt>
                <c:pt idx="37">
                  <c:v>80.952380952380949</c:v>
                </c:pt>
                <c:pt idx="38">
                  <c:v>69.841269841269835</c:v>
                </c:pt>
                <c:pt idx="39">
                  <c:v>71.428571428571431</c:v>
                </c:pt>
                <c:pt idx="40">
                  <c:v>73.015873015873012</c:v>
                </c:pt>
                <c:pt idx="41">
                  <c:v>69.841269841269835</c:v>
                </c:pt>
                <c:pt idx="42">
                  <c:v>63.492063492063494</c:v>
                </c:pt>
                <c:pt idx="43">
                  <c:v>69.841269841269835</c:v>
                </c:pt>
                <c:pt idx="44">
                  <c:v>79.365079365079367</c:v>
                </c:pt>
                <c:pt idx="45">
                  <c:v>61.904761904761905</c:v>
                </c:pt>
                <c:pt idx="46">
                  <c:v>60.317460317460316</c:v>
                </c:pt>
                <c:pt idx="47">
                  <c:v>69.841269841269835</c:v>
                </c:pt>
                <c:pt idx="48">
                  <c:v>80.952380952380949</c:v>
                </c:pt>
                <c:pt idx="49">
                  <c:v>74.603174603174608</c:v>
                </c:pt>
                <c:pt idx="50">
                  <c:v>61.904761904761905</c:v>
                </c:pt>
                <c:pt idx="51">
                  <c:v>61.904761904761905</c:v>
                </c:pt>
                <c:pt idx="52">
                  <c:v>66.666666666666671</c:v>
                </c:pt>
                <c:pt idx="53">
                  <c:v>87.301587301587304</c:v>
                </c:pt>
                <c:pt idx="54">
                  <c:v>41.269841269841272</c:v>
                </c:pt>
                <c:pt idx="55">
                  <c:v>79.365079365079367</c:v>
                </c:pt>
                <c:pt idx="56">
                  <c:v>66.666666666666671</c:v>
                </c:pt>
                <c:pt idx="57">
                  <c:v>76.19047619047619</c:v>
                </c:pt>
                <c:pt idx="58">
                  <c:v>53.968253968253968</c:v>
                </c:pt>
                <c:pt idx="59">
                  <c:v>57.142857142857146</c:v>
                </c:pt>
              </c:numCache>
            </c:numRef>
          </c:xVal>
          <c:yVal>
            <c:numRef>
              <c:f>'final marks'!$AD$3:$AD$62</c:f>
              <c:numCache>
                <c:formatCode>0.0</c:formatCode>
                <c:ptCount val="60"/>
                <c:pt idx="0">
                  <c:v>100</c:v>
                </c:pt>
                <c:pt idx="1">
                  <c:v>100</c:v>
                </c:pt>
                <c:pt idx="2">
                  <c:v>96.491228070175438</c:v>
                </c:pt>
                <c:pt idx="3">
                  <c:v>95.614035087719301</c:v>
                </c:pt>
                <c:pt idx="4">
                  <c:v>94.736842105263165</c:v>
                </c:pt>
                <c:pt idx="5">
                  <c:v>91.228070175438603</c:v>
                </c:pt>
                <c:pt idx="6">
                  <c:v>91.228070175438603</c:v>
                </c:pt>
                <c:pt idx="7">
                  <c:v>86.84210526315789</c:v>
                </c:pt>
                <c:pt idx="8">
                  <c:v>86.84210526315789</c:v>
                </c:pt>
                <c:pt idx="9">
                  <c:v>85.964912280701753</c:v>
                </c:pt>
                <c:pt idx="10">
                  <c:v>85.087719298245617</c:v>
                </c:pt>
                <c:pt idx="11">
                  <c:v>85.087719298245617</c:v>
                </c:pt>
                <c:pt idx="12">
                  <c:v>85.087719298245617</c:v>
                </c:pt>
                <c:pt idx="13">
                  <c:v>84.21052631578948</c:v>
                </c:pt>
                <c:pt idx="14">
                  <c:v>80.701754385964918</c:v>
                </c:pt>
                <c:pt idx="15">
                  <c:v>80.701754385964918</c:v>
                </c:pt>
                <c:pt idx="16">
                  <c:v>78.94736842105263</c:v>
                </c:pt>
                <c:pt idx="17">
                  <c:v>78.070175438596493</c:v>
                </c:pt>
                <c:pt idx="18">
                  <c:v>78.070175438596493</c:v>
                </c:pt>
                <c:pt idx="19">
                  <c:v>77.192982456140356</c:v>
                </c:pt>
                <c:pt idx="20">
                  <c:v>76.315789473684205</c:v>
                </c:pt>
                <c:pt idx="21">
                  <c:v>76.315789473684205</c:v>
                </c:pt>
                <c:pt idx="22">
                  <c:v>76.315789473684205</c:v>
                </c:pt>
                <c:pt idx="23">
                  <c:v>75.438596491228068</c:v>
                </c:pt>
                <c:pt idx="24">
                  <c:v>74.561403508771932</c:v>
                </c:pt>
                <c:pt idx="25">
                  <c:v>74.561403508771932</c:v>
                </c:pt>
                <c:pt idx="26">
                  <c:v>74.561403508771932</c:v>
                </c:pt>
                <c:pt idx="27">
                  <c:v>74.561403508771932</c:v>
                </c:pt>
                <c:pt idx="28">
                  <c:v>74.561403508771932</c:v>
                </c:pt>
                <c:pt idx="29">
                  <c:v>73.684210526315795</c:v>
                </c:pt>
                <c:pt idx="30">
                  <c:v>72.807017543859644</c:v>
                </c:pt>
                <c:pt idx="31">
                  <c:v>71.929824561403507</c:v>
                </c:pt>
                <c:pt idx="32">
                  <c:v>71.929824561403507</c:v>
                </c:pt>
                <c:pt idx="33">
                  <c:v>70.175438596491233</c:v>
                </c:pt>
                <c:pt idx="34">
                  <c:v>70.175438596491233</c:v>
                </c:pt>
                <c:pt idx="35">
                  <c:v>69.298245614035082</c:v>
                </c:pt>
                <c:pt idx="36">
                  <c:v>69.298245614035082</c:v>
                </c:pt>
                <c:pt idx="37">
                  <c:v>68.421052631578945</c:v>
                </c:pt>
                <c:pt idx="38">
                  <c:v>66.666666666666671</c:v>
                </c:pt>
                <c:pt idx="39">
                  <c:v>64.912280701754383</c:v>
                </c:pt>
                <c:pt idx="40">
                  <c:v>64.035087719298247</c:v>
                </c:pt>
                <c:pt idx="41">
                  <c:v>64.035087719298247</c:v>
                </c:pt>
                <c:pt idx="42">
                  <c:v>63.157894736842103</c:v>
                </c:pt>
                <c:pt idx="43">
                  <c:v>63.157894736842103</c:v>
                </c:pt>
                <c:pt idx="44">
                  <c:v>61.403508771929822</c:v>
                </c:pt>
                <c:pt idx="45">
                  <c:v>61.403508771929822</c:v>
                </c:pt>
                <c:pt idx="46">
                  <c:v>61.403508771929822</c:v>
                </c:pt>
                <c:pt idx="47">
                  <c:v>58.771929824561404</c:v>
                </c:pt>
                <c:pt idx="48">
                  <c:v>58.771929824561404</c:v>
                </c:pt>
                <c:pt idx="49">
                  <c:v>57.89473684210526</c:v>
                </c:pt>
                <c:pt idx="50">
                  <c:v>57.89473684210526</c:v>
                </c:pt>
                <c:pt idx="51">
                  <c:v>57.89473684210526</c:v>
                </c:pt>
                <c:pt idx="52">
                  <c:v>57.017543859649123</c:v>
                </c:pt>
                <c:pt idx="53">
                  <c:v>57.017543859649123</c:v>
                </c:pt>
                <c:pt idx="54">
                  <c:v>57.017543859649123</c:v>
                </c:pt>
                <c:pt idx="55">
                  <c:v>55.263157894736842</c:v>
                </c:pt>
                <c:pt idx="56">
                  <c:v>52.631578947368418</c:v>
                </c:pt>
                <c:pt idx="57">
                  <c:v>44.736842105263158</c:v>
                </c:pt>
                <c:pt idx="58">
                  <c:v>39.473684210526315</c:v>
                </c:pt>
                <c:pt idx="59">
                  <c:v>36.842105263157897</c:v>
                </c:pt>
              </c:numCache>
            </c:numRef>
          </c:yVal>
        </c:ser>
        <c:axId val="51543040"/>
        <c:axId val="51559040"/>
      </c:scatterChart>
      <c:valAx>
        <c:axId val="51543040"/>
        <c:scaling>
          <c:orientation val="minMax"/>
          <c:max val="120"/>
        </c:scaling>
        <c:axPos val="b"/>
        <c:title>
          <c:tx>
            <c:rich>
              <a:bodyPr/>
              <a:lstStyle/>
              <a:p>
                <a:pPr>
                  <a:defRPr sz="1400"/>
                </a:pPr>
                <a:r>
                  <a:rPr lang="en-US" sz="1400"/>
                  <a:t>Midterm 1 score</a:t>
                </a:r>
              </a:p>
            </c:rich>
          </c:tx>
          <c:layout/>
        </c:title>
        <c:numFmt formatCode="0.0" sourceLinked="1"/>
        <c:tickLblPos val="nextTo"/>
        <c:txPr>
          <a:bodyPr/>
          <a:lstStyle/>
          <a:p>
            <a:pPr>
              <a:defRPr sz="1400"/>
            </a:pPr>
            <a:endParaRPr lang="en-US"/>
          </a:p>
        </c:txPr>
        <c:crossAx val="51559040"/>
        <c:crosses val="autoZero"/>
        <c:crossBetween val="midCat"/>
        <c:majorUnit val="20"/>
      </c:valAx>
      <c:valAx>
        <c:axId val="51559040"/>
        <c:scaling>
          <c:orientation val="minMax"/>
        </c:scaling>
        <c:axPos val="l"/>
        <c:majorGridlines/>
        <c:title>
          <c:tx>
            <c:rich>
              <a:bodyPr rot="-5400000" vert="horz"/>
              <a:lstStyle/>
              <a:p>
                <a:pPr>
                  <a:defRPr sz="1400"/>
                </a:pPr>
                <a:r>
                  <a:rPr lang="en-US" sz="1400"/>
                  <a:t>Final Exam Score</a:t>
                </a:r>
              </a:p>
            </c:rich>
          </c:tx>
          <c:layout/>
        </c:title>
        <c:numFmt formatCode="0.0" sourceLinked="1"/>
        <c:tickLblPos val="nextTo"/>
        <c:txPr>
          <a:bodyPr/>
          <a:lstStyle/>
          <a:p>
            <a:pPr>
              <a:defRPr sz="1400"/>
            </a:pPr>
            <a:endParaRPr lang="en-US"/>
          </a:p>
        </c:txPr>
        <c:crossAx val="51543040"/>
        <c:crosses val="autoZero"/>
        <c:crossBetween val="midCat"/>
      </c:valAx>
    </c:plotArea>
    <c:plotVisOnly val="1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title>
      <c:tx>
        <c:rich>
          <a:bodyPr/>
          <a:lstStyle/>
          <a:p>
            <a:pPr>
              <a:defRPr/>
            </a:pPr>
            <a:r>
              <a:rPr lang="en-US"/>
              <a:t>2008 marks from Stat 100</a:t>
            </a:r>
          </a:p>
        </c:rich>
      </c:tx>
      <c:layout/>
    </c:title>
    <c:plotArea>
      <c:layout/>
      <c:scatterChart>
        <c:scatterStyle val="lineMarker"/>
        <c:ser>
          <c:idx val="0"/>
          <c:order val="0"/>
          <c:tx>
            <c:v>Final Exam Percent</c:v>
          </c:tx>
          <c:spPr>
            <a:ln w="28575">
              <a:noFill/>
            </a:ln>
          </c:spPr>
          <c:xVal>
            <c:numRef>
              <c:f>'final marks'!$AB$3:$AB$62</c:f>
              <c:numCache>
                <c:formatCode>0.0</c:formatCode>
                <c:ptCount val="60"/>
                <c:pt idx="0">
                  <c:v>100</c:v>
                </c:pt>
                <c:pt idx="1">
                  <c:v>82.539682539682531</c:v>
                </c:pt>
                <c:pt idx="2">
                  <c:v>95.238095238095241</c:v>
                </c:pt>
                <c:pt idx="3">
                  <c:v>95.238095238095241</c:v>
                </c:pt>
                <c:pt idx="4">
                  <c:v>95.238095238095241</c:v>
                </c:pt>
                <c:pt idx="5">
                  <c:v>87.30158730158729</c:v>
                </c:pt>
                <c:pt idx="6">
                  <c:v>71.428571428571416</c:v>
                </c:pt>
                <c:pt idx="7">
                  <c:v>90.476190476190482</c:v>
                </c:pt>
                <c:pt idx="8">
                  <c:v>85.714285714285722</c:v>
                </c:pt>
                <c:pt idx="9">
                  <c:v>73.015873015873012</c:v>
                </c:pt>
                <c:pt idx="10">
                  <c:v>80.952380952380935</c:v>
                </c:pt>
                <c:pt idx="11">
                  <c:v>93.650793650793631</c:v>
                </c:pt>
                <c:pt idx="12">
                  <c:v>77.777777777777757</c:v>
                </c:pt>
                <c:pt idx="13">
                  <c:v>98.412698412698418</c:v>
                </c:pt>
                <c:pt idx="14">
                  <c:v>84.126984126984084</c:v>
                </c:pt>
                <c:pt idx="15">
                  <c:v>95.238095238095241</c:v>
                </c:pt>
                <c:pt idx="16">
                  <c:v>69.841269841269849</c:v>
                </c:pt>
                <c:pt idx="17">
                  <c:v>92.063492063492049</c:v>
                </c:pt>
                <c:pt idx="18">
                  <c:v>92.063492063492049</c:v>
                </c:pt>
                <c:pt idx="19">
                  <c:v>85.714285714285722</c:v>
                </c:pt>
                <c:pt idx="20">
                  <c:v>92.063492063492049</c:v>
                </c:pt>
                <c:pt idx="21">
                  <c:v>79.365079365079353</c:v>
                </c:pt>
                <c:pt idx="22">
                  <c:v>79.365079365079353</c:v>
                </c:pt>
                <c:pt idx="23">
                  <c:v>85.714285714285722</c:v>
                </c:pt>
                <c:pt idx="24">
                  <c:v>82.539682539682531</c:v>
                </c:pt>
                <c:pt idx="25">
                  <c:v>82.539682539682531</c:v>
                </c:pt>
                <c:pt idx="26">
                  <c:v>63.492063492063494</c:v>
                </c:pt>
                <c:pt idx="27">
                  <c:v>66.666666666666671</c:v>
                </c:pt>
                <c:pt idx="28">
                  <c:v>88.888888888888857</c:v>
                </c:pt>
                <c:pt idx="29">
                  <c:v>69.841269841269849</c:v>
                </c:pt>
                <c:pt idx="30">
                  <c:v>57.142857142857153</c:v>
                </c:pt>
                <c:pt idx="31">
                  <c:v>76.190476190476161</c:v>
                </c:pt>
                <c:pt idx="32">
                  <c:v>57.142857142857153</c:v>
                </c:pt>
                <c:pt idx="33">
                  <c:v>85.714285714285722</c:v>
                </c:pt>
                <c:pt idx="34">
                  <c:v>63.492063492063494</c:v>
                </c:pt>
                <c:pt idx="35">
                  <c:v>84.126984126984084</c:v>
                </c:pt>
                <c:pt idx="36">
                  <c:v>73.015873015873012</c:v>
                </c:pt>
                <c:pt idx="37">
                  <c:v>80.952380952380935</c:v>
                </c:pt>
                <c:pt idx="38">
                  <c:v>69.841269841269849</c:v>
                </c:pt>
                <c:pt idx="39">
                  <c:v>71.428571428571416</c:v>
                </c:pt>
                <c:pt idx="40">
                  <c:v>73.015873015873012</c:v>
                </c:pt>
                <c:pt idx="41">
                  <c:v>69.841269841269849</c:v>
                </c:pt>
                <c:pt idx="42">
                  <c:v>63.492063492063494</c:v>
                </c:pt>
                <c:pt idx="43">
                  <c:v>69.841269841269849</c:v>
                </c:pt>
                <c:pt idx="44">
                  <c:v>79.365079365079353</c:v>
                </c:pt>
                <c:pt idx="45">
                  <c:v>61.904761904761905</c:v>
                </c:pt>
                <c:pt idx="46">
                  <c:v>60.317460317460302</c:v>
                </c:pt>
                <c:pt idx="47">
                  <c:v>69.841269841269849</c:v>
                </c:pt>
                <c:pt idx="48">
                  <c:v>80.952380952380935</c:v>
                </c:pt>
                <c:pt idx="49">
                  <c:v>74.603174603174608</c:v>
                </c:pt>
                <c:pt idx="50">
                  <c:v>61.904761904761905</c:v>
                </c:pt>
                <c:pt idx="51">
                  <c:v>61.904761904761905</c:v>
                </c:pt>
                <c:pt idx="52">
                  <c:v>66.666666666666671</c:v>
                </c:pt>
                <c:pt idx="53">
                  <c:v>87.30158730158729</c:v>
                </c:pt>
                <c:pt idx="54">
                  <c:v>41.269841269841265</c:v>
                </c:pt>
                <c:pt idx="55">
                  <c:v>79.365079365079353</c:v>
                </c:pt>
                <c:pt idx="56">
                  <c:v>66.666666666666671</c:v>
                </c:pt>
                <c:pt idx="57">
                  <c:v>76.190476190476161</c:v>
                </c:pt>
                <c:pt idx="58">
                  <c:v>53.968253968253968</c:v>
                </c:pt>
                <c:pt idx="59">
                  <c:v>57.142857142857153</c:v>
                </c:pt>
              </c:numCache>
            </c:numRef>
          </c:xVal>
          <c:yVal>
            <c:numRef>
              <c:f>'final marks'!$AD$3:$AD$62</c:f>
              <c:numCache>
                <c:formatCode>0.0</c:formatCode>
                <c:ptCount val="60"/>
                <c:pt idx="0">
                  <c:v>100</c:v>
                </c:pt>
                <c:pt idx="1">
                  <c:v>100</c:v>
                </c:pt>
                <c:pt idx="2">
                  <c:v>96.491228070175467</c:v>
                </c:pt>
                <c:pt idx="3">
                  <c:v>95.614035087719301</c:v>
                </c:pt>
                <c:pt idx="4">
                  <c:v>94.73684210526315</c:v>
                </c:pt>
                <c:pt idx="5">
                  <c:v>91.228070175438575</c:v>
                </c:pt>
                <c:pt idx="6">
                  <c:v>91.228070175438575</c:v>
                </c:pt>
                <c:pt idx="7">
                  <c:v>86.84210526315789</c:v>
                </c:pt>
                <c:pt idx="8">
                  <c:v>86.84210526315789</c:v>
                </c:pt>
                <c:pt idx="9">
                  <c:v>85.964912280701768</c:v>
                </c:pt>
                <c:pt idx="10">
                  <c:v>85.087719298245631</c:v>
                </c:pt>
                <c:pt idx="11">
                  <c:v>85.087719298245631</c:v>
                </c:pt>
                <c:pt idx="12">
                  <c:v>85.087719298245631</c:v>
                </c:pt>
                <c:pt idx="13">
                  <c:v>84.21052631578948</c:v>
                </c:pt>
                <c:pt idx="14">
                  <c:v>80.701754385964932</c:v>
                </c:pt>
                <c:pt idx="15">
                  <c:v>80.701754385964932</c:v>
                </c:pt>
                <c:pt idx="16">
                  <c:v>78.947368421052644</c:v>
                </c:pt>
                <c:pt idx="17">
                  <c:v>78.070175438596465</c:v>
                </c:pt>
                <c:pt idx="18">
                  <c:v>78.070175438596465</c:v>
                </c:pt>
                <c:pt idx="19">
                  <c:v>77.192982456140342</c:v>
                </c:pt>
                <c:pt idx="20">
                  <c:v>76.315789473684177</c:v>
                </c:pt>
                <c:pt idx="21">
                  <c:v>76.315789473684177</c:v>
                </c:pt>
                <c:pt idx="22">
                  <c:v>76.315789473684177</c:v>
                </c:pt>
                <c:pt idx="23">
                  <c:v>75.438596491228083</c:v>
                </c:pt>
                <c:pt idx="24">
                  <c:v>74.561403508771932</c:v>
                </c:pt>
                <c:pt idx="25">
                  <c:v>74.561403508771932</c:v>
                </c:pt>
                <c:pt idx="26">
                  <c:v>74.561403508771932</c:v>
                </c:pt>
                <c:pt idx="27">
                  <c:v>74.561403508771932</c:v>
                </c:pt>
                <c:pt idx="28">
                  <c:v>74.561403508771932</c:v>
                </c:pt>
                <c:pt idx="29">
                  <c:v>73.684210526315795</c:v>
                </c:pt>
                <c:pt idx="30">
                  <c:v>72.807017543859629</c:v>
                </c:pt>
                <c:pt idx="31">
                  <c:v>71.929824561403507</c:v>
                </c:pt>
                <c:pt idx="32">
                  <c:v>71.929824561403507</c:v>
                </c:pt>
                <c:pt idx="33">
                  <c:v>70.175438596491176</c:v>
                </c:pt>
                <c:pt idx="34">
                  <c:v>70.175438596491176</c:v>
                </c:pt>
                <c:pt idx="35">
                  <c:v>69.298245614035096</c:v>
                </c:pt>
                <c:pt idx="36">
                  <c:v>69.298245614035096</c:v>
                </c:pt>
                <c:pt idx="37">
                  <c:v>68.421052631578945</c:v>
                </c:pt>
                <c:pt idx="38">
                  <c:v>66.666666666666671</c:v>
                </c:pt>
                <c:pt idx="39">
                  <c:v>64.912280701754383</c:v>
                </c:pt>
                <c:pt idx="40">
                  <c:v>64.035087719298232</c:v>
                </c:pt>
                <c:pt idx="41">
                  <c:v>64.035087719298232</c:v>
                </c:pt>
                <c:pt idx="42">
                  <c:v>63.157894736842088</c:v>
                </c:pt>
                <c:pt idx="43">
                  <c:v>63.157894736842088</c:v>
                </c:pt>
                <c:pt idx="44">
                  <c:v>61.403508771929829</c:v>
                </c:pt>
                <c:pt idx="45">
                  <c:v>61.403508771929829</c:v>
                </c:pt>
                <c:pt idx="46">
                  <c:v>61.403508771929829</c:v>
                </c:pt>
                <c:pt idx="47">
                  <c:v>58.771929824561411</c:v>
                </c:pt>
                <c:pt idx="48">
                  <c:v>58.771929824561411</c:v>
                </c:pt>
                <c:pt idx="49">
                  <c:v>57.894736842105267</c:v>
                </c:pt>
                <c:pt idx="50">
                  <c:v>57.894736842105267</c:v>
                </c:pt>
                <c:pt idx="51">
                  <c:v>57.894736842105267</c:v>
                </c:pt>
                <c:pt idx="52">
                  <c:v>57.017543859649109</c:v>
                </c:pt>
                <c:pt idx="53">
                  <c:v>57.017543859649109</c:v>
                </c:pt>
                <c:pt idx="54">
                  <c:v>57.017543859649109</c:v>
                </c:pt>
                <c:pt idx="55">
                  <c:v>55.26315789473685</c:v>
                </c:pt>
                <c:pt idx="56">
                  <c:v>52.631578947368418</c:v>
                </c:pt>
                <c:pt idx="57">
                  <c:v>44.73684210526315</c:v>
                </c:pt>
                <c:pt idx="58">
                  <c:v>39.473684210526308</c:v>
                </c:pt>
                <c:pt idx="59">
                  <c:v>36.842105263157904</c:v>
                </c:pt>
              </c:numCache>
            </c:numRef>
          </c:yVal>
        </c:ser>
        <c:axId val="83517824"/>
        <c:axId val="111954560"/>
      </c:scatterChart>
      <c:valAx>
        <c:axId val="83517824"/>
        <c:scaling>
          <c:orientation val="minMax"/>
          <c:max val="120"/>
        </c:scaling>
        <c:axPos val="b"/>
        <c:title>
          <c:tx>
            <c:rich>
              <a:bodyPr/>
              <a:lstStyle/>
              <a:p>
                <a:pPr>
                  <a:defRPr sz="1400"/>
                </a:pPr>
                <a:r>
                  <a:rPr lang="en-US" sz="1400"/>
                  <a:t>Midterm 1 score</a:t>
                </a:r>
              </a:p>
            </c:rich>
          </c:tx>
          <c:layout/>
        </c:title>
        <c:numFmt formatCode="0.0" sourceLinked="1"/>
        <c:tickLblPos val="nextTo"/>
        <c:txPr>
          <a:bodyPr/>
          <a:lstStyle/>
          <a:p>
            <a:pPr>
              <a:defRPr sz="1400"/>
            </a:pPr>
            <a:endParaRPr lang="en-US"/>
          </a:p>
        </c:txPr>
        <c:crossAx val="111954560"/>
        <c:crosses val="autoZero"/>
        <c:crossBetween val="midCat"/>
        <c:majorUnit val="20"/>
      </c:valAx>
      <c:valAx>
        <c:axId val="111954560"/>
        <c:scaling>
          <c:orientation val="minMax"/>
        </c:scaling>
        <c:axPos val="l"/>
        <c:majorGridlines/>
        <c:title>
          <c:tx>
            <c:rich>
              <a:bodyPr rot="-5400000" vert="horz"/>
              <a:lstStyle/>
              <a:p>
                <a:pPr>
                  <a:defRPr sz="1400"/>
                </a:pPr>
                <a:r>
                  <a:rPr lang="en-US" sz="1400"/>
                  <a:t>Final Exam Score</a:t>
                </a:r>
              </a:p>
            </c:rich>
          </c:tx>
          <c:layout/>
        </c:title>
        <c:numFmt formatCode="0.0" sourceLinked="1"/>
        <c:tickLblPos val="nextTo"/>
        <c:txPr>
          <a:bodyPr/>
          <a:lstStyle/>
          <a:p>
            <a:pPr>
              <a:defRPr sz="1400"/>
            </a:pPr>
            <a:endParaRPr lang="en-US"/>
          </a:p>
        </c:txPr>
        <c:crossAx val="83517824"/>
        <c:crosses val="autoZero"/>
        <c:crossBetween val="midCat"/>
      </c:valAx>
    </c:plotArea>
    <c:plotVisOnly val="1"/>
  </c:chart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title>
      <c:tx>
        <c:rich>
          <a:bodyPr/>
          <a:lstStyle/>
          <a:p>
            <a:pPr>
              <a:defRPr/>
            </a:pPr>
            <a:r>
              <a:rPr lang="en-US"/>
              <a:t>2008 marks from Stat 100</a:t>
            </a:r>
          </a:p>
        </c:rich>
      </c:tx>
      <c:layout/>
    </c:title>
    <c:plotArea>
      <c:layout/>
      <c:scatterChart>
        <c:scatterStyle val="lineMarker"/>
        <c:ser>
          <c:idx val="0"/>
          <c:order val="0"/>
          <c:tx>
            <c:v>Final Exam Percent</c:v>
          </c:tx>
          <c:spPr>
            <a:ln w="28575">
              <a:noFill/>
            </a:ln>
          </c:spPr>
          <c:xVal>
            <c:numRef>
              <c:f>'final marks'!$AB$3:$AB$62</c:f>
              <c:numCache>
                <c:formatCode>0.0</c:formatCode>
                <c:ptCount val="60"/>
                <c:pt idx="0">
                  <c:v>100</c:v>
                </c:pt>
                <c:pt idx="1">
                  <c:v>82.539682539682545</c:v>
                </c:pt>
                <c:pt idx="2">
                  <c:v>95.238095238095241</c:v>
                </c:pt>
                <c:pt idx="3">
                  <c:v>95.238095238095241</c:v>
                </c:pt>
                <c:pt idx="4">
                  <c:v>95.238095238095241</c:v>
                </c:pt>
                <c:pt idx="5">
                  <c:v>87.301587301587304</c:v>
                </c:pt>
                <c:pt idx="6">
                  <c:v>71.428571428571431</c:v>
                </c:pt>
                <c:pt idx="7">
                  <c:v>90.476190476190482</c:v>
                </c:pt>
                <c:pt idx="8">
                  <c:v>85.714285714285708</c:v>
                </c:pt>
                <c:pt idx="9">
                  <c:v>73.015873015873012</c:v>
                </c:pt>
                <c:pt idx="10">
                  <c:v>80.952380952380949</c:v>
                </c:pt>
                <c:pt idx="11">
                  <c:v>93.650793650793645</c:v>
                </c:pt>
                <c:pt idx="12">
                  <c:v>77.777777777777771</c:v>
                </c:pt>
                <c:pt idx="13">
                  <c:v>98.412698412698418</c:v>
                </c:pt>
                <c:pt idx="14">
                  <c:v>84.126984126984127</c:v>
                </c:pt>
                <c:pt idx="15">
                  <c:v>95.238095238095241</c:v>
                </c:pt>
                <c:pt idx="16">
                  <c:v>69.841269841269835</c:v>
                </c:pt>
                <c:pt idx="17">
                  <c:v>92.063492063492063</c:v>
                </c:pt>
                <c:pt idx="18">
                  <c:v>92.063492063492063</c:v>
                </c:pt>
                <c:pt idx="19">
                  <c:v>85.714285714285708</c:v>
                </c:pt>
                <c:pt idx="20">
                  <c:v>92.063492063492063</c:v>
                </c:pt>
                <c:pt idx="21">
                  <c:v>79.365079365079367</c:v>
                </c:pt>
                <c:pt idx="22">
                  <c:v>79.365079365079367</c:v>
                </c:pt>
                <c:pt idx="23">
                  <c:v>85.714285714285708</c:v>
                </c:pt>
                <c:pt idx="24">
                  <c:v>82.539682539682545</c:v>
                </c:pt>
                <c:pt idx="25">
                  <c:v>82.539682539682545</c:v>
                </c:pt>
                <c:pt idx="26">
                  <c:v>63.492063492063494</c:v>
                </c:pt>
                <c:pt idx="27">
                  <c:v>66.666666666666671</c:v>
                </c:pt>
                <c:pt idx="28">
                  <c:v>88.888888888888886</c:v>
                </c:pt>
                <c:pt idx="29">
                  <c:v>69.841269841269835</c:v>
                </c:pt>
                <c:pt idx="30">
                  <c:v>57.142857142857146</c:v>
                </c:pt>
                <c:pt idx="31">
                  <c:v>76.19047619047619</c:v>
                </c:pt>
                <c:pt idx="32">
                  <c:v>57.142857142857146</c:v>
                </c:pt>
                <c:pt idx="33">
                  <c:v>85.714285714285708</c:v>
                </c:pt>
                <c:pt idx="34">
                  <c:v>63.492063492063494</c:v>
                </c:pt>
                <c:pt idx="35">
                  <c:v>84.126984126984127</c:v>
                </c:pt>
                <c:pt idx="36">
                  <c:v>73.015873015873012</c:v>
                </c:pt>
                <c:pt idx="37">
                  <c:v>80.952380952380949</c:v>
                </c:pt>
                <c:pt idx="38">
                  <c:v>69.841269841269835</c:v>
                </c:pt>
                <c:pt idx="39">
                  <c:v>71.428571428571431</c:v>
                </c:pt>
                <c:pt idx="40">
                  <c:v>73.015873015873012</c:v>
                </c:pt>
                <c:pt idx="41">
                  <c:v>69.841269841269835</c:v>
                </c:pt>
                <c:pt idx="42">
                  <c:v>63.492063492063494</c:v>
                </c:pt>
                <c:pt idx="43">
                  <c:v>69.841269841269835</c:v>
                </c:pt>
                <c:pt idx="44">
                  <c:v>79.365079365079367</c:v>
                </c:pt>
                <c:pt idx="45">
                  <c:v>61.904761904761905</c:v>
                </c:pt>
                <c:pt idx="46">
                  <c:v>60.317460317460316</c:v>
                </c:pt>
                <c:pt idx="47">
                  <c:v>69.841269841269835</c:v>
                </c:pt>
                <c:pt idx="48">
                  <c:v>80.952380952380949</c:v>
                </c:pt>
                <c:pt idx="49">
                  <c:v>74.603174603174608</c:v>
                </c:pt>
                <c:pt idx="50">
                  <c:v>61.904761904761905</c:v>
                </c:pt>
                <c:pt idx="51">
                  <c:v>61.904761904761905</c:v>
                </c:pt>
                <c:pt idx="52">
                  <c:v>66.666666666666671</c:v>
                </c:pt>
                <c:pt idx="53">
                  <c:v>87.301587301587304</c:v>
                </c:pt>
                <c:pt idx="54">
                  <c:v>41.269841269841272</c:v>
                </c:pt>
                <c:pt idx="55">
                  <c:v>79.365079365079367</c:v>
                </c:pt>
                <c:pt idx="56">
                  <c:v>66.666666666666671</c:v>
                </c:pt>
                <c:pt idx="57">
                  <c:v>76.19047619047619</c:v>
                </c:pt>
                <c:pt idx="58">
                  <c:v>53.968253968253968</c:v>
                </c:pt>
                <c:pt idx="59">
                  <c:v>57.142857142857146</c:v>
                </c:pt>
              </c:numCache>
            </c:numRef>
          </c:xVal>
          <c:yVal>
            <c:numRef>
              <c:f>'final marks'!$AD$3:$AD$62</c:f>
              <c:numCache>
                <c:formatCode>0.0</c:formatCode>
                <c:ptCount val="60"/>
                <c:pt idx="0">
                  <c:v>100</c:v>
                </c:pt>
                <c:pt idx="1">
                  <c:v>100</c:v>
                </c:pt>
                <c:pt idx="2">
                  <c:v>96.491228070175438</c:v>
                </c:pt>
                <c:pt idx="3">
                  <c:v>95.614035087719301</c:v>
                </c:pt>
                <c:pt idx="4">
                  <c:v>94.736842105263165</c:v>
                </c:pt>
                <c:pt idx="5">
                  <c:v>91.228070175438603</c:v>
                </c:pt>
                <c:pt idx="6">
                  <c:v>91.228070175438603</c:v>
                </c:pt>
                <c:pt idx="7">
                  <c:v>86.84210526315789</c:v>
                </c:pt>
                <c:pt idx="8">
                  <c:v>86.84210526315789</c:v>
                </c:pt>
                <c:pt idx="9">
                  <c:v>85.964912280701753</c:v>
                </c:pt>
                <c:pt idx="10">
                  <c:v>85.087719298245617</c:v>
                </c:pt>
                <c:pt idx="11">
                  <c:v>85.087719298245617</c:v>
                </c:pt>
                <c:pt idx="12">
                  <c:v>85.087719298245617</c:v>
                </c:pt>
                <c:pt idx="13">
                  <c:v>84.21052631578948</c:v>
                </c:pt>
                <c:pt idx="14">
                  <c:v>80.701754385964918</c:v>
                </c:pt>
                <c:pt idx="15">
                  <c:v>80.701754385964918</c:v>
                </c:pt>
                <c:pt idx="16">
                  <c:v>78.94736842105263</c:v>
                </c:pt>
                <c:pt idx="17">
                  <c:v>78.070175438596493</c:v>
                </c:pt>
                <c:pt idx="18">
                  <c:v>78.070175438596493</c:v>
                </c:pt>
                <c:pt idx="19">
                  <c:v>77.192982456140356</c:v>
                </c:pt>
                <c:pt idx="20">
                  <c:v>76.315789473684205</c:v>
                </c:pt>
                <c:pt idx="21">
                  <c:v>76.315789473684205</c:v>
                </c:pt>
                <c:pt idx="22">
                  <c:v>76.315789473684205</c:v>
                </c:pt>
                <c:pt idx="23">
                  <c:v>75.438596491228068</c:v>
                </c:pt>
                <c:pt idx="24">
                  <c:v>74.561403508771932</c:v>
                </c:pt>
                <c:pt idx="25">
                  <c:v>74.561403508771932</c:v>
                </c:pt>
                <c:pt idx="26">
                  <c:v>74.561403508771932</c:v>
                </c:pt>
                <c:pt idx="27">
                  <c:v>74.561403508771932</c:v>
                </c:pt>
                <c:pt idx="28">
                  <c:v>74.561403508771932</c:v>
                </c:pt>
                <c:pt idx="29">
                  <c:v>73.684210526315795</c:v>
                </c:pt>
                <c:pt idx="30">
                  <c:v>72.807017543859644</c:v>
                </c:pt>
                <c:pt idx="31">
                  <c:v>71.929824561403507</c:v>
                </c:pt>
                <c:pt idx="32">
                  <c:v>71.929824561403507</c:v>
                </c:pt>
                <c:pt idx="33">
                  <c:v>70.175438596491233</c:v>
                </c:pt>
                <c:pt idx="34">
                  <c:v>70.175438596491233</c:v>
                </c:pt>
                <c:pt idx="35">
                  <c:v>69.298245614035082</c:v>
                </c:pt>
                <c:pt idx="36">
                  <c:v>69.298245614035082</c:v>
                </c:pt>
                <c:pt idx="37">
                  <c:v>68.421052631578945</c:v>
                </c:pt>
                <c:pt idx="38">
                  <c:v>66.666666666666671</c:v>
                </c:pt>
                <c:pt idx="39">
                  <c:v>64.912280701754383</c:v>
                </c:pt>
                <c:pt idx="40">
                  <c:v>64.035087719298247</c:v>
                </c:pt>
                <c:pt idx="41">
                  <c:v>64.035087719298247</c:v>
                </c:pt>
                <c:pt idx="42">
                  <c:v>63.157894736842103</c:v>
                </c:pt>
                <c:pt idx="43">
                  <c:v>63.157894736842103</c:v>
                </c:pt>
                <c:pt idx="44">
                  <c:v>61.403508771929822</c:v>
                </c:pt>
                <c:pt idx="45">
                  <c:v>61.403508771929822</c:v>
                </c:pt>
                <c:pt idx="46">
                  <c:v>61.403508771929822</c:v>
                </c:pt>
                <c:pt idx="47">
                  <c:v>58.771929824561404</c:v>
                </c:pt>
                <c:pt idx="48">
                  <c:v>58.771929824561404</c:v>
                </c:pt>
                <c:pt idx="49">
                  <c:v>57.89473684210526</c:v>
                </c:pt>
                <c:pt idx="50">
                  <c:v>57.89473684210526</c:v>
                </c:pt>
                <c:pt idx="51">
                  <c:v>57.89473684210526</c:v>
                </c:pt>
                <c:pt idx="52">
                  <c:v>57.017543859649123</c:v>
                </c:pt>
                <c:pt idx="53">
                  <c:v>57.017543859649123</c:v>
                </c:pt>
                <c:pt idx="54">
                  <c:v>57.017543859649123</c:v>
                </c:pt>
                <c:pt idx="55">
                  <c:v>55.263157894736842</c:v>
                </c:pt>
                <c:pt idx="56">
                  <c:v>52.631578947368418</c:v>
                </c:pt>
                <c:pt idx="57">
                  <c:v>44.736842105263158</c:v>
                </c:pt>
                <c:pt idx="58">
                  <c:v>39.473684210526315</c:v>
                </c:pt>
                <c:pt idx="59">
                  <c:v>36.842105263157897</c:v>
                </c:pt>
              </c:numCache>
            </c:numRef>
          </c:yVal>
        </c:ser>
        <c:axId val="61523840"/>
        <c:axId val="83823232"/>
      </c:scatterChart>
      <c:valAx>
        <c:axId val="61523840"/>
        <c:scaling>
          <c:orientation val="minMax"/>
          <c:max val="120"/>
        </c:scaling>
        <c:axPos val="b"/>
        <c:title>
          <c:tx>
            <c:rich>
              <a:bodyPr/>
              <a:lstStyle/>
              <a:p>
                <a:pPr>
                  <a:defRPr sz="1400"/>
                </a:pPr>
                <a:r>
                  <a:rPr lang="en-US" sz="1400"/>
                  <a:t>Midterm 1 score</a:t>
                </a:r>
              </a:p>
            </c:rich>
          </c:tx>
          <c:layout/>
        </c:title>
        <c:numFmt formatCode="0.0" sourceLinked="1"/>
        <c:tickLblPos val="nextTo"/>
        <c:txPr>
          <a:bodyPr/>
          <a:lstStyle/>
          <a:p>
            <a:pPr>
              <a:defRPr sz="1400"/>
            </a:pPr>
            <a:endParaRPr lang="en-US"/>
          </a:p>
        </c:txPr>
        <c:crossAx val="83823232"/>
        <c:crosses val="autoZero"/>
        <c:crossBetween val="midCat"/>
        <c:majorUnit val="20"/>
      </c:valAx>
      <c:valAx>
        <c:axId val="83823232"/>
        <c:scaling>
          <c:orientation val="minMax"/>
        </c:scaling>
        <c:axPos val="l"/>
        <c:majorGridlines/>
        <c:title>
          <c:tx>
            <c:rich>
              <a:bodyPr rot="-5400000" vert="horz"/>
              <a:lstStyle/>
              <a:p>
                <a:pPr>
                  <a:defRPr sz="1400"/>
                </a:pPr>
                <a:r>
                  <a:rPr lang="en-US" sz="1400"/>
                  <a:t>Final Exam Score</a:t>
                </a:r>
              </a:p>
            </c:rich>
          </c:tx>
          <c:layout/>
        </c:title>
        <c:numFmt formatCode="0.0" sourceLinked="1"/>
        <c:tickLblPos val="nextTo"/>
        <c:txPr>
          <a:bodyPr/>
          <a:lstStyle/>
          <a:p>
            <a:pPr>
              <a:defRPr sz="1400"/>
            </a:pPr>
            <a:endParaRPr lang="en-US"/>
          </a:p>
        </c:txPr>
        <c:crossAx val="61523840"/>
        <c:crosses val="autoZero"/>
        <c:crossBetween val="midCat"/>
      </c:valAx>
    </c:plotArea>
    <c:plotVisOnly val="1"/>
  </c:chart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title>
      <c:tx>
        <c:rich>
          <a:bodyPr/>
          <a:lstStyle/>
          <a:p>
            <a:pPr>
              <a:defRPr/>
            </a:pPr>
            <a:r>
              <a:rPr lang="en-US"/>
              <a:t>Alex Rodriguez' Annual Salary</a:t>
            </a:r>
          </a:p>
        </c:rich>
      </c:tx>
      <c:layout/>
    </c:title>
    <c:plotArea>
      <c:layout/>
      <c:scatterChart>
        <c:scatterStyle val="lineMarker"/>
        <c:ser>
          <c:idx val="0"/>
          <c:order val="0"/>
          <c:spPr>
            <a:ln w="28575">
              <a:noFill/>
            </a:ln>
          </c:spPr>
          <c:yVal>
            <c:numRef>
              <c:f>Sheet4!$C$1:$C$14</c:f>
              <c:numCache>
                <c:formatCode>"$"#,##0_);[Red]\("$"#,##0\)</c:formatCode>
                <c:ptCount val="14"/>
                <c:pt idx="0">
                  <c:v>442334</c:v>
                </c:pt>
                <c:pt idx="1">
                  <c:v>1012500</c:v>
                </c:pt>
                <c:pt idx="2">
                  <c:v>2112500</c:v>
                </c:pt>
                <c:pt idx="3">
                  <c:v>3112500</c:v>
                </c:pt>
                <c:pt idx="4">
                  <c:v>4362500</c:v>
                </c:pt>
                <c:pt idx="5">
                  <c:v>22000000</c:v>
                </c:pt>
                <c:pt idx="6">
                  <c:v>22000000</c:v>
                </c:pt>
                <c:pt idx="7">
                  <c:v>22000000</c:v>
                </c:pt>
                <c:pt idx="8">
                  <c:v>22000000</c:v>
                </c:pt>
                <c:pt idx="9">
                  <c:v>26000000</c:v>
                </c:pt>
                <c:pt idx="10">
                  <c:v>21680727</c:v>
                </c:pt>
                <c:pt idx="11">
                  <c:v>22708525</c:v>
                </c:pt>
                <c:pt idx="12">
                  <c:v>28000000</c:v>
                </c:pt>
                <c:pt idx="13">
                  <c:v>33000000</c:v>
                </c:pt>
              </c:numCache>
            </c:numRef>
          </c:yVal>
        </c:ser>
        <c:axId val="51821952"/>
        <c:axId val="52619136"/>
      </c:scatterChart>
      <c:valAx>
        <c:axId val="51821952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 dirty="0"/>
                  <a:t>Years </a:t>
                </a:r>
                <a:r>
                  <a:rPr lang="en-US" dirty="0" smtClean="0"/>
                  <a:t>in Major Leagues</a:t>
                </a:r>
                <a:endParaRPr lang="en-US" dirty="0"/>
              </a:p>
            </c:rich>
          </c:tx>
          <c:layout/>
        </c:title>
        <c:tickLblPos val="nextTo"/>
        <c:crossAx val="52619136"/>
        <c:crosses val="autoZero"/>
        <c:crossBetween val="midCat"/>
      </c:valAx>
      <c:valAx>
        <c:axId val="52619136"/>
        <c:scaling>
          <c:orientation val="minMax"/>
        </c:scaling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Salary</a:t>
                </a:r>
              </a:p>
            </c:rich>
          </c:tx>
          <c:layout/>
        </c:title>
        <c:numFmt formatCode="&quot;$&quot;#,##0_);[Red]\(&quot;$&quot;#,##0\)" sourceLinked="1"/>
        <c:tickLblPos val="nextTo"/>
        <c:crossAx val="51821952"/>
        <c:crosses val="autoZero"/>
        <c:crossBetween val="midCat"/>
      </c:valAx>
    </c:plotArea>
    <c:plotVisOnly val="1"/>
  </c:chart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buClrTx/>
              <a:defRPr sz="1200" u="none">
                <a:solidFill>
                  <a:schemeClr val="tx1"/>
                </a:solidFill>
                <a:effectLst/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buClrTx/>
              <a:defRPr sz="1200" u="none">
                <a:solidFill>
                  <a:schemeClr val="tx1"/>
                </a:solidFill>
                <a:effectLst/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buClrTx/>
              <a:defRPr sz="1200" u="none">
                <a:solidFill>
                  <a:schemeClr val="tx1"/>
                </a:solidFill>
                <a:effectLst/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buClrTx/>
              <a:defRPr sz="1200" u="none">
                <a:solidFill>
                  <a:schemeClr val="tx1"/>
                </a:solidFill>
                <a:effectLst/>
                <a:latin typeface="Arial" charset="0"/>
              </a:defRPr>
            </a:lvl1pPr>
          </a:lstStyle>
          <a:p>
            <a:pPr>
              <a:defRPr/>
            </a:pPr>
            <a:fld id="{8359253D-6607-442C-892D-E0F19048320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8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8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8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8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8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75D1B90-BE63-4CA2-8B2C-9C47C3C07A86}" type="slidenum">
              <a:rPr lang="en-US" smtClean="0"/>
              <a:pPr/>
              <a:t>1</a:t>
            </a:fld>
            <a:endParaRPr lang="en-US" smtClean="0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Surrey_Title_Imag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8915400" cy="611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0" y="5257800"/>
            <a:ext cx="9144000" cy="1600200"/>
          </a:xfrm>
          <a:prstGeom prst="rect">
            <a:avLst/>
          </a:prstGeom>
          <a:solidFill>
            <a:srgbClr val="36383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  <a:buClrTx/>
              <a:defRPr/>
            </a:pPr>
            <a:endParaRPr lang="en-US" sz="2400" u="none"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Rectangle 9"/>
          <p:cNvSpPr>
            <a:spLocks noChangeArrowheads="1"/>
          </p:cNvSpPr>
          <p:nvPr/>
        </p:nvSpPr>
        <p:spPr bwMode="auto">
          <a:xfrm>
            <a:off x="8839200" y="0"/>
            <a:ext cx="304800" cy="52578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2000" y="5127625"/>
            <a:ext cx="5976938" cy="641350"/>
          </a:xfrm>
        </p:spPr>
        <p:txBody>
          <a:bodyPr wrap="none">
            <a:spAutoFit/>
          </a:bodyPr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762000" y="5791200"/>
            <a:ext cx="8077200" cy="457200"/>
          </a:xfrm>
        </p:spPr>
        <p:txBody>
          <a:bodyPr/>
          <a:lstStyle>
            <a:lvl1pPr marL="0" indent="0">
              <a:buFontTx/>
              <a:buNone/>
              <a:defRPr sz="2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762000" y="6248400"/>
            <a:ext cx="25908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buClrTx/>
              <a:defRPr sz="1900" u="none">
                <a:effectLst/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Stat 100, Fall 2009.  © Tom Loughin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32A18E-2E8F-4298-B459-F58DCB61D045}" type="slidenum">
              <a:rPr lang="en-US"/>
              <a:pPr>
                <a:defRPr/>
              </a:pPr>
              <a:t>‹#›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914400"/>
            <a:ext cx="1943100" cy="5029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914400"/>
            <a:ext cx="5676900" cy="5029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Stat 100, Fall 2009.  © Tom Loughin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B1931A-FF8E-4476-AA6D-8D42A0D04EA8}" type="slidenum">
              <a:rPr lang="en-US"/>
              <a:pPr>
                <a:defRPr/>
              </a:pPr>
              <a:t>‹#›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638800"/>
            <a:ext cx="7772400" cy="68580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Stat 100, Fall 2009.  © Tom Loughin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7F0AC8-49A1-45EC-899A-AF2455CF6B69}" type="slidenum">
              <a:rPr lang="en-US"/>
              <a:pPr>
                <a:defRPr/>
              </a:pPr>
              <a:t>‹#›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Stat 100, Fall 2009.  © Tom Loughin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DDED3B-5751-41E5-A4D7-615A7F61DF4A}" type="slidenum">
              <a:rPr lang="en-US"/>
              <a:pPr>
                <a:defRPr/>
              </a:pPr>
              <a:t>‹#›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9144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144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Stat 100, Fall 2009.  © Tom Loughin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2EC241-AA53-4AD4-B357-C677EB1AFD17}" type="slidenum">
              <a:rPr lang="en-US"/>
              <a:pPr>
                <a:defRPr/>
              </a:pPr>
              <a:t>‹#›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Stat 100, Fall 2009.  © Tom Loughin</a:t>
            </a: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BA00B9-5621-4D37-B566-D7E9032721EA}" type="slidenum">
              <a:rPr lang="en-US"/>
              <a:pPr>
                <a:defRPr/>
              </a:pPr>
              <a:t>‹#›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Stat 100, Fall 2009.  © Tom Loughin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05313F-3915-467B-9235-A34688855E86}" type="slidenum">
              <a:rPr lang="en-US"/>
              <a:pPr>
                <a:defRPr/>
              </a:pPr>
              <a:t>‹#›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Stat 100, Fall 2009.  © Tom Loughin</a:t>
            </a:r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41D12D-9C19-449D-955A-66728EDEFF68}" type="slidenum">
              <a:rPr lang="en-US"/>
              <a:pPr>
                <a:defRPr/>
              </a:pPr>
              <a:t>‹#›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Stat 100, Fall 2009.  © Tom Loughin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BA2F5E-436D-4E9E-AAC4-3DBD603A0607}" type="slidenum">
              <a:rPr lang="en-US"/>
              <a:pPr>
                <a:defRPr/>
              </a:pPr>
              <a:t>‹#›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Stat 100, Fall 2009.  © Tom Loughin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C307ED-54B1-4CED-904D-FA9693C96A0B}" type="slidenum">
              <a:rPr lang="en-US"/>
              <a:pPr>
                <a:defRPr/>
              </a:pPr>
              <a:t>‹#›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8839200" y="0"/>
            <a:ext cx="304800" cy="52578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5257800"/>
            <a:ext cx="9144000" cy="1600200"/>
          </a:xfrm>
          <a:prstGeom prst="rect">
            <a:avLst/>
          </a:prstGeom>
          <a:solidFill>
            <a:srgbClr val="36383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pic>
        <p:nvPicPr>
          <p:cNvPr id="1028" name="Picture 10" descr="SFU_colour_wht-bg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685800" y="0"/>
            <a:ext cx="4343400" cy="66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9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5257800"/>
            <a:ext cx="7772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3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9144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85800" y="6400800"/>
            <a:ext cx="6934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buClrTx/>
              <a:defRPr sz="1200" u="none">
                <a:solidFill>
                  <a:schemeClr val="tx2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r>
              <a:rPr lang="en-US"/>
              <a:t>Stat 100, Fall 2009.  © Tom Loughin</a:t>
            </a:r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772400" y="6400800"/>
            <a:ext cx="1371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buClrTx/>
              <a:defRPr sz="1400" i="1" u="none">
                <a:solidFill>
                  <a:schemeClr val="folHlink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fld id="{A4C88DEE-CDB1-497D-A544-6540E8A5BCE6}" type="slidenum">
              <a:rPr lang="en-US"/>
              <a:pPr>
                <a:defRPr/>
              </a:pPr>
              <a:t>‹#›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1" r:id="rId1"/>
    <p:sldLayoutId id="2147483781" r:id="rId2"/>
    <p:sldLayoutId id="2147483782" r:id="rId3"/>
    <p:sldLayoutId id="2147483783" r:id="rId4"/>
    <p:sldLayoutId id="2147483784" r:id="rId5"/>
    <p:sldLayoutId id="2147483785" r:id="rId6"/>
    <p:sldLayoutId id="2147483786" r:id="rId7"/>
    <p:sldLayoutId id="2147483787" r:id="rId8"/>
    <p:sldLayoutId id="2147483788" r:id="rId9"/>
    <p:sldLayoutId id="2147483789" r:id="rId10"/>
    <p:sldLayoutId id="2147483790" r:id="rId1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Helvetica" pitchFamily="34" charset="0"/>
          <a:ea typeface="ＭＳ Ｐゴシック" pitchFamily="8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Helvetica" pitchFamily="34" charset="0"/>
          <a:ea typeface="ＭＳ Ｐゴシック" pitchFamily="8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Helvetica" pitchFamily="34" charset="0"/>
          <a:ea typeface="ＭＳ Ｐゴシック" pitchFamily="8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Helvetica" pitchFamily="34" charset="0"/>
          <a:ea typeface="ＭＳ Ｐゴシック" pitchFamily="8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Helvetica" pitchFamily="34" charset="0"/>
          <a:ea typeface="ＭＳ Ｐゴシック" pitchFamily="8" charset="-128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Helvetica" pitchFamily="34" charset="0"/>
          <a:ea typeface="ＭＳ Ｐゴシック" pitchFamily="8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Helvetica" pitchFamily="34" charset="0"/>
          <a:ea typeface="ＭＳ Ｐゴシック" pitchFamily="8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Helvetica" pitchFamily="34" charset="0"/>
          <a:ea typeface="ＭＳ Ｐゴシック" pitchFamily="8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–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–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»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graphs.gapminder.org/world/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graphs.gapminder.org/world/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graphs.gapminder.org/world/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3400" y="5257800"/>
            <a:ext cx="8839200" cy="549275"/>
          </a:xfrm>
        </p:spPr>
        <p:txBody>
          <a:bodyPr wrap="square"/>
          <a:lstStyle/>
          <a:p>
            <a:pPr eaLnBrk="1" hangingPunct="1"/>
            <a:r>
              <a:rPr lang="en-US" sz="3000" dirty="0" smtClean="0"/>
              <a:t>Notes on Chapter </a:t>
            </a:r>
            <a:r>
              <a:rPr lang="en-US" sz="3000" dirty="0" smtClean="0"/>
              <a:t>14 </a:t>
            </a:r>
            <a:r>
              <a:rPr lang="en-US" sz="3000" dirty="0" smtClean="0"/>
              <a:t>of SCC 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762000" y="5791200"/>
            <a:ext cx="8077200" cy="838200"/>
          </a:xfrm>
        </p:spPr>
        <p:txBody>
          <a:bodyPr/>
          <a:lstStyle/>
          <a:p>
            <a:pPr eaLnBrk="1" hangingPunct="1"/>
            <a:r>
              <a:rPr lang="en-US" smtClean="0"/>
              <a:t>STAT 100: Fall 2009</a:t>
            </a:r>
          </a:p>
          <a:p>
            <a:pPr eaLnBrk="1" hangingPunct="1"/>
            <a:r>
              <a:rPr lang="en-US" smtClean="0"/>
              <a:t>© Dr. Tom Loughin, Dept. of Statistics and Actuarial Science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Ch </a:t>
            </a:r>
            <a:r>
              <a:rPr lang="en-US" dirty="0" smtClean="0"/>
              <a:t>14: Describing Relationships: </a:t>
            </a:r>
            <a:r>
              <a:rPr lang="en-US" dirty="0" err="1" smtClean="0"/>
              <a:t>Scatterplots</a:t>
            </a:r>
            <a:r>
              <a:rPr lang="en-US" dirty="0" smtClean="0"/>
              <a:t> and Correlation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Interpreting </a:t>
            </a:r>
            <a:r>
              <a:rPr lang="en-US" b="1" dirty="0" err="1" smtClean="0"/>
              <a:t>Scatterplots</a:t>
            </a:r>
            <a:r>
              <a:rPr lang="en-US" b="1" dirty="0" smtClean="0"/>
              <a:t> </a:t>
            </a:r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Look </a:t>
            </a:r>
            <a:r>
              <a:rPr lang="en-US" dirty="0" smtClean="0"/>
              <a:t>for deviations from main </a:t>
            </a:r>
            <a:r>
              <a:rPr lang="en-US" dirty="0" smtClean="0"/>
              <a:t>pattern</a:t>
            </a:r>
          </a:p>
          <a:p>
            <a:pPr lvl="2"/>
            <a:r>
              <a:rPr lang="en-US" dirty="0" smtClean="0"/>
              <a:t>Multiple patterns</a:t>
            </a:r>
          </a:p>
          <a:p>
            <a:pPr lvl="3"/>
            <a:r>
              <a:rPr lang="en-US" dirty="0" smtClean="0"/>
              <a:t>Changes to pattern</a:t>
            </a:r>
          </a:p>
          <a:p>
            <a:pPr lvl="2"/>
            <a:r>
              <a:rPr lang="en-US" dirty="0" smtClean="0"/>
              <a:t>Outliers</a:t>
            </a:r>
          </a:p>
          <a:p>
            <a:pPr lvl="2"/>
            <a:endParaRPr lang="en-US" dirty="0" smtClean="0"/>
          </a:p>
          <a:p>
            <a:pPr lvl="2"/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10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Ch </a:t>
            </a:r>
            <a:r>
              <a:rPr lang="en-US" dirty="0" smtClean="0"/>
              <a:t>14: Describing Relationships: </a:t>
            </a:r>
            <a:r>
              <a:rPr lang="en-US" dirty="0" err="1" smtClean="0"/>
              <a:t>Scatterplots</a:t>
            </a:r>
            <a:r>
              <a:rPr lang="en-US" dirty="0" smtClean="0"/>
              <a:t> and Correlation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2">
              <a:buNone/>
            </a:pPr>
            <a:endParaRPr lang="en-US" dirty="0" smtClean="0"/>
          </a:p>
          <a:p>
            <a:pPr lvl="2"/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11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  <p:graphicFrame>
        <p:nvGraphicFramePr>
          <p:cNvPr id="6" name="Chart 5"/>
          <p:cNvGraphicFramePr/>
          <p:nvPr/>
        </p:nvGraphicFramePr>
        <p:xfrm>
          <a:off x="0" y="685800"/>
          <a:ext cx="8763000" cy="4495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Ch </a:t>
            </a:r>
            <a:r>
              <a:rPr lang="en-US" dirty="0" smtClean="0"/>
              <a:t>14: Describing Relationships: </a:t>
            </a:r>
            <a:r>
              <a:rPr lang="en-US" dirty="0" err="1" smtClean="0"/>
              <a:t>Scatterplots</a:t>
            </a:r>
            <a:r>
              <a:rPr lang="en-US" dirty="0" smtClean="0"/>
              <a:t> and Correlation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Direction of relationship?</a:t>
            </a:r>
          </a:p>
          <a:p>
            <a:pPr lvl="1"/>
            <a:r>
              <a:rPr lang="en-US" dirty="0" smtClean="0"/>
              <a:t>Positive (large x-large y &amp; small x-small y)	</a:t>
            </a:r>
          </a:p>
          <a:p>
            <a:pPr lvl="1"/>
            <a:r>
              <a:rPr lang="en-US" dirty="0" smtClean="0"/>
              <a:t>Negative (large x-small y &amp; small x-large y)</a:t>
            </a:r>
          </a:p>
          <a:p>
            <a:r>
              <a:rPr lang="en-US" dirty="0" smtClean="0"/>
              <a:t>Form of relationship?</a:t>
            </a:r>
          </a:p>
          <a:p>
            <a:pPr lvl="1"/>
            <a:r>
              <a:rPr lang="en-US" dirty="0" smtClean="0"/>
              <a:t>Straight line</a:t>
            </a:r>
          </a:p>
          <a:p>
            <a:pPr lvl="1"/>
            <a:r>
              <a:rPr lang="en-US" dirty="0" smtClean="0"/>
              <a:t>Curved (how?)</a:t>
            </a:r>
          </a:p>
          <a:p>
            <a:pPr lvl="1"/>
            <a:r>
              <a:rPr lang="en-US" dirty="0" smtClean="0"/>
              <a:t>“ceilings”, “floors”, </a:t>
            </a:r>
          </a:p>
          <a:p>
            <a:pPr lvl="1">
              <a:buNone/>
            </a:pPr>
            <a:r>
              <a:rPr lang="en-US" dirty="0" smtClean="0"/>
              <a:t> </a:t>
            </a:r>
            <a:r>
              <a:rPr lang="en-US" dirty="0" smtClean="0"/>
              <a:t>    </a:t>
            </a:r>
            <a:r>
              <a:rPr lang="en-US" dirty="0" smtClean="0"/>
              <a:t>and other limits</a:t>
            </a:r>
          </a:p>
          <a:p>
            <a:pPr lvl="2">
              <a:buNone/>
            </a:pPr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12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  <p:graphicFrame>
        <p:nvGraphicFramePr>
          <p:cNvPr id="6" name="Chart 5"/>
          <p:cNvGraphicFramePr/>
          <p:nvPr/>
        </p:nvGraphicFramePr>
        <p:xfrm>
          <a:off x="4267200" y="2286000"/>
          <a:ext cx="4648200" cy="2971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Ch </a:t>
            </a:r>
            <a:r>
              <a:rPr lang="en-US" dirty="0" smtClean="0"/>
              <a:t>14: Describing Relationships: </a:t>
            </a:r>
            <a:r>
              <a:rPr lang="en-US" dirty="0" err="1" smtClean="0"/>
              <a:t>Scatterplots</a:t>
            </a:r>
            <a:r>
              <a:rPr lang="en-US" dirty="0" smtClean="0"/>
              <a:t> and Correlation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Strength </a:t>
            </a:r>
            <a:r>
              <a:rPr lang="en-US" dirty="0" smtClean="0"/>
              <a:t>of relationship</a:t>
            </a:r>
          </a:p>
          <a:p>
            <a:pPr lvl="1"/>
            <a:r>
              <a:rPr lang="en-US" dirty="0" smtClean="0"/>
              <a:t>Clear </a:t>
            </a:r>
            <a:r>
              <a:rPr lang="en-US" dirty="0" smtClean="0"/>
              <a:t>trend and tight to main </a:t>
            </a:r>
            <a:r>
              <a:rPr lang="en-US" dirty="0" smtClean="0"/>
              <a:t>trend?</a:t>
            </a:r>
            <a:endParaRPr lang="en-US" dirty="0" smtClean="0"/>
          </a:p>
          <a:p>
            <a:pPr lvl="1"/>
            <a:r>
              <a:rPr lang="en-US" dirty="0" smtClean="0"/>
              <a:t>Loose and </a:t>
            </a:r>
            <a:r>
              <a:rPr lang="en-US" dirty="0" smtClean="0"/>
              <a:t>uncertain?</a:t>
            </a:r>
          </a:p>
          <a:p>
            <a:r>
              <a:rPr lang="en-US" dirty="0" smtClean="0"/>
              <a:t>Deviations from</a:t>
            </a:r>
          </a:p>
          <a:p>
            <a:pPr>
              <a:buNone/>
            </a:pPr>
            <a:r>
              <a:rPr lang="en-US" dirty="0" smtClean="0"/>
              <a:t>	</a:t>
            </a:r>
            <a:r>
              <a:rPr lang="en-US" dirty="0" smtClean="0"/>
              <a:t>pattern</a:t>
            </a:r>
          </a:p>
          <a:p>
            <a:pPr lvl="1"/>
            <a:r>
              <a:rPr lang="en-US" dirty="0" smtClean="0"/>
              <a:t>Outliers?</a:t>
            </a:r>
          </a:p>
          <a:p>
            <a:pPr lvl="1"/>
            <a:r>
              <a:rPr lang="en-US" dirty="0" smtClean="0"/>
              <a:t>Multiple patterns?</a:t>
            </a:r>
          </a:p>
          <a:p>
            <a:pPr>
              <a:buNone/>
            </a:pPr>
            <a:endParaRPr lang="en-US" dirty="0" smtClean="0"/>
          </a:p>
          <a:p>
            <a:pPr lvl="2">
              <a:buNone/>
            </a:pPr>
            <a:endParaRPr lang="en-US" dirty="0" smtClean="0"/>
          </a:p>
          <a:p>
            <a:pPr lvl="2">
              <a:buNone/>
            </a:pPr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13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  <p:graphicFrame>
        <p:nvGraphicFramePr>
          <p:cNvPr id="6" name="Chart 5"/>
          <p:cNvGraphicFramePr/>
          <p:nvPr/>
        </p:nvGraphicFramePr>
        <p:xfrm>
          <a:off x="4267200" y="2286000"/>
          <a:ext cx="4648200" cy="2971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Ch </a:t>
            </a:r>
            <a:r>
              <a:rPr lang="en-US" dirty="0" smtClean="0"/>
              <a:t>14: Describing Relationships: </a:t>
            </a:r>
            <a:r>
              <a:rPr lang="en-US" dirty="0" err="1" smtClean="0"/>
              <a:t>Scatterplots</a:t>
            </a:r>
            <a:r>
              <a:rPr lang="en-US" dirty="0" smtClean="0"/>
              <a:t> and Correlation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Examples</a:t>
            </a:r>
          </a:p>
          <a:p>
            <a:pPr lvl="1"/>
            <a:r>
              <a:rPr lang="en-US" dirty="0" smtClean="0"/>
              <a:t>See </a:t>
            </a:r>
            <a:r>
              <a:rPr lang="en-US" dirty="0" smtClean="0">
                <a:hlinkClick r:id="rId3"/>
              </a:rPr>
              <a:t>gapminder.org</a:t>
            </a:r>
            <a:endParaRPr lang="en-US" dirty="0" smtClean="0"/>
          </a:p>
          <a:p>
            <a:pPr lvl="2"/>
            <a:r>
              <a:rPr lang="en-US" dirty="0" smtClean="0"/>
              <a:t>Life </a:t>
            </a:r>
            <a:r>
              <a:rPr lang="en-US" dirty="0" err="1" smtClean="0"/>
              <a:t>expectency</a:t>
            </a:r>
            <a:r>
              <a:rPr lang="en-US" dirty="0" smtClean="0"/>
              <a:t> vs. Family size</a:t>
            </a:r>
          </a:p>
          <a:p>
            <a:pPr lvl="2"/>
            <a:r>
              <a:rPr lang="en-US" dirty="0" smtClean="0"/>
              <a:t>What do you see here?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14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Ch </a:t>
            </a:r>
            <a:r>
              <a:rPr lang="en-US" dirty="0" smtClean="0"/>
              <a:t>14: Describing Relationships: </a:t>
            </a:r>
            <a:r>
              <a:rPr lang="en-US" dirty="0" err="1" smtClean="0"/>
              <a:t>Scatterplots</a:t>
            </a:r>
            <a:r>
              <a:rPr lang="en-US" dirty="0" smtClean="0"/>
              <a:t> and Correlation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Correlation</a:t>
            </a:r>
          </a:p>
          <a:p>
            <a:pPr lvl="1"/>
            <a:r>
              <a:rPr lang="en-US" dirty="0" smtClean="0"/>
              <a:t>A numerical measure of the strength and direction of the straight-line (“linear”) relationship between two numerical variables </a:t>
            </a:r>
          </a:p>
          <a:p>
            <a:pPr lvl="2"/>
            <a:r>
              <a:rPr lang="en-US" dirty="0" smtClean="0"/>
              <a:t>Denoted by “r”</a:t>
            </a:r>
          </a:p>
          <a:p>
            <a:pPr lvl="2"/>
            <a:r>
              <a:rPr lang="en-US" dirty="0" smtClean="0"/>
              <a:t>Formula in book…</a:t>
            </a:r>
          </a:p>
          <a:p>
            <a:pPr lvl="3"/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15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Ch </a:t>
            </a:r>
            <a:r>
              <a:rPr lang="en-US" dirty="0" smtClean="0"/>
              <a:t>14: Describing Relationships: </a:t>
            </a:r>
            <a:r>
              <a:rPr lang="en-US" dirty="0" err="1" smtClean="0"/>
              <a:t>Scatterplots</a:t>
            </a:r>
            <a:r>
              <a:rPr lang="en-US" dirty="0" smtClean="0"/>
              <a:t> and Correlation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Correlation</a:t>
            </a:r>
          </a:p>
          <a:p>
            <a:pPr lvl="1"/>
            <a:r>
              <a:rPr lang="en-US" dirty="0" smtClean="0"/>
              <a:t>A numerical measure of the strength and direction of the straight-line (“linear”) relationship between two numerical variables </a:t>
            </a:r>
          </a:p>
          <a:p>
            <a:pPr lvl="2"/>
            <a:r>
              <a:rPr lang="en-US" dirty="0" smtClean="0"/>
              <a:t>Denoted by “r”</a:t>
            </a:r>
          </a:p>
          <a:p>
            <a:pPr lvl="2"/>
            <a:r>
              <a:rPr lang="en-US" dirty="0" smtClean="0"/>
              <a:t>Formula in book</a:t>
            </a:r>
          </a:p>
          <a:p>
            <a:pPr lvl="3"/>
            <a:r>
              <a:rPr lang="en-US" dirty="0" smtClean="0"/>
              <a:t>Won’t use it</a:t>
            </a:r>
          </a:p>
          <a:p>
            <a:pPr lvl="3"/>
            <a:r>
              <a:rPr lang="en-US" dirty="0" smtClean="0"/>
              <a:t>Don’t need to learn it</a:t>
            </a:r>
          </a:p>
          <a:p>
            <a:pPr lvl="3"/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16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Ch </a:t>
            </a:r>
            <a:r>
              <a:rPr lang="en-US" dirty="0" smtClean="0"/>
              <a:t>14: Describing Relationships: </a:t>
            </a:r>
            <a:r>
              <a:rPr lang="en-US" dirty="0" err="1" smtClean="0"/>
              <a:t>Scatterplots</a:t>
            </a:r>
            <a:r>
              <a:rPr lang="en-US" dirty="0" smtClean="0"/>
              <a:t> and Correlation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Correlation</a:t>
            </a:r>
          </a:p>
          <a:p>
            <a:pPr lvl="1"/>
            <a:r>
              <a:rPr lang="en-US" dirty="0" smtClean="0"/>
              <a:t>Interpretation:</a:t>
            </a:r>
          </a:p>
          <a:p>
            <a:pPr lvl="2"/>
            <a:r>
              <a:rPr lang="en-US" dirty="0" smtClean="0"/>
              <a:t>Correlation is an “index”</a:t>
            </a:r>
          </a:p>
          <a:p>
            <a:pPr lvl="3"/>
            <a:r>
              <a:rPr lang="en-US" dirty="0" smtClean="0"/>
              <a:t>No units of measurement</a:t>
            </a:r>
          </a:p>
          <a:p>
            <a:pPr lvl="3"/>
            <a:r>
              <a:rPr lang="en-US" dirty="0" smtClean="0"/>
              <a:t>Same interpretations apply regardless of data</a:t>
            </a:r>
          </a:p>
          <a:p>
            <a:pPr lvl="2"/>
            <a:r>
              <a:rPr lang="en-US" dirty="0" smtClean="0"/>
              <a:t>-1 ≤ r ≤ 1</a:t>
            </a:r>
          </a:p>
          <a:p>
            <a:pPr lvl="3"/>
            <a:r>
              <a:rPr lang="en-US" dirty="0" smtClean="0"/>
              <a:t>Positive r means positive association</a:t>
            </a:r>
          </a:p>
          <a:p>
            <a:pPr lvl="3"/>
            <a:r>
              <a:rPr lang="en-US" dirty="0" smtClean="0"/>
              <a:t>Negative r means negative association</a:t>
            </a:r>
          </a:p>
          <a:p>
            <a:pPr lvl="3"/>
            <a:r>
              <a:rPr lang="en-US" dirty="0" smtClean="0"/>
              <a:t>r=1 or r=-1: data lie perfectly on a straight line</a:t>
            </a:r>
          </a:p>
          <a:p>
            <a:pPr lvl="3"/>
            <a:r>
              <a:rPr lang="en-US" dirty="0" smtClean="0"/>
              <a:t>r close to 1 or -1: “Strong” relationship </a:t>
            </a:r>
          </a:p>
          <a:p>
            <a:pPr lvl="3"/>
            <a:r>
              <a:rPr lang="en-US" dirty="0" smtClean="0"/>
              <a:t>r close to 0: not much straight-line relationship</a:t>
            </a:r>
          </a:p>
          <a:p>
            <a:pPr lvl="3">
              <a:buNone/>
            </a:pPr>
            <a:endParaRPr lang="en-US" dirty="0" smtClean="0"/>
          </a:p>
          <a:p>
            <a:pPr lvl="2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17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Ch </a:t>
            </a:r>
            <a:r>
              <a:rPr lang="en-US" dirty="0" smtClean="0"/>
              <a:t>14: Describing Relationships: </a:t>
            </a:r>
            <a:r>
              <a:rPr lang="en-US" dirty="0" err="1" smtClean="0"/>
              <a:t>Scatterplots</a:t>
            </a:r>
            <a:r>
              <a:rPr lang="en-US" dirty="0" smtClean="0"/>
              <a:t> and Correlation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95800" y="914400"/>
            <a:ext cx="3962400" cy="4114800"/>
          </a:xfrm>
        </p:spPr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Correlation = .64</a:t>
            </a:r>
            <a:endParaRPr lang="en-US" dirty="0" smtClean="0"/>
          </a:p>
          <a:p>
            <a:pPr lvl="1"/>
            <a:r>
              <a:rPr lang="en-US" dirty="0" smtClean="0"/>
              <a:t>Positive</a:t>
            </a:r>
            <a:endParaRPr lang="en-US" dirty="0" smtClean="0"/>
          </a:p>
          <a:p>
            <a:pPr lvl="1"/>
            <a:r>
              <a:rPr lang="en-US" dirty="0" smtClean="0"/>
              <a:t>Intermediate strength</a:t>
            </a:r>
          </a:p>
          <a:p>
            <a:pPr>
              <a:buNone/>
            </a:pPr>
            <a:endParaRPr lang="en-US" dirty="0" smtClean="0"/>
          </a:p>
          <a:p>
            <a:pPr lvl="2">
              <a:buNone/>
            </a:pPr>
            <a:endParaRPr lang="en-US" dirty="0" smtClean="0"/>
          </a:p>
          <a:p>
            <a:pPr lvl="2">
              <a:buNone/>
            </a:pPr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18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  <p:graphicFrame>
        <p:nvGraphicFramePr>
          <p:cNvPr id="6" name="Chart 5"/>
          <p:cNvGraphicFramePr/>
          <p:nvPr/>
        </p:nvGraphicFramePr>
        <p:xfrm>
          <a:off x="0" y="1143000"/>
          <a:ext cx="4648200" cy="2971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Ch </a:t>
            </a:r>
            <a:r>
              <a:rPr lang="en-US" dirty="0" smtClean="0"/>
              <a:t>14: Describing Relationships: </a:t>
            </a:r>
            <a:r>
              <a:rPr lang="en-US" dirty="0" err="1" smtClean="0"/>
              <a:t>Scatterplots</a:t>
            </a:r>
            <a:r>
              <a:rPr lang="en-US" dirty="0" smtClean="0"/>
              <a:t> and Correlation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Correlation</a:t>
            </a:r>
          </a:p>
          <a:p>
            <a:pPr lvl="1"/>
            <a:r>
              <a:rPr lang="en-US" dirty="0" smtClean="0"/>
              <a:t>Interpretation:</a:t>
            </a:r>
          </a:p>
          <a:p>
            <a:pPr lvl="2"/>
            <a:r>
              <a:rPr lang="en-US" dirty="0" smtClean="0"/>
              <a:t>Correlation is an “index”</a:t>
            </a:r>
          </a:p>
          <a:p>
            <a:pPr lvl="3"/>
            <a:r>
              <a:rPr lang="en-US" dirty="0" smtClean="0"/>
              <a:t>No units of measurement</a:t>
            </a:r>
          </a:p>
          <a:p>
            <a:pPr lvl="3"/>
            <a:r>
              <a:rPr lang="en-US" dirty="0" smtClean="0"/>
              <a:t>Same interpretations apply regardless of data</a:t>
            </a:r>
          </a:p>
          <a:p>
            <a:pPr lvl="2"/>
            <a:r>
              <a:rPr lang="en-US" dirty="0" smtClean="0"/>
              <a:t>-1 ≤ r ≤ 1</a:t>
            </a:r>
          </a:p>
          <a:p>
            <a:pPr lvl="3"/>
            <a:r>
              <a:rPr lang="en-US" dirty="0" smtClean="0"/>
              <a:t>Positive r means positive association</a:t>
            </a:r>
          </a:p>
          <a:p>
            <a:pPr lvl="3"/>
            <a:r>
              <a:rPr lang="en-US" dirty="0" smtClean="0"/>
              <a:t>Negative r means negative association</a:t>
            </a:r>
          </a:p>
          <a:p>
            <a:pPr lvl="3"/>
            <a:r>
              <a:rPr lang="en-US" dirty="0" smtClean="0"/>
              <a:t>r=1 or r=-1: data lie perfectly on a straight line</a:t>
            </a:r>
          </a:p>
          <a:p>
            <a:pPr lvl="3"/>
            <a:r>
              <a:rPr lang="en-US" dirty="0" smtClean="0"/>
              <a:t>r close to 1 or -1: “Strong” relationship </a:t>
            </a:r>
          </a:p>
          <a:p>
            <a:pPr lvl="3"/>
            <a:r>
              <a:rPr lang="en-US" dirty="0" smtClean="0"/>
              <a:t>r close to 0: not much straight-line relationship</a:t>
            </a:r>
          </a:p>
          <a:p>
            <a:pPr lvl="3">
              <a:buNone/>
            </a:pPr>
            <a:endParaRPr lang="en-US" dirty="0" smtClean="0"/>
          </a:p>
          <a:p>
            <a:pPr lvl="2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19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Ch </a:t>
            </a:r>
            <a:r>
              <a:rPr lang="en-US" dirty="0" smtClean="0"/>
              <a:t>14: Describing Relationships: </a:t>
            </a:r>
            <a:r>
              <a:rPr lang="en-US" dirty="0" err="1" smtClean="0"/>
              <a:t>Scatterplots</a:t>
            </a:r>
            <a:r>
              <a:rPr lang="en-US" dirty="0" smtClean="0"/>
              <a:t> and Correlation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most interesting uses for Statistics involve finding relationships between variables.</a:t>
            </a:r>
          </a:p>
          <a:p>
            <a:pPr lvl="1"/>
            <a:r>
              <a:rPr lang="en-US" dirty="0" smtClean="0"/>
              <a:t>Lung Cancer vs. Smoking</a:t>
            </a:r>
          </a:p>
          <a:p>
            <a:pPr lvl="1"/>
            <a:r>
              <a:rPr lang="en-US" dirty="0" smtClean="0"/>
              <a:t>Grade in a class vs. Hours of study</a:t>
            </a:r>
          </a:p>
          <a:p>
            <a:pPr lvl="1"/>
            <a:r>
              <a:rPr lang="en-US" dirty="0" smtClean="0"/>
              <a:t>Intelligence vs. Race</a:t>
            </a:r>
          </a:p>
          <a:p>
            <a:pPr lvl="1"/>
            <a:r>
              <a:rPr lang="en-US" dirty="0" smtClean="0"/>
              <a:t>Earth’s Temperature vs. Population</a:t>
            </a:r>
            <a:endParaRPr lang="en-US" dirty="0" smtClean="0"/>
          </a:p>
          <a:p>
            <a:pPr lvl="1"/>
            <a:endParaRPr lang="en-US" dirty="0" smtClean="0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2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Ch </a:t>
            </a:r>
            <a:r>
              <a:rPr lang="en-US" dirty="0" smtClean="0"/>
              <a:t>14: Describing Relationships: </a:t>
            </a:r>
            <a:r>
              <a:rPr lang="en-US" dirty="0" err="1" smtClean="0"/>
              <a:t>Scatterplots</a:t>
            </a:r>
            <a:r>
              <a:rPr lang="en-US" dirty="0" smtClean="0"/>
              <a:t> and Correlation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3">
              <a:buNone/>
            </a:pPr>
            <a:endParaRPr lang="en-US" dirty="0" smtClean="0"/>
          </a:p>
          <a:p>
            <a:pPr lvl="2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20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  <p:pic>
        <p:nvPicPr>
          <p:cNvPr id="6" name="Picture 2" descr="C:\Documents and Settings\icc user\Desktop\notz_ppt\graphics14\Notz14-F07_FPO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20300" y="55778"/>
            <a:ext cx="3366500" cy="5354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304800" y="1066800"/>
            <a:ext cx="45720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 u="none" dirty="0" smtClean="0">
                <a:solidFill>
                  <a:srgbClr val="7030A0"/>
                </a:solidFill>
                <a:effectLst/>
                <a:latin typeface="+mn-lt"/>
              </a:rPr>
              <a:t>From SCC:</a:t>
            </a:r>
          </a:p>
          <a:p>
            <a:endParaRPr lang="en-US" b="1" u="none" dirty="0" smtClean="0">
              <a:solidFill>
                <a:srgbClr val="7030A0"/>
              </a:solidFill>
              <a:effectLst/>
              <a:latin typeface="+mn-lt"/>
            </a:endParaRPr>
          </a:p>
          <a:p>
            <a:r>
              <a:rPr lang="en-US" b="1" u="none" dirty="0" smtClean="0">
                <a:solidFill>
                  <a:srgbClr val="7030A0"/>
                </a:solidFill>
                <a:effectLst/>
                <a:latin typeface="+mn-lt"/>
              </a:rPr>
              <a:t>Figure </a:t>
            </a:r>
            <a:r>
              <a:rPr lang="en-US" b="1" u="none" dirty="0" smtClean="0">
                <a:solidFill>
                  <a:srgbClr val="7030A0"/>
                </a:solidFill>
                <a:effectLst/>
                <a:latin typeface="+mn-lt"/>
              </a:rPr>
              <a:t>14.7  </a:t>
            </a:r>
            <a:r>
              <a:rPr lang="en-US" u="none" dirty="0" smtClean="0">
                <a:solidFill>
                  <a:srgbClr val="7030A0"/>
                </a:solidFill>
                <a:effectLst/>
                <a:latin typeface="+mn-lt"/>
              </a:rPr>
              <a:t>How correlation measures the strength of a straight-line relationship.</a:t>
            </a:r>
          </a:p>
          <a:p>
            <a:r>
              <a:rPr lang="en-US" u="none" dirty="0" smtClean="0">
                <a:solidFill>
                  <a:srgbClr val="7030A0"/>
                </a:solidFill>
                <a:effectLst/>
                <a:latin typeface="+mn-lt"/>
              </a:rPr>
              <a:t>Patterns closer to a straight line have correlations closer to 1 or −1.</a:t>
            </a:r>
            <a:endParaRPr lang="en-US" u="none" dirty="0">
              <a:solidFill>
                <a:srgbClr val="7030A0"/>
              </a:solidFill>
              <a:effectLst/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Ch </a:t>
            </a:r>
            <a:r>
              <a:rPr lang="en-US" dirty="0" smtClean="0"/>
              <a:t>14: Describing Relationships: </a:t>
            </a:r>
            <a:r>
              <a:rPr lang="en-US" dirty="0" err="1" smtClean="0"/>
              <a:t>Scatterplots</a:t>
            </a:r>
            <a:r>
              <a:rPr lang="en-US" dirty="0" smtClean="0"/>
              <a:t> and Correlation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BEWARE!</a:t>
            </a:r>
            <a:endParaRPr lang="en-US" b="1" dirty="0" smtClean="0"/>
          </a:p>
          <a:p>
            <a:pPr lvl="1"/>
            <a:r>
              <a:rPr lang="en-US" dirty="0" smtClean="0"/>
              <a:t>Association does not imply causation!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Many of the plots available on </a:t>
            </a:r>
            <a:r>
              <a:rPr lang="en-US" dirty="0" err="1" smtClean="0"/>
              <a:t>Gapminder</a:t>
            </a:r>
            <a:r>
              <a:rPr lang="en-US" dirty="0" smtClean="0"/>
              <a:t> might suggest cause-and-effect</a:t>
            </a:r>
          </a:p>
          <a:p>
            <a:pPr lvl="2"/>
            <a:r>
              <a:rPr lang="en-US" dirty="0" smtClean="0"/>
              <a:t>This is observational data</a:t>
            </a:r>
          </a:p>
          <a:p>
            <a:pPr lvl="2"/>
            <a:r>
              <a:rPr lang="en-US" dirty="0" smtClean="0"/>
              <a:t>Relationships are surely very complex</a:t>
            </a:r>
          </a:p>
          <a:p>
            <a:pPr lvl="3"/>
            <a:r>
              <a:rPr lang="en-US" dirty="0" smtClean="0"/>
              <a:t>More variables involved</a:t>
            </a:r>
          </a:p>
          <a:p>
            <a:pPr lvl="2"/>
            <a:r>
              <a:rPr lang="en-US" dirty="0" smtClean="0"/>
              <a:t>See life expectancy vs. fertility</a:t>
            </a:r>
          </a:p>
          <a:p>
            <a:pPr lvl="3"/>
            <a:r>
              <a:rPr lang="en-US" dirty="0" smtClean="0"/>
              <a:t>Which came first?</a:t>
            </a:r>
          </a:p>
          <a:p>
            <a:pPr lvl="3">
              <a:buNone/>
            </a:pPr>
            <a:endParaRPr lang="en-US" dirty="0" smtClean="0"/>
          </a:p>
          <a:p>
            <a:pPr lvl="2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21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Ch </a:t>
            </a:r>
            <a:r>
              <a:rPr lang="en-US" dirty="0" smtClean="0"/>
              <a:t>14: Describing Relationships: </a:t>
            </a:r>
            <a:r>
              <a:rPr lang="en-US" dirty="0" err="1" smtClean="0"/>
              <a:t>Scatterplots</a:t>
            </a:r>
            <a:r>
              <a:rPr lang="en-US" dirty="0" smtClean="0"/>
              <a:t> and Correlation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Also BEWARE!</a:t>
            </a:r>
            <a:endParaRPr lang="en-US" b="1" dirty="0" smtClean="0"/>
          </a:p>
          <a:p>
            <a:pPr lvl="1"/>
            <a:r>
              <a:rPr lang="en-US" dirty="0" smtClean="0"/>
              <a:t>Correlation cannot adequately describe  relationships that are not straight lines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r=.91</a:t>
            </a:r>
          </a:p>
          <a:p>
            <a:pPr lvl="1"/>
            <a:endParaRPr lang="en-US" dirty="0" smtClean="0"/>
          </a:p>
          <a:p>
            <a:pPr lvl="3">
              <a:buNone/>
            </a:pPr>
            <a:endParaRPr lang="en-US" dirty="0" smtClean="0"/>
          </a:p>
          <a:p>
            <a:pPr lvl="2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22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  <p:graphicFrame>
        <p:nvGraphicFramePr>
          <p:cNvPr id="6" name="Chart 5"/>
          <p:cNvGraphicFramePr/>
          <p:nvPr/>
        </p:nvGraphicFramePr>
        <p:xfrm>
          <a:off x="4191000" y="2514600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Ch </a:t>
            </a:r>
            <a:r>
              <a:rPr lang="en-US" dirty="0" smtClean="0"/>
              <a:t>14: Describing Relationships: </a:t>
            </a:r>
            <a:r>
              <a:rPr lang="en-US" dirty="0" err="1" smtClean="0"/>
              <a:t>Scatterplots</a:t>
            </a:r>
            <a:r>
              <a:rPr lang="en-US" dirty="0" smtClean="0"/>
              <a:t> and Correlation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Also BEWARE!</a:t>
            </a:r>
            <a:endParaRPr lang="en-US" b="1" dirty="0" smtClean="0"/>
          </a:p>
          <a:p>
            <a:pPr lvl="1"/>
            <a:r>
              <a:rPr lang="en-US" dirty="0" smtClean="0"/>
              <a:t>Correlation can be misled by outliers</a:t>
            </a:r>
          </a:p>
          <a:p>
            <a:pPr lvl="2"/>
            <a:r>
              <a:rPr lang="en-US" dirty="0" smtClean="0"/>
              <a:t>Made to look larger or smaller than most points suggest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3">
              <a:buNone/>
            </a:pPr>
            <a:endParaRPr lang="en-US" dirty="0" smtClean="0"/>
          </a:p>
          <a:p>
            <a:pPr lvl="2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23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Ch </a:t>
            </a:r>
            <a:r>
              <a:rPr lang="en-US" dirty="0" smtClean="0"/>
              <a:t>14: Describing Relationships: </a:t>
            </a:r>
            <a:r>
              <a:rPr lang="en-US" dirty="0" err="1" smtClean="0"/>
              <a:t>Scatterplots</a:t>
            </a:r>
            <a:r>
              <a:rPr lang="en-US" dirty="0" smtClean="0"/>
              <a:t> and Correlation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Relationships often involve more than two…</a:t>
            </a:r>
          </a:p>
          <a:p>
            <a:pPr lvl="1"/>
            <a:r>
              <a:rPr lang="en-US" dirty="0" smtClean="0"/>
              <a:t>Lung cancer vs. smoking + diet + weight + exercise + environment + …</a:t>
            </a:r>
          </a:p>
          <a:p>
            <a:pPr lvl="1"/>
            <a:r>
              <a:rPr lang="en-US" dirty="0" smtClean="0"/>
              <a:t>Grades in class vs</a:t>
            </a:r>
            <a:r>
              <a:rPr lang="en-US" dirty="0" smtClean="0"/>
              <a:t>. hours of study + Previous classes + current load + …</a:t>
            </a:r>
            <a:endParaRPr lang="en-US" dirty="0" smtClean="0"/>
          </a:p>
          <a:p>
            <a:pPr lvl="1"/>
            <a:endParaRPr lang="en-US" dirty="0" smtClean="0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3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Ch </a:t>
            </a:r>
            <a:r>
              <a:rPr lang="en-US" dirty="0" smtClean="0"/>
              <a:t>14: Describing Relationships: </a:t>
            </a:r>
            <a:r>
              <a:rPr lang="en-US" dirty="0" err="1" smtClean="0"/>
              <a:t>Scatterplots</a:t>
            </a:r>
            <a:r>
              <a:rPr lang="en-US" dirty="0" smtClean="0"/>
              <a:t> and Correlation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Depicting/Measuring Relationships </a:t>
            </a:r>
          </a:p>
          <a:p>
            <a:pPr lvl="1"/>
            <a:r>
              <a:rPr lang="en-US" dirty="0" smtClean="0"/>
              <a:t>Depends on kind of variables</a:t>
            </a:r>
          </a:p>
          <a:p>
            <a:pPr lvl="2"/>
            <a:r>
              <a:rPr lang="en-US" dirty="0" smtClean="0"/>
              <a:t>Categorical vs. Categorical</a:t>
            </a:r>
          </a:p>
          <a:p>
            <a:pPr lvl="2"/>
            <a:r>
              <a:rPr lang="en-US" dirty="0" smtClean="0"/>
              <a:t>Categorical vs. Numerical</a:t>
            </a:r>
          </a:p>
          <a:p>
            <a:pPr lvl="2"/>
            <a:r>
              <a:rPr lang="en-US" dirty="0" smtClean="0"/>
              <a:t>Numerical vs. Categorical</a:t>
            </a:r>
          </a:p>
          <a:p>
            <a:pPr lvl="2"/>
            <a:r>
              <a:rPr lang="en-US" dirty="0" smtClean="0"/>
              <a:t>Numerical vs. Numerical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4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Ch </a:t>
            </a:r>
            <a:r>
              <a:rPr lang="en-US" dirty="0" smtClean="0"/>
              <a:t>14: Describing Relationships: </a:t>
            </a:r>
            <a:r>
              <a:rPr lang="en-US" dirty="0" err="1" smtClean="0"/>
              <a:t>Scatterplots</a:t>
            </a:r>
            <a:r>
              <a:rPr lang="en-US" dirty="0" smtClean="0"/>
              <a:t> and Correlation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We will start here:</a:t>
            </a:r>
          </a:p>
          <a:p>
            <a:pPr lvl="1"/>
            <a:endParaRPr lang="en-US" dirty="0" smtClean="0"/>
          </a:p>
          <a:p>
            <a:pPr lvl="2"/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Categorical vs. Categorical</a:t>
            </a:r>
          </a:p>
          <a:p>
            <a:pPr lvl="2"/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Categorical vs. Numerical</a:t>
            </a:r>
          </a:p>
          <a:p>
            <a:pPr lvl="2"/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Numerical vs. Categorical</a:t>
            </a:r>
          </a:p>
          <a:p>
            <a:pPr lvl="2"/>
            <a:r>
              <a:rPr lang="en-US" b="1" dirty="0" smtClean="0"/>
              <a:t>Numerical vs. Numerical</a:t>
            </a:r>
            <a:endParaRPr lang="en-US" b="1" dirty="0" smtClean="0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5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Ch </a:t>
            </a:r>
            <a:r>
              <a:rPr lang="en-US" dirty="0" smtClean="0"/>
              <a:t>14: Describing Relationships: </a:t>
            </a:r>
            <a:r>
              <a:rPr lang="en-US" dirty="0" err="1" smtClean="0"/>
              <a:t>Scatterplots</a:t>
            </a:r>
            <a:r>
              <a:rPr lang="en-US" dirty="0" smtClean="0"/>
              <a:t> and Correlation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err="1" smtClean="0"/>
              <a:t>Scatterplot</a:t>
            </a:r>
            <a:r>
              <a:rPr lang="en-US" b="1" dirty="0" smtClean="0"/>
              <a:t> </a:t>
            </a:r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Most basic depiction of numerical vs. numerical relationship</a:t>
            </a:r>
          </a:p>
          <a:p>
            <a:pPr lvl="1"/>
            <a:r>
              <a:rPr lang="en-US" dirty="0" smtClean="0"/>
              <a:t>Each individual has values for 2 variables</a:t>
            </a:r>
          </a:p>
          <a:p>
            <a:pPr lvl="2"/>
            <a:r>
              <a:rPr lang="en-US" dirty="0" smtClean="0"/>
              <a:t>Call them “x” and “y”</a:t>
            </a:r>
          </a:p>
          <a:p>
            <a:pPr lvl="1"/>
            <a:r>
              <a:rPr lang="en-US" dirty="0" smtClean="0"/>
              <a:t>Plot each individual’s value of “y” against its “x”</a:t>
            </a:r>
          </a:p>
          <a:p>
            <a:pPr lvl="2"/>
            <a:r>
              <a:rPr lang="en-US" dirty="0" smtClean="0"/>
              <a:t>“y” is vertical axis</a:t>
            </a:r>
          </a:p>
          <a:p>
            <a:pPr lvl="3"/>
            <a:r>
              <a:rPr lang="en-US" dirty="0" smtClean="0"/>
              <a:t>Response variable, if present</a:t>
            </a:r>
          </a:p>
          <a:p>
            <a:pPr lvl="2"/>
            <a:r>
              <a:rPr lang="en-US" dirty="0" smtClean="0"/>
              <a:t>“x” is horizontal axis</a:t>
            </a:r>
          </a:p>
          <a:p>
            <a:pPr lvl="3"/>
            <a:r>
              <a:rPr lang="en-US" dirty="0" smtClean="0"/>
              <a:t>Explanatory variable, if present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6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Ch </a:t>
            </a:r>
            <a:r>
              <a:rPr lang="en-US" dirty="0" smtClean="0"/>
              <a:t>14: Describing Relationships: </a:t>
            </a:r>
            <a:r>
              <a:rPr lang="en-US" dirty="0" err="1" smtClean="0"/>
              <a:t>Scatterplots</a:t>
            </a:r>
            <a:r>
              <a:rPr lang="en-US" dirty="0" smtClean="0"/>
              <a:t> and Correlation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Examples</a:t>
            </a:r>
          </a:p>
          <a:p>
            <a:pPr lvl="1"/>
            <a:r>
              <a:rPr lang="en-US" dirty="0" smtClean="0"/>
              <a:t>See </a:t>
            </a:r>
            <a:r>
              <a:rPr lang="en-US" dirty="0" smtClean="0">
                <a:hlinkClick r:id="rId3"/>
              </a:rPr>
              <a:t>gapminder.org</a:t>
            </a:r>
            <a:endParaRPr lang="en-US" dirty="0" smtClean="0"/>
          </a:p>
          <a:p>
            <a:pPr lvl="2"/>
            <a:r>
              <a:rPr lang="en-US" dirty="0" smtClean="0"/>
              <a:t>Life </a:t>
            </a:r>
            <a:r>
              <a:rPr lang="en-US" dirty="0" err="1" smtClean="0"/>
              <a:t>expectency</a:t>
            </a:r>
            <a:r>
              <a:rPr lang="en-US" dirty="0" smtClean="0"/>
              <a:t> vs. Family size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7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Ch </a:t>
            </a:r>
            <a:r>
              <a:rPr lang="en-US" dirty="0" smtClean="0"/>
              <a:t>14: Describing Relationships: </a:t>
            </a:r>
            <a:r>
              <a:rPr lang="en-US" dirty="0" err="1" smtClean="0"/>
              <a:t>Scatterplots</a:t>
            </a:r>
            <a:r>
              <a:rPr lang="en-US" dirty="0" smtClean="0"/>
              <a:t> and Correlation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Examples</a:t>
            </a:r>
          </a:p>
          <a:p>
            <a:pPr lvl="1"/>
            <a:r>
              <a:rPr lang="en-US" dirty="0" smtClean="0"/>
              <a:t>See </a:t>
            </a:r>
            <a:r>
              <a:rPr lang="en-US" dirty="0" smtClean="0">
                <a:hlinkClick r:id="rId3"/>
              </a:rPr>
              <a:t>gapminder.org</a:t>
            </a:r>
            <a:endParaRPr lang="en-US" dirty="0" smtClean="0"/>
          </a:p>
          <a:p>
            <a:pPr lvl="2"/>
            <a:r>
              <a:rPr lang="en-US" dirty="0" smtClean="0"/>
              <a:t>Life expectancy vs. Family size</a:t>
            </a:r>
          </a:p>
          <a:p>
            <a:pPr lvl="1"/>
            <a:r>
              <a:rPr lang="en-US" dirty="0" smtClean="0"/>
              <a:t>These plots actually have 5 variables!</a:t>
            </a:r>
            <a:endParaRPr lang="en-US" dirty="0"/>
          </a:p>
          <a:p>
            <a:pPr lvl="2"/>
            <a:r>
              <a:rPr lang="en-US" dirty="0" smtClean="0"/>
              <a:t>X</a:t>
            </a:r>
          </a:p>
          <a:p>
            <a:pPr lvl="2"/>
            <a:r>
              <a:rPr lang="en-US" dirty="0" smtClean="0"/>
              <a:t>Y</a:t>
            </a:r>
          </a:p>
          <a:p>
            <a:pPr lvl="2"/>
            <a:r>
              <a:rPr lang="en-US" dirty="0" smtClean="0"/>
              <a:t>Time</a:t>
            </a:r>
          </a:p>
          <a:p>
            <a:pPr lvl="2"/>
            <a:r>
              <a:rPr lang="en-US" dirty="0" smtClean="0"/>
              <a:t>Region</a:t>
            </a:r>
          </a:p>
          <a:p>
            <a:pPr lvl="2"/>
            <a:r>
              <a:rPr lang="en-US" dirty="0" smtClean="0"/>
              <a:t>Current population size</a:t>
            </a:r>
          </a:p>
          <a:p>
            <a:pPr lvl="1"/>
            <a:r>
              <a:rPr lang="en-US" dirty="0" smtClean="0">
                <a:solidFill>
                  <a:schemeClr val="accent1"/>
                </a:solidFill>
              </a:rPr>
              <a:t>Explore this site!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8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Ch </a:t>
            </a:r>
            <a:r>
              <a:rPr lang="en-US" dirty="0" smtClean="0"/>
              <a:t>14: Describing Relationships: </a:t>
            </a:r>
            <a:r>
              <a:rPr lang="en-US" dirty="0" err="1" smtClean="0"/>
              <a:t>Scatterplots</a:t>
            </a:r>
            <a:r>
              <a:rPr lang="en-US" dirty="0" smtClean="0"/>
              <a:t> and Correlation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Interpreting </a:t>
            </a:r>
            <a:r>
              <a:rPr lang="en-US" b="1" dirty="0" err="1" smtClean="0"/>
              <a:t>Scatterplots</a:t>
            </a:r>
            <a:r>
              <a:rPr lang="en-US" b="1" dirty="0" smtClean="0"/>
              <a:t> </a:t>
            </a:r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Look for patterns</a:t>
            </a:r>
          </a:p>
          <a:p>
            <a:pPr lvl="2"/>
            <a:r>
              <a:rPr lang="en-US" dirty="0" smtClean="0"/>
              <a:t>Note direction of relationship</a:t>
            </a:r>
          </a:p>
          <a:p>
            <a:pPr lvl="3"/>
            <a:r>
              <a:rPr lang="en-US" dirty="0" smtClean="0"/>
              <a:t>Positive (large x-large y &amp; small x-small y)	</a:t>
            </a:r>
          </a:p>
          <a:p>
            <a:pPr lvl="3"/>
            <a:r>
              <a:rPr lang="en-US" dirty="0" smtClean="0"/>
              <a:t>Negative (large x-small y &amp; small x-large y)</a:t>
            </a:r>
          </a:p>
          <a:p>
            <a:pPr lvl="2"/>
            <a:r>
              <a:rPr lang="en-US" dirty="0" smtClean="0"/>
              <a:t>Note form of relationship</a:t>
            </a:r>
          </a:p>
          <a:p>
            <a:pPr lvl="3"/>
            <a:r>
              <a:rPr lang="en-US" dirty="0" smtClean="0"/>
              <a:t>Straight line</a:t>
            </a:r>
          </a:p>
          <a:p>
            <a:pPr lvl="3"/>
            <a:r>
              <a:rPr lang="en-US" dirty="0" smtClean="0"/>
              <a:t>Curved (how?)</a:t>
            </a:r>
          </a:p>
          <a:p>
            <a:pPr lvl="3"/>
            <a:r>
              <a:rPr lang="en-US" dirty="0" smtClean="0"/>
              <a:t>“ceilings”, “floors”, </a:t>
            </a:r>
            <a:r>
              <a:rPr lang="en-US" dirty="0" smtClean="0"/>
              <a:t>a</a:t>
            </a:r>
            <a:r>
              <a:rPr lang="en-US" dirty="0" smtClean="0"/>
              <a:t>nd other limits</a:t>
            </a:r>
          </a:p>
          <a:p>
            <a:pPr lvl="2"/>
            <a:r>
              <a:rPr lang="en-US" dirty="0" smtClean="0"/>
              <a:t>Note strength of relationship</a:t>
            </a:r>
          </a:p>
          <a:p>
            <a:pPr lvl="3"/>
            <a:r>
              <a:rPr lang="en-US" dirty="0" smtClean="0"/>
              <a:t>Clear</a:t>
            </a:r>
            <a:r>
              <a:rPr lang="en-US" dirty="0" smtClean="0"/>
              <a:t> trend and tight to main trend</a:t>
            </a:r>
          </a:p>
          <a:p>
            <a:pPr lvl="3"/>
            <a:r>
              <a:rPr lang="en-US" dirty="0" smtClean="0"/>
              <a:t>Loose and uncertain</a:t>
            </a:r>
            <a:endParaRPr lang="en-US" dirty="0" smtClean="0"/>
          </a:p>
          <a:p>
            <a:pPr lvl="2"/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9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FU Surrey Powerpoint Template">
  <a:themeElements>
    <a:clrScheme name="">
      <a:dk1>
        <a:srgbClr val="000000"/>
      </a:dk1>
      <a:lt1>
        <a:srgbClr val="FFFFFF"/>
      </a:lt1>
      <a:dk2>
        <a:srgbClr val="FFFFFF"/>
      </a:dk2>
      <a:lt2>
        <a:srgbClr val="EEEFEE"/>
      </a:lt2>
      <a:accent1>
        <a:srgbClr val="9E0927"/>
      </a:accent1>
      <a:accent2>
        <a:srgbClr val="003874"/>
      </a:accent2>
      <a:accent3>
        <a:srgbClr val="FFFFFF"/>
      </a:accent3>
      <a:accent4>
        <a:srgbClr val="000000"/>
      </a:accent4>
      <a:accent5>
        <a:srgbClr val="CCAAAC"/>
      </a:accent5>
      <a:accent6>
        <a:srgbClr val="003268"/>
      </a:accent6>
      <a:hlink>
        <a:srgbClr val="006AA8"/>
      </a:hlink>
      <a:folHlink>
        <a:srgbClr val="BA2B48"/>
      </a:folHlink>
    </a:clrScheme>
    <a:fontScheme name="SFU Surrey Powerpoint Template">
      <a:majorFont>
        <a:latin typeface="Helvetica"/>
        <a:ea typeface="ＭＳ Ｐゴシック"/>
        <a:cs typeface=""/>
      </a:majorFont>
      <a:minorFont>
        <a:latin typeface="Helvetica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533400" marR="0" indent="-5334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accent1"/>
          </a:buClr>
          <a:buSzTx/>
          <a:buFontTx/>
          <a:buNone/>
          <a:tabLst/>
          <a:defRPr kumimoji="0" lang="en-US" sz="2800" b="0" i="0" u="sng" strike="noStrike" cap="none" normalizeH="0" baseline="0" smtClean="0">
            <a:ln>
              <a:noFill/>
            </a:ln>
            <a:solidFill>
              <a:schemeClr val="bg1"/>
            </a:solidFill>
            <a:effectDag name="">
              <a:cont type="tree" name="">
                <a:effect ref="fillLine"/>
                <a:outerShdw dist="38100" dir="13500000" algn="br">
                  <a:schemeClr val="bg1">
                    <a:lumMod val="200000"/>
                    <a:satMod val="200000"/>
                  </a:schemeClr>
                </a:outerShdw>
              </a:cont>
              <a:cont type="tree" name="">
                <a:effect ref="fillLine"/>
                <a:outerShdw dist="38100" dir="2700000" algn="tl">
                  <a:schemeClr val="bg1">
                    <a:lumMod val="60000"/>
                    <a:satMod val="60000"/>
                  </a:schemeClr>
                </a:outerShdw>
              </a:cont>
              <a:effect ref="fillLine"/>
            </a:effectDag>
            <a:latin typeface="Castellar" pitchFamily="18" charset="0"/>
            <a:ea typeface="ＭＳ Ｐゴシック" pitchFamily="8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533400" marR="0" indent="-5334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accent1"/>
          </a:buClr>
          <a:buSzTx/>
          <a:buFontTx/>
          <a:buNone/>
          <a:tabLst/>
          <a:defRPr kumimoji="0" lang="en-US" sz="2800" b="0" i="0" u="sng" strike="noStrike" cap="none" normalizeH="0" baseline="0" smtClean="0">
            <a:ln>
              <a:noFill/>
            </a:ln>
            <a:solidFill>
              <a:schemeClr val="bg1"/>
            </a:solidFill>
            <a:effectDag name="">
              <a:cont type="tree" name="">
                <a:effect ref="fillLine"/>
                <a:outerShdw dist="38100" dir="13500000" algn="br">
                  <a:schemeClr val="bg1">
                    <a:lumMod val="200000"/>
                    <a:satMod val="200000"/>
                  </a:schemeClr>
                </a:outerShdw>
              </a:cont>
              <a:cont type="tree" name="">
                <a:effect ref="fillLine"/>
                <a:outerShdw dist="38100" dir="2700000" algn="tl">
                  <a:schemeClr val="bg1">
                    <a:lumMod val="60000"/>
                    <a:satMod val="60000"/>
                  </a:schemeClr>
                </a:outerShdw>
              </a:cont>
              <a:effect ref="fillLine"/>
            </a:effectDag>
            <a:latin typeface="Castellar" pitchFamily="18" charset="0"/>
            <a:ea typeface="ＭＳ Ｐゴシック" pitchFamily="8" charset="-128"/>
          </a:defRPr>
        </a:defPPr>
      </a:lstStyle>
    </a:lnDef>
  </a:objectDefaults>
  <a:extraClrSchemeLst>
    <a:extraClrScheme>
      <a:clrScheme name="SFU Surrey Powerpoint 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FU Surrey Powerpoint 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FU Surrey Powerpoint 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FU Surrey Powerpoint 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FU Surrey Powerpoint 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FU Surrey Powerpoint 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FU Surrey Powerpoint 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FU Surrey Powerpoint 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FU Surrey Powerpoint 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FU Surrey Powerpoint 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FU Surrey Powerpoint 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FU Surrey Powerpoint 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5803</TotalTime>
  <Words>1127</Words>
  <Application>Microsoft Office PowerPoint</Application>
  <PresentationFormat>On-screen Show (4:3)</PresentationFormat>
  <Paragraphs>264</Paragraphs>
  <Slides>23</Slides>
  <Notes>23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SFU Surrey Powerpoint Template</vt:lpstr>
      <vt:lpstr>Notes on Chapter 14 of SCC </vt:lpstr>
      <vt:lpstr>Ch 14: Describing Relationships: Scatterplots and Correlation </vt:lpstr>
      <vt:lpstr>Ch 14: Describing Relationships: Scatterplots and Correlation </vt:lpstr>
      <vt:lpstr>Ch 14: Describing Relationships: Scatterplots and Correlation </vt:lpstr>
      <vt:lpstr>Ch 14: Describing Relationships: Scatterplots and Correlation </vt:lpstr>
      <vt:lpstr>Ch 14: Describing Relationships: Scatterplots and Correlation </vt:lpstr>
      <vt:lpstr>Ch 14: Describing Relationships: Scatterplots and Correlation </vt:lpstr>
      <vt:lpstr>Ch 14: Describing Relationships: Scatterplots and Correlation </vt:lpstr>
      <vt:lpstr>Ch 14: Describing Relationships: Scatterplots and Correlation </vt:lpstr>
      <vt:lpstr>Ch 14: Describing Relationships: Scatterplots and Correlation </vt:lpstr>
      <vt:lpstr>Ch 14: Describing Relationships: Scatterplots and Correlation </vt:lpstr>
      <vt:lpstr>Ch 14: Describing Relationships: Scatterplots and Correlation </vt:lpstr>
      <vt:lpstr>Ch 14: Describing Relationships: Scatterplots and Correlation </vt:lpstr>
      <vt:lpstr>Ch 14: Describing Relationships: Scatterplots and Correlation </vt:lpstr>
      <vt:lpstr>Ch 14: Describing Relationships: Scatterplots and Correlation </vt:lpstr>
      <vt:lpstr>Ch 14: Describing Relationships: Scatterplots and Correlation </vt:lpstr>
      <vt:lpstr>Ch 14: Describing Relationships: Scatterplots and Correlation </vt:lpstr>
      <vt:lpstr>Ch 14: Describing Relationships: Scatterplots and Correlation </vt:lpstr>
      <vt:lpstr>Ch 14: Describing Relationships: Scatterplots and Correlation </vt:lpstr>
      <vt:lpstr>Ch 14: Describing Relationships: Scatterplots and Correlation </vt:lpstr>
      <vt:lpstr>Ch 14: Describing Relationships: Scatterplots and Correlation </vt:lpstr>
      <vt:lpstr>Ch 14: Describing Relationships: Scatterplots and Correlation </vt:lpstr>
      <vt:lpstr>Ch 14: Describing Relationships: Scatterplots and Correlation </vt:lpstr>
    </vt:vector>
  </TitlesOfParts>
  <Company>Continuing Studies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Math and Stats Programs @ Surrey</dc:title>
  <cp:lastModifiedBy>tloughin</cp:lastModifiedBy>
  <cp:revision>268</cp:revision>
  <dcterms:modified xsi:type="dcterms:W3CDTF">2009-10-27T23:15:00Z</dcterms:modified>
</cp:coreProperties>
</file>