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8"/>
  </p:notesMasterIdLst>
  <p:sldIdLst>
    <p:sldId id="256" r:id="rId2"/>
    <p:sldId id="540" r:id="rId3"/>
    <p:sldId id="585" r:id="rId4"/>
    <p:sldId id="586" r:id="rId5"/>
    <p:sldId id="587" r:id="rId6"/>
    <p:sldId id="588" r:id="rId7"/>
    <p:sldId id="589" r:id="rId8"/>
    <p:sldId id="590" r:id="rId9"/>
    <p:sldId id="591" r:id="rId10"/>
    <p:sldId id="592" r:id="rId11"/>
    <p:sldId id="593" r:id="rId12"/>
    <p:sldId id="594" r:id="rId13"/>
    <p:sldId id="595" r:id="rId14"/>
    <p:sldId id="596" r:id="rId15"/>
    <p:sldId id="597" r:id="rId16"/>
    <p:sldId id="598" r:id="rId17"/>
    <p:sldId id="599" r:id="rId18"/>
    <p:sldId id="600" r:id="rId19"/>
    <p:sldId id="602" r:id="rId20"/>
    <p:sldId id="601" r:id="rId21"/>
    <p:sldId id="604" r:id="rId22"/>
    <p:sldId id="603" r:id="rId23"/>
    <p:sldId id="605" r:id="rId24"/>
    <p:sldId id="606" r:id="rId25"/>
    <p:sldId id="607" r:id="rId26"/>
    <p:sldId id="611" r:id="rId27"/>
    <p:sldId id="612" r:id="rId28"/>
    <p:sldId id="609" r:id="rId29"/>
    <p:sldId id="608" r:id="rId30"/>
    <p:sldId id="610" r:id="rId31"/>
    <p:sldId id="613" r:id="rId32"/>
    <p:sldId id="614" r:id="rId33"/>
    <p:sldId id="615" r:id="rId34"/>
    <p:sldId id="616" r:id="rId35"/>
    <p:sldId id="617" r:id="rId36"/>
    <p:sldId id="618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9900"/>
    <a:srgbClr val="FF99FF"/>
    <a:srgbClr val="66FFFF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76" d="100"/>
          <a:sy n="76" d="100"/>
        </p:scale>
        <p:origin x="-1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13 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Weights of 20 year-old Canadian males</a:t>
            </a:r>
          </a:p>
          <a:p>
            <a:pPr lvl="1"/>
            <a:r>
              <a:rPr lang="en-US" dirty="0" smtClean="0"/>
              <a:t>With </a:t>
            </a:r>
            <a:r>
              <a:rPr lang="en-US" i="1" dirty="0" smtClean="0"/>
              <a:t>tons</a:t>
            </a:r>
            <a:r>
              <a:rPr lang="en-US" dirty="0" smtClean="0"/>
              <a:t> of data, I can make histograms with a lot of bins</a:t>
            </a:r>
          </a:p>
          <a:p>
            <a:pPr lvl="1"/>
            <a:r>
              <a:rPr lang="en-US" dirty="0" smtClean="0"/>
              <a:t>Adding more bins shows the shape of the population more clearly (up to a point)</a:t>
            </a:r>
          </a:p>
          <a:p>
            <a:pPr lvl="1"/>
            <a:r>
              <a:rPr lang="en-US" dirty="0" smtClean="0"/>
              <a:t>Notice that this starts to look like a smooth shape:</a:t>
            </a:r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img5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Fundamental point: </a:t>
            </a:r>
          </a:p>
          <a:p>
            <a:pPr lvl="1"/>
            <a:r>
              <a:rPr lang="en-US" dirty="0" smtClean="0"/>
              <a:t>Many populations of numerical variables have histograms that can be approximated by smooth curves.</a:t>
            </a:r>
          </a:p>
          <a:p>
            <a:pPr lvl="1"/>
            <a:r>
              <a:rPr lang="en-US" dirty="0" smtClean="0"/>
              <a:t>Advantage of doing this:</a:t>
            </a:r>
          </a:p>
          <a:p>
            <a:pPr lvl="2"/>
            <a:r>
              <a:rPr lang="en-US" dirty="0" smtClean="0"/>
              <a:t>Don’t usually have this much data in a </a:t>
            </a:r>
            <a:r>
              <a:rPr lang="en-US" i="1" dirty="0" smtClean="0"/>
              <a:t>sample</a:t>
            </a:r>
            <a:endParaRPr lang="en-US" dirty="0" smtClean="0"/>
          </a:p>
          <a:p>
            <a:pPr lvl="2"/>
            <a:r>
              <a:rPr lang="en-US" dirty="0" smtClean="0"/>
              <a:t>Can specify a formula and fit to a sample</a:t>
            </a:r>
          </a:p>
          <a:p>
            <a:pPr lvl="2"/>
            <a:r>
              <a:rPr lang="en-US" dirty="0" smtClean="0"/>
              <a:t>If formula fits well, can use it to learn more about population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Took random sample of 300 from my 300,000 weights.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Look at histogram:</a:t>
            </a:r>
          </a:p>
          <a:p>
            <a:pPr lvl="2"/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6" name="Picture 5" descr="img9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2000"/>
            <a:ext cx="876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Picture 6" descr="img1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fit formula to data</a:t>
            </a:r>
          </a:p>
          <a:p>
            <a:pPr lvl="1"/>
            <a:r>
              <a:rPr lang="en-US" dirty="0" smtClean="0"/>
              <a:t>May give better estimates of population parameters than empirical distribution does </a:t>
            </a:r>
          </a:p>
          <a:p>
            <a:pPr lvl="1"/>
            <a:r>
              <a:rPr lang="en-US" dirty="0" smtClean="0"/>
              <a:t>Works well if population follows a certain formula</a:t>
            </a:r>
          </a:p>
          <a:p>
            <a:pPr lvl="2"/>
            <a:r>
              <a:rPr lang="en-US" dirty="0" smtClean="0"/>
              <a:t>(at least approximately)</a:t>
            </a:r>
          </a:p>
          <a:p>
            <a:pPr lvl="1"/>
            <a:r>
              <a:rPr lang="en-US" dirty="0" smtClean="0"/>
              <a:t>This is called </a:t>
            </a:r>
            <a:r>
              <a:rPr lang="en-US" b="1" dirty="0" smtClean="0"/>
              <a:t>modeling</a:t>
            </a:r>
            <a:endParaRPr lang="en-US" dirty="0" smtClean="0"/>
          </a:p>
          <a:p>
            <a:pPr lvl="2"/>
            <a:r>
              <a:rPr lang="en-US" dirty="0" smtClean="0"/>
              <a:t>Formula is a </a:t>
            </a:r>
            <a:r>
              <a:rPr lang="en-US" b="1" dirty="0" smtClean="0"/>
              <a:t>model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" name="Picture 7" descr="img13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Picture 6" descr="img15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2000"/>
            <a:ext cx="876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Took random sample of 300 from my 300,000 weights.</a:t>
            </a:r>
          </a:p>
          <a:p>
            <a:pPr lvl="1"/>
            <a:r>
              <a:rPr lang="en-US" dirty="0" smtClean="0"/>
              <a:t>How do results from empirical distribution and from model compare to population?</a:t>
            </a:r>
          </a:p>
          <a:p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Recall: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distribution </a:t>
            </a:r>
            <a:r>
              <a:rPr lang="en-US" dirty="0" smtClean="0"/>
              <a:t>of a variable tells us what values it takes on and how often it takes these values.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We can make a picture of an empirical distribution using a histogram</a:t>
            </a:r>
          </a:p>
          <a:p>
            <a:pPr lvl="2"/>
            <a:r>
              <a:rPr lang="en-US" dirty="0" smtClean="0"/>
              <a:t>Picture looks different with different bins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Comparison of percentiles from population and two sample estimates: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1600" dirty="0" smtClean="0"/>
              <a:t>Estimate that is closest to population is highlighted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1981200"/>
          <a:ext cx="7315200" cy="1790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5333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Percentile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/>
                    </a:p>
                  </a:txBody>
                  <a:tcPr anchor="ctr"/>
                </a:tc>
              </a:tr>
              <a:tr h="419079">
                <a:tc>
                  <a:txBody>
                    <a:bodyPr/>
                    <a:lstStyle/>
                    <a:p>
                      <a:r>
                        <a:rPr lang="en-US" dirty="0" smtClean="0"/>
                        <a:t>Population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167.4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172.1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176.2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180.0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183.7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187.8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192.6</a:t>
                      </a:r>
                      <a:endParaRPr lang="en-US" sz="1800" dirty="0"/>
                    </a:p>
                  </a:txBody>
                  <a:tcPr/>
                </a:tc>
              </a:tr>
              <a:tr h="419079">
                <a:tc>
                  <a:txBody>
                    <a:bodyPr/>
                    <a:lstStyle/>
                    <a:p>
                      <a:r>
                        <a:rPr lang="en-US" dirty="0" smtClean="0"/>
                        <a:t>Empirical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168.6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172.1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175.7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180.6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183.3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186.7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191.7</a:t>
                      </a:r>
                      <a:endParaRPr lang="en-US" sz="1800" dirty="0"/>
                    </a:p>
                  </a:txBody>
                  <a:tcPr/>
                </a:tc>
              </a:tr>
              <a:tr h="419079">
                <a:tc>
                  <a:txBody>
                    <a:bodyPr/>
                    <a:lstStyle/>
                    <a:p>
                      <a:r>
                        <a:rPr lang="en-US" dirty="0" smtClean="0"/>
                        <a:t>Model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167.8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172.5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176.4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180.1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183.3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187.7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192.4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Between 20</a:t>
            </a:r>
            <a:r>
              <a:rPr lang="en-US" baseline="30000" dirty="0" smtClean="0"/>
              <a:t>th</a:t>
            </a:r>
            <a:r>
              <a:rPr lang="en-US" dirty="0" smtClean="0"/>
              <a:t> and 80</a:t>
            </a:r>
            <a:r>
              <a:rPr lang="en-US" baseline="30000" dirty="0" smtClean="0"/>
              <a:t>th</a:t>
            </a:r>
            <a:r>
              <a:rPr lang="en-US" dirty="0" smtClean="0"/>
              <a:t> percentiles</a:t>
            </a:r>
          </a:p>
          <a:p>
            <a:pPr lvl="1"/>
            <a:r>
              <a:rPr lang="en-US" dirty="0" smtClean="0"/>
              <a:t>Model &amp; Empirical are pretty similar</a:t>
            </a:r>
          </a:p>
          <a:p>
            <a:pPr lvl="1"/>
            <a:r>
              <a:rPr lang="en-US" dirty="0" smtClean="0"/>
              <a:t>Model is just a tiny bit better, maybe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is true in general.  </a:t>
            </a:r>
          </a:p>
          <a:p>
            <a:pPr lvl="1"/>
            <a:r>
              <a:rPr lang="en-US" dirty="0" smtClean="0"/>
              <a:t>Models and empirical estimates work about equally well at estimating population percentiles in the centre of a distribution.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09600" y="1905000"/>
          <a:ext cx="7848602" cy="1638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461"/>
                <a:gridCol w="798163"/>
                <a:gridCol w="798163"/>
                <a:gridCol w="798163"/>
                <a:gridCol w="798163"/>
                <a:gridCol w="798163"/>
                <a:gridCol w="798163"/>
                <a:gridCol w="798163"/>
              </a:tblGrid>
              <a:tr h="3809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Percentile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</a:t>
                      </a:r>
                      <a:endParaRPr lang="en-US" dirty="0"/>
                    </a:p>
                  </a:txBody>
                  <a:tcPr anchor="ctr"/>
                </a:tc>
              </a:tr>
              <a:tr h="419079">
                <a:tc>
                  <a:txBody>
                    <a:bodyPr/>
                    <a:lstStyle/>
                    <a:p>
                      <a:r>
                        <a:rPr lang="en-US" dirty="0" smtClean="0"/>
                        <a:t>Population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145.0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155.2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160.8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199.2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204.7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214.9</a:t>
                      </a:r>
                      <a:endParaRPr lang="en-US" sz="1800" dirty="0"/>
                    </a:p>
                  </a:txBody>
                  <a:tcPr/>
                </a:tc>
              </a:tr>
              <a:tr h="419079">
                <a:tc>
                  <a:txBody>
                    <a:bodyPr/>
                    <a:lstStyle/>
                    <a:p>
                      <a:r>
                        <a:rPr lang="en-US" dirty="0" smtClean="0"/>
                        <a:t>Empirical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148.3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158.7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161.3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199.3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202.9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217.3</a:t>
                      </a:r>
                      <a:endParaRPr lang="en-US" sz="1800" dirty="0"/>
                    </a:p>
                  </a:txBody>
                  <a:tcPr/>
                </a:tc>
              </a:tr>
              <a:tr h="419079">
                <a:tc>
                  <a:txBody>
                    <a:bodyPr/>
                    <a:lstStyle/>
                    <a:p>
                      <a:r>
                        <a:rPr lang="en-US" dirty="0" smtClean="0"/>
                        <a:t>Model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146.2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156.1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161.4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198.8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204.1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214.0</a:t>
                      </a:r>
                      <a:endParaRPr lang="en-US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about in the tails?</a:t>
            </a:r>
          </a:p>
          <a:p>
            <a:pPr algn="ctr">
              <a:buNone/>
            </a:pPr>
            <a:r>
              <a:rPr lang="en-US" sz="1600" dirty="0" smtClean="0"/>
              <a:t>Estimate that is closest to population is highlighted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tails</a:t>
            </a:r>
          </a:p>
          <a:p>
            <a:pPr lvl="1"/>
            <a:r>
              <a:rPr lang="en-US" dirty="0" smtClean="0"/>
              <a:t>The farther out in the tail, the worse the empirical estimates are</a:t>
            </a:r>
          </a:p>
          <a:p>
            <a:pPr lvl="1"/>
            <a:r>
              <a:rPr lang="en-US" dirty="0" smtClean="0"/>
              <a:t>Model still does well there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is true in general.  </a:t>
            </a:r>
          </a:p>
          <a:p>
            <a:pPr lvl="1"/>
            <a:r>
              <a:rPr lang="en-US" dirty="0" smtClean="0"/>
              <a:t>Empirical estimates perform poorly way out in the tails (beyond 10% either way)</a:t>
            </a:r>
          </a:p>
          <a:p>
            <a:pPr lvl="2"/>
            <a:r>
              <a:rPr lang="en-US" dirty="0" smtClean="0"/>
              <a:t>Too little data there</a:t>
            </a:r>
          </a:p>
          <a:p>
            <a:pPr lvl="1"/>
            <a:r>
              <a:rPr lang="en-US" dirty="0" smtClean="0"/>
              <a:t>Model estimates use “whole data”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Conclusion from this </a:t>
            </a:r>
          </a:p>
          <a:p>
            <a:pPr lvl="1"/>
            <a:r>
              <a:rPr lang="en-US" dirty="0" smtClean="0"/>
              <a:t>Models can improve on the ability of data to describe a population!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Warning: </a:t>
            </a:r>
          </a:p>
          <a:p>
            <a:pPr lvl="1"/>
            <a:r>
              <a:rPr lang="en-US" dirty="0" smtClean="0"/>
              <a:t>Assumes that we can find a good formula</a:t>
            </a:r>
          </a:p>
          <a:p>
            <a:pPr lvl="1"/>
            <a:r>
              <a:rPr lang="en-US" dirty="0" smtClean="0"/>
              <a:t>Not “one size fits all”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DFBF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8" descr="img4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Conclusion from this </a:t>
            </a:r>
          </a:p>
          <a:p>
            <a:pPr lvl="1"/>
            <a:r>
              <a:rPr lang="en-US" dirty="0" smtClean="0"/>
              <a:t>Models can improve on the ability of data to describe a population!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Warning: </a:t>
            </a:r>
          </a:p>
          <a:p>
            <a:pPr lvl="1"/>
            <a:r>
              <a:rPr lang="en-US" dirty="0" smtClean="0"/>
              <a:t>Assumes that we can find a good formula</a:t>
            </a:r>
          </a:p>
          <a:p>
            <a:pPr lvl="1"/>
            <a:r>
              <a:rPr lang="en-US" dirty="0" smtClean="0"/>
              <a:t>Not “one size fits all”</a:t>
            </a:r>
          </a:p>
          <a:p>
            <a:pPr lvl="1"/>
            <a:r>
              <a:rPr lang="en-US" dirty="0" smtClean="0"/>
              <a:t>There are many different models to fit various shapes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DFBF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7" descr="img1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Most popular model among statisticians:</a:t>
            </a:r>
          </a:p>
          <a:p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05400" y="838200"/>
            <a:ext cx="321945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305800" y="720110"/>
            <a:ext cx="430887" cy="423289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600" u="none" dirty="0" smtClean="0">
                <a:solidFill>
                  <a:schemeClr val="tx1"/>
                </a:solidFill>
                <a:effectLst/>
                <a:latin typeface="+mn-lt"/>
              </a:rPr>
              <a:t>img2.timeinc.net/.../tyra_banks1_300_400.jpg</a:t>
            </a:r>
            <a:endParaRPr lang="en-US" sz="1600" u="none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762000"/>
            <a:ext cx="4876800" cy="393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4673025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none" dirty="0" smtClean="0">
                <a:solidFill>
                  <a:schemeClr val="tx1"/>
                </a:solidFill>
                <a:effectLst/>
                <a:latin typeface="+mn-lt"/>
              </a:rPr>
              <a:t>http://www.fabioifc.com/Bookcover_plus/mousepad_shot_fabio.2.jpg</a:t>
            </a:r>
            <a:endParaRPr lang="en-US" sz="1600" u="non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 about the histogram of a numerical variable for a </a:t>
            </a:r>
            <a:r>
              <a:rPr lang="en-US" i="1" dirty="0" smtClean="0"/>
              <a:t>population</a:t>
            </a:r>
            <a:endParaRPr lang="en-US" dirty="0" smtClean="0"/>
          </a:p>
          <a:p>
            <a:pPr lvl="1"/>
            <a:r>
              <a:rPr lang="en-US" dirty="0" smtClean="0"/>
              <a:t>Example: Weights of 20 year-old Canadian males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What would this look like? 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Normal Density</a:t>
            </a:r>
            <a:r>
              <a:rPr lang="en-US" dirty="0" smtClean="0"/>
              <a:t> model</a:t>
            </a:r>
          </a:p>
          <a:p>
            <a:pPr lvl="1"/>
            <a:r>
              <a:rPr lang="en-US" dirty="0" smtClean="0"/>
              <a:t>Complicated formula</a:t>
            </a:r>
          </a:p>
          <a:p>
            <a:pPr lvl="1"/>
            <a:r>
              <a:rPr lang="en-US" dirty="0" smtClean="0"/>
              <a:t>Gives the famous “Bell-shaped curve”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Picture 6" descr="img14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362200"/>
            <a:ext cx="4495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Normal Density</a:t>
            </a:r>
            <a:r>
              <a:rPr lang="en-US" dirty="0" smtClean="0"/>
              <a:t> model</a:t>
            </a:r>
          </a:p>
          <a:p>
            <a:pPr lvl="1"/>
            <a:r>
              <a:rPr lang="en-US" dirty="0" smtClean="0"/>
              <a:t>Symmetric</a:t>
            </a:r>
          </a:p>
          <a:p>
            <a:pPr lvl="1"/>
            <a:r>
              <a:rPr lang="en-US" dirty="0" err="1" smtClean="0"/>
              <a:t>Unimodal</a:t>
            </a:r>
            <a:endParaRPr lang="en-US" dirty="0" smtClean="0"/>
          </a:p>
          <a:p>
            <a:pPr lvl="1"/>
            <a:r>
              <a:rPr lang="en-US" dirty="0" smtClean="0"/>
              <a:t>Centre = mean of population </a:t>
            </a:r>
          </a:p>
          <a:p>
            <a:pPr lvl="2"/>
            <a:r>
              <a:rPr lang="en-US" dirty="0" smtClean="0"/>
              <a:t>Mean &amp; Median are equal</a:t>
            </a:r>
          </a:p>
          <a:p>
            <a:pPr lvl="1"/>
            <a:r>
              <a:rPr lang="en-US" dirty="0" smtClean="0"/>
              <a:t>Spread is determined by standard deviation (SD) of population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Normal Density</a:t>
            </a:r>
            <a:r>
              <a:rPr lang="en-US" dirty="0" smtClean="0"/>
              <a:t> model</a:t>
            </a:r>
          </a:p>
          <a:p>
            <a:pPr lvl="1"/>
            <a:r>
              <a:rPr lang="en-US" dirty="0" smtClean="0"/>
              <a:t>Can calculate percentages for values in any interval</a:t>
            </a:r>
          </a:p>
          <a:p>
            <a:pPr lvl="2"/>
            <a:r>
              <a:rPr lang="en-US" dirty="0" smtClean="0"/>
              <a:t>Just like in histogram</a:t>
            </a:r>
          </a:p>
          <a:p>
            <a:pPr lvl="2"/>
            <a:r>
              <a:rPr lang="en-US" dirty="0" smtClean="0"/>
              <a:t>= proportion of area under curve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Picture 6" descr="img15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2000"/>
            <a:ext cx="876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Normal Density</a:t>
            </a:r>
            <a:r>
              <a:rPr lang="en-US" dirty="0" smtClean="0"/>
              <a:t> model</a:t>
            </a:r>
          </a:p>
          <a:p>
            <a:pPr lvl="1"/>
            <a:r>
              <a:rPr lang="en-US" dirty="0" smtClean="0"/>
              <a:t>Is actually the source of the empirical rule:</a:t>
            </a:r>
          </a:p>
          <a:p>
            <a:pPr lvl="2"/>
            <a:r>
              <a:rPr lang="en-US" dirty="0" smtClean="0"/>
              <a:t>68% of area lies within 1 SD of mean</a:t>
            </a:r>
          </a:p>
          <a:p>
            <a:pPr lvl="2"/>
            <a:r>
              <a:rPr lang="en-US" dirty="0" smtClean="0"/>
              <a:t>95% of area lies between 2 SD of mean</a:t>
            </a:r>
          </a:p>
          <a:p>
            <a:pPr lvl="2"/>
            <a:r>
              <a:rPr lang="en-US" dirty="0" smtClean="0"/>
              <a:t>99.7% of area lies within 3 SD of mean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" name="Picture 7" descr="img16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scores</a:t>
            </a:r>
          </a:p>
          <a:p>
            <a:pPr lvl="1"/>
            <a:r>
              <a:rPr lang="en-US" dirty="0" smtClean="0"/>
              <a:t>You can convert any Normal Density into one with a mean of 0 and a SD of 1.</a:t>
            </a:r>
          </a:p>
          <a:p>
            <a:pPr lvl="2"/>
            <a:r>
              <a:rPr lang="en-US" dirty="0" smtClean="0"/>
              <a:t>Don’t worry about this for now.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Weights of 20 year-old Canadian males</a:t>
            </a:r>
          </a:p>
          <a:p>
            <a:pPr lvl="1"/>
            <a:r>
              <a:rPr lang="en-US" dirty="0" smtClean="0"/>
              <a:t>I simulated data: 300,000 subjects</a:t>
            </a:r>
          </a:p>
          <a:p>
            <a:pPr lvl="2"/>
            <a:r>
              <a:rPr lang="en-US" dirty="0" smtClean="0"/>
              <a:t>I made up values.  These are not real.</a:t>
            </a:r>
          </a:p>
          <a:p>
            <a:pPr lvl="1"/>
            <a:r>
              <a:rPr lang="en-US" dirty="0" smtClean="0"/>
              <a:t>With </a:t>
            </a:r>
            <a:r>
              <a:rPr lang="en-US" i="1" dirty="0" smtClean="0"/>
              <a:t>tons</a:t>
            </a:r>
            <a:r>
              <a:rPr lang="en-US" dirty="0" smtClean="0"/>
              <a:t> of data, I can make histograms with a lot of bins:</a:t>
            </a:r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6" name="Picture 5" descr="img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Picture 6" descr="img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" name="Content Placeholder 7" descr="img2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Content Placeholder 6" descr="img3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686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13: Normal Distributions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" name="Content Placeholder 7" descr="img4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8686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5680</TotalTime>
  <Words>1282</Words>
  <Application>Microsoft Office PowerPoint</Application>
  <PresentationFormat>On-screen Show (4:3)</PresentationFormat>
  <Paragraphs>369</Paragraphs>
  <Slides>36</Slides>
  <Notes>36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SFU Surrey Powerpoint Template</vt:lpstr>
      <vt:lpstr>Notes on Chapter 13 of SCC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  <vt:lpstr>Ch 13: Normal Distributions 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257</cp:revision>
  <dcterms:modified xsi:type="dcterms:W3CDTF">2009-10-24T00:52:05Z</dcterms:modified>
</cp:coreProperties>
</file>