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256" r:id="rId2"/>
    <p:sldId id="673" r:id="rId3"/>
    <p:sldId id="540" r:id="rId4"/>
    <p:sldId id="674" r:id="rId5"/>
    <p:sldId id="675" r:id="rId6"/>
    <p:sldId id="676" r:id="rId7"/>
    <p:sldId id="679" r:id="rId8"/>
    <p:sldId id="680" r:id="rId9"/>
    <p:sldId id="677" r:id="rId10"/>
    <p:sldId id="678" r:id="rId11"/>
    <p:sldId id="681" r:id="rId12"/>
    <p:sldId id="66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6pPr>
    <a:lvl7pPr marL="27432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7pPr>
    <a:lvl8pPr marL="32004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8pPr>
    <a:lvl9pPr marL="3657600" algn="l" defTabSz="914400" rtl="0" eaLnBrk="1" latinLnBrk="0" hangingPunct="1">
      <a:defRPr sz="2800" u="sng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Castellar" pitchFamily="18" charset="0"/>
        <a:ea typeface="ＭＳ Ｐゴシック" pitchFamily="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9900"/>
    <a:srgbClr val="FF99FF"/>
    <a:srgbClr val="66FFFF"/>
    <a:srgbClr val="00FF00"/>
    <a:srgbClr val="9933F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6" autoAdjust="0"/>
    <p:restoredTop sz="91462" autoAdjust="0"/>
  </p:normalViewPr>
  <p:slideViewPr>
    <p:cSldViewPr>
      <p:cViewPr varScale="1">
        <p:scale>
          <a:sx n="83" d="100"/>
          <a:sy n="83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200" u="none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8359253D-6607-442C-892D-E0F19048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5D1B90-BE63-4CA2-8B2C-9C47C3C07A8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9253D-6607-442C-892D-E0F19048320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urrey_Title_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defRPr/>
            </a:pPr>
            <a:endParaRPr lang="en-US" sz="2400" u="none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127625"/>
            <a:ext cx="5976938" cy="641350"/>
          </a:xfrm>
        </p:spPr>
        <p:txBody>
          <a:bodyPr wrap="none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457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62000" y="6248400"/>
            <a:ext cx="2590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900" u="none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A18E-2E8F-4298-B459-F58DCB61D04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931A-FF8E-4476-AA6D-8D42A0D04EA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0AC8-49A1-45EC-899A-AF2455CF6B6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DED3B-5751-41E5-A4D7-615A7F61DF4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EC241-AA53-4AD4-B357-C677EB1AFD1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00B9-5621-4D37-B566-D7E9032721E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5313F-3915-467B-9235-A34688855E8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1D12D-9C19-449D-955A-66728EDEFF6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F5E-436D-4E9E-AAC4-3DBD603A060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07ED-54B1-4CED-904D-FA9693C96A0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5257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1600200"/>
          </a:xfrm>
          <a:prstGeom prst="rect">
            <a:avLst/>
          </a:prstGeom>
          <a:solidFill>
            <a:srgbClr val="3638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8" name="Picture 10" descr="SFU_colour_wht-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0"/>
            <a:ext cx="4343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257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4008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defRPr sz="1200" u="none">
                <a:solidFill>
                  <a:schemeClr val="tx2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Stat 100, Fall 2009.  © Tom Loughin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400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defRPr sz="1400" i="1" u="none">
                <a:solidFill>
                  <a:schemeClr val="folHlin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4C88DEE-CDB1-497D-A544-6540E8A5BCE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  <a:ea typeface="ＭＳ Ｐゴシック" pitchFamily="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can.gc.ca/subjects-sujets/cpi-ipc/cpi-ipc-eng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40.statcan.gc.ca/l01/cst01/econ46a-eng.ht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257800"/>
            <a:ext cx="8839200" cy="549275"/>
          </a:xfrm>
        </p:spPr>
        <p:txBody>
          <a:bodyPr wrap="square"/>
          <a:lstStyle/>
          <a:p>
            <a:pPr eaLnBrk="1" hangingPunct="1"/>
            <a:r>
              <a:rPr lang="en-US" sz="3000" dirty="0" smtClean="0"/>
              <a:t>Notes on Chapter </a:t>
            </a:r>
            <a:r>
              <a:rPr lang="en-US" sz="3000" dirty="0" smtClean="0"/>
              <a:t>16 </a:t>
            </a:r>
            <a:r>
              <a:rPr lang="en-US" sz="3000" dirty="0" smtClean="0"/>
              <a:t>of SCC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5791200"/>
            <a:ext cx="8077200" cy="838200"/>
          </a:xfrm>
        </p:spPr>
        <p:txBody>
          <a:bodyPr/>
          <a:lstStyle/>
          <a:p>
            <a:pPr eaLnBrk="1" hangingPunct="1"/>
            <a:r>
              <a:rPr lang="en-US" smtClean="0"/>
              <a:t>STAT 100: Fall 2009</a:t>
            </a:r>
          </a:p>
          <a:p>
            <a:pPr eaLnBrk="1" hangingPunct="1"/>
            <a:r>
              <a:rPr lang="en-US" smtClean="0"/>
              <a:t>© Dr. Tom Loughin, Dept. of Statistics and Actuarial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for historical comparisons</a:t>
            </a:r>
          </a:p>
          <a:p>
            <a:pPr lvl="1"/>
            <a:r>
              <a:rPr lang="en-US" dirty="0" smtClean="0"/>
              <a:t>Cost of a product in 1990 vs. today</a:t>
            </a:r>
          </a:p>
          <a:p>
            <a:pPr lvl="1"/>
            <a:r>
              <a:rPr lang="en-US" dirty="0" smtClean="0"/>
              <a:t>Average salary’s buying power in 1960 vs. today</a:t>
            </a:r>
          </a:p>
          <a:p>
            <a:endParaRPr lang="en-US" dirty="0" smtClean="0"/>
          </a:p>
          <a:p>
            <a:r>
              <a:rPr lang="en-US" dirty="0" smtClean="0"/>
              <a:t>Used to guide policy</a:t>
            </a:r>
          </a:p>
          <a:p>
            <a:pPr lvl="1"/>
            <a:r>
              <a:rPr lang="en-US" dirty="0" smtClean="0"/>
              <a:t>Assistance programs to close gap between rich and poor</a:t>
            </a:r>
          </a:p>
          <a:p>
            <a:pPr lvl="1"/>
            <a:r>
              <a:rPr lang="en-US" dirty="0" smtClean="0"/>
              <a:t>Cost of health care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10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many other government measures based on models and fed by surveys</a:t>
            </a:r>
          </a:p>
          <a:p>
            <a:pPr lvl="1"/>
            <a:r>
              <a:rPr lang="en-US" dirty="0" smtClean="0"/>
              <a:t>Industrial product indexes</a:t>
            </a:r>
          </a:p>
          <a:p>
            <a:pPr lvl="1"/>
            <a:r>
              <a:rPr lang="en-US" dirty="0" smtClean="0"/>
              <a:t>Unemployment</a:t>
            </a:r>
          </a:p>
          <a:p>
            <a:pPr lvl="1"/>
            <a:r>
              <a:rPr lang="en-US" dirty="0" smtClean="0"/>
              <a:t>Gross Domestic Product 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11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dirty="0" smtClean="0">
                <a:latin typeface="Lucida Calligraphy" pitchFamily="66" charset="0"/>
              </a:rPr>
              <a:t>“Everything we do is an approximation”</a:t>
            </a:r>
          </a:p>
          <a:p>
            <a:pPr>
              <a:buNone/>
            </a:pPr>
            <a:r>
              <a:rPr lang="en-US" sz="3200" b="1" dirty="0" smtClean="0">
                <a:latin typeface="Old English Text MT" pitchFamily="66" charset="0"/>
              </a:rPr>
              <a:t>				</a:t>
            </a:r>
            <a:r>
              <a:rPr lang="en-US" sz="3200" dirty="0" smtClean="0"/>
              <a:t>-Tom Loughin.</a:t>
            </a:r>
          </a:p>
          <a:p>
            <a:endParaRPr lang="en-US" dirty="0" smtClean="0"/>
          </a:p>
          <a:p>
            <a:r>
              <a:rPr lang="en-US" dirty="0" smtClean="0"/>
              <a:t>Would get a different index if they used a different “basket”</a:t>
            </a:r>
          </a:p>
          <a:p>
            <a:r>
              <a:rPr lang="en-US" dirty="0" smtClean="0"/>
              <a:t>Would get slightly different values if they surveyed different providers.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12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Consumer Price Index?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2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is a recent report on it: 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sz="1800" dirty="0" smtClean="0">
                <a:hlinkClick r:id="rId3"/>
              </a:rPr>
              <a:t>http://www.statcan.gc.ca/subjects-sujets/cpi-ipc/cpi-ipc-eng.htm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3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measure something like that?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4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measure something like that?</a:t>
            </a:r>
          </a:p>
          <a:p>
            <a:pPr lvl="1"/>
            <a:r>
              <a:rPr lang="en-US" dirty="0" smtClean="0"/>
              <a:t>Can they measure </a:t>
            </a:r>
            <a:r>
              <a:rPr lang="en-US" i="1" dirty="0" smtClean="0"/>
              <a:t>every</a:t>
            </a:r>
            <a:r>
              <a:rPr lang="en-US" dirty="0" smtClean="0"/>
              <a:t> product?</a:t>
            </a:r>
          </a:p>
          <a:p>
            <a:pPr lvl="1"/>
            <a:r>
              <a:rPr lang="en-US" dirty="0" smtClean="0"/>
              <a:t>Where should they measure it?</a:t>
            </a:r>
          </a:p>
          <a:p>
            <a:pPr lvl="2"/>
            <a:r>
              <a:rPr lang="en-US" dirty="0" smtClean="0"/>
              <a:t>Are prices the same here as in Saskatchewan</a:t>
            </a:r>
            <a:r>
              <a:rPr lang="en-US" dirty="0" smtClean="0"/>
              <a:t>?</a:t>
            </a:r>
            <a:endParaRPr lang="en-US" dirty="0" smtClean="0"/>
          </a:p>
          <a:p>
            <a:pPr lvl="1"/>
            <a:r>
              <a:rPr lang="en-US" dirty="0" smtClean="0"/>
              <a:t>What about new products?</a:t>
            </a:r>
          </a:p>
          <a:p>
            <a:pPr lvl="2"/>
            <a:r>
              <a:rPr lang="en-US" dirty="0" smtClean="0"/>
              <a:t>Improved/changed products</a:t>
            </a:r>
          </a:p>
          <a:p>
            <a:pPr lvl="1"/>
            <a:r>
              <a:rPr lang="en-US" dirty="0" smtClean="0"/>
              <a:t>What about services?</a:t>
            </a:r>
          </a:p>
          <a:p>
            <a:pPr lvl="2"/>
            <a:r>
              <a:rPr lang="en-US" dirty="0" smtClean="0"/>
              <a:t>Auto repair</a:t>
            </a:r>
          </a:p>
          <a:p>
            <a:pPr lvl="2"/>
            <a:r>
              <a:rPr lang="en-US" dirty="0" smtClean="0"/>
              <a:t>Hair cut</a:t>
            </a:r>
          </a:p>
          <a:p>
            <a:pPr lvl="2"/>
            <a:r>
              <a:rPr lang="en-US" dirty="0" smtClean="0"/>
              <a:t>Gym</a:t>
            </a:r>
          </a:p>
          <a:p>
            <a:pPr lvl="1"/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5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measure something like that?</a:t>
            </a:r>
          </a:p>
          <a:p>
            <a:pPr lvl="1"/>
            <a:r>
              <a:rPr lang="en-US" dirty="0" smtClean="0"/>
              <a:t>No one can measure everything.</a:t>
            </a:r>
          </a:p>
          <a:p>
            <a:pPr lvl="1"/>
            <a:r>
              <a:rPr lang="en-US" dirty="0" smtClean="0"/>
              <a:t>Instead have a fixed list of products &amp; services</a:t>
            </a:r>
          </a:p>
          <a:p>
            <a:pPr lvl="2"/>
            <a:r>
              <a:rPr lang="en-US" dirty="0" smtClean="0"/>
              <a:t>Carefully make changes over time</a:t>
            </a:r>
          </a:p>
          <a:p>
            <a:pPr lvl="3"/>
            <a:r>
              <a:rPr lang="en-US" dirty="0" smtClean="0"/>
              <a:t>Add computers, cell phones, flat-screen TV, …</a:t>
            </a:r>
          </a:p>
          <a:p>
            <a:pPr lvl="3"/>
            <a:r>
              <a:rPr lang="en-US" dirty="0" smtClean="0"/>
              <a:t>Drop vinyl records, stereo consoles, board games, …</a:t>
            </a:r>
          </a:p>
          <a:p>
            <a:pPr lvl="1"/>
            <a:r>
              <a:rPr lang="en-US" dirty="0" smtClean="0"/>
              <a:t>Measure prices on these </a:t>
            </a:r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Figure out total cost of this “fixed basket” of items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6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measure something like that?</a:t>
            </a:r>
          </a:p>
          <a:p>
            <a:pPr lvl="1"/>
            <a:r>
              <a:rPr lang="en-US" dirty="0" smtClean="0"/>
              <a:t>In other words, they have a </a:t>
            </a:r>
            <a:r>
              <a:rPr lang="en-US" b="1" i="1" u="sng" dirty="0" smtClean="0"/>
              <a:t>MODEL</a:t>
            </a:r>
            <a:r>
              <a:rPr lang="en-US" dirty="0" smtClean="0"/>
              <a:t> for how peoples’ expenditures change over time due to price changes!</a:t>
            </a:r>
          </a:p>
          <a:p>
            <a:pPr lvl="2"/>
            <a:r>
              <a:rPr lang="en-US" dirty="0" smtClean="0"/>
              <a:t>Trying to understand relationship between consumer expenditures and time</a:t>
            </a:r>
          </a:p>
          <a:p>
            <a:pPr lvl="2"/>
            <a:r>
              <a:rPr lang="en-US" dirty="0" smtClean="0"/>
              <a:t>Not every consumer buys same things</a:t>
            </a:r>
          </a:p>
          <a:p>
            <a:pPr lvl="2"/>
            <a:r>
              <a:rPr lang="en-US" dirty="0" smtClean="0"/>
              <a:t>Developed fixed basket as a “typical” consumer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7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measure something like that?</a:t>
            </a:r>
          </a:p>
          <a:p>
            <a:pPr lvl="1"/>
            <a:r>
              <a:rPr lang="en-US" dirty="0" smtClean="0"/>
              <a:t>Use </a:t>
            </a:r>
            <a:r>
              <a:rPr lang="en-US" b="1" i="1" u="sng" dirty="0" smtClean="0"/>
              <a:t>SURVEYS</a:t>
            </a:r>
            <a:r>
              <a:rPr lang="en-US" dirty="0" smtClean="0"/>
              <a:t> to assess prices</a:t>
            </a:r>
          </a:p>
          <a:p>
            <a:pPr lvl="2"/>
            <a:r>
              <a:rPr lang="en-US" dirty="0" smtClean="0"/>
              <a:t>Get an estimate of “typical” price for something</a:t>
            </a:r>
          </a:p>
          <a:p>
            <a:pPr lvl="2"/>
            <a:r>
              <a:rPr lang="en-US" dirty="0" smtClean="0"/>
              <a:t>May change by region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8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7772400" cy="685800"/>
          </a:xfrm>
        </p:spPr>
        <p:txBody>
          <a:bodyPr/>
          <a:lstStyle/>
          <a:p>
            <a:pPr algn="ctr"/>
            <a:r>
              <a:rPr lang="en-US" dirty="0" smtClean="0"/>
              <a:t>Ch </a:t>
            </a:r>
            <a:r>
              <a:rPr lang="en-US" dirty="0" smtClean="0"/>
              <a:t>16: Consumer Price Index and Government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do with this CPI?</a:t>
            </a:r>
          </a:p>
          <a:p>
            <a:pPr lvl="1"/>
            <a:r>
              <a:rPr lang="en-US" dirty="0" smtClean="0"/>
              <a:t>Compare it to past</a:t>
            </a:r>
          </a:p>
          <a:p>
            <a:pPr lvl="2"/>
            <a:r>
              <a:rPr lang="en-US" dirty="0" smtClean="0"/>
              <a:t>Monitor change in cost of living (“inflation”)</a:t>
            </a:r>
          </a:p>
          <a:p>
            <a:pPr lvl="1"/>
            <a:r>
              <a:rPr lang="en-US" sz="2000" dirty="0" smtClean="0">
                <a:hlinkClick r:id="rId3"/>
              </a:rPr>
              <a:t>http://www40.statcan.gc.ca/l01/cst01/econ46a-eng.htm</a:t>
            </a:r>
            <a:endParaRPr lang="en-US" sz="2000" dirty="0" smtClean="0"/>
          </a:p>
          <a:p>
            <a:pPr lvl="1">
              <a:buClr>
                <a:srgbClr val="003874"/>
              </a:buClr>
            </a:pPr>
            <a:r>
              <a:rPr lang="en-US" dirty="0" smtClean="0">
                <a:solidFill>
                  <a:srgbClr val="000000"/>
                </a:solidFill>
              </a:rPr>
              <a:t>Book has many examples of how to do calculations</a:t>
            </a:r>
          </a:p>
          <a:p>
            <a:pPr lvl="2">
              <a:buClr>
                <a:srgbClr val="003874"/>
              </a:buClr>
            </a:pPr>
            <a:r>
              <a:rPr lang="en-US" dirty="0" smtClean="0">
                <a:solidFill>
                  <a:srgbClr val="000000"/>
                </a:solidFill>
              </a:rPr>
              <a:t>Convert past prices into today’s dollars</a:t>
            </a:r>
          </a:p>
          <a:p>
            <a:pPr lvl="2">
              <a:buClr>
                <a:srgbClr val="003874"/>
              </a:buClr>
            </a:pPr>
            <a:endParaRPr lang="en-US" dirty="0" smtClean="0">
              <a:solidFill>
                <a:srgbClr val="000000"/>
              </a:solidFill>
            </a:endParaRPr>
          </a:p>
          <a:p>
            <a:pPr lvl="1"/>
            <a:endParaRPr lang="en-US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 100, Fall 2009.  © Tom Loughin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7F0AC8-49A1-45EC-899A-AF2455CF6B69}" type="slidenum">
              <a:rPr lang="en-US" smtClean="0"/>
              <a:pPr>
                <a:defRPr/>
              </a:pPr>
              <a:t>9</a:t>
            </a:fld>
            <a:endParaRPr lang="en-US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FU Surrey Powerpoint Template">
  <a:themeElements>
    <a:clrScheme name="">
      <a:dk1>
        <a:srgbClr val="000000"/>
      </a:dk1>
      <a:lt1>
        <a:srgbClr val="FFFFFF"/>
      </a:lt1>
      <a:dk2>
        <a:srgbClr val="FFFFFF"/>
      </a:dk2>
      <a:lt2>
        <a:srgbClr val="EEEFEE"/>
      </a:lt2>
      <a:accent1>
        <a:srgbClr val="9E0927"/>
      </a:accent1>
      <a:accent2>
        <a:srgbClr val="003874"/>
      </a:accent2>
      <a:accent3>
        <a:srgbClr val="FFFFFF"/>
      </a:accent3>
      <a:accent4>
        <a:srgbClr val="000000"/>
      </a:accent4>
      <a:accent5>
        <a:srgbClr val="CCAAAC"/>
      </a:accent5>
      <a:accent6>
        <a:srgbClr val="003268"/>
      </a:accent6>
      <a:hlink>
        <a:srgbClr val="006AA8"/>
      </a:hlink>
      <a:folHlink>
        <a:srgbClr val="BA2B48"/>
      </a:folHlink>
    </a:clrScheme>
    <a:fontScheme name="SFU Surrey Powerpoint Template">
      <a:majorFont>
        <a:latin typeface="Helvetica"/>
        <a:ea typeface="ＭＳ Ｐゴシック"/>
        <a:cs typeface=""/>
      </a:majorFont>
      <a:minorFont>
        <a:latin typeface="Helvetic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334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Tx/>
          <a:buNone/>
          <a:tabLst/>
          <a:defRPr kumimoji="0" lang="en-US" sz="2800" b="0" i="0" u="sng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Castellar" pitchFamily="18" charset="0"/>
            <a:ea typeface="ＭＳ Ｐゴシック" pitchFamily="8" charset="-128"/>
          </a:defRPr>
        </a:defPPr>
      </a:lstStyle>
    </a:lnDef>
  </a:objectDefaults>
  <a:extraClrSchemeLst>
    <a:extraClrScheme>
      <a:clrScheme name="SFU Surrey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 Surrey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 Surrey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6061</TotalTime>
  <Words>568</Words>
  <Application>Microsoft Office PowerPoint</Application>
  <PresentationFormat>On-screen Show (4:3)</PresentationFormat>
  <Paragraphs>109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SFU Surrey Powerpoint Template</vt:lpstr>
      <vt:lpstr>Notes on Chapter 16 of SCC 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  <vt:lpstr>Ch 16: Consumer Price Index and Government Statistics</vt:lpstr>
    </vt:vector>
  </TitlesOfParts>
  <Company>Continuing Studies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and Stats Programs @ Surrey</dc:title>
  <cp:lastModifiedBy>tloughin</cp:lastModifiedBy>
  <cp:revision>288</cp:revision>
  <dcterms:modified xsi:type="dcterms:W3CDTF">2009-11-04T01:08:35Z</dcterms:modified>
</cp:coreProperties>
</file>