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8"/>
  </p:notesMasterIdLst>
  <p:sldIdLst>
    <p:sldId id="256" r:id="rId2"/>
    <p:sldId id="725" r:id="rId3"/>
    <p:sldId id="727" r:id="rId4"/>
    <p:sldId id="728" r:id="rId5"/>
    <p:sldId id="729" r:id="rId6"/>
    <p:sldId id="730" r:id="rId7"/>
    <p:sldId id="731" r:id="rId8"/>
    <p:sldId id="673" r:id="rId9"/>
    <p:sldId id="709" r:id="rId10"/>
    <p:sldId id="705" r:id="rId11"/>
    <p:sldId id="704" r:id="rId12"/>
    <p:sldId id="710" r:id="rId13"/>
    <p:sldId id="733" r:id="rId14"/>
    <p:sldId id="732" r:id="rId15"/>
    <p:sldId id="734" r:id="rId16"/>
    <p:sldId id="735" r:id="rId17"/>
    <p:sldId id="736" r:id="rId18"/>
    <p:sldId id="737" r:id="rId19"/>
    <p:sldId id="738" r:id="rId20"/>
    <p:sldId id="739" r:id="rId21"/>
    <p:sldId id="740" r:id="rId22"/>
    <p:sldId id="741" r:id="rId23"/>
    <p:sldId id="742" r:id="rId24"/>
    <p:sldId id="743" r:id="rId25"/>
    <p:sldId id="744" r:id="rId26"/>
    <p:sldId id="745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6pPr>
    <a:lvl7pPr marL="27432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7pPr>
    <a:lvl8pPr marL="32004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8pPr>
    <a:lvl9pPr marL="36576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23B"/>
    <a:srgbClr val="9933FF"/>
    <a:srgbClr val="FF00FF"/>
    <a:srgbClr val="FF3300"/>
    <a:srgbClr val="669900"/>
    <a:srgbClr val="FF99FF"/>
    <a:srgbClr val="66FFFF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87" autoAdjust="0"/>
    <p:restoredTop sz="91462" autoAdjust="0"/>
  </p:normalViewPr>
  <p:slideViewPr>
    <p:cSldViewPr>
      <p:cViewPr varScale="1">
        <p:scale>
          <a:sx n="100" d="100"/>
          <a:sy n="100" d="100"/>
        </p:scale>
        <p:origin x="-1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fld id="{8359253D-6607-442C-892D-E0F190483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5D1B90-BE63-4CA2-8B2C-9C47C3C07A8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urrey_Title_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15400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buClrTx/>
              <a:defRPr/>
            </a:pPr>
            <a:endParaRPr lang="en-US" sz="2400" u="none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127625"/>
            <a:ext cx="5976938" cy="641350"/>
          </a:xfrm>
        </p:spPr>
        <p:txBody>
          <a:bodyPr wrap="none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4572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248400"/>
            <a:ext cx="2590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900" u="none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2A18E-2E8F-4298-B459-F58DCB61D045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1931A-FF8E-4476-AA6D-8D42A0D04EA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638800"/>
            <a:ext cx="7772400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F0AC8-49A1-45EC-899A-AF2455CF6B69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DED3B-5751-41E5-A4D7-615A7F61DF4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EC241-AA53-4AD4-B357-C677EB1AFD1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A00B9-5621-4D37-B566-D7E9032721E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5313F-3915-467B-9235-A34688855E8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1D12D-9C19-449D-955A-66728EDEFF6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A2F5E-436D-4E9E-AAC4-3DBD603A060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307ED-54B1-4CED-904D-FA9693C96A0B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8" name="Picture 10" descr="SFU_colour_wht-b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5800" y="0"/>
            <a:ext cx="43434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2578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6400800"/>
            <a:ext cx="693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2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72400" y="64008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400" i="1" u="none">
                <a:solidFill>
                  <a:schemeClr val="folHlink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4C88DEE-CDB1-497D-A544-6540E8A5BCE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cr.ucla.edu/Applets.dir/SamplingDistributionApplet.html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5257800"/>
            <a:ext cx="8839200" cy="549275"/>
          </a:xfrm>
        </p:spPr>
        <p:txBody>
          <a:bodyPr wrap="square"/>
          <a:lstStyle/>
          <a:p>
            <a:pPr eaLnBrk="1" hangingPunct="1"/>
            <a:r>
              <a:rPr lang="en-US" sz="3000" dirty="0" smtClean="0"/>
              <a:t>Notes on Chapter </a:t>
            </a:r>
            <a:r>
              <a:rPr lang="en-US" sz="3000" dirty="0" smtClean="0"/>
              <a:t>18 </a:t>
            </a:r>
            <a:r>
              <a:rPr lang="en-US" sz="3000" dirty="0" smtClean="0"/>
              <a:t>of SCC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STAT 100: Fall 2009</a:t>
            </a:r>
          </a:p>
          <a:p>
            <a:pPr eaLnBrk="1" hangingPunct="1"/>
            <a:r>
              <a:rPr lang="en-US" dirty="0" smtClean="0"/>
              <a:t>© Dr. Tom Loughin, Dept. of Statistics and Actuarial Science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Clr>
                <a:schemeClr val="accent1"/>
              </a:buClr>
              <a:buFontTx/>
              <a:buChar char="•"/>
            </a:pPr>
            <a:r>
              <a:rPr lang="en-US" i="1" dirty="0" smtClean="0"/>
              <a:t>IF</a:t>
            </a:r>
            <a:r>
              <a:rPr lang="en-US" dirty="0" smtClean="0"/>
              <a:t> the assumptions hold true, then we can </a:t>
            </a:r>
            <a:r>
              <a:rPr lang="en-US" dirty="0" smtClean="0"/>
              <a:t>use these to develop a model.</a:t>
            </a:r>
            <a:endParaRPr lang="en-US" i="1" dirty="0" smtClean="0"/>
          </a:p>
          <a:p>
            <a:pPr lvl="1"/>
            <a:r>
              <a:rPr lang="en-US" dirty="0" smtClean="0"/>
              <a:t>A </a:t>
            </a:r>
            <a:r>
              <a:rPr lang="en-US" b="1" dirty="0" smtClean="0"/>
              <a:t>model</a:t>
            </a:r>
            <a:r>
              <a:rPr lang="en-US" dirty="0" smtClean="0"/>
              <a:t> is a mathe</a:t>
            </a:r>
            <a:r>
              <a:rPr lang="en-US" dirty="0" smtClean="0"/>
              <a:t>matical formulation of a </a:t>
            </a:r>
            <a:r>
              <a:rPr lang="en-US" dirty="0" smtClean="0"/>
              <a:t>problem based on some assumptions about the problem.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A </a:t>
            </a:r>
            <a:r>
              <a:rPr lang="en-US" b="1" dirty="0" smtClean="0"/>
              <a:t>probability model</a:t>
            </a:r>
            <a:r>
              <a:rPr lang="en-US" dirty="0" smtClean="0"/>
              <a:t> is a model for the distribution (probabilities) of a variable, based on assumptions about the variable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Examples of probability models</a:t>
            </a:r>
            <a:endParaRPr lang="en-US" dirty="0" smtClean="0"/>
          </a:p>
          <a:p>
            <a:pPr lvl="1"/>
            <a:r>
              <a:rPr lang="en-US" i="1" dirty="0" smtClean="0"/>
              <a:t>Assume </a:t>
            </a:r>
            <a:r>
              <a:rPr lang="en-US" dirty="0" smtClean="0"/>
              <a:t>that the coin is fair.  </a:t>
            </a:r>
          </a:p>
          <a:p>
            <a:pPr lvl="2"/>
            <a:r>
              <a:rPr lang="en-US" dirty="0" smtClean="0"/>
              <a:t>This is the same as assuming </a:t>
            </a:r>
            <a:r>
              <a:rPr lang="en-US" dirty="0" smtClean="0"/>
              <a:t>P(H)=P(T)=.5</a:t>
            </a:r>
          </a:p>
          <a:p>
            <a:pPr lvl="1"/>
            <a:r>
              <a:rPr lang="en-US" i="1" dirty="0" smtClean="0"/>
              <a:t>Assume </a:t>
            </a:r>
            <a:r>
              <a:rPr lang="en-US" dirty="0" smtClean="0"/>
              <a:t>the die is fair.  This is the same as assuming  P(1)=P(2)=P(3)=P(4)=P(5)=P(6)=1/6</a:t>
            </a:r>
          </a:p>
          <a:p>
            <a:pPr lvl="1"/>
            <a:r>
              <a:rPr lang="en-US" i="1" dirty="0" smtClean="0"/>
              <a:t>Assume </a:t>
            </a:r>
            <a:r>
              <a:rPr lang="en-US" dirty="0" smtClean="0"/>
              <a:t>that final marks in a class are assigned using a normal distribution with mean 70% and SD 10%</a:t>
            </a:r>
          </a:p>
          <a:p>
            <a:pPr lvl="2"/>
            <a:r>
              <a:rPr lang="en-US" dirty="0" smtClean="0"/>
              <a:t>From this model we can calculate probabilities of various events:</a:t>
            </a:r>
          </a:p>
          <a:p>
            <a:pPr lvl="3"/>
            <a:r>
              <a:rPr lang="en-US" dirty="0" smtClean="0"/>
              <a:t>P(get 90% or better) = P(Score 2 SD above mean)= .025</a:t>
            </a:r>
            <a:endParaRPr lang="en-US" i="1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usually can’t </a:t>
            </a:r>
            <a:r>
              <a:rPr lang="en-US" i="1" dirty="0" smtClean="0"/>
              <a:t>prove </a:t>
            </a:r>
            <a:r>
              <a:rPr lang="en-US" dirty="0" smtClean="0"/>
              <a:t>that an assumption is true!</a:t>
            </a:r>
          </a:p>
          <a:p>
            <a:pPr lvl="1"/>
            <a:r>
              <a:rPr lang="en-US" dirty="0" smtClean="0"/>
              <a:t>How do you prove that a coin is fair?</a:t>
            </a:r>
          </a:p>
          <a:p>
            <a:pPr lvl="1"/>
            <a:r>
              <a:rPr lang="en-US" dirty="0" smtClean="0"/>
              <a:t>How do you prove that a die is fair?</a:t>
            </a:r>
            <a:endParaRPr lang="en-US" dirty="0" smtClean="0"/>
          </a:p>
          <a:p>
            <a:r>
              <a:rPr lang="en-US" dirty="0" smtClean="0"/>
              <a:t>Models therefore act </a:t>
            </a:r>
            <a:r>
              <a:rPr lang="en-US" dirty="0" smtClean="0"/>
              <a:t>as </a:t>
            </a:r>
            <a:r>
              <a:rPr lang="en-US" i="1" dirty="0" smtClean="0"/>
              <a:t>approximations</a:t>
            </a:r>
            <a:endParaRPr lang="en-US" dirty="0" smtClean="0"/>
          </a:p>
          <a:p>
            <a:pPr lvl="1"/>
            <a:r>
              <a:rPr lang="en-US" dirty="0" smtClean="0"/>
              <a:t>We </a:t>
            </a:r>
            <a:r>
              <a:rPr lang="en-US" i="1" dirty="0" smtClean="0"/>
              <a:t>hope</a:t>
            </a:r>
            <a:r>
              <a:rPr lang="en-US" dirty="0" smtClean="0"/>
              <a:t> that the coin/die is at least </a:t>
            </a:r>
            <a:r>
              <a:rPr lang="en-US" i="1" dirty="0" smtClean="0"/>
              <a:t>close </a:t>
            </a:r>
            <a:r>
              <a:rPr lang="en-US" dirty="0" smtClean="0"/>
              <a:t>to fair, so that a 50/50 distribution is pretty close</a:t>
            </a:r>
          </a:p>
          <a:p>
            <a:pPr lvl="1"/>
            <a:r>
              <a:rPr lang="en-US" dirty="0" smtClean="0"/>
              <a:t>We </a:t>
            </a:r>
            <a:r>
              <a:rPr lang="en-US" i="1" dirty="0" smtClean="0"/>
              <a:t>hope </a:t>
            </a:r>
            <a:r>
              <a:rPr lang="en-US" dirty="0" smtClean="0"/>
              <a:t>that the cards are shuffled well enough so that each card is nearly equally likely</a:t>
            </a:r>
          </a:p>
          <a:p>
            <a:pPr lvl="2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more important problems, models are based on</a:t>
            </a:r>
          </a:p>
          <a:p>
            <a:pPr lvl="1">
              <a:buNone/>
            </a:pPr>
            <a:r>
              <a:rPr lang="en-US" dirty="0" smtClean="0"/>
              <a:t>1. Previous data</a:t>
            </a:r>
          </a:p>
          <a:p>
            <a:pPr lvl="2"/>
            <a:r>
              <a:rPr lang="en-US" dirty="0" smtClean="0"/>
              <a:t>Fraction of people with lung cancer</a:t>
            </a:r>
          </a:p>
          <a:p>
            <a:pPr lvl="3"/>
            <a:r>
              <a:rPr lang="en-US" dirty="0" smtClean="0"/>
              <a:t>Fraction of those who are smokers, drinkers, factory workers, etc.</a:t>
            </a:r>
          </a:p>
          <a:p>
            <a:pPr lvl="2"/>
            <a:r>
              <a:rPr lang="en-US" dirty="0" smtClean="0"/>
              <a:t>Fraction of &lt;19 year old drivers in auto accidents</a:t>
            </a:r>
          </a:p>
          <a:p>
            <a:pPr lvl="1">
              <a:buNone/>
            </a:pPr>
            <a:r>
              <a:rPr lang="en-US" dirty="0" smtClean="0"/>
              <a:t>This is called an </a:t>
            </a:r>
            <a:r>
              <a:rPr lang="en-US" b="1" dirty="0" smtClean="0"/>
              <a:t>empirical model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more important problems, models are based on</a:t>
            </a:r>
          </a:p>
          <a:p>
            <a:pPr lvl="1">
              <a:buNone/>
            </a:pPr>
            <a:r>
              <a:rPr lang="en-US" dirty="0" smtClean="0"/>
              <a:t>2. Scientific principles</a:t>
            </a:r>
          </a:p>
          <a:p>
            <a:pPr lvl="2"/>
            <a:r>
              <a:rPr lang="en-US" dirty="0" smtClean="0"/>
              <a:t>Smoke and chemicals damage lung tissue</a:t>
            </a:r>
          </a:p>
          <a:p>
            <a:pPr lvl="2"/>
            <a:r>
              <a:rPr lang="en-US" dirty="0" smtClean="0"/>
              <a:t>Younger drivers are less experienced	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This is called a </a:t>
            </a:r>
            <a:r>
              <a:rPr lang="en-US" b="1" dirty="0" smtClean="0"/>
              <a:t>theoretical (or systematic) model</a:t>
            </a:r>
            <a:r>
              <a:rPr lang="en-US" dirty="0" smtClean="0"/>
              <a:t>. 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more important problems, models are based on</a:t>
            </a:r>
          </a:p>
          <a:p>
            <a:pPr lvl="1">
              <a:buNone/>
            </a:pPr>
            <a:r>
              <a:rPr lang="en-US" dirty="0" smtClean="0"/>
              <a:t>3. Total guesswork (Assumptions)</a:t>
            </a:r>
          </a:p>
          <a:p>
            <a:pPr lvl="2"/>
            <a:r>
              <a:rPr lang="en-US" dirty="0" smtClean="0"/>
              <a:t>Effect of homelessness on lung cancer</a:t>
            </a:r>
          </a:p>
          <a:p>
            <a:pPr lvl="2"/>
            <a:r>
              <a:rPr lang="en-US" dirty="0" smtClean="0"/>
              <a:t>Fraction of drivers who drive impaired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more important problems, models are based on</a:t>
            </a:r>
          </a:p>
          <a:p>
            <a:pPr lvl="1">
              <a:buNone/>
            </a:pPr>
            <a:r>
              <a:rPr lang="en-US" dirty="0" smtClean="0"/>
              <a:t>4. Combinations of</a:t>
            </a:r>
          </a:p>
          <a:p>
            <a:pPr lvl="2"/>
            <a:r>
              <a:rPr lang="en-US" dirty="0" smtClean="0"/>
              <a:t>Theory</a:t>
            </a:r>
          </a:p>
          <a:p>
            <a:pPr lvl="2"/>
            <a:r>
              <a:rPr lang="en-US" dirty="0" smtClean="0"/>
              <a:t>Data</a:t>
            </a:r>
          </a:p>
          <a:p>
            <a:pPr lvl="2"/>
            <a:r>
              <a:rPr lang="en-US" dirty="0" smtClean="0"/>
              <a:t>Assumptions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This is the most common way to form models</a:t>
            </a:r>
          </a:p>
          <a:p>
            <a:pPr lvl="2"/>
            <a:r>
              <a:rPr lang="en-US" dirty="0" smtClean="0"/>
              <a:t>Uses whatever knowledge is available</a:t>
            </a:r>
          </a:p>
          <a:p>
            <a:pPr lvl="2"/>
            <a:r>
              <a:rPr lang="en-US" dirty="0" smtClean="0"/>
              <a:t>Fills in missing parts with best guesses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762000"/>
            <a:ext cx="7772400" cy="4114800"/>
          </a:xfrm>
        </p:spPr>
        <p:txBody>
          <a:bodyPr/>
          <a:lstStyle/>
          <a:p>
            <a:r>
              <a:rPr lang="en-US" dirty="0" smtClean="0"/>
              <a:t>Example: What will be the distribution of causes for doctor’s visits in 2020?</a:t>
            </a:r>
          </a:p>
          <a:p>
            <a:pPr lvl="1"/>
            <a:r>
              <a:rPr lang="en-US" dirty="0" smtClean="0"/>
              <a:t>What is it now? </a:t>
            </a:r>
          </a:p>
          <a:p>
            <a:pPr lvl="2"/>
            <a:r>
              <a:rPr lang="en-US" dirty="0" smtClean="0">
                <a:solidFill>
                  <a:srgbClr val="9933FF"/>
                </a:solidFill>
              </a:rPr>
              <a:t>Empirical</a:t>
            </a:r>
            <a:r>
              <a:rPr lang="en-US" dirty="0" smtClean="0"/>
              <a:t>: Observe data for causes currently</a:t>
            </a:r>
          </a:p>
          <a:p>
            <a:pPr lvl="1"/>
            <a:r>
              <a:rPr lang="en-US" dirty="0" smtClean="0"/>
              <a:t>What are the apparent trends? </a:t>
            </a:r>
          </a:p>
          <a:p>
            <a:pPr lvl="2"/>
            <a:r>
              <a:rPr lang="en-US" dirty="0" smtClean="0">
                <a:solidFill>
                  <a:srgbClr val="9933FF"/>
                </a:solidFill>
              </a:rPr>
              <a:t>Empirical</a:t>
            </a:r>
            <a:r>
              <a:rPr lang="en-US" dirty="0" smtClean="0"/>
              <a:t>: How have causes changed over recent years?</a:t>
            </a:r>
          </a:p>
          <a:p>
            <a:pPr lvl="2"/>
            <a:r>
              <a:rPr lang="en-US" dirty="0" smtClean="0">
                <a:solidFill>
                  <a:srgbClr val="9933FF"/>
                </a:solidFill>
              </a:rPr>
              <a:t>Theoretical</a:t>
            </a:r>
            <a:r>
              <a:rPr lang="en-US" dirty="0" smtClean="0"/>
              <a:t>: What is causing the changes?</a:t>
            </a:r>
          </a:p>
          <a:p>
            <a:pPr lvl="1"/>
            <a:r>
              <a:rPr lang="en-US" dirty="0" smtClean="0"/>
              <a:t>What new factors are likely to impact health in next 10 years? </a:t>
            </a:r>
          </a:p>
          <a:p>
            <a:pPr lvl="2"/>
            <a:r>
              <a:rPr lang="en-US" dirty="0" smtClean="0">
                <a:solidFill>
                  <a:srgbClr val="9933FF"/>
                </a:solidFill>
              </a:rPr>
              <a:t>Systematic</a:t>
            </a:r>
            <a:r>
              <a:rPr lang="en-US" dirty="0" smtClean="0"/>
              <a:t>: Known things like pollution, diet, exercise </a:t>
            </a:r>
          </a:p>
          <a:p>
            <a:pPr lvl="2"/>
            <a:r>
              <a:rPr lang="en-US" dirty="0" smtClean="0">
                <a:solidFill>
                  <a:srgbClr val="9933FF"/>
                </a:solidFill>
              </a:rPr>
              <a:t>Assumptions</a:t>
            </a:r>
            <a:r>
              <a:rPr lang="en-US" dirty="0" smtClean="0"/>
              <a:t>: Guesses as to what is likely to change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7772400" cy="4114800"/>
          </a:xfrm>
        </p:spPr>
        <p:txBody>
          <a:bodyPr/>
          <a:lstStyle/>
          <a:p>
            <a:r>
              <a:rPr lang="en-US" dirty="0" smtClean="0"/>
              <a:t>Probability models form the foundations for much current research</a:t>
            </a:r>
          </a:p>
          <a:p>
            <a:pPr lvl="1"/>
            <a:r>
              <a:rPr lang="en-US" dirty="0" smtClean="0"/>
              <a:t>Astrophysics</a:t>
            </a:r>
          </a:p>
          <a:p>
            <a:pPr lvl="2"/>
            <a:r>
              <a:rPr lang="en-US" dirty="0" smtClean="0"/>
              <a:t>How stars, galaxies, and planets move</a:t>
            </a:r>
          </a:p>
          <a:p>
            <a:pPr lvl="1"/>
            <a:r>
              <a:rPr lang="en-US" dirty="0" smtClean="0"/>
              <a:t>Quantum Mechanics</a:t>
            </a:r>
          </a:p>
          <a:p>
            <a:pPr lvl="2"/>
            <a:r>
              <a:rPr lang="en-US" dirty="0" smtClean="0"/>
              <a:t>What goes on inside an atom</a:t>
            </a:r>
          </a:p>
          <a:p>
            <a:pPr lvl="1"/>
            <a:r>
              <a:rPr lang="en-US" dirty="0" smtClean="0"/>
              <a:t>Medicine</a:t>
            </a:r>
          </a:p>
          <a:p>
            <a:pPr lvl="2"/>
            <a:r>
              <a:rPr lang="en-US" dirty="0" smtClean="0"/>
              <a:t>Guessing which strains of flu should be included in vaccine</a:t>
            </a:r>
          </a:p>
          <a:p>
            <a:pPr lvl="1"/>
            <a:r>
              <a:rPr lang="en-US" dirty="0" smtClean="0"/>
              <a:t>Agriculture</a:t>
            </a:r>
          </a:p>
          <a:p>
            <a:pPr lvl="2"/>
            <a:r>
              <a:rPr lang="en-US" dirty="0" smtClean="0"/>
              <a:t>Growing crops in unpredictable weather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7772400" cy="4114800"/>
          </a:xfrm>
        </p:spPr>
        <p:txBody>
          <a:bodyPr/>
          <a:lstStyle/>
          <a:p>
            <a:r>
              <a:rPr lang="en-US" dirty="0" smtClean="0"/>
              <a:t>Probability models Also lead us to some more rules that govern randomness: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823B"/>
                </a:solidFill>
              </a:rPr>
              <a:t>RULE: The Law of Large Numbers</a:t>
            </a:r>
          </a:p>
          <a:p>
            <a:pPr>
              <a:buNone/>
            </a:pPr>
            <a:r>
              <a:rPr lang="en-US" dirty="0" smtClean="0">
                <a:solidFill>
                  <a:srgbClr val="00823B"/>
                </a:solidFill>
              </a:rPr>
              <a:t>	</a:t>
            </a:r>
            <a:r>
              <a:rPr lang="en-US" dirty="0" smtClean="0">
                <a:solidFill>
                  <a:srgbClr val="00823B"/>
                </a:solidFill>
              </a:rPr>
              <a:t>Also known as the Law of Averages</a:t>
            </a:r>
          </a:p>
          <a:p>
            <a:pPr lvl="1"/>
            <a:r>
              <a:rPr lang="en-US" dirty="0" smtClean="0"/>
              <a:t>What you observe in a sample tends to get closer and closer to population quantity as you sample more and more. 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Recall that </a:t>
            </a:r>
            <a:r>
              <a:rPr lang="en-US" b="1" dirty="0" smtClean="0"/>
              <a:t>probabilities</a:t>
            </a:r>
            <a:r>
              <a:rPr lang="en-US" dirty="0" smtClean="0"/>
              <a:t> must lie between 0 and 1 (inclusive)</a:t>
            </a:r>
          </a:p>
          <a:p>
            <a:pPr lvl="1"/>
            <a:r>
              <a:rPr lang="en-US" dirty="0" smtClean="0"/>
              <a:t>Represent the fraction of the time that the event will happen when the action is observed</a:t>
            </a:r>
          </a:p>
          <a:p>
            <a:pPr lvl="1"/>
            <a:r>
              <a:rPr lang="en-US" dirty="0" smtClean="0"/>
              <a:t>Use </a:t>
            </a:r>
            <a:r>
              <a:rPr lang="en-US" dirty="0" smtClean="0">
                <a:solidFill>
                  <a:srgbClr val="9933FF"/>
                </a:solidFill>
              </a:rPr>
              <a:t>P( ) </a:t>
            </a:r>
            <a:r>
              <a:rPr lang="en-US" dirty="0" smtClean="0"/>
              <a:t>as shorthand for “The probability of ( )”, where inside the ( ) you name some event. </a:t>
            </a:r>
          </a:p>
          <a:p>
            <a:pPr lvl="2"/>
            <a:r>
              <a:rPr lang="en-US" dirty="0" smtClean="0"/>
              <a:t>Flip a coin.  What is P(H)? P(T)?</a:t>
            </a:r>
          </a:p>
          <a:p>
            <a:pPr lvl="2"/>
            <a:r>
              <a:rPr lang="en-US" dirty="0" smtClean="0"/>
              <a:t>Roll a die.  What is P(odd)?</a:t>
            </a:r>
          </a:p>
          <a:p>
            <a:pPr lvl="2"/>
            <a:r>
              <a:rPr lang="en-US" dirty="0" smtClean="0"/>
              <a:t>Roll 2 dice. What is P(At least one die is even)?</a:t>
            </a:r>
          </a:p>
          <a:p>
            <a:pPr lvl="2"/>
            <a:r>
              <a:rPr lang="en-US" dirty="0" smtClean="0"/>
              <a:t>Smoke 20 cigs/day.  What is P(Lung cancer by age 50</a:t>
            </a:r>
            <a:r>
              <a:rPr lang="en-US" dirty="0" smtClean="0"/>
              <a:t>)?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7772400" cy="4114800"/>
          </a:xfrm>
        </p:spPr>
        <p:txBody>
          <a:bodyPr/>
          <a:lstStyle/>
          <a:p>
            <a:r>
              <a:rPr lang="en-US" dirty="0" smtClean="0"/>
              <a:t>Probability models Also lead us to some more rules that govern randomness: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823B"/>
                </a:solidFill>
              </a:rPr>
              <a:t>RULE</a:t>
            </a:r>
            <a:r>
              <a:rPr lang="en-US" dirty="0" smtClean="0">
                <a:solidFill>
                  <a:srgbClr val="00823B"/>
                </a:solidFill>
              </a:rPr>
              <a:t>: The Law of Large Numbers</a:t>
            </a:r>
          </a:p>
          <a:p>
            <a:pPr>
              <a:buNone/>
            </a:pPr>
            <a:r>
              <a:rPr lang="en-US" dirty="0" smtClean="0">
                <a:solidFill>
                  <a:srgbClr val="00823B"/>
                </a:solidFill>
              </a:rPr>
              <a:t>	Also known as the Law of Averages</a:t>
            </a:r>
          </a:p>
          <a:p>
            <a:pPr lvl="1"/>
            <a:r>
              <a:rPr lang="en-US" dirty="0" smtClean="0"/>
              <a:t>The average of a large number of samples has less variability than one individual.  </a:t>
            </a:r>
          </a:p>
          <a:p>
            <a:pPr lvl="1"/>
            <a:r>
              <a:rPr lang="en-US" dirty="0" smtClean="0"/>
              <a:t>The variability of an average decreases as the number of observations in the sample increases.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7772400" cy="4114800"/>
          </a:xfrm>
        </p:spPr>
        <p:txBody>
          <a:bodyPr/>
          <a:lstStyle/>
          <a:p>
            <a:r>
              <a:rPr lang="en-US" dirty="0" smtClean="0"/>
              <a:t>Probability models Also lead us to some more rules that govern randomness: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823B"/>
                </a:solidFill>
              </a:rPr>
              <a:t>RULE</a:t>
            </a:r>
            <a:r>
              <a:rPr lang="en-US" dirty="0" smtClean="0">
                <a:solidFill>
                  <a:srgbClr val="00823B"/>
                </a:solidFill>
              </a:rPr>
              <a:t>: The Law of Large Numbers</a:t>
            </a:r>
          </a:p>
          <a:p>
            <a:pPr>
              <a:buNone/>
            </a:pPr>
            <a:r>
              <a:rPr lang="en-US" dirty="0" smtClean="0">
                <a:solidFill>
                  <a:srgbClr val="00823B"/>
                </a:solidFill>
              </a:rPr>
              <a:t>	</a:t>
            </a:r>
            <a:r>
              <a:rPr lang="en-US" dirty="0" smtClean="0">
                <a:solidFill>
                  <a:srgbClr val="00823B"/>
                </a:solidFill>
              </a:rPr>
              <a:t>Also </a:t>
            </a:r>
            <a:r>
              <a:rPr lang="en-US" dirty="0" smtClean="0">
                <a:solidFill>
                  <a:srgbClr val="00823B"/>
                </a:solidFill>
              </a:rPr>
              <a:t>known as the Law of </a:t>
            </a:r>
            <a:r>
              <a:rPr lang="en-US" dirty="0" smtClean="0">
                <a:solidFill>
                  <a:srgbClr val="00823B"/>
                </a:solidFill>
              </a:rPr>
              <a:t>Averages</a:t>
            </a:r>
          </a:p>
          <a:p>
            <a:pPr>
              <a:buNone/>
            </a:pPr>
            <a:r>
              <a:rPr lang="en-US" sz="1800" dirty="0" smtClean="0">
                <a:solidFill>
                  <a:srgbClr val="9933FF"/>
                </a:solidFill>
                <a:hlinkClick r:id="rId3"/>
              </a:rPr>
              <a:t>http://www.socr.ucla.edu/Applets.dir/SamplingDistributionApplet.html</a:t>
            </a:r>
            <a:endParaRPr lang="en-US" sz="1800" dirty="0" smtClean="0">
              <a:solidFill>
                <a:srgbClr val="9933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7772400" cy="4114800"/>
          </a:xfrm>
        </p:spPr>
        <p:txBody>
          <a:bodyPr/>
          <a:lstStyle/>
          <a:p>
            <a:r>
              <a:rPr lang="en-US" dirty="0" smtClean="0"/>
              <a:t>Probability models Also lead us to some more rules that govern randomness: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823B"/>
                </a:solidFill>
              </a:rPr>
              <a:t>RULE</a:t>
            </a:r>
            <a:r>
              <a:rPr lang="en-US" dirty="0" smtClean="0">
                <a:solidFill>
                  <a:srgbClr val="00823B"/>
                </a:solidFill>
              </a:rPr>
              <a:t>: The Law of Large Numbers</a:t>
            </a:r>
          </a:p>
          <a:p>
            <a:pPr>
              <a:buNone/>
            </a:pPr>
            <a:r>
              <a:rPr lang="en-US" dirty="0" smtClean="0">
                <a:solidFill>
                  <a:srgbClr val="00823B"/>
                </a:solidFill>
              </a:rPr>
              <a:t>	</a:t>
            </a:r>
            <a:r>
              <a:rPr lang="en-US" dirty="0" smtClean="0">
                <a:solidFill>
                  <a:srgbClr val="00823B"/>
                </a:solidFill>
              </a:rPr>
              <a:t>Also </a:t>
            </a:r>
            <a:r>
              <a:rPr lang="en-US" dirty="0" smtClean="0">
                <a:solidFill>
                  <a:srgbClr val="00823B"/>
                </a:solidFill>
              </a:rPr>
              <a:t>known as the Law of </a:t>
            </a:r>
            <a:r>
              <a:rPr lang="en-US" dirty="0" smtClean="0">
                <a:solidFill>
                  <a:srgbClr val="00823B"/>
                </a:solidFill>
              </a:rPr>
              <a:t>Averages</a:t>
            </a:r>
            <a:endParaRPr lang="en-US" sz="1800" dirty="0" smtClean="0">
              <a:solidFill>
                <a:srgbClr val="00823B"/>
              </a:solidFill>
            </a:endParaRPr>
          </a:p>
          <a:p>
            <a:pPr lvl="1"/>
            <a:r>
              <a:rPr lang="en-US" dirty="0" smtClean="0"/>
              <a:t>Also applies to other statistics (Median, SD, …)</a:t>
            </a:r>
          </a:p>
          <a:p>
            <a:pPr lvl="2"/>
            <a:r>
              <a:rPr lang="en-US" dirty="0" smtClean="0"/>
              <a:t>The distribution of a Statistic is called its </a:t>
            </a:r>
            <a:r>
              <a:rPr lang="en-US" b="1" dirty="0" smtClean="0"/>
              <a:t>sampling distribution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7772400" cy="4114800"/>
          </a:xfrm>
        </p:spPr>
        <p:txBody>
          <a:bodyPr/>
          <a:lstStyle/>
          <a:p>
            <a:r>
              <a:rPr lang="en-US" dirty="0" smtClean="0"/>
              <a:t>Probability models Also lead us to some more rules that govern randomness: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823B"/>
                </a:solidFill>
              </a:rPr>
              <a:t>RULE: Extremes are determined partly by sample size</a:t>
            </a:r>
          </a:p>
          <a:p>
            <a:pPr lvl="1"/>
            <a:r>
              <a:rPr lang="en-US" dirty="0" smtClean="0"/>
              <a:t>“Extremes” means maximum, minimum, record values, and so on</a:t>
            </a:r>
          </a:p>
          <a:p>
            <a:pPr lvl="1"/>
            <a:r>
              <a:rPr lang="en-US" dirty="0" smtClean="0"/>
              <a:t>My “Bucket of darts” rule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7772400" cy="4114800"/>
          </a:xfrm>
        </p:spPr>
        <p:txBody>
          <a:bodyPr/>
          <a:lstStyle/>
          <a:p>
            <a:r>
              <a:rPr lang="en-US" dirty="0" smtClean="0"/>
              <a:t>Example of </a:t>
            </a:r>
            <a:r>
              <a:rPr lang="en-US" dirty="0" smtClean="0">
                <a:solidFill>
                  <a:srgbClr val="00823B"/>
                </a:solidFill>
              </a:rPr>
              <a:t>RULE: Extremes are determined partly by sample size</a:t>
            </a:r>
          </a:p>
          <a:p>
            <a:pPr lvl="1"/>
            <a:r>
              <a:rPr lang="en-US" dirty="0" smtClean="0"/>
              <a:t>The USA has 10x Canada’s population</a:t>
            </a:r>
          </a:p>
          <a:p>
            <a:pPr lvl="2"/>
            <a:r>
              <a:rPr lang="en-US" dirty="0" smtClean="0"/>
              <a:t>Which country is more likely to have</a:t>
            </a:r>
          </a:p>
          <a:p>
            <a:pPr lvl="3"/>
            <a:r>
              <a:rPr lang="en-US" dirty="0" smtClean="0"/>
              <a:t>The tallest person</a:t>
            </a:r>
          </a:p>
          <a:p>
            <a:pPr lvl="3"/>
            <a:r>
              <a:rPr lang="en-US" dirty="0" smtClean="0"/>
              <a:t>The shortest person</a:t>
            </a:r>
          </a:p>
          <a:p>
            <a:pPr lvl="3"/>
            <a:r>
              <a:rPr lang="en-US" dirty="0" smtClean="0"/>
              <a:t>The smartest person</a:t>
            </a:r>
          </a:p>
          <a:p>
            <a:pPr lvl="3"/>
            <a:r>
              <a:rPr lang="en-US" dirty="0" smtClean="0"/>
              <a:t>The richest person</a:t>
            </a:r>
          </a:p>
          <a:p>
            <a:pPr lvl="3"/>
            <a:r>
              <a:rPr lang="en-US" dirty="0" smtClean="0"/>
              <a:t>The most violent criminal</a:t>
            </a:r>
          </a:p>
          <a:p>
            <a:pPr lvl="1"/>
            <a:r>
              <a:rPr lang="en-US" dirty="0" smtClean="0"/>
              <a:t>Concept holds true for comparing any kinds of groups</a:t>
            </a:r>
          </a:p>
          <a:p>
            <a:pPr lvl="2">
              <a:buNone/>
            </a:pPr>
            <a:endParaRPr lang="en-US" dirty="0" smtClean="0"/>
          </a:p>
          <a:p>
            <a:pPr lvl="3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7772400" cy="4114800"/>
          </a:xfrm>
        </p:spPr>
        <p:txBody>
          <a:bodyPr/>
          <a:lstStyle/>
          <a:p>
            <a:r>
              <a:rPr lang="en-US" dirty="0" smtClean="0"/>
              <a:t>Example of </a:t>
            </a:r>
            <a:r>
              <a:rPr lang="en-US" dirty="0" smtClean="0">
                <a:solidFill>
                  <a:srgbClr val="00823B"/>
                </a:solidFill>
              </a:rPr>
              <a:t>RULE: Extremes are determined partly by sample size</a:t>
            </a:r>
          </a:p>
          <a:p>
            <a:pPr lvl="1"/>
            <a:r>
              <a:rPr lang="en-US" dirty="0" smtClean="0"/>
              <a:t>All of this </a:t>
            </a:r>
            <a:r>
              <a:rPr lang="en-US" i="1" dirty="0" smtClean="0"/>
              <a:t>assumes</a:t>
            </a:r>
            <a:r>
              <a:rPr lang="en-US" dirty="0" smtClean="0"/>
              <a:t> that the distribution of heights/brains/money is the same in both countries.</a:t>
            </a:r>
          </a:p>
          <a:p>
            <a:pPr lvl="2"/>
            <a:r>
              <a:rPr lang="en-US" dirty="0" smtClean="0"/>
              <a:t>Why does Canada have a better hockey team? </a:t>
            </a:r>
          </a:p>
          <a:p>
            <a:pPr lvl="2"/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3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7772400" cy="4114800"/>
          </a:xfrm>
        </p:spPr>
        <p:txBody>
          <a:bodyPr/>
          <a:lstStyle/>
          <a:p>
            <a:pPr lvl="3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Distributions</a:t>
            </a:r>
            <a:r>
              <a:rPr lang="en-US" dirty="0" smtClean="0"/>
              <a:t> describe probabilities of </a:t>
            </a:r>
            <a:r>
              <a:rPr lang="en-US" b="1" dirty="0" smtClean="0"/>
              <a:t>outcomes</a:t>
            </a:r>
            <a:endParaRPr lang="en-US" dirty="0" smtClean="0"/>
          </a:p>
          <a:p>
            <a:pPr lvl="1"/>
            <a:r>
              <a:rPr lang="en-US" dirty="0" smtClean="0"/>
              <a:t>An </a:t>
            </a:r>
            <a:r>
              <a:rPr lang="en-US" b="1" dirty="0" smtClean="0"/>
              <a:t>outcome</a:t>
            </a:r>
            <a:r>
              <a:rPr lang="en-US" dirty="0" smtClean="0"/>
              <a:t> is </a:t>
            </a:r>
            <a:r>
              <a:rPr lang="en-US" dirty="0" smtClean="0"/>
              <a:t>o</a:t>
            </a:r>
            <a:r>
              <a:rPr lang="en-US" dirty="0" smtClean="0"/>
              <a:t>ne possible result of an action</a:t>
            </a:r>
          </a:p>
          <a:p>
            <a:endParaRPr lang="en-US" dirty="0" smtClean="0"/>
          </a:p>
          <a:p>
            <a:r>
              <a:rPr lang="en-US" dirty="0" smtClean="0"/>
              <a:t>We use these to compute probabilities of </a:t>
            </a:r>
            <a:r>
              <a:rPr lang="en-US" b="1" dirty="0" smtClean="0"/>
              <a:t>events</a:t>
            </a:r>
            <a:endParaRPr lang="en-US" dirty="0" smtClean="0"/>
          </a:p>
          <a:p>
            <a:pPr lvl="1"/>
            <a:r>
              <a:rPr lang="en-US" dirty="0" smtClean="0"/>
              <a:t>An </a:t>
            </a:r>
            <a:r>
              <a:rPr lang="en-US" b="1" dirty="0" smtClean="0"/>
              <a:t>event</a:t>
            </a:r>
            <a:r>
              <a:rPr lang="en-US" dirty="0" smtClean="0"/>
              <a:t> is an outcome or a collection of outcomes that represent </a:t>
            </a:r>
            <a:r>
              <a:rPr lang="en-US" dirty="0" smtClean="0"/>
              <a:t>s</a:t>
            </a:r>
            <a:r>
              <a:rPr lang="en-US" dirty="0" smtClean="0"/>
              <a:t>omething special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Example: All </a:t>
            </a:r>
            <a:r>
              <a:rPr lang="en-US" u="sng" dirty="0" smtClean="0"/>
              <a:t>outcomes</a:t>
            </a:r>
            <a:r>
              <a:rPr lang="en-US" dirty="0" smtClean="0"/>
              <a:t> of rolling 2 dice:</a:t>
            </a:r>
          </a:p>
          <a:p>
            <a:pPr marL="914400" lvl="1" indent="-457200" algn="ctr" eaLnBrk="1" hangingPunct="1">
              <a:lnSpc>
                <a:spcPct val="90000"/>
              </a:lnSpc>
              <a:buFontTx/>
              <a:buNone/>
            </a:pPr>
            <a:r>
              <a:rPr lang="en-US" sz="1800" dirty="0" smtClean="0"/>
              <a:t>(1,1),(1,2),(1,3),(1,4),(1,5),(1,6)</a:t>
            </a:r>
          </a:p>
          <a:p>
            <a:pPr marL="914400" lvl="1" indent="-457200" algn="ctr" eaLnBrk="1" hangingPunct="1">
              <a:lnSpc>
                <a:spcPct val="90000"/>
              </a:lnSpc>
              <a:buFontTx/>
              <a:buNone/>
            </a:pPr>
            <a:r>
              <a:rPr lang="en-US" sz="1800" dirty="0" smtClean="0"/>
              <a:t>(2,1),(2,2),(2,3),(2,4),(2,5),(2,6)</a:t>
            </a:r>
          </a:p>
          <a:p>
            <a:pPr marL="914400" lvl="1" indent="-457200" algn="ctr" eaLnBrk="1" hangingPunct="1">
              <a:lnSpc>
                <a:spcPct val="90000"/>
              </a:lnSpc>
              <a:buFontTx/>
              <a:buNone/>
            </a:pPr>
            <a:r>
              <a:rPr lang="en-US" sz="1800" dirty="0" smtClean="0"/>
              <a:t>(3,1),(3,2),(3,3),(3,4),(3,5),(3,6)</a:t>
            </a:r>
          </a:p>
          <a:p>
            <a:pPr marL="914400" lvl="1" indent="-457200" algn="ctr" eaLnBrk="1" hangingPunct="1">
              <a:lnSpc>
                <a:spcPct val="90000"/>
              </a:lnSpc>
              <a:buFontTx/>
              <a:buNone/>
            </a:pPr>
            <a:r>
              <a:rPr lang="en-US" sz="1800" dirty="0" smtClean="0"/>
              <a:t>(4,1),(4,2),(4,3),(4,4),(4,5),(4,6)</a:t>
            </a:r>
          </a:p>
          <a:p>
            <a:pPr marL="914400" lvl="1" indent="-457200" algn="ctr" eaLnBrk="1" hangingPunct="1">
              <a:lnSpc>
                <a:spcPct val="90000"/>
              </a:lnSpc>
              <a:buFontTx/>
              <a:buNone/>
            </a:pPr>
            <a:r>
              <a:rPr lang="en-US" sz="1800" dirty="0" smtClean="0"/>
              <a:t>(5,1),(5,2),(5,3),(5,4),(5,5),(5,6)</a:t>
            </a:r>
          </a:p>
          <a:p>
            <a:pPr marL="914400" lvl="1" indent="-457200" algn="ctr" eaLnBrk="1" hangingPunct="1">
              <a:lnSpc>
                <a:spcPct val="90000"/>
              </a:lnSpc>
              <a:buFontTx/>
              <a:buNone/>
            </a:pPr>
            <a:r>
              <a:rPr lang="en-US" sz="1800" dirty="0" smtClean="0"/>
              <a:t>(6,1),(6,2),(6,3),(6,4),(6,5),(6,6)</a:t>
            </a:r>
          </a:p>
          <a:p>
            <a:pPr lvl="1"/>
            <a:r>
              <a:rPr lang="en-US" dirty="0" smtClean="0"/>
              <a:t>Event: Doubles </a:t>
            </a:r>
          </a:p>
          <a:p>
            <a:pPr lvl="2"/>
            <a:r>
              <a:rPr lang="en-US" dirty="0" smtClean="0"/>
              <a:t>Outcomes: (1,1),(2,2),(3,3),(4,4),(5,5),(6,6)</a:t>
            </a:r>
          </a:p>
          <a:p>
            <a:pPr lvl="1"/>
            <a:r>
              <a:rPr lang="en-US" dirty="0" smtClean="0"/>
              <a:t>Event: Sum=5</a:t>
            </a:r>
          </a:p>
          <a:p>
            <a:pPr lvl="2"/>
            <a:r>
              <a:rPr lang="en-US" dirty="0" smtClean="0"/>
              <a:t>Outcomes: (1,4),(2,3),(3,2),(4,1)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Example: All </a:t>
            </a:r>
            <a:r>
              <a:rPr lang="en-US" u="sng" dirty="0" smtClean="0"/>
              <a:t>outcomes</a:t>
            </a:r>
            <a:r>
              <a:rPr lang="en-US" dirty="0" smtClean="0"/>
              <a:t> of rolling 2 dice:</a:t>
            </a:r>
          </a:p>
          <a:p>
            <a:pPr lvl="1"/>
            <a:r>
              <a:rPr lang="en-US" dirty="0" smtClean="0"/>
              <a:t>Event: At least one die is </a:t>
            </a:r>
            <a:r>
              <a:rPr lang="en-US" dirty="0" smtClean="0"/>
              <a:t>even</a:t>
            </a:r>
          </a:p>
          <a:p>
            <a:pPr marL="914400" lvl="1" indent="-457200" algn="ctr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(1,1),</a:t>
            </a:r>
            <a:r>
              <a:rPr lang="en-US" dirty="0" smtClean="0">
                <a:solidFill>
                  <a:srgbClr val="FF0000"/>
                </a:solidFill>
              </a:rPr>
              <a:t>(1,2)</a:t>
            </a:r>
            <a:r>
              <a:rPr lang="en-US" dirty="0" smtClean="0"/>
              <a:t>,(1,3),</a:t>
            </a:r>
            <a:r>
              <a:rPr lang="en-US" dirty="0" smtClean="0">
                <a:solidFill>
                  <a:srgbClr val="FF0000"/>
                </a:solidFill>
              </a:rPr>
              <a:t>(1,4)</a:t>
            </a:r>
            <a:r>
              <a:rPr lang="en-US" dirty="0" smtClean="0"/>
              <a:t>,(1,5),</a:t>
            </a:r>
            <a:r>
              <a:rPr lang="en-US" dirty="0" smtClean="0">
                <a:solidFill>
                  <a:srgbClr val="FF0000"/>
                </a:solidFill>
              </a:rPr>
              <a:t>(1,6)</a:t>
            </a:r>
          </a:p>
          <a:p>
            <a:pPr marL="914400" lvl="1" indent="-457200" algn="ctr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(2,1),(2,2),(2,3),(2,4),(2,5),(2,6)</a:t>
            </a:r>
          </a:p>
          <a:p>
            <a:pPr marL="914400" lvl="1" indent="-457200" algn="ctr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(3,1),</a:t>
            </a:r>
            <a:r>
              <a:rPr lang="en-US" dirty="0" smtClean="0">
                <a:solidFill>
                  <a:srgbClr val="FF0000"/>
                </a:solidFill>
              </a:rPr>
              <a:t>(3,2)</a:t>
            </a:r>
            <a:r>
              <a:rPr lang="en-US" dirty="0" smtClean="0"/>
              <a:t>,(3,3),</a:t>
            </a:r>
            <a:r>
              <a:rPr lang="en-US" dirty="0" smtClean="0">
                <a:solidFill>
                  <a:srgbClr val="FF0000"/>
                </a:solidFill>
              </a:rPr>
              <a:t>(3,4)</a:t>
            </a:r>
            <a:r>
              <a:rPr lang="en-US" dirty="0" smtClean="0"/>
              <a:t>,(3,5),</a:t>
            </a:r>
            <a:r>
              <a:rPr lang="en-US" dirty="0" smtClean="0">
                <a:solidFill>
                  <a:srgbClr val="FF0000"/>
                </a:solidFill>
              </a:rPr>
              <a:t>(3,6)</a:t>
            </a:r>
          </a:p>
          <a:p>
            <a:pPr marL="914400" lvl="1" indent="-457200" algn="ctr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(4,1),(4,2),(4,3),(4,4),(4,5),(4,6)</a:t>
            </a:r>
          </a:p>
          <a:p>
            <a:pPr marL="914400" lvl="1" indent="-457200" algn="ctr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(5,1),</a:t>
            </a:r>
            <a:r>
              <a:rPr lang="en-US" dirty="0" smtClean="0">
                <a:solidFill>
                  <a:srgbClr val="FF0000"/>
                </a:solidFill>
              </a:rPr>
              <a:t>(5,2)</a:t>
            </a:r>
            <a:r>
              <a:rPr lang="en-US" dirty="0" smtClean="0"/>
              <a:t>,(5,3),</a:t>
            </a:r>
            <a:r>
              <a:rPr lang="en-US" dirty="0" smtClean="0">
                <a:solidFill>
                  <a:srgbClr val="FF0000"/>
                </a:solidFill>
              </a:rPr>
              <a:t>(5,4)</a:t>
            </a:r>
            <a:r>
              <a:rPr lang="en-US" dirty="0" smtClean="0"/>
              <a:t>,(5,5),</a:t>
            </a:r>
            <a:r>
              <a:rPr lang="en-US" dirty="0" smtClean="0">
                <a:solidFill>
                  <a:srgbClr val="FF0000"/>
                </a:solidFill>
              </a:rPr>
              <a:t>(5,6)</a:t>
            </a:r>
          </a:p>
          <a:p>
            <a:pPr marL="914400" lvl="1" indent="-457200" algn="ctr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(6,1),(6,2),(6,3),(6,4),(6,5),(6,6)</a:t>
            </a:r>
          </a:p>
          <a:p>
            <a:pPr lvl="1"/>
            <a:r>
              <a:rPr lang="en-US" dirty="0" smtClean="0"/>
              <a:t>What’s the opposite of this event?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smtClean="0"/>
              <a:t>d</a:t>
            </a:r>
            <a:r>
              <a:rPr lang="en-US" dirty="0" smtClean="0"/>
              <a:t>istribution lists probabilities for all of the outcomes of an action</a:t>
            </a:r>
          </a:p>
          <a:p>
            <a:pPr lvl="1"/>
            <a:r>
              <a:rPr lang="en-US" dirty="0" smtClean="0"/>
              <a:t>And therefore probabilities of events as well</a:t>
            </a:r>
          </a:p>
          <a:p>
            <a:pPr lvl="1"/>
            <a:r>
              <a:rPr lang="en-US" dirty="0" smtClean="0"/>
              <a:t>Use P( ) as shorthand for “The probability of ( )”, where inside the ( ) you name some event. </a:t>
            </a:r>
          </a:p>
          <a:p>
            <a:pPr lvl="2"/>
            <a:r>
              <a:rPr lang="en-US" dirty="0" smtClean="0"/>
              <a:t>Flip a coin.  What is P(H)? P(T)?</a:t>
            </a:r>
          </a:p>
          <a:p>
            <a:pPr lvl="2"/>
            <a:r>
              <a:rPr lang="en-US" dirty="0" smtClean="0"/>
              <a:t>Roll a die.  What is P(odd)?</a:t>
            </a:r>
          </a:p>
          <a:p>
            <a:pPr lvl="2"/>
            <a:r>
              <a:rPr lang="en-US" dirty="0" smtClean="0"/>
              <a:t>Roll 2 dice. What is P(At least one die is even)?</a:t>
            </a:r>
          </a:p>
          <a:p>
            <a:pPr lvl="2"/>
            <a:r>
              <a:rPr lang="en-US" dirty="0" smtClean="0"/>
              <a:t>Smoke 20 cigs/day.  What is P(Lung cancer by age 50)?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23B"/>
                </a:solidFill>
              </a:rPr>
              <a:t>RULE</a:t>
            </a:r>
            <a:r>
              <a:rPr lang="en-US" dirty="0" smtClean="0">
                <a:solidFill>
                  <a:srgbClr val="00823B"/>
                </a:solidFill>
              </a:rPr>
              <a:t>: Sum of probabilities for all possible outcomes is 1</a:t>
            </a:r>
          </a:p>
          <a:p>
            <a:pPr lvl="1"/>
            <a:r>
              <a:rPr lang="en-US" dirty="0" smtClean="0"/>
              <a:t>Coin: P(H) + P(T)=.5 + .5 = 1</a:t>
            </a:r>
          </a:p>
          <a:p>
            <a:pPr lvl="1"/>
            <a:r>
              <a:rPr lang="en-US" dirty="0" smtClean="0"/>
              <a:t>Die: P(1)+P(2)+P(3)+P(4)+P(5)+P(6) = 1</a:t>
            </a:r>
          </a:p>
          <a:p>
            <a:pPr lvl="1"/>
            <a:r>
              <a:rPr lang="en-US" dirty="0" smtClean="0"/>
              <a:t>P(Get lung cancer by age 50) + P(Don’t get lung cancer by age 50) = 1.</a:t>
            </a:r>
          </a:p>
          <a:p>
            <a:pPr lvl="1"/>
            <a:r>
              <a:rPr lang="en-US" dirty="0" err="1" smtClean="0">
                <a:solidFill>
                  <a:srgbClr val="00823B"/>
                </a:solidFill>
              </a:rPr>
              <a:t>SubRULE</a:t>
            </a:r>
            <a:r>
              <a:rPr lang="en-US" dirty="0" smtClean="0">
                <a:solidFill>
                  <a:srgbClr val="00823B"/>
                </a:solidFill>
              </a:rPr>
              <a:t>: P(Event) = 1 – P(Opposite Event)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probability that a coin flip lands heads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dirty="0" smtClean="0"/>
              <a:t>What is the probability that the Canucks win the Stanley Cup this season?</a:t>
            </a:r>
          </a:p>
          <a:p>
            <a:endParaRPr lang="en-US" dirty="0" smtClean="0"/>
          </a:p>
          <a:p>
            <a:r>
              <a:rPr lang="en-US" dirty="0" smtClean="0"/>
              <a:t>What is the probability that you have a heart attack by age 50?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18: Probability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RARELY do we ever </a:t>
            </a:r>
            <a:r>
              <a:rPr lang="en-US" b="1" i="1" dirty="0" smtClean="0"/>
              <a:t>know</a:t>
            </a:r>
            <a:r>
              <a:rPr lang="en-US" b="1" dirty="0" smtClean="0"/>
              <a:t> probabilities</a:t>
            </a:r>
            <a:endParaRPr lang="en-US" dirty="0" smtClean="0"/>
          </a:p>
          <a:p>
            <a:pPr lvl="1"/>
            <a:r>
              <a:rPr lang="en-US" dirty="0" smtClean="0"/>
              <a:t>Usually we have to make </a:t>
            </a:r>
            <a:r>
              <a:rPr lang="en-US" i="1" dirty="0" smtClean="0"/>
              <a:t>assumptions</a:t>
            </a:r>
            <a:r>
              <a:rPr lang="en-US" dirty="0" smtClean="0"/>
              <a:t> </a:t>
            </a:r>
          </a:p>
          <a:p>
            <a:pPr lvl="2"/>
            <a:r>
              <a:rPr lang="en-US" u="sng" dirty="0" smtClean="0"/>
              <a:t>Assume</a:t>
            </a:r>
            <a:r>
              <a:rPr lang="en-US" dirty="0" smtClean="0"/>
              <a:t> that the coin is fair</a:t>
            </a:r>
          </a:p>
          <a:p>
            <a:pPr lvl="2"/>
            <a:r>
              <a:rPr lang="en-US" u="sng" dirty="0" smtClean="0"/>
              <a:t>Assume</a:t>
            </a:r>
            <a:r>
              <a:rPr lang="en-US" dirty="0" smtClean="0"/>
              <a:t> that the die is fair</a:t>
            </a:r>
            <a:endParaRPr lang="en-US" dirty="0" smtClean="0"/>
          </a:p>
          <a:p>
            <a:pPr lvl="2"/>
            <a:r>
              <a:rPr lang="en-US" u="sng" dirty="0" smtClean="0"/>
              <a:t>Assume</a:t>
            </a:r>
            <a:r>
              <a:rPr lang="en-US" dirty="0" smtClean="0"/>
              <a:t> that all cards are equally likely</a:t>
            </a:r>
          </a:p>
          <a:p>
            <a:pPr lvl="2"/>
            <a:endParaRPr lang="en-US" dirty="0" smtClean="0"/>
          </a:p>
          <a:p>
            <a:pPr lvl="1"/>
            <a:endParaRPr lang="en-US" i="1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FU Surrey Powerpoint Template">
  <a:themeElements>
    <a:clrScheme name="">
      <a:dk1>
        <a:srgbClr val="000000"/>
      </a:dk1>
      <a:lt1>
        <a:srgbClr val="FFFFFF"/>
      </a:lt1>
      <a:dk2>
        <a:srgbClr val="FFFFFF"/>
      </a:dk2>
      <a:lt2>
        <a:srgbClr val="EEEFEE"/>
      </a:lt2>
      <a:accent1>
        <a:srgbClr val="9E0927"/>
      </a:accent1>
      <a:accent2>
        <a:srgbClr val="003874"/>
      </a:accent2>
      <a:accent3>
        <a:srgbClr val="FFFFFF"/>
      </a:accent3>
      <a:accent4>
        <a:srgbClr val="000000"/>
      </a:accent4>
      <a:accent5>
        <a:srgbClr val="CCAAAC"/>
      </a:accent5>
      <a:accent6>
        <a:srgbClr val="003268"/>
      </a:accent6>
      <a:hlink>
        <a:srgbClr val="006AA8"/>
      </a:hlink>
      <a:folHlink>
        <a:srgbClr val="BA2B48"/>
      </a:folHlink>
    </a:clrScheme>
    <a:fontScheme name="SFU Surrey Powerpoint Template">
      <a:majorFont>
        <a:latin typeface="Helvetica"/>
        <a:ea typeface="ＭＳ Ｐゴシック"/>
        <a:cs typeface=""/>
      </a:majorFont>
      <a:minorFont>
        <a:latin typeface="Helvetic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lnDef>
  </a:objectDefaults>
  <a:extraClrSchemeLst>
    <a:extraClrScheme>
      <a:clrScheme name="SFU Surrey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6360</TotalTime>
  <Words>1694</Words>
  <Application>Microsoft Office PowerPoint</Application>
  <PresentationFormat>On-screen Show (4:3)</PresentationFormat>
  <Paragraphs>259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SFU Surrey Powerpoint Template</vt:lpstr>
      <vt:lpstr>Notes on Chapter 18 of SCC 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  <vt:lpstr>Ch 18: Probability Models</vt:lpstr>
    </vt:vector>
  </TitlesOfParts>
  <Company>Continuing Studies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 and Stats Programs @ Surrey</dc:title>
  <cp:lastModifiedBy>tloughin</cp:lastModifiedBy>
  <cp:revision>310</cp:revision>
  <dcterms:modified xsi:type="dcterms:W3CDTF">2009-11-18T00:07:24Z</dcterms:modified>
</cp:coreProperties>
</file>