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sldIdLst>
    <p:sldId id="256" r:id="rId2"/>
    <p:sldId id="725" r:id="rId3"/>
    <p:sldId id="746" r:id="rId4"/>
    <p:sldId id="747" r:id="rId5"/>
    <p:sldId id="748" r:id="rId6"/>
    <p:sldId id="749" r:id="rId7"/>
    <p:sldId id="750" r:id="rId8"/>
    <p:sldId id="751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70" r:id="rId17"/>
    <p:sldId id="759" r:id="rId18"/>
    <p:sldId id="760" r:id="rId19"/>
    <p:sldId id="761" r:id="rId20"/>
    <p:sldId id="762" r:id="rId21"/>
    <p:sldId id="764" r:id="rId22"/>
    <p:sldId id="763" r:id="rId23"/>
    <p:sldId id="765" r:id="rId24"/>
    <p:sldId id="766" r:id="rId25"/>
    <p:sldId id="767" r:id="rId26"/>
    <p:sldId id="768" r:id="rId27"/>
    <p:sldId id="769" r:id="rId28"/>
    <p:sldId id="771" r:id="rId29"/>
    <p:sldId id="772" r:id="rId30"/>
    <p:sldId id="773" r:id="rId31"/>
    <p:sldId id="774" r:id="rId32"/>
    <p:sldId id="775" r:id="rId33"/>
    <p:sldId id="776" r:id="rId34"/>
    <p:sldId id="777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9933FF"/>
    <a:srgbClr val="FF00FF"/>
    <a:srgbClr val="FF3300"/>
    <a:srgbClr val="669900"/>
    <a:srgbClr val="FF99FF"/>
    <a:srgbClr val="66FF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10" autoAdjust="0"/>
    <p:restoredTop sz="91559" autoAdjust="0"/>
  </p:normalViewPr>
  <p:slideViewPr>
    <p:cSldViewPr>
      <p:cViewPr varScale="1">
        <p:scale>
          <a:sx n="85" d="100"/>
          <a:sy n="85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r.ucla.edu/Applets.dir/SamplingDistributionApplet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19 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STAT 100: Fall 2009</a:t>
            </a:r>
          </a:p>
          <a:p>
            <a:pPr eaLnBrk="1" hangingPunct="1"/>
            <a:r>
              <a:rPr lang="en-US" dirty="0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What is a </a:t>
            </a:r>
            <a:r>
              <a:rPr lang="en-US" b="1" dirty="0" smtClean="0"/>
              <a:t>simulation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A simulation is the process of observing an artificial version of a phenomenon</a:t>
            </a:r>
          </a:p>
          <a:p>
            <a:pPr marL="1314450" lvl="2" indent="-514350"/>
            <a:r>
              <a:rPr lang="en-US" dirty="0" smtClean="0"/>
              <a:t>“artificial” usually means “computer-generated”</a:t>
            </a:r>
          </a:p>
          <a:p>
            <a:pPr marL="1314450" lvl="2" indent="-514350"/>
            <a:r>
              <a:rPr lang="en-US" dirty="0" smtClean="0"/>
              <a:t>Computers don’t know anything until a person tells them what to do.</a:t>
            </a:r>
          </a:p>
          <a:p>
            <a:pPr marL="1771650" lvl="3" indent="-514350"/>
            <a:r>
              <a:rPr lang="en-US" dirty="0" smtClean="0"/>
              <a:t>So a simulation takes a human’s interpretation of a phenomenon and replays it using inputs that can be controlled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Why do simulations?</a:t>
            </a:r>
          </a:p>
          <a:p>
            <a:pPr marL="914400" lvl="1" indent="-514350"/>
            <a:r>
              <a:rPr lang="en-US" dirty="0" smtClean="0"/>
              <a:t>Many problems are very complex</a:t>
            </a:r>
          </a:p>
          <a:p>
            <a:pPr marL="1314450" lvl="2" indent="-514350"/>
            <a:r>
              <a:rPr lang="en-US" dirty="0" smtClean="0"/>
              <a:t>Lots of different variables affect outcome</a:t>
            </a:r>
          </a:p>
          <a:p>
            <a:pPr marL="1314450" lvl="2" indent="-514350"/>
            <a:r>
              <a:rPr lang="en-US" dirty="0" smtClean="0"/>
              <a:t>Little or no data, or data for only parts of the process</a:t>
            </a:r>
          </a:p>
          <a:p>
            <a:pPr marL="1314450" lvl="2" indent="-514350"/>
            <a:r>
              <a:rPr lang="en-US" dirty="0" smtClean="0"/>
              <a:t>Theory is not perfect (phenomenon is not completely understood)</a:t>
            </a:r>
          </a:p>
          <a:p>
            <a:pPr marL="914400" lvl="1" indent="-514350"/>
            <a:r>
              <a:rPr lang="en-US" dirty="0" smtClean="0"/>
              <a:t>Computers are fast!</a:t>
            </a:r>
          </a:p>
          <a:p>
            <a:pPr marL="1314450" lvl="2" indent="-514350"/>
            <a:r>
              <a:rPr lang="en-US" dirty="0" smtClean="0"/>
              <a:t>It often takes less time to write a program than to derive a set of equations that describe the same thing</a:t>
            </a:r>
          </a:p>
          <a:p>
            <a:pPr marL="1314450" lvl="2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 simulation process: 4 basic steps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Set up a model for the phenomenon</a:t>
            </a:r>
          </a:p>
          <a:p>
            <a:pPr marL="1314450" lvl="2" indent="-514350"/>
            <a:r>
              <a:rPr lang="en-US" dirty="0" smtClean="0"/>
              <a:t>Model for climate change</a:t>
            </a:r>
          </a:p>
          <a:p>
            <a:pPr marL="1314450" lvl="2" indent="-514350"/>
            <a:r>
              <a:rPr lang="en-US" dirty="0" smtClean="0"/>
              <a:t>Model for how often hits occur in baseball game</a:t>
            </a:r>
          </a:p>
          <a:p>
            <a:pPr marL="1314450" lvl="2" indent="-514350"/>
            <a:r>
              <a:rPr lang="en-US" dirty="0" smtClean="0"/>
              <a:t>Model for forest fires and lightning strikes </a:t>
            </a:r>
          </a:p>
          <a:p>
            <a:pPr marL="1314450" lvl="2" indent="-514350"/>
            <a:endParaRPr lang="en-US" dirty="0" smtClean="0"/>
          </a:p>
          <a:p>
            <a:pPr marL="1314450" lvl="2" indent="-514350"/>
            <a:r>
              <a:rPr lang="en-US" dirty="0" smtClean="0"/>
              <a:t>Identifies relationships we know</a:t>
            </a:r>
          </a:p>
          <a:p>
            <a:pPr marL="1314450" lvl="2" indent="-514350"/>
            <a:r>
              <a:rPr lang="en-US" dirty="0" smtClean="0"/>
              <a:t>Identifies factors that we can’t control (random inputs)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 simulation process: 4 basic steps</a:t>
            </a:r>
          </a:p>
          <a:p>
            <a:pPr marL="914400" lvl="1" indent="-514350">
              <a:buFont typeface="+mj-lt"/>
              <a:buAutoNum type="arabicPeriod" startAt="2"/>
            </a:pPr>
            <a:r>
              <a:rPr lang="en-US" dirty="0" smtClean="0"/>
              <a:t>Use random number generator to select values for the random inputs</a:t>
            </a:r>
          </a:p>
          <a:p>
            <a:pPr marL="1314450" lvl="2" indent="-514350"/>
            <a:r>
              <a:rPr lang="en-US" dirty="0" smtClean="0"/>
              <a:t>How much rainfall/cold/… in a given year</a:t>
            </a:r>
          </a:p>
          <a:p>
            <a:pPr marL="1314450" lvl="2" indent="-514350"/>
            <a:r>
              <a:rPr lang="en-US" dirty="0" smtClean="0"/>
              <a:t>Whether or not player gets hit in a given game</a:t>
            </a:r>
          </a:p>
          <a:p>
            <a:pPr marL="1314450" lvl="2" indent="-514350"/>
            <a:r>
              <a:rPr lang="en-US" dirty="0" smtClean="0"/>
              <a:t>Where lightning strikes, when people camp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 simulation process: 4 basic steps</a:t>
            </a:r>
          </a:p>
          <a:p>
            <a:pPr marL="914400" lvl="1" indent="-514350">
              <a:buFont typeface="+mj-lt"/>
              <a:buAutoNum type="arabicPeriod" startAt="3"/>
            </a:pPr>
            <a:r>
              <a:rPr lang="en-US" dirty="0" smtClean="0"/>
              <a:t>Use inputs and relationships to compute a final result</a:t>
            </a:r>
          </a:p>
          <a:p>
            <a:pPr marL="1314450" lvl="2" indent="-514350"/>
            <a:r>
              <a:rPr lang="en-US" dirty="0" smtClean="0"/>
              <a:t>How much polar ice caps melt  …</a:t>
            </a:r>
          </a:p>
          <a:p>
            <a:pPr marL="1314450" lvl="2" indent="-514350"/>
            <a:r>
              <a:rPr lang="en-US" dirty="0" smtClean="0"/>
              <a:t>How long is the </a:t>
            </a:r>
            <a:r>
              <a:rPr lang="en-US" i="1" dirty="0" smtClean="0"/>
              <a:t>expected</a:t>
            </a:r>
            <a:r>
              <a:rPr lang="en-US" dirty="0" smtClean="0"/>
              <a:t> longest streak over history of baseball</a:t>
            </a:r>
          </a:p>
          <a:p>
            <a:pPr marL="1314450" lvl="2" indent="-514350"/>
            <a:r>
              <a:rPr lang="en-US" dirty="0" smtClean="0"/>
              <a:t>Where will fires be, how big, how much damage if fought, how much if not, cost of fighting them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 simulation process: 4 basic steps</a:t>
            </a:r>
          </a:p>
          <a:p>
            <a:pPr marL="914400" lvl="1" indent="-514350">
              <a:buFont typeface="+mj-lt"/>
              <a:buAutoNum type="arabicPeriod" startAt="4"/>
            </a:pPr>
            <a:r>
              <a:rPr lang="en-US" dirty="0" smtClean="0"/>
              <a:t>Repeat the random inputs many times over, giving a different answer each time</a:t>
            </a:r>
          </a:p>
          <a:p>
            <a:pPr marL="1314450" lvl="2" indent="-514350">
              <a:buNone/>
            </a:pPr>
            <a:r>
              <a:rPr lang="en-US" dirty="0" smtClean="0"/>
              <a:t>Gives a probability distribution for the measured result</a:t>
            </a:r>
          </a:p>
          <a:p>
            <a:pPr marL="1314450" lvl="2" indent="-514350"/>
            <a:endParaRPr lang="en-US" dirty="0" smtClean="0"/>
          </a:p>
          <a:p>
            <a:pPr marL="1314450" lvl="2" indent="-514350"/>
            <a:r>
              <a:rPr lang="en-US" dirty="0" smtClean="0"/>
              <a:t>What are chances that polar ice will recede by more than xx%?</a:t>
            </a:r>
          </a:p>
          <a:p>
            <a:pPr marL="1314450" lvl="2" indent="-514350"/>
            <a:r>
              <a:rPr lang="en-US" dirty="0" smtClean="0"/>
              <a:t>What is probability that the record hitting streak would be at least 56 games in a row?</a:t>
            </a:r>
          </a:p>
          <a:p>
            <a:pPr marL="1314450" lvl="2" indent="-514350"/>
            <a:r>
              <a:rPr lang="en-US" dirty="0" smtClean="0"/>
              <a:t>What is the probability that province will need to fight more fires than they have resources for?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We’ve already seen simulations.  </a:t>
            </a:r>
          </a:p>
          <a:p>
            <a:pPr marL="914400" lvl="1" indent="-514350"/>
            <a:r>
              <a:rPr lang="en-US" dirty="0" smtClean="0"/>
              <a:t>Remember this?</a:t>
            </a:r>
          </a:p>
          <a:p>
            <a:pPr marL="1314450" lvl="2" indent="-514350"/>
            <a:r>
              <a:rPr lang="en-US" sz="1600" dirty="0" smtClean="0">
                <a:solidFill>
                  <a:srgbClr val="9933FF"/>
                </a:solidFill>
                <a:hlinkClick r:id="rId3"/>
              </a:rPr>
              <a:t>http://www.socr.ucla.edu/Applets.dir/SamplingDistributionApplet.html</a:t>
            </a:r>
            <a:endParaRPr lang="en-US" sz="1600" dirty="0" smtClean="0">
              <a:solidFill>
                <a:srgbClr val="9933FF"/>
              </a:solidFill>
            </a:endParaRPr>
          </a:p>
          <a:p>
            <a:pPr marL="1314450" lvl="2" indent="-514350"/>
            <a:endParaRPr lang="en-US" dirty="0" smtClean="0"/>
          </a:p>
          <a:p>
            <a:pPr marL="1314450" lvl="2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I did this with the case study in the book</a:t>
            </a:r>
          </a:p>
          <a:p>
            <a:pPr marL="914400" lvl="1" indent="-514350"/>
            <a:r>
              <a:rPr lang="en-US" dirty="0" smtClean="0"/>
              <a:t>Horse racing at one racetrack</a:t>
            </a:r>
          </a:p>
          <a:p>
            <a:pPr marL="914400" lvl="1" indent="-514350"/>
            <a:r>
              <a:rPr lang="en-US" dirty="0" smtClean="0"/>
              <a:t>One trainer had horse in </a:t>
            </a:r>
            <a:r>
              <a:rPr lang="en-US" dirty="0" err="1" smtClean="0"/>
              <a:t>favourable</a:t>
            </a:r>
            <a:r>
              <a:rPr lang="en-US" dirty="0" smtClean="0"/>
              <a:t> starting position in a streak of 30/35 consecutive races</a:t>
            </a:r>
          </a:p>
          <a:p>
            <a:pPr marL="914400" lvl="1" indent="-514350"/>
            <a:r>
              <a:rPr lang="en-US" dirty="0" smtClean="0"/>
              <a:t>Selection is supposed to be random</a:t>
            </a:r>
          </a:p>
          <a:p>
            <a:pPr marL="1314450" lvl="2" indent="-514350"/>
            <a:r>
              <a:rPr lang="en-US" dirty="0" smtClean="0"/>
              <a:t>Chance of </a:t>
            </a:r>
            <a:r>
              <a:rPr lang="en-US" dirty="0" err="1" smtClean="0"/>
              <a:t>favourable</a:t>
            </a:r>
            <a:r>
              <a:rPr lang="en-US" dirty="0" smtClean="0"/>
              <a:t> position = 1/3</a:t>
            </a:r>
          </a:p>
          <a:p>
            <a:pPr marL="914400" lvl="1" indent="-514350"/>
            <a:r>
              <a:rPr lang="en-US" dirty="0" smtClean="0"/>
              <a:t>Is this streak evidence of collusion?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Reformulating the question:</a:t>
            </a:r>
          </a:p>
          <a:p>
            <a:pPr marL="914400" lvl="1" indent="-514350"/>
            <a:r>
              <a:rPr lang="en-US" dirty="0" smtClean="0"/>
              <a:t>Is it likely that a trainer could get this lucky by accident?</a:t>
            </a:r>
          </a:p>
          <a:p>
            <a:pPr marL="1314450" lvl="2" indent="-514350"/>
            <a:r>
              <a:rPr lang="en-US" dirty="0" smtClean="0"/>
              <a:t>What is the probability that a trainer who had entered as many races as this one (1000) could come upon a streak of 35 races in which he gets </a:t>
            </a:r>
            <a:r>
              <a:rPr lang="en-US" dirty="0" err="1" smtClean="0"/>
              <a:t>favourable</a:t>
            </a:r>
            <a:r>
              <a:rPr lang="en-US" dirty="0" smtClean="0"/>
              <a:t> position in at least 30?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Answering the question by Simulation: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Set up a model for the phenomenon</a:t>
            </a:r>
          </a:p>
          <a:p>
            <a:pPr marL="1314450" lvl="2" indent="-514350"/>
            <a:r>
              <a:rPr lang="en-US" dirty="0" smtClean="0"/>
              <a:t>Races are independent </a:t>
            </a:r>
          </a:p>
          <a:p>
            <a:pPr marL="1771650" lvl="3" indent="-514350"/>
            <a:r>
              <a:rPr lang="en-US" dirty="0" err="1" smtClean="0"/>
              <a:t>Favourable</a:t>
            </a:r>
            <a:r>
              <a:rPr lang="en-US" dirty="0" smtClean="0"/>
              <a:t> in one race tells nothing about any other</a:t>
            </a:r>
          </a:p>
          <a:p>
            <a:pPr marL="1314450" lvl="2" indent="-514350"/>
            <a:r>
              <a:rPr lang="en-US" dirty="0" smtClean="0"/>
              <a:t>1/3 chance of </a:t>
            </a:r>
            <a:r>
              <a:rPr lang="en-US" dirty="0" err="1" smtClean="0"/>
              <a:t>favourable</a:t>
            </a:r>
            <a:r>
              <a:rPr lang="en-US" dirty="0" smtClean="0"/>
              <a:t> position in every race</a:t>
            </a:r>
          </a:p>
          <a:p>
            <a:pPr marL="1314450" lvl="2" indent="-514350"/>
            <a:r>
              <a:rPr lang="en-US" dirty="0" smtClean="0"/>
              <a:t>1000 races in trainer’s career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we know what effects global warming will continue to have?</a:t>
            </a:r>
          </a:p>
          <a:p>
            <a:pPr lvl="1"/>
            <a:r>
              <a:rPr lang="en-US" dirty="0" smtClean="0"/>
              <a:t>How warm will the Earth get?</a:t>
            </a:r>
          </a:p>
          <a:p>
            <a:pPr lvl="1"/>
            <a:r>
              <a:rPr lang="en-US" dirty="0" smtClean="0"/>
              <a:t>What will melt?</a:t>
            </a:r>
          </a:p>
          <a:p>
            <a:pPr lvl="1"/>
            <a:r>
              <a:rPr lang="en-US" dirty="0" smtClean="0"/>
              <a:t>Where will there be more/less rain?</a:t>
            </a:r>
          </a:p>
          <a:p>
            <a:pPr lvl="1"/>
            <a:r>
              <a:rPr lang="en-US" dirty="0" smtClean="0"/>
              <a:t>Who will experience floods or droughts?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Answering the question by Simulation:</a:t>
            </a:r>
          </a:p>
          <a:p>
            <a:pPr marL="914400" lvl="1" indent="-514350">
              <a:buFont typeface="+mj-lt"/>
              <a:buAutoNum type="arabicPeriod" startAt="2"/>
            </a:pPr>
            <a:r>
              <a:rPr lang="en-US" dirty="0" smtClean="0"/>
              <a:t>Use random number generator to select values for the random inputs</a:t>
            </a:r>
          </a:p>
          <a:p>
            <a:pPr marL="1314450" lvl="2" indent="-514350"/>
            <a:r>
              <a:rPr lang="en-US" dirty="0" smtClean="0"/>
              <a:t>Random input here is starting assignment</a:t>
            </a:r>
          </a:p>
          <a:p>
            <a:pPr marL="1314450" lvl="2" indent="-514350"/>
            <a:r>
              <a:rPr lang="en-US" dirty="0" smtClean="0"/>
              <a:t>Created list of 1000 random numbers between 0-1</a:t>
            </a:r>
          </a:p>
          <a:p>
            <a:pPr marL="1771650" lvl="3" indent="-514350"/>
            <a:r>
              <a:rPr lang="en-US" dirty="0" smtClean="0"/>
              <a:t>One for each simulated race</a:t>
            </a:r>
          </a:p>
          <a:p>
            <a:pPr marL="1314450" lvl="2" indent="-514350"/>
            <a:r>
              <a:rPr lang="en-US" dirty="0" smtClean="0"/>
              <a:t>If the number was &lt;1/3, call it </a:t>
            </a:r>
            <a:r>
              <a:rPr lang="en-US" dirty="0" err="1" smtClean="0"/>
              <a:t>Favourable</a:t>
            </a:r>
            <a:r>
              <a:rPr lang="en-US" dirty="0" smtClean="0"/>
              <a:t> </a:t>
            </a:r>
          </a:p>
          <a:p>
            <a:pPr marL="1771650" lvl="3" indent="-514350"/>
            <a:r>
              <a:rPr lang="en-US" dirty="0" smtClean="0"/>
              <a:t>Otherwise call it </a:t>
            </a:r>
            <a:r>
              <a:rPr lang="en-US" dirty="0" err="1" smtClean="0"/>
              <a:t>Unfavourable</a:t>
            </a:r>
            <a:endParaRPr lang="en-US" dirty="0" smtClean="0"/>
          </a:p>
          <a:p>
            <a:pPr marL="1771650" lvl="3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Data:</a:t>
            </a:r>
          </a:p>
          <a:p>
            <a:pPr marL="1771650" lvl="3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105400" y="152400"/>
          <a:ext cx="2057400" cy="5105397"/>
        </p:xfrm>
        <a:graphic>
          <a:graphicData uri="http://schemas.openxmlformats.org/drawingml/2006/table">
            <a:tbl>
              <a:tblPr/>
              <a:tblGrid>
                <a:gridCol w="1028700"/>
                <a:gridCol w="1028700"/>
              </a:tblGrid>
              <a:tr h="530288"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dirty="0"/>
                        <a:t>race</a:t>
                      </a:r>
                    </a:p>
                  </a:txBody>
                  <a:tcPr marL="48964" marR="48964" marT="24482" marB="244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dirty="0" smtClean="0"/>
                        <a:t>Favour</a:t>
                      </a:r>
                      <a:endParaRPr lang="en-US" sz="2000" dirty="0"/>
                    </a:p>
                  </a:txBody>
                  <a:tcPr marL="48964" marR="48964" marT="24482" marB="244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2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3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4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5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6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7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8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9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10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0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5919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11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1</a:t>
                      </a:r>
                    </a:p>
                  </a:txBody>
                  <a:tcPr marL="48964" marR="48964" marT="24482" marB="244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Answering the question by Simulation:</a:t>
            </a:r>
          </a:p>
          <a:p>
            <a:pPr marL="914400" lvl="1" indent="-514350">
              <a:buFont typeface="+mj-lt"/>
              <a:buAutoNum type="arabicPeriod" startAt="3"/>
            </a:pPr>
            <a:r>
              <a:rPr lang="en-US" dirty="0" smtClean="0"/>
              <a:t>Use inputs and relationships to compute a final result</a:t>
            </a:r>
          </a:p>
          <a:p>
            <a:pPr marL="1314450" lvl="2" indent="-514350"/>
            <a:r>
              <a:rPr lang="en-US" dirty="0" smtClean="0"/>
              <a:t>Calculated </a:t>
            </a:r>
            <a:r>
              <a:rPr lang="en-US" dirty="0" smtClean="0"/>
              <a:t>how long it took to achieve 30 </a:t>
            </a:r>
            <a:r>
              <a:rPr lang="en-US" dirty="0" err="1" smtClean="0"/>
              <a:t>favourable</a:t>
            </a:r>
            <a:r>
              <a:rPr lang="en-US" dirty="0" smtClean="0"/>
              <a:t> starts</a:t>
            </a:r>
          </a:p>
          <a:p>
            <a:pPr marL="1771650" lvl="3" indent="-514350"/>
            <a:r>
              <a:rPr lang="en-US" dirty="0" smtClean="0"/>
              <a:t>This happens repeatedly in 1000 races!</a:t>
            </a:r>
          </a:p>
          <a:p>
            <a:pPr marL="1771650" lvl="3" indent="-514350"/>
            <a:r>
              <a:rPr lang="en-US" dirty="0" smtClean="0"/>
              <a:t>How long were the “stretches” of races in which 30 </a:t>
            </a:r>
            <a:r>
              <a:rPr lang="en-US" dirty="0" err="1" smtClean="0"/>
              <a:t>favourable</a:t>
            </a:r>
            <a:r>
              <a:rPr lang="en-US" dirty="0" smtClean="0"/>
              <a:t> starts were found?</a:t>
            </a:r>
          </a:p>
          <a:p>
            <a:pPr marL="1771650" lvl="3" indent="-514350"/>
            <a:r>
              <a:rPr lang="en-US" dirty="0" smtClean="0"/>
              <a:t>What was the shortest stretch?</a:t>
            </a:r>
          </a:p>
          <a:p>
            <a:pPr marL="2228850" lvl="4" indent="-514350"/>
            <a:r>
              <a:rPr lang="en-US" dirty="0" smtClean="0"/>
              <a:t>Was it 35 starts or less?</a:t>
            </a:r>
            <a:endParaRPr lang="en-US" dirty="0" smtClean="0"/>
          </a:p>
          <a:p>
            <a:pPr marL="1314450" lvl="2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Reduced data:</a:t>
            </a:r>
          </a:p>
          <a:p>
            <a:pPr marL="1771650" lvl="3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10200" y="152400"/>
          <a:ext cx="3178563" cy="5105408"/>
        </p:xfrm>
        <a:graphic>
          <a:graphicData uri="http://schemas.openxmlformats.org/drawingml/2006/table">
            <a:tbl>
              <a:tblPr/>
              <a:tblGrid>
                <a:gridCol w="1059521"/>
                <a:gridCol w="1059521"/>
                <a:gridCol w="1059521"/>
              </a:tblGrid>
              <a:tr h="760378"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dirty="0"/>
                        <a:t>race</a:t>
                      </a:r>
                    </a:p>
                  </a:txBody>
                  <a:tcPr marL="42779" marR="42779" marT="21389" marB="213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dirty="0" smtClean="0"/>
                        <a:t>start of 30</a:t>
                      </a:r>
                      <a:endParaRPr lang="en-US" sz="2000" dirty="0"/>
                    </a:p>
                  </a:txBody>
                  <a:tcPr marL="42779" marR="42779" marT="21389" marB="213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dirty="0"/>
                        <a:t>stretch</a:t>
                      </a:r>
                    </a:p>
                  </a:txBody>
                  <a:tcPr marL="42779" marR="42779" marT="21389" marB="2138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 smtClean="0"/>
                        <a:t>83</a:t>
                      </a:r>
                      <a:endParaRPr lang="en-US" sz="2000" dirty="0"/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 smtClean="0"/>
                        <a:t>5</a:t>
                      </a:r>
                      <a:endParaRPr lang="en-US" sz="2000" dirty="0"/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 smtClean="0"/>
                        <a:t>78</a:t>
                      </a:r>
                      <a:endParaRPr lang="en-US" sz="2000" dirty="0"/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89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78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94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15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79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98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21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77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99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23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76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100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27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73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101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28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73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105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29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76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111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30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81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4503"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123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/>
                        <a:t>31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dirty="0"/>
                        <a:t>92</a:t>
                      </a:r>
                    </a:p>
                  </a:txBody>
                  <a:tcPr marL="42779" marR="42779" marT="21389" marB="2138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 simulation process: 4 basic steps</a:t>
            </a:r>
          </a:p>
          <a:p>
            <a:pPr marL="914400" lvl="1" indent="-514350">
              <a:buFont typeface="+mj-lt"/>
              <a:buAutoNum type="arabicPeriod" startAt="4"/>
            </a:pPr>
            <a:r>
              <a:rPr lang="en-US" dirty="0" smtClean="0"/>
              <a:t>Repeat the random inputs many times over, giving a different answer each time</a:t>
            </a:r>
          </a:p>
          <a:p>
            <a:pPr marL="1314450" lvl="2" indent="-514350">
              <a:buNone/>
            </a:pPr>
            <a:r>
              <a:rPr lang="en-US" dirty="0" smtClean="0"/>
              <a:t>Gives a probability distribution for the measured result</a:t>
            </a:r>
          </a:p>
          <a:p>
            <a:pPr marL="1314450" lvl="2" indent="-514350"/>
            <a:r>
              <a:rPr lang="en-US" dirty="0" smtClean="0"/>
              <a:t>For each iteration, what was the minimum stretch required to achieve 30 </a:t>
            </a:r>
            <a:r>
              <a:rPr lang="en-US" dirty="0" err="1" smtClean="0"/>
              <a:t>favourable</a:t>
            </a:r>
            <a:r>
              <a:rPr lang="en-US" dirty="0" smtClean="0"/>
              <a:t> starts</a:t>
            </a:r>
          </a:p>
          <a:p>
            <a:pPr marL="1314450" lvl="2" indent="-514350"/>
            <a:r>
              <a:rPr lang="en-US" dirty="0" smtClean="0"/>
              <a:t>Was it often as low as 35?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4800600" cy="4114800"/>
          </a:xfrm>
        </p:spPr>
        <p:txBody>
          <a:bodyPr/>
          <a:lstStyle/>
          <a:p>
            <a:pPr marL="514350" indent="-514350"/>
            <a:r>
              <a:rPr lang="en-US" dirty="0" smtClean="0"/>
              <a:t>Data from iterations</a:t>
            </a:r>
            <a:r>
              <a:rPr lang="en-US" dirty="0" smtClean="0"/>
              <a:t>:</a:t>
            </a:r>
          </a:p>
          <a:p>
            <a:pPr marL="914400" lvl="1" indent="-514350"/>
            <a:r>
              <a:rPr lang="en-US" dirty="0" smtClean="0"/>
              <a:t>I ran 10,000 simulated “trainers”</a:t>
            </a:r>
            <a:endParaRPr lang="en-US" dirty="0" smtClean="0"/>
          </a:p>
          <a:p>
            <a:pPr marL="1771650" lvl="3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638800" y="0"/>
          <a:ext cx="2362200" cy="4953001"/>
        </p:xfrm>
        <a:graphic>
          <a:graphicData uri="http://schemas.openxmlformats.org/drawingml/2006/table">
            <a:tbl>
              <a:tblPr/>
              <a:tblGrid>
                <a:gridCol w="1181100"/>
                <a:gridCol w="1181100"/>
              </a:tblGrid>
              <a:tr h="737681">
                <a:tc>
                  <a:txBody>
                    <a:bodyPr/>
                    <a:lstStyle/>
                    <a:p>
                      <a:pPr algn="r" fontAlgn="ctr"/>
                      <a:r>
                        <a:rPr lang="en-US" dirty="0" smtClean="0"/>
                        <a:t>Iteration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dirty="0" smtClean="0"/>
                        <a:t>Minimum stretch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58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59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55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62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532">
                <a:tc>
                  <a:txBody>
                    <a:bodyPr/>
                    <a:lstStyle/>
                    <a:p>
                      <a:pPr algn="r" fontAlgn="t"/>
                      <a:r>
                        <a:rPr lang="en-US"/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dirty="0"/>
                        <a:t>66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2971800" cy="4114800"/>
          </a:xfrm>
        </p:spPr>
        <p:txBody>
          <a:bodyPr/>
          <a:lstStyle/>
          <a:p>
            <a:pPr marL="514350" indent="-514350"/>
            <a:r>
              <a:rPr lang="en-US" dirty="0" smtClean="0"/>
              <a:t>Is it likely that a trainer could be given 30 </a:t>
            </a:r>
            <a:r>
              <a:rPr lang="en-US" dirty="0" err="1" smtClean="0"/>
              <a:t>favourable</a:t>
            </a:r>
            <a:r>
              <a:rPr lang="en-US" dirty="0" smtClean="0"/>
              <a:t> starts in a stretch of 35 races?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0784" tIns="45720" rIns="50784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9569" name="Picture 1" descr="img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838200"/>
            <a:ext cx="5562600" cy="4171950"/>
          </a:xfrm>
          <a:prstGeom prst="rect">
            <a:avLst/>
          </a:prstGeom>
          <a:noFill/>
        </p:spPr>
      </p:pic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DFBF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3429000" cy="4114800"/>
          </a:xfrm>
        </p:spPr>
        <p:txBody>
          <a:bodyPr/>
          <a:lstStyle/>
          <a:p>
            <a:pPr>
              <a:buNone/>
            </a:pPr>
            <a:r>
              <a:rPr lang="en-US" sz="900" b="1" dirty="0" smtClean="0"/>
              <a:t>data set1;</a:t>
            </a:r>
          </a:p>
          <a:p>
            <a:pPr>
              <a:buNone/>
            </a:pPr>
            <a:r>
              <a:rPr lang="en-US" sz="900" dirty="0" smtClean="0"/>
              <a:t>  do </a:t>
            </a:r>
            <a:r>
              <a:rPr lang="en-US" sz="900" dirty="0" err="1" smtClean="0"/>
              <a:t>iter</a:t>
            </a:r>
            <a:r>
              <a:rPr lang="en-US" sz="900" dirty="0" smtClean="0"/>
              <a:t> = </a:t>
            </a:r>
            <a:r>
              <a:rPr lang="en-US" sz="900" b="1" dirty="0" smtClean="0"/>
              <a:t>1 to 10000;</a:t>
            </a:r>
          </a:p>
          <a:p>
            <a:pPr>
              <a:buNone/>
            </a:pPr>
            <a:r>
              <a:rPr lang="en-US" sz="900" dirty="0" smtClean="0"/>
              <a:t>  do race = </a:t>
            </a:r>
            <a:r>
              <a:rPr lang="en-US" sz="900" b="1" dirty="0" smtClean="0"/>
              <a:t>1 to 1000;</a:t>
            </a:r>
          </a:p>
          <a:p>
            <a:pPr>
              <a:buNone/>
            </a:pPr>
            <a:r>
              <a:rPr lang="en-US" sz="900" dirty="0" smtClean="0"/>
              <a:t>    inside = (</a:t>
            </a:r>
            <a:r>
              <a:rPr lang="en-US" sz="900" dirty="0" err="1" smtClean="0"/>
              <a:t>ranuni</a:t>
            </a:r>
            <a:r>
              <a:rPr lang="en-US" sz="900" dirty="0" smtClean="0"/>
              <a:t>(</a:t>
            </a:r>
            <a:r>
              <a:rPr lang="en-US" sz="900" b="1" dirty="0" smtClean="0"/>
              <a:t>0) &lt; 1/3);</a:t>
            </a:r>
          </a:p>
          <a:p>
            <a:pPr>
              <a:buNone/>
            </a:pPr>
            <a:r>
              <a:rPr lang="en-US" sz="900" dirty="0" smtClean="0"/>
              <a:t>	output;</a:t>
            </a:r>
          </a:p>
          <a:p>
            <a:pPr>
              <a:buNone/>
            </a:pPr>
            <a:r>
              <a:rPr lang="en-US" sz="900" dirty="0" smtClean="0"/>
              <a:t>  end;</a:t>
            </a:r>
          </a:p>
          <a:p>
            <a:pPr>
              <a:buNone/>
            </a:pPr>
            <a:r>
              <a:rPr lang="en-US" sz="900" dirty="0" smtClean="0"/>
              <a:t>  end;</a:t>
            </a:r>
          </a:p>
          <a:p>
            <a:pPr>
              <a:buNone/>
            </a:pPr>
            <a:r>
              <a:rPr lang="en-US" sz="900" b="1" dirty="0" smtClean="0"/>
              <a:t>run;</a:t>
            </a:r>
          </a:p>
          <a:p>
            <a:pPr>
              <a:buNone/>
            </a:pPr>
            <a:endParaRPr lang="en-US" sz="900" dirty="0" smtClean="0"/>
          </a:p>
          <a:p>
            <a:pPr>
              <a:buNone/>
            </a:pPr>
            <a:r>
              <a:rPr lang="en-US" sz="900" b="1" dirty="0" smtClean="0"/>
              <a:t>proc print;</a:t>
            </a:r>
          </a:p>
          <a:p>
            <a:pPr>
              <a:buNone/>
            </a:pPr>
            <a:r>
              <a:rPr lang="en-US" sz="900" dirty="0" smtClean="0"/>
              <a:t>  where </a:t>
            </a:r>
            <a:r>
              <a:rPr lang="en-US" sz="900" dirty="0" err="1" smtClean="0"/>
              <a:t>iter</a:t>
            </a:r>
            <a:r>
              <a:rPr lang="en-US" sz="900" dirty="0" smtClean="0"/>
              <a:t>=</a:t>
            </a:r>
            <a:r>
              <a:rPr lang="en-US" sz="900" b="1" dirty="0" smtClean="0"/>
              <a:t>1 and race &lt;= 20;</a:t>
            </a:r>
          </a:p>
          <a:p>
            <a:pPr>
              <a:buNone/>
            </a:pPr>
            <a:r>
              <a:rPr lang="en-US" sz="900" b="1" dirty="0" smtClean="0"/>
              <a:t>run;</a:t>
            </a:r>
          </a:p>
          <a:p>
            <a:pPr>
              <a:buNone/>
            </a:pPr>
            <a:endParaRPr lang="en-US" sz="900" dirty="0" smtClean="0"/>
          </a:p>
          <a:p>
            <a:pPr>
              <a:buNone/>
            </a:pPr>
            <a:r>
              <a:rPr lang="en-US" sz="900" b="1" dirty="0" smtClean="0"/>
              <a:t>proc sort;</a:t>
            </a:r>
          </a:p>
          <a:p>
            <a:pPr>
              <a:buNone/>
            </a:pPr>
            <a:r>
              <a:rPr lang="en-US" sz="900" dirty="0" smtClean="0"/>
              <a:t>  by </a:t>
            </a:r>
            <a:r>
              <a:rPr lang="en-US" sz="900" dirty="0" err="1" smtClean="0"/>
              <a:t>iter</a:t>
            </a:r>
            <a:r>
              <a:rPr lang="en-US" sz="900" dirty="0" smtClean="0"/>
              <a:t> inside race;</a:t>
            </a:r>
          </a:p>
          <a:p>
            <a:pPr>
              <a:buNone/>
            </a:pPr>
            <a:r>
              <a:rPr lang="en-US" sz="900" b="1" dirty="0" smtClean="0"/>
              <a:t>run;</a:t>
            </a:r>
          </a:p>
          <a:p>
            <a:pPr>
              <a:buNone/>
            </a:pPr>
            <a:endParaRPr lang="en-US" sz="900" dirty="0" smtClean="0"/>
          </a:p>
          <a:p>
            <a:pPr>
              <a:buNone/>
            </a:pPr>
            <a:r>
              <a:rPr lang="en-US" sz="900" b="1" dirty="0" smtClean="0"/>
              <a:t>data set1;</a:t>
            </a:r>
          </a:p>
          <a:p>
            <a:pPr>
              <a:buNone/>
            </a:pPr>
            <a:r>
              <a:rPr lang="en-US" sz="900" dirty="0" smtClean="0"/>
              <a:t>  set set1;</a:t>
            </a:r>
          </a:p>
          <a:p>
            <a:pPr>
              <a:buNone/>
            </a:pPr>
            <a:r>
              <a:rPr lang="en-US" sz="900" dirty="0" smtClean="0"/>
              <a:t>  if inside = </a:t>
            </a:r>
            <a:r>
              <a:rPr lang="en-US" sz="900" b="1" dirty="0" smtClean="0"/>
              <a:t>1;</a:t>
            </a:r>
          </a:p>
          <a:p>
            <a:pPr>
              <a:buNone/>
            </a:pPr>
            <a:r>
              <a:rPr lang="en-US" sz="900" dirty="0" smtClean="0"/>
              <a:t>  race30 = lag29(race);</a:t>
            </a:r>
          </a:p>
          <a:p>
            <a:pPr>
              <a:buNone/>
            </a:pPr>
            <a:r>
              <a:rPr lang="en-US" sz="900" dirty="0" smtClean="0"/>
              <a:t>  iter30 = lag29(</a:t>
            </a:r>
            <a:r>
              <a:rPr lang="en-US" sz="900" dirty="0" err="1" smtClean="0"/>
              <a:t>iter</a:t>
            </a:r>
            <a:r>
              <a:rPr lang="en-US" sz="900" dirty="0" smtClean="0"/>
              <a:t>);</a:t>
            </a:r>
          </a:p>
          <a:p>
            <a:pPr>
              <a:buNone/>
            </a:pPr>
            <a:r>
              <a:rPr lang="en-US" sz="900" dirty="0" smtClean="0"/>
              <a:t>  if </a:t>
            </a:r>
            <a:r>
              <a:rPr lang="en-US" sz="900" dirty="0" err="1" smtClean="0"/>
              <a:t>iter</a:t>
            </a:r>
            <a:r>
              <a:rPr lang="en-US" sz="900" dirty="0" smtClean="0"/>
              <a:t> = iter30;</a:t>
            </a:r>
          </a:p>
          <a:p>
            <a:pPr>
              <a:buNone/>
            </a:pPr>
            <a:r>
              <a:rPr lang="en-US" sz="900" dirty="0" smtClean="0"/>
              <a:t>  stretch = race - race30;</a:t>
            </a:r>
          </a:p>
          <a:p>
            <a:pPr>
              <a:buNone/>
            </a:pPr>
            <a:r>
              <a:rPr lang="en-US" sz="900" b="1" dirty="0" smtClean="0"/>
              <a:t>run;</a:t>
            </a:r>
          </a:p>
          <a:p>
            <a:pPr>
              <a:buNone/>
            </a:pPr>
            <a:endParaRPr lang="en-US" sz="800" dirty="0" smtClean="0"/>
          </a:p>
          <a:p>
            <a:endParaRPr lang="en-US" sz="1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0" y="1141982"/>
            <a:ext cx="4572000" cy="388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Proc print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obs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='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obs'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var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race race30 stretch;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where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iter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=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1 and race &lt;= 150;</a:t>
            </a: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run;</a:t>
            </a:r>
          </a:p>
          <a:p>
            <a:pPr>
              <a:buNone/>
            </a:pPr>
            <a:endParaRPr lang="en-US" sz="900" u="none" dirty="0" smtClean="0">
              <a:solidFill>
                <a:schemeClr val="tx1"/>
              </a:solidFill>
              <a:effectLst/>
              <a:latin typeface="+mn-lt"/>
            </a:endParaRP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proc means data=set1 min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noprint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var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stretch;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by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iter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output out=summary(drop=_type_ _freq_) min=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min_stretch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;</a:t>
            </a: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run;</a:t>
            </a:r>
          </a:p>
          <a:p>
            <a:pPr>
              <a:buNone/>
            </a:pPr>
            <a:endParaRPr lang="en-US" sz="900" u="none" dirty="0" smtClean="0">
              <a:solidFill>
                <a:schemeClr val="tx1"/>
              </a:solidFill>
              <a:effectLst/>
              <a:latin typeface="+mn-lt"/>
            </a:endParaRP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proc print data=summary;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where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iter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&lt;= 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10;</a:t>
            </a: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run;</a:t>
            </a:r>
          </a:p>
          <a:p>
            <a:pPr>
              <a:buNone/>
            </a:pPr>
            <a:endParaRPr lang="en-US" sz="900" u="none" dirty="0" smtClean="0">
              <a:solidFill>
                <a:schemeClr val="tx1"/>
              </a:solidFill>
              <a:effectLst/>
              <a:latin typeface="+mn-lt"/>
            </a:endParaRPr>
          </a:p>
          <a:p>
            <a:pPr>
              <a:buNone/>
            </a:pPr>
            <a:endParaRPr lang="en-US" sz="900" u="none" dirty="0" smtClean="0">
              <a:solidFill>
                <a:schemeClr val="tx1"/>
              </a:solidFill>
              <a:effectLst/>
              <a:latin typeface="+mn-lt"/>
            </a:endParaRP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proc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univariate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 data=summary;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var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900" u="none" dirty="0" err="1" smtClean="0">
                <a:solidFill>
                  <a:schemeClr val="tx1"/>
                </a:solidFill>
                <a:effectLst/>
                <a:latin typeface="+mn-lt"/>
              </a:rPr>
              <a:t>min_stretch</a:t>
            </a: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histogram  / midpoints =(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40 to 80 by 1) 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cfill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 = red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vaxis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 = axis1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haxis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=axis1;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histogram  / midpoints =(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40 to 80 by 1) normal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cfill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 = red </a:t>
            </a:r>
            <a:r>
              <a:rPr lang="en-US" sz="900" b="1" u="none" dirty="0" err="1" smtClean="0">
                <a:solidFill>
                  <a:schemeClr val="tx1"/>
                </a:solidFill>
                <a:effectLst/>
                <a:latin typeface="+mn-lt"/>
              </a:rPr>
              <a:t>vaxis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 = axis1;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  axis1 value = (height = </a:t>
            </a: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2) label = (height=1.5);</a:t>
            </a:r>
          </a:p>
          <a:p>
            <a:pPr>
              <a:buNone/>
            </a:pPr>
            <a:r>
              <a:rPr lang="en-US" sz="900" u="none" dirty="0" smtClean="0">
                <a:solidFill>
                  <a:schemeClr val="tx1"/>
                </a:solidFill>
                <a:effectLst/>
                <a:latin typeface="+mn-lt"/>
              </a:rPr>
              <a:t>*  axis2 value = (height = 2) label = (height=1.5) major=none;</a:t>
            </a:r>
          </a:p>
          <a:p>
            <a:pPr>
              <a:buNone/>
            </a:pPr>
            <a:r>
              <a:rPr lang="en-US" sz="900" b="1" u="none" dirty="0" smtClean="0">
                <a:solidFill>
                  <a:schemeClr val="tx1"/>
                </a:solidFill>
                <a:effectLst/>
                <a:latin typeface="+mn-lt"/>
              </a:rPr>
              <a:t>run;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We estimated </a:t>
            </a:r>
          </a:p>
          <a:p>
            <a:pPr marL="914400" lvl="1" indent="-514350"/>
            <a:r>
              <a:rPr lang="en-US" dirty="0" smtClean="0"/>
              <a:t>P(ever have 30 </a:t>
            </a:r>
            <a:r>
              <a:rPr lang="en-US" dirty="0" err="1" smtClean="0"/>
              <a:t>favourables</a:t>
            </a:r>
            <a:r>
              <a:rPr lang="en-US" dirty="0" smtClean="0"/>
              <a:t> in  35 races) &lt;1/10,000</a:t>
            </a:r>
          </a:p>
          <a:p>
            <a:pPr marL="514350" indent="-514350"/>
            <a:endParaRPr lang="en-US" dirty="0" smtClean="0"/>
          </a:p>
          <a:p>
            <a:pPr marL="514350" indent="-514350"/>
            <a:r>
              <a:rPr lang="en-US" dirty="0" smtClean="0"/>
              <a:t>Is this answer right?  Why or why not?</a:t>
            </a:r>
          </a:p>
          <a:p>
            <a:pPr marL="914400" lvl="1" indent="-51435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We used a </a:t>
            </a:r>
            <a:r>
              <a:rPr lang="en-US" i="1" dirty="0" smtClean="0"/>
              <a:t>model</a:t>
            </a:r>
            <a:r>
              <a:rPr lang="en-US" dirty="0" smtClean="0"/>
              <a:t>!</a:t>
            </a:r>
          </a:p>
          <a:p>
            <a:pPr marL="914400" lvl="1" indent="-514350"/>
            <a:r>
              <a:rPr lang="en-US" dirty="0" smtClean="0"/>
              <a:t>How did we construct our model?  </a:t>
            </a:r>
          </a:p>
          <a:p>
            <a:pPr marL="914400" lvl="1" indent="-514350"/>
            <a:r>
              <a:rPr lang="en-US" dirty="0" smtClean="0"/>
              <a:t>Did we use</a:t>
            </a:r>
          </a:p>
          <a:p>
            <a:pPr marL="1314450" lvl="2" indent="-514350"/>
            <a:r>
              <a:rPr lang="en-US" dirty="0" smtClean="0"/>
              <a:t>Theory?</a:t>
            </a:r>
          </a:p>
          <a:p>
            <a:pPr marL="1314450" lvl="2" indent="-514350"/>
            <a:r>
              <a:rPr lang="en-US" dirty="0" smtClean="0"/>
              <a:t>Data?</a:t>
            </a:r>
          </a:p>
          <a:p>
            <a:pPr marL="1314450" lvl="2" indent="-514350"/>
            <a:r>
              <a:rPr lang="en-US" dirty="0" smtClean="0"/>
              <a:t>Assumptions?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we know whether anything we do now will have any impact on climate change?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Theory:</a:t>
            </a:r>
          </a:p>
          <a:p>
            <a:pPr marL="914400" lvl="1" indent="-514350"/>
            <a:r>
              <a:rPr lang="en-US" dirty="0" smtClean="0"/>
              <a:t>Knowledge of process</a:t>
            </a:r>
          </a:p>
          <a:p>
            <a:pPr marL="1314450" lvl="2" indent="-514350"/>
            <a:r>
              <a:rPr lang="en-US" dirty="0" smtClean="0"/>
              <a:t>“Randomly” assign starting positions with equal prob.</a:t>
            </a:r>
          </a:p>
          <a:p>
            <a:pPr marL="1314450" lvl="2" indent="-514350"/>
            <a:r>
              <a:rPr lang="en-US" dirty="0" smtClean="0"/>
              <a:t>Maintain independence between races</a:t>
            </a:r>
          </a:p>
          <a:p>
            <a:pPr marL="1771650" lvl="3" indent="-514350"/>
            <a:r>
              <a:rPr lang="en-US" dirty="0" smtClean="0"/>
              <a:t>Don’t use past information to influence probs.</a:t>
            </a:r>
          </a:p>
          <a:p>
            <a:pPr marL="514350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Data:</a:t>
            </a:r>
          </a:p>
          <a:p>
            <a:pPr marL="914400" lvl="1" indent="-514350"/>
            <a:r>
              <a:rPr lang="en-US" dirty="0" smtClean="0"/>
              <a:t>There are 3 </a:t>
            </a:r>
            <a:r>
              <a:rPr lang="en-US" dirty="0" err="1" smtClean="0"/>
              <a:t>favourable</a:t>
            </a:r>
            <a:r>
              <a:rPr lang="en-US" dirty="0" smtClean="0"/>
              <a:t> positions and most races have 9 horses, so P(</a:t>
            </a:r>
            <a:r>
              <a:rPr lang="en-US" dirty="0" err="1" smtClean="0"/>
              <a:t>favourable</a:t>
            </a:r>
            <a:r>
              <a:rPr lang="en-US" dirty="0" smtClean="0"/>
              <a:t>)=1/3 </a:t>
            </a:r>
          </a:p>
          <a:p>
            <a:pPr marL="514350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Assumptions:</a:t>
            </a:r>
          </a:p>
          <a:p>
            <a:pPr marL="914400" lvl="1" indent="-514350"/>
            <a:r>
              <a:rPr lang="en-US" dirty="0" smtClean="0"/>
              <a:t>We simplified the problem </a:t>
            </a:r>
            <a:r>
              <a:rPr lang="en-US" dirty="0" smtClean="0"/>
              <a:t>by assuming </a:t>
            </a:r>
            <a:r>
              <a:rPr lang="en-US" dirty="0" smtClean="0"/>
              <a:t>that </a:t>
            </a:r>
            <a:r>
              <a:rPr lang="en-US" i="1" dirty="0" smtClean="0"/>
              <a:t>every</a:t>
            </a:r>
            <a:r>
              <a:rPr lang="en-US" dirty="0" smtClean="0"/>
              <a:t> race has 1/3 probability of </a:t>
            </a:r>
            <a:r>
              <a:rPr lang="en-US" dirty="0" err="1" smtClean="0"/>
              <a:t>favourable</a:t>
            </a:r>
            <a:endParaRPr lang="en-US" dirty="0" smtClean="0"/>
          </a:p>
          <a:p>
            <a:pPr marL="1314450" lvl="2" indent="-514350"/>
            <a:r>
              <a:rPr lang="en-US" dirty="0" smtClean="0"/>
              <a:t>In reality, there are variable numbers of horses</a:t>
            </a:r>
          </a:p>
          <a:p>
            <a:pPr marL="1314450" lvl="2" indent="-514350"/>
            <a:r>
              <a:rPr lang="en-US" dirty="0" smtClean="0"/>
              <a:t>Probability of getting one of 3 best positions can vary</a:t>
            </a:r>
          </a:p>
          <a:p>
            <a:pPr marL="1314450" lvl="2" indent="-514350"/>
            <a:endParaRPr lang="en-US" dirty="0" smtClean="0"/>
          </a:p>
          <a:p>
            <a:pPr marL="914400" lvl="1" indent="-514350"/>
            <a:r>
              <a:rPr lang="en-US" dirty="0" smtClean="0"/>
              <a:t>We </a:t>
            </a:r>
            <a:r>
              <a:rPr lang="en-US" i="1" dirty="0" smtClean="0"/>
              <a:t>could</a:t>
            </a:r>
            <a:r>
              <a:rPr lang="en-US" dirty="0" smtClean="0"/>
              <a:t> have randomly generated the number of horses in each race.</a:t>
            </a:r>
          </a:p>
          <a:p>
            <a:pPr marL="1314450" lvl="2" indent="-514350"/>
            <a:r>
              <a:rPr lang="en-US" dirty="0" smtClean="0"/>
              <a:t>Would need to get DATA from track owners</a:t>
            </a:r>
          </a:p>
          <a:p>
            <a:pPr marL="514350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This was a simple simulation.</a:t>
            </a:r>
          </a:p>
          <a:p>
            <a:pPr marL="914400" lvl="1" indent="-514350"/>
            <a:r>
              <a:rPr lang="en-US" dirty="0" smtClean="0"/>
              <a:t>Results are fairly conclusive: There was almost surely cheating going on</a:t>
            </a:r>
          </a:p>
          <a:p>
            <a:pPr marL="1314450" lvl="2" indent="-514350"/>
            <a:r>
              <a:rPr lang="en-US" dirty="0" smtClean="0"/>
              <a:t>We are dealing with probability: Can’t say for sure!</a:t>
            </a:r>
          </a:p>
          <a:p>
            <a:pPr marL="514350" indent="-514350"/>
            <a:r>
              <a:rPr lang="en-US" dirty="0" smtClean="0"/>
              <a:t>More complex problems get more complex simulations and more complex answers</a:t>
            </a:r>
          </a:p>
          <a:p>
            <a:pPr marL="514350" indent="-514350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endParaRPr lang="en-US" sz="5400" dirty="0" smtClean="0"/>
          </a:p>
          <a:p>
            <a:pPr marL="514350" indent="-514350" algn="ctr">
              <a:buNone/>
            </a:pPr>
            <a:r>
              <a:rPr lang="en-US" sz="5400" dirty="0" smtClean="0"/>
              <a:t>QUESTIONS?</a:t>
            </a:r>
            <a:endParaRPr lang="en-US" sz="5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Baseball, a really good player can get a hit an average of once every 3 tries.  </a:t>
            </a:r>
          </a:p>
          <a:p>
            <a:r>
              <a:rPr lang="en-US" dirty="0" smtClean="0"/>
              <a:t>He may have 4-5 tries in a game</a:t>
            </a:r>
          </a:p>
          <a:p>
            <a:r>
              <a:rPr lang="en-US" dirty="0" smtClean="0"/>
              <a:t>Given these facts, along with</a:t>
            </a:r>
          </a:p>
          <a:p>
            <a:pPr lvl="1"/>
            <a:r>
              <a:rPr lang="en-US" dirty="0" smtClean="0"/>
              <a:t>How many players play in a season</a:t>
            </a:r>
          </a:p>
          <a:p>
            <a:pPr lvl="1"/>
            <a:r>
              <a:rPr lang="en-US" dirty="0" smtClean="0"/>
              <a:t>How many games there are in a season</a:t>
            </a:r>
          </a:p>
          <a:p>
            <a:pPr lvl="1"/>
            <a:r>
              <a:rPr lang="en-US" dirty="0" smtClean="0"/>
              <a:t>How many seasons have been played</a:t>
            </a:r>
          </a:p>
          <a:p>
            <a:pPr>
              <a:buNone/>
            </a:pPr>
            <a:r>
              <a:rPr lang="en-US" b="1" dirty="0" smtClean="0"/>
              <a:t>	Is it surprising that the record for consecutive games with a hit is 56? 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Forest fires are commonly caused by two sources</a:t>
            </a:r>
          </a:p>
          <a:p>
            <a:pPr lvl="1"/>
            <a:r>
              <a:rPr lang="en-US" dirty="0" smtClean="0"/>
              <a:t>Man (a.k.a. Stupidity)</a:t>
            </a:r>
          </a:p>
          <a:p>
            <a:pPr lvl="1"/>
            <a:r>
              <a:rPr lang="en-US" dirty="0" smtClean="0"/>
              <a:t>Lightning</a:t>
            </a:r>
          </a:p>
          <a:p>
            <a:r>
              <a:rPr lang="en-US" dirty="0" smtClean="0"/>
              <a:t>We can partly control one</a:t>
            </a:r>
          </a:p>
          <a:p>
            <a:pPr lvl="1"/>
            <a:r>
              <a:rPr lang="en-US" dirty="0" smtClean="0"/>
              <a:t>Limit access to forests, esp. during dry season</a:t>
            </a:r>
          </a:p>
          <a:p>
            <a:r>
              <a:rPr lang="en-US" dirty="0" smtClean="0"/>
              <a:t>We have zero control over the other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Forest fires are sometimes harmless…</a:t>
            </a:r>
          </a:p>
          <a:p>
            <a:pPr lvl="1"/>
            <a:r>
              <a:rPr lang="en-US" dirty="0" smtClean="0"/>
              <a:t>Burn out nowhere near humanity</a:t>
            </a:r>
          </a:p>
          <a:p>
            <a:r>
              <a:rPr lang="en-US" dirty="0" smtClean="0"/>
              <a:t>…but not always</a:t>
            </a:r>
          </a:p>
          <a:p>
            <a:pPr lvl="1"/>
            <a:r>
              <a:rPr lang="en-US" dirty="0" smtClean="0"/>
              <a:t>Approach inhabited areas</a:t>
            </a:r>
          </a:p>
          <a:p>
            <a:pPr lvl="1"/>
            <a:r>
              <a:rPr lang="en-US" dirty="0" smtClean="0"/>
              <a:t>Destroy valuable resources</a:t>
            </a:r>
          </a:p>
          <a:p>
            <a:endParaRPr lang="en-US" dirty="0" smtClean="0"/>
          </a:p>
          <a:p>
            <a:r>
              <a:rPr lang="en-US" dirty="0" smtClean="0"/>
              <a:t>Sometimes authorities choose to fight a fire</a:t>
            </a:r>
          </a:p>
          <a:p>
            <a:pPr lvl="1"/>
            <a:r>
              <a:rPr lang="en-US" dirty="0" smtClean="0"/>
              <a:t>Sometimes they don’t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Are prevention strategies cost-effective?</a:t>
            </a:r>
          </a:p>
          <a:p>
            <a:pPr marL="914400" lvl="1" indent="-514350"/>
            <a:r>
              <a:rPr lang="en-US" dirty="0" smtClean="0"/>
              <a:t>Cost of prevention</a:t>
            </a:r>
          </a:p>
          <a:p>
            <a:pPr marL="1314450" lvl="2" indent="-514350"/>
            <a:r>
              <a:rPr lang="en-US" dirty="0" smtClean="0"/>
              <a:t>Deciding, informing, monitoring, enforcing bans</a:t>
            </a:r>
          </a:p>
          <a:p>
            <a:pPr marL="914400" lvl="1" indent="-514350">
              <a:buNone/>
            </a:pPr>
            <a:r>
              <a:rPr lang="en-US" dirty="0" smtClean="0"/>
              <a:t>Vs.</a:t>
            </a:r>
          </a:p>
          <a:p>
            <a:pPr marL="914400" lvl="1" indent="-514350"/>
            <a:r>
              <a:rPr lang="en-US" dirty="0" smtClean="0"/>
              <a:t>Cost of fires </a:t>
            </a:r>
          </a:p>
          <a:p>
            <a:pPr marL="1314450" lvl="2" indent="-514350"/>
            <a:r>
              <a:rPr lang="en-US" dirty="0" smtClean="0"/>
              <a:t>Fighting, loss</a:t>
            </a:r>
          </a:p>
          <a:p>
            <a:pPr marL="914400" lvl="1" indent="-51435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When is it worthwhile to fight a fire?</a:t>
            </a:r>
          </a:p>
          <a:p>
            <a:pPr marL="914400" lvl="1" indent="-514350"/>
            <a:r>
              <a:rPr lang="en-US" dirty="0" smtClean="0"/>
              <a:t>Cost of fighting</a:t>
            </a:r>
          </a:p>
          <a:p>
            <a:pPr marL="1314450" lvl="2" indent="-514350"/>
            <a:r>
              <a:rPr lang="en-US" dirty="0" smtClean="0"/>
              <a:t>Money, time, resources, loss of life</a:t>
            </a:r>
          </a:p>
          <a:p>
            <a:pPr marL="914400" lvl="1" indent="-514350">
              <a:buNone/>
            </a:pPr>
            <a:r>
              <a:rPr lang="en-US" dirty="0" smtClean="0"/>
              <a:t>Vs.</a:t>
            </a:r>
          </a:p>
          <a:p>
            <a:pPr marL="914400" lvl="1" indent="-514350"/>
            <a:r>
              <a:rPr lang="en-US" dirty="0" smtClean="0"/>
              <a:t>Cost of letting it burn</a:t>
            </a:r>
          </a:p>
          <a:p>
            <a:pPr marL="1314450" lvl="2" indent="-514350"/>
            <a:r>
              <a:rPr lang="en-US" dirty="0" smtClean="0"/>
              <a:t>Resources, loss of life</a:t>
            </a:r>
          </a:p>
          <a:p>
            <a:pPr marL="914400" lvl="1" indent="-51435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19: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These questions are all answered in the same way: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 algn="ctr">
              <a:buNone/>
            </a:pPr>
            <a:r>
              <a:rPr lang="en-US" sz="3600" b="1" dirty="0" smtClean="0"/>
              <a:t>Using Simulations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6776</TotalTime>
  <Words>1901</Words>
  <Application>Microsoft Office PowerPoint</Application>
  <PresentationFormat>On-screen Show (4:3)</PresentationFormat>
  <Paragraphs>423</Paragraphs>
  <Slides>34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SFU Surrey Powerpoint Template</vt:lpstr>
      <vt:lpstr>Notes on Chapter 19 of SCC 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  <vt:lpstr>Ch 19: Simulation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326</cp:revision>
  <dcterms:modified xsi:type="dcterms:W3CDTF">2009-11-21T00:02:52Z</dcterms:modified>
</cp:coreProperties>
</file>