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540" r:id="rId3"/>
    <p:sldId id="539" r:id="rId4"/>
    <p:sldId id="542" r:id="rId5"/>
    <p:sldId id="541" r:id="rId6"/>
    <p:sldId id="543" r:id="rId7"/>
    <p:sldId id="544" r:id="rId8"/>
    <p:sldId id="545" r:id="rId9"/>
    <p:sldId id="546" r:id="rId10"/>
    <p:sldId id="547" r:id="rId11"/>
    <p:sldId id="549" r:id="rId12"/>
    <p:sldId id="551" r:id="rId13"/>
    <p:sldId id="550" r:id="rId14"/>
    <p:sldId id="552" r:id="rId15"/>
    <p:sldId id="553" r:id="rId16"/>
    <p:sldId id="554" r:id="rId17"/>
    <p:sldId id="555" r:id="rId18"/>
    <p:sldId id="556" r:id="rId19"/>
    <p:sldId id="557" r:id="rId20"/>
    <p:sldId id="558" r:id="rId21"/>
    <p:sldId id="559" r:id="rId22"/>
    <p:sldId id="560" r:id="rId23"/>
    <p:sldId id="561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FF"/>
    <a:srgbClr val="66FFFF"/>
    <a:srgbClr val="669900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7" autoAdjust="0"/>
    <p:restoredTop sz="95389" autoAdjust="0"/>
  </p:normalViewPr>
  <p:slideViewPr>
    <p:cSldViewPr>
      <p:cViewPr varScale="1">
        <p:scale>
          <a:sx n="87" d="100"/>
          <a:sy n="87" d="100"/>
        </p:scale>
        <p:origin x="-4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spPr>
            <a:ln>
              <a:solidFill>
                <a:srgbClr val="9E0927"/>
              </a:solidFill>
            </a:ln>
          </c:spPr>
          <c:dLbls>
            <c:dLblPos val="outEnd"/>
            <c:showCatName val="1"/>
            <c:showLeaderLines val="1"/>
          </c:dLbls>
          <c:val>
            <c:numRef>
              <c:f>Sheet1!$A$1:$A$5</c:f>
              <c:numCache>
                <c:formatCode>General</c:formatCode>
                <c:ptCount val="5"/>
                <c:pt idx="0">
                  <c:v>17</c:v>
                </c:pt>
                <c:pt idx="1">
                  <c:v>18</c:v>
                </c:pt>
                <c:pt idx="2">
                  <c:v>20</c:v>
                </c:pt>
                <c:pt idx="3">
                  <c:v>22</c:v>
                </c:pt>
                <c:pt idx="4">
                  <c:v>23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 rtl="0">
            <a:defRPr/>
          </a:pPr>
          <a:endParaRPr lang="en-US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Sheet2!$A$2:$A$25</c:f>
              <c:numCache>
                <c:formatCode>General</c:formatCode>
                <c:ptCount val="24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</c:v>
                </c:pt>
                <c:pt idx="12">
                  <c:v>17</c:v>
                </c:pt>
                <c:pt idx="13">
                  <c:v>18</c:v>
                </c:pt>
                <c:pt idx="14">
                  <c:v>19</c:v>
                </c:pt>
                <c:pt idx="15">
                  <c:v>20</c:v>
                </c:pt>
                <c:pt idx="16">
                  <c:v>21</c:v>
                </c:pt>
                <c:pt idx="17">
                  <c:v>22</c:v>
                </c:pt>
                <c:pt idx="18">
                  <c:v>23</c:v>
                </c:pt>
                <c:pt idx="19">
                  <c:v>24</c:v>
                </c:pt>
                <c:pt idx="20">
                  <c:v>25</c:v>
                </c:pt>
                <c:pt idx="21">
                  <c:v>26</c:v>
                </c:pt>
                <c:pt idx="22">
                  <c:v>27</c:v>
                </c:pt>
                <c:pt idx="23">
                  <c:v>28</c:v>
                </c:pt>
              </c:numCache>
            </c:numRef>
          </c:cat>
          <c:val>
            <c:numRef>
              <c:f>Sheet2!$B$2:$B$25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10</c:v>
                </c:pt>
                <c:pt idx="11">
                  <c:v>13</c:v>
                </c:pt>
                <c:pt idx="12">
                  <c:v>13</c:v>
                </c:pt>
                <c:pt idx="13">
                  <c:v>11</c:v>
                </c:pt>
                <c:pt idx="14">
                  <c:v>15</c:v>
                </c:pt>
                <c:pt idx="15">
                  <c:v>16</c:v>
                </c:pt>
                <c:pt idx="16">
                  <c:v>12</c:v>
                </c:pt>
                <c:pt idx="17">
                  <c:v>17</c:v>
                </c:pt>
                <c:pt idx="18">
                  <c:v>10</c:v>
                </c:pt>
                <c:pt idx="19">
                  <c:v>10</c:v>
                </c:pt>
                <c:pt idx="20">
                  <c:v>4</c:v>
                </c:pt>
                <c:pt idx="21">
                  <c:v>3</c:v>
                </c:pt>
                <c:pt idx="22">
                  <c:v>1</c:v>
                </c:pt>
                <c:pt idx="23">
                  <c:v>0</c:v>
                </c:pt>
              </c:numCache>
            </c:numRef>
          </c:val>
        </c:ser>
        <c:axId val="100127872"/>
        <c:axId val="100137984"/>
      </c:barChart>
      <c:catAx>
        <c:axId val="1001278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numFmt formatCode="General" sourceLinked="1"/>
        <c:tickLblPos val="nextTo"/>
        <c:crossAx val="100137984"/>
        <c:crosses val="autoZero"/>
        <c:auto val="1"/>
        <c:lblAlgn val="ctr"/>
        <c:lblOffset val="100"/>
      </c:catAx>
      <c:valAx>
        <c:axId val="10013798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Students</a:t>
                </a:r>
              </a:p>
            </c:rich>
          </c:tx>
          <c:layout/>
        </c:title>
        <c:numFmt formatCode="General" sourceLinked="1"/>
        <c:tickLblPos val="nextTo"/>
        <c:crossAx val="100127872"/>
        <c:crosses val="autoZero"/>
        <c:crossBetween val="between"/>
      </c:valAx>
    </c:plotArea>
    <c:plotVisOnly val="1"/>
  </c:chart>
  <c:txPr>
    <a:bodyPr/>
    <a:lstStyle/>
    <a:p>
      <a:pPr>
        <a:defRPr sz="12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  <c:pt idx="9">
                  <c:v>29</c:v>
                </c:pt>
                <c:pt idx="10">
                  <c:v>20</c:v>
                </c:pt>
                <c:pt idx="11">
                  <c:v>7</c:v>
                </c:pt>
                <c:pt idx="12">
                  <c:v>1</c:v>
                </c:pt>
                <c:pt idx="13">
                  <c:v>0</c:v>
                </c:pt>
              </c:numCache>
            </c:numRef>
          </c:val>
        </c:ser>
        <c:axId val="135452160"/>
        <c:axId val="136816896"/>
      </c:barChart>
      <c:catAx>
        <c:axId val="13545216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numFmt formatCode="General" sourceLinked="1"/>
        <c:tickLblPos val="nextTo"/>
        <c:crossAx val="136816896"/>
        <c:crosses val="autoZero"/>
        <c:auto val="1"/>
        <c:lblAlgn val="ctr"/>
        <c:lblOffset val="100"/>
      </c:catAx>
      <c:valAx>
        <c:axId val="13681689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Students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135452160"/>
        <c:crosses val="autoZero"/>
        <c:crossBetween val="between"/>
      </c:valAx>
    </c:plotArea>
    <c:plotVisOnly val="1"/>
  </c:chart>
  <c:txPr>
    <a:bodyPr/>
    <a:lstStyle/>
    <a:p>
      <a:pPr>
        <a:defRPr sz="12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percentStacked"/>
        <c:ser>
          <c:idx val="0"/>
          <c:order val="0"/>
          <c:val>
            <c:numRef>
              <c:f>Sheet1!$A$1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1"/>
          <c:order val="1"/>
          <c:val>
            <c:numRef>
              <c:f>Sheet1!$A$2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2"/>
          <c:order val="2"/>
          <c:spPr>
            <a:ln>
              <a:solidFill>
                <a:srgbClr val="9E0927"/>
              </a:solidFill>
            </a:ln>
          </c:spPr>
          <c:val>
            <c:numRef>
              <c:f>Sheet1!$A$3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3"/>
          <c:order val="3"/>
          <c:val>
            <c:numRef>
              <c:f>Sheet1!$A$4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4"/>
          <c:order val="4"/>
          <c:val>
            <c:numRef>
              <c:f>Sheet1!$A$5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</c:ser>
        <c:overlap val="100"/>
        <c:axId val="112377856"/>
        <c:axId val="112509696"/>
      </c:barChart>
      <c:catAx>
        <c:axId val="112377856"/>
        <c:scaling>
          <c:orientation val="minMax"/>
        </c:scaling>
        <c:axPos val="l"/>
        <c:tickLblPos val="none"/>
        <c:crossAx val="112509696"/>
        <c:crosses val="autoZero"/>
        <c:auto val="1"/>
        <c:lblAlgn val="ctr"/>
        <c:lblOffset val="100"/>
      </c:catAx>
      <c:valAx>
        <c:axId val="112509696"/>
        <c:scaling>
          <c:orientation val="minMax"/>
        </c:scaling>
        <c:axPos val="b"/>
        <c:majorGridlines/>
        <c:numFmt formatCode="0%" sourceLinked="1"/>
        <c:majorTickMark val="none"/>
        <c:tickLblPos val="nextTo"/>
        <c:crossAx val="11237785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  <c:pt idx="9">
                  <c:v>29</c:v>
                </c:pt>
                <c:pt idx="10">
                  <c:v>20</c:v>
                </c:pt>
                <c:pt idx="11">
                  <c:v>7</c:v>
                </c:pt>
                <c:pt idx="12">
                  <c:v>1</c:v>
                </c:pt>
                <c:pt idx="13">
                  <c:v>0</c:v>
                </c:pt>
              </c:numCache>
            </c:numRef>
          </c:val>
        </c:ser>
        <c:axId val="71680000"/>
        <c:axId val="79153024"/>
      </c:barChart>
      <c:catAx>
        <c:axId val="716800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Score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79153024"/>
        <c:crosses val="autoZero"/>
        <c:auto val="1"/>
        <c:lblAlgn val="ctr"/>
        <c:lblOffset val="100"/>
      </c:catAx>
      <c:valAx>
        <c:axId val="7915302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Students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71680000"/>
        <c:crosses val="autoZero"/>
        <c:crossBetween val="between"/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  <c:pt idx="9">
                  <c:v>29</c:v>
                </c:pt>
                <c:pt idx="10">
                  <c:v>20</c:v>
                </c:pt>
                <c:pt idx="11">
                  <c:v>7</c:v>
                </c:pt>
                <c:pt idx="12">
                  <c:v>1</c:v>
                </c:pt>
                <c:pt idx="13">
                  <c:v>0</c:v>
                </c:pt>
              </c:numCache>
            </c:numRef>
          </c:val>
        </c:ser>
        <c:axId val="106811392"/>
        <c:axId val="106813312"/>
      </c:barChart>
      <c:catAx>
        <c:axId val="1068113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Score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106813312"/>
        <c:crosses val="autoZero"/>
        <c:auto val="1"/>
        <c:lblAlgn val="ctr"/>
        <c:lblOffset val="100"/>
      </c:catAx>
      <c:valAx>
        <c:axId val="10681331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Students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106811392"/>
        <c:crosses val="autoZero"/>
        <c:crossBetween val="between"/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  <c:pt idx="9">
                  <c:v>29</c:v>
                </c:pt>
                <c:pt idx="10">
                  <c:v>20</c:v>
                </c:pt>
                <c:pt idx="11">
                  <c:v>7</c:v>
                </c:pt>
                <c:pt idx="12">
                  <c:v>1</c:v>
                </c:pt>
                <c:pt idx="13">
                  <c:v>0</c:v>
                </c:pt>
              </c:numCache>
            </c:numRef>
          </c:val>
        </c:ser>
        <c:axId val="79151104"/>
        <c:axId val="106283392"/>
      </c:barChart>
      <c:catAx>
        <c:axId val="7915110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Score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106283392"/>
        <c:crosses val="autoZero"/>
        <c:auto val="1"/>
        <c:lblAlgn val="ctr"/>
        <c:lblOffset val="100"/>
      </c:catAx>
      <c:valAx>
        <c:axId val="1062833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Students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79151104"/>
        <c:crosses val="autoZero"/>
        <c:crossBetween val="between"/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Distribution of scores on Midterm 1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  <c:pt idx="9">
                  <c:v>29</c:v>
                </c:pt>
                <c:pt idx="10">
                  <c:v>20</c:v>
                </c:pt>
                <c:pt idx="11">
                  <c:v>7</c:v>
                </c:pt>
                <c:pt idx="12">
                  <c:v>1</c:v>
                </c:pt>
                <c:pt idx="13">
                  <c:v>0</c:v>
                </c:pt>
              </c:numCache>
            </c:numRef>
          </c:val>
        </c:ser>
        <c:axId val="107068416"/>
        <c:axId val="107523456"/>
      </c:barChart>
      <c:catAx>
        <c:axId val="1070684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Score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107523456"/>
        <c:crosses val="autoZero"/>
        <c:auto val="1"/>
        <c:lblAlgn val="ctr"/>
        <c:lblOffset val="100"/>
      </c:catAx>
      <c:valAx>
        <c:axId val="10752345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Students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107068416"/>
        <c:crosses val="autoZero"/>
        <c:crossBetween val="between"/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Midterm 1 Scored: Too </a:t>
            </a:r>
            <a:r>
              <a:rPr lang="en-US" dirty="0"/>
              <a:t>many bins?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Sheet1!$A$2:$A$48</c:f>
              <c:numCache>
                <c:formatCode>General</c:formatCode>
                <c:ptCount val="47"/>
                <c:pt idx="0">
                  <c:v>5</c:v>
                </c:pt>
                <c:pt idx="1">
                  <c:v>5.5</c:v>
                </c:pt>
                <c:pt idx="2">
                  <c:v>6</c:v>
                </c:pt>
                <c:pt idx="3">
                  <c:v>6.5</c:v>
                </c:pt>
                <c:pt idx="4">
                  <c:v>7</c:v>
                </c:pt>
                <c:pt idx="5">
                  <c:v>7.5</c:v>
                </c:pt>
                <c:pt idx="6">
                  <c:v>8</c:v>
                </c:pt>
                <c:pt idx="7">
                  <c:v>8.5</c:v>
                </c:pt>
                <c:pt idx="8">
                  <c:v>9</c:v>
                </c:pt>
                <c:pt idx="9">
                  <c:v>9.5</c:v>
                </c:pt>
                <c:pt idx="10">
                  <c:v>10</c:v>
                </c:pt>
                <c:pt idx="11">
                  <c:v>10.5</c:v>
                </c:pt>
                <c:pt idx="12">
                  <c:v>11</c:v>
                </c:pt>
                <c:pt idx="13">
                  <c:v>11.5</c:v>
                </c:pt>
                <c:pt idx="14">
                  <c:v>12</c:v>
                </c:pt>
                <c:pt idx="15">
                  <c:v>12.5</c:v>
                </c:pt>
                <c:pt idx="16">
                  <c:v>13</c:v>
                </c:pt>
                <c:pt idx="17">
                  <c:v>13.5</c:v>
                </c:pt>
                <c:pt idx="18">
                  <c:v>14</c:v>
                </c:pt>
                <c:pt idx="19">
                  <c:v>14.5</c:v>
                </c:pt>
                <c:pt idx="20">
                  <c:v>15</c:v>
                </c:pt>
                <c:pt idx="21">
                  <c:v>15.5</c:v>
                </c:pt>
                <c:pt idx="22">
                  <c:v>16</c:v>
                </c:pt>
                <c:pt idx="23">
                  <c:v>16.5</c:v>
                </c:pt>
                <c:pt idx="24">
                  <c:v>17</c:v>
                </c:pt>
                <c:pt idx="25">
                  <c:v>17.5</c:v>
                </c:pt>
                <c:pt idx="26">
                  <c:v>18</c:v>
                </c:pt>
                <c:pt idx="27">
                  <c:v>18.5</c:v>
                </c:pt>
                <c:pt idx="28">
                  <c:v>19</c:v>
                </c:pt>
                <c:pt idx="29">
                  <c:v>19.5</c:v>
                </c:pt>
                <c:pt idx="30">
                  <c:v>20</c:v>
                </c:pt>
                <c:pt idx="31">
                  <c:v>20.5</c:v>
                </c:pt>
                <c:pt idx="32">
                  <c:v>21</c:v>
                </c:pt>
                <c:pt idx="33">
                  <c:v>21.5</c:v>
                </c:pt>
                <c:pt idx="34">
                  <c:v>22</c:v>
                </c:pt>
                <c:pt idx="35">
                  <c:v>22.5</c:v>
                </c:pt>
                <c:pt idx="36">
                  <c:v>23</c:v>
                </c:pt>
                <c:pt idx="37">
                  <c:v>23.5</c:v>
                </c:pt>
                <c:pt idx="38">
                  <c:v>24</c:v>
                </c:pt>
                <c:pt idx="39">
                  <c:v>24.5</c:v>
                </c:pt>
                <c:pt idx="40">
                  <c:v>25</c:v>
                </c:pt>
                <c:pt idx="41">
                  <c:v>25.5</c:v>
                </c:pt>
                <c:pt idx="42">
                  <c:v>26</c:v>
                </c:pt>
                <c:pt idx="43">
                  <c:v>26.5</c:v>
                </c:pt>
                <c:pt idx="44">
                  <c:v>27</c:v>
                </c:pt>
                <c:pt idx="45">
                  <c:v>27.5</c:v>
                </c:pt>
                <c:pt idx="46">
                  <c:v>28</c:v>
                </c:pt>
              </c:numCache>
            </c:numRef>
          </c:cat>
          <c:val>
            <c:numRef>
              <c:f>Sheet1!$B$2:$B$48</c:f>
              <c:numCache>
                <c:formatCode>General</c:formatCode>
                <c:ptCount val="4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2</c:v>
                </c:pt>
                <c:pt idx="17">
                  <c:v>0</c:v>
                </c:pt>
                <c:pt idx="18">
                  <c:v>3</c:v>
                </c:pt>
                <c:pt idx="19">
                  <c:v>3</c:v>
                </c:pt>
                <c:pt idx="20">
                  <c:v>7</c:v>
                </c:pt>
                <c:pt idx="21">
                  <c:v>7</c:v>
                </c:pt>
                <c:pt idx="22">
                  <c:v>6</c:v>
                </c:pt>
                <c:pt idx="23">
                  <c:v>7</c:v>
                </c:pt>
                <c:pt idx="24">
                  <c:v>6</c:v>
                </c:pt>
                <c:pt idx="25">
                  <c:v>6</c:v>
                </c:pt>
                <c:pt idx="26">
                  <c:v>5</c:v>
                </c:pt>
                <c:pt idx="27">
                  <c:v>7</c:v>
                </c:pt>
                <c:pt idx="28">
                  <c:v>8</c:v>
                </c:pt>
                <c:pt idx="29">
                  <c:v>6</c:v>
                </c:pt>
                <c:pt idx="30">
                  <c:v>10</c:v>
                </c:pt>
                <c:pt idx="31">
                  <c:v>5</c:v>
                </c:pt>
                <c:pt idx="32">
                  <c:v>7</c:v>
                </c:pt>
                <c:pt idx="33">
                  <c:v>10</c:v>
                </c:pt>
                <c:pt idx="34">
                  <c:v>7</c:v>
                </c:pt>
                <c:pt idx="35">
                  <c:v>6</c:v>
                </c:pt>
                <c:pt idx="36">
                  <c:v>4</c:v>
                </c:pt>
                <c:pt idx="37">
                  <c:v>5</c:v>
                </c:pt>
                <c:pt idx="38">
                  <c:v>5</c:v>
                </c:pt>
                <c:pt idx="39">
                  <c:v>3</c:v>
                </c:pt>
                <c:pt idx="40">
                  <c:v>1</c:v>
                </c:pt>
                <c:pt idx="41">
                  <c:v>2</c:v>
                </c:pt>
                <c:pt idx="42">
                  <c:v>1</c:v>
                </c:pt>
                <c:pt idx="43">
                  <c:v>0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</c:numCache>
            </c:numRef>
          </c:val>
        </c:ser>
        <c:axId val="110050688"/>
        <c:axId val="112560384"/>
      </c:barChart>
      <c:catAx>
        <c:axId val="1100506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Score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112560384"/>
        <c:crosses val="autoZero"/>
        <c:auto val="1"/>
        <c:lblAlgn val="ctr"/>
        <c:lblOffset val="100"/>
      </c:catAx>
      <c:valAx>
        <c:axId val="11256038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Number of Students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110050688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Midterm 1 Scores: Too few Bins?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numRef>
              <c:f>Sheet4!$A$2:$A$7</c:f>
              <c:numCache>
                <c:formatCode>General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</c:numCache>
            </c:numRef>
          </c:cat>
          <c:val>
            <c:numRef>
              <c:f>Sheet4!$B$2:$B$7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17</c:v>
                </c:pt>
                <c:pt idx="3">
                  <c:v>68</c:v>
                </c:pt>
                <c:pt idx="4">
                  <c:v>53</c:v>
                </c:pt>
                <c:pt idx="5">
                  <c:v>4</c:v>
                </c:pt>
              </c:numCache>
            </c:numRef>
          </c:val>
        </c:ser>
        <c:axId val="100390400"/>
        <c:axId val="100394112"/>
      </c:barChart>
      <c:catAx>
        <c:axId val="1003904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numFmt formatCode="General" sourceLinked="1"/>
        <c:tickLblPos val="nextTo"/>
        <c:crossAx val="100394112"/>
        <c:crosses val="autoZero"/>
        <c:auto val="1"/>
        <c:lblAlgn val="ctr"/>
        <c:lblOffset val="100"/>
      </c:catAx>
      <c:valAx>
        <c:axId val="10039411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Students</a:t>
                </a:r>
              </a:p>
            </c:rich>
          </c:tx>
          <c:layout/>
        </c:title>
        <c:numFmt formatCode="General" sourceLinked="1"/>
        <c:tickLblPos val="nextTo"/>
        <c:crossAx val="100390400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Midterm 1 Scores: WAY too few </a:t>
            </a:r>
            <a:r>
              <a:rPr lang="en-US" dirty="0" smtClean="0"/>
              <a:t>Bins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strRef>
              <c:f>Sheet4!$A$18</c:f>
              <c:strCache>
                <c:ptCount val="1"/>
                <c:pt idx="0">
                  <c:v>0-28</c:v>
                </c:pt>
              </c:strCache>
            </c:strRef>
          </c:cat>
          <c:val>
            <c:numRef>
              <c:f>Sheet4!$B$18</c:f>
              <c:numCache>
                <c:formatCode>General</c:formatCode>
                <c:ptCount val="1"/>
                <c:pt idx="0">
                  <c:v>143</c:v>
                </c:pt>
              </c:numCache>
            </c:numRef>
          </c:val>
        </c:ser>
        <c:axId val="102445824"/>
        <c:axId val="102448128"/>
      </c:barChart>
      <c:catAx>
        <c:axId val="1024458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tickLblPos val="nextTo"/>
        <c:crossAx val="102448128"/>
        <c:crosses val="autoZero"/>
        <c:auto val="1"/>
        <c:lblAlgn val="ctr"/>
        <c:lblOffset val="100"/>
      </c:catAx>
      <c:valAx>
        <c:axId val="10244812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Students</a:t>
                </a:r>
              </a:p>
            </c:rich>
          </c:tx>
          <c:layout/>
        </c:title>
        <c:numFmt formatCode="General" sourceLinked="1"/>
        <c:tickLblPos val="nextTo"/>
        <c:crossAx val="102445824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</a:t>
            </a:r>
            <a:r>
              <a:rPr lang="en-US" sz="3000" dirty="0" smtClean="0"/>
              <a:t>11 </a:t>
            </a:r>
            <a:r>
              <a:rPr lang="en-US" sz="3000" dirty="0" smtClean="0"/>
              <a:t>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609600" y="762000"/>
          <a:ext cx="80772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Interpretation of Histograms:</a:t>
            </a:r>
          </a:p>
          <a:p>
            <a:pPr lvl="1"/>
            <a:r>
              <a:rPr lang="en-US" dirty="0" smtClean="0"/>
              <a:t>Looking for</a:t>
            </a:r>
          </a:p>
          <a:p>
            <a:pPr lvl="2"/>
            <a:r>
              <a:rPr lang="en-US" dirty="0" smtClean="0"/>
              <a:t>Location of middle</a:t>
            </a:r>
          </a:p>
          <a:p>
            <a:pPr lvl="3"/>
            <a:r>
              <a:rPr lang="en-US" dirty="0" smtClean="0"/>
              <a:t>How distribution is </a:t>
            </a:r>
            <a:r>
              <a:rPr lang="en-US" dirty="0" err="1" smtClean="0"/>
              <a:t>centred</a:t>
            </a:r>
            <a:endParaRPr lang="en-US" dirty="0" smtClean="0"/>
          </a:p>
          <a:p>
            <a:pPr lvl="2"/>
            <a:r>
              <a:rPr lang="en-US" dirty="0" smtClean="0"/>
              <a:t>Spread</a:t>
            </a:r>
          </a:p>
          <a:p>
            <a:pPr lvl="3"/>
            <a:r>
              <a:rPr lang="en-US" dirty="0" smtClean="0"/>
              <a:t>Range of observed values</a:t>
            </a:r>
          </a:p>
          <a:p>
            <a:pPr lvl="3"/>
            <a:r>
              <a:rPr lang="en-US" dirty="0" smtClean="0"/>
              <a:t>Where “most” values are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Centre?</a:t>
            </a:r>
          </a:p>
          <a:p>
            <a:endParaRPr lang="en-US" dirty="0" smtClean="0"/>
          </a:p>
          <a:p>
            <a:r>
              <a:rPr lang="en-US" dirty="0" smtClean="0"/>
              <a:t>Range?</a:t>
            </a:r>
          </a:p>
          <a:p>
            <a:endParaRPr lang="en-US" dirty="0" smtClean="0"/>
          </a:p>
          <a:p>
            <a:r>
              <a:rPr lang="en-US" dirty="0" smtClean="0"/>
              <a:t>Most values?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505200" y="1905000"/>
          <a:ext cx="5334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Interpretation of Histograms:</a:t>
            </a:r>
          </a:p>
          <a:p>
            <a:pPr lvl="1"/>
            <a:r>
              <a:rPr lang="en-US" dirty="0" smtClean="0"/>
              <a:t>Looking for</a:t>
            </a:r>
          </a:p>
          <a:p>
            <a:pPr lvl="2"/>
            <a:r>
              <a:rPr lang="en-US" dirty="0" smtClean="0"/>
              <a:t>Shape</a:t>
            </a:r>
          </a:p>
          <a:p>
            <a:pPr lvl="3"/>
            <a:r>
              <a:rPr lang="en-US" dirty="0" smtClean="0"/>
              <a:t>Symmetry vs. skew</a:t>
            </a:r>
          </a:p>
          <a:p>
            <a:pPr lvl="3"/>
            <a:r>
              <a:rPr lang="en-US" dirty="0" smtClean="0"/>
              <a:t>Tails</a:t>
            </a:r>
          </a:p>
          <a:p>
            <a:pPr lvl="3"/>
            <a:r>
              <a:rPr lang="en-US" dirty="0" smtClean="0"/>
              <a:t>Modes</a:t>
            </a:r>
          </a:p>
          <a:p>
            <a:pPr lvl="1"/>
            <a:r>
              <a:rPr lang="en-US" dirty="0" smtClean="0"/>
              <a:t>Looking for deviations from patterns/shapes</a:t>
            </a:r>
          </a:p>
          <a:p>
            <a:pPr lvl="2"/>
            <a:r>
              <a:rPr lang="en-US" dirty="0" smtClean="0"/>
              <a:t>Unusual points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Interpretation of Histograms:</a:t>
            </a:r>
          </a:p>
          <a:p>
            <a:pPr lvl="1"/>
            <a:r>
              <a:rPr lang="en-US" dirty="0" smtClean="0"/>
              <a:t>Looking for</a:t>
            </a:r>
          </a:p>
          <a:p>
            <a:pPr lvl="2"/>
            <a:r>
              <a:rPr lang="en-US" dirty="0" smtClean="0"/>
              <a:t>Shape</a:t>
            </a:r>
          </a:p>
          <a:p>
            <a:pPr lvl="3"/>
            <a:r>
              <a:rPr lang="en-US" dirty="0" smtClean="0"/>
              <a:t>Symmetry vs. </a:t>
            </a:r>
            <a:r>
              <a:rPr lang="en-US" dirty="0" err="1" smtClean="0"/>
              <a:t>skewness</a:t>
            </a:r>
            <a:endParaRPr lang="en-US" dirty="0" smtClean="0"/>
          </a:p>
          <a:p>
            <a:pPr lvl="4"/>
            <a:r>
              <a:rPr lang="en-US" dirty="0" smtClean="0"/>
              <a:t>Does is look the same on both sides of middle</a:t>
            </a:r>
          </a:p>
          <a:p>
            <a:pPr lvl="3"/>
            <a:r>
              <a:rPr lang="en-US" dirty="0" smtClean="0"/>
              <a:t>Tails</a:t>
            </a:r>
          </a:p>
          <a:p>
            <a:pPr lvl="4"/>
            <a:r>
              <a:rPr lang="en-US" dirty="0" smtClean="0"/>
              <a:t>How does distribution taper off at ends</a:t>
            </a:r>
          </a:p>
          <a:p>
            <a:pPr lvl="5"/>
            <a:r>
              <a:rPr lang="en-US" dirty="0" smtClean="0"/>
              <a:t>Suddenly?  Slowly?</a:t>
            </a:r>
          </a:p>
          <a:p>
            <a:pPr lvl="5"/>
            <a:r>
              <a:rPr lang="en-US" dirty="0" smtClean="0"/>
              <a:t>Longer tail on left or right?</a:t>
            </a:r>
          </a:p>
          <a:p>
            <a:pPr lvl="3"/>
            <a:r>
              <a:rPr lang="en-US" dirty="0" smtClean="0"/>
              <a:t>Modes</a:t>
            </a:r>
          </a:p>
          <a:p>
            <a:pPr lvl="4"/>
            <a:r>
              <a:rPr lang="en-US" dirty="0" smtClean="0"/>
              <a:t>How many main humps? </a:t>
            </a:r>
          </a:p>
          <a:p>
            <a:pPr lvl="4"/>
            <a:r>
              <a:rPr lang="en-US" dirty="0" smtClean="0"/>
              <a:t>“</a:t>
            </a:r>
            <a:r>
              <a:rPr lang="en-US" dirty="0" err="1" smtClean="0"/>
              <a:t>Unimodal</a:t>
            </a:r>
            <a:r>
              <a:rPr lang="en-US" dirty="0" smtClean="0"/>
              <a:t>” </a:t>
            </a:r>
            <a:r>
              <a:rPr lang="en-US" dirty="0" err="1" smtClean="0"/>
              <a:t>vs</a:t>
            </a:r>
            <a:r>
              <a:rPr lang="en-US" dirty="0" smtClean="0"/>
              <a:t> “Multimodal”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Symmetric or skew?</a:t>
            </a:r>
          </a:p>
          <a:p>
            <a:endParaRPr lang="en-US" dirty="0" smtClean="0"/>
          </a:p>
          <a:p>
            <a:r>
              <a:rPr lang="en-US" dirty="0" smtClean="0"/>
              <a:t>Tails?</a:t>
            </a:r>
          </a:p>
          <a:p>
            <a:endParaRPr lang="en-US" dirty="0" smtClean="0"/>
          </a:p>
          <a:p>
            <a:r>
              <a:rPr lang="en-US" dirty="0" smtClean="0"/>
              <a:t>Modes?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505200" y="1905000"/>
          <a:ext cx="5334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Interpretation of Histograms:</a:t>
            </a:r>
          </a:p>
          <a:p>
            <a:pPr lvl="1"/>
            <a:r>
              <a:rPr lang="en-US" dirty="0" smtClean="0"/>
              <a:t>Looking for</a:t>
            </a:r>
          </a:p>
          <a:p>
            <a:pPr lvl="2"/>
            <a:r>
              <a:rPr lang="en-US" dirty="0" smtClean="0"/>
              <a:t>Unusual values</a:t>
            </a:r>
          </a:p>
          <a:p>
            <a:pPr lvl="3"/>
            <a:r>
              <a:rPr lang="en-US" dirty="0" smtClean="0"/>
              <a:t>“outliers” = points that lie away from rest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Outliers?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505200" y="1905000"/>
          <a:ext cx="5334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Notes on Histograms: </a:t>
            </a:r>
          </a:p>
          <a:p>
            <a:pPr lvl="1"/>
            <a:r>
              <a:rPr lang="en-US" dirty="0" smtClean="0"/>
              <a:t>Biggest difficulty is defining bins</a:t>
            </a:r>
          </a:p>
          <a:p>
            <a:pPr lvl="2"/>
            <a:r>
              <a:rPr lang="en-US" dirty="0" smtClean="0"/>
              <a:t>Too many bins can hide patterns in variability</a:t>
            </a:r>
          </a:p>
          <a:p>
            <a:pPr lvl="2"/>
            <a:r>
              <a:rPr lang="en-US" dirty="0" smtClean="0"/>
              <a:t>Too few bins can hide important features</a:t>
            </a:r>
          </a:p>
          <a:p>
            <a:pPr lvl="2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distribution </a:t>
            </a:r>
            <a:r>
              <a:rPr lang="en-US" dirty="0" smtClean="0"/>
              <a:t>of a variable tells us what values it takes on and how often it takes these values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0" y="1905000"/>
          <a:ext cx="4572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495800" y="1905000"/>
          <a:ext cx="44958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400" y="914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Either one of these could do: 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Notes on Histograms: </a:t>
            </a:r>
          </a:p>
          <a:p>
            <a:pPr lvl="1"/>
            <a:r>
              <a:rPr lang="en-US" dirty="0" smtClean="0"/>
              <a:t>Main point to assess: Can you imagine that population looks like that?</a:t>
            </a:r>
          </a:p>
          <a:p>
            <a:pPr lvl="2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Displaying a distribution depends on type of data</a:t>
            </a:r>
          </a:p>
          <a:p>
            <a:pPr lvl="1"/>
            <a:r>
              <a:rPr lang="en-US" dirty="0" smtClean="0"/>
              <a:t>Categorical: Easy to make</a:t>
            </a:r>
          </a:p>
          <a:p>
            <a:pPr lvl="2"/>
            <a:r>
              <a:rPr lang="en-US" dirty="0" smtClean="0"/>
              <a:t>Pie, bar, stacked bar</a:t>
            </a:r>
          </a:p>
          <a:p>
            <a:pPr lvl="3"/>
            <a:r>
              <a:rPr lang="en-US" dirty="0" smtClean="0"/>
              <a:t>Advantage of Pie &amp; </a:t>
            </a:r>
            <a:r>
              <a:rPr lang="en-US" dirty="0" smtClean="0"/>
              <a:t>S</a:t>
            </a:r>
            <a:r>
              <a:rPr lang="en-US" dirty="0" smtClean="0"/>
              <a:t>tacked Bar is that proportions are easier to judge</a:t>
            </a:r>
          </a:p>
          <a:p>
            <a:pPr lvl="3"/>
            <a:r>
              <a:rPr lang="en-US" dirty="0" smtClean="0"/>
              <a:t>Advantage of  Bar is that categories are easier to compare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Pi vs. Stacked </a:t>
            </a:r>
            <a:r>
              <a:rPr lang="en-US" dirty="0" smtClean="0"/>
              <a:t>bars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1295400"/>
          <a:ext cx="3886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724400" y="1295400"/>
          <a:ext cx="4038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38600" y="22860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vs.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02468" y="914400"/>
            <a:ext cx="5739063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62600" y="304800"/>
            <a:ext cx="30812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none" dirty="0" smtClean="0">
                <a:solidFill>
                  <a:schemeClr val="tx1"/>
                </a:solidFill>
                <a:effectLst/>
                <a:latin typeface="+mn-lt"/>
              </a:rPr>
              <a:t>http://en.wikipedia.org/wiki/Pie_chart</a:t>
            </a:r>
            <a:endParaRPr lang="en-US" sz="14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Displaying a distribution depends on type of data</a:t>
            </a:r>
          </a:p>
          <a:p>
            <a:pPr lvl="1"/>
            <a:r>
              <a:rPr lang="en-US" dirty="0" smtClean="0"/>
              <a:t>Categorical: Easy to interpret</a:t>
            </a:r>
          </a:p>
          <a:p>
            <a:pPr lvl="2"/>
            <a:r>
              <a:rPr lang="en-US" dirty="0" smtClean="0"/>
              <a:t>Percentage in each category estimates population percentage</a:t>
            </a:r>
          </a:p>
          <a:p>
            <a:pPr lvl="3"/>
            <a:r>
              <a:rPr lang="en-US" dirty="0" smtClean="0"/>
              <a:t>Empirical distribution estimates population distribution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Displaying a distribution depends on type of data</a:t>
            </a:r>
          </a:p>
          <a:p>
            <a:pPr lvl="1"/>
            <a:r>
              <a:rPr lang="en-US" dirty="0" smtClean="0"/>
              <a:t>Numerical: Easy to make:</a:t>
            </a:r>
          </a:p>
          <a:p>
            <a:pPr lvl="2"/>
            <a:r>
              <a:rPr lang="en-US" b="1" dirty="0" smtClean="0"/>
              <a:t>Histogram</a:t>
            </a:r>
          </a:p>
          <a:p>
            <a:pPr lvl="3"/>
            <a:r>
              <a:rPr lang="en-US" dirty="0" smtClean="0"/>
              <a:t>Bar chart of values of data </a:t>
            </a:r>
          </a:p>
          <a:p>
            <a:pPr lvl="3"/>
            <a:r>
              <a:rPr lang="en-US" dirty="0" smtClean="0"/>
              <a:t>Usually grouped first to reduce “jitteriness” of picture</a:t>
            </a:r>
          </a:p>
          <a:p>
            <a:pPr lvl="4"/>
            <a:r>
              <a:rPr lang="en-US" dirty="0" smtClean="0"/>
              <a:t>Groups are sometimes called “bins”</a:t>
            </a:r>
          </a:p>
          <a:p>
            <a:pPr lvl="4"/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Exam scores from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midterm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Start with the data: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781800" y="76208"/>
          <a:ext cx="1066799" cy="5323836"/>
        </p:xfrm>
        <a:graphic>
          <a:graphicData uri="http://schemas.openxmlformats.org/drawingml/2006/table">
            <a:tbl>
              <a:tblPr/>
              <a:tblGrid>
                <a:gridCol w="609599"/>
                <a:gridCol w="457200"/>
              </a:tblGrid>
              <a:tr h="185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Student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Score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139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111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19.5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Etc.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11: Displaying Distributions on         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Exam scores from midterm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Put into bins: </a:t>
            </a:r>
          </a:p>
          <a:p>
            <a:pPr lvl="1"/>
            <a:r>
              <a:rPr lang="en-US" dirty="0" smtClean="0"/>
              <a:t>In EXCEL, HISTOGRAM function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dirty="0" smtClean="0"/>
              <a:t>in Data Analysis add-in does this</a:t>
            </a:r>
          </a:p>
          <a:p>
            <a:endParaRPr lang="en-US" dirty="0" smtClean="0"/>
          </a:p>
          <a:p>
            <a:r>
              <a:rPr lang="en-US" dirty="0" smtClean="0"/>
              <a:t>Make Bar Chart: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934200" y="838200"/>
          <a:ext cx="1828800" cy="3657600"/>
        </p:xfrm>
        <a:graphic>
          <a:graphicData uri="http://schemas.openxmlformats.org/drawingml/2006/table">
            <a:tbl>
              <a:tblPr/>
              <a:tblGrid>
                <a:gridCol w="685800"/>
                <a:gridCol w="11430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Frequency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5050</TotalTime>
  <Words>941</Words>
  <Application>Microsoft Office PowerPoint</Application>
  <PresentationFormat>On-screen Show (4:3)</PresentationFormat>
  <Paragraphs>288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SFU Surrey Powerpoint Template</vt:lpstr>
      <vt:lpstr>Notes on Chapter 11 of SCC 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  <vt:lpstr>Ch 11: Displaying Distributions on          Graphs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211</cp:revision>
  <dcterms:modified xsi:type="dcterms:W3CDTF">2009-10-20T23:18:46Z</dcterms:modified>
</cp:coreProperties>
</file>