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sldIdLst>
    <p:sldId id="256" r:id="rId2"/>
    <p:sldId id="540" r:id="rId3"/>
    <p:sldId id="563" r:id="rId4"/>
    <p:sldId id="564" r:id="rId5"/>
    <p:sldId id="565" r:id="rId6"/>
    <p:sldId id="566" r:id="rId7"/>
    <p:sldId id="567" r:id="rId8"/>
    <p:sldId id="568" r:id="rId9"/>
    <p:sldId id="569" r:id="rId10"/>
    <p:sldId id="570" r:id="rId11"/>
    <p:sldId id="571" r:id="rId12"/>
    <p:sldId id="572" r:id="rId13"/>
    <p:sldId id="573" r:id="rId14"/>
    <p:sldId id="562" r:id="rId15"/>
    <p:sldId id="574" r:id="rId16"/>
    <p:sldId id="575" r:id="rId17"/>
    <p:sldId id="576" r:id="rId18"/>
    <p:sldId id="577" r:id="rId19"/>
    <p:sldId id="579" r:id="rId20"/>
    <p:sldId id="578" r:id="rId21"/>
    <p:sldId id="580" r:id="rId22"/>
    <p:sldId id="583" r:id="rId23"/>
    <p:sldId id="584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6pPr>
    <a:lvl7pPr marL="27432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7pPr>
    <a:lvl8pPr marL="32004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8pPr>
    <a:lvl9pPr marL="36576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669900"/>
    <a:srgbClr val="FF99FF"/>
    <a:srgbClr val="66FFFF"/>
    <a:srgbClr val="00FF00"/>
    <a:srgbClr val="9933FF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88" autoAdjust="0"/>
    <p:restoredTop sz="95369" autoAdjust="0"/>
  </p:normalViewPr>
  <p:slideViewPr>
    <p:cSldViewPr>
      <p:cViewPr varScale="1">
        <p:scale>
          <a:sx n="87" d="100"/>
          <a:sy n="87" d="100"/>
        </p:scale>
        <p:origin x="-43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xams\Post-midterm%201%20analysis%201097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ais-fs1.sfu.ca\home\users\tloughin\documents\Teaching\100\Exams\Post-midterm%201%20analysis%20109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Histogram of Midterm 1 scores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7289041994750656"/>
          <c:y val="0.14071428571428574"/>
          <c:w val="0.77502624671916009"/>
          <c:h val="0.6407654400342816"/>
        </c:manualLayout>
      </c:layout>
      <c:barChart>
        <c:barDir val="col"/>
        <c:grouping val="clustered"/>
        <c:ser>
          <c:idx val="1"/>
          <c:order val="0"/>
          <c:cat>
            <c:numRef>
              <c:f>Sheet3!$A$2:$A$15</c:f>
              <c:numCache>
                <c:formatCode>General</c:formatCode>
                <c:ptCount val="14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  <c:pt idx="5">
                  <c:v>14</c:v>
                </c:pt>
                <c:pt idx="6">
                  <c:v>16</c:v>
                </c:pt>
                <c:pt idx="7">
                  <c:v>18</c:v>
                </c:pt>
                <c:pt idx="8">
                  <c:v>20</c:v>
                </c:pt>
                <c:pt idx="9">
                  <c:v>22</c:v>
                </c:pt>
                <c:pt idx="10">
                  <c:v>24</c:v>
                </c:pt>
                <c:pt idx="11">
                  <c:v>26</c:v>
                </c:pt>
                <c:pt idx="12">
                  <c:v>28</c:v>
                </c:pt>
                <c:pt idx="13">
                  <c:v>30</c:v>
                </c:pt>
              </c:numCache>
            </c:numRef>
          </c:cat>
          <c:val>
            <c:numRef>
              <c:f>Sheet3!$C$2:$C$15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6.9930069930069947E-3</c:v>
                </c:pt>
                <c:pt idx="4">
                  <c:v>1.3986013986013989E-2</c:v>
                </c:pt>
                <c:pt idx="5">
                  <c:v>3.4965034965034975E-2</c:v>
                </c:pt>
                <c:pt idx="6">
                  <c:v>0.16083916083916094</c:v>
                </c:pt>
                <c:pt idx="7">
                  <c:v>0.16783216783216795</c:v>
                </c:pt>
                <c:pt idx="8">
                  <c:v>0.21678321678321683</c:v>
                </c:pt>
                <c:pt idx="9">
                  <c:v>0.2027972027972029</c:v>
                </c:pt>
                <c:pt idx="10">
                  <c:v>0.13986013986013995</c:v>
                </c:pt>
                <c:pt idx="11">
                  <c:v>4.8951048951048966E-2</c:v>
                </c:pt>
                <c:pt idx="12">
                  <c:v>6.9930069930069947E-3</c:v>
                </c:pt>
                <c:pt idx="13">
                  <c:v>0</c:v>
                </c:pt>
              </c:numCache>
            </c:numRef>
          </c:val>
        </c:ser>
        <c:axId val="56257152"/>
        <c:axId val="56344960"/>
      </c:barChart>
      <c:catAx>
        <c:axId val="5625715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Score</a:t>
                </a:r>
              </a:p>
            </c:rich>
          </c:tx>
          <c:layout/>
        </c:title>
        <c:numFmt formatCode="General" sourceLinked="1"/>
        <c:tickLblPos val="nextTo"/>
        <c:crossAx val="56344960"/>
        <c:crosses val="autoZero"/>
        <c:auto val="1"/>
        <c:lblAlgn val="ctr"/>
        <c:lblOffset val="100"/>
      </c:catAx>
      <c:valAx>
        <c:axId val="5634496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Percentage of Students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56257152"/>
        <c:crosses val="autoZero"/>
        <c:crossBetween val="between"/>
      </c:valAx>
    </c:plotArea>
    <c:plotVisOnly val="1"/>
  </c:chart>
  <c:txPr>
    <a:bodyPr/>
    <a:lstStyle/>
    <a:p>
      <a:pPr>
        <a:defRPr sz="14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Histogram of Midterm 1 scores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7289041994750656"/>
          <c:y val="0.14071428571428579"/>
          <c:w val="0.77502624671916043"/>
          <c:h val="0.64076544003428182"/>
        </c:manualLayout>
      </c:layout>
      <c:barChart>
        <c:barDir val="col"/>
        <c:grouping val="clustered"/>
        <c:ser>
          <c:idx val="1"/>
          <c:order val="0"/>
          <c:cat>
            <c:numRef>
              <c:f>Sheet3!$A$2:$A$15</c:f>
              <c:numCache>
                <c:formatCode>General</c:formatCode>
                <c:ptCount val="14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  <c:pt idx="5">
                  <c:v>14</c:v>
                </c:pt>
                <c:pt idx="6">
                  <c:v>16</c:v>
                </c:pt>
                <c:pt idx="7">
                  <c:v>18</c:v>
                </c:pt>
                <c:pt idx="8">
                  <c:v>20</c:v>
                </c:pt>
                <c:pt idx="9">
                  <c:v>22</c:v>
                </c:pt>
                <c:pt idx="10">
                  <c:v>24</c:v>
                </c:pt>
                <c:pt idx="11">
                  <c:v>26</c:v>
                </c:pt>
                <c:pt idx="12">
                  <c:v>28</c:v>
                </c:pt>
                <c:pt idx="13">
                  <c:v>30</c:v>
                </c:pt>
              </c:numCache>
            </c:numRef>
          </c:cat>
          <c:val>
            <c:numRef>
              <c:f>Sheet3!$C$2:$C$15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6.9930069930069939E-3</c:v>
                </c:pt>
                <c:pt idx="4">
                  <c:v>1.3986013986013988E-2</c:v>
                </c:pt>
                <c:pt idx="5">
                  <c:v>3.4965034965034968E-2</c:v>
                </c:pt>
                <c:pt idx="6">
                  <c:v>0.16083916083916086</c:v>
                </c:pt>
                <c:pt idx="7">
                  <c:v>0.16783216783216787</c:v>
                </c:pt>
                <c:pt idx="8">
                  <c:v>0.2167832167832168</c:v>
                </c:pt>
                <c:pt idx="9">
                  <c:v>0.20279720279720284</c:v>
                </c:pt>
                <c:pt idx="10">
                  <c:v>0.13986013986013993</c:v>
                </c:pt>
                <c:pt idx="11">
                  <c:v>4.8951048951048959E-2</c:v>
                </c:pt>
                <c:pt idx="12">
                  <c:v>6.9930069930069939E-3</c:v>
                </c:pt>
                <c:pt idx="13">
                  <c:v>0</c:v>
                </c:pt>
              </c:numCache>
            </c:numRef>
          </c:val>
        </c:ser>
        <c:axId val="56402688"/>
        <c:axId val="56404608"/>
      </c:barChart>
      <c:catAx>
        <c:axId val="5640268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Score</a:t>
                </a:r>
              </a:p>
            </c:rich>
          </c:tx>
          <c:layout/>
        </c:title>
        <c:numFmt formatCode="General" sourceLinked="1"/>
        <c:tickLblPos val="nextTo"/>
        <c:crossAx val="56404608"/>
        <c:crosses val="autoZero"/>
        <c:auto val="1"/>
        <c:lblAlgn val="ctr"/>
        <c:lblOffset val="100"/>
      </c:catAx>
      <c:valAx>
        <c:axId val="56404608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Percentage of Students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56402688"/>
        <c:crosses val="autoZero"/>
        <c:crossBetween val="between"/>
      </c:valAx>
    </c:plotArea>
    <c:plotVisOnly val="1"/>
  </c:chart>
  <c:txPr>
    <a:bodyPr/>
    <a:lstStyle/>
    <a:p>
      <a:pPr>
        <a:defRPr sz="14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fld id="{8359253D-6607-442C-892D-E0F190483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5D1B90-BE63-4CA2-8B2C-9C47C3C07A8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urrey_Title_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15400" cy="611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buClrTx/>
              <a:defRPr/>
            </a:pPr>
            <a:endParaRPr lang="en-US" sz="2400" u="none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127625"/>
            <a:ext cx="5976938" cy="641350"/>
          </a:xfrm>
        </p:spPr>
        <p:txBody>
          <a:bodyPr wrap="none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4572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248400"/>
            <a:ext cx="2590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900" u="none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2A18E-2E8F-4298-B459-F58DCB61D045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1931A-FF8E-4476-AA6D-8D42A0D04EA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638800"/>
            <a:ext cx="7772400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F0AC8-49A1-45EC-899A-AF2455CF6B69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DED3B-5751-41E5-A4D7-615A7F61DF4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EC241-AA53-4AD4-B357-C677EB1AFD1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A00B9-5621-4D37-B566-D7E9032721E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5313F-3915-467B-9235-A34688855E8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1D12D-9C19-449D-955A-66728EDEFF6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A2F5E-436D-4E9E-AAC4-3DBD603A060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307ED-54B1-4CED-904D-FA9693C96A0B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8" name="Picture 10" descr="SFU_colour_wht-b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5800" y="0"/>
            <a:ext cx="4343400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2578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800" y="6400800"/>
            <a:ext cx="6934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2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72400" y="64008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400" i="1" u="none">
                <a:solidFill>
                  <a:schemeClr val="folHlink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4C88DEE-CDB1-497D-A544-6540E8A5BCE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chart" Target="../charts/chart2.xml"/><Relationship Id="rId4" Type="http://schemas.openxmlformats.org/officeDocument/2006/relationships/oleObject" Target="../embeddings/oleObject5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5257800"/>
            <a:ext cx="8839200" cy="549275"/>
          </a:xfrm>
        </p:spPr>
        <p:txBody>
          <a:bodyPr wrap="square"/>
          <a:lstStyle/>
          <a:p>
            <a:pPr eaLnBrk="1" hangingPunct="1"/>
            <a:r>
              <a:rPr lang="en-US" sz="3000" dirty="0" smtClean="0"/>
              <a:t>Notes on Chapter 12 of SCC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838200"/>
          </a:xfrm>
        </p:spPr>
        <p:txBody>
          <a:bodyPr/>
          <a:lstStyle/>
          <a:p>
            <a:pPr eaLnBrk="1" hangingPunct="1"/>
            <a:r>
              <a:rPr lang="en-US" smtClean="0"/>
              <a:t>STAT 100: Fall 2009</a:t>
            </a:r>
          </a:p>
          <a:p>
            <a:pPr eaLnBrk="1" hangingPunct="1"/>
            <a:r>
              <a:rPr lang="en-US" smtClean="0"/>
              <a:t>© Dr. Tom Loughin, Dept. of Statistics and Actuarial Science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Finding the Median, M, when n is even</a:t>
            </a:r>
          </a:p>
          <a:p>
            <a:pPr lvl="1"/>
            <a:r>
              <a:rPr lang="en-US" dirty="0" smtClean="0"/>
              <a:t>Example: Data = 7, 19, 4, 23, 18, 12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Sort data from smallest to largest</a:t>
            </a:r>
          </a:p>
          <a:p>
            <a:pPr marL="1314450" lvl="2" indent="-457200"/>
            <a:r>
              <a:rPr lang="en-US" dirty="0" smtClean="0"/>
              <a:t>4, 7, 12, 18, 19, 23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For sample size “n”, compute </a:t>
            </a:r>
            <a:r>
              <a:rPr lang="en-US" i="1" dirty="0" smtClean="0"/>
              <a:t>position</a:t>
            </a:r>
            <a:r>
              <a:rPr lang="en-US" dirty="0" smtClean="0"/>
              <a:t> = (n+1)/2</a:t>
            </a:r>
          </a:p>
          <a:p>
            <a:pPr marL="1314450" lvl="2" indent="-457200"/>
            <a:r>
              <a:rPr lang="en-US" dirty="0" smtClean="0"/>
              <a:t>(6+1)/2 = 7/2 = 3.5</a:t>
            </a:r>
          </a:p>
          <a:p>
            <a:pPr marL="1314450" lvl="2" indent="-457200">
              <a:buFont typeface="+mj-lt"/>
              <a:buAutoNum type="arabicPeriod" startAt="2"/>
            </a:pPr>
            <a:r>
              <a:rPr lang="en-US" dirty="0" smtClean="0"/>
              <a:t>If position falls between two numbers, then M is the value halfway between those two positions in the sorted data </a:t>
            </a:r>
          </a:p>
          <a:p>
            <a:pPr marL="1771650" lvl="3" indent="-457200"/>
            <a:r>
              <a:rPr lang="en-US" dirty="0" smtClean="0"/>
              <a:t>The 3</a:t>
            </a:r>
            <a:r>
              <a:rPr lang="en-US" baseline="30000" dirty="0" smtClean="0"/>
              <a:t>rd</a:t>
            </a:r>
            <a:r>
              <a:rPr lang="en-US" dirty="0" smtClean="0"/>
              <a:t> value in the sorted list is 12, the 4</a:t>
            </a:r>
            <a:r>
              <a:rPr lang="en-US" baseline="30000" dirty="0" smtClean="0"/>
              <a:t>th</a:t>
            </a:r>
            <a:r>
              <a:rPr lang="en-US" dirty="0" smtClean="0"/>
              <a:t> is 18, so M=(12 + 18)/2 = 15.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Finding the other quartiles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For Q</a:t>
            </a:r>
            <a:r>
              <a:rPr lang="en-US" baseline="-25000" dirty="0" smtClean="0"/>
              <a:t>1</a:t>
            </a:r>
            <a:r>
              <a:rPr lang="en-US" dirty="0" smtClean="0"/>
              <a:t>, find the median of all values </a:t>
            </a:r>
            <a:r>
              <a:rPr lang="en-US" i="1" dirty="0" smtClean="0"/>
              <a:t>below </a:t>
            </a:r>
            <a:r>
              <a:rPr lang="en-US" dirty="0" smtClean="0"/>
              <a:t>M. 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For Q</a:t>
            </a:r>
            <a:r>
              <a:rPr lang="en-US" baseline="-25000" dirty="0" smtClean="0"/>
              <a:t>3</a:t>
            </a:r>
            <a:r>
              <a:rPr lang="en-US" dirty="0" smtClean="0"/>
              <a:t>, find the median of all values </a:t>
            </a:r>
            <a:r>
              <a:rPr lang="en-US" i="1" dirty="0" smtClean="0"/>
              <a:t>above </a:t>
            </a:r>
            <a:r>
              <a:rPr lang="en-US" dirty="0" smtClean="0"/>
              <a:t>M.</a:t>
            </a:r>
          </a:p>
          <a:p>
            <a:pPr marL="514350" indent="-457200">
              <a:buNone/>
            </a:pPr>
            <a:r>
              <a:rPr lang="en-US" dirty="0" smtClean="0"/>
              <a:t> 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Finding the other quartiles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For Q</a:t>
            </a:r>
            <a:r>
              <a:rPr lang="en-US" baseline="-25000" dirty="0" smtClean="0"/>
              <a:t>1</a:t>
            </a:r>
            <a:r>
              <a:rPr lang="en-US" dirty="0" smtClean="0"/>
              <a:t>, find the median of all values </a:t>
            </a:r>
            <a:r>
              <a:rPr lang="en-US" i="1" dirty="0" smtClean="0">
                <a:solidFill>
                  <a:srgbClr val="FF0000"/>
                </a:solidFill>
              </a:rPr>
              <a:t>below</a:t>
            </a:r>
            <a:r>
              <a:rPr lang="en-US" i="1" dirty="0" smtClean="0"/>
              <a:t> </a:t>
            </a:r>
            <a:r>
              <a:rPr lang="en-US" dirty="0" smtClean="0"/>
              <a:t>M. 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For Q</a:t>
            </a:r>
            <a:r>
              <a:rPr lang="en-US" baseline="-25000" dirty="0" smtClean="0"/>
              <a:t>3</a:t>
            </a:r>
            <a:r>
              <a:rPr lang="en-US" dirty="0" smtClean="0"/>
              <a:t>, find the median of all values </a:t>
            </a:r>
            <a:r>
              <a:rPr lang="en-US" i="1" dirty="0" smtClean="0">
                <a:solidFill>
                  <a:srgbClr val="669900"/>
                </a:solidFill>
              </a:rPr>
              <a:t>above</a:t>
            </a:r>
            <a:r>
              <a:rPr lang="en-US" i="1" dirty="0" smtClean="0"/>
              <a:t> </a:t>
            </a:r>
            <a:r>
              <a:rPr lang="en-US" dirty="0" smtClean="0"/>
              <a:t>M.</a:t>
            </a:r>
          </a:p>
          <a:p>
            <a:pPr marL="514350" indent="-457200"/>
            <a:r>
              <a:rPr lang="en-US" dirty="0" smtClean="0"/>
              <a:t>Example: </a:t>
            </a:r>
            <a:r>
              <a:rPr lang="en-US" dirty="0" smtClean="0">
                <a:solidFill>
                  <a:srgbClr val="FF0000"/>
                </a:solidFill>
              </a:rPr>
              <a:t>4, 7,</a:t>
            </a:r>
            <a:r>
              <a:rPr lang="en-US" dirty="0" smtClean="0"/>
              <a:t> 18, </a:t>
            </a:r>
            <a:r>
              <a:rPr lang="en-US" dirty="0" smtClean="0">
                <a:solidFill>
                  <a:srgbClr val="669900"/>
                </a:solidFill>
              </a:rPr>
              <a:t>19, 23,</a:t>
            </a:r>
            <a:r>
              <a:rPr lang="en-US" dirty="0" smtClean="0"/>
              <a:t>         M=18</a:t>
            </a:r>
          </a:p>
          <a:p>
            <a:pPr marL="914400" lvl="1" indent="-457200"/>
            <a:r>
              <a:rPr lang="en-US" dirty="0" smtClean="0"/>
              <a:t>Q</a:t>
            </a:r>
            <a:r>
              <a:rPr lang="en-US" baseline="-25000" dirty="0" smtClean="0"/>
              <a:t>1</a:t>
            </a:r>
            <a:r>
              <a:rPr lang="en-US" dirty="0" smtClean="0"/>
              <a:t>: Median of 4,7:    Q</a:t>
            </a:r>
            <a:r>
              <a:rPr lang="en-US" baseline="-25000" dirty="0" smtClean="0"/>
              <a:t>1</a:t>
            </a:r>
            <a:r>
              <a:rPr lang="en-US" dirty="0" smtClean="0"/>
              <a:t>=5.5</a:t>
            </a:r>
          </a:p>
          <a:p>
            <a:pPr marL="914400" lvl="1" indent="-457200"/>
            <a:r>
              <a:rPr lang="en-US" dirty="0" smtClean="0"/>
              <a:t>Q</a:t>
            </a:r>
            <a:r>
              <a:rPr lang="en-US" baseline="-25000" dirty="0" smtClean="0"/>
              <a:t>3</a:t>
            </a:r>
            <a:r>
              <a:rPr lang="en-US" dirty="0" smtClean="0"/>
              <a:t>: Median of 19, 23:    Q</a:t>
            </a:r>
            <a:r>
              <a:rPr lang="en-US" baseline="-25000" dirty="0" smtClean="0"/>
              <a:t>3</a:t>
            </a:r>
            <a:r>
              <a:rPr lang="en-US" dirty="0" smtClean="0"/>
              <a:t>=21.</a:t>
            </a:r>
          </a:p>
          <a:p>
            <a:pPr marL="514350" indent="-457200"/>
            <a:r>
              <a:rPr lang="en-US" dirty="0" smtClean="0"/>
              <a:t>Example: </a:t>
            </a:r>
            <a:r>
              <a:rPr lang="en-US" dirty="0" smtClean="0">
                <a:solidFill>
                  <a:srgbClr val="FF0000"/>
                </a:solidFill>
              </a:rPr>
              <a:t>4, 7, 12,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669900"/>
                </a:solidFill>
              </a:rPr>
              <a:t>18, 19, 23,</a:t>
            </a:r>
            <a:r>
              <a:rPr lang="en-US" dirty="0" smtClean="0"/>
              <a:t>         M=15</a:t>
            </a:r>
          </a:p>
          <a:p>
            <a:pPr marL="914400" lvl="1" indent="-457200"/>
            <a:r>
              <a:rPr lang="en-US" dirty="0" smtClean="0"/>
              <a:t>Q</a:t>
            </a:r>
            <a:r>
              <a:rPr lang="en-US" baseline="-25000" dirty="0" smtClean="0"/>
              <a:t>1</a:t>
            </a:r>
            <a:r>
              <a:rPr lang="en-US" dirty="0" smtClean="0"/>
              <a:t>: Median of 4,7, 12:    Q</a:t>
            </a:r>
            <a:r>
              <a:rPr lang="en-US" baseline="-25000" dirty="0" smtClean="0"/>
              <a:t>1</a:t>
            </a:r>
            <a:r>
              <a:rPr lang="en-US" dirty="0" smtClean="0"/>
              <a:t>=7</a:t>
            </a:r>
          </a:p>
          <a:p>
            <a:pPr marL="914400" lvl="1" indent="-457200"/>
            <a:r>
              <a:rPr lang="en-US" dirty="0" smtClean="0"/>
              <a:t>Q</a:t>
            </a:r>
            <a:r>
              <a:rPr lang="en-US" baseline="-25000" dirty="0" smtClean="0"/>
              <a:t>3</a:t>
            </a:r>
            <a:r>
              <a:rPr lang="en-US" dirty="0" smtClean="0"/>
              <a:t>: Median of 18, 19, 23:    Q</a:t>
            </a:r>
            <a:r>
              <a:rPr lang="en-US" baseline="-25000" dirty="0" smtClean="0"/>
              <a:t>3</a:t>
            </a:r>
            <a:r>
              <a:rPr lang="en-US" dirty="0" smtClean="0"/>
              <a:t>=19.</a:t>
            </a:r>
          </a:p>
          <a:p>
            <a:pPr marL="914400" lvl="1" indent="-457200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Midterm scores example:</a:t>
            </a:r>
          </a:p>
          <a:p>
            <a:pPr lvl="1"/>
            <a:r>
              <a:rPr lang="en-US" dirty="0" smtClean="0"/>
              <a:t>Q</a:t>
            </a:r>
            <a:r>
              <a:rPr lang="en-US" baseline="-25000" dirty="0" smtClean="0"/>
              <a:t>1</a:t>
            </a:r>
            <a:r>
              <a:rPr lang="en-US" dirty="0" smtClean="0"/>
              <a:t>=16.5</a:t>
            </a:r>
          </a:p>
          <a:p>
            <a:pPr lvl="1"/>
            <a:r>
              <a:rPr lang="en-US" dirty="0" smtClean="0"/>
              <a:t>M=19.5</a:t>
            </a:r>
          </a:p>
          <a:p>
            <a:pPr lvl="1"/>
            <a:r>
              <a:rPr lang="en-US" dirty="0" smtClean="0"/>
              <a:t>Q</a:t>
            </a:r>
            <a:r>
              <a:rPr lang="en-US" baseline="-25000" dirty="0" smtClean="0"/>
              <a:t>2</a:t>
            </a:r>
            <a:r>
              <a:rPr lang="en-US" dirty="0" smtClean="0"/>
              <a:t>=21.5</a:t>
            </a:r>
            <a:endParaRPr lang="en-US" dirty="0"/>
          </a:p>
        </p:txBody>
      </p:sp>
      <p:graphicFrame>
        <p:nvGraphicFramePr>
          <p:cNvPr id="8" name="Content Placeholder 5"/>
          <p:cNvGraphicFramePr>
            <a:graphicFrameLocks/>
          </p:cNvGraphicFramePr>
          <p:nvPr/>
        </p:nvGraphicFramePr>
        <p:xfrm>
          <a:off x="3962400" y="1524000"/>
          <a:ext cx="487680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Five Number Summary </a:t>
            </a:r>
          </a:p>
          <a:p>
            <a:pPr lvl="1"/>
            <a:r>
              <a:rPr lang="en-US" dirty="0" smtClean="0"/>
              <a:t>Convenient numerical summary of a distribution:</a:t>
            </a:r>
          </a:p>
          <a:p>
            <a:pPr lvl="2"/>
            <a:r>
              <a:rPr lang="en-US" dirty="0" smtClean="0"/>
              <a:t>Minimum (smallest value)</a:t>
            </a:r>
          </a:p>
          <a:p>
            <a:pPr lvl="2"/>
            <a:r>
              <a:rPr lang="en-US" dirty="0" smtClean="0"/>
              <a:t>Q1</a:t>
            </a:r>
          </a:p>
          <a:p>
            <a:pPr lvl="2"/>
            <a:r>
              <a:rPr lang="en-US" dirty="0" smtClean="0"/>
              <a:t>M</a:t>
            </a:r>
          </a:p>
          <a:p>
            <a:pPr lvl="2"/>
            <a:r>
              <a:rPr lang="en-US" dirty="0" smtClean="0"/>
              <a:t>Q3</a:t>
            </a:r>
          </a:p>
          <a:p>
            <a:pPr lvl="2"/>
            <a:r>
              <a:rPr lang="en-US" dirty="0" smtClean="0"/>
              <a:t>Maximum (largest value)</a:t>
            </a:r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Midterm scores: 9, 16.5, 19.5, 21.5, 27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Box Plot </a:t>
            </a:r>
          </a:p>
          <a:p>
            <a:pPr lvl="1"/>
            <a:r>
              <a:rPr lang="en-US" dirty="0" smtClean="0"/>
              <a:t>Convenient </a:t>
            </a:r>
            <a:r>
              <a:rPr lang="en-US" i="1" dirty="0" smtClean="0"/>
              <a:t>graphical</a:t>
            </a:r>
            <a:r>
              <a:rPr lang="en-US" dirty="0" smtClean="0"/>
              <a:t> summary of a distribution:</a:t>
            </a:r>
          </a:p>
          <a:p>
            <a:pPr lvl="1"/>
            <a:r>
              <a:rPr lang="en-US" dirty="0" smtClean="0"/>
              <a:t>Uses same 5 numbers</a:t>
            </a:r>
          </a:p>
          <a:p>
            <a:pPr lvl="1"/>
            <a:r>
              <a:rPr lang="en-US" dirty="0" smtClean="0"/>
              <a:t>Especially useful for comparing distributions of the same variable across two or more groups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06906" y="914400"/>
            <a:ext cx="6930189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06905" y="914400"/>
            <a:ext cx="6930189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Other numerical summaries are also used</a:t>
            </a:r>
          </a:p>
          <a:p>
            <a:pPr lvl="1"/>
            <a:r>
              <a:rPr lang="en-US" dirty="0" smtClean="0"/>
              <a:t>Most popular is sample mean and sample standard deviation</a:t>
            </a:r>
          </a:p>
          <a:p>
            <a:pPr lvl="2"/>
            <a:r>
              <a:rPr lang="en-US" dirty="0" smtClean="0"/>
              <a:t>Sample mean is just the average</a:t>
            </a:r>
          </a:p>
          <a:p>
            <a:pPr lvl="3"/>
            <a:r>
              <a:rPr lang="en-US" dirty="0" smtClean="0"/>
              <a:t>          = (sum of data)/n</a:t>
            </a:r>
          </a:p>
          <a:p>
            <a:pPr lvl="3"/>
            <a:r>
              <a:rPr lang="en-US" dirty="0" smtClean="0"/>
              <a:t>Measures a kind of middle value	</a:t>
            </a:r>
          </a:p>
          <a:p>
            <a:pPr lvl="3"/>
            <a:endParaRPr lang="en-US" dirty="0" smtClean="0"/>
          </a:p>
          <a:p>
            <a:pPr lvl="2"/>
            <a:r>
              <a:rPr lang="en-US" dirty="0" smtClean="0"/>
              <a:t>Sample standard deviation (</a:t>
            </a:r>
            <a:r>
              <a:rPr lang="en-US" i="1" dirty="0" smtClean="0"/>
              <a:t>s</a:t>
            </a:r>
            <a:r>
              <a:rPr lang="en-US" dirty="0" smtClean="0"/>
              <a:t>) measures spread of data</a:t>
            </a:r>
          </a:p>
          <a:p>
            <a:pPr lvl="3"/>
            <a:r>
              <a:rPr lang="en-US" dirty="0" smtClean="0"/>
              <a:t>Formula not important</a:t>
            </a:r>
          </a:p>
          <a:p>
            <a:pPr lvl="3"/>
            <a:r>
              <a:rPr lang="en-US" i="1" dirty="0" smtClean="0"/>
              <a:t>s </a:t>
            </a:r>
            <a:r>
              <a:rPr lang="en-US" dirty="0" smtClean="0"/>
              <a:t>=0 means no variability (all values are the same)</a:t>
            </a:r>
          </a:p>
          <a:p>
            <a:pPr lvl="3"/>
            <a:r>
              <a:rPr lang="en-US" dirty="0" smtClean="0"/>
              <a:t>Otherwise s&gt;0, larger means more variability</a:t>
            </a:r>
          </a:p>
          <a:p>
            <a:pPr lvl="3">
              <a:buNone/>
            </a:pPr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590800" y="2514600"/>
          <a:ext cx="381000" cy="393700"/>
        </p:xfrm>
        <a:graphic>
          <a:graphicData uri="http://schemas.openxmlformats.org/presentationml/2006/ole">
            <p:oleObj spid="_x0000_s2050" name="Equation" r:id="rId4" imgW="139680" imgH="164880" progId="Equation.3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interpretation of </a:t>
            </a:r>
            <a:r>
              <a:rPr lang="en-US" i="1" dirty="0" smtClean="0"/>
              <a:t>s</a:t>
            </a:r>
            <a:r>
              <a:rPr lang="en-US" dirty="0" smtClean="0"/>
              <a:t>: </a:t>
            </a:r>
            <a:r>
              <a:rPr lang="en-US" b="1" dirty="0" smtClean="0"/>
              <a:t>Empirical Rule</a:t>
            </a:r>
            <a:endParaRPr lang="en-US" dirty="0" smtClean="0"/>
          </a:p>
          <a:p>
            <a:pPr lvl="1"/>
            <a:r>
              <a:rPr lang="en-US" dirty="0" smtClean="0"/>
              <a:t>If a distribution is mound-shaped and roughly symmetric, then</a:t>
            </a:r>
          </a:p>
          <a:p>
            <a:pPr lvl="2"/>
            <a:r>
              <a:rPr lang="en-US" dirty="0" smtClean="0"/>
              <a:t>About 2/3 of data will lie within ±1</a:t>
            </a:r>
            <a:r>
              <a:rPr lang="en-US" i="1" dirty="0" smtClean="0"/>
              <a:t>s</a:t>
            </a:r>
            <a:r>
              <a:rPr lang="en-US" dirty="0" smtClean="0"/>
              <a:t> of </a:t>
            </a:r>
          </a:p>
          <a:p>
            <a:pPr lvl="2"/>
            <a:r>
              <a:rPr lang="en-US" dirty="0" smtClean="0"/>
              <a:t>About 95% of data will lie within ±2</a:t>
            </a:r>
            <a:r>
              <a:rPr lang="en-US" i="1" dirty="0" smtClean="0"/>
              <a:t>s</a:t>
            </a:r>
            <a:r>
              <a:rPr lang="en-US" dirty="0" smtClean="0"/>
              <a:t> of </a:t>
            </a:r>
          </a:p>
          <a:p>
            <a:pPr lvl="2"/>
            <a:r>
              <a:rPr lang="en-US" dirty="0" smtClean="0"/>
              <a:t>Usually all data will lie within ±3</a:t>
            </a:r>
            <a:r>
              <a:rPr lang="en-US" i="1" dirty="0" smtClean="0"/>
              <a:t>s</a:t>
            </a:r>
            <a:r>
              <a:rPr lang="en-US" dirty="0" smtClean="0"/>
              <a:t> of </a:t>
            </a:r>
          </a:p>
          <a:p>
            <a:pPr lvl="1"/>
            <a:r>
              <a:rPr lang="en-US" dirty="0" smtClean="0"/>
              <a:t>So you can reconstruct a rough picture of the histogram from just two numbers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6248400" y="2209800"/>
          <a:ext cx="381000" cy="393700"/>
        </p:xfrm>
        <a:graphic>
          <a:graphicData uri="http://schemas.openxmlformats.org/presentationml/2006/ole">
            <p:oleObj spid="_x0000_s4098" name="Equation" r:id="rId4" imgW="139680" imgH="164880" progId="Equation.3">
              <p:embed/>
            </p:oleObj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6400800" y="2590800"/>
          <a:ext cx="298450" cy="352714"/>
        </p:xfrm>
        <a:graphic>
          <a:graphicData uri="http://schemas.openxmlformats.org/presentationml/2006/ole">
            <p:oleObj spid="_x0000_s4102" name="Equation" r:id="rId5" imgW="139680" imgH="164880" progId="Equation.3">
              <p:embed/>
            </p:oleObj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6019800" y="2971800"/>
          <a:ext cx="304800" cy="360218"/>
        </p:xfrm>
        <a:graphic>
          <a:graphicData uri="http://schemas.openxmlformats.org/presentationml/2006/ole">
            <p:oleObj spid="_x0000_s4103" name="Equation" r:id="rId6" imgW="139680" imgH="164880" progId="Equation.3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Recall: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 </a:t>
            </a:r>
            <a:r>
              <a:rPr lang="en-US" b="1" dirty="0" smtClean="0"/>
              <a:t>distribution </a:t>
            </a:r>
            <a:r>
              <a:rPr lang="en-US" dirty="0" smtClean="0"/>
              <a:t>of a variable tells us what values it takes on and how often it takes these values.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We can make a picture of an empirical distribution using a histogram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Midterm Data:</a:t>
            </a:r>
          </a:p>
          <a:p>
            <a:pPr lvl="1"/>
            <a:r>
              <a:rPr lang="en-US" dirty="0" smtClean="0"/>
              <a:t>Average:     = 19.2</a:t>
            </a:r>
          </a:p>
          <a:p>
            <a:pPr lvl="1"/>
            <a:r>
              <a:rPr lang="en-US" i="1" dirty="0" smtClean="0"/>
              <a:t>s </a:t>
            </a:r>
            <a:r>
              <a:rPr lang="en-US" dirty="0" smtClean="0"/>
              <a:t>= 3.4</a:t>
            </a:r>
          </a:p>
          <a:p>
            <a:pPr lvl="1"/>
            <a:r>
              <a:rPr lang="en-US" dirty="0" smtClean="0"/>
              <a:t>±1</a:t>
            </a:r>
            <a:r>
              <a:rPr lang="en-US" i="1" dirty="0" smtClean="0"/>
              <a:t>s: </a:t>
            </a:r>
            <a:r>
              <a:rPr lang="en-US" dirty="0" smtClean="0"/>
              <a:t>15.8,22.6</a:t>
            </a:r>
          </a:p>
          <a:p>
            <a:pPr lvl="2"/>
            <a:r>
              <a:rPr lang="en-US" dirty="0" smtClean="0"/>
              <a:t>96/143=67%</a:t>
            </a:r>
          </a:p>
          <a:p>
            <a:pPr lvl="1"/>
            <a:r>
              <a:rPr lang="en-US" dirty="0" smtClean="0"/>
              <a:t>±2</a:t>
            </a:r>
            <a:r>
              <a:rPr lang="en-US" i="1" dirty="0" smtClean="0"/>
              <a:t>s: </a:t>
            </a:r>
            <a:r>
              <a:rPr lang="en-US" dirty="0" smtClean="0"/>
              <a:t>12.4,26.0</a:t>
            </a:r>
          </a:p>
          <a:p>
            <a:pPr lvl="2"/>
            <a:r>
              <a:rPr lang="en-US" dirty="0" smtClean="0"/>
              <a:t>139/143=97%</a:t>
            </a:r>
          </a:p>
          <a:p>
            <a:pPr lvl="1"/>
            <a:r>
              <a:rPr lang="en-US" dirty="0" smtClean="0"/>
              <a:t>±3</a:t>
            </a:r>
            <a:r>
              <a:rPr lang="en-US" i="1" dirty="0" smtClean="0"/>
              <a:t>s: </a:t>
            </a:r>
            <a:r>
              <a:rPr lang="en-US" dirty="0" smtClean="0"/>
              <a:t>9.0,29.4</a:t>
            </a:r>
          </a:p>
          <a:p>
            <a:pPr lvl="2"/>
            <a:r>
              <a:rPr lang="en-US" dirty="0" smtClean="0"/>
              <a:t>143/143=100%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2743200" y="1435100"/>
          <a:ext cx="381000" cy="469900"/>
        </p:xfrm>
        <a:graphic>
          <a:graphicData uri="http://schemas.openxmlformats.org/presentationml/2006/ole">
            <p:oleObj spid="_x0000_s3075" name="Equation" r:id="rId4" imgW="139680" imgH="164880" progId="Equation.3">
              <p:embed/>
            </p:oleObj>
          </a:graphicData>
        </a:graphic>
      </p:graphicFrame>
      <p:graphicFrame>
        <p:nvGraphicFramePr>
          <p:cNvPr id="8" name="Content Placeholder 5"/>
          <p:cNvGraphicFramePr>
            <a:graphicFrameLocks/>
          </p:cNvGraphicFramePr>
          <p:nvPr/>
        </p:nvGraphicFramePr>
        <p:xfrm>
          <a:off x="3962400" y="1524000"/>
          <a:ext cx="487680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Mean vs. Median</a:t>
            </a:r>
          </a:p>
          <a:p>
            <a:pPr lvl="1"/>
            <a:r>
              <a:rPr lang="en-US" dirty="0" smtClean="0"/>
              <a:t>Both measure “centre”</a:t>
            </a:r>
          </a:p>
          <a:p>
            <a:pPr lvl="2"/>
            <a:r>
              <a:rPr lang="en-US" dirty="0" smtClean="0"/>
              <a:t>Estimate different population parameters</a:t>
            </a:r>
          </a:p>
          <a:p>
            <a:pPr lvl="3"/>
            <a:r>
              <a:rPr lang="en-US" dirty="0" smtClean="0"/>
              <a:t>Same if populations are symmetric</a:t>
            </a:r>
          </a:p>
          <a:p>
            <a:pPr lvl="3"/>
            <a:r>
              <a:rPr lang="en-US" dirty="0" smtClean="0"/>
              <a:t>Different if not</a:t>
            </a:r>
          </a:p>
          <a:p>
            <a:pPr lvl="3"/>
            <a:r>
              <a:rPr lang="en-US" dirty="0" smtClean="0"/>
              <a:t>Mean is farther out in tail if asymmetric</a:t>
            </a:r>
          </a:p>
          <a:p>
            <a:pPr lvl="1"/>
            <a:r>
              <a:rPr lang="en-US" dirty="0" smtClean="0"/>
              <a:t>In sample, mean is more precise</a:t>
            </a:r>
          </a:p>
          <a:p>
            <a:pPr lvl="2"/>
            <a:r>
              <a:rPr lang="en-US" dirty="0" smtClean="0"/>
              <a:t>However, mean is affected by outliers.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Midterm scores example, revised:</a:t>
            </a:r>
          </a:p>
          <a:p>
            <a:pPr lvl="1"/>
            <a:r>
              <a:rPr lang="en-US" dirty="0" smtClean="0"/>
              <a:t>What if I made a mistake and entered </a:t>
            </a:r>
            <a:r>
              <a:rPr lang="en-US" dirty="0" smtClean="0">
                <a:solidFill>
                  <a:srgbClr val="FF0000"/>
                </a:solidFill>
              </a:rPr>
              <a:t>99</a:t>
            </a:r>
            <a:r>
              <a:rPr lang="en-US" dirty="0" smtClean="0"/>
              <a:t> instead of 9?  Or </a:t>
            </a:r>
            <a:r>
              <a:rPr lang="en-US" dirty="0" smtClean="0">
                <a:solidFill>
                  <a:srgbClr val="0070C0"/>
                </a:solidFill>
              </a:rPr>
              <a:t>999</a:t>
            </a:r>
            <a:r>
              <a:rPr lang="en-US" dirty="0" smtClean="0"/>
              <a:t>?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Q</a:t>
            </a:r>
            <a:r>
              <a:rPr lang="en-US" baseline="-25000" dirty="0" smtClean="0"/>
              <a:t>1</a:t>
            </a:r>
            <a:r>
              <a:rPr lang="en-US" dirty="0" smtClean="0"/>
              <a:t>=16.5  </a:t>
            </a:r>
            <a:r>
              <a:rPr lang="en-US" dirty="0" smtClean="0">
                <a:solidFill>
                  <a:srgbClr val="FF0000"/>
                </a:solidFill>
              </a:rPr>
              <a:t>16.5  </a:t>
            </a:r>
            <a:r>
              <a:rPr lang="en-US" dirty="0" smtClean="0">
                <a:solidFill>
                  <a:srgbClr val="0070C0"/>
                </a:solidFill>
              </a:rPr>
              <a:t>16.5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pPr lvl="1"/>
            <a:r>
              <a:rPr lang="en-US" dirty="0" smtClean="0"/>
              <a:t>M=19.5   </a:t>
            </a:r>
            <a:r>
              <a:rPr lang="en-US" dirty="0" smtClean="0">
                <a:solidFill>
                  <a:srgbClr val="FF0000"/>
                </a:solidFill>
              </a:rPr>
              <a:t>19.5  </a:t>
            </a:r>
            <a:r>
              <a:rPr lang="en-US" dirty="0" smtClean="0">
                <a:solidFill>
                  <a:srgbClr val="0070C0"/>
                </a:solidFill>
              </a:rPr>
              <a:t>19.5</a:t>
            </a:r>
          </a:p>
          <a:p>
            <a:pPr lvl="1"/>
            <a:r>
              <a:rPr lang="en-US" dirty="0" smtClean="0"/>
              <a:t>Q</a:t>
            </a:r>
            <a:r>
              <a:rPr lang="en-US" baseline="-25000" dirty="0" smtClean="0"/>
              <a:t>2</a:t>
            </a:r>
            <a:r>
              <a:rPr lang="en-US" dirty="0" smtClean="0"/>
              <a:t>=21.5  </a:t>
            </a:r>
            <a:r>
              <a:rPr lang="en-US" dirty="0" smtClean="0">
                <a:solidFill>
                  <a:srgbClr val="FF0000"/>
                </a:solidFill>
              </a:rPr>
              <a:t>21.8  </a:t>
            </a:r>
            <a:r>
              <a:rPr lang="en-US" dirty="0" smtClean="0">
                <a:solidFill>
                  <a:srgbClr val="0070C0"/>
                </a:solidFill>
              </a:rPr>
              <a:t>21.8</a:t>
            </a:r>
          </a:p>
          <a:p>
            <a:pPr lvl="1"/>
            <a:r>
              <a:rPr lang="en-US" dirty="0" smtClean="0"/>
              <a:t>    =19.2  </a:t>
            </a:r>
            <a:r>
              <a:rPr lang="en-US" b="1" dirty="0" smtClean="0">
                <a:solidFill>
                  <a:srgbClr val="FF0000"/>
                </a:solidFill>
              </a:rPr>
              <a:t>19.9  </a:t>
            </a:r>
            <a:r>
              <a:rPr lang="en-US" b="1" dirty="0" smtClean="0">
                <a:solidFill>
                  <a:srgbClr val="0070C0"/>
                </a:solidFill>
              </a:rPr>
              <a:t>26.2</a:t>
            </a:r>
          </a:p>
          <a:p>
            <a:pPr lvl="1"/>
            <a:r>
              <a:rPr lang="en-US" i="1" dirty="0" smtClean="0"/>
              <a:t>s</a:t>
            </a:r>
            <a:r>
              <a:rPr lang="en-US" dirty="0" smtClean="0"/>
              <a:t> =  3.4</a:t>
            </a:r>
            <a:r>
              <a:rPr lang="en-US" dirty="0" smtClean="0">
                <a:solidFill>
                  <a:srgbClr val="FF0000"/>
                </a:solidFill>
              </a:rPr>
              <a:t>    </a:t>
            </a:r>
            <a:r>
              <a:rPr lang="en-US" b="1" dirty="0" smtClean="0">
                <a:solidFill>
                  <a:srgbClr val="FF0000"/>
                </a:solidFill>
              </a:rPr>
              <a:t> 7.4   </a:t>
            </a:r>
            <a:r>
              <a:rPr lang="en-US" b="1" dirty="0" smtClean="0">
                <a:solidFill>
                  <a:srgbClr val="0070C0"/>
                </a:solidFill>
              </a:rPr>
              <a:t>82.0</a:t>
            </a:r>
          </a:p>
          <a:p>
            <a:pPr lvl="1"/>
            <a:endParaRPr lang="en-US" i="1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1524000" y="4038600"/>
          <a:ext cx="298450" cy="352714"/>
        </p:xfrm>
        <a:graphic>
          <a:graphicData uri="http://schemas.openxmlformats.org/presentationml/2006/ole">
            <p:oleObj spid="_x0000_s7170" name="Equation" r:id="rId4" imgW="139680" imgH="164880" progId="Equation.3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Mean vs. Median</a:t>
            </a:r>
          </a:p>
          <a:p>
            <a:pPr lvl="1"/>
            <a:r>
              <a:rPr lang="en-US" dirty="0" smtClean="0"/>
              <a:t>Usually use mean if no outliers, no severe </a:t>
            </a:r>
            <a:r>
              <a:rPr lang="en-US" dirty="0" err="1" smtClean="0"/>
              <a:t>skewness</a:t>
            </a:r>
            <a:endParaRPr lang="en-US" dirty="0" smtClean="0"/>
          </a:p>
          <a:p>
            <a:pPr lvl="1"/>
            <a:r>
              <a:rPr lang="en-US" dirty="0" smtClean="0"/>
              <a:t>Use median otherwise</a:t>
            </a:r>
          </a:p>
          <a:p>
            <a:pPr lvl="1"/>
            <a:r>
              <a:rPr lang="en-US" dirty="0" smtClean="0"/>
              <a:t>Often compute both and compare</a:t>
            </a:r>
          </a:p>
          <a:p>
            <a:pPr lvl="2"/>
            <a:r>
              <a:rPr lang="en-US" dirty="0" smtClean="0"/>
              <a:t>Similar if not much </a:t>
            </a:r>
            <a:r>
              <a:rPr lang="en-US" dirty="0" err="1" smtClean="0"/>
              <a:t>skewness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Similarly, </a:t>
            </a:r>
            <a:r>
              <a:rPr lang="en-US" i="1" dirty="0" smtClean="0"/>
              <a:t>s</a:t>
            </a:r>
            <a:r>
              <a:rPr lang="en-US" dirty="0" smtClean="0"/>
              <a:t> is not used with outliers or severe </a:t>
            </a:r>
            <a:r>
              <a:rPr lang="en-US" dirty="0" err="1" smtClean="0"/>
              <a:t>skewness</a:t>
            </a:r>
            <a:r>
              <a:rPr lang="en-US" smtClean="0"/>
              <a:t>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Histograms depict well</a:t>
            </a:r>
          </a:p>
          <a:p>
            <a:pPr lvl="1"/>
            <a:r>
              <a:rPr lang="en-US" dirty="0" smtClean="0"/>
              <a:t>Harder to compare reliably</a:t>
            </a:r>
          </a:p>
          <a:p>
            <a:pPr lvl="2"/>
            <a:r>
              <a:rPr lang="en-US" dirty="0" smtClean="0"/>
              <a:t>Too many things to look at</a:t>
            </a:r>
          </a:p>
          <a:p>
            <a:endParaRPr lang="en-US" dirty="0" smtClean="0"/>
          </a:p>
          <a:p>
            <a:r>
              <a:rPr lang="en-US" dirty="0" smtClean="0"/>
              <a:t>Simpler summaries are useful</a:t>
            </a:r>
          </a:p>
          <a:p>
            <a:pPr lvl="1"/>
            <a:r>
              <a:rPr lang="en-US" dirty="0" smtClean="0"/>
              <a:t>Chapter talks about popular numerical summaries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Percentiles</a:t>
            </a:r>
            <a:endParaRPr lang="en-US" dirty="0" smtClean="0"/>
          </a:p>
          <a:p>
            <a:pPr lvl="1"/>
            <a:r>
              <a:rPr lang="en-US" dirty="0" smtClean="0"/>
              <a:t>A percentile of a distribution is a value that cuts off the stated part of the distribution at or below that value, with the rest at or above that value.</a:t>
            </a:r>
          </a:p>
          <a:p>
            <a:pPr lvl="2"/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percentile: 5% of distribution is at or below this value and 95% is at or above this value.</a:t>
            </a:r>
          </a:p>
          <a:p>
            <a:pPr lvl="2"/>
            <a:r>
              <a:rPr lang="en-US" dirty="0" smtClean="0"/>
              <a:t>25</a:t>
            </a:r>
            <a:r>
              <a:rPr lang="en-US" baseline="30000" dirty="0" smtClean="0"/>
              <a:t>th</a:t>
            </a:r>
            <a:r>
              <a:rPr lang="en-US" dirty="0" smtClean="0"/>
              <a:t> percentile: 25% at or below, 75% at or above</a:t>
            </a:r>
          </a:p>
          <a:p>
            <a:pPr lvl="2"/>
            <a:r>
              <a:rPr lang="en-US" dirty="0" smtClean="0"/>
              <a:t>50</a:t>
            </a:r>
            <a:r>
              <a:rPr lang="en-US" baseline="30000" dirty="0" smtClean="0"/>
              <a:t>th</a:t>
            </a:r>
            <a:r>
              <a:rPr lang="en-US" dirty="0" smtClean="0"/>
              <a:t> percentile: 50% at or below, 50% at or above</a:t>
            </a:r>
          </a:p>
          <a:p>
            <a:pPr lvl="2"/>
            <a:r>
              <a:rPr lang="en-US" dirty="0" smtClean="0"/>
              <a:t>75</a:t>
            </a:r>
            <a:r>
              <a:rPr lang="en-US" baseline="30000" dirty="0" smtClean="0"/>
              <a:t>th</a:t>
            </a:r>
            <a:r>
              <a:rPr lang="en-US" dirty="0" smtClean="0"/>
              <a:t> percentile: 75% at or below, 25% at or above</a:t>
            </a:r>
          </a:p>
          <a:p>
            <a:pPr lvl="2"/>
            <a:r>
              <a:rPr lang="en-US" dirty="0" smtClean="0"/>
              <a:t>90</a:t>
            </a:r>
            <a:r>
              <a:rPr lang="en-US" baseline="30000" dirty="0" smtClean="0"/>
              <a:t>th</a:t>
            </a:r>
            <a:r>
              <a:rPr lang="en-US" dirty="0" smtClean="0"/>
              <a:t> percentile: 90% at or below, 10% at or above</a:t>
            </a:r>
          </a:p>
          <a:p>
            <a:pPr lvl="2"/>
            <a:r>
              <a:rPr lang="en-US" dirty="0" smtClean="0"/>
              <a:t>99</a:t>
            </a:r>
            <a:r>
              <a:rPr lang="en-US" baseline="30000" dirty="0" smtClean="0"/>
              <a:t>th</a:t>
            </a:r>
            <a:r>
              <a:rPr lang="en-US" dirty="0" smtClean="0"/>
              <a:t> percentile: ___% at or below, ___% at or above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Percentiles</a:t>
            </a:r>
            <a:endParaRPr lang="en-US" dirty="0" smtClean="0"/>
          </a:p>
          <a:p>
            <a:pPr lvl="1"/>
            <a:r>
              <a:rPr lang="en-US" dirty="0" smtClean="0"/>
              <a:t>Can be applied to a population or to a sample</a:t>
            </a:r>
          </a:p>
          <a:p>
            <a:pPr lvl="2"/>
            <a:r>
              <a:rPr lang="en-US" dirty="0" smtClean="0"/>
              <a:t>Usually don’t know population</a:t>
            </a:r>
          </a:p>
          <a:p>
            <a:pPr lvl="3"/>
            <a:r>
              <a:rPr lang="en-US" dirty="0" smtClean="0"/>
              <a:t>Use sample percentiles to estimate pop. percentiles</a:t>
            </a:r>
          </a:p>
          <a:p>
            <a:pPr lvl="3"/>
            <a:endParaRPr lang="en-US" dirty="0" smtClean="0"/>
          </a:p>
          <a:p>
            <a:pPr lvl="1"/>
            <a:r>
              <a:rPr lang="en-US" dirty="0" smtClean="0"/>
              <a:t>Standardized tests often measured in percentiles</a:t>
            </a:r>
          </a:p>
          <a:p>
            <a:pPr lvl="1"/>
            <a:r>
              <a:rPr lang="en-US" dirty="0" smtClean="0"/>
              <a:t>Birth statistics often measured in percentiles</a:t>
            </a:r>
          </a:p>
          <a:p>
            <a:pPr lvl="2"/>
            <a:r>
              <a:rPr lang="en-US" dirty="0" smtClean="0"/>
              <a:t>First daughter </a:t>
            </a:r>
          </a:p>
          <a:p>
            <a:pPr lvl="3"/>
            <a:r>
              <a:rPr lang="en-US" dirty="0" smtClean="0"/>
              <a:t>10</a:t>
            </a:r>
            <a:r>
              <a:rPr lang="en-US" baseline="30000" dirty="0" smtClean="0"/>
              <a:t>th</a:t>
            </a:r>
            <a:r>
              <a:rPr lang="en-US" dirty="0" smtClean="0"/>
              <a:t>  percentile weight</a:t>
            </a:r>
          </a:p>
          <a:p>
            <a:pPr lvl="3"/>
            <a:r>
              <a:rPr lang="en-US" dirty="0" smtClean="0"/>
              <a:t>25</a:t>
            </a:r>
            <a:r>
              <a:rPr lang="en-US" baseline="30000" dirty="0" smtClean="0"/>
              <a:t>th</a:t>
            </a:r>
            <a:r>
              <a:rPr lang="en-US" dirty="0" smtClean="0"/>
              <a:t> percentile length</a:t>
            </a:r>
          </a:p>
          <a:p>
            <a:pPr lvl="3"/>
            <a:r>
              <a:rPr lang="en-US" dirty="0" smtClean="0"/>
              <a:t>95</a:t>
            </a:r>
            <a:r>
              <a:rPr lang="en-US" baseline="30000" dirty="0" smtClean="0"/>
              <a:t>th</a:t>
            </a:r>
            <a:r>
              <a:rPr lang="en-US" dirty="0" smtClean="0"/>
              <a:t> percentile head circumference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10050" y="1090612"/>
            <a:ext cx="455295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04800" y="1524000"/>
            <a:ext cx="510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>
                <a:solidFill>
                  <a:schemeClr val="tx1"/>
                </a:solidFill>
                <a:effectLst/>
                <a:latin typeface="+mn-lt"/>
              </a:rPr>
              <a:t>She looked kind of like this…</a:t>
            </a:r>
            <a:endParaRPr lang="en-US" u="none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38600" y="4953000"/>
            <a:ext cx="487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none" dirty="0" smtClean="0">
                <a:solidFill>
                  <a:srgbClr val="008000"/>
                </a:solidFill>
                <a:effectLst/>
                <a:latin typeface="Arial" charset="0"/>
              </a:rPr>
              <a:t>www.daemonstv.com/images/fox/stewie_griffin1.jpg</a:t>
            </a:r>
            <a:endParaRPr lang="en-US" sz="1600" u="none" dirty="0">
              <a:effectLst/>
              <a:latin typeface="+mn-lt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2487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Percentiles</a:t>
            </a:r>
            <a:endParaRPr lang="en-US" dirty="0" smtClean="0"/>
          </a:p>
          <a:p>
            <a:pPr lvl="1"/>
            <a:r>
              <a:rPr lang="en-US" dirty="0" smtClean="0"/>
              <a:t>Finding percentiles is not hard</a:t>
            </a:r>
          </a:p>
          <a:p>
            <a:pPr lvl="1"/>
            <a:r>
              <a:rPr lang="en-US" dirty="0" smtClean="0"/>
              <a:t>Will show how to find special percentiles</a:t>
            </a:r>
          </a:p>
          <a:p>
            <a:pPr lvl="2"/>
            <a:r>
              <a:rPr lang="en-US" dirty="0" smtClean="0"/>
              <a:t>25</a:t>
            </a:r>
            <a:r>
              <a:rPr lang="en-US" baseline="30000" dirty="0" smtClean="0"/>
              <a:t>th</a:t>
            </a:r>
            <a:r>
              <a:rPr lang="en-US" dirty="0" smtClean="0"/>
              <a:t> percentile = </a:t>
            </a:r>
            <a:r>
              <a:rPr lang="en-US" b="1" dirty="0" smtClean="0"/>
              <a:t>First Quartile</a:t>
            </a:r>
            <a:r>
              <a:rPr lang="en-US" dirty="0" smtClean="0"/>
              <a:t> = Q</a:t>
            </a:r>
            <a:r>
              <a:rPr lang="en-US" baseline="-25000" dirty="0" smtClean="0"/>
              <a:t>1</a:t>
            </a:r>
          </a:p>
          <a:p>
            <a:pPr lvl="2"/>
            <a:r>
              <a:rPr lang="en-US" dirty="0" smtClean="0"/>
              <a:t>50</a:t>
            </a:r>
            <a:r>
              <a:rPr lang="en-US" baseline="30000" dirty="0" smtClean="0"/>
              <a:t>th</a:t>
            </a:r>
            <a:r>
              <a:rPr lang="en-US" dirty="0" smtClean="0"/>
              <a:t> percentile = </a:t>
            </a:r>
            <a:r>
              <a:rPr lang="en-US" b="1" dirty="0" smtClean="0"/>
              <a:t>Second Quartile</a:t>
            </a:r>
            <a:r>
              <a:rPr lang="en-US" dirty="0" smtClean="0"/>
              <a:t> = Q</a:t>
            </a:r>
            <a:r>
              <a:rPr lang="en-US" baseline="-25000" dirty="0" smtClean="0"/>
              <a:t>2</a:t>
            </a:r>
          </a:p>
          <a:p>
            <a:pPr lvl="2"/>
            <a:r>
              <a:rPr lang="en-US" dirty="0" smtClean="0"/>
              <a:t>                        = </a:t>
            </a:r>
            <a:r>
              <a:rPr lang="en-US" b="1" dirty="0" smtClean="0"/>
              <a:t>Median</a:t>
            </a:r>
            <a:r>
              <a:rPr lang="en-US" dirty="0" smtClean="0"/>
              <a:t> = M</a:t>
            </a:r>
          </a:p>
          <a:p>
            <a:pPr lvl="2"/>
            <a:r>
              <a:rPr lang="en-US" dirty="0" smtClean="0"/>
              <a:t>75</a:t>
            </a:r>
            <a:r>
              <a:rPr lang="en-US" baseline="30000" dirty="0" smtClean="0"/>
              <a:t>th</a:t>
            </a:r>
            <a:r>
              <a:rPr lang="en-US" dirty="0" smtClean="0"/>
              <a:t> percentile = </a:t>
            </a:r>
            <a:r>
              <a:rPr lang="en-US" b="1" dirty="0" smtClean="0"/>
              <a:t>Third Quartile</a:t>
            </a:r>
            <a:r>
              <a:rPr lang="en-US" dirty="0" smtClean="0"/>
              <a:t> = Q</a:t>
            </a:r>
            <a:r>
              <a:rPr lang="en-US" baseline="-25000" dirty="0" smtClean="0"/>
              <a:t>3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Finding the Median, 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Sort data from smallest to largest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For sample size “n”, compute </a:t>
            </a:r>
            <a:r>
              <a:rPr lang="en-US" i="1" dirty="0" smtClean="0"/>
              <a:t>position</a:t>
            </a:r>
            <a:r>
              <a:rPr lang="en-US" dirty="0" smtClean="0"/>
              <a:t> = (n+1)/2</a:t>
            </a:r>
          </a:p>
          <a:p>
            <a:pPr marL="1314450" lvl="2" indent="-457200">
              <a:buFont typeface="+mj-lt"/>
              <a:buAutoNum type="arabicPeriod"/>
            </a:pPr>
            <a:r>
              <a:rPr lang="en-US" dirty="0" smtClean="0"/>
              <a:t>If position is a whole number, then M is the value at this position of the sorted data</a:t>
            </a:r>
          </a:p>
          <a:p>
            <a:pPr marL="1314450" lvl="2" indent="-457200">
              <a:buFont typeface="+mj-lt"/>
              <a:buAutoNum type="arabicPeriod"/>
            </a:pPr>
            <a:r>
              <a:rPr lang="en-US" dirty="0" smtClean="0"/>
              <a:t>If position falls between two numbers, then M is the value halfway between those two positions in the sorted data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 12: Describing Distributions with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Finding the Median, M, when n is odd</a:t>
            </a:r>
          </a:p>
          <a:p>
            <a:pPr lvl="1"/>
            <a:r>
              <a:rPr lang="en-US" dirty="0" smtClean="0"/>
              <a:t>Example: Data = 7, 19, 4, 23, 18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Sort data from smallest to largest</a:t>
            </a:r>
          </a:p>
          <a:p>
            <a:pPr marL="1314450" lvl="2" indent="-457200"/>
            <a:r>
              <a:rPr lang="en-US" dirty="0" smtClean="0"/>
              <a:t>4, 7, 18, 19, 23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For sample size “n”, compute </a:t>
            </a:r>
            <a:r>
              <a:rPr lang="en-US" i="1" dirty="0" smtClean="0"/>
              <a:t>position</a:t>
            </a:r>
            <a:r>
              <a:rPr lang="en-US" dirty="0" smtClean="0"/>
              <a:t> = (n+1)/2</a:t>
            </a:r>
          </a:p>
          <a:p>
            <a:pPr marL="1314450" lvl="2" indent="-457200"/>
            <a:r>
              <a:rPr lang="en-US" dirty="0" smtClean="0"/>
              <a:t>(5+1)/2 = 6/2 = 3</a:t>
            </a:r>
          </a:p>
          <a:p>
            <a:pPr marL="1314450" lvl="2" indent="-457200">
              <a:buFont typeface="+mj-lt"/>
              <a:buAutoNum type="arabicPeriod"/>
            </a:pPr>
            <a:r>
              <a:rPr lang="en-US" dirty="0" smtClean="0"/>
              <a:t>If position is a whole number, then M is the value at this position of the sorted data</a:t>
            </a:r>
          </a:p>
          <a:p>
            <a:pPr marL="1771650" lvl="3" indent="-457200"/>
            <a:r>
              <a:rPr lang="en-US" dirty="0" smtClean="0"/>
              <a:t>The 3</a:t>
            </a:r>
            <a:r>
              <a:rPr lang="en-US" baseline="30000" dirty="0" smtClean="0"/>
              <a:t>rd</a:t>
            </a:r>
            <a:r>
              <a:rPr lang="en-US" dirty="0" smtClean="0"/>
              <a:t> value in the sorted list is 18, so M=18.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FU Surrey Powerpoint Template">
  <a:themeElements>
    <a:clrScheme name="">
      <a:dk1>
        <a:srgbClr val="000000"/>
      </a:dk1>
      <a:lt1>
        <a:srgbClr val="FFFFFF"/>
      </a:lt1>
      <a:dk2>
        <a:srgbClr val="FFFFFF"/>
      </a:dk2>
      <a:lt2>
        <a:srgbClr val="EEEFEE"/>
      </a:lt2>
      <a:accent1>
        <a:srgbClr val="9E0927"/>
      </a:accent1>
      <a:accent2>
        <a:srgbClr val="003874"/>
      </a:accent2>
      <a:accent3>
        <a:srgbClr val="FFFFFF"/>
      </a:accent3>
      <a:accent4>
        <a:srgbClr val="000000"/>
      </a:accent4>
      <a:accent5>
        <a:srgbClr val="CCAAAC"/>
      </a:accent5>
      <a:accent6>
        <a:srgbClr val="003268"/>
      </a:accent6>
      <a:hlink>
        <a:srgbClr val="006AA8"/>
      </a:hlink>
      <a:folHlink>
        <a:srgbClr val="BA2B48"/>
      </a:folHlink>
    </a:clrScheme>
    <a:fontScheme name="SFU Surrey Powerpoint Template">
      <a:majorFont>
        <a:latin typeface="Helvetica"/>
        <a:ea typeface="ＭＳ Ｐゴシック"/>
        <a:cs typeface=""/>
      </a:majorFont>
      <a:minorFont>
        <a:latin typeface="Helvetic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lnDef>
  </a:objectDefaults>
  <a:extraClrSchemeLst>
    <a:extraClrScheme>
      <a:clrScheme name="SFU Surrey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5341</TotalTime>
  <Words>1421</Words>
  <Application>Microsoft Office PowerPoint</Application>
  <PresentationFormat>On-screen Show (4:3)</PresentationFormat>
  <Paragraphs>239</Paragraphs>
  <Slides>23</Slides>
  <Notes>23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SFU Surrey Powerpoint Template</vt:lpstr>
      <vt:lpstr>Equation</vt:lpstr>
      <vt:lpstr>Notes on Chapter 12 of SCC 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  <vt:lpstr>Ch 12: Describing Distributions with Numbers</vt:lpstr>
    </vt:vector>
  </TitlesOfParts>
  <Company>Continuing Studies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 and Stats Programs @ Surrey</dc:title>
  <cp:lastModifiedBy>tloughin</cp:lastModifiedBy>
  <cp:revision>234</cp:revision>
  <dcterms:modified xsi:type="dcterms:W3CDTF">2009-10-26T19:24:46Z</dcterms:modified>
</cp:coreProperties>
</file>