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6" r:id="rId2"/>
    <p:sldId id="297" r:id="rId3"/>
    <p:sldId id="300" r:id="rId4"/>
    <p:sldId id="301" r:id="rId5"/>
    <p:sldId id="313" r:id="rId6"/>
    <p:sldId id="307" r:id="rId7"/>
    <p:sldId id="311" r:id="rId8"/>
    <p:sldId id="309" r:id="rId9"/>
    <p:sldId id="310" r:id="rId10"/>
    <p:sldId id="305" r:id="rId11"/>
    <p:sldId id="306" r:id="rId12"/>
    <p:sldId id="303" r:id="rId13"/>
    <p:sldId id="304" r:id="rId14"/>
    <p:sldId id="312" r:id="rId15"/>
    <p:sldId id="327" r:id="rId16"/>
    <p:sldId id="272" r:id="rId17"/>
    <p:sldId id="277" r:id="rId18"/>
    <p:sldId id="299" r:id="rId19"/>
    <p:sldId id="314" r:id="rId20"/>
    <p:sldId id="298" r:id="rId21"/>
    <p:sldId id="318" r:id="rId22"/>
    <p:sldId id="323" r:id="rId23"/>
    <p:sldId id="324" r:id="rId24"/>
    <p:sldId id="271" r:id="rId25"/>
    <p:sldId id="322" r:id="rId26"/>
    <p:sldId id="259" r:id="rId27"/>
    <p:sldId id="258" r:id="rId28"/>
    <p:sldId id="260" r:id="rId29"/>
    <p:sldId id="261" r:id="rId30"/>
    <p:sldId id="283" r:id="rId31"/>
    <p:sldId id="284" r:id="rId32"/>
    <p:sldId id="262" r:id="rId33"/>
    <p:sldId id="319" r:id="rId34"/>
    <p:sldId id="285" r:id="rId35"/>
    <p:sldId id="286" r:id="rId36"/>
    <p:sldId id="320" r:id="rId37"/>
    <p:sldId id="278" r:id="rId38"/>
    <p:sldId id="287" r:id="rId39"/>
    <p:sldId id="264" r:id="rId40"/>
    <p:sldId id="280" r:id="rId41"/>
    <p:sldId id="281" r:id="rId42"/>
    <p:sldId id="282" r:id="rId43"/>
    <p:sldId id="288" r:id="rId44"/>
    <p:sldId id="291" r:id="rId45"/>
    <p:sldId id="289" r:id="rId46"/>
    <p:sldId id="290" r:id="rId47"/>
    <p:sldId id="315" r:id="rId48"/>
    <p:sldId id="321" r:id="rId49"/>
    <p:sldId id="292" r:id="rId50"/>
    <p:sldId id="267" r:id="rId51"/>
    <p:sldId id="268" r:id="rId52"/>
    <p:sldId id="293" r:id="rId53"/>
    <p:sldId id="265" r:id="rId54"/>
    <p:sldId id="266" r:id="rId55"/>
    <p:sldId id="296" r:id="rId56"/>
    <p:sldId id="295" r:id="rId57"/>
    <p:sldId id="325" r:id="rId58"/>
    <p:sldId id="294" r:id="rId59"/>
    <p:sldId id="326" r:id="rId60"/>
    <p:sldId id="331" r:id="rId61"/>
    <p:sldId id="329" r:id="rId62"/>
    <p:sldId id="276" r:id="rId63"/>
    <p:sldId id="275" r:id="rId64"/>
    <p:sldId id="330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61C14D9-E596-4D99-A498-601491C44351}">
          <p14:sldIdLst>
            <p14:sldId id="256"/>
            <p14:sldId id="297"/>
          </p14:sldIdLst>
        </p14:section>
        <p14:section name="Introduction" id="{95280F0D-AF4A-4AC0-A67D-2BC489741427}">
          <p14:sldIdLst>
            <p14:sldId id="300"/>
            <p14:sldId id="301"/>
            <p14:sldId id="313"/>
            <p14:sldId id="307"/>
            <p14:sldId id="311"/>
            <p14:sldId id="309"/>
            <p14:sldId id="310"/>
            <p14:sldId id="305"/>
            <p14:sldId id="306"/>
            <p14:sldId id="303"/>
            <p14:sldId id="304"/>
            <p14:sldId id="312"/>
            <p14:sldId id="327"/>
          </p14:sldIdLst>
        </p14:section>
        <p14:section name="CourBC" id="{1641DB92-AF0F-4F93-9C5F-867585F631D8}">
          <p14:sldIdLst>
            <p14:sldId id="272"/>
            <p14:sldId id="277"/>
            <p14:sldId id="299"/>
            <p14:sldId id="314"/>
            <p14:sldId id="298"/>
          </p14:sldIdLst>
        </p14:section>
        <p14:section name="Fuzzy Logic" id="{8A7881F7-C350-47D4-A7D5-4B1B4BA6312D}">
          <p14:sldIdLst>
            <p14:sldId id="318"/>
            <p14:sldId id="323"/>
            <p14:sldId id="324"/>
            <p14:sldId id="271"/>
            <p14:sldId id="322"/>
            <p14:sldId id="259"/>
            <p14:sldId id="258"/>
            <p14:sldId id="260"/>
            <p14:sldId id="261"/>
            <p14:sldId id="283"/>
          </p14:sldIdLst>
        </p14:section>
        <p14:section name="Results" id="{867A26D7-F14A-4814-8B11-85300AA3CE9A}">
          <p14:sldIdLst>
            <p14:sldId id="284"/>
            <p14:sldId id="262"/>
          </p14:sldIdLst>
        </p14:section>
        <p14:section name="Optimize" id="{FDD7A524-170A-4F60-9384-1FC9B626F937}">
          <p14:sldIdLst>
            <p14:sldId id="319"/>
            <p14:sldId id="285"/>
            <p14:sldId id="286"/>
          </p14:sldIdLst>
        </p14:section>
        <p14:section name="Optimize Each Factor" id="{FABCD687-9D48-4D2F-B294-20A6DB0D6AC1}">
          <p14:sldIdLst>
            <p14:sldId id="320"/>
            <p14:sldId id="278"/>
            <p14:sldId id="287"/>
            <p14:sldId id="264"/>
            <p14:sldId id="280"/>
            <p14:sldId id="281"/>
            <p14:sldId id="282"/>
            <p14:sldId id="288"/>
            <p14:sldId id="291"/>
            <p14:sldId id="289"/>
            <p14:sldId id="290"/>
            <p14:sldId id="315"/>
          </p14:sldIdLst>
        </p14:section>
        <p14:section name="Results - Brute Force" id="{7397158B-5799-4000-81F5-E75F0D0D92E5}">
          <p14:sldIdLst>
            <p14:sldId id="321"/>
            <p14:sldId id="292"/>
            <p14:sldId id="267"/>
            <p14:sldId id="268"/>
            <p14:sldId id="293"/>
            <p14:sldId id="265"/>
            <p14:sldId id="266"/>
            <p14:sldId id="296"/>
            <p14:sldId id="295"/>
          </p14:sldIdLst>
        </p14:section>
        <p14:section name="Defuzzification Methods" id="{9916F0D5-8186-419F-86A8-02680034C158}">
          <p14:sldIdLst>
            <p14:sldId id="325"/>
            <p14:sldId id="294"/>
          </p14:sldIdLst>
        </p14:section>
        <p14:section name="Discussion" id="{1526ABD9-1D4F-44F1-ADCD-4D95FE2401C3}">
          <p14:sldIdLst>
            <p14:sldId id="326"/>
            <p14:sldId id="331"/>
            <p14:sldId id="329"/>
            <p14:sldId id="276"/>
            <p14:sldId id="275"/>
            <p14:sldId id="33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2" d="100"/>
          <a:sy n="92" d="100"/>
        </p:scale>
        <p:origin x="-378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aham\Dropbox\CourBC%20work%20for%20ASC%202011%20Paper\ASC%20draft\FIGUR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aseline="0"/>
            </a:pPr>
            <a:r>
              <a:rPr lang="en-US" sz="1500" baseline="0" dirty="0" smtClean="0"/>
              <a:t>Days </a:t>
            </a:r>
            <a:r>
              <a:rPr lang="en-US" sz="1500" baseline="0" dirty="0"/>
              <a:t>to Completion for Charges Completed in 3 Months or Less:</a:t>
            </a:r>
          </a:p>
          <a:p>
            <a:pPr>
              <a:defRPr sz="1600" baseline="0"/>
            </a:pPr>
            <a:r>
              <a:rPr lang="en-US" sz="1600" baseline="0" dirty="0" smtClean="0"/>
              <a:t>With same-day completions removed</a:t>
            </a:r>
            <a:endParaRPr lang="en-US" sz="1600" baseline="0" dirty="0"/>
          </a:p>
        </c:rich>
      </c:tx>
      <c:layout>
        <c:manualLayout>
          <c:xMode val="edge"/>
          <c:yMode val="edge"/>
          <c:x val="0.10356397598334517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5797496466788003E-2"/>
          <c:y val="0.12552982861257317"/>
          <c:w val="0.90536437312282758"/>
          <c:h val="0.755552477291552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Sheet1!$R$3</c:f>
              <c:strCache>
                <c:ptCount val="1"/>
                <c:pt idx="0">
                  <c:v>% of Charges Completed in 93 days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cat>
            <c:numRef>
              <c:f>Sheet1!$Q$4:$Q$97</c:f>
              <c:numCache>
                <c:formatCode>General</c:formatCode>
                <c:ptCount val="9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</c:numCache>
            </c:numRef>
          </c:cat>
          <c:val>
            <c:numRef>
              <c:f>Sheet1!$R$4:$R$97</c:f>
              <c:numCache>
                <c:formatCode>0.00</c:formatCode>
                <c:ptCount val="94"/>
                <c:pt idx="0">
                  <c:v>0</c:v>
                </c:pt>
                <c:pt idx="1">
                  <c:v>2.3807247346782674</c:v>
                </c:pt>
                <c:pt idx="2">
                  <c:v>1.9719858495076019</c:v>
                </c:pt>
                <c:pt idx="3">
                  <c:v>1.7568601204704091</c:v>
                </c:pt>
                <c:pt idx="4">
                  <c:v>1.3457309494215521</c:v>
                </c:pt>
                <c:pt idx="5">
                  <c:v>1.4532938139401428</c:v>
                </c:pt>
                <c:pt idx="6">
                  <c:v>1.1879720814609427</c:v>
                </c:pt>
                <c:pt idx="7">
                  <c:v>2.0126207094368467</c:v>
                </c:pt>
                <c:pt idx="8">
                  <c:v>1.2094846543646556</c:v>
                </c:pt>
                <c:pt idx="9">
                  <c:v>0.94894349364184205</c:v>
                </c:pt>
                <c:pt idx="10">
                  <c:v>1.0517257864040495</c:v>
                </c:pt>
                <c:pt idx="11">
                  <c:v>1.0684577875513921</c:v>
                </c:pt>
                <c:pt idx="12">
                  <c:v>0.9250406348599296</c:v>
                </c:pt>
                <c:pt idx="13">
                  <c:v>1.1592886509226499</c:v>
                </c:pt>
                <c:pt idx="14">
                  <c:v>2.2994550148197592</c:v>
                </c:pt>
                <c:pt idx="15">
                  <c:v>1.0182617841093755</c:v>
                </c:pt>
                <c:pt idx="16">
                  <c:v>0.93460177837269365</c:v>
                </c:pt>
                <c:pt idx="17">
                  <c:v>1.0851897886987283</c:v>
                </c:pt>
                <c:pt idx="18">
                  <c:v>0.91069891959078675</c:v>
                </c:pt>
                <c:pt idx="19">
                  <c:v>1.0397743570130908</c:v>
                </c:pt>
                <c:pt idx="20">
                  <c:v>0.90830863371259263</c:v>
                </c:pt>
                <c:pt idx="21">
                  <c:v>2.3592121617745394</c:v>
                </c:pt>
                <c:pt idx="22">
                  <c:v>1.3242183765178321</c:v>
                </c:pt>
                <c:pt idx="23">
                  <c:v>0.99913949708385164</c:v>
                </c:pt>
                <c:pt idx="24">
                  <c:v>0.79118462568123149</c:v>
                </c:pt>
                <c:pt idx="25">
                  <c:v>0.79118462568123149</c:v>
                </c:pt>
                <c:pt idx="26">
                  <c:v>0.85333205851420002</c:v>
                </c:pt>
                <c:pt idx="27">
                  <c:v>0.84138062912324318</c:v>
                </c:pt>
                <c:pt idx="28">
                  <c:v>2.1799407209102197</c:v>
                </c:pt>
                <c:pt idx="29">
                  <c:v>1.0063103547184242</c:v>
                </c:pt>
                <c:pt idx="30">
                  <c:v>0.7266469069700765</c:v>
                </c:pt>
                <c:pt idx="31">
                  <c:v>0.64298690123338764</c:v>
                </c:pt>
                <c:pt idx="32">
                  <c:v>0.65493833062434514</c:v>
                </c:pt>
                <c:pt idx="33">
                  <c:v>0.92265034898173759</c:v>
                </c:pt>
                <c:pt idx="34">
                  <c:v>1.0039200688402334</c:v>
                </c:pt>
                <c:pt idx="35">
                  <c:v>1.9576441342384541</c:v>
                </c:pt>
                <c:pt idx="36">
                  <c:v>0.93221149249450586</c:v>
                </c:pt>
                <c:pt idx="37">
                  <c:v>0.81508748446314172</c:v>
                </c:pt>
                <c:pt idx="38">
                  <c:v>0.60952289893871303</c:v>
                </c:pt>
                <c:pt idx="39">
                  <c:v>0.56410746725308603</c:v>
                </c:pt>
                <c:pt idx="40">
                  <c:v>0.74337890811741092</c:v>
                </c:pt>
                <c:pt idx="41">
                  <c:v>0.7840137680466549</c:v>
                </c:pt>
                <c:pt idx="42">
                  <c:v>1.6755904006119131</c:v>
                </c:pt>
                <c:pt idx="43">
                  <c:v>0.80313605507218666</c:v>
                </c:pt>
                <c:pt idx="44">
                  <c:v>0.63581604359881694</c:v>
                </c:pt>
                <c:pt idx="45">
                  <c:v>0.55932689549670134</c:v>
                </c:pt>
                <c:pt idx="46">
                  <c:v>0.7099149058227342</c:v>
                </c:pt>
                <c:pt idx="47">
                  <c:v>0.82703891385409922</c:v>
                </c:pt>
                <c:pt idx="48">
                  <c:v>0.84138062912324318</c:v>
                </c:pt>
                <c:pt idx="49">
                  <c:v>1.3863658093508029</c:v>
                </c:pt>
                <c:pt idx="50">
                  <c:v>0.7218663352136917</c:v>
                </c:pt>
                <c:pt idx="51">
                  <c:v>0.76728176689932115</c:v>
                </c:pt>
                <c:pt idx="52">
                  <c:v>0.63581604359881694</c:v>
                </c:pt>
                <c:pt idx="53">
                  <c:v>0.63103547184243269</c:v>
                </c:pt>
                <c:pt idx="54">
                  <c:v>0.63103547184243269</c:v>
                </c:pt>
                <c:pt idx="55">
                  <c:v>0.84855148675781611</c:v>
                </c:pt>
                <c:pt idx="56">
                  <c:v>1.6923224017592544</c:v>
                </c:pt>
                <c:pt idx="57">
                  <c:v>0.66688976001529865</c:v>
                </c:pt>
                <c:pt idx="58">
                  <c:v>0.5999617554259471</c:v>
                </c:pt>
                <c:pt idx="59">
                  <c:v>0.50196003442011672</c:v>
                </c:pt>
                <c:pt idx="60">
                  <c:v>0.70752461994454563</c:v>
                </c:pt>
                <c:pt idx="61">
                  <c:v>0.61908404245148063</c:v>
                </c:pt>
                <c:pt idx="62">
                  <c:v>0.62386461420786121</c:v>
                </c:pt>
                <c:pt idx="63">
                  <c:v>1.5393441055550239</c:v>
                </c:pt>
                <c:pt idx="64">
                  <c:v>0.68601204704082641</c:v>
                </c:pt>
                <c:pt idx="65">
                  <c:v>0.61191318481690105</c:v>
                </c:pt>
                <c:pt idx="66">
                  <c:v>0.54737546610574661</c:v>
                </c:pt>
                <c:pt idx="67">
                  <c:v>0.43264174395257682</c:v>
                </c:pt>
                <c:pt idx="68">
                  <c:v>0.55932689549670134</c:v>
                </c:pt>
                <c:pt idx="69">
                  <c:v>0.79835548331580464</c:v>
                </c:pt>
                <c:pt idx="70">
                  <c:v>1.2357777990247634</c:v>
                </c:pt>
                <c:pt idx="71">
                  <c:v>0.55932689549670134</c:v>
                </c:pt>
                <c:pt idx="72">
                  <c:v>0.52108232144564193</c:v>
                </c:pt>
                <c:pt idx="73">
                  <c:v>0.39917774165790404</c:v>
                </c:pt>
                <c:pt idx="74">
                  <c:v>0.33464002294674544</c:v>
                </c:pt>
                <c:pt idx="75">
                  <c:v>0.6382063294770054</c:v>
                </c:pt>
                <c:pt idx="76">
                  <c:v>0.56410746725308603</c:v>
                </c:pt>
                <c:pt idx="77">
                  <c:v>1.199923510851898</c:v>
                </c:pt>
                <c:pt idx="78">
                  <c:v>0.78162348216846933</c:v>
                </c:pt>
                <c:pt idx="79">
                  <c:v>0.48283774739458951</c:v>
                </c:pt>
                <c:pt idx="80">
                  <c:v>0.38483602638875741</c:v>
                </c:pt>
                <c:pt idx="81">
                  <c:v>0.4302514580743857</c:v>
                </c:pt>
                <c:pt idx="82">
                  <c:v>0.43264174395257682</c:v>
                </c:pt>
                <c:pt idx="83">
                  <c:v>0.56410746725308603</c:v>
                </c:pt>
                <c:pt idx="84">
                  <c:v>0.960894923032797</c:v>
                </c:pt>
                <c:pt idx="85">
                  <c:v>0.580839468400421</c:v>
                </c:pt>
                <c:pt idx="86">
                  <c:v>0.54259489434936414</c:v>
                </c:pt>
                <c:pt idx="87">
                  <c:v>0.56171718137489235</c:v>
                </c:pt>
                <c:pt idx="88">
                  <c:v>0.4613251744908704</c:v>
                </c:pt>
                <c:pt idx="89">
                  <c:v>0.50674060617650174</c:v>
                </c:pt>
                <c:pt idx="90">
                  <c:v>0.5282531790802153</c:v>
                </c:pt>
                <c:pt idx="91">
                  <c:v>1.1114829333588354</c:v>
                </c:pt>
                <c:pt idx="92">
                  <c:v>0.44220288746534103</c:v>
                </c:pt>
                <c:pt idx="93">
                  <c:v>0.64059661535519941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7996032"/>
        <c:axId val="162715136"/>
      </c:barChart>
      <c:catAx>
        <c:axId val="1479960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aseline="0"/>
                </a:pPr>
                <a:r>
                  <a:rPr lang="en-US" sz="1400" baseline="0"/>
                  <a:t>Days to Completion of Charge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en-US"/>
          </a:p>
        </c:txPr>
        <c:crossAx val="162715136"/>
        <c:crosses val="autoZero"/>
        <c:auto val="1"/>
        <c:lblAlgn val="ctr"/>
        <c:lblOffset val="100"/>
        <c:tickLblSkip val="7"/>
        <c:tickMarkSkip val="1"/>
        <c:noMultiLvlLbl val="0"/>
      </c:catAx>
      <c:valAx>
        <c:axId val="1627151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 baseline="0"/>
                </a:pPr>
                <a:r>
                  <a:rPr lang="en-US" sz="1400" baseline="0" dirty="0"/>
                  <a:t>Percent of Charges Completed </a:t>
                </a:r>
                <a:r>
                  <a:rPr lang="en-US" sz="1400" baseline="0" dirty="0" smtClean="0"/>
                  <a:t>First </a:t>
                </a:r>
                <a:r>
                  <a:rPr lang="en-US" sz="1400" baseline="0" dirty="0"/>
                  <a:t>3 months</a:t>
                </a:r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crossAx val="147996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baseline="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DF29B-88F9-4BC7-B0BF-EF25563B8221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6CF51-89CA-4101-96C7-14713BA00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82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Discuss the USA context.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5A903-21D1-4FA4-9AF4-62ECAA607D74}" type="slidenum">
              <a:rPr lang="en-CA" smtClean="0"/>
              <a:pPr/>
              <a:t>5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5A903-21D1-4FA4-9AF4-62ECAA607D74}" type="slidenum">
              <a:rPr lang="en-CA" smtClean="0"/>
              <a:pPr/>
              <a:t>10</a:t>
            </a:fld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5A903-21D1-4FA4-9AF4-62ECAA607D74}" type="slidenum">
              <a:rPr lang="en-CA" smtClean="0"/>
              <a:pPr/>
              <a:t>12</a:t>
            </a:fld>
            <a:endParaRPr lang="en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5A903-21D1-4FA4-9AF4-62ECAA607D74}" type="slidenum">
              <a:rPr lang="en-CA" smtClean="0"/>
              <a:pPr/>
              <a:t>13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85F7-55FE-4CAC-A001-4952B8E0CA9F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539638E-D6E7-4454-B6CD-EC0B6EF18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85F7-55FE-4CAC-A001-4952B8E0CA9F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638E-D6E7-4454-B6CD-EC0B6EF18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85F7-55FE-4CAC-A001-4952B8E0CA9F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638E-D6E7-4454-B6CD-EC0B6EF18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82000" cy="60928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848600" cy="5059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85F7-55FE-4CAC-A001-4952B8E0CA9F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638E-D6E7-4454-B6CD-EC0B6EF18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85F7-55FE-4CAC-A001-4952B8E0CA9F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39638E-D6E7-4454-B6CD-EC0B6EF18C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85F7-55FE-4CAC-A001-4952B8E0CA9F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638E-D6E7-4454-B6CD-EC0B6EF18C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457200" y="152718"/>
            <a:ext cx="8382000" cy="6092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85F7-55FE-4CAC-A001-4952B8E0CA9F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638E-D6E7-4454-B6CD-EC0B6EF18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85F7-55FE-4CAC-A001-4952B8E0CA9F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638E-D6E7-4454-B6CD-EC0B6EF18C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82000" cy="60928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85F7-55FE-4CAC-A001-4952B8E0CA9F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638E-D6E7-4454-B6CD-EC0B6EF18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85F7-55FE-4CAC-A001-4952B8E0CA9F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638E-D6E7-4454-B6CD-EC0B6EF18C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82000" cy="60928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85F7-55FE-4CAC-A001-4952B8E0CA9F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539638E-D6E7-4454-B6CD-EC0B6EF18C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FA585F7-55FE-4CAC-A001-4952B8E0CA9F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E539638E-D6E7-4454-B6CD-EC0B6EF18C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Celerity in the </a:t>
            </a:r>
            <a:r>
              <a:rPr lang="en-US" sz="4000" b="1" dirty="0" smtClean="0"/>
              <a:t>Courts</a:t>
            </a:r>
            <a:br>
              <a:rPr lang="en-US" sz="4000" b="1" dirty="0" smtClean="0"/>
            </a:br>
            <a:r>
              <a:rPr lang="en-US" sz="1600" b="1" dirty="0" smtClean="0"/>
              <a:t>An Application of Fuzzy Logic to Model Case Complexity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b="1" dirty="0" smtClean="0"/>
              <a:t>in British Columbia’s Adult Criminal Court System</a:t>
            </a:r>
            <a:endParaRPr lang="en-US" sz="1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Andrew Reid</a:t>
            </a:r>
          </a:p>
          <a:p>
            <a:r>
              <a:rPr lang="en-US" dirty="0" smtClean="0"/>
              <a:t>Richard Frank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3200400"/>
            <a:ext cx="7467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all" spc="-8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Math 800: Modeling of Complex Social Systems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all" spc="-8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November</a:t>
            </a:r>
            <a:r>
              <a:rPr kumimoji="0" lang="en-US" sz="1400" b="1" u="none" strike="noStrike" kern="1200" cap="all" spc="-8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30</a:t>
            </a:r>
            <a:r>
              <a:rPr kumimoji="0" lang="en-US" sz="1400" b="1" u="none" strike="noStrike" kern="1200" cap="all" spc="-8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</a:t>
            </a:r>
            <a:r>
              <a:rPr kumimoji="0" lang="en-US" sz="1400" b="1" u="none" strike="noStrike" kern="1200" cap="all" spc="-8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2011</a:t>
            </a:r>
            <a:endParaRPr kumimoji="0" lang="en-US" sz="1400" b="0" u="none" strike="noStrike" kern="1200" cap="all" spc="-8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4335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Court Catchments_PolJurs_Courthouse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171400"/>
            <a:ext cx="9144000" cy="70658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Circuit Courts_Court Locns_Nov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658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066800"/>
          </a:xfrm>
        </p:spPr>
        <p:txBody>
          <a:bodyPr/>
          <a:lstStyle/>
          <a:p>
            <a:r>
              <a:rPr lang="en-CA" dirty="0" smtClean="0"/>
              <a:t>Initiatives to Reduce Delay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Police and prosecution linkages</a:t>
            </a:r>
          </a:p>
          <a:p>
            <a:pPr lvl="1"/>
            <a:r>
              <a:rPr lang="en-CA" dirty="0" smtClean="0"/>
              <a:t>Prosecutors counsel assist police in pre-charge legal advice</a:t>
            </a:r>
          </a:p>
          <a:p>
            <a:endParaRPr lang="en-CA" dirty="0" smtClean="0"/>
          </a:p>
          <a:p>
            <a:r>
              <a:rPr lang="en-CA" dirty="0" smtClean="0"/>
              <a:t>Early resolution mechanisms</a:t>
            </a:r>
          </a:p>
          <a:p>
            <a:pPr lvl="1"/>
            <a:r>
              <a:rPr lang="en-CA" dirty="0" smtClean="0"/>
              <a:t>Screening of cases by case management teams</a:t>
            </a:r>
          </a:p>
          <a:p>
            <a:endParaRPr lang="en-CA" dirty="0" smtClean="0"/>
          </a:p>
          <a:p>
            <a:r>
              <a:rPr lang="en-CA" dirty="0" smtClean="0"/>
              <a:t>Diversion and restorative justice</a:t>
            </a:r>
          </a:p>
          <a:p>
            <a:pPr lvl="1"/>
            <a:r>
              <a:rPr lang="en-CA" dirty="0" smtClean="0"/>
              <a:t>Prosecution to consider and promote the use of diversion programs where appropriate</a:t>
            </a:r>
          </a:p>
          <a:p>
            <a:endParaRPr lang="en-CA" dirty="0" smtClean="0"/>
          </a:p>
          <a:p>
            <a:r>
              <a:rPr lang="en-CA" dirty="0" smtClean="0"/>
              <a:t>Case Management Provisions</a:t>
            </a:r>
          </a:p>
          <a:p>
            <a:pPr lvl="1"/>
            <a:r>
              <a:rPr lang="en-CA" dirty="0" smtClean="0"/>
              <a:t>s. 625.1 of the </a:t>
            </a:r>
            <a:r>
              <a:rPr lang="en-CA" i="1" dirty="0" smtClean="0"/>
              <a:t>Criminal Code</a:t>
            </a:r>
            <a:r>
              <a:rPr lang="en-CA" dirty="0" smtClean="0"/>
              <a:t> permits pre-trial conferences</a:t>
            </a:r>
          </a:p>
          <a:p>
            <a:pPr lvl="1"/>
            <a:r>
              <a:rPr lang="en-CA" dirty="0" smtClean="0"/>
              <a:t>s. 482.1 of the </a:t>
            </a:r>
            <a:r>
              <a:rPr lang="en-CA" i="1" dirty="0" smtClean="0"/>
              <a:t>Criminal Code </a:t>
            </a:r>
            <a:r>
              <a:rPr lang="en-CA" dirty="0" smtClean="0"/>
              <a:t>allows courts to make rules that aid in effective and efficient case management</a:t>
            </a:r>
          </a:p>
          <a:p>
            <a:pPr lvl="1">
              <a:buNone/>
            </a:pPr>
            <a:endParaRPr lang="en-CA" dirty="0" smtClean="0"/>
          </a:p>
          <a:p>
            <a:endParaRPr lang="en-CA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>
            <a:normAutofit/>
          </a:bodyPr>
          <a:lstStyle/>
          <a:p>
            <a:r>
              <a:rPr lang="en-CA" dirty="0" smtClean="0"/>
              <a:t>Current Trends in Case Processing Times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3699856"/>
          </a:xfrm>
        </p:spPr>
        <p:txBody>
          <a:bodyPr>
            <a:normAutofit/>
          </a:bodyPr>
          <a:lstStyle/>
          <a:p>
            <a:r>
              <a:rPr lang="en-CA" dirty="0" smtClean="0"/>
              <a:t>In Canada, median processing times increasing:</a:t>
            </a:r>
          </a:p>
          <a:p>
            <a:pPr lvl="1"/>
            <a:r>
              <a:rPr lang="en-CA" dirty="0" smtClean="0"/>
              <a:t>2000:  101 days to completion</a:t>
            </a:r>
          </a:p>
          <a:p>
            <a:pPr lvl="1"/>
            <a:r>
              <a:rPr lang="en-CA" dirty="0" smtClean="0"/>
              <a:t>2009:  124 days to completion</a:t>
            </a:r>
          </a:p>
          <a:p>
            <a:endParaRPr lang="en-CA" dirty="0" smtClean="0"/>
          </a:p>
          <a:p>
            <a:r>
              <a:rPr lang="en-CA" dirty="0" smtClean="0"/>
              <a:t>In British Columbia, the number of cases entering the courts has been decreasing yet: </a:t>
            </a:r>
          </a:p>
          <a:p>
            <a:pPr lvl="1"/>
            <a:r>
              <a:rPr lang="en-CA" dirty="0" smtClean="0"/>
              <a:t>Number of appearances has been on the rise</a:t>
            </a:r>
          </a:p>
          <a:p>
            <a:pPr lvl="1"/>
            <a:r>
              <a:rPr lang="en-CA" dirty="0" smtClean="0"/>
              <a:t>Time to disposition has been increasing</a:t>
            </a:r>
          </a:p>
          <a:p>
            <a:pPr lvl="1"/>
            <a:r>
              <a:rPr lang="en-CA" dirty="0" smtClean="0"/>
              <a:t>Cases in excess of 240 days shows increasing trend</a:t>
            </a:r>
            <a:endParaRPr lang="en-CA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382000" cy="609282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What Else May Help efficient Case Processing?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 smtClean="0"/>
          </a:p>
          <a:p>
            <a:r>
              <a:rPr lang="en-CA" dirty="0" smtClean="0"/>
              <a:t>Understanding the complexity of cases a priori could allow for a series of early case consideration measures such as:</a:t>
            </a:r>
          </a:p>
          <a:p>
            <a:r>
              <a:rPr lang="en-CA" dirty="0" smtClean="0"/>
              <a:t>	Effective case management, scheduling, and planning</a:t>
            </a:r>
          </a:p>
          <a:p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But, there is no clear definition </a:t>
            </a:r>
          </a:p>
          <a:p>
            <a:r>
              <a:rPr lang="en-CA" dirty="0" smtClean="0"/>
              <a:t>of case complexity.</a:t>
            </a:r>
          </a:p>
          <a:p>
            <a:endParaRPr lang="en-CA" dirty="0" smtClean="0"/>
          </a:p>
          <a:p>
            <a:endParaRPr lang="en-CA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71800"/>
            <a:ext cx="3056572" cy="364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382000" cy="609282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What Else May Help efficient Case Processing?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 smtClean="0"/>
          </a:p>
          <a:p>
            <a:r>
              <a:rPr lang="en-CA" dirty="0" smtClean="0"/>
              <a:t>We propose an early case consideration tool that could be used to predict the complexity of cases </a:t>
            </a:r>
            <a:r>
              <a:rPr lang="en-CA" i="1" dirty="0" smtClean="0"/>
              <a:t>before</a:t>
            </a:r>
            <a:r>
              <a:rPr lang="en-CA" dirty="0" smtClean="0"/>
              <a:t> they enter the court system.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43250"/>
            <a:ext cx="381000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Data </a:t>
            </a:r>
            <a:r>
              <a:rPr lang="en-US" b="1" dirty="0" smtClean="0"/>
              <a:t>- </a:t>
            </a:r>
            <a:r>
              <a:rPr lang="en-US" b="1" dirty="0" err="1" smtClean="0"/>
              <a:t>CourBC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 smtClean="0"/>
          </a:p>
          <a:p>
            <a:r>
              <a:rPr lang="en-CA" dirty="0" smtClean="0"/>
              <a:t>Scheduling and outcome data from all Adult Criminal Courts in British Columbia since April, 2007</a:t>
            </a:r>
          </a:p>
          <a:p>
            <a:endParaRPr lang="en-CA" dirty="0" smtClean="0"/>
          </a:p>
          <a:p>
            <a:r>
              <a:rPr lang="en-CA" dirty="0" smtClean="0"/>
              <a:t>Case characteristics that may be retrieved includes:</a:t>
            </a:r>
          </a:p>
          <a:p>
            <a:endParaRPr lang="en-CA" dirty="0" smtClean="0"/>
          </a:p>
          <a:p>
            <a:r>
              <a:rPr lang="en-CA" dirty="0" smtClean="0"/>
              <a:t>	Number of accused</a:t>
            </a:r>
          </a:p>
          <a:p>
            <a:r>
              <a:rPr lang="en-CA" dirty="0" smtClean="0"/>
              <a:t>	Number of charges</a:t>
            </a:r>
          </a:p>
          <a:p>
            <a:r>
              <a:rPr lang="en-CA" dirty="0" smtClean="0"/>
              <a:t>	Types of charges</a:t>
            </a:r>
          </a:p>
          <a:p>
            <a:endParaRPr lang="en-CA" dirty="0" smtClean="0"/>
          </a:p>
          <a:p>
            <a:endParaRPr lang="en-CA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354" y="4572000"/>
            <a:ext cx="2733896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06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Description - Severity</a:t>
            </a:r>
            <a:endParaRPr lang="en-US" dirty="0"/>
          </a:p>
        </p:txBody>
      </p:sp>
      <p:graphicFrame>
        <p:nvGraphicFramePr>
          <p:cNvPr id="11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3122421"/>
              </p:ext>
            </p:extLst>
          </p:nvPr>
        </p:nvGraphicFramePr>
        <p:xfrm>
          <a:off x="2895600" y="4114800"/>
          <a:ext cx="2438400" cy="210693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219200"/>
                <a:gridCol w="1219200"/>
              </a:tblGrid>
              <a:tr h="3062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Average Severity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Number of Cases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91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1447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91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2708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91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4570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91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30703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91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91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6933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91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18780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91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13833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91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smtClean="0">
                          <a:effectLst/>
                        </a:rPr>
                        <a:t>Grand Total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82027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8571830"/>
              </p:ext>
            </p:extLst>
          </p:nvPr>
        </p:nvGraphicFramePr>
        <p:xfrm>
          <a:off x="457200" y="1447800"/>
          <a:ext cx="7772400" cy="223400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777239"/>
                <a:gridCol w="2461261"/>
                <a:gridCol w="4533900"/>
              </a:tblGrid>
              <a:tr h="1240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Value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Category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Description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</a:tr>
              <a:tr h="1240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Person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Crime against a person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</a:tr>
              <a:tr h="2539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Property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Crime against a property or involving goods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</a:tr>
              <a:tr h="1240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Drugs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</a:rPr>
                        <a:t>Anything </a:t>
                      </a:r>
                      <a:r>
                        <a:rPr lang="en-US" sz="1400" u="none" strike="noStrike" dirty="0">
                          <a:effectLst/>
                        </a:rPr>
                        <a:t>drugs related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</a:tr>
              <a:tr h="1240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Weapon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Anything weapon related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</a:tr>
              <a:tr h="1240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Driving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Anything driving related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</a:tr>
              <a:tr h="1240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Administrative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Any offence that impedes the process of justice or resulted from an earlier offence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</a:tr>
              <a:tr h="1240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Nuisance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Any form of </a:t>
                      </a:r>
                      <a:r>
                        <a:rPr lang="en-US" sz="1400" u="none" strike="noStrike" dirty="0" smtClean="0">
                          <a:effectLst/>
                        </a:rPr>
                        <a:t>nuisance </a:t>
                      </a:r>
                      <a:r>
                        <a:rPr lang="en-US" sz="1400" u="none" strike="noStrike" dirty="0">
                          <a:effectLst/>
                        </a:rPr>
                        <a:t>or disturbance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</a:tr>
              <a:tr h="1240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Animals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Anything involving animals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75" marR="7475" marT="747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557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Description - Charges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9419346"/>
              </p:ext>
            </p:extLst>
          </p:nvPr>
        </p:nvGraphicFramePr>
        <p:xfrm>
          <a:off x="2590800" y="1981200"/>
          <a:ext cx="3505200" cy="324993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52600"/>
                <a:gridCol w="1752600"/>
              </a:tblGrid>
              <a:tr h="578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</a:rPr>
                        <a:t>Number of Charges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</a:rPr>
                        <a:t>Number of Cases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67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50169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67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26266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67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4445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67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899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67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188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67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67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67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67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smtClean="0">
                          <a:effectLst/>
                        </a:rPr>
                        <a:t>Grand Total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</a:rPr>
                        <a:t>82027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468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Description - People</a:t>
            </a:r>
            <a:endParaRPr lang="en-CA" dirty="0"/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8659783"/>
              </p:ext>
            </p:extLst>
          </p:nvPr>
        </p:nvGraphicFramePr>
        <p:xfrm>
          <a:off x="2667000" y="1981200"/>
          <a:ext cx="3505200" cy="324993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52600"/>
                <a:gridCol w="1752600"/>
              </a:tblGrid>
              <a:tr h="578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</a:rPr>
                        <a:t>Number of People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</a:rPr>
                        <a:t>Number of Cases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678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78921</a:t>
                      </a:r>
                    </a:p>
                  </a:txBody>
                  <a:tcPr marL="9525" marR="9525" marT="9525" marB="0" anchor="b"/>
                </a:tc>
              </a:tr>
              <a:tr h="29678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2686</a:t>
                      </a:r>
                    </a:p>
                  </a:txBody>
                  <a:tcPr marL="9525" marR="9525" marT="9525" marB="0" anchor="b"/>
                </a:tc>
              </a:tr>
              <a:tr h="29678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313</a:t>
                      </a:r>
                    </a:p>
                  </a:txBody>
                  <a:tcPr marL="9525" marR="9525" marT="9525" marB="0" anchor="b"/>
                </a:tc>
              </a:tr>
              <a:tr h="29678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</a:tr>
              <a:tr h="29678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</a:tr>
              <a:tr h="29678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</a:tr>
              <a:tr h="29678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</a:tr>
              <a:tr h="29678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</a:tr>
              <a:tr h="2967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smtClean="0">
                          <a:effectLst/>
                        </a:rPr>
                        <a:t>Grand Total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</a:rPr>
                        <a:t>82027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Of 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8486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</a:p>
          <a:p>
            <a:pPr marL="800100" lvl="1" indent="-342900"/>
            <a:r>
              <a:rPr lang="en-US" dirty="0" smtClean="0"/>
              <a:t>Delay in the Courts</a:t>
            </a:r>
          </a:p>
          <a:p>
            <a:pPr marL="800100" lvl="1" indent="-342900"/>
            <a:r>
              <a:rPr lang="en-US" dirty="0" smtClean="0"/>
              <a:t>Fuzzy Logic</a:t>
            </a:r>
          </a:p>
          <a:p>
            <a:pPr marL="800100" lvl="1" indent="-342900"/>
            <a:r>
              <a:rPr lang="en-US" dirty="0" err="1" smtClean="0"/>
              <a:t>CourBC</a:t>
            </a:r>
            <a:endParaRPr lang="en-US" dirty="0" smtClean="0"/>
          </a:p>
          <a:p>
            <a:pPr marL="342900" indent="-342900"/>
            <a:r>
              <a:rPr lang="en-US" dirty="0" smtClean="0"/>
              <a:t>Results</a:t>
            </a:r>
          </a:p>
          <a:p>
            <a:pPr marL="800100" lvl="1" indent="-342900"/>
            <a:r>
              <a:rPr lang="en-US" dirty="0" smtClean="0"/>
              <a:t>Based on ‘Theory’</a:t>
            </a:r>
          </a:p>
          <a:p>
            <a:pPr marL="800100" lvl="1" indent="-342900"/>
            <a:r>
              <a:rPr lang="en-US" dirty="0" smtClean="0"/>
              <a:t>Calibration of Model</a:t>
            </a:r>
          </a:p>
          <a:p>
            <a:pPr marL="1485900" lvl="2" indent="-342900"/>
            <a:r>
              <a:rPr lang="en-US" dirty="0" smtClean="0"/>
              <a:t>Per Factor</a:t>
            </a:r>
          </a:p>
          <a:p>
            <a:pPr marL="1485900" lvl="2" indent="-342900"/>
            <a:r>
              <a:rPr lang="en-US" dirty="0" smtClean="0"/>
              <a:t>Brute Force</a:t>
            </a:r>
          </a:p>
          <a:p>
            <a:pPr marL="800100" lvl="1" indent="-342900"/>
            <a:r>
              <a:rPr lang="en-US" dirty="0" err="1" smtClean="0"/>
              <a:t>Defuzzification</a:t>
            </a:r>
            <a:r>
              <a:rPr lang="en-US" dirty="0" smtClean="0"/>
              <a:t> methods</a:t>
            </a:r>
          </a:p>
          <a:p>
            <a:pPr marL="342900" indent="-342900"/>
            <a:r>
              <a:rPr lang="en-US" dirty="0" smtClean="0"/>
              <a:t>Discussion</a:t>
            </a:r>
          </a:p>
          <a:p>
            <a:pPr marL="342900" indent="-342900"/>
            <a:r>
              <a:rPr lang="en-US" dirty="0" smtClean="0"/>
              <a:t>Limitations</a:t>
            </a:r>
          </a:p>
          <a:p>
            <a:pPr marL="342900" indent="-342900"/>
            <a:r>
              <a:rPr lang="en-US" dirty="0" smtClean="0"/>
              <a:t>Future Directions</a:t>
            </a:r>
          </a:p>
          <a:p>
            <a:pPr marL="800100" lvl="1" indent="-342900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09800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03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Description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05829"/>
              </p:ext>
            </p:extLst>
          </p:nvPr>
        </p:nvGraphicFramePr>
        <p:xfrm>
          <a:off x="762000" y="1066800"/>
          <a:ext cx="2743200" cy="425582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75658"/>
                <a:gridCol w="1567542"/>
              </a:tblGrid>
              <a:tr h="2896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Number Of Appearances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Number of Cases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3347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10906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10532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9432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8763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7588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6240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5129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4012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3177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2396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1511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1262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891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782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388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382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318369"/>
              </p:ext>
            </p:extLst>
          </p:nvPr>
        </p:nvGraphicFramePr>
        <p:xfrm>
          <a:off x="5257800" y="1752600"/>
          <a:ext cx="2743200" cy="447343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75658"/>
                <a:gridCol w="1567542"/>
              </a:tblGrid>
              <a:tr h="2896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Number Of Appearances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Number of Cases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247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192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181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149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04883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145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40+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220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  <a:tr h="2176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Grand Total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82027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254" marR="2254" marT="2254" marB="0" anchor="b"/>
                </a:tc>
              </a:tr>
            </a:tbl>
          </a:graphicData>
        </a:graphic>
      </p:graphicFrame>
      <p:sp>
        <p:nvSpPr>
          <p:cNvPr id="10" name="Freeform 9"/>
          <p:cNvSpPr/>
          <p:nvPr/>
        </p:nvSpPr>
        <p:spPr>
          <a:xfrm>
            <a:off x="2264054" y="826733"/>
            <a:ext cx="4598063" cy="5807400"/>
          </a:xfrm>
          <a:custGeom>
            <a:avLst/>
            <a:gdLst>
              <a:gd name="connsiteX0" fmla="*/ 0 w 4814770"/>
              <a:gd name="connsiteY0" fmla="*/ 4753614 h 5517139"/>
              <a:gd name="connsiteX1" fmla="*/ 1952367 w 4814770"/>
              <a:gd name="connsiteY1" fmla="*/ 5379690 h 5517139"/>
              <a:gd name="connsiteX2" fmla="*/ 2248929 w 4814770"/>
              <a:gd name="connsiteY2" fmla="*/ 2422306 h 5517139"/>
              <a:gd name="connsiteX3" fmla="*/ 2339546 w 4814770"/>
              <a:gd name="connsiteY3" fmla="*/ 206328 h 5517139"/>
              <a:gd name="connsiteX4" fmla="*/ 4464908 w 4814770"/>
              <a:gd name="connsiteY4" fmla="*/ 156901 h 5517139"/>
              <a:gd name="connsiteX5" fmla="*/ 4810897 w 4814770"/>
              <a:gd name="connsiteY5" fmla="*/ 741787 h 5517139"/>
              <a:gd name="connsiteX0" fmla="*/ 0 w 4600586"/>
              <a:gd name="connsiteY0" fmla="*/ 4448814 h 5463310"/>
              <a:gd name="connsiteX1" fmla="*/ 1738183 w 4600586"/>
              <a:gd name="connsiteY1" fmla="*/ 5379690 h 5463310"/>
              <a:gd name="connsiteX2" fmla="*/ 2034745 w 4600586"/>
              <a:gd name="connsiteY2" fmla="*/ 2422306 h 5463310"/>
              <a:gd name="connsiteX3" fmla="*/ 2125362 w 4600586"/>
              <a:gd name="connsiteY3" fmla="*/ 206328 h 5463310"/>
              <a:gd name="connsiteX4" fmla="*/ 4250724 w 4600586"/>
              <a:gd name="connsiteY4" fmla="*/ 156901 h 5463310"/>
              <a:gd name="connsiteX5" fmla="*/ 4596713 w 4600586"/>
              <a:gd name="connsiteY5" fmla="*/ 741787 h 5463310"/>
              <a:gd name="connsiteX0" fmla="*/ 1337 w 4601923"/>
              <a:gd name="connsiteY0" fmla="*/ 4448814 h 5497129"/>
              <a:gd name="connsiteX1" fmla="*/ 1739520 w 4601923"/>
              <a:gd name="connsiteY1" fmla="*/ 5379690 h 5497129"/>
              <a:gd name="connsiteX2" fmla="*/ 2036082 w 4601923"/>
              <a:gd name="connsiteY2" fmla="*/ 2422306 h 5497129"/>
              <a:gd name="connsiteX3" fmla="*/ 2126699 w 4601923"/>
              <a:gd name="connsiteY3" fmla="*/ 206328 h 5497129"/>
              <a:gd name="connsiteX4" fmla="*/ 4252061 w 4601923"/>
              <a:gd name="connsiteY4" fmla="*/ 156901 h 5497129"/>
              <a:gd name="connsiteX5" fmla="*/ 4598050 w 4601923"/>
              <a:gd name="connsiteY5" fmla="*/ 741787 h 5497129"/>
              <a:gd name="connsiteX0" fmla="*/ 1350 w 4601936"/>
              <a:gd name="connsiteY0" fmla="*/ 4448814 h 5654212"/>
              <a:gd name="connsiteX1" fmla="*/ 1739533 w 4601936"/>
              <a:gd name="connsiteY1" fmla="*/ 5379690 h 5654212"/>
              <a:gd name="connsiteX2" fmla="*/ 2126712 w 4601936"/>
              <a:gd name="connsiteY2" fmla="*/ 206328 h 5654212"/>
              <a:gd name="connsiteX3" fmla="*/ 4252074 w 4601936"/>
              <a:gd name="connsiteY3" fmla="*/ 156901 h 5654212"/>
              <a:gd name="connsiteX4" fmla="*/ 4598063 w 4601936"/>
              <a:gd name="connsiteY4" fmla="*/ 741787 h 5654212"/>
              <a:gd name="connsiteX0" fmla="*/ 1350 w 4601936"/>
              <a:gd name="connsiteY0" fmla="*/ 4487871 h 5693269"/>
              <a:gd name="connsiteX1" fmla="*/ 1739533 w 4601936"/>
              <a:gd name="connsiteY1" fmla="*/ 5418747 h 5693269"/>
              <a:gd name="connsiteX2" fmla="*/ 2126712 w 4601936"/>
              <a:gd name="connsiteY2" fmla="*/ 245385 h 5693269"/>
              <a:gd name="connsiteX3" fmla="*/ 4252074 w 4601936"/>
              <a:gd name="connsiteY3" fmla="*/ 195958 h 5693269"/>
              <a:gd name="connsiteX4" fmla="*/ 4598063 w 4601936"/>
              <a:gd name="connsiteY4" fmla="*/ 780844 h 5693269"/>
              <a:gd name="connsiteX0" fmla="*/ 1350 w 4598063"/>
              <a:gd name="connsiteY0" fmla="*/ 4500882 h 5706280"/>
              <a:gd name="connsiteX1" fmla="*/ 1739533 w 4598063"/>
              <a:gd name="connsiteY1" fmla="*/ 5431758 h 5706280"/>
              <a:gd name="connsiteX2" fmla="*/ 2126712 w 4598063"/>
              <a:gd name="connsiteY2" fmla="*/ 258396 h 5706280"/>
              <a:gd name="connsiteX3" fmla="*/ 4598063 w 4598063"/>
              <a:gd name="connsiteY3" fmla="*/ 793855 h 5706280"/>
              <a:gd name="connsiteX0" fmla="*/ 1350 w 4598063"/>
              <a:gd name="connsiteY0" fmla="*/ 4602002 h 5807400"/>
              <a:gd name="connsiteX1" fmla="*/ 1739533 w 4598063"/>
              <a:gd name="connsiteY1" fmla="*/ 5532878 h 5807400"/>
              <a:gd name="connsiteX2" fmla="*/ 2126712 w 4598063"/>
              <a:gd name="connsiteY2" fmla="*/ 359516 h 5807400"/>
              <a:gd name="connsiteX3" fmla="*/ 4598063 w 4598063"/>
              <a:gd name="connsiteY3" fmla="*/ 894975 h 580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8063" h="5807400">
                <a:moveTo>
                  <a:pt x="1350" y="4602002"/>
                </a:moveTo>
                <a:cubicBezTo>
                  <a:pt x="-50137" y="5455304"/>
                  <a:pt x="1385306" y="6239959"/>
                  <a:pt x="1739533" y="5532878"/>
                </a:cubicBezTo>
                <a:cubicBezTo>
                  <a:pt x="2093760" y="4825797"/>
                  <a:pt x="1650290" y="1132500"/>
                  <a:pt x="2126712" y="359516"/>
                </a:cubicBezTo>
                <a:cubicBezTo>
                  <a:pt x="2603134" y="-413468"/>
                  <a:pt x="4544517" y="198535"/>
                  <a:pt x="4598063" y="894975"/>
                </a:cubicBezTo>
              </a:path>
            </a:pathLst>
          </a:cu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 Model – First Version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27018"/>
            <a:ext cx="6362700" cy="4916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628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Model – </a:t>
            </a:r>
            <a:r>
              <a:rPr lang="en-US" dirty="0" smtClean="0"/>
              <a:t>Second 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166813"/>
            <a:ext cx="33337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26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Complex Model </a:t>
            </a:r>
            <a:r>
              <a:rPr lang="en-US" dirty="0" smtClean="0"/>
              <a:t>– </a:t>
            </a:r>
            <a:r>
              <a:rPr lang="en-US" b="1" dirty="0" smtClean="0"/>
              <a:t>Fuzzy Logic</a:t>
            </a:r>
            <a:endParaRPr lang="en-CA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456141" cy="51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645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Fuzzy Logic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08400"/>
            <a:ext cx="2133600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56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683129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8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81075"/>
            <a:ext cx="8629650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26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81075"/>
            <a:ext cx="8629650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93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629650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35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/>
          <p:nvPr/>
        </p:nvGrpSpPr>
        <p:grpSpPr>
          <a:xfrm rot="21085312">
            <a:off x="130294" y="721277"/>
            <a:ext cx="5372100" cy="2149971"/>
            <a:chOff x="395536" y="1052736"/>
            <a:chExt cx="5372100" cy="2149971"/>
          </a:xfrm>
        </p:grpSpPr>
        <p:pic>
          <p:nvPicPr>
            <p:cNvPr id="32" name="Content Placeholder 3" descr="Vancouver Sun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3608" y="1052736"/>
              <a:ext cx="3829050" cy="895350"/>
            </a:xfrm>
            <a:prstGeom prst="rect">
              <a:avLst/>
            </a:prstGeom>
          </p:spPr>
        </p:pic>
        <p:pic>
          <p:nvPicPr>
            <p:cNvPr id="33" name="Picture 32" descr="Story2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5536" y="1916832"/>
              <a:ext cx="5372100" cy="1285875"/>
            </a:xfrm>
            <a:prstGeom prst="rect">
              <a:avLst/>
            </a:prstGeom>
          </p:spPr>
        </p:pic>
      </p:grpSp>
      <p:grpSp>
        <p:nvGrpSpPr>
          <p:cNvPr id="3" name="Group 33"/>
          <p:cNvGrpSpPr/>
          <p:nvPr/>
        </p:nvGrpSpPr>
        <p:grpSpPr>
          <a:xfrm rot="1048081">
            <a:off x="1832586" y="1128913"/>
            <a:ext cx="5467350" cy="4177655"/>
            <a:chOff x="395536" y="1052736"/>
            <a:chExt cx="5467350" cy="4177655"/>
          </a:xfrm>
        </p:grpSpPr>
        <p:pic>
          <p:nvPicPr>
            <p:cNvPr id="35" name="Picture 34" descr="Province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3608" y="1052736"/>
              <a:ext cx="3600400" cy="673118"/>
            </a:xfrm>
            <a:prstGeom prst="rect">
              <a:avLst/>
            </a:prstGeom>
          </p:spPr>
        </p:pic>
        <p:pic>
          <p:nvPicPr>
            <p:cNvPr id="36" name="Picture 35" descr="PStory1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5536" y="1772816"/>
              <a:ext cx="5467350" cy="3457575"/>
            </a:xfrm>
            <a:prstGeom prst="rect">
              <a:avLst/>
            </a:prstGeom>
          </p:spPr>
        </p:pic>
      </p:grpSp>
      <p:grpSp>
        <p:nvGrpSpPr>
          <p:cNvPr id="4" name="Group 36"/>
          <p:cNvGrpSpPr/>
          <p:nvPr/>
        </p:nvGrpSpPr>
        <p:grpSpPr>
          <a:xfrm rot="21032514">
            <a:off x="786916" y="1396563"/>
            <a:ext cx="5419725" cy="4335388"/>
            <a:chOff x="539552" y="1052736"/>
            <a:chExt cx="5419725" cy="4335388"/>
          </a:xfrm>
        </p:grpSpPr>
        <p:pic>
          <p:nvPicPr>
            <p:cNvPr id="38" name="Content Placeholder 3" descr="Vancouver Sun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3608" y="1052736"/>
              <a:ext cx="3829050" cy="895350"/>
            </a:xfrm>
            <a:prstGeom prst="rect">
              <a:avLst/>
            </a:prstGeom>
          </p:spPr>
        </p:pic>
        <p:pic>
          <p:nvPicPr>
            <p:cNvPr id="39" name="Picture 38" descr="Story3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9552" y="1844824"/>
              <a:ext cx="5419725" cy="3543300"/>
            </a:xfrm>
            <a:prstGeom prst="rect">
              <a:avLst/>
            </a:prstGeom>
          </p:spPr>
        </p:pic>
      </p:grpSp>
      <p:grpSp>
        <p:nvGrpSpPr>
          <p:cNvPr id="5" name="Group 39"/>
          <p:cNvGrpSpPr/>
          <p:nvPr/>
        </p:nvGrpSpPr>
        <p:grpSpPr>
          <a:xfrm rot="814038">
            <a:off x="3300168" y="1070803"/>
            <a:ext cx="5495925" cy="3619872"/>
            <a:chOff x="1115616" y="1124744"/>
            <a:chExt cx="5495925" cy="3619872"/>
          </a:xfrm>
        </p:grpSpPr>
        <p:pic>
          <p:nvPicPr>
            <p:cNvPr id="41" name="Picture 40" descr="CBCStory1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5616" y="1772816"/>
              <a:ext cx="5495925" cy="2971800"/>
            </a:xfrm>
            <a:prstGeom prst="rect">
              <a:avLst/>
            </a:prstGeom>
          </p:spPr>
        </p:pic>
        <p:pic>
          <p:nvPicPr>
            <p:cNvPr id="42" name="Picture 41" descr="CBC.gi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63688" y="1124744"/>
              <a:ext cx="3882786" cy="720080"/>
            </a:xfrm>
            <a:prstGeom prst="rect">
              <a:avLst/>
            </a:prstGeom>
          </p:spPr>
        </p:pic>
      </p:grpSp>
      <p:grpSp>
        <p:nvGrpSpPr>
          <p:cNvPr id="6" name="Group 42"/>
          <p:cNvGrpSpPr/>
          <p:nvPr/>
        </p:nvGrpSpPr>
        <p:grpSpPr>
          <a:xfrm rot="21159676">
            <a:off x="1810465" y="509467"/>
            <a:ext cx="5381625" cy="5587355"/>
            <a:chOff x="395536" y="1052736"/>
            <a:chExt cx="5381625" cy="5587355"/>
          </a:xfrm>
        </p:grpSpPr>
        <p:pic>
          <p:nvPicPr>
            <p:cNvPr id="44" name="Content Placeholder 3" descr="Vancouver Sun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3608" y="1052736"/>
              <a:ext cx="3829050" cy="895350"/>
            </a:xfrm>
            <a:prstGeom prst="rect">
              <a:avLst/>
            </a:prstGeom>
          </p:spPr>
        </p:pic>
        <p:pic>
          <p:nvPicPr>
            <p:cNvPr id="45" name="Picture 44" descr="Story5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5536" y="1772816"/>
              <a:ext cx="5381625" cy="486727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990600"/>
            <a:ext cx="8820150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25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7239000" cy="5105401"/>
          </a:xfrm>
        </p:spPr>
        <p:txBody>
          <a:bodyPr/>
          <a:lstStyle/>
          <a:p>
            <a:r>
              <a:rPr lang="en-US" dirty="0" smtClean="0"/>
              <a:t>Default model</a:t>
            </a:r>
          </a:p>
          <a:p>
            <a:pPr lvl="1"/>
            <a:r>
              <a:rPr lang="en-US" dirty="0" smtClean="0"/>
              <a:t>Correlation of 0.226848</a:t>
            </a:r>
          </a:p>
          <a:p>
            <a:pPr lvl="1"/>
            <a:r>
              <a:rPr lang="en-US" dirty="0" smtClean="0"/>
              <a:t>Weak correlation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Model is weak for prediction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346" y="2133600"/>
            <a:ext cx="5671619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7800" y="3727622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Our predicted complexity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64886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Actual “complexity”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7086600" y="5181600"/>
            <a:ext cx="304800" cy="304800"/>
          </a:xfrm>
          <a:prstGeom prst="ellipse">
            <a:avLst/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95800" y="3810000"/>
            <a:ext cx="38862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Model predicted low ‘complexity’</a:t>
            </a:r>
          </a:p>
          <a:p>
            <a:r>
              <a:rPr lang="en-US" dirty="0" smtClean="0"/>
              <a:t>Actually very high ‘complexity’</a:t>
            </a:r>
            <a:endParaRPr lang="en-US" dirty="0"/>
          </a:p>
        </p:txBody>
      </p:sp>
      <p:cxnSp>
        <p:nvCxnSpPr>
          <p:cNvPr id="10" name="Straight Arrow Connector 9"/>
          <p:cNvCxnSpPr>
            <a:endCxn id="6" idx="1"/>
          </p:cNvCxnSpPr>
          <p:nvPr/>
        </p:nvCxnSpPr>
        <p:spPr>
          <a:xfrm>
            <a:off x="6438900" y="4456331"/>
            <a:ext cx="692337" cy="7699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629400" y="3352800"/>
            <a:ext cx="304800" cy="304800"/>
          </a:xfrm>
          <a:prstGeom prst="ellipse">
            <a:avLst/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038600" y="1981200"/>
            <a:ext cx="38862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Model predicted high ‘complexity’</a:t>
            </a:r>
          </a:p>
          <a:p>
            <a:r>
              <a:rPr lang="en-US" dirty="0" smtClean="0"/>
              <a:t>Actually very high ‘complexity’</a:t>
            </a:r>
            <a:endParaRPr lang="en-US" dirty="0"/>
          </a:p>
        </p:txBody>
      </p:sp>
      <p:cxnSp>
        <p:nvCxnSpPr>
          <p:cNvPr id="22" name="Straight Arrow Connector 21"/>
          <p:cNvCxnSpPr>
            <a:endCxn id="20" idx="1"/>
          </p:cNvCxnSpPr>
          <p:nvPr/>
        </p:nvCxnSpPr>
        <p:spPr>
          <a:xfrm>
            <a:off x="5981700" y="2627531"/>
            <a:ext cx="692337" cy="7699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3733800" y="2971800"/>
            <a:ext cx="304800" cy="304800"/>
          </a:xfrm>
          <a:prstGeom prst="ellipse">
            <a:avLst/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143000" y="1600200"/>
            <a:ext cx="38862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Model predicted high ‘complexity’</a:t>
            </a:r>
          </a:p>
          <a:p>
            <a:r>
              <a:rPr lang="en-US" dirty="0" smtClean="0"/>
              <a:t>Actually very low ‘complexity’</a:t>
            </a:r>
            <a:endParaRPr lang="en-US" dirty="0"/>
          </a:p>
        </p:txBody>
      </p:sp>
      <p:cxnSp>
        <p:nvCxnSpPr>
          <p:cNvPr id="25" name="Straight Arrow Connector 24"/>
          <p:cNvCxnSpPr>
            <a:endCxn id="23" idx="1"/>
          </p:cNvCxnSpPr>
          <p:nvPr/>
        </p:nvCxnSpPr>
        <p:spPr>
          <a:xfrm>
            <a:off x="3086100" y="2246531"/>
            <a:ext cx="692337" cy="7699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20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6" grpId="0" animBg="1"/>
      <p:bldP spid="6" grpId="1" animBg="1"/>
      <p:bldP spid="7" grpId="0" animBg="1"/>
      <p:bldP spid="7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Default model</a:t>
            </a:r>
          </a:p>
          <a:p>
            <a:pPr lvl="1"/>
            <a:r>
              <a:rPr lang="en-US" dirty="0" smtClean="0"/>
              <a:t>Correlation </a:t>
            </a:r>
            <a:r>
              <a:rPr lang="en-US" dirty="0"/>
              <a:t>0.226848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8" y="2209800"/>
            <a:ext cx="8170242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48400" y="6351727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Image from Wikipedia.org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207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of Model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14800"/>
            <a:ext cx="2990850" cy="248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87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Default model</a:t>
            </a:r>
          </a:p>
          <a:p>
            <a:pPr lvl="1"/>
            <a:r>
              <a:rPr lang="en-US" dirty="0" smtClean="0"/>
              <a:t>Had a correlation of 0.226848.</a:t>
            </a:r>
          </a:p>
          <a:p>
            <a:pPr lvl="1"/>
            <a:r>
              <a:rPr lang="en-US" dirty="0" smtClean="0"/>
              <a:t>Weak for prediction purposes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Perhaps our membership functions were not calibrated properly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Try to optimize by calibrating the model</a:t>
            </a:r>
          </a:p>
          <a:p>
            <a:pPr lvl="2"/>
            <a:r>
              <a:rPr lang="en-US" dirty="0" smtClean="0"/>
              <a:t>Iterative</a:t>
            </a:r>
          </a:p>
          <a:p>
            <a:pPr lvl="2"/>
            <a:r>
              <a:rPr lang="en-US" dirty="0" smtClean="0"/>
              <a:t>Brute Force</a:t>
            </a:r>
          </a:p>
          <a:p>
            <a:pPr lvl="2"/>
            <a:r>
              <a:rPr lang="en-US" dirty="0" smtClean="0"/>
              <a:t>Various </a:t>
            </a:r>
            <a:r>
              <a:rPr lang="en-US" dirty="0" err="1" smtClean="0"/>
              <a:t>Defuzzification</a:t>
            </a:r>
            <a:r>
              <a:rPr lang="en-US" dirty="0" smtClean="0"/>
              <a:t> Methods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04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Calibrating the model</a:t>
            </a:r>
            <a:endParaRPr lang="en-US" dirty="0"/>
          </a:p>
          <a:p>
            <a:endParaRPr lang="en-US" dirty="0"/>
          </a:p>
        </p:txBody>
      </p:sp>
      <p:sp>
        <p:nvSpPr>
          <p:cNvPr id="4" name="Can 3"/>
          <p:cNvSpPr/>
          <p:nvPr/>
        </p:nvSpPr>
        <p:spPr>
          <a:xfrm>
            <a:off x="1059592" y="2222157"/>
            <a:ext cx="2438400" cy="33528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59592" y="5727357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CourBC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825843" y="3893407"/>
            <a:ext cx="2982098" cy="233749"/>
            <a:chOff x="4724400" y="3733800"/>
            <a:chExt cx="2982098" cy="233749"/>
          </a:xfrm>
        </p:grpSpPr>
        <p:sp>
          <p:nvSpPr>
            <p:cNvPr id="6" name="Double Wave 5"/>
            <p:cNvSpPr/>
            <p:nvPr/>
          </p:nvSpPr>
          <p:spPr>
            <a:xfrm>
              <a:off x="4724400" y="3733800"/>
              <a:ext cx="152400" cy="228600"/>
            </a:xfrm>
            <a:prstGeom prst="doubleWav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Double Wave 6"/>
            <p:cNvSpPr/>
            <p:nvPr/>
          </p:nvSpPr>
          <p:spPr>
            <a:xfrm>
              <a:off x="4876800" y="3733800"/>
              <a:ext cx="152400" cy="228600"/>
            </a:xfrm>
            <a:prstGeom prst="doubleWav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Double Wave 8"/>
            <p:cNvSpPr/>
            <p:nvPr/>
          </p:nvSpPr>
          <p:spPr>
            <a:xfrm>
              <a:off x="5029200" y="3733800"/>
              <a:ext cx="152400" cy="228600"/>
            </a:xfrm>
            <a:prstGeom prst="doubleWav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ouble Wave 9"/>
            <p:cNvSpPr/>
            <p:nvPr/>
          </p:nvSpPr>
          <p:spPr>
            <a:xfrm>
              <a:off x="5181600" y="3733800"/>
              <a:ext cx="152400" cy="228600"/>
            </a:xfrm>
            <a:prstGeom prst="doubleWav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ouble Wave 10"/>
            <p:cNvSpPr/>
            <p:nvPr/>
          </p:nvSpPr>
          <p:spPr>
            <a:xfrm>
              <a:off x="5331941" y="3738949"/>
              <a:ext cx="152400" cy="228600"/>
            </a:xfrm>
            <a:prstGeom prst="doubleWav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ouble Wave 11"/>
            <p:cNvSpPr/>
            <p:nvPr/>
          </p:nvSpPr>
          <p:spPr>
            <a:xfrm>
              <a:off x="5484341" y="3738949"/>
              <a:ext cx="152400" cy="228600"/>
            </a:xfrm>
            <a:prstGeom prst="doubleWav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uble Wave 12"/>
            <p:cNvSpPr/>
            <p:nvPr/>
          </p:nvSpPr>
          <p:spPr>
            <a:xfrm>
              <a:off x="5636741" y="3738949"/>
              <a:ext cx="152400" cy="228600"/>
            </a:xfrm>
            <a:prstGeom prst="doubleWav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ouble Wave 13"/>
            <p:cNvSpPr/>
            <p:nvPr/>
          </p:nvSpPr>
          <p:spPr>
            <a:xfrm>
              <a:off x="5789141" y="3738949"/>
              <a:ext cx="152400" cy="228600"/>
            </a:xfrm>
            <a:prstGeom prst="doubleWav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ouble Wave 14"/>
            <p:cNvSpPr/>
            <p:nvPr/>
          </p:nvSpPr>
          <p:spPr>
            <a:xfrm>
              <a:off x="5931244" y="3738949"/>
              <a:ext cx="152400" cy="228600"/>
            </a:xfrm>
            <a:prstGeom prst="doubleWav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ouble Wave 15"/>
            <p:cNvSpPr/>
            <p:nvPr/>
          </p:nvSpPr>
          <p:spPr>
            <a:xfrm>
              <a:off x="6083644" y="3738949"/>
              <a:ext cx="152400" cy="228600"/>
            </a:xfrm>
            <a:prstGeom prst="doubleWav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ouble Wave 16"/>
            <p:cNvSpPr/>
            <p:nvPr/>
          </p:nvSpPr>
          <p:spPr>
            <a:xfrm>
              <a:off x="6236044" y="3738949"/>
              <a:ext cx="152400" cy="228600"/>
            </a:xfrm>
            <a:prstGeom prst="doubleWav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ouble Wave 17"/>
            <p:cNvSpPr/>
            <p:nvPr/>
          </p:nvSpPr>
          <p:spPr>
            <a:xfrm>
              <a:off x="6388444" y="3738949"/>
              <a:ext cx="152400" cy="228600"/>
            </a:xfrm>
            <a:prstGeom prst="doubleWav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uble Wave 18"/>
            <p:cNvSpPr/>
            <p:nvPr/>
          </p:nvSpPr>
          <p:spPr>
            <a:xfrm>
              <a:off x="6522309" y="3738949"/>
              <a:ext cx="152400" cy="228600"/>
            </a:xfrm>
            <a:prstGeom prst="doubleWav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ouble Wave 19"/>
            <p:cNvSpPr/>
            <p:nvPr/>
          </p:nvSpPr>
          <p:spPr>
            <a:xfrm>
              <a:off x="6674709" y="3738949"/>
              <a:ext cx="152400" cy="228600"/>
            </a:xfrm>
            <a:prstGeom prst="doubleWav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ouble Wave 20"/>
            <p:cNvSpPr/>
            <p:nvPr/>
          </p:nvSpPr>
          <p:spPr>
            <a:xfrm>
              <a:off x="6827109" y="3738949"/>
              <a:ext cx="152400" cy="228600"/>
            </a:xfrm>
            <a:prstGeom prst="doubleWav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Double Wave 21"/>
            <p:cNvSpPr/>
            <p:nvPr/>
          </p:nvSpPr>
          <p:spPr>
            <a:xfrm>
              <a:off x="6979509" y="3738949"/>
              <a:ext cx="152400" cy="228600"/>
            </a:xfrm>
            <a:prstGeom prst="doubleWav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Double Wave 22"/>
            <p:cNvSpPr/>
            <p:nvPr/>
          </p:nvSpPr>
          <p:spPr>
            <a:xfrm>
              <a:off x="7096898" y="3738949"/>
              <a:ext cx="152400" cy="228600"/>
            </a:xfrm>
            <a:prstGeom prst="doubleWav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Double Wave 23"/>
            <p:cNvSpPr/>
            <p:nvPr/>
          </p:nvSpPr>
          <p:spPr>
            <a:xfrm>
              <a:off x="7249298" y="3738949"/>
              <a:ext cx="152400" cy="228600"/>
            </a:xfrm>
            <a:prstGeom prst="doubleWav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Double Wave 24"/>
            <p:cNvSpPr/>
            <p:nvPr/>
          </p:nvSpPr>
          <p:spPr>
            <a:xfrm>
              <a:off x="7401698" y="3738949"/>
              <a:ext cx="152400" cy="228600"/>
            </a:xfrm>
            <a:prstGeom prst="doubleWav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Double Wave 25"/>
            <p:cNvSpPr/>
            <p:nvPr/>
          </p:nvSpPr>
          <p:spPr>
            <a:xfrm>
              <a:off x="7554098" y="3738949"/>
              <a:ext cx="152400" cy="228600"/>
            </a:xfrm>
            <a:prstGeom prst="doubleWav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336192" y="2603157"/>
            <a:ext cx="1868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 Dataset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311478" y="5117757"/>
            <a:ext cx="1774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Testing Dataset</a:t>
            </a:r>
            <a:endParaRPr lang="en-US" dirty="0"/>
          </a:p>
        </p:txBody>
      </p:sp>
      <p:cxnSp>
        <p:nvCxnSpPr>
          <p:cNvPr id="31" name="Straight Arrow Connector 30"/>
          <p:cNvCxnSpPr>
            <a:endCxn id="28" idx="1"/>
          </p:cNvCxnSpPr>
          <p:nvPr/>
        </p:nvCxnSpPr>
        <p:spPr>
          <a:xfrm flipV="1">
            <a:off x="2185087" y="2787823"/>
            <a:ext cx="2151105" cy="5773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9" idx="1"/>
          </p:cNvCxnSpPr>
          <p:nvPr/>
        </p:nvCxnSpPr>
        <p:spPr>
          <a:xfrm>
            <a:off x="2185087" y="4660557"/>
            <a:ext cx="2126391" cy="6418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400800" y="3076490"/>
            <a:ext cx="2133600" cy="22467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Calibrate model using the </a:t>
            </a:r>
            <a:r>
              <a:rPr lang="en-US" sz="2000" i="1" dirty="0" smtClean="0"/>
              <a:t>training dataset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Evaluate model on the </a:t>
            </a:r>
            <a:r>
              <a:rPr lang="en-US" sz="2000" i="1" dirty="0" smtClean="0"/>
              <a:t>testing dataset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7716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of Model</a:t>
            </a:r>
            <a:br>
              <a:rPr lang="en-US" dirty="0" smtClean="0"/>
            </a:br>
            <a:r>
              <a:rPr lang="en-US" dirty="0" smtClean="0"/>
              <a:t>1) Iterative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7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Optimize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Default model: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44" y="1828800"/>
            <a:ext cx="668655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61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Optimize Variables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44" y="1828800"/>
            <a:ext cx="668655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1241082" y="2312772"/>
            <a:ext cx="2196156" cy="609600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232844" y="2922372"/>
            <a:ext cx="2196156" cy="539580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41082" y="3460920"/>
            <a:ext cx="2196156" cy="539580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638800" y="2382792"/>
            <a:ext cx="2196156" cy="1503408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848600" cy="5059363"/>
          </a:xfrm>
        </p:spPr>
        <p:txBody>
          <a:bodyPr/>
          <a:lstStyle/>
          <a:p>
            <a:r>
              <a:rPr lang="en-US" dirty="0" smtClean="0"/>
              <a:t>4 variables to calibrate: 3 input &amp; 1 output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5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057275"/>
            <a:ext cx="8629650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9"/>
            <a:ext cx="4648200" cy="466488"/>
          </a:xfrm>
        </p:spPr>
        <p:txBody>
          <a:bodyPr>
            <a:noAutofit/>
          </a:bodyPr>
          <a:lstStyle/>
          <a:p>
            <a:r>
              <a:rPr lang="en-US" dirty="0" smtClean="0"/>
              <a:t>Optimize </a:t>
            </a:r>
            <a:r>
              <a:rPr lang="en-US" dirty="0"/>
              <a:t>Variables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1922382" y="1103204"/>
            <a:ext cx="1201817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err="1"/>
              <a:t>People_Min</a:t>
            </a:r>
            <a:endParaRPr lang="en-US" sz="1400" dirty="0"/>
          </a:p>
        </p:txBody>
      </p:sp>
      <p:sp>
        <p:nvSpPr>
          <p:cNvPr id="6" name="TextBox 3"/>
          <p:cNvSpPr txBox="1"/>
          <p:nvPr/>
        </p:nvSpPr>
        <p:spPr>
          <a:xfrm>
            <a:off x="6955532" y="2892623"/>
            <a:ext cx="1197868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err="1" smtClean="0"/>
              <a:t>People_Max</a:t>
            </a:r>
            <a:endParaRPr lang="en-US" sz="1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43200" y="1508633"/>
            <a:ext cx="487027" cy="6136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 flipV="1">
            <a:off x="5562600" y="2206824"/>
            <a:ext cx="1392932" cy="8396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/>
        </p:nvSpPr>
        <p:spPr>
          <a:xfrm>
            <a:off x="4648200" y="299254"/>
            <a:ext cx="3552576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u="sng" baseline="0" dirty="0" err="1" smtClean="0"/>
              <a:t>People_Min</a:t>
            </a:r>
            <a:r>
              <a:rPr lang="en-US" sz="1400" u="sng" dirty="0" smtClean="0"/>
              <a:t> + (</a:t>
            </a:r>
            <a:r>
              <a:rPr lang="en-US" sz="1400" u="sng" baseline="0" dirty="0" err="1" smtClean="0"/>
              <a:t>People_Max</a:t>
            </a:r>
            <a:r>
              <a:rPr lang="en-US" sz="1400" u="sng" dirty="0"/>
              <a:t> - </a:t>
            </a:r>
            <a:r>
              <a:rPr lang="en-US" sz="1400" u="sng" dirty="0" err="1" smtClean="0"/>
              <a:t>People_Min</a:t>
            </a:r>
            <a:r>
              <a:rPr lang="en-US" sz="1400" u="sng" dirty="0" smtClean="0"/>
              <a:t>)</a:t>
            </a:r>
          </a:p>
          <a:p>
            <a:pPr algn="ctr"/>
            <a:r>
              <a:rPr lang="en-US" sz="1400" dirty="0"/>
              <a:t>2</a:t>
            </a:r>
          </a:p>
        </p:txBody>
      </p:sp>
      <p:cxnSp>
        <p:nvCxnSpPr>
          <p:cNvPr id="10" name="Straight Arrow Connector 9"/>
          <p:cNvCxnSpPr>
            <a:endCxn id="9" idx="2"/>
          </p:cNvCxnSpPr>
          <p:nvPr/>
        </p:nvCxnSpPr>
        <p:spPr>
          <a:xfrm flipV="1">
            <a:off x="4419600" y="822474"/>
            <a:ext cx="2004888" cy="13843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66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GB" sz="4400" dirty="0" smtClean="0">
                <a:solidFill>
                  <a:schemeClr val="tx1"/>
                </a:solidFill>
              </a:rPr>
              <a:t>‘</a:t>
            </a:r>
            <a:r>
              <a:rPr lang="en-GB" sz="4400" b="1" dirty="0" smtClean="0">
                <a:solidFill>
                  <a:schemeClr val="tx1"/>
                </a:solidFill>
              </a:rPr>
              <a:t>Justice</a:t>
            </a:r>
            <a:r>
              <a:rPr lang="en-GB" sz="4400" dirty="0" smtClean="0"/>
              <a:t> delayed </a:t>
            </a:r>
            <a:r>
              <a:rPr lang="en-GB" sz="4400" b="1" dirty="0" smtClean="0">
                <a:solidFill>
                  <a:schemeClr val="tx1"/>
                </a:solidFill>
              </a:rPr>
              <a:t>is</a:t>
            </a:r>
            <a:r>
              <a:rPr lang="en-GB" sz="4400" dirty="0" smtClean="0"/>
              <a:t> </a:t>
            </a:r>
            <a:r>
              <a:rPr lang="en-GB" sz="4400" dirty="0" smtClean="0">
                <a:solidFill>
                  <a:schemeClr val="bg1"/>
                </a:solidFill>
              </a:rPr>
              <a:t>‘</a:t>
            </a:r>
            <a:r>
              <a:rPr lang="en-GB" sz="4400" b="1" dirty="0" smtClean="0">
                <a:solidFill>
                  <a:schemeClr val="tx1"/>
                </a:solidFill>
              </a:rPr>
              <a:t>justice</a:t>
            </a:r>
            <a:r>
              <a:rPr lang="en-GB" sz="4400" dirty="0" smtClean="0"/>
              <a:t> denied</a:t>
            </a:r>
            <a:r>
              <a:rPr lang="en-GB" sz="4400" dirty="0" smtClean="0">
                <a:solidFill>
                  <a:schemeClr val="tx1"/>
                </a:solidFill>
              </a:rPr>
              <a:t>’</a:t>
            </a:r>
            <a:r>
              <a:rPr lang="en-GB" sz="4400" dirty="0" smtClean="0"/>
              <a:t/>
            </a:r>
            <a:br>
              <a:rPr lang="en-GB" sz="4400" dirty="0" smtClean="0"/>
            </a:br>
            <a:r>
              <a:rPr lang="en-GB" sz="2400" dirty="0" smtClean="0"/>
              <a:t>				</a:t>
            </a:r>
            <a:endParaRPr lang="en-GB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325112"/>
          </a:xfrm>
        </p:spPr>
        <p:txBody>
          <a:bodyPr>
            <a:normAutofit/>
          </a:bodyPr>
          <a:lstStyle/>
          <a:p>
            <a:pPr marL="365760" lvl="1" indent="-256032">
              <a:buClr>
                <a:schemeClr val="accent3"/>
              </a:buClr>
              <a:buNone/>
            </a:pPr>
            <a:endParaRPr lang="en-CA" sz="2800" dirty="0" smtClean="0"/>
          </a:p>
          <a:p>
            <a:pPr marL="365760" lvl="1" indent="-256032">
              <a:buClr>
                <a:schemeClr val="accent3"/>
              </a:buClr>
              <a:buNone/>
            </a:pPr>
            <a:r>
              <a:rPr lang="en-CA" sz="2800" dirty="0" smtClean="0"/>
              <a:t>Delay may lead to:</a:t>
            </a:r>
          </a:p>
          <a:p>
            <a:pPr marL="630936" lvl="2" indent="-256032">
              <a:buClr>
                <a:schemeClr val="accent3"/>
              </a:buClr>
              <a:buNone/>
            </a:pPr>
            <a:endParaRPr lang="en-CA" sz="1400" dirty="0" smtClean="0"/>
          </a:p>
          <a:p>
            <a:pPr marL="630936" lvl="2" indent="-256032">
              <a:buClr>
                <a:schemeClr val="accent3"/>
              </a:buClr>
              <a:buNone/>
            </a:pPr>
            <a:r>
              <a:rPr lang="en-CA" sz="2400" dirty="0" smtClean="0"/>
              <a:t>Undesirable conclusions to cases</a:t>
            </a:r>
          </a:p>
          <a:p>
            <a:pPr marL="630936" lvl="2" indent="-256032">
              <a:buClr>
                <a:schemeClr val="accent3"/>
              </a:buClr>
              <a:buNone/>
            </a:pPr>
            <a:r>
              <a:rPr lang="en-CA" sz="2400" dirty="0" smtClean="0"/>
              <a:t>Weakened cases by prosecution and defence counsels</a:t>
            </a:r>
          </a:p>
          <a:p>
            <a:pPr marL="630936" lvl="2" indent="-256032">
              <a:buClr>
                <a:schemeClr val="accent3"/>
              </a:buClr>
              <a:buNone/>
            </a:pPr>
            <a:r>
              <a:rPr lang="en-CA" sz="2400" dirty="0" smtClean="0"/>
              <a:t>Increased costs to the justice system</a:t>
            </a:r>
          </a:p>
          <a:p>
            <a:pPr marL="630936" lvl="2" indent="-256032">
              <a:buClr>
                <a:schemeClr val="accent3"/>
              </a:buClr>
              <a:buNone/>
            </a:pPr>
            <a:r>
              <a:rPr lang="en-CA" sz="2400" dirty="0" smtClean="0"/>
              <a:t>A breach of society’s interest in swift and fair justice</a:t>
            </a:r>
          </a:p>
          <a:p>
            <a:pPr marL="630936" lvl="2" indent="-256032">
              <a:buClr>
                <a:schemeClr val="accent3"/>
              </a:buClr>
              <a:buNone/>
            </a:pPr>
            <a:r>
              <a:rPr lang="en-CA" sz="2400" dirty="0" smtClean="0"/>
              <a:t>Infringements on the rights and freedoms of the accused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638800" y="1524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(William Gladstone)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Optimize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Search Process for one Input Variable</a:t>
            </a:r>
            <a:endParaRPr lang="en-US" dirty="0"/>
          </a:p>
        </p:txBody>
      </p:sp>
      <p:pic>
        <p:nvPicPr>
          <p:cNvPr id="5" name="Untitl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3000" y="17526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0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Optimize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1"/>
            <a:ext cx="5638800" cy="457199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dirty="0" smtClean="0"/>
              <a:t>Have 4 variables in the system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09800"/>
            <a:ext cx="5743832" cy="434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Find optimal parameters for Variable #1</a:t>
            </a:r>
          </a:p>
          <a:p>
            <a:pPr lvl="1" indent="0">
              <a:buNone/>
            </a:pPr>
            <a:r>
              <a:rPr lang="en-US" sz="1800" dirty="0" smtClean="0"/>
              <a:t>Try </a:t>
            </a:r>
            <a:r>
              <a:rPr lang="en-US" sz="1800" dirty="0"/>
              <a:t>various parameters for each </a:t>
            </a:r>
            <a:r>
              <a:rPr lang="en-US" sz="1800" dirty="0" smtClean="0"/>
              <a:t>MF</a:t>
            </a:r>
          </a:p>
          <a:p>
            <a:pPr lvl="1" indent="0">
              <a:buNone/>
            </a:pPr>
            <a:r>
              <a:rPr lang="en-US" sz="1800" dirty="0" smtClean="0"/>
              <a:t>Choose parameters such that correlation is MAX</a:t>
            </a:r>
            <a:endParaRPr lang="en-US" sz="1800" dirty="0"/>
          </a:p>
          <a:p>
            <a:r>
              <a:rPr lang="en-US" sz="1800" dirty="0"/>
              <a:t>Find optimal parameters for </a:t>
            </a:r>
            <a:r>
              <a:rPr lang="en-US" sz="1800" dirty="0" smtClean="0"/>
              <a:t>Variable </a:t>
            </a:r>
            <a:r>
              <a:rPr lang="en-US" sz="1800" dirty="0"/>
              <a:t>#2</a:t>
            </a:r>
          </a:p>
          <a:p>
            <a:pPr lvl="1" indent="0">
              <a:buNone/>
            </a:pPr>
            <a:r>
              <a:rPr lang="en-US" sz="1800" dirty="0"/>
              <a:t>Try various parameters for each </a:t>
            </a:r>
            <a:r>
              <a:rPr lang="en-US" sz="1800" dirty="0" smtClean="0"/>
              <a:t>MF</a:t>
            </a:r>
          </a:p>
          <a:p>
            <a:pPr lvl="1" indent="0">
              <a:buNone/>
            </a:pPr>
            <a:r>
              <a:rPr lang="en-US" sz="1800" dirty="0"/>
              <a:t>Choose parameters such that correlation is MAX</a:t>
            </a:r>
          </a:p>
          <a:p>
            <a:r>
              <a:rPr lang="en-US" sz="1800" dirty="0" smtClean="0"/>
              <a:t>Find </a:t>
            </a:r>
            <a:r>
              <a:rPr lang="en-US" sz="1800" dirty="0"/>
              <a:t>optimal parameters for </a:t>
            </a:r>
            <a:r>
              <a:rPr lang="en-US" sz="1800" dirty="0" smtClean="0"/>
              <a:t>Variable </a:t>
            </a:r>
            <a:r>
              <a:rPr lang="en-US" sz="1800" dirty="0"/>
              <a:t>#3</a:t>
            </a:r>
          </a:p>
          <a:p>
            <a:pPr lvl="1" indent="0">
              <a:buNone/>
            </a:pPr>
            <a:r>
              <a:rPr lang="en-US" sz="1800" dirty="0"/>
              <a:t>Try various parameters for each </a:t>
            </a:r>
            <a:r>
              <a:rPr lang="en-US" sz="1800" dirty="0" smtClean="0"/>
              <a:t>MF</a:t>
            </a:r>
          </a:p>
          <a:p>
            <a:pPr lvl="1" indent="0">
              <a:buNone/>
            </a:pPr>
            <a:r>
              <a:rPr lang="en-US" sz="1800" dirty="0"/>
              <a:t>Choose parameters such that correlation is </a:t>
            </a:r>
            <a:r>
              <a:rPr lang="en-US" sz="1800" dirty="0" smtClean="0"/>
              <a:t>MAX</a:t>
            </a:r>
            <a:endParaRPr lang="en-US" sz="1800" dirty="0" smtClean="0"/>
          </a:p>
          <a:p>
            <a:r>
              <a:rPr lang="en-US" sz="1800" dirty="0"/>
              <a:t>Find optimal parameters for </a:t>
            </a:r>
            <a:r>
              <a:rPr lang="en-US" sz="1800" dirty="0" smtClean="0"/>
              <a:t>Variable #4</a:t>
            </a:r>
            <a:endParaRPr lang="en-US" sz="1800" dirty="0"/>
          </a:p>
          <a:p>
            <a:pPr lvl="1" indent="0">
              <a:buNone/>
            </a:pPr>
            <a:r>
              <a:rPr lang="en-US" sz="1800" dirty="0"/>
              <a:t>Try various parameters for each MF</a:t>
            </a:r>
          </a:p>
          <a:p>
            <a:pPr lvl="1" indent="0">
              <a:buNone/>
            </a:pPr>
            <a:r>
              <a:rPr lang="en-US" sz="1800" dirty="0"/>
              <a:t>Choose parameters such that correlation is MAX</a:t>
            </a:r>
          </a:p>
          <a:p>
            <a:pPr lvl="1" indent="0">
              <a:buNone/>
            </a:pPr>
            <a:endParaRPr lang="en-US" sz="1800" dirty="0" smtClean="0"/>
          </a:p>
          <a:p>
            <a:pPr lvl="1" indent="0">
              <a:buNone/>
            </a:pPr>
            <a:endParaRPr lang="en-US" sz="1800" dirty="0"/>
          </a:p>
        </p:txBody>
      </p:sp>
      <p:pic>
        <p:nvPicPr>
          <p:cNvPr id="7" name="Untitl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705600" y="1447800"/>
            <a:ext cx="203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2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209800" y="2514600"/>
            <a:ext cx="5181600" cy="457200"/>
          </a:xfrm>
        </p:spPr>
        <p:txBody>
          <a:bodyPr>
            <a:noAutofit/>
          </a:bodyPr>
          <a:lstStyle/>
          <a:p>
            <a:pPr algn="r"/>
            <a:r>
              <a:rPr lang="en-US" dirty="0" smtClean="0"/>
              <a:t>Optimize Variable</a:t>
            </a:r>
            <a:endParaRPr lang="en-US" dirty="0"/>
          </a:p>
        </p:txBody>
      </p:sp>
      <p:pic>
        <p:nvPicPr>
          <p:cNvPr id="4" name="Untitle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l="18210" r="18394"/>
          <a:stretch/>
        </p:blipFill>
        <p:spPr>
          <a:xfrm>
            <a:off x="1219200" y="228600"/>
            <a:ext cx="7240238" cy="6424174"/>
          </a:xfrm>
        </p:spPr>
      </p:pic>
    </p:spTree>
    <p:extLst>
      <p:ext uri="{BB962C8B-B14F-4D97-AF65-F5344CB8AC3E}">
        <p14:creationId xmlns:p14="http://schemas.microsoft.com/office/powerpoint/2010/main" val="47461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Optimize </a:t>
            </a:r>
            <a:r>
              <a:rPr lang="en-US" dirty="0"/>
              <a:t>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5562600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There are 4 variables</a:t>
            </a:r>
          </a:p>
          <a:p>
            <a:r>
              <a:rPr lang="en-US" dirty="0" smtClean="0"/>
              <a:t>Which to optimize first?</a:t>
            </a:r>
          </a:p>
          <a:p>
            <a:r>
              <a:rPr lang="en-US" dirty="0" smtClean="0"/>
              <a:t>Try all 24 permutations</a:t>
            </a:r>
          </a:p>
          <a:p>
            <a:pPr marL="800100" lvl="1" indent="-342900"/>
            <a:r>
              <a:rPr lang="en-US" dirty="0" smtClean="0"/>
              <a:t>{People, Charges, Severity, Complexity}</a:t>
            </a:r>
          </a:p>
          <a:p>
            <a:pPr marL="800100" lvl="1" indent="-342900"/>
            <a:r>
              <a:rPr lang="en-US" dirty="0"/>
              <a:t>{People, </a:t>
            </a:r>
            <a:r>
              <a:rPr lang="en-US" dirty="0" smtClean="0"/>
              <a:t>Charges, Complexity, </a:t>
            </a:r>
            <a:r>
              <a:rPr lang="en-US" dirty="0"/>
              <a:t>Severity</a:t>
            </a:r>
            <a:r>
              <a:rPr lang="en-US" dirty="0" smtClean="0"/>
              <a:t>}</a:t>
            </a:r>
            <a:endParaRPr lang="en-US" dirty="0"/>
          </a:p>
          <a:p>
            <a:pPr marL="800100" lvl="1" indent="-342900"/>
            <a:r>
              <a:rPr lang="en-US" dirty="0"/>
              <a:t>{</a:t>
            </a:r>
            <a:r>
              <a:rPr lang="en-US" dirty="0" smtClean="0"/>
              <a:t>People, Severity</a:t>
            </a:r>
            <a:r>
              <a:rPr lang="en-US" dirty="0"/>
              <a:t>, </a:t>
            </a:r>
            <a:r>
              <a:rPr lang="en-US" dirty="0" smtClean="0"/>
              <a:t>Complexity, </a:t>
            </a:r>
            <a:r>
              <a:rPr lang="en-US" dirty="0"/>
              <a:t>Charges</a:t>
            </a:r>
            <a:r>
              <a:rPr lang="en-US" dirty="0" smtClean="0"/>
              <a:t>}</a:t>
            </a:r>
            <a:endParaRPr lang="en-US" dirty="0"/>
          </a:p>
          <a:p>
            <a:pPr marL="800100" lvl="1" indent="-342900"/>
            <a:r>
              <a:rPr lang="en-US" dirty="0" smtClean="0"/>
              <a:t>…</a:t>
            </a:r>
          </a:p>
          <a:p>
            <a:pPr marL="800100" lvl="1" indent="-342900"/>
            <a:endParaRPr lang="en-US" dirty="0"/>
          </a:p>
          <a:p>
            <a:pPr marL="342900" indent="-342900"/>
            <a:r>
              <a:rPr lang="en-US" dirty="0" smtClean="0"/>
              <a:t>See which gives best correlation</a:t>
            </a:r>
            <a:endParaRPr lang="en-US" dirty="0"/>
          </a:p>
        </p:txBody>
      </p:sp>
      <p:pic>
        <p:nvPicPr>
          <p:cNvPr id="4" name="Untitl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l="18210" r="18394"/>
          <a:stretch/>
        </p:blipFill>
        <p:spPr>
          <a:xfrm>
            <a:off x="6270712" y="3733799"/>
            <a:ext cx="2466753" cy="218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4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Optimize </a:t>
            </a:r>
            <a:r>
              <a:rPr lang="en-US" dirty="0"/>
              <a:t>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5562600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Animation searches using an interval of 1</a:t>
            </a:r>
          </a:p>
          <a:p>
            <a:endParaRPr lang="en-US" dirty="0" smtClean="0"/>
          </a:p>
          <a:p>
            <a:r>
              <a:rPr lang="en-US" dirty="0" smtClean="0"/>
              <a:t>For experiments</a:t>
            </a:r>
          </a:p>
          <a:p>
            <a:pPr marL="800100" lvl="1" indent="-342900"/>
            <a:r>
              <a:rPr lang="en-US" dirty="0" smtClean="0"/>
              <a:t>searched using interval of 0.1</a:t>
            </a:r>
          </a:p>
          <a:p>
            <a:pPr marL="800100" lvl="1" indent="-342900"/>
            <a:r>
              <a:rPr lang="en-US" dirty="0" smtClean="0"/>
              <a:t>20604 evaluations of the FIS</a:t>
            </a:r>
          </a:p>
          <a:p>
            <a:pPr marL="800100" lvl="1" indent="-342900"/>
            <a:r>
              <a:rPr lang="en-US" dirty="0" smtClean="0"/>
              <a:t>24 permutations</a:t>
            </a:r>
          </a:p>
          <a:p>
            <a:pPr marL="800100" lvl="1" indent="-342900"/>
            <a:endParaRPr lang="en-US" dirty="0"/>
          </a:p>
          <a:p>
            <a:pPr marL="800100" lvl="1" indent="-342900"/>
            <a:r>
              <a:rPr lang="en-US" dirty="0" smtClean="0"/>
              <a:t>494496 evaluation of the FIS</a:t>
            </a:r>
          </a:p>
          <a:p>
            <a:pPr marL="800100" lvl="1" indent="-342900"/>
            <a:endParaRPr lang="en-US" dirty="0"/>
          </a:p>
          <a:p>
            <a:pPr marL="800100" lvl="1" indent="-342900"/>
            <a:r>
              <a:rPr lang="en-US" dirty="0" smtClean="0"/>
              <a:t>Single evaluation of the FIS takes ~3.2s</a:t>
            </a:r>
          </a:p>
          <a:p>
            <a:pPr marL="800100" lvl="1" indent="-342900"/>
            <a:endParaRPr lang="en-US" dirty="0"/>
          </a:p>
          <a:p>
            <a:pPr marL="800100" lvl="1" indent="-342900"/>
            <a:r>
              <a:rPr lang="en-US" dirty="0" smtClean="0"/>
              <a:t>Total runtime ~18days</a:t>
            </a:r>
          </a:p>
        </p:txBody>
      </p:sp>
      <p:pic>
        <p:nvPicPr>
          <p:cNvPr id="4" name="Untitl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l="18210" r="18394"/>
          <a:stretch/>
        </p:blipFill>
        <p:spPr>
          <a:xfrm>
            <a:off x="6270712" y="3733799"/>
            <a:ext cx="2466753" cy="218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5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ptimize Variables – 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1482574"/>
              </p:ext>
            </p:extLst>
          </p:nvPr>
        </p:nvGraphicFramePr>
        <p:xfrm>
          <a:off x="457200" y="1066800"/>
          <a:ext cx="79248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  <a:gridCol w="1524000"/>
                <a:gridCol w="609600"/>
                <a:gridCol w="2072640"/>
                <a:gridCol w="158496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Scenario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Correlation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Scenario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Correlation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{P,</a:t>
                      </a:r>
                      <a:r>
                        <a:rPr lang="en-US" baseline="0" dirty="0" smtClean="0"/>
                        <a:t> Ch, S, Co}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0.3917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{S,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</a:t>
                      </a:r>
                      <a:r>
                        <a:rPr lang="en-US" baseline="0" dirty="0" smtClean="0"/>
                        <a:t>, P, Co}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0.3925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{P,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</a:t>
                      </a:r>
                      <a:r>
                        <a:rPr lang="en-US" baseline="0" dirty="0" smtClean="0"/>
                        <a:t>, Co, S}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0.3862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{S,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</a:t>
                      </a:r>
                      <a:r>
                        <a:rPr lang="en-US" baseline="0" dirty="0" smtClean="0"/>
                        <a:t>, Co, P}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0.4071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{P, S, </a:t>
                      </a:r>
                      <a:r>
                        <a:rPr lang="en-US" dirty="0" err="1" smtClean="0"/>
                        <a:t>Ch</a:t>
                      </a:r>
                      <a:r>
                        <a:rPr lang="en-US" dirty="0" smtClean="0"/>
                        <a:t>, Co}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0.3851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{S, P, </a:t>
                      </a:r>
                      <a:r>
                        <a:rPr lang="en-US" dirty="0" err="1" smtClean="0"/>
                        <a:t>Ch</a:t>
                      </a:r>
                      <a:r>
                        <a:rPr lang="en-US" dirty="0" smtClean="0"/>
                        <a:t>, Co}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0.4016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{P, S, Co, </a:t>
                      </a:r>
                      <a:r>
                        <a:rPr lang="en-US" dirty="0" err="1" smtClean="0"/>
                        <a:t>Ch</a:t>
                      </a:r>
                      <a:r>
                        <a:rPr lang="en-US" dirty="0" smtClean="0"/>
                        <a:t>}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0.3854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{S, P, Co, </a:t>
                      </a:r>
                      <a:r>
                        <a:rPr lang="en-US" dirty="0" err="1" smtClean="0"/>
                        <a:t>Ch</a:t>
                      </a:r>
                      <a:r>
                        <a:rPr lang="en-US" dirty="0" smtClean="0"/>
                        <a:t>}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0.4051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{P, Co,</a:t>
                      </a:r>
                      <a:r>
                        <a:rPr lang="en-US" baseline="0" dirty="0" smtClean="0"/>
                        <a:t> S, </a:t>
                      </a:r>
                      <a:r>
                        <a:rPr lang="en-US" baseline="0" dirty="0" err="1" smtClean="0"/>
                        <a:t>Ch</a:t>
                      </a:r>
                      <a:r>
                        <a:rPr lang="en-US" baseline="0" dirty="0" smtClean="0"/>
                        <a:t>}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0.3953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{S, Co,</a:t>
                      </a:r>
                      <a:r>
                        <a:rPr lang="en-US" baseline="0" dirty="0" smtClean="0"/>
                        <a:t> P, </a:t>
                      </a:r>
                      <a:r>
                        <a:rPr lang="en-US" baseline="0" dirty="0" err="1" smtClean="0"/>
                        <a:t>Ch</a:t>
                      </a:r>
                      <a:r>
                        <a:rPr lang="en-US" baseline="0" dirty="0" smtClean="0"/>
                        <a:t>}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0.3812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{P, Co,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</a:t>
                      </a:r>
                      <a:r>
                        <a:rPr lang="en-US" baseline="0" dirty="0" smtClean="0"/>
                        <a:t>, S}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0.3924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{S, Co,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</a:t>
                      </a:r>
                      <a:r>
                        <a:rPr lang="en-US" baseline="0" dirty="0" smtClean="0"/>
                        <a:t>, P}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0.3729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{</a:t>
                      </a:r>
                      <a:r>
                        <a:rPr lang="en-US" dirty="0" err="1" smtClean="0"/>
                        <a:t>Ch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P, S, Co}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0.3966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{Co,</a:t>
                      </a:r>
                      <a:r>
                        <a:rPr lang="en-US" baseline="0" dirty="0" smtClean="0"/>
                        <a:t> P, S, </a:t>
                      </a:r>
                      <a:r>
                        <a:rPr lang="en-US" baseline="0" dirty="0" err="1" smtClean="0"/>
                        <a:t>Ch</a:t>
                      </a:r>
                      <a:r>
                        <a:rPr lang="en-US" baseline="0" dirty="0" smtClean="0"/>
                        <a:t>}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0.3837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{</a:t>
                      </a:r>
                      <a:r>
                        <a:rPr lang="en-US" dirty="0" err="1" smtClean="0"/>
                        <a:t>Ch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P, Co, S}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0.3957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{Co,</a:t>
                      </a:r>
                      <a:r>
                        <a:rPr lang="en-US" baseline="0" dirty="0" smtClean="0"/>
                        <a:t> P, </a:t>
                      </a:r>
                      <a:r>
                        <a:rPr lang="en-US" baseline="0" dirty="0" err="1" smtClean="0"/>
                        <a:t>Ch</a:t>
                      </a:r>
                      <a:r>
                        <a:rPr lang="en-US" baseline="0" dirty="0" smtClean="0"/>
                        <a:t>, S}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0.4023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{</a:t>
                      </a:r>
                      <a:r>
                        <a:rPr lang="en-US" dirty="0" err="1" smtClean="0"/>
                        <a:t>Ch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S, P, Co}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0.4095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{Co,</a:t>
                      </a:r>
                      <a:r>
                        <a:rPr lang="en-US" baseline="0" dirty="0" smtClean="0"/>
                        <a:t> S, P, </a:t>
                      </a:r>
                      <a:r>
                        <a:rPr lang="en-US" baseline="0" dirty="0" err="1" smtClean="0"/>
                        <a:t>Ch</a:t>
                      </a:r>
                      <a:r>
                        <a:rPr lang="en-US" baseline="0" dirty="0" smtClean="0"/>
                        <a:t>}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0.3810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{</a:t>
                      </a:r>
                      <a:r>
                        <a:rPr lang="en-US" dirty="0" err="1" smtClean="0"/>
                        <a:t>Ch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S, Co, P}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0.4092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{Co,</a:t>
                      </a:r>
                      <a:r>
                        <a:rPr lang="en-US" baseline="0" dirty="0" smtClean="0"/>
                        <a:t> S, </a:t>
                      </a:r>
                      <a:r>
                        <a:rPr lang="en-US" baseline="0" dirty="0" err="1" smtClean="0"/>
                        <a:t>Ch</a:t>
                      </a:r>
                      <a:r>
                        <a:rPr lang="en-US" baseline="0" dirty="0" smtClean="0"/>
                        <a:t>, P}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0.3718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{</a:t>
                      </a:r>
                      <a:r>
                        <a:rPr lang="en-US" dirty="0" err="1" smtClean="0"/>
                        <a:t>Ch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Co, P, S}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0.3794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{Co,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</a:t>
                      </a:r>
                      <a:r>
                        <a:rPr lang="en-US" baseline="0" dirty="0" smtClean="0"/>
                        <a:t>, P, S}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0.4106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{</a:t>
                      </a:r>
                      <a:r>
                        <a:rPr lang="en-US" dirty="0" err="1" smtClean="0"/>
                        <a:t>Ch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Co, S, P}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0.3612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{Co,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</a:t>
                      </a:r>
                      <a:r>
                        <a:rPr lang="en-US" baseline="0" dirty="0" smtClean="0"/>
                        <a:t>, S, P}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0.4108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6096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</a:t>
            </a:r>
            <a:r>
              <a:rPr lang="en-US" dirty="0" smtClean="0">
                <a:sym typeface="Wingdings" pitchFamily="2" charset="2"/>
              </a:rPr>
              <a:t> People</a:t>
            </a:r>
          </a:p>
          <a:p>
            <a:r>
              <a:rPr lang="en-US" dirty="0" err="1" smtClean="0"/>
              <a:t>Ch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# of Charges</a:t>
            </a:r>
            <a:r>
              <a:rPr lang="en-US" dirty="0" smtClean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6095999"/>
            <a:ext cx="2273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 </a:t>
            </a:r>
            <a:r>
              <a:rPr lang="en-US" dirty="0" smtClean="0">
                <a:sym typeface="Wingdings" pitchFamily="2" charset="2"/>
              </a:rPr>
              <a:t> Severity</a:t>
            </a:r>
          </a:p>
          <a:p>
            <a:r>
              <a:rPr lang="en-US" dirty="0" smtClean="0"/>
              <a:t>Co </a:t>
            </a:r>
            <a:r>
              <a:rPr lang="en-US" dirty="0" smtClean="0">
                <a:sym typeface="Wingdings" pitchFamily="2" charset="2"/>
              </a:rPr>
              <a:t> Complexity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1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 Variables –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 smtClean="0"/>
              <a:t>Best correlation after optimization on testing dataset: </a:t>
            </a:r>
          </a:p>
          <a:p>
            <a:r>
              <a:rPr lang="en-US" b="0" dirty="0" smtClean="0"/>
              <a:t>	{Complexity, # of Charges, Severity, # of People} </a:t>
            </a:r>
            <a:r>
              <a:rPr lang="en-US" b="0" dirty="0" smtClean="0">
                <a:sym typeface="Wingdings" pitchFamily="2" charset="2"/>
              </a:rPr>
              <a:t> </a:t>
            </a:r>
            <a:r>
              <a:rPr lang="en-US" b="0" dirty="0" smtClean="0"/>
              <a:t>0.4173</a:t>
            </a:r>
            <a:endParaRPr lang="en-US" b="0" dirty="0"/>
          </a:p>
          <a:p>
            <a:endParaRPr lang="en-US" i="1" u="sng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6444118" cy="453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774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 Variables – Results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6251396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69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of Model</a:t>
            </a:r>
            <a:br>
              <a:rPr lang="en-US" dirty="0" smtClean="0"/>
            </a:br>
            <a:r>
              <a:rPr lang="en-US" dirty="0" smtClean="0"/>
              <a:t>2) Brute Force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66800" y="6248400"/>
            <a:ext cx="769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"If brute force doesn't solve your problems, then you aren't using enough." </a:t>
            </a:r>
          </a:p>
        </p:txBody>
      </p:sp>
    </p:spTree>
    <p:extLst>
      <p:ext uri="{BB962C8B-B14F-4D97-AF65-F5344CB8AC3E}">
        <p14:creationId xmlns:p14="http://schemas.microsoft.com/office/powerpoint/2010/main" val="41625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Previous section assumed independence of variables</a:t>
            </a:r>
          </a:p>
          <a:p>
            <a:endParaRPr lang="en-US" dirty="0" smtClean="0"/>
          </a:p>
          <a:p>
            <a:pPr algn="ctr"/>
            <a:r>
              <a:rPr lang="en-US" dirty="0" smtClean="0"/>
              <a:t>What if there is dependence?</a:t>
            </a:r>
          </a:p>
          <a:p>
            <a:endParaRPr lang="en-US" dirty="0"/>
          </a:p>
          <a:p>
            <a:r>
              <a:rPr lang="en-US" dirty="0" smtClean="0"/>
              <a:t>For example</a:t>
            </a:r>
          </a:p>
          <a:p>
            <a:pPr marL="800100" lvl="1" indent="-342900"/>
            <a:r>
              <a:rPr lang="en-US" i="1" dirty="0" smtClean="0"/>
              <a:t># of People </a:t>
            </a:r>
            <a:r>
              <a:rPr lang="en-US" b="1" dirty="0" smtClean="0">
                <a:solidFill>
                  <a:srgbClr val="FF0000"/>
                </a:solidFill>
              </a:rPr>
              <a:t>and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i="1" dirty="0" smtClean="0"/>
              <a:t>Charges </a:t>
            </a:r>
            <a:r>
              <a:rPr lang="en-US" dirty="0" smtClean="0"/>
              <a:t>increases =</a:t>
            </a:r>
            <a:r>
              <a:rPr lang="en-US" dirty="0" smtClean="0">
                <a:sym typeface="Wingdings" pitchFamily="2" charset="2"/>
              </a:rPr>
              <a:t> Complexity increases</a:t>
            </a:r>
          </a:p>
          <a:p>
            <a:pPr marL="800100" lvl="1" indent="-342900"/>
            <a:endParaRPr lang="en-US" dirty="0">
              <a:sym typeface="Wingdings" pitchFamily="2" charset="2"/>
            </a:endParaRPr>
          </a:p>
          <a:p>
            <a:pPr marL="800100" lvl="1" indent="-342900"/>
            <a:r>
              <a:rPr lang="en-US" i="1" dirty="0" smtClean="0">
                <a:sym typeface="Wingdings" pitchFamily="2" charset="2"/>
              </a:rPr>
              <a:t># of People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or </a:t>
            </a:r>
            <a:r>
              <a:rPr lang="en-US" dirty="0" smtClean="0">
                <a:sym typeface="Wingdings" pitchFamily="2" charset="2"/>
              </a:rPr>
              <a:t>Charges increases </a:t>
            </a:r>
            <a:r>
              <a:rPr lang="en-US" dirty="0" smtClean="0"/>
              <a:t>≠ Complexity increases</a:t>
            </a:r>
            <a:endParaRPr lang="en-US" dirty="0"/>
          </a:p>
          <a:p>
            <a:pPr marL="800100" lvl="1" indent="-342900"/>
            <a:endParaRPr lang="en-US" i="1" dirty="0" smtClean="0"/>
          </a:p>
          <a:p>
            <a:pPr marL="342900" indent="-342900"/>
            <a:r>
              <a:rPr lang="en-US" b="0" dirty="0" smtClean="0"/>
              <a:t>Previous method will not detect this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68222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28600"/>
            <a:ext cx="8229600" cy="1066800"/>
          </a:xfrm>
        </p:spPr>
        <p:txBody>
          <a:bodyPr>
            <a:normAutofit/>
          </a:bodyPr>
          <a:lstStyle/>
          <a:p>
            <a:r>
              <a:rPr lang="en-CA" dirty="0" smtClean="0"/>
              <a:t>Legislative Framework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608512"/>
          </a:xfrm>
        </p:spPr>
        <p:txBody>
          <a:bodyPr>
            <a:normAutofit/>
          </a:bodyPr>
          <a:lstStyle/>
          <a:p>
            <a:r>
              <a:rPr lang="en-CA" dirty="0" smtClean="0"/>
              <a:t>“Any person charged with an offence has the right to be tried </a:t>
            </a:r>
            <a:r>
              <a:rPr lang="en-CA" i="1" dirty="0" smtClean="0"/>
              <a:t>within a reasonable time</a:t>
            </a:r>
            <a:r>
              <a:rPr lang="en-CA" dirty="0" smtClean="0"/>
              <a:t>”</a:t>
            </a:r>
          </a:p>
          <a:p>
            <a:pPr lvl="1"/>
            <a:r>
              <a:rPr lang="en-CA" dirty="0" smtClean="0"/>
              <a:t> </a:t>
            </a:r>
            <a:r>
              <a:rPr lang="en-CA" i="1" dirty="0" smtClean="0"/>
              <a:t>Canadian Charter of Rights and Freedoms</a:t>
            </a:r>
            <a:r>
              <a:rPr lang="en-CA" dirty="0" smtClean="0"/>
              <a:t>, s. 11(b)</a:t>
            </a:r>
          </a:p>
          <a:p>
            <a:pPr lvl="1"/>
            <a:r>
              <a:rPr lang="en-CA" dirty="0" smtClean="0"/>
              <a:t>Interpretation set out in: </a:t>
            </a:r>
          </a:p>
          <a:p>
            <a:pPr lvl="2"/>
            <a:r>
              <a:rPr lang="en-CA" i="1" dirty="0" smtClean="0"/>
              <a:t>R. v. </a:t>
            </a:r>
            <a:r>
              <a:rPr lang="en-CA" i="1" dirty="0" err="1" smtClean="0"/>
              <a:t>Askov</a:t>
            </a:r>
            <a:r>
              <a:rPr lang="en-CA" i="1" dirty="0" smtClean="0"/>
              <a:t> [1990] </a:t>
            </a:r>
            <a:r>
              <a:rPr lang="en-CA" i="1" baseline="30000" dirty="0" smtClean="0"/>
              <a:t>1</a:t>
            </a:r>
            <a:r>
              <a:rPr lang="en-CA" i="1" dirty="0" smtClean="0"/>
              <a:t>   and R. v. Morin [1992]</a:t>
            </a:r>
            <a:r>
              <a:rPr lang="en-CA" i="1" baseline="30000" dirty="0" smtClean="0"/>
              <a:t> 2</a:t>
            </a:r>
            <a:r>
              <a:rPr lang="en-CA" i="1" dirty="0" smtClean="0"/>
              <a:t> </a:t>
            </a:r>
          </a:p>
          <a:p>
            <a:endParaRPr lang="en-CA" dirty="0" smtClean="0"/>
          </a:p>
          <a:p>
            <a:endParaRPr lang="en-CA" dirty="0" smtClean="0"/>
          </a:p>
          <a:p>
            <a:endParaRPr lang="en-CA" i="1" dirty="0" smtClean="0"/>
          </a:p>
          <a:p>
            <a:endParaRPr lang="en-CA" i="1" dirty="0" smtClean="0"/>
          </a:p>
          <a:p>
            <a:pPr>
              <a:buNone/>
            </a:pPr>
            <a:r>
              <a:rPr lang="en-CA" sz="1800" dirty="0" smtClean="0"/>
              <a:t>1  </a:t>
            </a:r>
            <a:r>
              <a:rPr lang="da-DK" sz="1800" i="1" dirty="0" smtClean="0"/>
              <a:t>R. v. Askov,</a:t>
            </a:r>
            <a:r>
              <a:rPr lang="da-DK" sz="1800" dirty="0" smtClean="0"/>
              <a:t> [1990] 2 S.C.R. 1199</a:t>
            </a:r>
            <a:endParaRPr lang="en-CA" sz="1800" dirty="0" smtClean="0"/>
          </a:p>
          <a:p>
            <a:pPr>
              <a:buNone/>
            </a:pPr>
            <a:r>
              <a:rPr lang="en-CA" sz="1800" dirty="0" smtClean="0"/>
              <a:t>2  </a:t>
            </a:r>
            <a:r>
              <a:rPr lang="fi-FI" sz="1800" i="1" dirty="0" smtClean="0"/>
              <a:t>R. v.</a:t>
            </a:r>
            <a:r>
              <a:rPr lang="fi-FI" sz="1800" dirty="0" smtClean="0"/>
              <a:t> Morin, [1992] 1 S.C.R. 771</a:t>
            </a:r>
            <a:endParaRPr lang="en-CA" sz="1800" dirty="0" smtClean="0"/>
          </a:p>
          <a:p>
            <a:endParaRPr lang="en-CA" sz="1800" dirty="0" smtClean="0"/>
          </a:p>
        </p:txBody>
      </p:sp>
      <p:grpSp>
        <p:nvGrpSpPr>
          <p:cNvPr id="4" name="Group 21"/>
          <p:cNvGrpSpPr/>
          <p:nvPr/>
        </p:nvGrpSpPr>
        <p:grpSpPr>
          <a:xfrm>
            <a:off x="2123728" y="3933056"/>
            <a:ext cx="792088" cy="792088"/>
            <a:chOff x="1619672" y="4077072"/>
            <a:chExt cx="792088" cy="576064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1619672" y="4077072"/>
              <a:ext cx="0" cy="57606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1619672" y="4653136"/>
              <a:ext cx="792088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3059832" y="4428981"/>
            <a:ext cx="48965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&gt; 50 000 charges withdrawn</a:t>
            </a:r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Optimize </a:t>
            </a:r>
            <a:r>
              <a:rPr lang="en-US" dirty="0" smtClean="0"/>
              <a:t>Variables – Brute 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1981200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dirty="0" smtClean="0"/>
              <a:t>Brute Force</a:t>
            </a:r>
          </a:p>
          <a:p>
            <a:pPr marL="742950" lvl="2" indent="-342900"/>
            <a:r>
              <a:rPr lang="en-US" i="1" dirty="0" smtClean="0"/>
              <a:t>People</a:t>
            </a:r>
            <a:r>
              <a:rPr lang="en-US" dirty="0" smtClean="0"/>
              <a:t> input: Integer bounded between 0 and 10</a:t>
            </a:r>
          </a:p>
          <a:p>
            <a:pPr marL="742950" lvl="2" indent="-342900"/>
            <a:r>
              <a:rPr lang="en-US" i="1" dirty="0" smtClean="0"/>
              <a:t>Charges </a:t>
            </a:r>
            <a:r>
              <a:rPr lang="en-US" dirty="0" smtClean="0"/>
              <a:t>input: Integer bounded between 0 and 10</a:t>
            </a:r>
          </a:p>
          <a:p>
            <a:pPr marL="742950" lvl="2" indent="-342900"/>
            <a:r>
              <a:rPr lang="en-US" i="1" dirty="0" smtClean="0"/>
              <a:t>Severity </a:t>
            </a:r>
            <a:r>
              <a:rPr lang="en-US" dirty="0" smtClean="0"/>
              <a:t>input: Decimal bounded between 0 and 8</a:t>
            </a:r>
          </a:p>
          <a:p>
            <a:pPr marL="742950" lvl="2" indent="-342900"/>
            <a:r>
              <a:rPr lang="en-US" i="1" dirty="0" smtClean="0"/>
              <a:t>Complexity</a:t>
            </a:r>
            <a:r>
              <a:rPr lang="en-US" dirty="0" smtClean="0"/>
              <a:t> output: Decimal bounded between 0 and 10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74524"/>
            <a:ext cx="3905599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"/>
          <p:cNvSpPr txBox="1"/>
          <p:nvPr/>
        </p:nvSpPr>
        <p:spPr>
          <a:xfrm>
            <a:off x="5943600" y="3654622"/>
            <a:ext cx="1140530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err="1"/>
              <a:t>People_Min</a:t>
            </a:r>
            <a:endParaRPr lang="en-US" sz="1400" dirty="0"/>
          </a:p>
        </p:txBody>
      </p:sp>
      <p:sp>
        <p:nvSpPr>
          <p:cNvPr id="6" name="TextBox 3"/>
          <p:cNvSpPr txBox="1"/>
          <p:nvPr/>
        </p:nvSpPr>
        <p:spPr>
          <a:xfrm>
            <a:off x="7539938" y="3654623"/>
            <a:ext cx="1223062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err="1" smtClean="0"/>
              <a:t>People_Max</a:t>
            </a:r>
            <a:endParaRPr lang="en-US" sz="1400" dirty="0"/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6477001" y="3962399"/>
            <a:ext cx="36864" cy="6858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7539939" y="3962400"/>
            <a:ext cx="611530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/>
        </p:nvSpPr>
        <p:spPr>
          <a:xfrm>
            <a:off x="6169729" y="3208638"/>
            <a:ext cx="2461725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/>
              <a:t>Halfway</a:t>
            </a:r>
            <a:r>
              <a:rPr lang="en-US" sz="1400" baseline="0"/>
              <a:t> between Min &amp; Max</a:t>
            </a:r>
            <a:endParaRPr lang="en-US" sz="1400"/>
          </a:p>
        </p:txBody>
      </p:sp>
      <p:cxnSp>
        <p:nvCxnSpPr>
          <p:cNvPr id="10" name="Straight Arrow Connector 9"/>
          <p:cNvCxnSpPr>
            <a:endCxn id="9" idx="2"/>
          </p:cNvCxnSpPr>
          <p:nvPr/>
        </p:nvCxnSpPr>
        <p:spPr>
          <a:xfrm flipV="1">
            <a:off x="6966544" y="3516415"/>
            <a:ext cx="434048" cy="11317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16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 </a:t>
            </a:r>
            <a:r>
              <a:rPr lang="en-US" dirty="0" smtClean="0"/>
              <a:t>– Brute 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7679724" cy="22098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lvl="1" indent="0">
              <a:buNone/>
            </a:pPr>
            <a:r>
              <a:rPr lang="en-US" sz="1600" dirty="0" smtClean="0"/>
              <a:t>For </a:t>
            </a:r>
            <a:r>
              <a:rPr lang="en-US" sz="1600" i="1" dirty="0" err="1" smtClean="0"/>
              <a:t>People_Min</a:t>
            </a:r>
            <a:r>
              <a:rPr lang="en-US" sz="1600" i="1" dirty="0" smtClean="0"/>
              <a:t> </a:t>
            </a:r>
            <a:r>
              <a:rPr lang="en-US" sz="1600" dirty="0" smtClean="0"/>
              <a:t>= 0 to 10</a:t>
            </a:r>
          </a:p>
          <a:p>
            <a:pPr marL="400050" lvl="2" indent="0">
              <a:buNone/>
            </a:pPr>
            <a:r>
              <a:rPr lang="en-US" sz="1600" dirty="0" smtClean="0"/>
              <a:t>For </a:t>
            </a:r>
            <a:r>
              <a:rPr lang="en-US" sz="1600" i="1" dirty="0" err="1" smtClean="0"/>
              <a:t>People_Max</a:t>
            </a:r>
            <a:r>
              <a:rPr lang="en-US" sz="1600" i="1" dirty="0" smtClean="0"/>
              <a:t> </a:t>
            </a:r>
            <a:r>
              <a:rPr lang="en-US" sz="1600" dirty="0" smtClean="0"/>
              <a:t>= </a:t>
            </a:r>
            <a:r>
              <a:rPr lang="en-US" sz="1600" i="1" dirty="0" err="1" smtClean="0"/>
              <a:t>People_Min</a:t>
            </a:r>
            <a:r>
              <a:rPr lang="en-US" sz="1600" i="1" dirty="0" smtClean="0"/>
              <a:t> </a:t>
            </a:r>
            <a:r>
              <a:rPr lang="en-US" sz="1600" dirty="0" smtClean="0"/>
              <a:t>to 10</a:t>
            </a:r>
          </a:p>
          <a:p>
            <a:pPr marL="857250" lvl="3" indent="0">
              <a:buNone/>
            </a:pPr>
            <a:r>
              <a:rPr lang="en-US" sz="1600" dirty="0" smtClean="0"/>
              <a:t>For </a:t>
            </a:r>
            <a:r>
              <a:rPr lang="en-US" sz="1600" i="1" dirty="0" err="1" smtClean="0"/>
              <a:t>Charges_Min</a:t>
            </a:r>
            <a:r>
              <a:rPr lang="en-US" sz="1600" i="1" dirty="0" smtClean="0"/>
              <a:t> </a:t>
            </a:r>
            <a:r>
              <a:rPr lang="en-US" sz="1600" dirty="0" smtClean="0"/>
              <a:t>= 0 to 10</a:t>
            </a:r>
          </a:p>
          <a:p>
            <a:pPr marL="1314450" lvl="4" indent="0">
              <a:buNone/>
            </a:pPr>
            <a:r>
              <a:rPr lang="en-US" sz="1600" dirty="0" smtClean="0"/>
              <a:t>For </a:t>
            </a:r>
            <a:r>
              <a:rPr lang="en-US" sz="1600" i="1" dirty="0" err="1" smtClean="0"/>
              <a:t>Charges_Max</a:t>
            </a:r>
            <a:r>
              <a:rPr lang="en-US" sz="1600" i="1" dirty="0" smtClean="0"/>
              <a:t> </a:t>
            </a:r>
            <a:r>
              <a:rPr lang="en-US" sz="1600" dirty="0" smtClean="0"/>
              <a:t>= </a:t>
            </a:r>
            <a:r>
              <a:rPr lang="en-US" sz="1600" i="1" dirty="0" err="1" smtClean="0"/>
              <a:t>Charges_Min</a:t>
            </a:r>
            <a:r>
              <a:rPr lang="en-US" sz="1600" i="1" dirty="0" smtClean="0"/>
              <a:t> </a:t>
            </a:r>
            <a:r>
              <a:rPr lang="en-US" sz="1600" dirty="0" smtClean="0"/>
              <a:t>to 10</a:t>
            </a:r>
          </a:p>
          <a:p>
            <a:pPr marL="1771650" lvl="5" indent="0">
              <a:buNone/>
            </a:pPr>
            <a:r>
              <a:rPr lang="en-US" sz="1600" dirty="0" smtClean="0"/>
              <a:t>For </a:t>
            </a:r>
            <a:r>
              <a:rPr lang="en-US" sz="1600" i="1" dirty="0" err="1" smtClean="0"/>
              <a:t>Severity_Min</a:t>
            </a:r>
            <a:r>
              <a:rPr lang="en-US" sz="1600" i="1" dirty="0" smtClean="0"/>
              <a:t> </a:t>
            </a:r>
            <a:r>
              <a:rPr lang="en-US" sz="1600" dirty="0" smtClean="0"/>
              <a:t>= 0 to </a:t>
            </a:r>
            <a:r>
              <a:rPr lang="en-US" dirty="0" smtClean="0"/>
              <a:t>8</a:t>
            </a:r>
            <a:endParaRPr lang="en-US" sz="1600" dirty="0" smtClean="0"/>
          </a:p>
          <a:p>
            <a:pPr marL="2228850" lvl="6" indent="0">
              <a:buNone/>
            </a:pPr>
            <a:r>
              <a:rPr lang="en-US" sz="1600" dirty="0" smtClean="0"/>
              <a:t>For </a:t>
            </a:r>
            <a:r>
              <a:rPr lang="en-US" sz="1600" i="1" dirty="0" err="1" smtClean="0"/>
              <a:t>Severity_Max</a:t>
            </a:r>
            <a:r>
              <a:rPr lang="en-US" sz="1600" i="1" dirty="0" smtClean="0"/>
              <a:t> </a:t>
            </a:r>
            <a:r>
              <a:rPr lang="en-US" sz="1600" dirty="0" smtClean="0"/>
              <a:t>= </a:t>
            </a:r>
            <a:r>
              <a:rPr lang="en-US" sz="1600" i="1" dirty="0" err="1" smtClean="0"/>
              <a:t>Severity_Min</a:t>
            </a:r>
            <a:r>
              <a:rPr lang="en-US" sz="1600" i="1" dirty="0" smtClean="0"/>
              <a:t> </a:t>
            </a:r>
            <a:r>
              <a:rPr lang="en-US" sz="1600" dirty="0" smtClean="0"/>
              <a:t>to </a:t>
            </a:r>
            <a:r>
              <a:rPr lang="en-US" dirty="0" smtClean="0"/>
              <a:t>8</a:t>
            </a:r>
            <a:endParaRPr lang="en-US" dirty="0"/>
          </a:p>
          <a:p>
            <a:pPr marL="2228850" lvl="6" indent="0">
              <a:buNone/>
            </a:pPr>
            <a:r>
              <a:rPr lang="en-US" sz="1600" dirty="0" smtClean="0"/>
              <a:t>	For </a:t>
            </a:r>
            <a:r>
              <a:rPr lang="en-US" sz="1600" i="1" dirty="0" err="1" smtClean="0"/>
              <a:t>Complexity_Min</a:t>
            </a:r>
            <a:r>
              <a:rPr lang="en-US" sz="1600" i="1" dirty="0" smtClean="0"/>
              <a:t> </a:t>
            </a:r>
            <a:r>
              <a:rPr lang="en-US" sz="1600" dirty="0" smtClean="0"/>
              <a:t>= 0 to 10</a:t>
            </a:r>
          </a:p>
          <a:p>
            <a:pPr marL="2228850" lvl="6" indent="0">
              <a:buNone/>
            </a:pPr>
            <a:r>
              <a:rPr lang="en-US" dirty="0" smtClean="0"/>
              <a:t>	        For </a:t>
            </a:r>
            <a:r>
              <a:rPr lang="en-US" i="1" dirty="0" err="1" smtClean="0"/>
              <a:t>Compexity_Max</a:t>
            </a:r>
            <a:r>
              <a:rPr lang="en-US" i="1" dirty="0" smtClean="0"/>
              <a:t> </a:t>
            </a:r>
            <a:r>
              <a:rPr lang="en-US" dirty="0" smtClean="0"/>
              <a:t>= </a:t>
            </a:r>
            <a:r>
              <a:rPr lang="en-US" i="1" dirty="0" err="1" smtClean="0"/>
              <a:t>Complexity_Min</a:t>
            </a:r>
            <a:r>
              <a:rPr lang="en-US" i="1" dirty="0" smtClean="0"/>
              <a:t> </a:t>
            </a:r>
            <a:r>
              <a:rPr lang="en-US" dirty="0" smtClean="0"/>
              <a:t>to 10</a:t>
            </a:r>
            <a:endParaRPr lang="en-US" sz="1600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74524"/>
            <a:ext cx="3905599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"/>
          <p:cNvSpPr txBox="1"/>
          <p:nvPr/>
        </p:nvSpPr>
        <p:spPr>
          <a:xfrm>
            <a:off x="5943600" y="3654622"/>
            <a:ext cx="1140530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err="1"/>
              <a:t>People_Min</a:t>
            </a:r>
            <a:endParaRPr lang="en-US" sz="1400" dirty="0"/>
          </a:p>
        </p:txBody>
      </p:sp>
      <p:sp>
        <p:nvSpPr>
          <p:cNvPr id="6" name="TextBox 3"/>
          <p:cNvSpPr txBox="1"/>
          <p:nvPr/>
        </p:nvSpPr>
        <p:spPr>
          <a:xfrm>
            <a:off x="7539938" y="3654623"/>
            <a:ext cx="1223062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err="1" smtClean="0"/>
              <a:t>People_Max</a:t>
            </a:r>
            <a:endParaRPr lang="en-US" sz="1400" dirty="0"/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6477001" y="3962399"/>
            <a:ext cx="36864" cy="6858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7539939" y="3962400"/>
            <a:ext cx="611530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/>
        </p:nvSpPr>
        <p:spPr>
          <a:xfrm>
            <a:off x="6169729" y="3208638"/>
            <a:ext cx="2461725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/>
              <a:t>Halfway</a:t>
            </a:r>
            <a:r>
              <a:rPr lang="en-US" sz="1400" baseline="0"/>
              <a:t> between Min &amp; Max</a:t>
            </a:r>
            <a:endParaRPr lang="en-US" sz="1400"/>
          </a:p>
        </p:txBody>
      </p:sp>
      <p:cxnSp>
        <p:nvCxnSpPr>
          <p:cNvPr id="10" name="Straight Arrow Connector 9"/>
          <p:cNvCxnSpPr>
            <a:endCxn id="9" idx="2"/>
          </p:cNvCxnSpPr>
          <p:nvPr/>
        </p:nvCxnSpPr>
        <p:spPr>
          <a:xfrm flipV="1">
            <a:off x="6966544" y="3516415"/>
            <a:ext cx="434048" cy="11317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228600" y="3208639"/>
            <a:ext cx="4474945" cy="3159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/>
            </a:lvl1pPr>
            <a:lvl2pPr marL="0" lvl="1" indent="0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/>
            </a:lvl2pPr>
            <a:lvl3pPr marL="742950" lvl="2" indent="-3429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i="1"/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baseline="0"/>
            </a:lvl5pPr>
            <a:lvl6pPr marL="25146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/>
            </a:lvl6pPr>
            <a:lvl7pPr marL="29718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/>
            </a:lvl7pPr>
            <a:lvl8pPr marL="34290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/>
            </a:lvl8pPr>
            <a:lvl9pPr marL="38862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/>
            </a:lvl9pPr>
          </a:lstStyle>
          <a:p>
            <a:pPr lvl="1"/>
            <a:r>
              <a:rPr lang="en-US" dirty="0"/>
              <a:t>For each FIS </a:t>
            </a:r>
            <a:r>
              <a:rPr lang="en-US" dirty="0" smtClean="0"/>
              <a:t>variable</a:t>
            </a:r>
            <a:endParaRPr lang="en-US" dirty="0"/>
          </a:p>
          <a:p>
            <a:pPr lvl="2"/>
            <a:r>
              <a:rPr lang="en-US" i="0" dirty="0" smtClean="0"/>
              <a:t>Try each possible value</a:t>
            </a:r>
          </a:p>
          <a:p>
            <a:pPr lvl="2"/>
            <a:r>
              <a:rPr lang="en-US" i="0" dirty="0" smtClean="0"/>
              <a:t>Evaluate </a:t>
            </a:r>
            <a:r>
              <a:rPr lang="en-US" dirty="0"/>
              <a:t>Correlation </a:t>
            </a:r>
            <a:r>
              <a:rPr lang="en-US" i="0" dirty="0"/>
              <a:t>of calculated output to real output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9,150,625 evaluations of the FIS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~3.2s </a:t>
            </a:r>
            <a:r>
              <a:rPr lang="en-US" dirty="0" smtClean="0"/>
              <a:t>each evaluation </a:t>
            </a:r>
            <a:r>
              <a:rPr lang="en-US" dirty="0" smtClean="0">
                <a:sym typeface="Wingdings" pitchFamily="2" charset="2"/>
              </a:rPr>
              <a:t> ~339 days</a:t>
            </a:r>
          </a:p>
          <a:p>
            <a:pPr lvl="1" algn="ctr"/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Infeasible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785384"/>
            <a:ext cx="1710707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91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 </a:t>
            </a:r>
            <a:r>
              <a:rPr lang="en-US" dirty="0" smtClean="0"/>
              <a:t>– Brute 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14400"/>
            <a:ext cx="7679724" cy="19812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1600" dirty="0" smtClean="0"/>
              <a:t>For </a:t>
            </a:r>
            <a:r>
              <a:rPr lang="en-US" sz="1600" i="1" dirty="0" err="1" smtClean="0"/>
              <a:t>People_Min</a:t>
            </a:r>
            <a:r>
              <a:rPr lang="en-US" sz="1600" i="1" dirty="0" smtClean="0"/>
              <a:t> </a:t>
            </a:r>
            <a:r>
              <a:rPr lang="en-US" sz="1600" dirty="0" smtClean="0"/>
              <a:t>= 0 to 10</a:t>
            </a:r>
          </a:p>
          <a:p>
            <a:pPr marL="400050" lvl="2" indent="0">
              <a:buNone/>
            </a:pPr>
            <a:r>
              <a:rPr lang="en-US" sz="1600" dirty="0" smtClean="0"/>
              <a:t>For </a:t>
            </a:r>
            <a:r>
              <a:rPr lang="en-US" sz="1600" i="1" dirty="0" err="1" smtClean="0"/>
              <a:t>People_Max</a:t>
            </a:r>
            <a:r>
              <a:rPr lang="en-US" sz="1600" i="1" dirty="0" smtClean="0"/>
              <a:t> </a:t>
            </a:r>
            <a:r>
              <a:rPr lang="en-US" sz="1600" dirty="0" smtClean="0"/>
              <a:t>= </a:t>
            </a:r>
            <a:r>
              <a:rPr lang="en-US" sz="1600" i="1" dirty="0" err="1" smtClean="0"/>
              <a:t>People_Min</a:t>
            </a:r>
            <a:r>
              <a:rPr lang="en-US" sz="1600" i="1" dirty="0" smtClean="0"/>
              <a:t> </a:t>
            </a:r>
            <a:r>
              <a:rPr lang="en-US" sz="1600" dirty="0" smtClean="0"/>
              <a:t>to 10</a:t>
            </a:r>
          </a:p>
          <a:p>
            <a:pPr marL="857250" lvl="3" indent="0">
              <a:buNone/>
            </a:pPr>
            <a:r>
              <a:rPr lang="en-US" sz="1600" dirty="0" smtClean="0"/>
              <a:t>For </a:t>
            </a:r>
            <a:r>
              <a:rPr lang="en-US" sz="1600" i="1" dirty="0" err="1" smtClean="0"/>
              <a:t>Charges_Min</a:t>
            </a:r>
            <a:r>
              <a:rPr lang="en-US" sz="1600" i="1" dirty="0" smtClean="0"/>
              <a:t> </a:t>
            </a:r>
            <a:r>
              <a:rPr lang="en-US" sz="1600" dirty="0" smtClean="0"/>
              <a:t>= 0 to 10</a:t>
            </a:r>
          </a:p>
          <a:p>
            <a:pPr marL="1314450" lvl="4" indent="0">
              <a:buNone/>
            </a:pPr>
            <a:r>
              <a:rPr lang="en-US" sz="1600" dirty="0" smtClean="0"/>
              <a:t>For </a:t>
            </a:r>
            <a:r>
              <a:rPr lang="en-US" sz="1600" i="1" dirty="0" err="1" smtClean="0"/>
              <a:t>Charges_Max</a:t>
            </a:r>
            <a:r>
              <a:rPr lang="en-US" sz="1600" i="1" dirty="0" smtClean="0"/>
              <a:t> </a:t>
            </a:r>
            <a:r>
              <a:rPr lang="en-US" sz="1600" dirty="0" smtClean="0"/>
              <a:t>= </a:t>
            </a:r>
            <a:r>
              <a:rPr lang="en-US" sz="1600" i="1" dirty="0" err="1" smtClean="0"/>
              <a:t>Charges_Min</a:t>
            </a:r>
            <a:r>
              <a:rPr lang="en-US" sz="1600" i="1" dirty="0" smtClean="0"/>
              <a:t> </a:t>
            </a:r>
            <a:r>
              <a:rPr lang="en-US" sz="1600" dirty="0" smtClean="0"/>
              <a:t>to 10</a:t>
            </a:r>
          </a:p>
          <a:p>
            <a:pPr marL="1771650" lvl="5" indent="0">
              <a:buNone/>
            </a:pPr>
            <a:r>
              <a:rPr lang="en-US" sz="1600" dirty="0" smtClean="0"/>
              <a:t>For </a:t>
            </a:r>
            <a:r>
              <a:rPr lang="en-US" sz="1600" i="1" dirty="0" err="1" smtClean="0"/>
              <a:t>Severity_Min</a:t>
            </a:r>
            <a:r>
              <a:rPr lang="en-US" sz="1600" i="1" dirty="0" smtClean="0"/>
              <a:t> </a:t>
            </a:r>
            <a:r>
              <a:rPr lang="en-US" sz="1600" dirty="0" smtClean="0"/>
              <a:t>= 0 to </a:t>
            </a:r>
            <a:r>
              <a:rPr lang="en-US" dirty="0" smtClean="0"/>
              <a:t>8</a:t>
            </a:r>
            <a:endParaRPr lang="en-US" sz="1600" dirty="0" smtClean="0"/>
          </a:p>
          <a:p>
            <a:pPr marL="2228850" lvl="6" indent="0">
              <a:buNone/>
            </a:pPr>
            <a:r>
              <a:rPr lang="en-US" sz="1600" dirty="0" smtClean="0"/>
              <a:t>For </a:t>
            </a:r>
            <a:r>
              <a:rPr lang="en-US" sz="1600" i="1" dirty="0" err="1" smtClean="0"/>
              <a:t>Severity_Max</a:t>
            </a:r>
            <a:r>
              <a:rPr lang="en-US" sz="1600" i="1" dirty="0" smtClean="0"/>
              <a:t> </a:t>
            </a:r>
            <a:r>
              <a:rPr lang="en-US" sz="1600" dirty="0" smtClean="0"/>
              <a:t>= </a:t>
            </a:r>
            <a:r>
              <a:rPr lang="en-US" sz="1600" i="1" dirty="0" err="1" smtClean="0"/>
              <a:t>Severity_Min</a:t>
            </a:r>
            <a:r>
              <a:rPr lang="en-US" sz="1600" i="1" dirty="0" smtClean="0"/>
              <a:t> </a:t>
            </a:r>
            <a:r>
              <a:rPr lang="en-US" sz="1600" dirty="0" smtClean="0"/>
              <a:t>to </a:t>
            </a:r>
            <a:r>
              <a:rPr lang="en-US" dirty="0"/>
              <a:t>8</a:t>
            </a:r>
            <a:endParaRPr lang="en-US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74524"/>
            <a:ext cx="3905599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"/>
          <p:cNvSpPr txBox="1"/>
          <p:nvPr/>
        </p:nvSpPr>
        <p:spPr>
          <a:xfrm>
            <a:off x="5943600" y="3654622"/>
            <a:ext cx="1140530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err="1"/>
              <a:t>People_Min</a:t>
            </a:r>
            <a:endParaRPr lang="en-US" sz="1400" dirty="0"/>
          </a:p>
        </p:txBody>
      </p:sp>
      <p:sp>
        <p:nvSpPr>
          <p:cNvPr id="6" name="TextBox 3"/>
          <p:cNvSpPr txBox="1"/>
          <p:nvPr/>
        </p:nvSpPr>
        <p:spPr>
          <a:xfrm>
            <a:off x="7539938" y="3654623"/>
            <a:ext cx="1223062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err="1" smtClean="0"/>
              <a:t>People_Max</a:t>
            </a:r>
            <a:endParaRPr lang="en-US" sz="1400" dirty="0"/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6477001" y="3962399"/>
            <a:ext cx="36864" cy="6858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7539939" y="3962400"/>
            <a:ext cx="611530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/>
        </p:nvSpPr>
        <p:spPr>
          <a:xfrm>
            <a:off x="6169729" y="3208638"/>
            <a:ext cx="2461725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/>
              <a:t>Halfway</a:t>
            </a:r>
            <a:r>
              <a:rPr lang="en-US" sz="1400" baseline="0"/>
              <a:t> between Min &amp; Max</a:t>
            </a:r>
            <a:endParaRPr lang="en-US" sz="1400"/>
          </a:p>
        </p:txBody>
      </p:sp>
      <p:cxnSp>
        <p:nvCxnSpPr>
          <p:cNvPr id="10" name="Straight Arrow Connector 9"/>
          <p:cNvCxnSpPr>
            <a:endCxn id="9" idx="2"/>
          </p:cNvCxnSpPr>
          <p:nvPr/>
        </p:nvCxnSpPr>
        <p:spPr>
          <a:xfrm flipV="1">
            <a:off x="6966544" y="3516415"/>
            <a:ext cx="434048" cy="11317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228600" y="3208639"/>
            <a:ext cx="4474945" cy="3159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/>
            </a:lvl1pPr>
            <a:lvl2pPr marL="0" lvl="1" indent="0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/>
            </a:lvl2pPr>
            <a:lvl3pPr marL="742950" lvl="2" indent="-3429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i="1"/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baseline="0"/>
            </a:lvl5pPr>
            <a:lvl6pPr marL="25146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/>
            </a:lvl6pPr>
            <a:lvl7pPr marL="29718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/>
            </a:lvl7pPr>
            <a:lvl8pPr marL="34290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/>
            </a:lvl8pPr>
            <a:lvl9pPr marL="38862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/>
            </a:lvl9pPr>
          </a:lstStyle>
          <a:p>
            <a:pPr lvl="1"/>
            <a:r>
              <a:rPr lang="en-US" dirty="0"/>
              <a:t>For each </a:t>
            </a:r>
            <a:r>
              <a:rPr lang="en-US" dirty="0" smtClean="0"/>
              <a:t>FIS </a:t>
            </a:r>
            <a:r>
              <a:rPr lang="en-US" i="1" dirty="0" smtClean="0"/>
              <a:t>input </a:t>
            </a:r>
            <a:r>
              <a:rPr lang="en-US" dirty="0" smtClean="0"/>
              <a:t>variable</a:t>
            </a:r>
            <a:endParaRPr lang="en-US" dirty="0"/>
          </a:p>
          <a:p>
            <a:pPr lvl="2"/>
            <a:r>
              <a:rPr lang="en-US" i="0" dirty="0" smtClean="0"/>
              <a:t>Try </a:t>
            </a:r>
            <a:r>
              <a:rPr lang="en-US" i="0" dirty="0"/>
              <a:t>each possible </a:t>
            </a:r>
            <a:r>
              <a:rPr lang="en-US" i="0" dirty="0" smtClean="0"/>
              <a:t>value</a:t>
            </a:r>
          </a:p>
          <a:p>
            <a:pPr lvl="2"/>
            <a:r>
              <a:rPr lang="en-US" i="0" dirty="0" smtClean="0"/>
              <a:t>Evaluate </a:t>
            </a:r>
            <a:r>
              <a:rPr lang="en-US" dirty="0"/>
              <a:t>Correlation </a:t>
            </a:r>
            <a:r>
              <a:rPr lang="en-US" i="0" dirty="0"/>
              <a:t>of calculated output to real output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166,375 evaluations </a:t>
            </a:r>
            <a:r>
              <a:rPr lang="en-US" dirty="0"/>
              <a:t>of the FIS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~3.2s each evaluation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smtClean="0">
                <a:sym typeface="Wingdings" pitchFamily="2" charset="2"/>
              </a:rPr>
              <a:t>~6.1 </a:t>
            </a:r>
            <a:r>
              <a:rPr lang="en-US" dirty="0">
                <a:sym typeface="Wingdings" pitchFamily="2" charset="2"/>
              </a:rPr>
              <a:t>days</a:t>
            </a:r>
          </a:p>
          <a:p>
            <a:pPr lvl="1" algn="ctr"/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Feasible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2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- Brute Force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110171"/>
              </p:ext>
            </p:extLst>
          </p:nvPr>
        </p:nvGraphicFramePr>
        <p:xfrm>
          <a:off x="685800" y="1219200"/>
          <a:ext cx="7620000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0000"/>
                <a:gridCol w="2540000"/>
                <a:gridCol w="2540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Partition (</a:t>
                      </a:r>
                      <a:r>
                        <a:rPr lang="en-US" dirty="0" err="1" smtClean="0"/>
                        <a:t>People_Min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 marL="84667" marR="8466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Runtime</a:t>
                      </a:r>
                      <a:endParaRPr lang="en-US" dirty="0"/>
                    </a:p>
                  </a:txBody>
                  <a:tcPr marL="84667" marR="8466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Hardware</a:t>
                      </a:r>
                      <a:endParaRPr lang="en-US" dirty="0"/>
                    </a:p>
                  </a:txBody>
                  <a:tcPr marL="84667" marR="84667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marL="84667" marR="8466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28159 s</a:t>
                      </a:r>
                      <a:endParaRPr lang="en-US" dirty="0"/>
                    </a:p>
                  </a:txBody>
                  <a:tcPr marL="84667" marR="84667"/>
                </a:tc>
                <a:tc rowSpan="6">
                  <a:txBody>
                    <a:bodyPr/>
                    <a:lstStyle/>
                    <a:p>
                      <a:r>
                        <a:rPr lang="en-US" dirty="0" smtClean="0"/>
                        <a:t>Intel Core i7 2600k @4.3GHz</a:t>
                      </a:r>
                      <a:endParaRPr lang="en-US" dirty="0"/>
                    </a:p>
                  </a:txBody>
                  <a:tcPr marL="84667" marR="84667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84667" marR="8466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25867 s</a:t>
                      </a:r>
                      <a:endParaRPr lang="en-US" dirty="0"/>
                    </a:p>
                  </a:txBody>
                  <a:tcPr marL="84667" marR="84667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84667" marR="8466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23597</a:t>
                      </a:r>
                      <a:r>
                        <a:rPr lang="en-US" baseline="0" dirty="0" smtClean="0"/>
                        <a:t> s</a:t>
                      </a:r>
                      <a:endParaRPr lang="en-US" dirty="0"/>
                    </a:p>
                  </a:txBody>
                  <a:tcPr marL="84667" marR="84667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marL="84667" marR="8466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21006</a:t>
                      </a:r>
                      <a:r>
                        <a:rPr lang="en-US" baseline="0" dirty="0" smtClean="0"/>
                        <a:t> s</a:t>
                      </a:r>
                      <a:endParaRPr lang="en-US" dirty="0"/>
                    </a:p>
                  </a:txBody>
                  <a:tcPr marL="84667" marR="84667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84667" marR="8466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18536 s</a:t>
                      </a:r>
                      <a:endParaRPr lang="en-US" dirty="0"/>
                    </a:p>
                  </a:txBody>
                  <a:tcPr marL="84667" marR="84667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marL="84667" marR="8466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15598 s</a:t>
                      </a:r>
                      <a:endParaRPr lang="en-US" dirty="0"/>
                    </a:p>
                  </a:txBody>
                  <a:tcPr marL="84667" marR="84667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84667" marR="8466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25200</a:t>
                      </a:r>
                      <a:r>
                        <a:rPr lang="en-US" baseline="0" dirty="0" smtClean="0"/>
                        <a:t> s</a:t>
                      </a:r>
                      <a:endParaRPr lang="en-US" dirty="0"/>
                    </a:p>
                  </a:txBody>
                  <a:tcPr marL="84667" marR="84667"/>
                </a:tc>
                <a:tc rowSpan="4">
                  <a:txBody>
                    <a:bodyPr/>
                    <a:lstStyle/>
                    <a:p>
                      <a:r>
                        <a:rPr lang="en-US" dirty="0" smtClean="0"/>
                        <a:t>Intel Core i7 860</a:t>
                      </a:r>
                    </a:p>
                    <a:p>
                      <a:r>
                        <a:rPr lang="en-US" dirty="0" smtClean="0"/>
                        <a:t>@2.8GHz</a:t>
                      </a:r>
                    </a:p>
                    <a:p>
                      <a:endParaRPr lang="en-US" dirty="0"/>
                    </a:p>
                  </a:txBody>
                  <a:tcPr marL="84667" marR="84667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 marL="84667" marR="8466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19641 s</a:t>
                      </a:r>
                      <a:endParaRPr lang="en-US" dirty="0"/>
                    </a:p>
                  </a:txBody>
                  <a:tcPr marL="84667" marR="84667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84667" marR="8466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13583 s</a:t>
                      </a:r>
                      <a:endParaRPr lang="en-US" dirty="0"/>
                    </a:p>
                  </a:txBody>
                  <a:tcPr marL="84667" marR="84667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 marL="84667" marR="8466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7054 s</a:t>
                      </a:r>
                      <a:endParaRPr lang="en-US" dirty="0"/>
                    </a:p>
                  </a:txBody>
                  <a:tcPr marL="84667" marR="84667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" y="5678099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runtime without parallelization =  ~55h</a:t>
            </a:r>
          </a:p>
          <a:p>
            <a:r>
              <a:rPr lang="en-US" dirty="0" smtClean="0"/>
              <a:t>Total runtime with parallelization = ~8h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95600" y="6568422"/>
            <a:ext cx="609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There are three kinds of lies: Lies, damned lies, and benchmarks.</a:t>
            </a:r>
          </a:p>
        </p:txBody>
      </p:sp>
    </p:spTree>
    <p:extLst>
      <p:ext uri="{BB962C8B-B14F-4D97-AF65-F5344CB8AC3E}">
        <p14:creationId xmlns:p14="http://schemas.microsoft.com/office/powerpoint/2010/main" val="374956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 - Brute </a:t>
            </a:r>
            <a:r>
              <a:rPr lang="en-US" dirty="0" smtClean="0"/>
              <a:t>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Maximum Correlation between Predicted Complexity and number of Appearances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Training Dataset: 0.401525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Testing Dataset: </a:t>
            </a:r>
            <a:r>
              <a:rPr lang="en-US" dirty="0"/>
              <a:t>0.405382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Not too great, but better than model based on ‘intuition’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47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Brute Force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6508974" cy="578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75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- Brute </a:t>
            </a:r>
            <a:r>
              <a:rPr lang="en-US" dirty="0" smtClean="0"/>
              <a:t>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1596"/>
            <a:ext cx="5970373" cy="453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73" y="152400"/>
            <a:ext cx="2559757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051" y="50800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17729853">
            <a:off x="305125" y="4189196"/>
            <a:ext cx="3200400" cy="990600"/>
          </a:xfrm>
          <a:prstGeom prst="rightArrow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89589" y="3657600"/>
            <a:ext cx="26340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some upward trend</a:t>
            </a:r>
          </a:p>
          <a:p>
            <a:endParaRPr lang="en-US" dirty="0"/>
          </a:p>
          <a:p>
            <a:r>
              <a:rPr lang="en-US" dirty="0" smtClean="0"/>
              <a:t>Looks promising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85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Defuzzification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2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Various </a:t>
            </a:r>
            <a:r>
              <a:rPr lang="en-US" dirty="0" err="1" smtClean="0"/>
              <a:t>Defuzzification</a:t>
            </a:r>
            <a:r>
              <a:rPr lang="en-US" dirty="0" smtClean="0"/>
              <a:t>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Evaluated FIS using:</a:t>
            </a:r>
          </a:p>
          <a:p>
            <a:pPr marL="800100" lvl="1" indent="-342900"/>
            <a:r>
              <a:rPr lang="en-US" dirty="0" smtClean="0"/>
              <a:t>Centroid</a:t>
            </a:r>
          </a:p>
          <a:p>
            <a:pPr marL="800100" lvl="1" indent="-342900"/>
            <a:r>
              <a:rPr lang="en-US" dirty="0" smtClean="0"/>
              <a:t>Bisector</a:t>
            </a:r>
          </a:p>
          <a:p>
            <a:pPr marL="800100" lvl="1" indent="-342900"/>
            <a:r>
              <a:rPr lang="en-US" dirty="0" smtClean="0"/>
              <a:t>LOM</a:t>
            </a:r>
          </a:p>
          <a:p>
            <a:pPr marL="800100" lvl="1" indent="-342900"/>
            <a:r>
              <a:rPr lang="en-US" dirty="0" smtClean="0"/>
              <a:t>MOM</a:t>
            </a:r>
          </a:p>
          <a:p>
            <a:pPr marL="800100" lvl="1" indent="-342900"/>
            <a:r>
              <a:rPr lang="en-US" dirty="0" smtClean="0"/>
              <a:t>SOM</a:t>
            </a:r>
          </a:p>
          <a:p>
            <a:pPr marL="800100" lvl="1" indent="-342900"/>
            <a:endParaRPr lang="en-US" dirty="0"/>
          </a:p>
          <a:p>
            <a:pPr marL="800100" lvl="1" indent="-342900"/>
            <a:endParaRPr lang="en-US" dirty="0" smtClean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667000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1800" y="6529000"/>
            <a:ext cx="20810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from Mathworks.com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4346498"/>
            <a:ext cx="289560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No significant difference </a:t>
            </a:r>
            <a:r>
              <a:rPr lang="en-US" dirty="0" smtClean="0"/>
              <a:t>between any of the methods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72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6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718"/>
            <a:ext cx="8382000" cy="609282"/>
          </a:xfrm>
        </p:spPr>
        <p:txBody>
          <a:bodyPr>
            <a:noAutofit/>
          </a:bodyPr>
          <a:lstStyle/>
          <a:p>
            <a:r>
              <a:rPr lang="en-CA" sz="4000" dirty="0" smtClean="0"/>
              <a:t>     </a:t>
            </a:r>
            <a:r>
              <a:rPr lang="en-CA" sz="4000" dirty="0" smtClean="0">
                <a:solidFill>
                  <a:srgbClr val="00B050"/>
                </a:solidFill>
              </a:rPr>
              <a:t>Reasonable</a:t>
            </a:r>
            <a:r>
              <a:rPr lang="en-CA" sz="4000" dirty="0" smtClean="0"/>
              <a:t> </a:t>
            </a:r>
            <a:r>
              <a:rPr lang="en-CA" sz="4000" dirty="0" smtClean="0">
                <a:solidFill>
                  <a:schemeClr val="tx1"/>
                </a:solidFill>
              </a:rPr>
              <a:t>vs.</a:t>
            </a:r>
            <a:r>
              <a:rPr lang="en-CA" sz="4000" dirty="0" smtClean="0"/>
              <a:t> Unreasonable </a:t>
            </a:r>
            <a:r>
              <a:rPr lang="en-CA" sz="4000" dirty="0" smtClean="0">
                <a:solidFill>
                  <a:schemeClr val="tx1"/>
                </a:solidFill>
              </a:rPr>
              <a:t>Delay</a:t>
            </a:r>
            <a:endParaRPr lang="en-CA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1"/>
            <a:ext cx="4648200" cy="2743200"/>
          </a:xfrm>
        </p:spPr>
        <p:txBody>
          <a:bodyPr/>
          <a:lstStyle/>
          <a:p>
            <a:endParaRPr lang="en-CA" dirty="0" smtClean="0"/>
          </a:p>
          <a:p>
            <a:endParaRPr lang="en-CA" dirty="0" smtClean="0"/>
          </a:p>
          <a:p>
            <a:r>
              <a:rPr lang="en-CA" dirty="0" err="1" smtClean="0">
                <a:solidFill>
                  <a:srgbClr val="00B050"/>
                </a:solidFill>
              </a:rPr>
              <a:t>Caseflow</a:t>
            </a:r>
            <a:r>
              <a:rPr lang="en-CA" dirty="0" smtClean="0">
                <a:solidFill>
                  <a:srgbClr val="00B050"/>
                </a:solidFill>
              </a:rPr>
              <a:t> procedures</a:t>
            </a:r>
          </a:p>
          <a:p>
            <a:r>
              <a:rPr lang="en-CA" dirty="0" smtClean="0">
                <a:solidFill>
                  <a:srgbClr val="00B050"/>
                </a:solidFill>
              </a:rPr>
              <a:t>Jurisdictional transfers</a:t>
            </a:r>
          </a:p>
          <a:p>
            <a:r>
              <a:rPr lang="en-CA" dirty="0" smtClean="0">
                <a:solidFill>
                  <a:srgbClr val="00B050"/>
                </a:solidFill>
              </a:rPr>
              <a:t>Expert/witness testimony</a:t>
            </a:r>
          </a:p>
          <a:p>
            <a:r>
              <a:rPr lang="en-CA" dirty="0" smtClean="0">
                <a:solidFill>
                  <a:srgbClr val="00B050"/>
                </a:solidFill>
              </a:rPr>
              <a:t>Legal interpretations/decisions</a:t>
            </a:r>
            <a:endParaRPr lang="en-CA" dirty="0">
              <a:solidFill>
                <a:srgbClr val="00B05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343400" y="3505200"/>
            <a:ext cx="46482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CA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CA" sz="2000" b="1" dirty="0" smtClean="0">
              <a:solidFill>
                <a:srgbClr val="C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CA" sz="2000" b="1" dirty="0" smtClean="0">
                <a:solidFill>
                  <a:srgbClr val="C00000"/>
                </a:solidFill>
              </a:rPr>
              <a:t>Judge unavailable for hearing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CA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Shortage of court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CA" sz="2000" b="1" dirty="0" smtClean="0">
                <a:solidFill>
                  <a:srgbClr val="C00000"/>
                </a:solidFill>
              </a:rPr>
              <a:t>Backlogs in courts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524000" y="2438400"/>
            <a:ext cx="5410200" cy="3200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smtClean="0"/>
              <a:t>Discussion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848600" cy="5486400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The criminal court system is very complex</a:t>
            </a:r>
          </a:p>
          <a:p>
            <a:pPr marL="800100" lvl="1" indent="-342900"/>
            <a:r>
              <a:rPr lang="en-CA" dirty="0" smtClean="0"/>
              <a:t>Case processing is dependent on a number of factors including:</a:t>
            </a:r>
          </a:p>
          <a:p>
            <a:pPr marL="1485900" lvl="2" indent="-342900"/>
            <a:r>
              <a:rPr lang="en-CA" dirty="0" smtClean="0"/>
              <a:t>Legal procedures</a:t>
            </a:r>
          </a:p>
          <a:p>
            <a:pPr marL="1485900" lvl="2" indent="-342900"/>
            <a:r>
              <a:rPr lang="en-CA" dirty="0" smtClean="0"/>
              <a:t>Available resources</a:t>
            </a:r>
          </a:p>
          <a:p>
            <a:pPr marL="1485900" lvl="2" indent="-342900"/>
            <a:r>
              <a:rPr lang="en-CA" dirty="0" smtClean="0"/>
              <a:t>Interactions between branches of the criminal justice system</a:t>
            </a:r>
          </a:p>
          <a:p>
            <a:pPr marL="1485900" lvl="2" indent="-342900"/>
            <a:r>
              <a:rPr lang="en-CA" dirty="0" smtClean="0"/>
              <a:t>Interactions with outside individuals and organizations</a:t>
            </a:r>
          </a:p>
          <a:p>
            <a:pPr marL="1485900" lvl="2" indent="-342900"/>
            <a:r>
              <a:rPr lang="en-CA" dirty="0" smtClean="0"/>
              <a:t>Unpredictable human-behaviours</a:t>
            </a:r>
          </a:p>
          <a:p>
            <a:pPr marL="1485900" lvl="2" indent="-342900"/>
            <a:endParaRPr lang="en-CA" dirty="0" smtClean="0"/>
          </a:p>
          <a:p>
            <a:pPr marL="1943100" lvl="3" indent="-342900">
              <a:buNone/>
            </a:pPr>
            <a:r>
              <a:rPr lang="en-CA" dirty="0" smtClean="0"/>
              <a:t>		...and many more</a:t>
            </a:r>
          </a:p>
          <a:p>
            <a:endParaRPr lang="en-CA" dirty="0" smtClean="0"/>
          </a:p>
          <a:p>
            <a:r>
              <a:rPr lang="en-CA" dirty="0" smtClean="0"/>
              <a:t>Fuzzy logic provides sound structure for an early case intervention tool in the criminal court system</a:t>
            </a:r>
            <a:br>
              <a:rPr lang="en-CA" dirty="0" smtClean="0"/>
            </a:br>
            <a:endParaRPr lang="en-CA" dirty="0" smtClean="0"/>
          </a:p>
          <a:p>
            <a:r>
              <a:rPr lang="en-CA" dirty="0" smtClean="0"/>
              <a:t>Optimization techniques further enhance the performance of the model</a:t>
            </a:r>
          </a:p>
          <a:p>
            <a:pPr marL="800100" lvl="1" indent="-342900"/>
            <a:endParaRPr lang="en-CA" dirty="0" smtClean="0">
              <a:solidFill>
                <a:srgbClr val="92D050"/>
              </a:solidFill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3972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smtClean="0"/>
              <a:t>Discussion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 smtClean="0"/>
              <a:t>Random “guess” would have resulted in a correlation of 0</a:t>
            </a:r>
          </a:p>
          <a:p>
            <a:pPr marL="800100" lvl="1" indent="-342900"/>
            <a:r>
              <a:rPr lang="en-CA" dirty="0" smtClean="0"/>
              <a:t>Useless for prediction</a:t>
            </a:r>
          </a:p>
          <a:p>
            <a:pPr marL="342900" indent="-342900"/>
            <a:endParaRPr lang="en-CA" dirty="0" smtClean="0"/>
          </a:p>
          <a:p>
            <a:pPr marL="342900" indent="-342900"/>
            <a:r>
              <a:rPr lang="en-CA" dirty="0" smtClean="0"/>
              <a:t>Model based on intuition was not strong either</a:t>
            </a:r>
          </a:p>
          <a:p>
            <a:pPr marL="800100" lvl="1" indent="-342900"/>
            <a:r>
              <a:rPr lang="en-CA" dirty="0" smtClean="0"/>
              <a:t>Correlation of 0.2</a:t>
            </a:r>
            <a:endParaRPr lang="en-CA" dirty="0"/>
          </a:p>
          <a:p>
            <a:pPr marL="342900" indent="-342900"/>
            <a:endParaRPr lang="en-CA" dirty="0" smtClean="0"/>
          </a:p>
          <a:p>
            <a:r>
              <a:rPr lang="en-CA" dirty="0" smtClean="0"/>
              <a:t>Optimization techniques further enhance the performance of the model</a:t>
            </a:r>
          </a:p>
          <a:p>
            <a:pPr marL="800100" lvl="1" indent="-342900"/>
            <a:r>
              <a:rPr lang="en-CA" dirty="0" smtClean="0"/>
              <a:t>Correlation of 0.4</a:t>
            </a:r>
          </a:p>
          <a:p>
            <a:endParaRPr lang="en-CA" dirty="0" smtClean="0"/>
          </a:p>
          <a:p>
            <a:r>
              <a:rPr lang="en-CA" dirty="0" smtClean="0"/>
              <a:t>Preliminary results show that the model is capable of case complexity prediction</a:t>
            </a:r>
          </a:p>
          <a:p>
            <a:endParaRPr lang="en-CA" dirty="0" smtClean="0"/>
          </a:p>
          <a:p>
            <a:r>
              <a:rPr lang="en-CA" dirty="0" smtClean="0"/>
              <a:t>	…but further refinement is necessary</a:t>
            </a:r>
          </a:p>
        </p:txBody>
      </p:sp>
    </p:spTree>
    <p:extLst>
      <p:ext uri="{BB962C8B-B14F-4D97-AF65-F5344CB8AC3E}">
        <p14:creationId xmlns:p14="http://schemas.microsoft.com/office/powerpoint/2010/main" val="280960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Limitations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Considering 3 case characteristics</a:t>
            </a:r>
          </a:p>
          <a:p>
            <a:endParaRPr lang="en-CA" dirty="0" smtClean="0"/>
          </a:p>
          <a:p>
            <a:r>
              <a:rPr lang="en-CA" dirty="0" smtClean="0"/>
              <a:t>All 3 case characteristics are weighted equally</a:t>
            </a:r>
          </a:p>
          <a:p>
            <a:endParaRPr lang="en-CA" dirty="0"/>
          </a:p>
          <a:p>
            <a:r>
              <a:rPr lang="en-CA" dirty="0" smtClean="0"/>
              <a:t>Including criminal offences from a variety of legal statutes</a:t>
            </a:r>
          </a:p>
          <a:p>
            <a:endParaRPr lang="en-CA" dirty="0" smtClean="0"/>
          </a:p>
          <a:p>
            <a:r>
              <a:rPr lang="en-CA" dirty="0" smtClean="0"/>
              <a:t>Considering the severity of all types of offences compared against each other</a:t>
            </a:r>
          </a:p>
          <a:p>
            <a:endParaRPr lang="en-CA" dirty="0" smtClean="0"/>
          </a:p>
          <a:p>
            <a:r>
              <a:rPr lang="en-CA" dirty="0" smtClean="0"/>
              <a:t>Using a single measure of time to completion </a:t>
            </a:r>
            <a:br>
              <a:rPr lang="en-CA" dirty="0" smtClean="0"/>
            </a:br>
            <a:r>
              <a:rPr lang="en-CA" dirty="0" smtClean="0"/>
              <a:t>(number of appearances)</a:t>
            </a:r>
          </a:p>
        </p:txBody>
      </p:sp>
    </p:spTree>
    <p:extLst>
      <p:ext uri="{BB962C8B-B14F-4D97-AF65-F5344CB8AC3E}">
        <p14:creationId xmlns:p14="http://schemas.microsoft.com/office/powerpoint/2010/main" val="261932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smtClean="0"/>
              <a:t>Future Directions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 smtClean="0"/>
          </a:p>
          <a:p>
            <a:r>
              <a:rPr lang="en-CA" dirty="0" smtClean="0"/>
              <a:t>Revisit the known limitations of the current work for model improvement</a:t>
            </a:r>
          </a:p>
          <a:p>
            <a:endParaRPr lang="en-CA" dirty="0" smtClean="0"/>
          </a:p>
          <a:p>
            <a:r>
              <a:rPr lang="en-CA" dirty="0" smtClean="0"/>
              <a:t>Discuss the model with professionals in the field to gain further insight</a:t>
            </a:r>
          </a:p>
          <a:p>
            <a:endParaRPr lang="en-CA" dirty="0" smtClean="0"/>
          </a:p>
          <a:p>
            <a:r>
              <a:rPr lang="en-CA" dirty="0" smtClean="0"/>
              <a:t>Consider further applications of the model that might work in different contexts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1380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Celerity in the </a:t>
            </a:r>
            <a:r>
              <a:rPr lang="en-US" sz="4000" b="1" dirty="0" smtClean="0"/>
              <a:t>Courts</a:t>
            </a:r>
            <a:br>
              <a:rPr lang="en-US" sz="4000" b="1" dirty="0" smtClean="0"/>
            </a:br>
            <a:r>
              <a:rPr lang="en-US" sz="1600" b="1" dirty="0" smtClean="0"/>
              <a:t>An Application of Fuzzy Logic to Model Case Complexity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b="1" dirty="0" smtClean="0"/>
              <a:t>in British Columbia’s Adult Criminal Court System</a:t>
            </a:r>
            <a:endParaRPr lang="en-US" sz="1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Andrew Reid</a:t>
            </a:r>
          </a:p>
          <a:p>
            <a:r>
              <a:rPr lang="en-US" dirty="0" smtClean="0"/>
              <a:t>Richard Frank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3200400"/>
            <a:ext cx="7467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all" spc="-8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Math 800: Modeling of Complex Social Systems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all" spc="-8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November</a:t>
            </a:r>
            <a:r>
              <a:rPr kumimoji="0" lang="en-US" sz="1400" b="1" u="none" strike="noStrike" kern="1200" cap="all" spc="-8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30</a:t>
            </a:r>
            <a:r>
              <a:rPr kumimoji="0" lang="en-US" sz="1400" b="1" u="none" strike="noStrike" kern="1200" cap="all" spc="-8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</a:t>
            </a:r>
            <a:r>
              <a:rPr kumimoji="0" lang="en-US" sz="1400" b="1" u="none" strike="noStrike" kern="1200" cap="all" spc="-8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2011</a:t>
            </a:r>
            <a:endParaRPr kumimoji="0" lang="en-US" sz="1400" b="0" u="none" strike="noStrike" kern="1200" cap="all" spc="-8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8915400" cy="678180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20258648">
            <a:off x="2627260" y="2641434"/>
            <a:ext cx="3235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Thank you!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9645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918"/>
            <a:ext cx="8382000" cy="609282"/>
          </a:xfrm>
        </p:spPr>
        <p:txBody>
          <a:bodyPr>
            <a:noAutofit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Where the line may become</a:t>
            </a:r>
            <a:r>
              <a:rPr lang="en-CA" sz="4000" dirty="0" smtClean="0">
                <a:solidFill>
                  <a:schemeClr val="tx1"/>
                </a:solidFill>
              </a:rPr>
              <a:t> </a:t>
            </a:r>
            <a:r>
              <a:rPr lang="en-CA" sz="4000" i="1" dirty="0" smtClean="0">
                <a:solidFill>
                  <a:schemeClr val="bg1">
                    <a:lumMod val="65000"/>
                  </a:schemeClr>
                </a:solidFill>
              </a:rPr>
              <a:t>blurred</a:t>
            </a:r>
            <a:endParaRPr lang="en-CA" sz="4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endParaRPr lang="en-CA" sz="2800" dirty="0" smtClean="0"/>
          </a:p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endParaRPr lang="en-CA" sz="2800" dirty="0" smtClean="0"/>
          </a:p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endParaRPr lang="en-CA" sz="2800" dirty="0" smtClean="0"/>
          </a:p>
          <a:p>
            <a:pPr marL="365760" lvl="1" indent="-256032">
              <a:buClr>
                <a:schemeClr val="accent3"/>
              </a:buClr>
              <a:buNone/>
            </a:pPr>
            <a:r>
              <a:rPr lang="en-CA" sz="2800" dirty="0" smtClean="0"/>
              <a:t>Delays initiated by accused/defence counsel</a:t>
            </a:r>
          </a:p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endParaRPr lang="en-CA" sz="2800" dirty="0" smtClean="0"/>
          </a:p>
          <a:p>
            <a:pPr marL="365760" lvl="1" indent="-256032">
              <a:buClr>
                <a:schemeClr val="accent3"/>
              </a:buClr>
              <a:buNone/>
            </a:pPr>
            <a:r>
              <a:rPr lang="en-CA" sz="2800" dirty="0" smtClean="0"/>
              <a:t>Scheduling practices</a:t>
            </a:r>
          </a:p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endParaRPr lang="en-CA" sz="2800" dirty="0" smtClean="0"/>
          </a:p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endParaRPr lang="en-CA" sz="2800" dirty="0" smtClean="0"/>
          </a:p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endParaRPr lang="en-GB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255" y="3733799"/>
            <a:ext cx="2063492" cy="290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251520" y="620688"/>
          <a:ext cx="874008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918"/>
            <a:ext cx="8382000" cy="609282"/>
          </a:xfrm>
        </p:spPr>
        <p:txBody>
          <a:bodyPr>
            <a:noAutofit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Where the line may become</a:t>
            </a:r>
            <a:r>
              <a:rPr lang="en-CA" sz="4000" dirty="0" smtClean="0">
                <a:solidFill>
                  <a:schemeClr val="tx1"/>
                </a:solidFill>
              </a:rPr>
              <a:t> </a:t>
            </a:r>
            <a:r>
              <a:rPr lang="en-CA" sz="4000" i="1" dirty="0" smtClean="0">
                <a:solidFill>
                  <a:schemeClr val="bg1">
                    <a:lumMod val="65000"/>
                  </a:schemeClr>
                </a:solidFill>
              </a:rPr>
              <a:t>blurred</a:t>
            </a:r>
            <a:endParaRPr lang="en-CA" sz="4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endParaRPr lang="en-CA" sz="2800" dirty="0" smtClean="0"/>
          </a:p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endParaRPr lang="en-CA" sz="2800" dirty="0" smtClean="0"/>
          </a:p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endParaRPr lang="en-CA" sz="2800" dirty="0" smtClean="0"/>
          </a:p>
          <a:p>
            <a:pPr marL="365760" lvl="1" indent="-256032">
              <a:buClr>
                <a:schemeClr val="accent3"/>
              </a:buClr>
              <a:buNone/>
            </a:pPr>
            <a:r>
              <a:rPr lang="en-CA" sz="2800" dirty="0" smtClean="0"/>
              <a:t>Delays initiated by accused/defence counsel</a:t>
            </a:r>
          </a:p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endParaRPr lang="en-CA" sz="2800" dirty="0" smtClean="0"/>
          </a:p>
          <a:p>
            <a:pPr marL="365760" lvl="1" indent="-256032">
              <a:buClr>
                <a:schemeClr val="accent3"/>
              </a:buClr>
              <a:buNone/>
            </a:pPr>
            <a:r>
              <a:rPr lang="en-CA" sz="2800" dirty="0" smtClean="0"/>
              <a:t>Scheduling practices</a:t>
            </a:r>
          </a:p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endParaRPr lang="en-CA" sz="2800" dirty="0" smtClean="0"/>
          </a:p>
          <a:p>
            <a:pPr marL="365760" lvl="1" indent="-256032">
              <a:buClr>
                <a:schemeClr val="accent3"/>
              </a:buClr>
              <a:buNone/>
            </a:pPr>
            <a:r>
              <a:rPr lang="en-CA" sz="2800" dirty="0" smtClean="0"/>
              <a:t>Circuit courts vs. sitting courts</a:t>
            </a:r>
          </a:p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endParaRPr lang="en-CA" sz="2800" dirty="0" smtClean="0"/>
          </a:p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endParaRPr lang="en-CA" sz="2800" dirty="0" smtClean="0"/>
          </a:p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endParaRPr lang="en-GB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255" y="3733799"/>
            <a:ext cx="2063492" cy="290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4040</TotalTime>
  <Words>2015</Words>
  <Application>Microsoft Office PowerPoint</Application>
  <PresentationFormat>On-screen Show (4:3)</PresentationFormat>
  <Paragraphs>626</Paragraphs>
  <Slides>64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Essential</vt:lpstr>
      <vt:lpstr>Celerity in the Courts An Application of Fuzzy Logic to Model Case Complexity  in British Columbia’s Adult Criminal Court System</vt:lpstr>
      <vt:lpstr>Table Of Contents</vt:lpstr>
      <vt:lpstr>PowerPoint Presentation</vt:lpstr>
      <vt:lpstr>‘Justice delayed is ‘justice denied’     </vt:lpstr>
      <vt:lpstr>Legislative Framework</vt:lpstr>
      <vt:lpstr>     Reasonable vs. Unreasonable Delay</vt:lpstr>
      <vt:lpstr>Where the line may become blurred</vt:lpstr>
      <vt:lpstr>PowerPoint Presentation</vt:lpstr>
      <vt:lpstr>Where the line may become blurred</vt:lpstr>
      <vt:lpstr>PowerPoint Presentation</vt:lpstr>
      <vt:lpstr>PowerPoint Presentation</vt:lpstr>
      <vt:lpstr>Initiatives to Reduce Delay</vt:lpstr>
      <vt:lpstr>Current Trends in Case Processing Times</vt:lpstr>
      <vt:lpstr>What Else May Help efficient Case Processing?</vt:lpstr>
      <vt:lpstr>What Else May Help efficient Case Processing?</vt:lpstr>
      <vt:lpstr>Data - CourBC</vt:lpstr>
      <vt:lpstr>Data Description - Severity</vt:lpstr>
      <vt:lpstr>Data Description - Charges</vt:lpstr>
      <vt:lpstr>Data Description - People</vt:lpstr>
      <vt:lpstr>Data Description</vt:lpstr>
      <vt:lpstr>Model</vt:lpstr>
      <vt:lpstr>Complex Model – First Version</vt:lpstr>
      <vt:lpstr>Complex Model – Second Version</vt:lpstr>
      <vt:lpstr>Complex Model – Fuzzy Logic</vt:lpstr>
      <vt:lpstr>Fuzzy Logic</vt:lpstr>
      <vt:lpstr>Methods</vt:lpstr>
      <vt:lpstr>Methods</vt:lpstr>
      <vt:lpstr>Methods</vt:lpstr>
      <vt:lpstr>Methods</vt:lpstr>
      <vt:lpstr>Methods</vt:lpstr>
      <vt:lpstr>Results</vt:lpstr>
      <vt:lpstr>Results</vt:lpstr>
      <vt:lpstr>Calibration of Model</vt:lpstr>
      <vt:lpstr>Optimization</vt:lpstr>
      <vt:lpstr>Calibrating the model</vt:lpstr>
      <vt:lpstr>Calibration of Model 1) Iterative</vt:lpstr>
      <vt:lpstr>Optimize Variables</vt:lpstr>
      <vt:lpstr>Optimize Variables</vt:lpstr>
      <vt:lpstr>Optimize Variables</vt:lpstr>
      <vt:lpstr>Optimize Variables</vt:lpstr>
      <vt:lpstr>Optimize Variables</vt:lpstr>
      <vt:lpstr>Optimize Variable</vt:lpstr>
      <vt:lpstr>Optimize Variables</vt:lpstr>
      <vt:lpstr>Optimize Variables</vt:lpstr>
      <vt:lpstr>Optimize Variables – Results</vt:lpstr>
      <vt:lpstr>Optimize Variables – Results</vt:lpstr>
      <vt:lpstr>Optimize Variables – Results</vt:lpstr>
      <vt:lpstr>Calibration of Model 2) Brute Force</vt:lpstr>
      <vt:lpstr>Optimize Variables</vt:lpstr>
      <vt:lpstr>Optimize Variables – Brute Force</vt:lpstr>
      <vt:lpstr>Results – Brute Force</vt:lpstr>
      <vt:lpstr>Results – Brute Force</vt:lpstr>
      <vt:lpstr>Results - Brute Force</vt:lpstr>
      <vt:lpstr>Results - Brute Force</vt:lpstr>
      <vt:lpstr>Results – Brute Force</vt:lpstr>
      <vt:lpstr>Results - Brute Force</vt:lpstr>
      <vt:lpstr>Defuzzification</vt:lpstr>
      <vt:lpstr>Various Defuzzification Methods</vt:lpstr>
      <vt:lpstr>Discussion</vt:lpstr>
      <vt:lpstr>Discussion</vt:lpstr>
      <vt:lpstr>Discussion</vt:lpstr>
      <vt:lpstr>Limitations</vt:lpstr>
      <vt:lpstr>Future Directions</vt:lpstr>
      <vt:lpstr>Celerity in the Courts An Application of Fuzzy Logic to Model Case Complexity  in British Columbia’s Adult Criminal Court System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</dc:creator>
  <cp:lastModifiedBy> </cp:lastModifiedBy>
  <cp:revision>126</cp:revision>
  <dcterms:created xsi:type="dcterms:W3CDTF">2011-11-20T19:09:09Z</dcterms:created>
  <dcterms:modified xsi:type="dcterms:W3CDTF">2011-11-30T05:20:58Z</dcterms:modified>
</cp:coreProperties>
</file>