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269" r:id="rId4"/>
    <p:sldId id="257" r:id="rId5"/>
    <p:sldId id="260" r:id="rId6"/>
    <p:sldId id="266" r:id="rId7"/>
    <p:sldId id="268" r:id="rId8"/>
    <p:sldId id="267" r:id="rId9"/>
    <p:sldId id="276" r:id="rId10"/>
    <p:sldId id="277" r:id="rId11"/>
    <p:sldId id="264" r:id="rId12"/>
    <p:sldId id="261" r:id="rId13"/>
    <p:sldId id="263" r:id="rId14"/>
    <p:sldId id="271" r:id="rId15"/>
    <p:sldId id="272" r:id="rId16"/>
    <p:sldId id="275" r:id="rId17"/>
    <p:sldId id="273" r:id="rId18"/>
    <p:sldId id="278" r:id="rId19"/>
    <p:sldId id="279" r:id="rId20"/>
    <p:sldId id="280" r:id="rId21"/>
    <p:sldId id="281" r:id="rId22"/>
    <p:sldId id="28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FDC9B-7DB3-8443-B80F-9645ACDC2527}" type="datetimeFigureOut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78E46-CEA9-7846-89AF-03D5EEE301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26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F507-1663-CE4A-BC3C-55686D1F262B}" type="datetimeFigureOut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12A3-0B23-0846-BA71-F9C419374B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9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12A3-0B23-0846-BA71-F9C419374BD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12A3-0B23-0846-BA71-F9C419374BD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528 time</a:t>
            </a:r>
            <a:r>
              <a:rPr lang="en-US" baseline="0" dirty="0" smtClean="0"/>
              <a:t>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12A3-0B23-0846-BA71-F9C419374BD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impact of Changes in volumes of RCCs to Crown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12A3-0B23-0846-BA71-F9C419374BD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1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The word Arrest is used in the legal sense.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The court decision stage is where findings are set.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The not-guilty, other findings box represent all findings that do NOT lead to a sentencing hearing.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Thus they contain stays of proceedings as well.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Non-custody sentences contain all outcomes from the sentencing hearing that are NOT custodial.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The custody sentence decision represents the stage where the credits of time served are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applied towards the custodial sentence. These credits are 2:1 in the old regime and 1:1 in the new.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0B8DA-2A53-2645-ABC5-491EFDC3F75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9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4A67A1E-49C4-C84B-BD26-F0C293DB23DD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3D-B4ED-9940-A713-EA5CE44C28DA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533-D653-FB42-A370-C33B5DF4BEED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461-D981-FF48-A082-954B9D433731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F4F382-2C4A-AC4A-9909-238153B1D1B8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208B-666F-DF40-88F8-406CE97A221D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8C53-9E55-964B-BF86-74C8566DA462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99CC-9780-034C-A1DD-3D60FDEA78B2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078-B7AC-FA47-9F8B-1E801E8CFB24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BB74-A112-7043-8991-6985C61FBE62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CA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BE7B-8A6D-D141-B544-8A199711E456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93A75E-DDC3-DC40-9F93-37389A85298D}" type="datetime1">
              <a:rPr lang="en-US" smtClean="0"/>
              <a:pPr/>
              <a:t>11-11-01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16F750-E37B-304C-8347-91A9A202E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Two distinct models of the criminal justice system in B.C.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Models in practice</a:t>
            </a:r>
            <a:endParaRPr lang="en-US" sz="2400" dirty="0"/>
          </a:p>
        </p:txBody>
      </p:sp>
      <p:pic>
        <p:nvPicPr>
          <p:cNvPr id="2" name="Picture 1" descr="SFU_LOGO_hr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433"/>
            <a:ext cx="1397000" cy="698500"/>
          </a:xfrm>
          <a:prstGeom prst="rect">
            <a:avLst/>
          </a:prstGeom>
        </p:spPr>
      </p:pic>
      <p:pic>
        <p:nvPicPr>
          <p:cNvPr id="3" name="Picture 2" descr="CSMG Logo Clear with Name July 14 20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56" y="287182"/>
            <a:ext cx="1929044" cy="138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7818" y="2480512"/>
            <a:ext cx="20371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Bojan Ramadanovic</a:t>
            </a:r>
            <a:endParaRPr lang="en-US" dirty="0"/>
          </a:p>
          <a:p>
            <a:pPr algn="r"/>
            <a:r>
              <a:rPr lang="en-US" dirty="0" smtClean="0"/>
              <a:t>Alexa van der Waall</a:t>
            </a:r>
          </a:p>
          <a:p>
            <a:pPr algn="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 800</a:t>
            </a:r>
          </a:p>
          <a:p>
            <a:pPr algn="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November 2011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dynamics model characteristics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3B4042"/>
                </a:solidFill>
                <a:ea typeface="MS PGothic" charset="0"/>
                <a:cs typeface="Arial" charset="0"/>
              </a:rPr>
              <a:t>Qualitative</a:t>
            </a:r>
          </a:p>
          <a:p>
            <a:pPr lvl="2"/>
            <a:r>
              <a:rPr lang="en-CA" dirty="0">
                <a:solidFill>
                  <a:srgbClr val="3B4042"/>
                </a:solidFill>
                <a:ea typeface="MS PGothic" charset="0"/>
                <a:cs typeface="Arial" charset="0"/>
              </a:rPr>
              <a:t>Conceptual </a:t>
            </a:r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design of processes</a:t>
            </a:r>
            <a:endParaRPr lang="en-CA" dirty="0">
              <a:solidFill>
                <a:srgbClr val="3B4042"/>
              </a:solidFill>
              <a:ea typeface="MS PGothic" charset="0"/>
              <a:cs typeface="Arial" charset="0"/>
            </a:endParaRPr>
          </a:p>
          <a:p>
            <a:pPr lvl="2"/>
            <a:r>
              <a:rPr lang="en-CA" dirty="0">
                <a:solidFill>
                  <a:srgbClr val="3B4042"/>
                </a:solidFill>
                <a:ea typeface="MS PGothic" charset="0"/>
                <a:cs typeface="Arial" charset="0"/>
              </a:rPr>
              <a:t>Expert knowledge</a:t>
            </a:r>
          </a:p>
          <a:p>
            <a:r>
              <a:rPr lang="en-CA" dirty="0">
                <a:solidFill>
                  <a:srgbClr val="3B4042"/>
                </a:solidFill>
                <a:ea typeface="MS PGothic" charset="0"/>
                <a:cs typeface="Arial" charset="0"/>
              </a:rPr>
              <a:t>Quantitative</a:t>
            </a:r>
          </a:p>
          <a:p>
            <a:pPr lvl="2"/>
            <a:r>
              <a:rPr lang="en-CA" dirty="0">
                <a:solidFill>
                  <a:srgbClr val="3B4042"/>
                </a:solidFill>
                <a:ea typeface="MS PGothic" charset="0"/>
                <a:cs typeface="Arial" charset="0"/>
              </a:rPr>
              <a:t>Equations based on actual </a:t>
            </a:r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data to govern the stocks</a:t>
            </a:r>
          </a:p>
          <a:p>
            <a:pPr lvl="3"/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May rely on time</a:t>
            </a:r>
          </a:p>
          <a:p>
            <a:pPr lvl="3"/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May rely on the state of the system or stocks</a:t>
            </a:r>
            <a:endParaRPr lang="en-CA" dirty="0">
              <a:solidFill>
                <a:srgbClr val="3B4042"/>
              </a:solidFill>
              <a:ea typeface="MS PGothic" charset="0"/>
              <a:cs typeface="Arial" charset="0"/>
            </a:endParaRPr>
          </a:p>
          <a:p>
            <a:pPr lvl="2"/>
            <a:r>
              <a:rPr lang="en-CA" dirty="0">
                <a:solidFill>
                  <a:srgbClr val="3B4042"/>
                </a:solidFill>
                <a:ea typeface="MS PGothic" charset="0"/>
                <a:cs typeface="Arial" charset="0"/>
              </a:rPr>
              <a:t>Predictions of the system’s </a:t>
            </a:r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behaviour</a:t>
            </a:r>
          </a:p>
          <a:p>
            <a:pPr lvl="2"/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Mainly presents averages</a:t>
            </a:r>
            <a:endParaRPr lang="en-CA" dirty="0">
              <a:solidFill>
                <a:srgbClr val="3B4042"/>
              </a:solidFill>
              <a:ea typeface="MS PGothic" charset="0"/>
              <a:cs typeface="Arial" charset="0"/>
            </a:endParaRPr>
          </a:p>
          <a:p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Continuous</a:t>
            </a:r>
          </a:p>
          <a:p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Relatively </a:t>
            </a:r>
            <a:r>
              <a:rPr lang="en-CA" dirty="0">
                <a:solidFill>
                  <a:srgbClr val="3B4042"/>
                </a:solidFill>
                <a:ea typeface="MS PGothic" charset="0"/>
                <a:cs typeface="Arial" charset="0"/>
              </a:rPr>
              <a:t>data friendly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3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CJS model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ajor stages in each sub-system</a:t>
            </a:r>
          </a:p>
          <a:p>
            <a:r>
              <a:rPr lang="en-US" dirty="0" smtClean="0"/>
              <a:t>Bottlenecks</a:t>
            </a:r>
          </a:p>
          <a:p>
            <a:r>
              <a:rPr lang="en-US" dirty="0" smtClean="0"/>
              <a:t>Points where changes are imposed, expected or explored</a:t>
            </a:r>
          </a:p>
          <a:p>
            <a:r>
              <a:rPr lang="en-US" dirty="0" smtClean="0"/>
              <a:t>Incorporate expert knowledge</a:t>
            </a:r>
          </a:p>
          <a:p>
            <a:r>
              <a:rPr lang="en-US" dirty="0" smtClean="0"/>
              <a:t>Incorporate data from different sources</a:t>
            </a:r>
          </a:p>
          <a:p>
            <a:r>
              <a:rPr lang="en-US" dirty="0"/>
              <a:t>Crime types</a:t>
            </a:r>
          </a:p>
          <a:p>
            <a:r>
              <a:rPr lang="en-US" dirty="0"/>
              <a:t>Regions</a:t>
            </a:r>
          </a:p>
          <a:p>
            <a:r>
              <a:rPr lang="en-US" dirty="0"/>
              <a:t>Many monthly time series </a:t>
            </a:r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and estimation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model inputs monthly data series forecasts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State space </a:t>
            </a:r>
            <a:r>
              <a:rPr lang="en-US" dirty="0"/>
              <a:t>method with exponential smoothing</a:t>
            </a:r>
            <a:endParaRPr lang="en-US" dirty="0" smtClean="0"/>
          </a:p>
          <a:p>
            <a:pPr lvl="2"/>
            <a:r>
              <a:rPr lang="en-US" dirty="0" smtClean="0"/>
              <a:t>Seasonality</a:t>
            </a:r>
          </a:p>
          <a:p>
            <a:pPr lvl="2"/>
            <a:r>
              <a:rPr lang="en-US" dirty="0" smtClean="0"/>
              <a:t>Time trend</a:t>
            </a:r>
          </a:p>
          <a:p>
            <a:pPr lvl="2"/>
            <a:r>
              <a:rPr lang="en-US" dirty="0" smtClean="0"/>
              <a:t>No linear regressions</a:t>
            </a:r>
          </a:p>
          <a:p>
            <a:r>
              <a:rPr lang="en-US" dirty="0" smtClean="0"/>
              <a:t>Linear regressions</a:t>
            </a:r>
          </a:p>
          <a:p>
            <a:pPr lvl="2"/>
            <a:r>
              <a:rPr lang="en-US" dirty="0" smtClean="0"/>
              <a:t>Within limits</a:t>
            </a:r>
          </a:p>
          <a:p>
            <a:r>
              <a:rPr lang="en-US" dirty="0" smtClean="0"/>
              <a:t>Optimization techniques</a:t>
            </a:r>
          </a:p>
          <a:p>
            <a:pPr lvl="2"/>
            <a:r>
              <a:rPr lang="en-US" dirty="0" smtClean="0"/>
              <a:t>Simultaneous stock and flow estimation of linear equations such as  the Nelder-Mead method</a:t>
            </a:r>
          </a:p>
          <a:p>
            <a:pPr lvl="2"/>
            <a:r>
              <a:rPr lang="en-US" dirty="0" smtClean="0"/>
              <a:t>Beware of the initial value</a:t>
            </a:r>
          </a:p>
          <a:p>
            <a:r>
              <a:rPr lang="en-US" dirty="0" smtClean="0"/>
              <a:t>Out of sample testing</a:t>
            </a:r>
          </a:p>
          <a:p>
            <a:pPr lvl="2"/>
            <a:r>
              <a:rPr lang="en-US" dirty="0" smtClean="0"/>
              <a:t>Validation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satisfied use 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model demo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Remand credit model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queue network treasure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C-25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Bill C-25: Truth in Sentencing Act came into effect on February 22nd, 2010.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Previously it was common practice to count one day of time served in pre-trial detention (remand) as two days of sentenced custody.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Bill notes that in general cases judges may provide one day of credit for one day of time served in remand.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i="1" dirty="0" smtClean="0"/>
              <a:t>What is the effect of Bill C-25 on the number of people in remand, provincial sentenced custody and federal sentenced custody?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2F5897"/>
                </a:solidFill>
                <a:cs typeface="News Gothic MT"/>
              </a:rPr>
              <a:t>A remand credit model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537B34D-AA5C-114D-AD43-4D5103D4DBD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Remand process diagram_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1" y="1797083"/>
            <a:ext cx="8799044" cy="38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6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network model characteristics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Entities with attributes</a:t>
            </a:r>
          </a:p>
          <a:p>
            <a:r>
              <a:rPr lang="en-US" dirty="0" smtClean="0"/>
              <a:t>Volumes at main stages</a:t>
            </a:r>
          </a:p>
          <a:p>
            <a:r>
              <a:rPr lang="en-US" dirty="0" smtClean="0"/>
              <a:t>Time measurements are important</a:t>
            </a:r>
          </a:p>
          <a:p>
            <a:pPr lvl="2"/>
            <a:r>
              <a:rPr lang="en-US" dirty="0" smtClean="0"/>
              <a:t>Wait-times</a:t>
            </a:r>
          </a:p>
          <a:p>
            <a:r>
              <a:rPr lang="en-US" dirty="0" smtClean="0"/>
              <a:t>Quantitative</a:t>
            </a:r>
          </a:p>
          <a:p>
            <a:pPr lvl="2"/>
            <a:r>
              <a:rPr lang="en-US" dirty="0" smtClean="0"/>
              <a:t>Averages insufficient</a:t>
            </a:r>
          </a:p>
          <a:p>
            <a:pPr lvl="2"/>
            <a:r>
              <a:rPr lang="en-US" dirty="0" smtClean="0"/>
              <a:t>Distributional information</a:t>
            </a:r>
          </a:p>
          <a:p>
            <a:pPr lvl="2"/>
            <a:r>
              <a:rPr lang="en-US" dirty="0" smtClean="0"/>
              <a:t>Correlations between remand and sentences</a:t>
            </a:r>
          </a:p>
          <a:p>
            <a:r>
              <a:rPr lang="en-US" dirty="0" smtClean="0"/>
              <a:t>Data hungry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queue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Queue consists of </a:t>
            </a:r>
            <a:r>
              <a:rPr lang="en-US" dirty="0" smtClean="0"/>
              <a:t>one or more</a:t>
            </a:r>
            <a:r>
              <a:rPr lang="en-US" dirty="0" smtClean="0"/>
              <a:t> servers processing “customers” and the group of “customers” waiting for service.</a:t>
            </a:r>
          </a:p>
          <a:p>
            <a:r>
              <a:rPr lang="en-US" dirty="0" smtClean="0"/>
              <a:t>It is defined by the arrival process, service process and the number of servers (for example M/M/5) and the “service discipline” (for example “first in, first out”)</a:t>
            </a:r>
          </a:p>
          <a:p>
            <a:r>
              <a:rPr lang="en-US" dirty="0" smtClean="0"/>
              <a:t>Time spent in a queue is a dynamical property dependent on both, fixed properties of the queue and the state of queue at any given time (i.e. number of other customers waiting for service). </a:t>
            </a:r>
          </a:p>
          <a:p>
            <a:r>
              <a:rPr lang="en-US" dirty="0" smtClean="0"/>
              <a:t>Equilibrium state of a queue is best described in terms of distributions. </a:t>
            </a:r>
          </a:p>
          <a:p>
            <a:r>
              <a:rPr lang="en-US" dirty="0" smtClean="0"/>
              <a:t>Number of queues linked together form a queuing network</a:t>
            </a:r>
          </a:p>
        </p:txBody>
      </p:sp>
    </p:spTree>
    <p:extLst>
      <p:ext uri="{BB962C8B-B14F-4D97-AF65-F5344CB8AC3E}">
        <p14:creationId xmlns:p14="http://schemas.microsoft.com/office/powerpoint/2010/main" val="409891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Arrival and service processes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Arrival processes could be: 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eterministic (another widget comes down the production line every 2 minutes)</a:t>
            </a:r>
          </a:p>
          <a:p>
            <a:pPr lvl="1"/>
            <a:r>
              <a:rPr lang="en-GB" dirty="0" smtClean="0"/>
              <a:t>Stochastic (people arriving to a checkout at the supermarket)</a:t>
            </a:r>
          </a:p>
          <a:p>
            <a:pPr lvl="2"/>
            <a:r>
              <a:rPr lang="en-GB" dirty="0" err="1" smtClean="0"/>
              <a:t>Markovian</a:t>
            </a:r>
            <a:r>
              <a:rPr lang="en-GB" dirty="0"/>
              <a:t>:</a:t>
            </a:r>
            <a:r>
              <a:rPr lang="en-GB" dirty="0" smtClean="0"/>
              <a:t> present is past and future independent.  I.e. “</a:t>
            </a:r>
            <a:r>
              <a:rPr lang="en-GB" dirty="0" err="1"/>
              <a:t>I</a:t>
            </a:r>
            <a:r>
              <a:rPr lang="en-GB" dirty="0" err="1" smtClean="0"/>
              <a:t>nterarrival</a:t>
            </a:r>
            <a:r>
              <a:rPr lang="en-GB" dirty="0" smtClean="0"/>
              <a:t> times sample Poisson distribution”.</a:t>
            </a:r>
          </a:p>
          <a:p>
            <a:r>
              <a:rPr lang="en-GB" dirty="0" smtClean="0"/>
              <a:t> A lot of queues have </a:t>
            </a:r>
            <a:r>
              <a:rPr lang="en-GB" dirty="0" err="1" smtClean="0"/>
              <a:t>Markovian</a:t>
            </a:r>
            <a:r>
              <a:rPr lang="en-GB" dirty="0" smtClean="0"/>
              <a:t> arrival processes. </a:t>
            </a:r>
          </a:p>
          <a:p>
            <a:r>
              <a:rPr lang="en-GB" dirty="0"/>
              <a:t>Service processes are likewise diverse, but fewer systems have strictly </a:t>
            </a:r>
            <a:r>
              <a:rPr lang="en-GB" dirty="0" err="1"/>
              <a:t>Markovian</a:t>
            </a:r>
            <a:r>
              <a:rPr lang="en-GB" dirty="0"/>
              <a:t> services.	</a:t>
            </a:r>
          </a:p>
          <a:p>
            <a:pPr lvl="1"/>
            <a:r>
              <a:rPr lang="en-GB" dirty="0"/>
              <a:t>Another popular distribution that can be sampled for service times is “</a:t>
            </a:r>
            <a:r>
              <a:rPr lang="en-GB" dirty="0" err="1"/>
              <a:t>Weibull</a:t>
            </a:r>
            <a:r>
              <a:rPr lang="en-GB" dirty="0"/>
              <a:t>” which is a generalization of “Poisson” distribution. </a:t>
            </a:r>
          </a:p>
          <a:p>
            <a:r>
              <a:rPr lang="en-GB" dirty="0" smtClean="0"/>
              <a:t>When modelling, arrival and service time distributions most often have to be inferred from the system data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2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Models for the Ministry of the Attorney General and the Ministry of Public Safety and Solicitor General in B.C.</a:t>
            </a:r>
          </a:p>
          <a:p>
            <a:r>
              <a:rPr lang="en-US" sz="2800" dirty="0" smtClean="0"/>
              <a:t>Models are developed by the CSMG and the ministries.</a:t>
            </a:r>
          </a:p>
          <a:p>
            <a:r>
              <a:rPr lang="en-US" sz="2800" dirty="0" smtClean="0"/>
              <a:t>Ongoing since 2007</a:t>
            </a:r>
          </a:p>
          <a:p>
            <a:r>
              <a:rPr lang="en-US" sz="2800" dirty="0" smtClean="0"/>
              <a:t>About 26 collaborators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Advantages of the queue network modelling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Because results are distributional, it is possible to account for the situations going beyond the average state of the system.</a:t>
            </a:r>
          </a:p>
          <a:p>
            <a:pPr lvl="1"/>
            <a:r>
              <a:rPr lang="en-GB" dirty="0"/>
              <a:t>Consider hospital emergency room</a:t>
            </a:r>
          </a:p>
          <a:p>
            <a:pPr lvl="2"/>
            <a:r>
              <a:rPr lang="en-GB" dirty="0"/>
              <a:t>Short average waiting times are not very good if people arriving at certain times have to wait unacceptably long for service. </a:t>
            </a:r>
          </a:p>
          <a:p>
            <a:pPr lvl="1"/>
            <a:r>
              <a:rPr lang="en-GB" dirty="0"/>
              <a:t>Or a prison</a:t>
            </a:r>
          </a:p>
          <a:p>
            <a:pPr lvl="2"/>
            <a:r>
              <a:rPr lang="en-GB" dirty="0"/>
              <a:t>Being “at capacity” on average is not good enough if facility is overcrowded half the </a:t>
            </a:r>
            <a:r>
              <a:rPr lang="en-GB" dirty="0" smtClean="0"/>
              <a:t>time</a:t>
            </a:r>
          </a:p>
          <a:p>
            <a:r>
              <a:rPr lang="en-GB" dirty="0" smtClean="0"/>
              <a:t>Easier to account for system resources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17153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Incarceration as a queuing network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Arrival into the criminal justice system is well modelled by a Poisson process.</a:t>
            </a:r>
          </a:p>
          <a:p>
            <a:r>
              <a:rPr lang="en-GB" dirty="0" smtClean="0"/>
              <a:t>Prison sentence can be considered an operation of a server.</a:t>
            </a:r>
          </a:p>
          <a:p>
            <a:pPr lvl="1"/>
            <a:r>
              <a:rPr lang="en-GB" dirty="0" smtClean="0"/>
              <a:t>Non Poisson service time.</a:t>
            </a:r>
            <a:endParaRPr lang="en-GB" dirty="0"/>
          </a:p>
          <a:p>
            <a:r>
              <a:rPr lang="en-GB" dirty="0" smtClean="0"/>
              <a:t>What about remand custody ?</a:t>
            </a:r>
          </a:p>
          <a:p>
            <a:pPr lvl="1"/>
            <a:r>
              <a:rPr lang="en-GB" dirty="0" smtClean="0"/>
              <a:t>Can be made up of a number of in-and-out of jail periods separated by interim release hearings and breach events. </a:t>
            </a:r>
          </a:p>
          <a:p>
            <a:pPr lvl="1"/>
            <a:r>
              <a:rPr lang="en-GB" dirty="0" smtClean="0"/>
              <a:t>Duration of each individual stint in jail turns out to be close to Poisson distributed.</a:t>
            </a:r>
          </a:p>
          <a:p>
            <a:pPr lvl="1"/>
            <a:r>
              <a:rPr lang="en-GB" dirty="0" smtClean="0"/>
              <a:t>It is possible to calculate the overall distribution of time spent in pre-sentence custody from atomic properties of individual stints in jail. </a:t>
            </a:r>
          </a:p>
        </p:txBody>
      </p:sp>
    </p:spTree>
    <p:extLst>
      <p:ext uri="{BB962C8B-B14F-4D97-AF65-F5344CB8AC3E}">
        <p14:creationId xmlns:p14="http://schemas.microsoft.com/office/powerpoint/2010/main" val="205982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correlations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Given the distribution of pre-sentence incarceration, credit rules and the distribution of sentences it should be easy to calculate overall distribution for occupancy of prison facilities. </a:t>
            </a:r>
          </a:p>
          <a:p>
            <a:r>
              <a:rPr lang="en-GB" dirty="0" smtClean="0"/>
              <a:t>But remand stay and eventual prison sentence are not independent. </a:t>
            </a:r>
          </a:p>
          <a:p>
            <a:pPr lvl="1"/>
            <a:r>
              <a:rPr lang="en-GB" dirty="0" smtClean="0"/>
              <a:t>Individuals </a:t>
            </a:r>
            <a:r>
              <a:rPr lang="en-GB" dirty="0"/>
              <a:t>with longer remand stays are also more likely to receive custody sentences and to have longer custody sentences </a:t>
            </a:r>
          </a:p>
          <a:p>
            <a:r>
              <a:rPr lang="en-GB" dirty="0" smtClean="0"/>
              <a:t>Model which does not take this dependency into account will under estimate the impact of the change in sentence credit. </a:t>
            </a:r>
          </a:p>
          <a:p>
            <a:pPr lvl="1"/>
            <a:r>
              <a:rPr lang="en-GB" dirty="0" smtClean="0"/>
              <a:t>This can not be accounted for in a non-agent based model</a:t>
            </a:r>
          </a:p>
          <a:p>
            <a:pPr lvl="1"/>
            <a:r>
              <a:rPr lang="en-GB" dirty="0" smtClean="0"/>
              <a:t>In context of queuing theory model it is addressed by fitting data to a “Bivariate </a:t>
            </a:r>
            <a:r>
              <a:rPr lang="en-GB" dirty="0" err="1" smtClean="0"/>
              <a:t>Weibull</a:t>
            </a:r>
            <a:r>
              <a:rPr lang="en-GB" dirty="0" smtClean="0"/>
              <a:t>”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693630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859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work would not have existed without the support from the Ministry of Attorney General of B.C. and </a:t>
            </a:r>
          </a:p>
          <a:p>
            <a:pPr marL="0" indent="0">
              <a:buNone/>
            </a:pPr>
            <a:r>
              <a:rPr lang="en-US" dirty="0" smtClean="0"/>
              <a:t>the Ministry of Public Safety and Solicitor General of B.C.</a:t>
            </a:r>
          </a:p>
          <a:p>
            <a:pPr marL="0" indent="0">
              <a:buNone/>
            </a:pPr>
            <a:r>
              <a:rPr lang="en-US" dirty="0" smtClean="0"/>
              <a:t>Their support is greatly acknowledged.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Our appreciation also goes to the IRMACS at SFU for their technical and their daily general support.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557238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90000"/>
              </a:lnSpc>
            </a:pPr>
            <a:endParaRPr lang="en-US" sz="2800" dirty="0">
              <a:solidFill>
                <a:srgbClr val="59595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News Gothic MT"/>
              <a:cs typeface="News Gothic MT"/>
            </a:endParaRPr>
          </a:p>
        </p:txBody>
      </p:sp>
      <p:cxnSp>
        <p:nvCxnSpPr>
          <p:cNvPr id="17411" name="Straight Connector 6"/>
          <p:cNvCxnSpPr>
            <a:cxnSpLocks noChangeShapeType="1"/>
          </p:cNvCxnSpPr>
          <p:nvPr/>
        </p:nvCxnSpPr>
        <p:spPr bwMode="auto">
          <a:xfrm>
            <a:off x="0" y="1572972"/>
            <a:ext cx="9144000" cy="1588"/>
          </a:xfrm>
          <a:prstGeom prst="line">
            <a:avLst/>
          </a:prstGeom>
          <a:noFill/>
          <a:ln w="25400">
            <a:solidFill>
              <a:srgbClr val="DE00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b="32996"/>
          <a:stretch>
            <a:fillRect/>
          </a:stretch>
        </p:blipFill>
        <p:spPr bwMode="auto">
          <a:xfrm>
            <a:off x="141106" y="3419656"/>
            <a:ext cx="8899525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04800" y="4572000"/>
            <a:ext cx="1981200" cy="8382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 Narrow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Criminal Justice System of B.C.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34D-AA5C-114D-AD43-4D5103D4DBD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high level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Criminal Justice System of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actors</a:t>
            </a:r>
          </a:p>
          <a:p>
            <a:pPr lvl="2"/>
            <a:r>
              <a:rPr lang="en-US" dirty="0" smtClean="0"/>
              <a:t>Police	</a:t>
            </a:r>
          </a:p>
          <a:p>
            <a:pPr lvl="2"/>
            <a:r>
              <a:rPr lang="en-US" dirty="0" smtClean="0"/>
              <a:t>Crown</a:t>
            </a:r>
          </a:p>
          <a:p>
            <a:pPr lvl="2"/>
            <a:r>
              <a:rPr lang="en-US" dirty="0" smtClean="0"/>
              <a:t>Several courts</a:t>
            </a:r>
          </a:p>
          <a:p>
            <a:pPr lvl="2"/>
            <a:r>
              <a:rPr lang="en-US" dirty="0" smtClean="0"/>
              <a:t>Corrections</a:t>
            </a:r>
          </a:p>
          <a:p>
            <a:r>
              <a:rPr lang="en-US" dirty="0" smtClean="0"/>
              <a:t>Many dependencies within and between parts</a:t>
            </a:r>
          </a:p>
          <a:p>
            <a:pPr lvl="2"/>
            <a:r>
              <a:rPr lang="en-US" dirty="0" smtClean="0"/>
              <a:t>Hearings versus people in remand</a:t>
            </a:r>
          </a:p>
          <a:p>
            <a:pPr lvl="2"/>
            <a:r>
              <a:rPr lang="en-US" dirty="0" smtClean="0"/>
              <a:t>Sentencing outcomes and time in custody</a:t>
            </a:r>
          </a:p>
          <a:p>
            <a:r>
              <a:rPr lang="en-US" dirty="0" smtClean="0"/>
              <a:t>Many units of interests</a:t>
            </a:r>
          </a:p>
          <a:p>
            <a:pPr lvl="2"/>
            <a:r>
              <a:rPr lang="en-US" dirty="0" smtClean="0"/>
              <a:t>People</a:t>
            </a:r>
          </a:p>
          <a:p>
            <a:pPr lvl="2"/>
            <a:r>
              <a:rPr lang="en-US" dirty="0" smtClean="0"/>
              <a:t>Charges</a:t>
            </a:r>
          </a:p>
          <a:p>
            <a:pPr lvl="2"/>
            <a:r>
              <a:rPr lang="en-US" dirty="0" smtClean="0"/>
              <a:t>Cases</a:t>
            </a:r>
          </a:p>
          <a:p>
            <a:pPr lvl="2"/>
            <a:r>
              <a:rPr lang="en-US" dirty="0" smtClean="0"/>
              <a:t>Time at stages</a:t>
            </a:r>
          </a:p>
          <a:p>
            <a:pPr lvl="2"/>
            <a:endParaRPr lang="en-US" dirty="0" smtClean="0"/>
          </a:p>
          <a:p>
            <a:pPr>
              <a:buNone/>
            </a:pPr>
            <a:r>
              <a:rPr lang="en-US" i="1" dirty="0" smtClean="0"/>
              <a:t>It is HUGE and COMPLEX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Criminal Justice System of B.C.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What is the purpose of a model of the CJS?</a:t>
            </a:r>
          </a:p>
          <a:p>
            <a:pPr>
              <a:buNone/>
            </a:pPr>
            <a:endParaRPr lang="en-US" i="1" dirty="0" smtClean="0"/>
          </a:p>
          <a:p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Forecast impacts from changes to or from within the system</a:t>
            </a:r>
          </a:p>
          <a:p>
            <a:pPr lvl="2"/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Decision making</a:t>
            </a:r>
          </a:p>
          <a:p>
            <a:pPr lvl="2"/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Legislative changes</a:t>
            </a:r>
          </a:p>
          <a:p>
            <a:pPr lvl="2"/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Resource demand or utilization</a:t>
            </a:r>
          </a:p>
          <a:p>
            <a:pPr lvl="2"/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Strategic planning</a:t>
            </a:r>
          </a:p>
          <a:p>
            <a:endParaRPr lang="en-CA" dirty="0" smtClean="0">
              <a:solidFill>
                <a:srgbClr val="3B4042"/>
              </a:solidFill>
              <a:ea typeface="MS PGothic" charset="0"/>
              <a:cs typeface="Arial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9000" y="2397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2F5897"/>
                </a:solidFill>
                <a:ea typeface="MS PGothic" charset="0"/>
                <a:cs typeface="News Gothic MT"/>
              </a:rPr>
              <a:t>Two models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latin typeface="Calibri" charset="0"/>
                <a:ea typeface="MS PGothic" charset="0"/>
                <a:cs typeface="Arial" charset="0"/>
              </a:rPr>
              <a:t>General Criminal Justice System model</a:t>
            </a:r>
            <a:endParaRPr lang="en-CA" dirty="0"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Remand credit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Connects Police, Crown, courts and corrections at a high level</a:t>
            </a:r>
          </a:p>
          <a:p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Focuses on how a change in one part of the system affects the others</a:t>
            </a:r>
          </a:p>
          <a:p>
            <a:r>
              <a:rPr lang="en-CA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System dynamics model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Connects courts processes and custodial corrections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Focuses on the impact of a specific bill on Custodial corrections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Queue network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</a:t>
            </a:r>
            <a:r>
              <a:rPr lang="en-US" dirty="0" smtClean="0"/>
              <a:t>eneral Criminal Justice System model</a:t>
            </a:r>
            <a:endParaRPr lang="en-US" dirty="0"/>
          </a:p>
        </p:txBody>
      </p:sp>
      <p:sp>
        <p:nvSpPr>
          <p:cNvPr id="21" name="Subtitle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system dynamics adventure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dynamics model characteristics 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 smtClean="0">
              <a:solidFill>
                <a:srgbClr val="3B4042"/>
              </a:solidFill>
              <a:ea typeface="MS PGothic" charset="0"/>
              <a:cs typeface="Arial" charset="0"/>
            </a:endParaRPr>
          </a:p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  <a:cs typeface="Arial" charset="0"/>
              </a:rPr>
              <a:t>S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  <a:cs typeface="Arial" charset="0"/>
              </a:rPr>
              <a:t>ystem thinking</a:t>
            </a:r>
          </a:p>
          <a:p>
            <a:pPr lvl="2"/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  <a:cs typeface="Arial" charset="0"/>
              </a:rPr>
              <a:t>M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  <a:cs typeface="Arial" charset="0"/>
              </a:rPr>
              <a:t>ethod of thought as opposed to a modelling technique.</a:t>
            </a:r>
          </a:p>
          <a:p>
            <a:pPr lvl="2"/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  <a:cs typeface="Arial" charset="0"/>
              </a:rPr>
              <a:t>System as a whole</a:t>
            </a:r>
          </a:p>
          <a:p>
            <a:pPr lvl="2"/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  <a:cs typeface="Arial" charset="0"/>
              </a:rPr>
              <a:t>Describe the interactions between parts qualitatively</a:t>
            </a:r>
          </a:p>
          <a:p>
            <a:pPr lvl="2"/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  <a:cs typeface="Arial" charset="0"/>
              </a:rPr>
              <a:t>Influence diagram</a:t>
            </a:r>
          </a:p>
          <a:p>
            <a:endParaRPr lang="en-US" dirty="0"/>
          </a:p>
        </p:txBody>
      </p:sp>
      <p:pic>
        <p:nvPicPr>
          <p:cNvPr id="3" name="Picture 2" descr="beach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54" y="3825282"/>
            <a:ext cx="3816162" cy="211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dynamics model characteristics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750-E37B-304C-8347-91A9A202EE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1800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Stocks</a:t>
            </a:r>
            <a:endParaRPr lang="en-CA" sz="1800" dirty="0">
              <a:solidFill>
                <a:srgbClr val="3B4042"/>
              </a:solidFill>
              <a:ea typeface="MS PGothic" charset="0"/>
              <a:cs typeface="Arial" charset="0"/>
            </a:endParaRPr>
          </a:p>
          <a:p>
            <a:pPr lvl="2"/>
            <a:r>
              <a:rPr lang="en-CA" sz="1800" dirty="0">
                <a:solidFill>
                  <a:srgbClr val="3B4042"/>
                </a:solidFill>
                <a:ea typeface="MS PGothic" charset="0"/>
                <a:cs typeface="Arial" charset="0"/>
              </a:rPr>
              <a:t>Values at specific </a:t>
            </a:r>
            <a:r>
              <a:rPr lang="en-CA" sz="1800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dates</a:t>
            </a:r>
          </a:p>
          <a:p>
            <a:pPr lvl="2"/>
            <a:r>
              <a:rPr lang="en-CA" sz="1800" dirty="0">
                <a:solidFill>
                  <a:srgbClr val="3B4042"/>
                </a:solidFill>
                <a:ea typeface="MS PGothic" charset="0"/>
                <a:cs typeface="Arial" charset="0"/>
              </a:rPr>
              <a:t>`</a:t>
            </a:r>
            <a:r>
              <a:rPr lang="en-CA" sz="1800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`Accumulation </a:t>
            </a:r>
            <a:r>
              <a:rPr lang="en-CA" sz="1800" dirty="0">
                <a:solidFill>
                  <a:srgbClr val="3B4042"/>
                </a:solidFill>
                <a:ea typeface="MS PGothic" charset="0"/>
                <a:cs typeface="Arial" charset="0"/>
              </a:rPr>
              <a:t>points’’ </a:t>
            </a:r>
            <a:r>
              <a:rPr lang="en-CA" sz="1800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of </a:t>
            </a:r>
            <a:r>
              <a:rPr lang="en-CA" sz="1800" dirty="0">
                <a:solidFill>
                  <a:srgbClr val="3B4042"/>
                </a:solidFill>
                <a:ea typeface="MS PGothic" charset="0"/>
                <a:cs typeface="Arial" charset="0"/>
              </a:rPr>
              <a:t>entities</a:t>
            </a:r>
            <a:endParaRPr lang="en-CA" sz="1800" dirty="0" smtClean="0">
              <a:solidFill>
                <a:srgbClr val="3B4042"/>
              </a:solidFill>
              <a:ea typeface="MS PGothic" charset="0"/>
              <a:cs typeface="Arial" charset="0"/>
            </a:endParaRPr>
          </a:p>
          <a:p>
            <a:r>
              <a:rPr lang="en-CA" sz="1800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Flows</a:t>
            </a:r>
          </a:p>
          <a:p>
            <a:pPr lvl="2"/>
            <a:r>
              <a:rPr lang="en-CA" sz="1800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Movement of undistinguishable entities</a:t>
            </a:r>
          </a:p>
          <a:p>
            <a:pPr lvl="2"/>
            <a:r>
              <a:rPr lang="en-CA" sz="1800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Determine volume changes to a stock</a:t>
            </a:r>
          </a:p>
          <a:p>
            <a:r>
              <a:rPr lang="en-CA" sz="1800" dirty="0">
                <a:solidFill>
                  <a:srgbClr val="3B4042"/>
                </a:solidFill>
                <a:ea typeface="MS PGothic" charset="0"/>
                <a:cs typeface="Arial" charset="0"/>
              </a:rPr>
              <a:t>Volumes at main </a:t>
            </a:r>
            <a:r>
              <a:rPr lang="en-CA" sz="1800" dirty="0" smtClean="0">
                <a:solidFill>
                  <a:srgbClr val="3B4042"/>
                </a:solidFill>
                <a:ea typeface="MS PGothic" charset="0"/>
                <a:cs typeface="Arial" charset="0"/>
              </a:rPr>
              <a:t>stage</a:t>
            </a:r>
          </a:p>
        </p:txBody>
      </p:sp>
      <p:pic>
        <p:nvPicPr>
          <p:cNvPr id="5" name="Picture 4" descr="beac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64" y="3808753"/>
            <a:ext cx="6010007" cy="24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4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630</TotalTime>
  <Words>1245</Words>
  <Application>Microsoft Macintosh PowerPoint</Application>
  <PresentationFormat>On-screen Show (4:3)</PresentationFormat>
  <Paragraphs>212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Origin</vt:lpstr>
      <vt:lpstr>Two distinct models of the criminal justice system in B.C.</vt:lpstr>
      <vt:lpstr>The project</vt:lpstr>
      <vt:lpstr>The Criminal Justice System of B.C.</vt:lpstr>
      <vt:lpstr>The Criminal Justice System of B.C.</vt:lpstr>
      <vt:lpstr>The Criminal Justice System of B.C.</vt:lpstr>
      <vt:lpstr>Two models</vt:lpstr>
      <vt:lpstr>The general Criminal Justice System model</vt:lpstr>
      <vt:lpstr>System dynamics model characteristics I</vt:lpstr>
      <vt:lpstr>System dynamics model characteristics II</vt:lpstr>
      <vt:lpstr>System dynamics model characteristics III</vt:lpstr>
      <vt:lpstr>The general CJS model design</vt:lpstr>
      <vt:lpstr>Equations and estimation tools</vt:lpstr>
      <vt:lpstr>Once satisfied use it</vt:lpstr>
      <vt:lpstr>Remand credit model</vt:lpstr>
      <vt:lpstr>Bill C-25</vt:lpstr>
      <vt:lpstr>A remand credit model</vt:lpstr>
      <vt:lpstr>Queue network model characteristics</vt:lpstr>
      <vt:lpstr>What is a queue ?</vt:lpstr>
      <vt:lpstr>Arrival and service processes</vt:lpstr>
      <vt:lpstr>Advantages of the queue network modelling</vt:lpstr>
      <vt:lpstr>Incarceration as a queuing network</vt:lpstr>
      <vt:lpstr>Impact of correlations</vt:lpstr>
      <vt:lpstr>Acknowledgment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the criminal justice system in B.C.</dc:title>
  <dc:creator>Alexa van der Waall</dc:creator>
  <cp:lastModifiedBy>Bojan Ramadanovic</cp:lastModifiedBy>
  <cp:revision>91</cp:revision>
  <dcterms:created xsi:type="dcterms:W3CDTF">2011-10-31T05:31:58Z</dcterms:created>
  <dcterms:modified xsi:type="dcterms:W3CDTF">2011-11-02T05:43:32Z</dcterms:modified>
</cp:coreProperties>
</file>