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6.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6" r:id="rId2"/>
    <p:sldId id="290" r:id="rId3"/>
    <p:sldId id="287" r:id="rId4"/>
    <p:sldId id="310" r:id="rId5"/>
    <p:sldId id="309" r:id="rId6"/>
    <p:sldId id="312" r:id="rId7"/>
    <p:sldId id="257" r:id="rId8"/>
    <p:sldId id="311" r:id="rId9"/>
    <p:sldId id="313" r:id="rId10"/>
    <p:sldId id="314" r:id="rId11"/>
    <p:sldId id="315" r:id="rId12"/>
    <p:sldId id="282" r:id="rId13"/>
    <p:sldId id="317" r:id="rId14"/>
    <p:sldId id="291" r:id="rId15"/>
    <p:sldId id="319" r:id="rId16"/>
    <p:sldId id="320" r:id="rId17"/>
    <p:sldId id="292" r:id="rId18"/>
    <p:sldId id="295" r:id="rId19"/>
    <p:sldId id="296" r:id="rId20"/>
    <p:sldId id="297" r:id="rId21"/>
    <p:sldId id="321" r:id="rId22"/>
    <p:sldId id="322" r:id="rId23"/>
    <p:sldId id="303" r:id="rId24"/>
    <p:sldId id="324" r:id="rId25"/>
    <p:sldId id="323" r:id="rId26"/>
    <p:sldId id="305" r:id="rId27"/>
    <p:sldId id="306" r:id="rId28"/>
    <p:sldId id="302" r:id="rId29"/>
    <p:sldId id="325" r:id="rId30"/>
    <p:sldId id="326" r:id="rId31"/>
    <p:sldId id="327" r:id="rId32"/>
    <p:sldId id="328" r:id="rId33"/>
    <p:sldId id="329" r:id="rId34"/>
    <p:sldId id="330" r:id="rId35"/>
    <p:sldId id="331" r:id="rId36"/>
    <p:sldId id="332" r:id="rId37"/>
    <p:sldId id="333" r:id="rId38"/>
    <p:sldId id="334" r:id="rId39"/>
    <p:sldId id="33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6" autoAdjust="0"/>
  </p:normalViewPr>
  <p:slideViewPr>
    <p:cSldViewPr snapToGrid="0" snapToObjects="1">
      <p:cViewPr>
        <p:scale>
          <a:sx n="100" d="100"/>
          <a:sy n="100" d="100"/>
        </p:scale>
        <p:origin x="-640" y="88"/>
      </p:cViewPr>
      <p:guideLst>
        <p:guide orient="horz" pos="2472"/>
        <p:guide pos="30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78F81-1957-4764-AE40-56989DC54AF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70EC566-6DC7-451C-8F40-D381A05153B8}" type="pres">
      <dgm:prSet presAssocID="{1C878F81-1957-4764-AE40-56989DC54AF7}" presName="cycle" presStyleCnt="0">
        <dgm:presLayoutVars>
          <dgm:chMax val="1"/>
          <dgm:dir/>
          <dgm:animLvl val="ctr"/>
          <dgm:resizeHandles val="exact"/>
        </dgm:presLayoutVars>
      </dgm:prSet>
      <dgm:spPr/>
      <dgm:t>
        <a:bodyPr/>
        <a:lstStyle/>
        <a:p>
          <a:endParaRPr lang="en-US"/>
        </a:p>
      </dgm:t>
    </dgm:pt>
  </dgm:ptLst>
  <dgm:cxnLst>
    <dgm:cxn modelId="{FC009EB2-F882-D74C-AA96-3D84529AEE37}" type="presOf" srcId="{1C878F81-1957-4764-AE40-56989DC54AF7}" destId="{A70EC566-6DC7-451C-8F40-D381A05153B8}"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EAF8EB-3E4F-5643-9D8C-7A24E9963FA7}" type="datetimeFigureOut">
              <a:rPr lang="en-US" smtClean="0"/>
              <a:pPr/>
              <a:t>11-11-30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2187F2-426E-BB4E-A35D-C5386A695E33}" type="slidenum">
              <a:rPr lang="en-US" smtClean="0"/>
              <a:pPr/>
              <a:t>‹#›</a:t>
            </a:fld>
            <a:endParaRPr lang="en-US"/>
          </a:p>
        </p:txBody>
      </p:sp>
    </p:spTree>
    <p:extLst>
      <p:ext uri="{BB962C8B-B14F-4D97-AF65-F5344CB8AC3E}">
        <p14:creationId xmlns:p14="http://schemas.microsoft.com/office/powerpoint/2010/main" val="71641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07EAA-664B-AD49-BBA2-2F57DF49DB4B}" type="datetimeFigureOut">
              <a:rPr lang="en-US" smtClean="0"/>
              <a:pPr/>
              <a:t>11-11-30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FCCD1-DCBF-1442-8E1A-7B4D7E57E52B}" type="slidenum">
              <a:rPr lang="en-US" smtClean="0"/>
              <a:pPr/>
              <a:t>‹#›</a:t>
            </a:fld>
            <a:endParaRPr lang="en-US"/>
          </a:p>
        </p:txBody>
      </p:sp>
    </p:spTree>
    <p:extLst>
      <p:ext uri="{BB962C8B-B14F-4D97-AF65-F5344CB8AC3E}">
        <p14:creationId xmlns:p14="http://schemas.microsoft.com/office/powerpoint/2010/main" val="2401350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0FCCD1-DCBF-1442-8E1A-7B4D7E57E52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we thought humans were unto themselves – neither nature nor nurture had anything to do with the way they were – only God could effect them</a:t>
            </a:r>
            <a:endParaRPr lang="en-US" dirty="0"/>
          </a:p>
        </p:txBody>
      </p:sp>
      <p:sp>
        <p:nvSpPr>
          <p:cNvPr id="4" name="Slide Number Placeholder 3"/>
          <p:cNvSpPr>
            <a:spLocks noGrp="1"/>
          </p:cNvSpPr>
          <p:nvPr>
            <p:ph type="sldNum" sz="quarter" idx="10"/>
          </p:nvPr>
        </p:nvSpPr>
        <p:spPr/>
        <p:txBody>
          <a:bodyPr/>
          <a:lstStyle/>
          <a:p>
            <a:fld id="{670FCCD1-DCBF-1442-8E1A-7B4D7E57E52B}" type="slidenum">
              <a:rPr lang="en-US" smtClean="0"/>
              <a:pPr/>
              <a:t>3</a:t>
            </a:fld>
            <a:endParaRPr lang="en-US"/>
          </a:p>
        </p:txBody>
      </p:sp>
    </p:spTree>
    <p:extLst>
      <p:ext uri="{BB962C8B-B14F-4D97-AF65-F5344CB8AC3E}">
        <p14:creationId xmlns:p14="http://schemas.microsoft.com/office/powerpoint/2010/main" val="420269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wondered if it was</a:t>
            </a:r>
            <a:r>
              <a:rPr lang="en-US" baseline="0" dirty="0" smtClean="0"/>
              <a:t> the environment that changed people </a:t>
            </a:r>
            <a:endParaRPr lang="en-US" dirty="0"/>
          </a:p>
        </p:txBody>
      </p:sp>
      <p:sp>
        <p:nvSpPr>
          <p:cNvPr id="4" name="Slide Number Placeholder 3"/>
          <p:cNvSpPr>
            <a:spLocks noGrp="1"/>
          </p:cNvSpPr>
          <p:nvPr>
            <p:ph type="sldNum" sz="quarter" idx="10"/>
          </p:nvPr>
        </p:nvSpPr>
        <p:spPr/>
        <p:txBody>
          <a:bodyPr/>
          <a:lstStyle/>
          <a:p>
            <a:fld id="{670FCCD1-DCBF-1442-8E1A-7B4D7E57E52B}" type="slidenum">
              <a:rPr lang="en-US" smtClean="0"/>
              <a:pPr/>
              <a:t>4</a:t>
            </a:fld>
            <a:endParaRPr lang="en-US"/>
          </a:p>
        </p:txBody>
      </p:sp>
    </p:spTree>
    <p:extLst>
      <p:ext uri="{BB962C8B-B14F-4D97-AF65-F5344CB8AC3E}">
        <p14:creationId xmlns:p14="http://schemas.microsoft.com/office/powerpoint/2010/main" val="63806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FCCD1-DCBF-1442-8E1A-7B4D7E57E52B}" type="slidenum">
              <a:rPr lang="en-US" smtClean="0"/>
              <a:pPr/>
              <a:t>5</a:t>
            </a:fld>
            <a:endParaRPr lang="en-US"/>
          </a:p>
        </p:txBody>
      </p:sp>
    </p:spTree>
    <p:extLst>
      <p:ext uri="{BB962C8B-B14F-4D97-AF65-F5344CB8AC3E}">
        <p14:creationId xmlns:p14="http://schemas.microsoft.com/office/powerpoint/2010/main" val="294583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85D4F-A668-4427-A793-00E24AE67336}"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a </a:t>
            </a:r>
            <a:r>
              <a:rPr lang="en-US" dirty="0" err="1" smtClean="0"/>
              <a:t>fcm</a:t>
            </a:r>
            <a:r>
              <a:rPr lang="en-US" baseline="0" dirty="0" smtClean="0"/>
              <a:t> to independently and interactively model the factors in a model more closely approximating the </a:t>
            </a:r>
            <a:r>
              <a:rPr lang="en-US" baseline="0" dirty="0" err="1" smtClean="0"/>
              <a:t>ds</a:t>
            </a:r>
            <a:r>
              <a:rPr lang="en-US" baseline="0" dirty="0" smtClean="0"/>
              <a:t> in the hopes of teasing apart the effects of each factor  in the hopes of helping to provide information for policy makers regarding early intervention programs as well as restorative justice initiatives</a:t>
            </a:r>
            <a:endParaRPr lang="en-US" dirty="0"/>
          </a:p>
        </p:txBody>
      </p:sp>
      <p:sp>
        <p:nvSpPr>
          <p:cNvPr id="4" name="Slide Number Placeholder 3"/>
          <p:cNvSpPr>
            <a:spLocks noGrp="1"/>
          </p:cNvSpPr>
          <p:nvPr>
            <p:ph type="sldNum" sz="quarter" idx="10"/>
          </p:nvPr>
        </p:nvSpPr>
        <p:spPr/>
        <p:txBody>
          <a:bodyPr/>
          <a:lstStyle/>
          <a:p>
            <a:fld id="{F6F85D4F-A668-4427-A793-00E24AE6733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5758B1-AD0F-8C4A-9B15-CB15FC5435EA}" type="datetimeFigureOut">
              <a:rPr lang="en-US" smtClean="0"/>
              <a:pPr/>
              <a:t>11-11-30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7B7ED-490A-F048-B952-AEE2398C67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95758B1-AD0F-8C4A-9B15-CB15FC5435EA}" type="datetimeFigureOut">
              <a:rPr lang="en-US" smtClean="0"/>
              <a:pPr/>
              <a:t>11-11-30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7B7ED-490A-F048-B952-AEE2398C677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7B7ED-490A-F048-B952-AEE2398C67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7B7ED-490A-F048-B952-AEE2398C677B}"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7B7ED-490A-F048-B952-AEE2398C677B}"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7B7ED-490A-F048-B952-AEE2398C677B}"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95758B1-AD0F-8C4A-9B15-CB15FC5435EA}" type="datetimeFigureOut">
              <a:rPr lang="en-US" smtClean="0"/>
              <a:pPr/>
              <a:t>11-11-30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0327B7ED-490A-F048-B952-AEE2398C677B}"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5758B1-AD0F-8C4A-9B15-CB15FC5435EA}" type="datetimeFigureOut">
              <a:rPr lang="en-US" smtClean="0"/>
              <a:pPr/>
              <a:t>11-11-30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7B7ED-490A-F048-B952-AEE2398C677B}"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0327B7ED-490A-F048-B952-AEE2398C67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5758B1-AD0F-8C4A-9B15-CB15FC5435EA}" type="datetimeFigureOut">
              <a:rPr lang="en-US" smtClean="0"/>
              <a:pPr/>
              <a:t>11-11-30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7B7ED-490A-F048-B952-AEE2398C677B}"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95758B1-AD0F-8C4A-9B15-CB15FC5435EA}" type="datetimeFigureOut">
              <a:rPr lang="en-US" smtClean="0"/>
              <a:pPr/>
              <a:t>11-11-30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0327B7ED-490A-F048-B952-AEE2398C67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oleObject" Target="../embeddings/oleObject4.bin"/><Relationship Id="rId5" Type="http://schemas.openxmlformats.org/officeDocument/2006/relationships/package" Target="../embeddings/Microsoft_Word_Document4.docx"/><Relationship Id="rId6"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6.bin"/><Relationship Id="rId5" Type="http://schemas.openxmlformats.org/officeDocument/2006/relationships/package" Target="../embeddings/Microsoft_Word_Document6.docx"/><Relationship Id="rId6" Type="http://schemas.openxmlformats.org/officeDocument/2006/relationships/image" Target="../media/image9.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5" Type="http://schemas.openxmlformats.org/officeDocument/2006/relationships/oleObject" Target="../embeddings/oleObject8.bin"/><Relationship Id="rId6" Type="http://schemas.openxmlformats.org/officeDocument/2006/relationships/image" Target="../media/image12.emf"/><Relationship Id="rId7" Type="http://schemas.openxmlformats.org/officeDocument/2006/relationships/oleObject" Target="../embeddings/oleObject9.bin"/><Relationship Id="rId8"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3145" y="4624668"/>
            <a:ext cx="2297431" cy="2056652"/>
          </a:xfrm>
          <a:prstGeom prst="rect">
            <a:avLst/>
          </a:prstGeom>
        </p:spPr>
      </p:pic>
      <p:sp>
        <p:nvSpPr>
          <p:cNvPr id="2" name="Title 1"/>
          <p:cNvSpPr>
            <a:spLocks noGrp="1"/>
          </p:cNvSpPr>
          <p:nvPr>
            <p:ph type="ctrTitle"/>
          </p:nvPr>
        </p:nvSpPr>
        <p:spPr>
          <a:xfrm>
            <a:off x="4786132" y="4624668"/>
            <a:ext cx="4038600" cy="933450"/>
          </a:xfrm>
        </p:spPr>
        <p:txBody>
          <a:bodyPr>
            <a:noAutofit/>
          </a:bodyPr>
          <a:lstStyle/>
          <a:p>
            <a:pPr indent="-529200"/>
            <a:r>
              <a:rPr lang="en-US" sz="2700" dirty="0" smtClean="0"/>
              <a:t>Diathesis-Stress: Perfect                   Fuzzy Cognitive Map</a:t>
            </a:r>
            <a:endParaRPr lang="en-US" sz="2700" dirty="0"/>
          </a:p>
        </p:txBody>
      </p:sp>
      <p:sp>
        <p:nvSpPr>
          <p:cNvPr id="3" name="Subtitle 2"/>
          <p:cNvSpPr>
            <a:spLocks noGrp="1"/>
          </p:cNvSpPr>
          <p:nvPr>
            <p:ph type="subTitle" idx="1"/>
          </p:nvPr>
        </p:nvSpPr>
        <p:spPr>
          <a:xfrm>
            <a:off x="4800600" y="5847574"/>
            <a:ext cx="4038600" cy="463578"/>
          </a:xfrm>
        </p:spPr>
        <p:txBody>
          <a:bodyPr>
            <a:noAutofit/>
          </a:bodyPr>
          <a:lstStyle/>
          <a:p>
            <a:r>
              <a:rPr lang="en-US" sz="2400" dirty="0" smtClean="0">
                <a:solidFill>
                  <a:schemeClr val="accent1"/>
                </a:solidFill>
              </a:rPr>
              <a:t>Hilary Kim Morden</a:t>
            </a:r>
            <a:endParaRPr lang="en-US" sz="2400" dirty="0" smtClean="0">
              <a:solidFill>
                <a:schemeClr val="accent1"/>
              </a:solidFill>
            </a:endParaRPr>
          </a:p>
        </p:txBody>
      </p:sp>
      <p:sp>
        <p:nvSpPr>
          <p:cNvPr id="6" name="TextBox 5"/>
          <p:cNvSpPr txBox="1"/>
          <p:nvPr/>
        </p:nvSpPr>
        <p:spPr>
          <a:xfrm>
            <a:off x="748056" y="834962"/>
            <a:ext cx="2540780" cy="369332"/>
          </a:xfrm>
          <a:prstGeom prst="rect">
            <a:avLst/>
          </a:prstGeom>
          <a:noFill/>
        </p:spPr>
        <p:txBody>
          <a:bodyPr wrap="none" rtlCol="0">
            <a:spAutoFit/>
          </a:bodyPr>
          <a:lstStyle/>
          <a:p>
            <a:r>
              <a:rPr lang="en-US" dirty="0" smtClean="0">
                <a:solidFill>
                  <a:schemeClr val="bg2">
                    <a:lumMod val="60000"/>
                    <a:lumOff val="40000"/>
                  </a:schemeClr>
                </a:solidFill>
              </a:rPr>
              <a:t>Math 800 Term Project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and Parameters</a:t>
            </a:r>
            <a:endParaRPr lang="en-US" dirty="0"/>
          </a:p>
        </p:txBody>
      </p:sp>
      <p:sp>
        <p:nvSpPr>
          <p:cNvPr id="3" name="Content Placeholder 2"/>
          <p:cNvSpPr>
            <a:spLocks noGrp="1"/>
          </p:cNvSpPr>
          <p:nvPr>
            <p:ph idx="1"/>
          </p:nvPr>
        </p:nvSpPr>
        <p:spPr/>
        <p:txBody>
          <a:bodyPr/>
          <a:lstStyle/>
          <a:p>
            <a:r>
              <a:rPr lang="en-US" dirty="0" smtClean="0"/>
              <a:t>Environmental protectors including:</a:t>
            </a:r>
          </a:p>
          <a:p>
            <a:pPr lvl="1"/>
            <a:r>
              <a:rPr lang="en-US" dirty="0" smtClean="0"/>
              <a:t>Religion</a:t>
            </a:r>
          </a:p>
          <a:p>
            <a:pPr lvl="1"/>
            <a:r>
              <a:rPr lang="en-US" dirty="0" smtClean="0"/>
              <a:t>pro-social interactions</a:t>
            </a:r>
          </a:p>
          <a:p>
            <a:pPr lvl="1"/>
            <a:r>
              <a:rPr lang="en-US" dirty="0" smtClean="0"/>
              <a:t>High family efficacy</a:t>
            </a:r>
          </a:p>
          <a:p>
            <a:r>
              <a:rPr lang="en-US" dirty="0" smtClean="0"/>
              <a:t>Environmental stressors including:</a:t>
            </a:r>
          </a:p>
          <a:p>
            <a:pPr lvl="1"/>
            <a:r>
              <a:rPr lang="en-US" dirty="0" smtClean="0"/>
              <a:t>Social disorganization</a:t>
            </a:r>
          </a:p>
          <a:p>
            <a:pPr lvl="1"/>
            <a:r>
              <a:rPr lang="en-US" dirty="0" smtClean="0"/>
              <a:t>Anti-social interactions</a:t>
            </a:r>
          </a:p>
          <a:p>
            <a:pPr lvl="1"/>
            <a:r>
              <a:rPr lang="en-US" dirty="0" smtClean="0"/>
              <a:t>Family breakdown</a:t>
            </a:r>
          </a:p>
          <a:p>
            <a:pPr lvl="1"/>
            <a:r>
              <a:rPr lang="en-US" dirty="0" smtClean="0"/>
              <a:t>Low socio-economic status</a:t>
            </a:r>
          </a:p>
          <a:p>
            <a:pPr lvl="1"/>
            <a:r>
              <a:rPr lang="en-US" dirty="0" smtClean="0"/>
              <a:t>Low family efficacy</a:t>
            </a:r>
          </a:p>
          <a:p>
            <a:pPr marL="228600" lvl="1" indent="0">
              <a:buNone/>
            </a:pPr>
            <a:endParaRPr lang="en-US" dirty="0" smtClean="0"/>
          </a:p>
          <a:p>
            <a:pPr lvl="1"/>
            <a:endParaRPr lang="en-US" dirty="0" smtClean="0"/>
          </a:p>
        </p:txBody>
      </p:sp>
    </p:spTree>
    <p:extLst>
      <p:ext uri="{BB962C8B-B14F-4D97-AF65-F5344CB8AC3E}">
        <p14:creationId xmlns:p14="http://schemas.microsoft.com/office/powerpoint/2010/main" val="360844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3" name="Content Placeholder 2"/>
          <p:cNvSpPr>
            <a:spLocks noGrp="1"/>
          </p:cNvSpPr>
          <p:nvPr>
            <p:ph idx="1"/>
          </p:nvPr>
        </p:nvSpPr>
        <p:spPr>
          <a:xfrm>
            <a:off x="498474" y="1689100"/>
            <a:ext cx="7556313" cy="4437063"/>
          </a:xfrm>
        </p:spPr>
        <p:txBody>
          <a:bodyPr/>
          <a:lstStyle/>
          <a:p>
            <a:r>
              <a:rPr lang="en-US" dirty="0" smtClean="0"/>
              <a:t>Difficult/impossible to define in a diathesis-stress model given human/environmental plasticity</a:t>
            </a:r>
          </a:p>
          <a:p>
            <a:r>
              <a:rPr lang="en-US" dirty="0" smtClean="0"/>
              <a:t>Could possibly be defined (depending on the model) as:</a:t>
            </a:r>
          </a:p>
          <a:p>
            <a:pPr lvl="1"/>
            <a:r>
              <a:rPr lang="en-US" dirty="0" smtClean="0"/>
              <a:t>School efficacy dependent upon inability to change schools and assuming that there can be no change in levels of efficacy</a:t>
            </a:r>
          </a:p>
          <a:p>
            <a:pPr lvl="1"/>
            <a:r>
              <a:rPr lang="en-US" dirty="0" smtClean="0"/>
              <a:t>Family efficacy dependent upon inability to leave family and assuming that there can be no change in levels of efficacy</a:t>
            </a:r>
          </a:p>
          <a:p>
            <a:pPr lvl="1"/>
            <a:r>
              <a:rPr lang="en-US" dirty="0" smtClean="0"/>
              <a:t>Self-efficacy dependent upon the inability of the person to change themselves (</a:t>
            </a:r>
            <a:r>
              <a:rPr lang="en-US" dirty="0" err="1" smtClean="0"/>
              <a:t>ie</a:t>
            </a:r>
            <a:r>
              <a:rPr lang="en-US" dirty="0" smtClean="0"/>
              <a:t> personality disorders) and an assumption that there can be no change in levels of efficacy</a:t>
            </a:r>
          </a:p>
        </p:txBody>
      </p:sp>
    </p:spTree>
    <p:extLst>
      <p:ext uri="{BB962C8B-B14F-4D97-AF65-F5344CB8AC3E}">
        <p14:creationId xmlns:p14="http://schemas.microsoft.com/office/powerpoint/2010/main" val="137293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9" y="368678"/>
            <a:ext cx="7556313" cy="1116106"/>
          </a:xfrm>
        </p:spPr>
        <p:txBody>
          <a:bodyPr>
            <a:normAutofit/>
          </a:bodyPr>
          <a:lstStyle/>
          <a:p>
            <a:r>
              <a:rPr lang="en-US" dirty="0" smtClean="0"/>
              <a:t>Same as Gene X Environment?</a:t>
            </a:r>
            <a:endParaRPr lang="en-US" dirty="0"/>
          </a:p>
        </p:txBody>
      </p:sp>
      <p:graphicFrame>
        <p:nvGraphicFramePr>
          <p:cNvPr id="4" name="Content Placeholder 3"/>
          <p:cNvGraphicFramePr>
            <a:graphicFrameLocks noGrp="1"/>
          </p:cNvGraphicFramePr>
          <p:nvPr>
            <p:ph idx="1"/>
          </p:nvPr>
        </p:nvGraphicFramePr>
        <p:xfrm>
          <a:off x="457200" y="1916832"/>
          <a:ext cx="8229600"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Oval 17"/>
          <p:cNvSpPr/>
          <p:nvPr/>
        </p:nvSpPr>
        <p:spPr>
          <a:xfrm>
            <a:off x="3442681" y="4221088"/>
            <a:ext cx="2063588" cy="2063588"/>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3637731" y="4581128"/>
            <a:ext cx="1759379" cy="1368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300" kern="1200" dirty="0" err="1" smtClean="0"/>
              <a:t>Behaviour</a:t>
            </a:r>
            <a:endParaRPr lang="en-US" sz="2300" kern="1200" dirty="0"/>
          </a:p>
        </p:txBody>
      </p:sp>
      <p:sp>
        <p:nvSpPr>
          <p:cNvPr id="6" name="Left Arrow 5"/>
          <p:cNvSpPr/>
          <p:nvPr/>
        </p:nvSpPr>
        <p:spPr>
          <a:xfrm rot="12900000">
            <a:off x="2509171" y="3614169"/>
            <a:ext cx="1584352"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ounded Rectangle 15"/>
          <p:cNvSpPr/>
          <p:nvPr/>
        </p:nvSpPr>
        <p:spPr>
          <a:xfrm>
            <a:off x="1331640" y="2564904"/>
            <a:ext cx="1960408" cy="1568327"/>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7"/>
          <p:cNvSpPr/>
          <p:nvPr/>
        </p:nvSpPr>
        <p:spPr>
          <a:xfrm>
            <a:off x="1419175" y="2564904"/>
            <a:ext cx="1868538" cy="1584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400" kern="1200" dirty="0" smtClean="0"/>
              <a:t>Biology</a:t>
            </a:r>
            <a:endParaRPr lang="en-US" sz="2400" kern="1200" dirty="0"/>
          </a:p>
        </p:txBody>
      </p:sp>
      <p:sp>
        <p:nvSpPr>
          <p:cNvPr id="8" name="Left Arrow 7"/>
          <p:cNvSpPr/>
          <p:nvPr/>
        </p:nvSpPr>
        <p:spPr>
          <a:xfrm rot="16200000">
            <a:off x="3713845" y="3063019"/>
            <a:ext cx="1584352"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ounded Rectangle 13"/>
          <p:cNvSpPr/>
          <p:nvPr/>
        </p:nvSpPr>
        <p:spPr>
          <a:xfrm>
            <a:off x="3563888" y="1412776"/>
            <a:ext cx="1960408" cy="1424311"/>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0"/>
          <p:cNvSpPr/>
          <p:nvPr/>
        </p:nvSpPr>
        <p:spPr>
          <a:xfrm>
            <a:off x="3637731" y="1484784"/>
            <a:ext cx="1868538" cy="1296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300" kern="1200" dirty="0" smtClean="0"/>
              <a:t>Psychology</a:t>
            </a:r>
            <a:endParaRPr lang="en-US" sz="2300" kern="1200" dirty="0"/>
          </a:p>
        </p:txBody>
      </p:sp>
      <p:sp>
        <p:nvSpPr>
          <p:cNvPr id="10" name="Left Arrow 9"/>
          <p:cNvSpPr/>
          <p:nvPr/>
        </p:nvSpPr>
        <p:spPr>
          <a:xfrm rot="19500000">
            <a:off x="4802403" y="3505117"/>
            <a:ext cx="1706266" cy="58812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ounded Rectangle 11"/>
          <p:cNvSpPr/>
          <p:nvPr/>
        </p:nvSpPr>
        <p:spPr>
          <a:xfrm>
            <a:off x="5796136" y="2564904"/>
            <a:ext cx="1960408" cy="1568327"/>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3"/>
          <p:cNvSpPr/>
          <p:nvPr/>
        </p:nvSpPr>
        <p:spPr>
          <a:xfrm>
            <a:off x="5856287" y="2564904"/>
            <a:ext cx="1868538" cy="1512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300" kern="1200" dirty="0" smtClean="0"/>
              <a:t>Environment</a:t>
            </a:r>
            <a:endParaRPr lang="en-US" sz="2300" kern="1200" dirty="0"/>
          </a:p>
        </p:txBody>
      </p:sp>
    </p:spTree>
    <p:extLst>
      <p:ext uri="{BB962C8B-B14F-4D97-AF65-F5344CB8AC3E}">
        <p14:creationId xmlns:p14="http://schemas.microsoft.com/office/powerpoint/2010/main" val="1791030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59446773"/>
              </p:ext>
            </p:extLst>
          </p:nvPr>
        </p:nvGraphicFramePr>
        <p:xfrm>
          <a:off x="1403350" y="774700"/>
          <a:ext cx="6337300" cy="5308600"/>
        </p:xfrm>
        <a:graphic>
          <a:graphicData uri="http://schemas.openxmlformats.org/presentationml/2006/ole">
            <mc:AlternateContent xmlns:mc="http://schemas.openxmlformats.org/markup-compatibility/2006">
              <mc:Choice xmlns:v="urn:schemas-microsoft-com:vml" Requires="v">
                <p:oleObj spid="_x0000_s4110" name="Document" r:id="rId4" imgW="6337300" imgH="5308600" progId="Word.Document.12">
                  <p:embed/>
                </p:oleObj>
              </mc:Choice>
              <mc:Fallback>
                <p:oleObj name="Document" r:id="rId4" imgW="6337300" imgH="5308600" progId="Word.Document.12">
                  <p:embed/>
                  <p:pic>
                    <p:nvPicPr>
                      <p:cNvPr id="0" name=""/>
                      <p:cNvPicPr/>
                      <p:nvPr/>
                    </p:nvPicPr>
                    <p:blipFill>
                      <a:blip r:embed="rId5"/>
                      <a:stretch>
                        <a:fillRect/>
                      </a:stretch>
                    </p:blipFill>
                    <p:spPr>
                      <a:xfrm>
                        <a:off x="1403350" y="774700"/>
                        <a:ext cx="6337300" cy="5308600"/>
                      </a:xfrm>
                      <a:prstGeom prst="rect">
                        <a:avLst/>
                      </a:prstGeom>
                    </p:spPr>
                  </p:pic>
                </p:oleObj>
              </mc:Fallback>
            </mc:AlternateContent>
          </a:graphicData>
        </a:graphic>
      </p:graphicFrame>
    </p:spTree>
    <p:extLst>
      <p:ext uri="{BB962C8B-B14F-4D97-AF65-F5344CB8AC3E}">
        <p14:creationId xmlns:p14="http://schemas.microsoft.com/office/powerpoint/2010/main" val="157056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700"/>
            <a:ext cx="7556313" cy="1168400"/>
          </a:xfrm>
        </p:spPr>
        <p:txBody>
          <a:bodyPr/>
          <a:lstStyle/>
          <a:p>
            <a:r>
              <a:rPr lang="en-US" dirty="0" smtClean="0"/>
              <a:t>Deviance Diathesis-Stress Model 1</a:t>
            </a:r>
            <a:br>
              <a:rPr lang="en-US" dirty="0" smtClean="0"/>
            </a:br>
            <a:r>
              <a:rPr lang="en-US" dirty="0" smtClean="0"/>
              <a:t>Logistic Regression Series</a:t>
            </a:r>
            <a:endParaRPr lang="en-US" dirty="0"/>
          </a:p>
        </p:txBody>
      </p:sp>
      <p:sp>
        <p:nvSpPr>
          <p:cNvPr id="3" name="Content Placeholder 2"/>
          <p:cNvSpPr>
            <a:spLocks noGrp="1"/>
          </p:cNvSpPr>
          <p:nvPr>
            <p:ph idx="1"/>
          </p:nvPr>
        </p:nvSpPr>
        <p:spPr>
          <a:xfrm>
            <a:off x="498474" y="1511300"/>
            <a:ext cx="7556313" cy="4614863"/>
          </a:xfrm>
        </p:spPr>
        <p:txBody>
          <a:bodyPr>
            <a:noAutofit/>
          </a:bodyPr>
          <a:lstStyle/>
          <a:p>
            <a:r>
              <a:rPr lang="en-US" sz="2800" dirty="0" smtClean="0"/>
              <a:t>Multiple logistic regressions (non-linear, probabilistic, dynamic, continuous, qualitative and quantitative series)</a:t>
            </a:r>
          </a:p>
          <a:p>
            <a:r>
              <a:rPr lang="en-US" sz="2800" dirty="0" smtClean="0"/>
              <a:t>Outcome variable: categorical </a:t>
            </a:r>
          </a:p>
          <a:p>
            <a:r>
              <a:rPr lang="en-US" sz="2800" dirty="0" smtClean="0"/>
              <a:t>Predictor variables: continuous/categorical</a:t>
            </a:r>
          </a:p>
          <a:p>
            <a:r>
              <a:rPr lang="en-US" sz="2800" dirty="0" smtClean="0"/>
              <a:t>Given the predictors we can predict which category the individual is most likely to belong to:</a:t>
            </a:r>
          </a:p>
          <a:p>
            <a:pPr lvl="3"/>
            <a:r>
              <a:rPr lang="en-US" sz="2800" dirty="0" smtClean="0"/>
              <a:t>Deviant</a:t>
            </a:r>
          </a:p>
          <a:p>
            <a:pPr lvl="3"/>
            <a:r>
              <a:rPr lang="en-US" sz="2800" dirty="0" smtClean="0"/>
              <a:t>Not deviant</a:t>
            </a:r>
          </a:p>
          <a:p>
            <a:pPr marL="685800" lvl="3" indent="0">
              <a:buNone/>
            </a:pPr>
            <a:endParaRPr lang="en-US" dirty="0" smtClean="0"/>
          </a:p>
          <a:p>
            <a:pPr marL="0" indent="0">
              <a:buNone/>
            </a:pPr>
            <a:r>
              <a:rPr lang="en-US" dirty="0"/>
              <a:t> </a:t>
            </a:r>
          </a:p>
        </p:txBody>
      </p:sp>
    </p:spTree>
    <p:extLst>
      <p:ext uri="{BB962C8B-B14F-4D97-AF65-F5344CB8AC3E}">
        <p14:creationId xmlns:p14="http://schemas.microsoft.com/office/powerpoint/2010/main" val="10998767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 Variables</a:t>
            </a:r>
            <a:endParaRPr lang="en-US" dirty="0"/>
          </a:p>
        </p:txBody>
      </p:sp>
      <p:sp>
        <p:nvSpPr>
          <p:cNvPr id="3" name="Content Placeholder 2"/>
          <p:cNvSpPr>
            <a:spLocks noGrp="1"/>
          </p:cNvSpPr>
          <p:nvPr>
            <p:ph sz="half" idx="2"/>
          </p:nvPr>
        </p:nvSpPr>
        <p:spPr/>
        <p:txBody>
          <a:bodyPr/>
          <a:lstStyle/>
          <a:p>
            <a:r>
              <a:rPr lang="en-US" dirty="0"/>
              <a:t>Education diathesis</a:t>
            </a:r>
          </a:p>
          <a:p>
            <a:r>
              <a:rPr lang="en-US" dirty="0"/>
              <a:t>Anxiety diathesis</a:t>
            </a:r>
          </a:p>
          <a:p>
            <a:r>
              <a:rPr lang="en-US" dirty="0"/>
              <a:t>Addiction diathesis</a:t>
            </a:r>
          </a:p>
          <a:p>
            <a:endParaRPr lang="en-US" dirty="0"/>
          </a:p>
        </p:txBody>
      </p:sp>
      <p:sp>
        <p:nvSpPr>
          <p:cNvPr id="4" name="Content Placeholder 3"/>
          <p:cNvSpPr>
            <a:spLocks noGrp="1"/>
          </p:cNvSpPr>
          <p:nvPr>
            <p:ph sz="quarter" idx="4"/>
          </p:nvPr>
        </p:nvSpPr>
        <p:spPr/>
        <p:txBody>
          <a:bodyPr>
            <a:normAutofit/>
          </a:bodyPr>
          <a:lstStyle/>
          <a:p>
            <a:r>
              <a:rPr lang="en-US" dirty="0" smtClean="0"/>
              <a:t>Residence/</a:t>
            </a:r>
            <a:r>
              <a:rPr lang="en-US" dirty="0" err="1" smtClean="0"/>
              <a:t>neighbourhood</a:t>
            </a:r>
            <a:r>
              <a:rPr lang="en-US" dirty="0" smtClean="0"/>
              <a:t> disorganization</a:t>
            </a:r>
          </a:p>
          <a:p>
            <a:r>
              <a:rPr lang="en-US" dirty="0" smtClean="0"/>
              <a:t>Low socio-economic status</a:t>
            </a:r>
          </a:p>
          <a:p>
            <a:r>
              <a:rPr lang="en-US" dirty="0" smtClean="0"/>
              <a:t>Living with non-biological parent(s) or absent biological parent</a:t>
            </a:r>
          </a:p>
        </p:txBody>
      </p:sp>
      <p:sp>
        <p:nvSpPr>
          <p:cNvPr id="5" name="Text Placeholder 4"/>
          <p:cNvSpPr>
            <a:spLocks noGrp="1"/>
          </p:cNvSpPr>
          <p:nvPr>
            <p:ph type="body" idx="1"/>
          </p:nvPr>
        </p:nvSpPr>
        <p:spPr>
          <a:xfrm>
            <a:off x="497541" y="1894941"/>
            <a:ext cx="3657600" cy="498635"/>
          </a:xfrm>
          <a:solidFill>
            <a:schemeClr val="accent1"/>
          </a:solidFill>
        </p:spPr>
        <p:txBody>
          <a:bodyPr/>
          <a:lstStyle/>
          <a:p>
            <a:r>
              <a:rPr lang="en-US" dirty="0" smtClean="0"/>
              <a:t>Diatheses</a:t>
            </a:r>
            <a:endParaRPr lang="en-US" dirty="0"/>
          </a:p>
        </p:txBody>
      </p:sp>
      <p:sp>
        <p:nvSpPr>
          <p:cNvPr id="6" name="Text Placeholder 5"/>
          <p:cNvSpPr>
            <a:spLocks noGrp="1"/>
          </p:cNvSpPr>
          <p:nvPr>
            <p:ph type="body" sz="quarter" idx="3"/>
          </p:nvPr>
        </p:nvSpPr>
        <p:spPr>
          <a:xfrm>
            <a:off x="4399878" y="1894941"/>
            <a:ext cx="3657600" cy="498635"/>
          </a:xfrm>
          <a:solidFill>
            <a:schemeClr val="accent1"/>
          </a:solidFill>
        </p:spPr>
        <p:txBody>
          <a:bodyPr/>
          <a:lstStyle/>
          <a:p>
            <a:r>
              <a:rPr lang="en-US" dirty="0" smtClean="0"/>
              <a:t>Environmental</a:t>
            </a:r>
            <a:endParaRPr lang="en-US" dirty="0"/>
          </a:p>
        </p:txBody>
      </p:sp>
    </p:spTree>
    <p:extLst>
      <p:ext uri="{BB962C8B-B14F-4D97-AF65-F5344CB8AC3E}">
        <p14:creationId xmlns:p14="http://schemas.microsoft.com/office/powerpoint/2010/main" val="30035123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Variable -Dichotomous</a:t>
            </a:r>
            <a:endParaRPr lang="en-US" dirty="0"/>
          </a:p>
        </p:txBody>
      </p:sp>
      <p:sp>
        <p:nvSpPr>
          <p:cNvPr id="7" name="Content Placeholder 6"/>
          <p:cNvSpPr>
            <a:spLocks noGrp="1"/>
          </p:cNvSpPr>
          <p:nvPr>
            <p:ph idx="1"/>
          </p:nvPr>
        </p:nvSpPr>
        <p:spPr/>
        <p:txBody>
          <a:bodyPr/>
          <a:lstStyle/>
          <a:p>
            <a:r>
              <a:rPr lang="en-US" dirty="0" smtClean="0"/>
              <a:t>Deviancy and violence composite created – including the following criminal acts committed in the prior 12 months</a:t>
            </a:r>
          </a:p>
          <a:p>
            <a:pPr lvl="2"/>
            <a:r>
              <a:rPr lang="en-US" dirty="0" smtClean="0"/>
              <a:t>Property damage</a:t>
            </a:r>
          </a:p>
          <a:p>
            <a:pPr lvl="2"/>
            <a:r>
              <a:rPr lang="en-US" dirty="0" smtClean="0"/>
              <a:t>Theft over $500</a:t>
            </a:r>
          </a:p>
          <a:p>
            <a:pPr lvl="2"/>
            <a:r>
              <a:rPr lang="en-US" dirty="0" smtClean="0"/>
              <a:t>Theft under $500</a:t>
            </a:r>
          </a:p>
          <a:p>
            <a:pPr lvl="2"/>
            <a:r>
              <a:rPr lang="en-US" dirty="0" smtClean="0"/>
              <a:t>Violence in group or individual</a:t>
            </a:r>
          </a:p>
          <a:p>
            <a:pPr lvl="2"/>
            <a:r>
              <a:rPr lang="en-US" dirty="0" smtClean="0"/>
              <a:t>Carry/use of weapon</a:t>
            </a:r>
          </a:p>
          <a:p>
            <a:pPr lvl="2"/>
            <a:r>
              <a:rPr lang="en-US" dirty="0" smtClean="0"/>
              <a:t>Drug trafficking</a:t>
            </a:r>
          </a:p>
          <a:p>
            <a:pPr lvl="2"/>
            <a:r>
              <a:rPr lang="en-US" dirty="0" smtClean="0"/>
              <a:t>Run away from home</a:t>
            </a:r>
          </a:p>
          <a:p>
            <a:pPr lvl="2"/>
            <a:r>
              <a:rPr lang="en-US" dirty="0" smtClean="0"/>
              <a:t>Disorderly in public</a:t>
            </a:r>
          </a:p>
          <a:p>
            <a:pPr lvl="2"/>
            <a:r>
              <a:rPr lang="en-US" dirty="0" smtClean="0"/>
              <a:t>Shoot/stab others – being shot/stabbed</a:t>
            </a:r>
            <a:endParaRPr lang="en-US" dirty="0"/>
          </a:p>
        </p:txBody>
      </p:sp>
    </p:spTree>
    <p:extLst>
      <p:ext uri="{BB962C8B-B14F-4D97-AF65-F5344CB8AC3E}">
        <p14:creationId xmlns:p14="http://schemas.microsoft.com/office/powerpoint/2010/main" val="3708361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 of it All</a:t>
            </a:r>
            <a:endParaRPr lang="en-US" dirty="0"/>
          </a:p>
        </p:txBody>
      </p:sp>
      <p:pic>
        <p:nvPicPr>
          <p:cNvPr id="8" name="Content Placeholder 7" descr="doseresponse.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10345" b="11503"/>
          <a:stretch/>
        </p:blipFill>
        <p:spPr>
          <a:xfrm>
            <a:off x="3885249" y="1935618"/>
            <a:ext cx="4575871" cy="4240800"/>
          </a:xfrm>
        </p:spPr>
      </p:pic>
      <p:sp>
        <p:nvSpPr>
          <p:cNvPr id="5" name="Text Placeholder 4"/>
          <p:cNvSpPr>
            <a:spLocks noGrp="1"/>
          </p:cNvSpPr>
          <p:nvPr>
            <p:ph type="body" idx="1"/>
          </p:nvPr>
        </p:nvSpPr>
        <p:spPr>
          <a:xfrm>
            <a:off x="497541" y="1856247"/>
            <a:ext cx="3657600" cy="537329"/>
          </a:xfrm>
          <a:solidFill>
            <a:schemeClr val="accent1"/>
          </a:solidFill>
        </p:spPr>
        <p:txBody>
          <a:bodyPr/>
          <a:lstStyle/>
          <a:p>
            <a:r>
              <a:rPr lang="en-US" dirty="0" smtClean="0"/>
              <a:t>Formula</a:t>
            </a:r>
            <a:endParaRPr lang="en-US" dirty="0"/>
          </a:p>
        </p:txBody>
      </p:sp>
      <p:sp>
        <p:nvSpPr>
          <p:cNvPr id="6" name="Text Placeholder 5"/>
          <p:cNvSpPr>
            <a:spLocks noGrp="1"/>
          </p:cNvSpPr>
          <p:nvPr>
            <p:ph type="body" sz="quarter" idx="3"/>
          </p:nvPr>
        </p:nvSpPr>
        <p:spPr>
          <a:xfrm>
            <a:off x="4399878" y="1856247"/>
            <a:ext cx="3657600" cy="537329"/>
          </a:xfrm>
          <a:solidFill>
            <a:schemeClr val="accent1"/>
          </a:solidFill>
        </p:spPr>
        <p:txBody>
          <a:bodyPr/>
          <a:lstStyle/>
          <a:p>
            <a:r>
              <a:rPr lang="en-US" dirty="0" smtClean="0"/>
              <a:t>Graph</a:t>
            </a:r>
            <a:endParaRPr lang="en-US" dirty="0"/>
          </a:p>
        </p:txBody>
      </p:sp>
      <p:sp>
        <p:nvSpPr>
          <p:cNvPr id="3" name="Content Placeholder 2"/>
          <p:cNvSpPr>
            <a:spLocks noGrp="1"/>
          </p:cNvSpPr>
          <p:nvPr>
            <p:ph sz="half" idx="2"/>
          </p:nvPr>
        </p:nvSpPr>
        <p:spPr/>
        <p:txBody>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900155855"/>
              </p:ext>
            </p:extLst>
          </p:nvPr>
        </p:nvGraphicFramePr>
        <p:xfrm>
          <a:off x="-1457325" y="4010025"/>
          <a:ext cx="6043613" cy="709613"/>
        </p:xfrm>
        <a:graphic>
          <a:graphicData uri="http://schemas.openxmlformats.org/presentationml/2006/ole">
            <mc:AlternateContent xmlns:mc="http://schemas.openxmlformats.org/markup-compatibility/2006">
              <mc:Choice xmlns:v="urn:schemas-microsoft-com:vml" Requires="v">
                <p:oleObj spid="_x0000_s1040" name="Document" r:id="rId5" imgW="5943600" imgH="431800" progId="Word.Document.12">
                  <p:embed/>
                </p:oleObj>
              </mc:Choice>
              <mc:Fallback>
                <p:oleObj name="Document" r:id="rId5" imgW="5943600" imgH="431800" progId="Word.Document.12">
                  <p:embed/>
                  <p:pic>
                    <p:nvPicPr>
                      <p:cNvPr id="0" name=""/>
                      <p:cNvPicPr/>
                      <p:nvPr/>
                    </p:nvPicPr>
                    <p:blipFill>
                      <a:blip r:embed="rId6"/>
                      <a:stretch>
                        <a:fillRect/>
                      </a:stretch>
                    </p:blipFill>
                    <p:spPr>
                      <a:xfrm>
                        <a:off x="-1457325" y="4010025"/>
                        <a:ext cx="6043613" cy="709613"/>
                      </a:xfrm>
                      <a:prstGeom prst="rect">
                        <a:avLst/>
                      </a:prstGeom>
                    </p:spPr>
                  </p:pic>
                </p:oleObj>
              </mc:Fallback>
            </mc:AlternateContent>
          </a:graphicData>
        </a:graphic>
      </p:graphicFrame>
    </p:spTree>
    <p:extLst>
      <p:ext uri="{BB962C8B-B14F-4D97-AF65-F5344CB8AC3E}">
        <p14:creationId xmlns:p14="http://schemas.microsoft.com/office/powerpoint/2010/main" val="36780159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498474" y="1465459"/>
            <a:ext cx="7556313" cy="4660704"/>
          </a:xfrm>
        </p:spPr>
        <p:txBody>
          <a:bodyPr>
            <a:normAutofit/>
          </a:bodyPr>
          <a:lstStyle/>
          <a:p>
            <a:r>
              <a:rPr lang="en-US" dirty="0" smtClean="0"/>
              <a:t>Series of logistic regressions (48 total)</a:t>
            </a:r>
          </a:p>
          <a:p>
            <a:pPr lvl="2"/>
            <a:r>
              <a:rPr lang="en-US" dirty="0" smtClean="0"/>
              <a:t>Forced entry</a:t>
            </a:r>
          </a:p>
          <a:p>
            <a:pPr lvl="2"/>
            <a:r>
              <a:rPr lang="en-US" dirty="0" smtClean="0"/>
              <a:t>Baseline model using environmental stressor alone/diathesis alone</a:t>
            </a:r>
          </a:p>
          <a:p>
            <a:pPr lvl="2"/>
            <a:r>
              <a:rPr lang="en-US" dirty="0" smtClean="0"/>
              <a:t>Other variables added one at a time in all possible sequences (ex. D1XS2; D1XS2; D1XS3; D1XS1,2 etc.) until all possible combinations of diatheses and stressors had been regressed</a:t>
            </a:r>
          </a:p>
          <a:p>
            <a:pPr lvl="2"/>
            <a:r>
              <a:rPr lang="en-US" dirty="0" smtClean="0"/>
              <a:t>Examined main effects and interaction effects</a:t>
            </a:r>
          </a:p>
          <a:p>
            <a:pPr marL="0" lvl="2" indent="0"/>
            <a:r>
              <a:rPr lang="en-US" dirty="0"/>
              <a:t> </a:t>
            </a:r>
            <a:r>
              <a:rPr lang="en-US" dirty="0" smtClean="0"/>
              <a:t>Two goals:</a:t>
            </a:r>
          </a:p>
          <a:p>
            <a:pPr marL="228600" lvl="3" indent="0"/>
            <a:r>
              <a:rPr lang="en-US" dirty="0"/>
              <a:t> </a:t>
            </a:r>
            <a:r>
              <a:rPr lang="en-US" dirty="0" smtClean="0"/>
              <a:t>to find the combinations of stressors and personal diatheses most likely to result consistently in violent/deviant behavior</a:t>
            </a:r>
          </a:p>
          <a:p>
            <a:pPr marL="228600" lvl="3" indent="0"/>
            <a:r>
              <a:rPr lang="en-US" dirty="0" smtClean="0"/>
              <a:t>To find the “tipping point: after which deviant/criminal behavior was assured</a:t>
            </a:r>
          </a:p>
          <a:p>
            <a:pPr lvl="2"/>
            <a:endParaRPr lang="en-US" dirty="0"/>
          </a:p>
        </p:txBody>
      </p:sp>
    </p:spTree>
    <p:extLst>
      <p:ext uri="{BB962C8B-B14F-4D97-AF65-F5344CB8AC3E}">
        <p14:creationId xmlns:p14="http://schemas.microsoft.com/office/powerpoint/2010/main" val="185871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Beginning with single diathesis crossed with single environmental stressor</a:t>
            </a:r>
          </a:p>
          <a:p>
            <a:r>
              <a:rPr lang="en-US" dirty="0" smtClean="0"/>
              <a:t>Ending with two diatheses crossed with three environmental stressors</a:t>
            </a:r>
            <a:endParaRPr lang="en-US" dirty="0"/>
          </a:p>
          <a:p>
            <a:r>
              <a:rPr lang="en-US" dirty="0" smtClean="0"/>
              <a:t>Provided support for the diathesis-stress model of behavior</a:t>
            </a:r>
          </a:p>
          <a:p>
            <a:r>
              <a:rPr lang="en-US" dirty="0" smtClean="0"/>
              <a:t>Approximated a dynamic social system with improved model fit for more predictors, but, all models which crossed a diathesis with a stressor were significant at .05</a:t>
            </a:r>
          </a:p>
          <a:p>
            <a:r>
              <a:rPr lang="en-US" dirty="0"/>
              <a:t>13 significant models</a:t>
            </a:r>
          </a:p>
          <a:p>
            <a:endParaRPr lang="en-US" dirty="0" smtClean="0"/>
          </a:p>
        </p:txBody>
      </p:sp>
    </p:spTree>
    <p:extLst>
      <p:ext uri="{BB962C8B-B14F-4D97-AF65-F5344CB8AC3E}">
        <p14:creationId xmlns:p14="http://schemas.microsoft.com/office/powerpoint/2010/main" val="277959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98474" y="2083443"/>
            <a:ext cx="7556313" cy="4042720"/>
          </a:xfrm>
        </p:spPr>
        <p:txBody>
          <a:bodyPr>
            <a:normAutofit/>
          </a:bodyPr>
          <a:lstStyle/>
          <a:p>
            <a:r>
              <a:rPr lang="en-US" dirty="0" smtClean="0"/>
              <a:t>Introduction</a:t>
            </a:r>
          </a:p>
          <a:p>
            <a:r>
              <a:rPr lang="en-US" dirty="0" smtClean="0"/>
              <a:t>Complex Social System</a:t>
            </a:r>
          </a:p>
          <a:p>
            <a:r>
              <a:rPr lang="en-US" dirty="0" smtClean="0"/>
              <a:t>Diathesis-stress – deviance</a:t>
            </a:r>
          </a:p>
          <a:p>
            <a:r>
              <a:rPr lang="en-US" dirty="0" smtClean="0"/>
              <a:t>Model 1 – logistic regression</a:t>
            </a:r>
          </a:p>
          <a:p>
            <a:r>
              <a:rPr lang="en-US" dirty="0" smtClean="0"/>
              <a:t>Model 2 – Fuzzy cognitive map</a:t>
            </a:r>
          </a:p>
          <a:p>
            <a:r>
              <a:rPr lang="en-US" dirty="0" smtClean="0"/>
              <a:t>Conclusion </a:t>
            </a:r>
            <a:endParaRPr lang="en-US" dirty="0"/>
          </a:p>
        </p:txBody>
      </p:sp>
    </p:spTree>
    <p:extLst>
      <p:ext uri="{BB962C8B-B14F-4D97-AF65-F5344CB8AC3E}">
        <p14:creationId xmlns:p14="http://schemas.microsoft.com/office/powerpoint/2010/main" val="2787867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Model not really meant to show interaction effects</a:t>
            </a:r>
          </a:p>
          <a:p>
            <a:r>
              <a:rPr lang="en-US" dirty="0" smtClean="0"/>
              <a:t>Model was limited to “yes/no” outcomes</a:t>
            </a:r>
          </a:p>
          <a:p>
            <a:r>
              <a:rPr lang="en-US" dirty="0" smtClean="0"/>
              <a:t>Model was not iterative</a:t>
            </a:r>
          </a:p>
          <a:p>
            <a:r>
              <a:rPr lang="en-US" dirty="0" smtClean="0"/>
              <a:t>Model was limited to single source of data – </a:t>
            </a:r>
            <a:r>
              <a:rPr lang="en-US" i="1" dirty="0" smtClean="0"/>
              <a:t>National Longitudinal Study of Adolescent Health 1994 – 2002 </a:t>
            </a:r>
            <a:r>
              <a:rPr lang="en-US" dirty="0" smtClean="0"/>
              <a:t>(Harris &amp; </a:t>
            </a:r>
            <a:r>
              <a:rPr lang="en-US" dirty="0" err="1" smtClean="0"/>
              <a:t>Udry</a:t>
            </a:r>
            <a:r>
              <a:rPr lang="en-US" dirty="0" smtClean="0"/>
              <a:t>, 2004) on deposit at the Inter-University Consortium for Political and Social Research (ICPSR 21600)</a:t>
            </a:r>
          </a:p>
        </p:txBody>
      </p:sp>
    </p:spTree>
    <p:extLst>
      <p:ext uri="{BB962C8B-B14F-4D97-AF65-F5344CB8AC3E}">
        <p14:creationId xmlns:p14="http://schemas.microsoft.com/office/powerpoint/2010/main" val="291203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doseresponse.jpg"/>
          <p:cNvPicPr>
            <a:picLocks noChangeAspect="1"/>
          </p:cNvPicPr>
          <p:nvPr/>
        </p:nvPicPr>
        <p:blipFill rotWithShape="1">
          <a:blip r:embed="rId2">
            <a:extLst>
              <a:ext uri="{28A0092B-C50C-407E-A947-70E740481C1C}">
                <a14:useLocalDpi xmlns:a14="http://schemas.microsoft.com/office/drawing/2010/main" val="0"/>
              </a:ext>
            </a:extLst>
          </a:blip>
          <a:srcRect t="-10345" b="11503"/>
          <a:stretch/>
        </p:blipFill>
        <p:spPr>
          <a:xfrm>
            <a:off x="2298352" y="857086"/>
            <a:ext cx="5550248" cy="5143828"/>
          </a:xfrm>
          <a:prstGeom prst="rect">
            <a:avLst/>
          </a:prstGeom>
        </p:spPr>
      </p:pic>
      <p:sp>
        <p:nvSpPr>
          <p:cNvPr id="8" name="Title 7"/>
          <p:cNvSpPr>
            <a:spLocks noGrp="1"/>
          </p:cNvSpPr>
          <p:nvPr>
            <p:ph type="title"/>
          </p:nvPr>
        </p:nvSpPr>
        <p:spPr/>
        <p:txBody>
          <a:bodyPr/>
          <a:lstStyle/>
          <a:p>
            <a:r>
              <a:rPr lang="en-US" dirty="0" smtClean="0"/>
              <a:t>Limitations</a:t>
            </a:r>
            <a:endParaRPr lang="en-US" dirty="0"/>
          </a:p>
        </p:txBody>
      </p:sp>
      <p:sp>
        <p:nvSpPr>
          <p:cNvPr id="9" name="Content Placeholder 8"/>
          <p:cNvSpPr>
            <a:spLocks noGrp="1"/>
          </p:cNvSpPr>
          <p:nvPr>
            <p:ph idx="1"/>
          </p:nvPr>
        </p:nvSpPr>
        <p:spPr/>
        <p:txBody>
          <a:bodyPr/>
          <a:lstStyle/>
          <a:p>
            <a:r>
              <a:rPr lang="en-US" dirty="0" smtClean="0"/>
              <a:t>Area of uncertainty</a:t>
            </a:r>
            <a:endParaRPr lang="en-US" dirty="0"/>
          </a:p>
        </p:txBody>
      </p:sp>
      <p:cxnSp>
        <p:nvCxnSpPr>
          <p:cNvPr id="11" name="Straight Arrow Connector 10"/>
          <p:cNvCxnSpPr/>
          <p:nvPr/>
        </p:nvCxnSpPr>
        <p:spPr>
          <a:xfrm>
            <a:off x="1460500" y="2819400"/>
            <a:ext cx="3759200"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60500" y="2819400"/>
            <a:ext cx="29972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35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19883619"/>
              </p:ext>
            </p:extLst>
          </p:nvPr>
        </p:nvGraphicFramePr>
        <p:xfrm>
          <a:off x="1403350" y="774700"/>
          <a:ext cx="6337300" cy="5308600"/>
        </p:xfrm>
        <a:graphic>
          <a:graphicData uri="http://schemas.openxmlformats.org/presentationml/2006/ole">
            <mc:AlternateContent xmlns:mc="http://schemas.openxmlformats.org/markup-compatibility/2006">
              <mc:Choice xmlns:v="urn:schemas-microsoft-com:vml" Requires="v">
                <p:oleObj spid="_x0000_s6157" name="Document" r:id="rId4" imgW="6337300" imgH="5308600" progId="Word.Document.12">
                  <p:embed/>
                </p:oleObj>
              </mc:Choice>
              <mc:Fallback>
                <p:oleObj name="Document" r:id="rId4" imgW="6337300" imgH="5308600" progId="Word.Document.12">
                  <p:embed/>
                  <p:pic>
                    <p:nvPicPr>
                      <p:cNvPr id="0" name=""/>
                      <p:cNvPicPr/>
                      <p:nvPr/>
                    </p:nvPicPr>
                    <p:blipFill>
                      <a:blip r:embed="rId5"/>
                      <a:stretch>
                        <a:fillRect/>
                      </a:stretch>
                    </p:blipFill>
                    <p:spPr>
                      <a:xfrm>
                        <a:off x="1403350" y="774700"/>
                        <a:ext cx="6337300" cy="5308600"/>
                      </a:xfrm>
                      <a:prstGeom prst="rect">
                        <a:avLst/>
                      </a:prstGeom>
                    </p:spPr>
                  </p:pic>
                </p:oleObj>
              </mc:Fallback>
            </mc:AlternateContent>
          </a:graphicData>
        </a:graphic>
      </p:graphicFrame>
    </p:spTree>
    <p:extLst>
      <p:ext uri="{BB962C8B-B14F-4D97-AF65-F5344CB8AC3E}">
        <p14:creationId xmlns:p14="http://schemas.microsoft.com/office/powerpoint/2010/main" val="116066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4188"/>
            <a:ext cx="9144000" cy="1116012"/>
          </a:xfrm>
        </p:spPr>
        <p:txBody>
          <a:bodyPr/>
          <a:lstStyle/>
          <a:p>
            <a:r>
              <a:rPr lang="en-US" dirty="0" smtClean="0"/>
              <a:t>      Preliminary Fuzzy Cognitive Map</a:t>
            </a:r>
            <a:endParaRPr lang="en-US" dirty="0"/>
          </a:p>
        </p:txBody>
      </p:sp>
      <p:grpSp>
        <p:nvGrpSpPr>
          <p:cNvPr id="13" name="Group 12"/>
          <p:cNvGrpSpPr/>
          <p:nvPr/>
        </p:nvGrpSpPr>
        <p:grpSpPr>
          <a:xfrm>
            <a:off x="2699791" y="1268760"/>
            <a:ext cx="3744215" cy="3636263"/>
            <a:chOff x="3167395" y="2278317"/>
            <a:chExt cx="2619608" cy="2943441"/>
          </a:xfrm>
        </p:grpSpPr>
        <p:sp>
          <p:nvSpPr>
            <p:cNvPr id="16" name="Freeform 15"/>
            <p:cNvSpPr/>
            <p:nvPr/>
          </p:nvSpPr>
          <p:spPr>
            <a:xfrm>
              <a:off x="3167395" y="4201828"/>
              <a:ext cx="1259354" cy="1019930"/>
            </a:xfrm>
            <a:custGeom>
              <a:avLst/>
              <a:gdLst>
                <a:gd name="connsiteX0" fmla="*/ 0 w 1960408"/>
                <a:gd name="connsiteY0" fmla="*/ 156833 h 1568327"/>
                <a:gd name="connsiteX1" fmla="*/ 45935 w 1960408"/>
                <a:gd name="connsiteY1" fmla="*/ 45935 h 1568327"/>
                <a:gd name="connsiteX2" fmla="*/ 156833 w 1960408"/>
                <a:gd name="connsiteY2" fmla="*/ 0 h 1568327"/>
                <a:gd name="connsiteX3" fmla="*/ 1803575 w 1960408"/>
                <a:gd name="connsiteY3" fmla="*/ 0 h 1568327"/>
                <a:gd name="connsiteX4" fmla="*/ 1914473 w 1960408"/>
                <a:gd name="connsiteY4" fmla="*/ 45935 h 1568327"/>
                <a:gd name="connsiteX5" fmla="*/ 1960408 w 1960408"/>
                <a:gd name="connsiteY5" fmla="*/ 156833 h 1568327"/>
                <a:gd name="connsiteX6" fmla="*/ 1960408 w 1960408"/>
                <a:gd name="connsiteY6" fmla="*/ 1411494 h 1568327"/>
                <a:gd name="connsiteX7" fmla="*/ 1914473 w 1960408"/>
                <a:gd name="connsiteY7" fmla="*/ 1522392 h 1568327"/>
                <a:gd name="connsiteX8" fmla="*/ 1803575 w 1960408"/>
                <a:gd name="connsiteY8" fmla="*/ 1568327 h 1568327"/>
                <a:gd name="connsiteX9" fmla="*/ 156833 w 1960408"/>
                <a:gd name="connsiteY9" fmla="*/ 1568327 h 1568327"/>
                <a:gd name="connsiteX10" fmla="*/ 45935 w 1960408"/>
                <a:gd name="connsiteY10" fmla="*/ 1522392 h 1568327"/>
                <a:gd name="connsiteX11" fmla="*/ 0 w 1960408"/>
                <a:gd name="connsiteY11" fmla="*/ 1411494 h 1568327"/>
                <a:gd name="connsiteX12" fmla="*/ 0 w 1960408"/>
                <a:gd name="connsiteY12" fmla="*/ 156833 h 156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0408" h="1568327">
                  <a:moveTo>
                    <a:pt x="0" y="156833"/>
                  </a:moveTo>
                  <a:cubicBezTo>
                    <a:pt x="0" y="115238"/>
                    <a:pt x="16524" y="75347"/>
                    <a:pt x="45935" y="45935"/>
                  </a:cubicBezTo>
                  <a:cubicBezTo>
                    <a:pt x="75347" y="16523"/>
                    <a:pt x="115238" y="0"/>
                    <a:pt x="156833" y="0"/>
                  </a:cubicBezTo>
                  <a:lnTo>
                    <a:pt x="1803575" y="0"/>
                  </a:lnTo>
                  <a:cubicBezTo>
                    <a:pt x="1845170" y="0"/>
                    <a:pt x="1885061" y="16524"/>
                    <a:pt x="1914473" y="45935"/>
                  </a:cubicBezTo>
                  <a:cubicBezTo>
                    <a:pt x="1943885" y="75347"/>
                    <a:pt x="1960408" y="115238"/>
                    <a:pt x="1960408" y="156833"/>
                  </a:cubicBezTo>
                  <a:lnTo>
                    <a:pt x="1960408" y="1411494"/>
                  </a:lnTo>
                  <a:cubicBezTo>
                    <a:pt x="1960408" y="1453089"/>
                    <a:pt x="1943885" y="1492980"/>
                    <a:pt x="1914473" y="1522392"/>
                  </a:cubicBezTo>
                  <a:cubicBezTo>
                    <a:pt x="1885061" y="1551804"/>
                    <a:pt x="1845170" y="1568327"/>
                    <a:pt x="1803575" y="1568327"/>
                  </a:cubicBezTo>
                  <a:lnTo>
                    <a:pt x="156833" y="1568327"/>
                  </a:lnTo>
                  <a:cubicBezTo>
                    <a:pt x="115238" y="1568327"/>
                    <a:pt x="75347" y="1551804"/>
                    <a:pt x="45935" y="1522392"/>
                  </a:cubicBezTo>
                  <a:cubicBezTo>
                    <a:pt x="16523" y="1492980"/>
                    <a:pt x="0" y="1453089"/>
                    <a:pt x="0" y="1411494"/>
                  </a:cubicBezTo>
                  <a:lnTo>
                    <a:pt x="0" y="156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20" tIns="154520" rIns="154520" bIns="154520" numCol="1" spcCol="1270" anchor="ctr" anchorCtr="0">
              <a:noAutofit/>
            </a:bodyPr>
            <a:lstStyle/>
            <a:p>
              <a:pPr lvl="0" algn="ctr" defTabSz="2533650">
                <a:lnSpc>
                  <a:spcPct val="90000"/>
                </a:lnSpc>
                <a:spcBef>
                  <a:spcPct val="0"/>
                </a:spcBef>
                <a:spcAft>
                  <a:spcPct val="35000"/>
                </a:spcAft>
              </a:pPr>
              <a:r>
                <a:rPr lang="en-US" sz="1700" kern="1200" dirty="0" smtClean="0"/>
                <a:t>Biological diatheses</a:t>
              </a:r>
              <a:endParaRPr lang="en-US" sz="1700" kern="1200" dirty="0"/>
            </a:p>
          </p:txBody>
        </p:sp>
        <p:sp>
          <p:nvSpPr>
            <p:cNvPr id="18" name="Freeform 17"/>
            <p:cNvSpPr/>
            <p:nvPr/>
          </p:nvSpPr>
          <p:spPr>
            <a:xfrm>
              <a:off x="4527649" y="4201828"/>
              <a:ext cx="1259354" cy="1019930"/>
            </a:xfrm>
            <a:custGeom>
              <a:avLst/>
              <a:gdLst>
                <a:gd name="connsiteX0" fmla="*/ 0 w 1960408"/>
                <a:gd name="connsiteY0" fmla="*/ 156833 h 1568327"/>
                <a:gd name="connsiteX1" fmla="*/ 45935 w 1960408"/>
                <a:gd name="connsiteY1" fmla="*/ 45935 h 1568327"/>
                <a:gd name="connsiteX2" fmla="*/ 156833 w 1960408"/>
                <a:gd name="connsiteY2" fmla="*/ 0 h 1568327"/>
                <a:gd name="connsiteX3" fmla="*/ 1803575 w 1960408"/>
                <a:gd name="connsiteY3" fmla="*/ 0 h 1568327"/>
                <a:gd name="connsiteX4" fmla="*/ 1914473 w 1960408"/>
                <a:gd name="connsiteY4" fmla="*/ 45935 h 1568327"/>
                <a:gd name="connsiteX5" fmla="*/ 1960408 w 1960408"/>
                <a:gd name="connsiteY5" fmla="*/ 156833 h 1568327"/>
                <a:gd name="connsiteX6" fmla="*/ 1960408 w 1960408"/>
                <a:gd name="connsiteY6" fmla="*/ 1411494 h 1568327"/>
                <a:gd name="connsiteX7" fmla="*/ 1914473 w 1960408"/>
                <a:gd name="connsiteY7" fmla="*/ 1522392 h 1568327"/>
                <a:gd name="connsiteX8" fmla="*/ 1803575 w 1960408"/>
                <a:gd name="connsiteY8" fmla="*/ 1568327 h 1568327"/>
                <a:gd name="connsiteX9" fmla="*/ 156833 w 1960408"/>
                <a:gd name="connsiteY9" fmla="*/ 1568327 h 1568327"/>
                <a:gd name="connsiteX10" fmla="*/ 45935 w 1960408"/>
                <a:gd name="connsiteY10" fmla="*/ 1522392 h 1568327"/>
                <a:gd name="connsiteX11" fmla="*/ 0 w 1960408"/>
                <a:gd name="connsiteY11" fmla="*/ 1411494 h 1568327"/>
                <a:gd name="connsiteX12" fmla="*/ 0 w 1960408"/>
                <a:gd name="connsiteY12" fmla="*/ 156833 h 156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0408" h="1568327">
                  <a:moveTo>
                    <a:pt x="0" y="156833"/>
                  </a:moveTo>
                  <a:cubicBezTo>
                    <a:pt x="0" y="115238"/>
                    <a:pt x="16524" y="75347"/>
                    <a:pt x="45935" y="45935"/>
                  </a:cubicBezTo>
                  <a:cubicBezTo>
                    <a:pt x="75347" y="16523"/>
                    <a:pt x="115238" y="0"/>
                    <a:pt x="156833" y="0"/>
                  </a:cubicBezTo>
                  <a:lnTo>
                    <a:pt x="1803575" y="0"/>
                  </a:lnTo>
                  <a:cubicBezTo>
                    <a:pt x="1845170" y="0"/>
                    <a:pt x="1885061" y="16524"/>
                    <a:pt x="1914473" y="45935"/>
                  </a:cubicBezTo>
                  <a:cubicBezTo>
                    <a:pt x="1943885" y="75347"/>
                    <a:pt x="1960408" y="115238"/>
                    <a:pt x="1960408" y="156833"/>
                  </a:cubicBezTo>
                  <a:lnTo>
                    <a:pt x="1960408" y="1411494"/>
                  </a:lnTo>
                  <a:cubicBezTo>
                    <a:pt x="1960408" y="1453089"/>
                    <a:pt x="1943885" y="1492980"/>
                    <a:pt x="1914473" y="1522392"/>
                  </a:cubicBezTo>
                  <a:cubicBezTo>
                    <a:pt x="1885061" y="1551804"/>
                    <a:pt x="1845170" y="1568327"/>
                    <a:pt x="1803575" y="1568327"/>
                  </a:cubicBezTo>
                  <a:lnTo>
                    <a:pt x="156833" y="1568327"/>
                  </a:lnTo>
                  <a:cubicBezTo>
                    <a:pt x="115238" y="1568327"/>
                    <a:pt x="75347" y="1551804"/>
                    <a:pt x="45935" y="1522392"/>
                  </a:cubicBezTo>
                  <a:cubicBezTo>
                    <a:pt x="16523" y="1492980"/>
                    <a:pt x="0" y="1453089"/>
                    <a:pt x="0" y="1411494"/>
                  </a:cubicBezTo>
                  <a:lnTo>
                    <a:pt x="0" y="156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20" tIns="154520" rIns="154520" bIns="154520" numCol="1" spcCol="1270" anchor="ctr" anchorCtr="0">
              <a:noAutofit/>
            </a:bodyPr>
            <a:lstStyle/>
            <a:p>
              <a:pPr lvl="0" algn="ctr" defTabSz="2533650">
                <a:lnSpc>
                  <a:spcPct val="90000"/>
                </a:lnSpc>
                <a:spcBef>
                  <a:spcPct val="0"/>
                </a:spcBef>
                <a:spcAft>
                  <a:spcPct val="35000"/>
                </a:spcAft>
              </a:pPr>
              <a:endParaRPr lang="en-US" kern="1200" dirty="0"/>
            </a:p>
          </p:txBody>
        </p:sp>
        <p:sp>
          <p:nvSpPr>
            <p:cNvPr id="20" name="Freeform 19"/>
            <p:cNvSpPr/>
            <p:nvPr/>
          </p:nvSpPr>
          <p:spPr>
            <a:xfrm>
              <a:off x="3822332" y="2278317"/>
              <a:ext cx="1259354" cy="1049188"/>
            </a:xfrm>
            <a:custGeom>
              <a:avLst/>
              <a:gdLst>
                <a:gd name="connsiteX0" fmla="*/ 0 w 1960408"/>
                <a:gd name="connsiteY0" fmla="*/ 156833 h 1568327"/>
                <a:gd name="connsiteX1" fmla="*/ 45935 w 1960408"/>
                <a:gd name="connsiteY1" fmla="*/ 45935 h 1568327"/>
                <a:gd name="connsiteX2" fmla="*/ 156833 w 1960408"/>
                <a:gd name="connsiteY2" fmla="*/ 0 h 1568327"/>
                <a:gd name="connsiteX3" fmla="*/ 1803575 w 1960408"/>
                <a:gd name="connsiteY3" fmla="*/ 0 h 1568327"/>
                <a:gd name="connsiteX4" fmla="*/ 1914473 w 1960408"/>
                <a:gd name="connsiteY4" fmla="*/ 45935 h 1568327"/>
                <a:gd name="connsiteX5" fmla="*/ 1960408 w 1960408"/>
                <a:gd name="connsiteY5" fmla="*/ 156833 h 1568327"/>
                <a:gd name="connsiteX6" fmla="*/ 1960408 w 1960408"/>
                <a:gd name="connsiteY6" fmla="*/ 1411494 h 1568327"/>
                <a:gd name="connsiteX7" fmla="*/ 1914473 w 1960408"/>
                <a:gd name="connsiteY7" fmla="*/ 1522392 h 1568327"/>
                <a:gd name="connsiteX8" fmla="*/ 1803575 w 1960408"/>
                <a:gd name="connsiteY8" fmla="*/ 1568327 h 1568327"/>
                <a:gd name="connsiteX9" fmla="*/ 156833 w 1960408"/>
                <a:gd name="connsiteY9" fmla="*/ 1568327 h 1568327"/>
                <a:gd name="connsiteX10" fmla="*/ 45935 w 1960408"/>
                <a:gd name="connsiteY10" fmla="*/ 1522392 h 1568327"/>
                <a:gd name="connsiteX11" fmla="*/ 0 w 1960408"/>
                <a:gd name="connsiteY11" fmla="*/ 1411494 h 1568327"/>
                <a:gd name="connsiteX12" fmla="*/ 0 w 1960408"/>
                <a:gd name="connsiteY12" fmla="*/ 156833 h 156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0408" h="1568327">
                  <a:moveTo>
                    <a:pt x="0" y="156833"/>
                  </a:moveTo>
                  <a:cubicBezTo>
                    <a:pt x="0" y="115238"/>
                    <a:pt x="16524" y="75347"/>
                    <a:pt x="45935" y="45935"/>
                  </a:cubicBezTo>
                  <a:cubicBezTo>
                    <a:pt x="75347" y="16523"/>
                    <a:pt x="115238" y="0"/>
                    <a:pt x="156833" y="0"/>
                  </a:cubicBezTo>
                  <a:lnTo>
                    <a:pt x="1803575" y="0"/>
                  </a:lnTo>
                  <a:cubicBezTo>
                    <a:pt x="1845170" y="0"/>
                    <a:pt x="1885061" y="16524"/>
                    <a:pt x="1914473" y="45935"/>
                  </a:cubicBezTo>
                  <a:cubicBezTo>
                    <a:pt x="1943885" y="75347"/>
                    <a:pt x="1960408" y="115238"/>
                    <a:pt x="1960408" y="156833"/>
                  </a:cubicBezTo>
                  <a:lnTo>
                    <a:pt x="1960408" y="1411494"/>
                  </a:lnTo>
                  <a:cubicBezTo>
                    <a:pt x="1960408" y="1453089"/>
                    <a:pt x="1943885" y="1492980"/>
                    <a:pt x="1914473" y="1522392"/>
                  </a:cubicBezTo>
                  <a:cubicBezTo>
                    <a:pt x="1885061" y="1551804"/>
                    <a:pt x="1845170" y="1568327"/>
                    <a:pt x="1803575" y="1568327"/>
                  </a:cubicBezTo>
                  <a:lnTo>
                    <a:pt x="156833" y="1568327"/>
                  </a:lnTo>
                  <a:cubicBezTo>
                    <a:pt x="115238" y="1568327"/>
                    <a:pt x="75347" y="1551804"/>
                    <a:pt x="45935" y="1522392"/>
                  </a:cubicBezTo>
                  <a:cubicBezTo>
                    <a:pt x="16523" y="1492980"/>
                    <a:pt x="0" y="1453089"/>
                    <a:pt x="0" y="1411494"/>
                  </a:cubicBezTo>
                  <a:lnTo>
                    <a:pt x="0" y="156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20" tIns="154520" rIns="154520" bIns="154520" numCol="1" spcCol="1270" anchor="ctr" anchorCtr="0">
              <a:noAutofit/>
            </a:bodyPr>
            <a:lstStyle/>
            <a:p>
              <a:pPr lvl="0" algn="ctr" defTabSz="2533650">
                <a:lnSpc>
                  <a:spcPct val="90000"/>
                </a:lnSpc>
                <a:spcBef>
                  <a:spcPct val="0"/>
                </a:spcBef>
                <a:spcAft>
                  <a:spcPct val="35000"/>
                </a:spcAft>
              </a:pPr>
              <a:r>
                <a:rPr lang="en-US" sz="1700" kern="1200" dirty="0" smtClean="0"/>
                <a:t>Environmental stressors</a:t>
              </a:r>
              <a:endParaRPr lang="en-US" sz="1700" kern="1200" dirty="0"/>
            </a:p>
          </p:txBody>
        </p:sp>
      </p:grpSp>
      <p:sp>
        <p:nvSpPr>
          <p:cNvPr id="21" name="Freeform 20"/>
          <p:cNvSpPr/>
          <p:nvPr/>
        </p:nvSpPr>
        <p:spPr>
          <a:xfrm>
            <a:off x="3779912" y="5157192"/>
            <a:ext cx="1656184" cy="1548000"/>
          </a:xfrm>
          <a:custGeom>
            <a:avLst/>
            <a:gdLst>
              <a:gd name="connsiteX0" fmla="*/ 0 w 2063588"/>
              <a:gd name="connsiteY0" fmla="*/ 1031794 h 2063588"/>
              <a:gd name="connsiteX1" fmla="*/ 302207 w 2063588"/>
              <a:gd name="connsiteY1" fmla="*/ 302206 h 2063588"/>
              <a:gd name="connsiteX2" fmla="*/ 1031796 w 2063588"/>
              <a:gd name="connsiteY2" fmla="*/ 2 h 2063588"/>
              <a:gd name="connsiteX3" fmla="*/ 1761384 w 2063588"/>
              <a:gd name="connsiteY3" fmla="*/ 302209 h 2063588"/>
              <a:gd name="connsiteX4" fmla="*/ 2063588 w 2063588"/>
              <a:gd name="connsiteY4" fmla="*/ 1031798 h 2063588"/>
              <a:gd name="connsiteX5" fmla="*/ 1761382 w 2063588"/>
              <a:gd name="connsiteY5" fmla="*/ 1761387 h 2063588"/>
              <a:gd name="connsiteX6" fmla="*/ 1031793 w 2063588"/>
              <a:gd name="connsiteY6" fmla="*/ 2063592 h 2063588"/>
              <a:gd name="connsiteX7" fmla="*/ 302204 w 2063588"/>
              <a:gd name="connsiteY7" fmla="*/ 1761386 h 2063588"/>
              <a:gd name="connsiteX8" fmla="*/ -1 w 2063588"/>
              <a:gd name="connsiteY8" fmla="*/ 1031797 h 2063588"/>
              <a:gd name="connsiteX9" fmla="*/ 0 w 2063588"/>
              <a:gd name="connsiteY9" fmla="*/ 1031794 h 20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588" h="2063588">
                <a:moveTo>
                  <a:pt x="0" y="1031794"/>
                </a:moveTo>
                <a:cubicBezTo>
                  <a:pt x="0" y="758145"/>
                  <a:pt x="108707" y="495704"/>
                  <a:pt x="302207" y="302206"/>
                </a:cubicBezTo>
                <a:cubicBezTo>
                  <a:pt x="495706" y="108707"/>
                  <a:pt x="758147" y="1"/>
                  <a:pt x="1031796" y="2"/>
                </a:cubicBezTo>
                <a:cubicBezTo>
                  <a:pt x="1305445" y="2"/>
                  <a:pt x="1567886" y="108709"/>
                  <a:pt x="1761384" y="302209"/>
                </a:cubicBezTo>
                <a:cubicBezTo>
                  <a:pt x="1954883" y="495708"/>
                  <a:pt x="2063589" y="758149"/>
                  <a:pt x="2063588" y="1031798"/>
                </a:cubicBezTo>
                <a:cubicBezTo>
                  <a:pt x="2063588" y="1305447"/>
                  <a:pt x="1954881" y="1567888"/>
                  <a:pt x="1761382" y="1761387"/>
                </a:cubicBezTo>
                <a:cubicBezTo>
                  <a:pt x="1567883" y="1954886"/>
                  <a:pt x="1305442" y="2063592"/>
                  <a:pt x="1031793" y="2063592"/>
                </a:cubicBezTo>
                <a:cubicBezTo>
                  <a:pt x="758144" y="2063592"/>
                  <a:pt x="495703" y="1954885"/>
                  <a:pt x="302204" y="1761386"/>
                </a:cubicBezTo>
                <a:cubicBezTo>
                  <a:pt x="108705" y="1567887"/>
                  <a:pt x="-1" y="1305446"/>
                  <a:pt x="-1" y="1031797"/>
                </a:cubicBezTo>
                <a:cubicBezTo>
                  <a:pt x="-1" y="1031796"/>
                  <a:pt x="0" y="1031795"/>
                  <a:pt x="0" y="10317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686" tIns="332685" rIns="332686" bIns="332685" numCol="1" spcCol="1270" anchor="ctr" anchorCtr="0">
            <a:noAutofit/>
          </a:bodyPr>
          <a:lstStyle/>
          <a:p>
            <a:pPr lvl="0" algn="ctr" defTabSz="2133600">
              <a:lnSpc>
                <a:spcPct val="90000"/>
              </a:lnSpc>
              <a:spcBef>
                <a:spcPct val="0"/>
              </a:spcBef>
              <a:spcAft>
                <a:spcPct val="35000"/>
              </a:spcAft>
            </a:pPr>
            <a:r>
              <a:rPr lang="en-US" sz="1600" kern="1200" dirty="0" smtClean="0"/>
              <a:t>Behaviour</a:t>
            </a:r>
            <a:endParaRPr lang="en-US" sz="1600" kern="1200" dirty="0"/>
          </a:p>
        </p:txBody>
      </p:sp>
      <p:sp>
        <p:nvSpPr>
          <p:cNvPr id="23" name="TextBox 22"/>
          <p:cNvSpPr txBox="1"/>
          <p:nvPr/>
        </p:nvSpPr>
        <p:spPr>
          <a:xfrm>
            <a:off x="179512" y="3789040"/>
            <a:ext cx="2339752" cy="923330"/>
          </a:xfrm>
          <a:prstGeom prst="rect">
            <a:avLst/>
          </a:prstGeom>
          <a:noFill/>
        </p:spPr>
        <p:txBody>
          <a:bodyPr wrap="square" rtlCol="0">
            <a:spAutoFit/>
          </a:bodyPr>
          <a:lstStyle/>
          <a:p>
            <a:r>
              <a:rPr lang="en-US" dirty="0" smtClean="0"/>
              <a:t>Genetic transference</a:t>
            </a:r>
          </a:p>
          <a:p>
            <a:r>
              <a:rPr lang="en-US" dirty="0" smtClean="0"/>
              <a:t>Pre-natal insult/injury</a:t>
            </a:r>
          </a:p>
          <a:p>
            <a:r>
              <a:rPr lang="en-US" dirty="0" err="1" smtClean="0"/>
              <a:t>Peri</a:t>
            </a:r>
            <a:r>
              <a:rPr lang="en-US" dirty="0" smtClean="0"/>
              <a:t>-natal insult/injury</a:t>
            </a:r>
            <a:endParaRPr lang="en-US" dirty="0"/>
          </a:p>
        </p:txBody>
      </p:sp>
      <p:sp>
        <p:nvSpPr>
          <p:cNvPr id="24" name="TextBox 23"/>
          <p:cNvSpPr txBox="1"/>
          <p:nvPr/>
        </p:nvSpPr>
        <p:spPr>
          <a:xfrm>
            <a:off x="6732240" y="3789040"/>
            <a:ext cx="2088232" cy="923330"/>
          </a:xfrm>
          <a:prstGeom prst="rect">
            <a:avLst/>
          </a:prstGeom>
          <a:noFill/>
        </p:spPr>
        <p:txBody>
          <a:bodyPr wrap="square" rtlCol="0">
            <a:spAutoFit/>
          </a:bodyPr>
          <a:lstStyle/>
          <a:p>
            <a:r>
              <a:rPr lang="en-US" dirty="0" smtClean="0"/>
              <a:t>Learning disabilities</a:t>
            </a:r>
          </a:p>
          <a:p>
            <a:r>
              <a:rPr lang="en-US" dirty="0" smtClean="0"/>
              <a:t>Mental illness</a:t>
            </a:r>
          </a:p>
          <a:p>
            <a:r>
              <a:rPr lang="en-US" dirty="0" smtClean="0"/>
              <a:t>Addictions</a:t>
            </a:r>
            <a:endParaRPr lang="en-US" dirty="0"/>
          </a:p>
        </p:txBody>
      </p:sp>
      <p:cxnSp>
        <p:nvCxnSpPr>
          <p:cNvPr id="26" name="Straight Arrow Connector 25"/>
          <p:cNvCxnSpPr/>
          <p:nvPr/>
        </p:nvCxnSpPr>
        <p:spPr>
          <a:xfrm>
            <a:off x="1138666" y="4005064"/>
            <a:ext cx="163313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576615" y="4293096"/>
            <a:ext cx="119518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12375" y="4509120"/>
            <a:ext cx="859425"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6372200" y="4509120"/>
            <a:ext cx="3600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6372200" y="4293096"/>
            <a:ext cx="3600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6372200" y="4005064"/>
            <a:ext cx="3600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80112" y="1268760"/>
            <a:ext cx="3563888" cy="2585323"/>
          </a:xfrm>
          <a:prstGeom prst="rect">
            <a:avLst/>
          </a:prstGeom>
          <a:noFill/>
        </p:spPr>
        <p:txBody>
          <a:bodyPr wrap="square" rtlCol="0">
            <a:spAutoFit/>
          </a:bodyPr>
          <a:lstStyle/>
          <a:p>
            <a:r>
              <a:rPr lang="en-US" dirty="0" smtClean="0"/>
              <a:t>Social disorganization </a:t>
            </a:r>
          </a:p>
          <a:p>
            <a:r>
              <a:rPr lang="en-US" dirty="0" smtClean="0"/>
              <a:t>Parental absence</a:t>
            </a:r>
          </a:p>
          <a:p>
            <a:r>
              <a:rPr lang="en-US" dirty="0" smtClean="0"/>
              <a:t>Low socio-economic status</a:t>
            </a:r>
          </a:p>
          <a:p>
            <a:r>
              <a:rPr lang="en-US" dirty="0" smtClean="0"/>
              <a:t>Access/lack of education</a:t>
            </a:r>
          </a:p>
          <a:p>
            <a:r>
              <a:rPr lang="en-US" dirty="0" smtClean="0"/>
              <a:t>Household overcrowding</a:t>
            </a:r>
          </a:p>
          <a:p>
            <a:r>
              <a:rPr lang="en-US" dirty="0" smtClean="0"/>
              <a:t>Religion</a:t>
            </a:r>
          </a:p>
          <a:p>
            <a:r>
              <a:rPr lang="en-US" dirty="0" smtClean="0"/>
              <a:t>Parental inadequacy</a:t>
            </a:r>
          </a:p>
          <a:p>
            <a:r>
              <a:rPr lang="en-US" dirty="0" smtClean="0"/>
              <a:t>Crime</a:t>
            </a:r>
          </a:p>
          <a:p>
            <a:endParaRPr lang="en-US" dirty="0"/>
          </a:p>
        </p:txBody>
      </p:sp>
      <p:sp>
        <p:nvSpPr>
          <p:cNvPr id="37" name="TextBox 36"/>
          <p:cNvSpPr txBox="1"/>
          <p:nvPr/>
        </p:nvSpPr>
        <p:spPr>
          <a:xfrm>
            <a:off x="971600" y="1196752"/>
            <a:ext cx="2592288" cy="2585323"/>
          </a:xfrm>
          <a:prstGeom prst="rect">
            <a:avLst/>
          </a:prstGeom>
          <a:noFill/>
        </p:spPr>
        <p:txBody>
          <a:bodyPr wrap="square" rtlCol="0">
            <a:spAutoFit/>
          </a:bodyPr>
          <a:lstStyle/>
          <a:p>
            <a:r>
              <a:rPr lang="en-US" dirty="0" smtClean="0"/>
              <a:t>Strain</a:t>
            </a:r>
          </a:p>
          <a:p>
            <a:r>
              <a:rPr lang="en-US" dirty="0" smtClean="0"/>
              <a:t>Family disruption</a:t>
            </a:r>
          </a:p>
          <a:p>
            <a:r>
              <a:rPr lang="en-US" dirty="0" smtClean="0"/>
              <a:t>Parental deviance</a:t>
            </a:r>
          </a:p>
          <a:p>
            <a:r>
              <a:rPr lang="en-US" dirty="0" smtClean="0"/>
              <a:t>High residential mobility</a:t>
            </a:r>
          </a:p>
          <a:p>
            <a:r>
              <a:rPr lang="en-US" dirty="0" smtClean="0"/>
              <a:t>Lack of suitable daycare</a:t>
            </a:r>
          </a:p>
          <a:p>
            <a:r>
              <a:rPr lang="en-US" dirty="0" smtClean="0"/>
              <a:t>Mother’s employment</a:t>
            </a:r>
          </a:p>
          <a:p>
            <a:r>
              <a:rPr lang="en-US" dirty="0" smtClean="0"/>
              <a:t>Race – non-dominant </a:t>
            </a:r>
          </a:p>
        </p:txBody>
      </p:sp>
      <p:cxnSp>
        <p:nvCxnSpPr>
          <p:cNvPr id="39" name="Straight Arrow Connector 38"/>
          <p:cNvCxnSpPr/>
          <p:nvPr/>
        </p:nvCxnSpPr>
        <p:spPr>
          <a:xfrm flipV="1">
            <a:off x="1691680" y="1412776"/>
            <a:ext cx="2016224" cy="144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771800" y="1700808"/>
            <a:ext cx="944488" cy="83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21845" y="1916832"/>
            <a:ext cx="694443" cy="83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771800" y="2204864"/>
            <a:ext cx="936104" cy="838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912375" y="2348880"/>
            <a:ext cx="1795529" cy="1524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912375" y="2492896"/>
            <a:ext cx="1939545" cy="5040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347864" y="2492896"/>
            <a:ext cx="720080" cy="7627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47864" y="3140968"/>
            <a:ext cx="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347864" y="2492896"/>
            <a:ext cx="936104" cy="10841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364088" y="1484784"/>
            <a:ext cx="28803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364088" y="1772816"/>
            <a:ext cx="28803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364088" y="2276872"/>
            <a:ext cx="28803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364088" y="1988840"/>
            <a:ext cx="28803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5292080" y="2420888"/>
            <a:ext cx="432048" cy="14401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5148064" y="2492896"/>
            <a:ext cx="504056" cy="36004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4932040" y="2492896"/>
            <a:ext cx="720080" cy="5760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716016" y="2492896"/>
            <a:ext cx="720080" cy="1224136"/>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3707904" y="2492896"/>
            <a:ext cx="792088" cy="1224136"/>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635896" y="4869160"/>
            <a:ext cx="458568" cy="58674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5148065" y="4869160"/>
            <a:ext cx="504055" cy="586742"/>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2040" y="4005064"/>
            <a:ext cx="1330624" cy="615553"/>
          </a:xfrm>
          <a:prstGeom prst="rect">
            <a:avLst/>
          </a:prstGeom>
          <a:noFill/>
        </p:spPr>
        <p:txBody>
          <a:bodyPr wrap="square" rtlCol="0">
            <a:spAutoFit/>
          </a:bodyPr>
          <a:lstStyle/>
          <a:p>
            <a:r>
              <a:rPr lang="en-US" sz="1700" dirty="0" smtClean="0">
                <a:solidFill>
                  <a:schemeClr val="bg1"/>
                </a:solidFill>
              </a:rPr>
              <a:t>Psych. diathesis</a:t>
            </a:r>
            <a:endParaRPr lang="en-US" sz="1700" dirty="0">
              <a:solidFill>
                <a:schemeClr val="bg1"/>
              </a:solidFill>
            </a:endParaRPr>
          </a:p>
        </p:txBody>
      </p:sp>
      <p:cxnSp>
        <p:nvCxnSpPr>
          <p:cNvPr id="25" name="Straight Arrow Connector 24"/>
          <p:cNvCxnSpPr/>
          <p:nvPr/>
        </p:nvCxnSpPr>
        <p:spPr>
          <a:xfrm flipH="1" flipV="1">
            <a:off x="4932040" y="2564904"/>
            <a:ext cx="720080" cy="8640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6" idx="11"/>
          </p:cNvCxnSpPr>
          <p:nvPr/>
        </p:nvCxnSpPr>
        <p:spPr>
          <a:xfrm flipV="1">
            <a:off x="1912375" y="4779023"/>
            <a:ext cx="787416" cy="3781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18" idx="6"/>
          </p:cNvCxnSpPr>
          <p:nvPr/>
        </p:nvCxnSpPr>
        <p:spPr>
          <a:xfrm flipH="1" flipV="1">
            <a:off x="6444006" y="4779023"/>
            <a:ext cx="402589" cy="126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1567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88900"/>
            <a:ext cx="7556313" cy="800100"/>
          </a:xfrm>
        </p:spPr>
        <p:txBody>
          <a:bodyPr/>
          <a:lstStyle/>
          <a:p>
            <a:r>
              <a:rPr lang="en-US" dirty="0" smtClean="0"/>
              <a:t>Domains and Variables</a:t>
            </a:r>
            <a:endParaRPr lang="en-US" dirty="0"/>
          </a:p>
        </p:txBody>
      </p:sp>
      <p:pic>
        <p:nvPicPr>
          <p:cNvPr id="4" name="Content Placeholder 3" descr="Untitled.png"/>
          <p:cNvPicPr>
            <a:picLocks noGrp="1" noChangeAspect="1"/>
          </p:cNvPicPr>
          <p:nvPr>
            <p:ph idx="1"/>
          </p:nvPr>
        </p:nvPicPr>
        <p:blipFill>
          <a:blip r:embed="rId3">
            <a:extLst>
              <a:ext uri="{28A0092B-C50C-407E-A947-70E740481C1C}">
                <a14:useLocalDpi xmlns:a14="http://schemas.microsoft.com/office/drawing/2010/main" val="0"/>
              </a:ext>
            </a:extLst>
          </a:blip>
          <a:srcRect l="54" r="54"/>
          <a:stretch>
            <a:fillRect/>
          </a:stretch>
        </p:blipFill>
        <p:spPr>
          <a:xfrm>
            <a:off x="498475" y="1219200"/>
            <a:ext cx="7556500" cy="4906963"/>
          </a:xfrm>
        </p:spPr>
      </p:pic>
      <p:graphicFrame>
        <p:nvGraphicFramePr>
          <p:cNvPr id="5" name="Object 4"/>
          <p:cNvGraphicFramePr>
            <a:graphicFrameLocks noChangeAspect="1"/>
          </p:cNvGraphicFramePr>
          <p:nvPr>
            <p:extLst>
              <p:ext uri="{D42A27DB-BD31-4B8C-83A1-F6EECF244321}">
                <p14:modId xmlns:p14="http://schemas.microsoft.com/office/powerpoint/2010/main" val="2835571513"/>
              </p:ext>
            </p:extLst>
          </p:nvPr>
        </p:nvGraphicFramePr>
        <p:xfrm>
          <a:off x="1137537" y="889000"/>
          <a:ext cx="6688650" cy="5948570"/>
        </p:xfrm>
        <a:graphic>
          <a:graphicData uri="http://schemas.openxmlformats.org/presentationml/2006/ole">
            <mc:AlternateContent xmlns:mc="http://schemas.openxmlformats.org/markup-compatibility/2006">
              <mc:Choice xmlns:v="urn:schemas-microsoft-com:vml" Requires="v">
                <p:oleObj spid="_x0000_s7180" name="Document" r:id="rId5" imgW="6083300" imgH="5410200" progId="Word.Document.12">
                  <p:embed/>
                </p:oleObj>
              </mc:Choice>
              <mc:Fallback>
                <p:oleObj name="Document" r:id="rId5" imgW="6083300" imgH="5410200" progId="Word.Document.12">
                  <p:embed/>
                  <p:pic>
                    <p:nvPicPr>
                      <p:cNvPr id="0" name=""/>
                      <p:cNvPicPr/>
                      <p:nvPr/>
                    </p:nvPicPr>
                    <p:blipFill>
                      <a:blip r:embed="rId6"/>
                      <a:stretch>
                        <a:fillRect/>
                      </a:stretch>
                    </p:blipFill>
                    <p:spPr>
                      <a:xfrm>
                        <a:off x="1137537" y="889000"/>
                        <a:ext cx="6688650" cy="5948570"/>
                      </a:xfrm>
                      <a:prstGeom prst="rect">
                        <a:avLst/>
                      </a:prstGeom>
                    </p:spPr>
                  </p:pic>
                </p:oleObj>
              </mc:Fallback>
            </mc:AlternateContent>
          </a:graphicData>
        </a:graphic>
      </p:graphicFrame>
    </p:spTree>
    <p:extLst>
      <p:ext uri="{BB962C8B-B14F-4D97-AF65-F5344CB8AC3E}">
        <p14:creationId xmlns:p14="http://schemas.microsoft.com/office/powerpoint/2010/main" val="4213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8992" y="251025"/>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DSM-IV-TR Disorders</a:t>
            </a:r>
            <a:endParaRPr lang="en-US" dirty="0">
              <a:solidFill>
                <a:schemeClr val="tx1"/>
              </a:solidFill>
            </a:endParaRPr>
          </a:p>
        </p:txBody>
      </p:sp>
      <p:sp>
        <p:nvSpPr>
          <p:cNvPr id="5" name="Rectangle 4"/>
          <p:cNvSpPr/>
          <p:nvPr/>
        </p:nvSpPr>
        <p:spPr>
          <a:xfrm>
            <a:off x="0" y="434935"/>
            <a:ext cx="1839384" cy="6249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Cognitive Impairment</a:t>
            </a:r>
            <a:endParaRPr lang="en-US" dirty="0">
              <a:solidFill>
                <a:schemeClr val="tx1"/>
              </a:solidFill>
            </a:endParaRPr>
          </a:p>
        </p:txBody>
      </p:sp>
      <p:sp>
        <p:nvSpPr>
          <p:cNvPr id="6" name="Rectangle 5"/>
          <p:cNvSpPr>
            <a:spLocks noChangeAspect="1"/>
          </p:cNvSpPr>
          <p:nvPr/>
        </p:nvSpPr>
        <p:spPr>
          <a:xfrm>
            <a:off x="1322513" y="1402501"/>
            <a:ext cx="1839384" cy="49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Sex: Male</a:t>
            </a:r>
            <a:endParaRPr lang="en-US" dirty="0">
              <a:solidFill>
                <a:schemeClr val="tx1"/>
              </a:solidFill>
            </a:endParaRPr>
          </a:p>
        </p:txBody>
      </p:sp>
      <p:sp>
        <p:nvSpPr>
          <p:cNvPr id="7" name="Rectangle 6"/>
          <p:cNvSpPr/>
          <p:nvPr/>
        </p:nvSpPr>
        <p:spPr>
          <a:xfrm>
            <a:off x="6521266" y="1305629"/>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Low Self-efficacy</a:t>
            </a:r>
            <a:endParaRPr lang="en-US" dirty="0">
              <a:solidFill>
                <a:schemeClr val="tx1"/>
              </a:solidFill>
            </a:endParaRPr>
          </a:p>
        </p:txBody>
      </p:sp>
      <p:sp>
        <p:nvSpPr>
          <p:cNvPr id="8" name="Rectangle 7"/>
          <p:cNvSpPr/>
          <p:nvPr/>
        </p:nvSpPr>
        <p:spPr>
          <a:xfrm>
            <a:off x="98660" y="2549112"/>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Sex: Female</a:t>
            </a:r>
            <a:endParaRPr lang="en-US" dirty="0">
              <a:solidFill>
                <a:schemeClr val="tx1"/>
              </a:solidFill>
            </a:endParaRPr>
          </a:p>
        </p:txBody>
      </p:sp>
      <p:sp>
        <p:nvSpPr>
          <p:cNvPr id="10" name="Rectangle 9"/>
          <p:cNvSpPr/>
          <p:nvPr/>
        </p:nvSpPr>
        <p:spPr>
          <a:xfrm>
            <a:off x="2732616" y="5446089"/>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Community Involvement</a:t>
            </a:r>
            <a:endParaRPr lang="en-US" dirty="0">
              <a:solidFill>
                <a:schemeClr val="tx1"/>
              </a:solidFill>
            </a:endParaRPr>
          </a:p>
        </p:txBody>
      </p:sp>
      <p:sp>
        <p:nvSpPr>
          <p:cNvPr id="11" name="Rectangle 10"/>
          <p:cNvSpPr/>
          <p:nvPr/>
        </p:nvSpPr>
        <p:spPr>
          <a:xfrm>
            <a:off x="1697263" y="4511493"/>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Anti-Social Involvement</a:t>
            </a:r>
            <a:endParaRPr lang="en-US" dirty="0">
              <a:solidFill>
                <a:schemeClr val="tx1"/>
              </a:solidFill>
            </a:endParaRPr>
          </a:p>
        </p:txBody>
      </p:sp>
      <p:sp>
        <p:nvSpPr>
          <p:cNvPr id="12" name="Rectangle 11"/>
          <p:cNvSpPr/>
          <p:nvPr/>
        </p:nvSpPr>
        <p:spPr>
          <a:xfrm>
            <a:off x="4681882" y="5942464"/>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School Efficacy</a:t>
            </a:r>
            <a:endParaRPr lang="en-US" dirty="0">
              <a:solidFill>
                <a:schemeClr val="tx1"/>
              </a:solidFill>
            </a:endParaRPr>
          </a:p>
        </p:txBody>
      </p:sp>
      <p:sp>
        <p:nvSpPr>
          <p:cNvPr id="13" name="Rectangle 12"/>
          <p:cNvSpPr/>
          <p:nvPr/>
        </p:nvSpPr>
        <p:spPr>
          <a:xfrm>
            <a:off x="4354151" y="4263306"/>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Educational Success</a:t>
            </a:r>
            <a:endParaRPr lang="en-US" dirty="0">
              <a:solidFill>
                <a:schemeClr val="tx1"/>
              </a:solidFill>
            </a:endParaRPr>
          </a:p>
        </p:txBody>
      </p:sp>
      <p:sp>
        <p:nvSpPr>
          <p:cNvPr id="14" name="Rectangle 13"/>
          <p:cNvSpPr/>
          <p:nvPr/>
        </p:nvSpPr>
        <p:spPr>
          <a:xfrm>
            <a:off x="6861841" y="2549112"/>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High Self-efficacy</a:t>
            </a:r>
            <a:endParaRPr lang="en-US" dirty="0">
              <a:solidFill>
                <a:schemeClr val="tx1"/>
              </a:solidFill>
            </a:endParaRPr>
          </a:p>
        </p:txBody>
      </p:sp>
      <p:sp>
        <p:nvSpPr>
          <p:cNvPr id="15" name="Rectangle 14"/>
          <p:cNvSpPr/>
          <p:nvPr/>
        </p:nvSpPr>
        <p:spPr>
          <a:xfrm>
            <a:off x="7148992" y="3973106"/>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Family Efficacy</a:t>
            </a:r>
            <a:endParaRPr lang="en-US" dirty="0">
              <a:solidFill>
                <a:schemeClr val="tx1"/>
              </a:solidFill>
            </a:endParaRPr>
          </a:p>
        </p:txBody>
      </p:sp>
      <p:sp>
        <p:nvSpPr>
          <p:cNvPr id="16" name="Rectangle 15"/>
          <p:cNvSpPr/>
          <p:nvPr/>
        </p:nvSpPr>
        <p:spPr>
          <a:xfrm>
            <a:off x="6292986" y="5205851"/>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Family Breakdown</a:t>
            </a:r>
            <a:endParaRPr lang="en-US" dirty="0">
              <a:solidFill>
                <a:schemeClr val="tx1"/>
              </a:solidFill>
            </a:endParaRPr>
          </a:p>
        </p:txBody>
      </p:sp>
      <p:sp>
        <p:nvSpPr>
          <p:cNvPr id="17" name="Rectangle 16"/>
          <p:cNvSpPr/>
          <p:nvPr/>
        </p:nvSpPr>
        <p:spPr>
          <a:xfrm>
            <a:off x="7087540" y="6191218"/>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Low SES</a:t>
            </a:r>
            <a:endParaRPr lang="en-US" dirty="0">
              <a:solidFill>
                <a:schemeClr val="tx1"/>
              </a:solidFill>
            </a:endParaRPr>
          </a:p>
        </p:txBody>
      </p:sp>
      <p:sp>
        <p:nvSpPr>
          <p:cNvPr id="18" name="Rectangle 17"/>
          <p:cNvSpPr/>
          <p:nvPr/>
        </p:nvSpPr>
        <p:spPr>
          <a:xfrm rot="10800000" flipV="1">
            <a:off x="125454" y="3679712"/>
            <a:ext cx="1839384" cy="583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Pro-social Involvement</a:t>
            </a:r>
            <a:endParaRPr lang="en-US" dirty="0">
              <a:solidFill>
                <a:schemeClr val="tx1"/>
              </a:solidFill>
            </a:endParaRPr>
          </a:p>
        </p:txBody>
      </p:sp>
      <p:sp>
        <p:nvSpPr>
          <p:cNvPr id="19" name="Rectangle 18"/>
          <p:cNvSpPr/>
          <p:nvPr/>
        </p:nvSpPr>
        <p:spPr>
          <a:xfrm>
            <a:off x="125454" y="5205851"/>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Social Disorganization </a:t>
            </a:r>
            <a:endParaRPr lang="en-US" dirty="0">
              <a:solidFill>
                <a:schemeClr val="tx1"/>
              </a:solidFill>
            </a:endParaRPr>
          </a:p>
        </p:txBody>
      </p:sp>
      <p:sp>
        <p:nvSpPr>
          <p:cNvPr id="20" name="Rectangle 19"/>
          <p:cNvSpPr/>
          <p:nvPr/>
        </p:nvSpPr>
        <p:spPr>
          <a:xfrm>
            <a:off x="1018352" y="6190651"/>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Religion</a:t>
            </a:r>
            <a:endParaRPr lang="en-US" dirty="0">
              <a:solidFill>
                <a:schemeClr val="tx1"/>
              </a:solidFill>
            </a:endParaRPr>
          </a:p>
        </p:txBody>
      </p:sp>
      <p:sp>
        <p:nvSpPr>
          <p:cNvPr id="21" name="Rectangle 20"/>
          <p:cNvSpPr/>
          <p:nvPr/>
        </p:nvSpPr>
        <p:spPr>
          <a:xfrm>
            <a:off x="3636984" y="3149788"/>
            <a:ext cx="1839384" cy="496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DEVIANCE</a:t>
            </a:r>
            <a:endParaRPr lang="en-US" dirty="0">
              <a:solidFill>
                <a:schemeClr val="tx1"/>
              </a:solidFill>
            </a:endParaRPr>
          </a:p>
        </p:txBody>
      </p:sp>
      <p:sp>
        <p:nvSpPr>
          <p:cNvPr id="22" name="TextBox 21"/>
          <p:cNvSpPr txBox="1"/>
          <p:nvPr/>
        </p:nvSpPr>
        <p:spPr>
          <a:xfrm>
            <a:off x="2634290" y="101990"/>
            <a:ext cx="1082410" cy="369332"/>
          </a:xfrm>
          <a:prstGeom prst="rect">
            <a:avLst/>
          </a:prstGeom>
          <a:noFill/>
        </p:spPr>
        <p:txBody>
          <a:bodyPr wrap="none" rtlCol="0">
            <a:spAutoFit/>
          </a:bodyPr>
          <a:lstStyle/>
          <a:p>
            <a:r>
              <a:rPr lang="en-US" dirty="0" smtClean="0"/>
              <a:t>Biological</a:t>
            </a:r>
            <a:endParaRPr lang="en-US" dirty="0"/>
          </a:p>
        </p:txBody>
      </p:sp>
      <p:sp>
        <p:nvSpPr>
          <p:cNvPr id="23" name="TextBox 22"/>
          <p:cNvSpPr txBox="1"/>
          <p:nvPr/>
        </p:nvSpPr>
        <p:spPr>
          <a:xfrm>
            <a:off x="4919622" y="91759"/>
            <a:ext cx="1436774" cy="369332"/>
          </a:xfrm>
          <a:prstGeom prst="rect">
            <a:avLst/>
          </a:prstGeom>
          <a:noFill/>
        </p:spPr>
        <p:txBody>
          <a:bodyPr wrap="none" rtlCol="0">
            <a:spAutoFit/>
          </a:bodyPr>
          <a:lstStyle/>
          <a:p>
            <a:r>
              <a:rPr lang="en-US" dirty="0" smtClean="0"/>
              <a:t>Psychological</a:t>
            </a:r>
            <a:endParaRPr lang="en-US" dirty="0"/>
          </a:p>
        </p:txBody>
      </p:sp>
      <p:sp>
        <p:nvSpPr>
          <p:cNvPr id="24" name="TextBox 23"/>
          <p:cNvSpPr txBox="1"/>
          <p:nvPr/>
        </p:nvSpPr>
        <p:spPr>
          <a:xfrm>
            <a:off x="7148992" y="3451332"/>
            <a:ext cx="800219" cy="369332"/>
          </a:xfrm>
          <a:prstGeom prst="rect">
            <a:avLst/>
          </a:prstGeom>
          <a:noFill/>
        </p:spPr>
        <p:txBody>
          <a:bodyPr wrap="none" rtlCol="0">
            <a:spAutoFit/>
          </a:bodyPr>
          <a:lstStyle/>
          <a:p>
            <a:r>
              <a:rPr lang="en-US" dirty="0" smtClean="0"/>
              <a:t>Family</a:t>
            </a:r>
            <a:endParaRPr lang="en-US" dirty="0"/>
          </a:p>
        </p:txBody>
      </p:sp>
      <p:sp>
        <p:nvSpPr>
          <p:cNvPr id="25" name="TextBox 24"/>
          <p:cNvSpPr txBox="1"/>
          <p:nvPr/>
        </p:nvSpPr>
        <p:spPr>
          <a:xfrm>
            <a:off x="0" y="3310380"/>
            <a:ext cx="1275597" cy="369332"/>
          </a:xfrm>
          <a:prstGeom prst="rect">
            <a:avLst/>
          </a:prstGeom>
          <a:noFill/>
        </p:spPr>
        <p:txBody>
          <a:bodyPr wrap="none" rtlCol="0">
            <a:spAutoFit/>
          </a:bodyPr>
          <a:lstStyle/>
          <a:p>
            <a:r>
              <a:rPr lang="en-US" dirty="0" smtClean="0"/>
              <a:t>Community</a:t>
            </a:r>
            <a:endParaRPr lang="en-US" dirty="0"/>
          </a:p>
        </p:txBody>
      </p:sp>
      <p:sp>
        <p:nvSpPr>
          <p:cNvPr id="26" name="TextBox 25"/>
          <p:cNvSpPr txBox="1"/>
          <p:nvPr/>
        </p:nvSpPr>
        <p:spPr>
          <a:xfrm>
            <a:off x="4168979" y="6488668"/>
            <a:ext cx="806042" cy="369332"/>
          </a:xfrm>
          <a:prstGeom prst="rect">
            <a:avLst/>
          </a:prstGeom>
          <a:noFill/>
        </p:spPr>
        <p:txBody>
          <a:bodyPr wrap="none" rtlCol="0">
            <a:spAutoFit/>
          </a:bodyPr>
          <a:lstStyle/>
          <a:p>
            <a:r>
              <a:rPr lang="en-US" dirty="0" smtClean="0"/>
              <a:t>School</a:t>
            </a:r>
            <a:endParaRPr lang="en-US" dirty="0"/>
          </a:p>
        </p:txBody>
      </p:sp>
      <p:cxnSp>
        <p:nvCxnSpPr>
          <p:cNvPr id="29" name="Straight Arrow Connector 28"/>
          <p:cNvCxnSpPr>
            <a:stCxn id="8" idx="3"/>
            <a:endCxn id="21" idx="1"/>
          </p:cNvCxnSpPr>
          <p:nvPr/>
        </p:nvCxnSpPr>
        <p:spPr>
          <a:xfrm>
            <a:off x="1938044" y="2797300"/>
            <a:ext cx="1698940" cy="600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16955" y="3045487"/>
            <a:ext cx="372330" cy="369332"/>
          </a:xfrm>
          <a:prstGeom prst="rect">
            <a:avLst/>
          </a:prstGeom>
          <a:noFill/>
        </p:spPr>
        <p:txBody>
          <a:bodyPr wrap="none" rtlCol="0">
            <a:spAutoFit/>
          </a:bodyPr>
          <a:lstStyle/>
          <a:p>
            <a:r>
              <a:rPr lang="en-US" dirty="0" smtClean="0"/>
              <a:t>-1</a:t>
            </a:r>
            <a:endParaRPr lang="en-US" dirty="0"/>
          </a:p>
        </p:txBody>
      </p:sp>
      <p:cxnSp>
        <p:nvCxnSpPr>
          <p:cNvPr id="32" name="Straight Arrow Connector 31"/>
          <p:cNvCxnSpPr>
            <a:stCxn id="6" idx="3"/>
          </p:cNvCxnSpPr>
          <p:nvPr/>
        </p:nvCxnSpPr>
        <p:spPr>
          <a:xfrm>
            <a:off x="3161897" y="1650901"/>
            <a:ext cx="685325" cy="1498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430597" y="2394278"/>
            <a:ext cx="416625" cy="369332"/>
          </a:xfrm>
          <a:prstGeom prst="rect">
            <a:avLst/>
          </a:prstGeom>
          <a:noFill/>
        </p:spPr>
        <p:txBody>
          <a:bodyPr wrap="none" rtlCol="0">
            <a:spAutoFit/>
          </a:bodyPr>
          <a:lstStyle/>
          <a:p>
            <a:r>
              <a:rPr lang="en-US" dirty="0" smtClean="0"/>
              <a:t>+1</a:t>
            </a:r>
            <a:endParaRPr lang="en-US" dirty="0"/>
          </a:p>
        </p:txBody>
      </p:sp>
      <p:cxnSp>
        <p:nvCxnSpPr>
          <p:cNvPr id="35" name="Straight Connector 34"/>
          <p:cNvCxnSpPr>
            <a:stCxn id="5" idx="3"/>
          </p:cNvCxnSpPr>
          <p:nvPr/>
        </p:nvCxnSpPr>
        <p:spPr>
          <a:xfrm>
            <a:off x="1839384" y="747400"/>
            <a:ext cx="1812924" cy="65510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652308" y="1402501"/>
            <a:ext cx="516671" cy="1778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699365" y="1276866"/>
            <a:ext cx="416625" cy="369332"/>
          </a:xfrm>
          <a:prstGeom prst="rect">
            <a:avLst/>
          </a:prstGeom>
          <a:noFill/>
        </p:spPr>
        <p:txBody>
          <a:bodyPr wrap="none" rtlCol="0">
            <a:spAutoFit/>
          </a:bodyPr>
          <a:lstStyle/>
          <a:p>
            <a:r>
              <a:rPr lang="en-US" dirty="0" smtClean="0"/>
              <a:t>+1</a:t>
            </a:r>
            <a:endParaRPr lang="en-US" dirty="0"/>
          </a:p>
        </p:txBody>
      </p:sp>
      <p:cxnSp>
        <p:nvCxnSpPr>
          <p:cNvPr id="40" name="Straight Arrow Connector 39"/>
          <p:cNvCxnSpPr>
            <a:stCxn id="6" idx="1"/>
            <a:endCxn id="5" idx="2"/>
          </p:cNvCxnSpPr>
          <p:nvPr/>
        </p:nvCxnSpPr>
        <p:spPr>
          <a:xfrm flipH="1" flipV="1">
            <a:off x="919692" y="1059865"/>
            <a:ext cx="402821" cy="591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919692" y="1402501"/>
            <a:ext cx="416625" cy="369332"/>
          </a:xfrm>
          <a:prstGeom prst="rect">
            <a:avLst/>
          </a:prstGeom>
          <a:noFill/>
        </p:spPr>
        <p:txBody>
          <a:bodyPr wrap="none" rtlCol="0">
            <a:spAutoFit/>
          </a:bodyPr>
          <a:lstStyle/>
          <a:p>
            <a:r>
              <a:rPr lang="en-US" dirty="0" smtClean="0"/>
              <a:t>+1</a:t>
            </a:r>
            <a:endParaRPr lang="en-US" dirty="0"/>
          </a:p>
        </p:txBody>
      </p:sp>
      <p:cxnSp>
        <p:nvCxnSpPr>
          <p:cNvPr id="45" name="Straight Arrow Connector 44"/>
          <p:cNvCxnSpPr>
            <a:endCxn id="21" idx="3"/>
          </p:cNvCxnSpPr>
          <p:nvPr/>
        </p:nvCxnSpPr>
        <p:spPr>
          <a:xfrm flipH="1">
            <a:off x="5476368" y="2797300"/>
            <a:ext cx="1385473" cy="600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072886" y="3149788"/>
            <a:ext cx="372330" cy="369332"/>
          </a:xfrm>
          <a:prstGeom prst="rect">
            <a:avLst/>
          </a:prstGeom>
          <a:noFill/>
        </p:spPr>
        <p:txBody>
          <a:bodyPr wrap="none" rtlCol="0">
            <a:spAutoFit/>
          </a:bodyPr>
          <a:lstStyle/>
          <a:p>
            <a:r>
              <a:rPr lang="en-US" dirty="0" smtClean="0"/>
              <a:t>-1</a:t>
            </a:r>
            <a:endParaRPr lang="en-US" dirty="0"/>
          </a:p>
        </p:txBody>
      </p:sp>
      <p:cxnSp>
        <p:nvCxnSpPr>
          <p:cNvPr id="48" name="Straight Arrow Connector 47"/>
          <p:cNvCxnSpPr>
            <a:stCxn id="7" idx="1"/>
          </p:cNvCxnSpPr>
          <p:nvPr/>
        </p:nvCxnSpPr>
        <p:spPr>
          <a:xfrm flipH="1">
            <a:off x="4681883" y="1553817"/>
            <a:ext cx="1839383" cy="1595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255382" y="2146090"/>
            <a:ext cx="416625" cy="369332"/>
          </a:xfrm>
          <a:prstGeom prst="rect">
            <a:avLst/>
          </a:prstGeom>
          <a:noFill/>
        </p:spPr>
        <p:txBody>
          <a:bodyPr wrap="none" rtlCol="0">
            <a:spAutoFit/>
          </a:bodyPr>
          <a:lstStyle/>
          <a:p>
            <a:r>
              <a:rPr lang="en-US" dirty="0" smtClean="0"/>
              <a:t>+1</a:t>
            </a:r>
            <a:endParaRPr lang="en-US" dirty="0"/>
          </a:p>
        </p:txBody>
      </p:sp>
      <p:cxnSp>
        <p:nvCxnSpPr>
          <p:cNvPr id="51" name="Straight Arrow Connector 50"/>
          <p:cNvCxnSpPr>
            <a:stCxn id="4" idx="1"/>
          </p:cNvCxnSpPr>
          <p:nvPr/>
        </p:nvCxnSpPr>
        <p:spPr>
          <a:xfrm flipH="1">
            <a:off x="4348022" y="499213"/>
            <a:ext cx="2800970" cy="2628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292986" y="747400"/>
            <a:ext cx="416625" cy="369332"/>
          </a:xfrm>
          <a:prstGeom prst="rect">
            <a:avLst/>
          </a:prstGeom>
          <a:noFill/>
        </p:spPr>
        <p:txBody>
          <a:bodyPr wrap="none" rtlCol="0">
            <a:spAutoFit/>
          </a:bodyPr>
          <a:lstStyle/>
          <a:p>
            <a:r>
              <a:rPr lang="en-US" dirty="0" smtClean="0"/>
              <a:t>+1</a:t>
            </a:r>
            <a:endParaRPr lang="en-US" dirty="0"/>
          </a:p>
        </p:txBody>
      </p:sp>
      <p:cxnSp>
        <p:nvCxnSpPr>
          <p:cNvPr id="55" name="Straight Arrow Connector 54"/>
          <p:cNvCxnSpPr/>
          <p:nvPr/>
        </p:nvCxnSpPr>
        <p:spPr>
          <a:xfrm flipH="1" flipV="1">
            <a:off x="1839384" y="620357"/>
            <a:ext cx="5373294" cy="1895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681883" y="1553817"/>
            <a:ext cx="372330" cy="369332"/>
          </a:xfrm>
          <a:prstGeom prst="rect">
            <a:avLst/>
          </a:prstGeom>
          <a:noFill/>
        </p:spPr>
        <p:txBody>
          <a:bodyPr wrap="none" rtlCol="0">
            <a:spAutoFit/>
          </a:bodyPr>
          <a:lstStyle/>
          <a:p>
            <a:r>
              <a:rPr lang="en-US" dirty="0" smtClean="0"/>
              <a:t>-1</a:t>
            </a:r>
            <a:endParaRPr lang="en-US" dirty="0"/>
          </a:p>
        </p:txBody>
      </p:sp>
      <p:cxnSp>
        <p:nvCxnSpPr>
          <p:cNvPr id="58" name="Straight Arrow Connector 57"/>
          <p:cNvCxnSpPr>
            <a:stCxn id="7" idx="0"/>
            <a:endCxn id="4" idx="2"/>
          </p:cNvCxnSpPr>
          <p:nvPr/>
        </p:nvCxnSpPr>
        <p:spPr>
          <a:xfrm flipV="1">
            <a:off x="7440958" y="747400"/>
            <a:ext cx="627726" cy="558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426589" y="747400"/>
            <a:ext cx="416625" cy="369332"/>
          </a:xfrm>
          <a:prstGeom prst="rect">
            <a:avLst/>
          </a:prstGeom>
          <a:noFill/>
        </p:spPr>
        <p:txBody>
          <a:bodyPr wrap="none" rtlCol="0">
            <a:spAutoFit/>
          </a:bodyPr>
          <a:lstStyle/>
          <a:p>
            <a:r>
              <a:rPr lang="en-US" dirty="0" smtClean="0"/>
              <a:t>+1</a:t>
            </a:r>
            <a:endParaRPr lang="en-US" dirty="0"/>
          </a:p>
        </p:txBody>
      </p:sp>
      <p:cxnSp>
        <p:nvCxnSpPr>
          <p:cNvPr id="61" name="Straight Arrow Connector 60"/>
          <p:cNvCxnSpPr/>
          <p:nvPr/>
        </p:nvCxnSpPr>
        <p:spPr>
          <a:xfrm flipV="1">
            <a:off x="8504700" y="789260"/>
            <a:ext cx="0" cy="1726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132370" y="1923149"/>
            <a:ext cx="372330" cy="369332"/>
          </a:xfrm>
          <a:prstGeom prst="rect">
            <a:avLst/>
          </a:prstGeom>
          <a:noFill/>
        </p:spPr>
        <p:txBody>
          <a:bodyPr wrap="none" rtlCol="0">
            <a:spAutoFit/>
          </a:bodyPr>
          <a:lstStyle/>
          <a:p>
            <a:r>
              <a:rPr lang="en-US" dirty="0" smtClean="0"/>
              <a:t>-1</a:t>
            </a:r>
            <a:endParaRPr lang="en-US" dirty="0"/>
          </a:p>
        </p:txBody>
      </p:sp>
      <p:cxnSp>
        <p:nvCxnSpPr>
          <p:cNvPr id="64" name="Straight Connector 63"/>
          <p:cNvCxnSpPr/>
          <p:nvPr/>
        </p:nvCxnSpPr>
        <p:spPr>
          <a:xfrm>
            <a:off x="98660" y="1059865"/>
            <a:ext cx="1477955" cy="1232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576615" y="2292083"/>
            <a:ext cx="2060369" cy="1018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21162" y="1402501"/>
            <a:ext cx="416625" cy="369332"/>
          </a:xfrm>
          <a:prstGeom prst="rect">
            <a:avLst/>
          </a:prstGeom>
          <a:noFill/>
        </p:spPr>
        <p:txBody>
          <a:bodyPr wrap="none" rtlCol="0">
            <a:spAutoFit/>
          </a:bodyPr>
          <a:lstStyle/>
          <a:p>
            <a:r>
              <a:rPr lang="en-US" dirty="0" smtClean="0"/>
              <a:t>+1</a:t>
            </a:r>
            <a:endParaRPr lang="en-US" dirty="0"/>
          </a:p>
        </p:txBody>
      </p:sp>
      <p:cxnSp>
        <p:nvCxnSpPr>
          <p:cNvPr id="73" name="Straight Arrow Connector 72"/>
          <p:cNvCxnSpPr>
            <a:endCxn id="12" idx="0"/>
          </p:cNvCxnSpPr>
          <p:nvPr/>
        </p:nvCxnSpPr>
        <p:spPr>
          <a:xfrm flipH="1">
            <a:off x="5601574" y="2797300"/>
            <a:ext cx="1260267" cy="31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292986" y="4094950"/>
            <a:ext cx="568855" cy="369332"/>
          </a:xfrm>
          <a:prstGeom prst="rect">
            <a:avLst/>
          </a:prstGeom>
          <a:noFill/>
        </p:spPr>
        <p:txBody>
          <a:bodyPr wrap="square" rtlCol="0">
            <a:spAutoFit/>
          </a:bodyPr>
          <a:lstStyle/>
          <a:p>
            <a:r>
              <a:rPr lang="en-US" dirty="0" smtClean="0"/>
              <a:t>+1</a:t>
            </a:r>
            <a:endParaRPr lang="en-US" dirty="0"/>
          </a:p>
        </p:txBody>
      </p:sp>
      <p:cxnSp>
        <p:nvCxnSpPr>
          <p:cNvPr id="76" name="Straight Arrow Connector 75"/>
          <p:cNvCxnSpPr/>
          <p:nvPr/>
        </p:nvCxnSpPr>
        <p:spPr>
          <a:xfrm flipH="1">
            <a:off x="5372168" y="2797300"/>
            <a:ext cx="1489673" cy="14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5707930" y="3725618"/>
            <a:ext cx="416625" cy="369332"/>
          </a:xfrm>
          <a:prstGeom prst="rect">
            <a:avLst/>
          </a:prstGeom>
          <a:noFill/>
        </p:spPr>
        <p:txBody>
          <a:bodyPr wrap="none" rtlCol="0">
            <a:spAutoFit/>
          </a:bodyPr>
          <a:lstStyle/>
          <a:p>
            <a:r>
              <a:rPr lang="en-US" dirty="0" smtClean="0"/>
              <a:t>+1</a:t>
            </a:r>
            <a:endParaRPr lang="en-US" dirty="0"/>
          </a:p>
        </p:txBody>
      </p:sp>
      <p:cxnSp>
        <p:nvCxnSpPr>
          <p:cNvPr id="79" name="Straight Arrow Connector 78"/>
          <p:cNvCxnSpPr>
            <a:stCxn id="4" idx="1"/>
          </p:cNvCxnSpPr>
          <p:nvPr/>
        </p:nvCxnSpPr>
        <p:spPr>
          <a:xfrm flipH="1">
            <a:off x="1839384" y="499213"/>
            <a:ext cx="5309608" cy="40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139709" y="419927"/>
            <a:ext cx="416625" cy="369332"/>
          </a:xfrm>
          <a:prstGeom prst="rect">
            <a:avLst/>
          </a:prstGeom>
          <a:noFill/>
        </p:spPr>
        <p:txBody>
          <a:bodyPr wrap="none" rtlCol="0">
            <a:spAutoFit/>
          </a:bodyPr>
          <a:lstStyle/>
          <a:p>
            <a:r>
              <a:rPr lang="en-US" dirty="0" smtClean="0"/>
              <a:t>+1</a:t>
            </a:r>
            <a:endParaRPr lang="en-US" dirty="0"/>
          </a:p>
        </p:txBody>
      </p:sp>
      <p:cxnSp>
        <p:nvCxnSpPr>
          <p:cNvPr id="86" name="Straight Arrow Connector 85"/>
          <p:cNvCxnSpPr/>
          <p:nvPr/>
        </p:nvCxnSpPr>
        <p:spPr>
          <a:xfrm>
            <a:off x="8926924" y="789259"/>
            <a:ext cx="0" cy="3183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8701225" y="2394278"/>
            <a:ext cx="598029" cy="369332"/>
          </a:xfrm>
          <a:prstGeom prst="rect">
            <a:avLst/>
          </a:prstGeom>
          <a:noFill/>
        </p:spPr>
        <p:txBody>
          <a:bodyPr wrap="square" rtlCol="0">
            <a:spAutoFit/>
          </a:bodyPr>
          <a:lstStyle/>
          <a:p>
            <a:r>
              <a:rPr lang="en-US" dirty="0" smtClean="0"/>
              <a:t>-1</a:t>
            </a:r>
            <a:endParaRPr lang="en-US" dirty="0"/>
          </a:p>
        </p:txBody>
      </p:sp>
      <p:cxnSp>
        <p:nvCxnSpPr>
          <p:cNvPr id="90" name="Straight Arrow Connector 89"/>
          <p:cNvCxnSpPr/>
          <p:nvPr/>
        </p:nvCxnSpPr>
        <p:spPr>
          <a:xfrm>
            <a:off x="8701225" y="747400"/>
            <a:ext cx="0" cy="17598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504700" y="1553817"/>
            <a:ext cx="568855" cy="369332"/>
          </a:xfrm>
          <a:prstGeom prst="rect">
            <a:avLst/>
          </a:prstGeom>
          <a:noFill/>
        </p:spPr>
        <p:txBody>
          <a:bodyPr wrap="square" rtlCol="0">
            <a:spAutoFit/>
          </a:bodyPr>
          <a:lstStyle/>
          <a:p>
            <a:r>
              <a:rPr lang="en-US" dirty="0" smtClean="0"/>
              <a:t>-1</a:t>
            </a:r>
            <a:endParaRPr lang="en-US" dirty="0"/>
          </a:p>
        </p:txBody>
      </p:sp>
      <p:cxnSp>
        <p:nvCxnSpPr>
          <p:cNvPr id="96" name="Straight Arrow Connector 95"/>
          <p:cNvCxnSpPr>
            <a:endCxn id="4" idx="1"/>
          </p:cNvCxnSpPr>
          <p:nvPr/>
        </p:nvCxnSpPr>
        <p:spPr>
          <a:xfrm flipV="1">
            <a:off x="3161897" y="499213"/>
            <a:ext cx="3987095" cy="903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354151" y="907534"/>
            <a:ext cx="416625" cy="369332"/>
          </a:xfrm>
          <a:prstGeom prst="rect">
            <a:avLst/>
          </a:prstGeom>
          <a:noFill/>
        </p:spPr>
        <p:txBody>
          <a:bodyPr wrap="none" rtlCol="0">
            <a:spAutoFit/>
          </a:bodyPr>
          <a:lstStyle/>
          <a:p>
            <a:r>
              <a:rPr lang="en-US" dirty="0" smtClean="0"/>
              <a:t>+1</a:t>
            </a:r>
            <a:endParaRPr lang="en-US" dirty="0"/>
          </a:p>
        </p:txBody>
      </p:sp>
      <p:cxnSp>
        <p:nvCxnSpPr>
          <p:cNvPr id="99" name="Straight Connector 98"/>
          <p:cNvCxnSpPr>
            <a:stCxn id="4" idx="1"/>
          </p:cNvCxnSpPr>
          <p:nvPr/>
        </p:nvCxnSpPr>
        <p:spPr>
          <a:xfrm flipH="1">
            <a:off x="2732616" y="499213"/>
            <a:ext cx="4416376" cy="18950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2102153" y="2394278"/>
            <a:ext cx="630463" cy="1869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321162" y="4263306"/>
            <a:ext cx="1780991" cy="9425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598531" y="4759681"/>
            <a:ext cx="555882" cy="369332"/>
          </a:xfrm>
          <a:prstGeom prst="rect">
            <a:avLst/>
          </a:prstGeom>
          <a:noFill/>
        </p:spPr>
        <p:txBody>
          <a:bodyPr wrap="square" rtlCol="0">
            <a:spAutoFit/>
          </a:bodyPr>
          <a:lstStyle/>
          <a:p>
            <a:r>
              <a:rPr lang="en-US" dirty="0" smtClean="0"/>
              <a:t>+1</a:t>
            </a:r>
            <a:endParaRPr lang="en-US" dirty="0"/>
          </a:p>
        </p:txBody>
      </p:sp>
      <p:cxnSp>
        <p:nvCxnSpPr>
          <p:cNvPr id="106" name="Straight Connector 105"/>
          <p:cNvCxnSpPr>
            <a:stCxn id="19" idx="3"/>
          </p:cNvCxnSpPr>
          <p:nvPr/>
        </p:nvCxnSpPr>
        <p:spPr>
          <a:xfrm flipV="1">
            <a:off x="1964838" y="4759681"/>
            <a:ext cx="7108717" cy="694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endCxn id="4" idx="3"/>
          </p:cNvCxnSpPr>
          <p:nvPr/>
        </p:nvCxnSpPr>
        <p:spPr>
          <a:xfrm flipH="1" flipV="1">
            <a:off x="8988376" y="499213"/>
            <a:ext cx="85179" cy="4260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8308426" y="4657810"/>
            <a:ext cx="517436" cy="369332"/>
          </a:xfrm>
          <a:prstGeom prst="rect">
            <a:avLst/>
          </a:prstGeom>
          <a:noFill/>
        </p:spPr>
        <p:txBody>
          <a:bodyPr wrap="square" rtlCol="0">
            <a:spAutoFit/>
          </a:bodyPr>
          <a:lstStyle/>
          <a:p>
            <a:r>
              <a:rPr lang="en-US" dirty="0" smtClean="0"/>
              <a:t>+1</a:t>
            </a:r>
            <a:endParaRPr lang="en-US" dirty="0"/>
          </a:p>
        </p:txBody>
      </p:sp>
      <p:cxnSp>
        <p:nvCxnSpPr>
          <p:cNvPr id="111" name="Straight Connector 110"/>
          <p:cNvCxnSpPr>
            <a:stCxn id="16" idx="0"/>
          </p:cNvCxnSpPr>
          <p:nvPr/>
        </p:nvCxnSpPr>
        <p:spPr>
          <a:xfrm flipH="1" flipV="1">
            <a:off x="6445216" y="3725618"/>
            <a:ext cx="767462" cy="1480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flipV="1">
            <a:off x="5476368" y="3519120"/>
            <a:ext cx="880028" cy="206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861841" y="4627964"/>
            <a:ext cx="416625" cy="369332"/>
          </a:xfrm>
          <a:prstGeom prst="rect">
            <a:avLst/>
          </a:prstGeom>
          <a:noFill/>
        </p:spPr>
        <p:txBody>
          <a:bodyPr wrap="none" rtlCol="0">
            <a:spAutoFit/>
          </a:bodyPr>
          <a:lstStyle/>
          <a:p>
            <a:r>
              <a:rPr lang="en-US" dirty="0" smtClean="0"/>
              <a:t>+1</a:t>
            </a:r>
            <a:endParaRPr lang="en-US" dirty="0"/>
          </a:p>
        </p:txBody>
      </p:sp>
      <p:cxnSp>
        <p:nvCxnSpPr>
          <p:cNvPr id="116" name="Straight Arrow Connector 115"/>
          <p:cNvCxnSpPr/>
          <p:nvPr/>
        </p:nvCxnSpPr>
        <p:spPr>
          <a:xfrm flipV="1">
            <a:off x="7605706" y="4511493"/>
            <a:ext cx="102188" cy="694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7426589" y="4759681"/>
            <a:ext cx="551447" cy="369332"/>
          </a:xfrm>
          <a:prstGeom prst="rect">
            <a:avLst/>
          </a:prstGeom>
          <a:noFill/>
        </p:spPr>
        <p:txBody>
          <a:bodyPr wrap="square" rtlCol="0">
            <a:spAutoFit/>
          </a:bodyPr>
          <a:lstStyle/>
          <a:p>
            <a:r>
              <a:rPr lang="en-US" dirty="0" smtClean="0"/>
              <a:t>-1</a:t>
            </a:r>
            <a:endParaRPr lang="en-US" dirty="0"/>
          </a:p>
        </p:txBody>
      </p:sp>
      <p:cxnSp>
        <p:nvCxnSpPr>
          <p:cNvPr id="119" name="Elbow Connector 118"/>
          <p:cNvCxnSpPr>
            <a:stCxn id="16" idx="3"/>
          </p:cNvCxnSpPr>
          <p:nvPr/>
        </p:nvCxnSpPr>
        <p:spPr>
          <a:xfrm>
            <a:off x="8132370" y="5454039"/>
            <a:ext cx="372330" cy="48842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flipH="1" flipV="1">
            <a:off x="7707894" y="5702226"/>
            <a:ext cx="796806" cy="240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8360650" y="5576915"/>
            <a:ext cx="560675" cy="369332"/>
          </a:xfrm>
          <a:prstGeom prst="rect">
            <a:avLst/>
          </a:prstGeom>
          <a:noFill/>
        </p:spPr>
        <p:txBody>
          <a:bodyPr wrap="square" rtlCol="0">
            <a:spAutoFit/>
          </a:bodyPr>
          <a:lstStyle/>
          <a:p>
            <a:r>
              <a:rPr lang="en-US" dirty="0" smtClean="0"/>
              <a:t>+1</a:t>
            </a:r>
            <a:endParaRPr lang="en-US" dirty="0"/>
          </a:p>
        </p:txBody>
      </p:sp>
      <p:cxnSp>
        <p:nvCxnSpPr>
          <p:cNvPr id="124" name="Straight Arrow Connector 123"/>
          <p:cNvCxnSpPr>
            <a:stCxn id="15" idx="0"/>
          </p:cNvCxnSpPr>
          <p:nvPr/>
        </p:nvCxnSpPr>
        <p:spPr>
          <a:xfrm flipV="1">
            <a:off x="8068684" y="3108325"/>
            <a:ext cx="0" cy="864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7978036" y="3310380"/>
            <a:ext cx="570959" cy="369332"/>
          </a:xfrm>
          <a:prstGeom prst="rect">
            <a:avLst/>
          </a:prstGeom>
          <a:noFill/>
        </p:spPr>
        <p:txBody>
          <a:bodyPr wrap="square" rtlCol="0">
            <a:spAutoFit/>
          </a:bodyPr>
          <a:lstStyle/>
          <a:p>
            <a:r>
              <a:rPr lang="en-US" dirty="0" smtClean="0"/>
              <a:t>+1</a:t>
            </a:r>
            <a:endParaRPr lang="en-US" dirty="0"/>
          </a:p>
        </p:txBody>
      </p:sp>
      <p:cxnSp>
        <p:nvCxnSpPr>
          <p:cNvPr id="127" name="Straight Arrow Connector 126"/>
          <p:cNvCxnSpPr/>
          <p:nvPr/>
        </p:nvCxnSpPr>
        <p:spPr>
          <a:xfrm flipH="1">
            <a:off x="7978036" y="4511493"/>
            <a:ext cx="330390" cy="694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7843214" y="4759681"/>
            <a:ext cx="597800" cy="369332"/>
          </a:xfrm>
          <a:prstGeom prst="rect">
            <a:avLst/>
          </a:prstGeom>
          <a:noFill/>
        </p:spPr>
        <p:txBody>
          <a:bodyPr wrap="square" rtlCol="0">
            <a:spAutoFit/>
          </a:bodyPr>
          <a:lstStyle/>
          <a:p>
            <a:r>
              <a:rPr lang="en-US" dirty="0" smtClean="0"/>
              <a:t>-1</a:t>
            </a:r>
            <a:endParaRPr lang="en-US" dirty="0"/>
          </a:p>
        </p:txBody>
      </p:sp>
      <p:cxnSp>
        <p:nvCxnSpPr>
          <p:cNvPr id="130" name="Straight Connector 129"/>
          <p:cNvCxnSpPr>
            <a:stCxn id="15" idx="1"/>
          </p:cNvCxnSpPr>
          <p:nvPr/>
        </p:nvCxnSpPr>
        <p:spPr>
          <a:xfrm flipH="1">
            <a:off x="5372168" y="4221294"/>
            <a:ext cx="1776824" cy="1224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H="1" flipV="1">
            <a:off x="1964838" y="5205851"/>
            <a:ext cx="3407330" cy="248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4919622" y="5205851"/>
            <a:ext cx="427729" cy="369332"/>
          </a:xfrm>
          <a:prstGeom prst="rect">
            <a:avLst/>
          </a:prstGeom>
          <a:noFill/>
        </p:spPr>
        <p:txBody>
          <a:bodyPr wrap="square" rtlCol="0">
            <a:spAutoFit/>
          </a:bodyPr>
          <a:lstStyle/>
          <a:p>
            <a:r>
              <a:rPr lang="en-US" dirty="0" smtClean="0"/>
              <a:t>-1</a:t>
            </a:r>
            <a:endParaRPr lang="en-US" dirty="0"/>
          </a:p>
        </p:txBody>
      </p:sp>
      <p:cxnSp>
        <p:nvCxnSpPr>
          <p:cNvPr id="135" name="Straight Arrow Connector 134"/>
          <p:cNvCxnSpPr/>
          <p:nvPr/>
        </p:nvCxnSpPr>
        <p:spPr>
          <a:xfrm flipV="1">
            <a:off x="8701225" y="747400"/>
            <a:ext cx="124637" cy="3225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8441014" y="3646163"/>
            <a:ext cx="632541" cy="369332"/>
          </a:xfrm>
          <a:prstGeom prst="rect">
            <a:avLst/>
          </a:prstGeom>
          <a:noFill/>
        </p:spPr>
        <p:txBody>
          <a:bodyPr wrap="square" rtlCol="0">
            <a:spAutoFit/>
          </a:bodyPr>
          <a:lstStyle/>
          <a:p>
            <a:r>
              <a:rPr lang="en-US" dirty="0" smtClean="0"/>
              <a:t>-1</a:t>
            </a:r>
            <a:endParaRPr lang="en-US" dirty="0"/>
          </a:p>
        </p:txBody>
      </p:sp>
      <p:cxnSp>
        <p:nvCxnSpPr>
          <p:cNvPr id="138" name="Straight Connector 137"/>
          <p:cNvCxnSpPr/>
          <p:nvPr/>
        </p:nvCxnSpPr>
        <p:spPr>
          <a:xfrm flipH="1" flipV="1">
            <a:off x="3847222" y="4511493"/>
            <a:ext cx="3240318" cy="1679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3847222" y="3679712"/>
            <a:ext cx="0" cy="831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3716700" y="4094950"/>
            <a:ext cx="416625" cy="369332"/>
          </a:xfrm>
          <a:prstGeom prst="rect">
            <a:avLst/>
          </a:prstGeom>
          <a:noFill/>
        </p:spPr>
        <p:txBody>
          <a:bodyPr wrap="none" rtlCol="0">
            <a:spAutoFit/>
          </a:bodyPr>
          <a:lstStyle/>
          <a:p>
            <a:r>
              <a:rPr lang="en-US" dirty="0" smtClean="0"/>
              <a:t>+1</a:t>
            </a:r>
            <a:endParaRPr lang="en-US" dirty="0"/>
          </a:p>
        </p:txBody>
      </p:sp>
      <p:cxnSp>
        <p:nvCxnSpPr>
          <p:cNvPr id="143" name="Straight Arrow Connector 142"/>
          <p:cNvCxnSpPr/>
          <p:nvPr/>
        </p:nvCxnSpPr>
        <p:spPr>
          <a:xfrm flipH="1" flipV="1">
            <a:off x="7278466" y="5702226"/>
            <a:ext cx="327240" cy="488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7212679" y="5810503"/>
            <a:ext cx="580718" cy="369332"/>
          </a:xfrm>
          <a:prstGeom prst="rect">
            <a:avLst/>
          </a:prstGeom>
          <a:noFill/>
        </p:spPr>
        <p:txBody>
          <a:bodyPr wrap="square" rtlCol="0">
            <a:spAutoFit/>
          </a:bodyPr>
          <a:lstStyle/>
          <a:p>
            <a:r>
              <a:rPr lang="en-US" dirty="0" smtClean="0"/>
              <a:t>+`1</a:t>
            </a:r>
            <a:endParaRPr lang="en-US" dirty="0"/>
          </a:p>
        </p:txBody>
      </p:sp>
      <p:cxnSp>
        <p:nvCxnSpPr>
          <p:cNvPr id="146" name="Straight Connector 145"/>
          <p:cNvCxnSpPr>
            <a:stCxn id="19" idx="0"/>
          </p:cNvCxnSpPr>
          <p:nvPr/>
        </p:nvCxnSpPr>
        <p:spPr>
          <a:xfrm flipV="1">
            <a:off x="1045146" y="3519120"/>
            <a:ext cx="1687470" cy="1686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2732616" y="3519120"/>
            <a:ext cx="9043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2218939" y="3679712"/>
            <a:ext cx="635599" cy="369332"/>
          </a:xfrm>
          <a:prstGeom prst="rect">
            <a:avLst/>
          </a:prstGeom>
          <a:noFill/>
        </p:spPr>
        <p:txBody>
          <a:bodyPr wrap="square" rtlCol="0">
            <a:spAutoFit/>
          </a:bodyPr>
          <a:lstStyle/>
          <a:p>
            <a:r>
              <a:rPr lang="en-US" dirty="0" smtClean="0"/>
              <a:t>+1</a:t>
            </a:r>
            <a:endParaRPr lang="en-US" dirty="0"/>
          </a:p>
        </p:txBody>
      </p:sp>
      <p:cxnSp>
        <p:nvCxnSpPr>
          <p:cNvPr id="151" name="Straight Connector 150"/>
          <p:cNvCxnSpPr/>
          <p:nvPr/>
        </p:nvCxnSpPr>
        <p:spPr>
          <a:xfrm flipV="1">
            <a:off x="737787" y="2394278"/>
            <a:ext cx="3834213" cy="28115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4556334" y="747400"/>
            <a:ext cx="2656345" cy="1646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4354152" y="2146090"/>
            <a:ext cx="618808" cy="369332"/>
          </a:xfrm>
          <a:prstGeom prst="rect">
            <a:avLst/>
          </a:prstGeom>
          <a:noFill/>
        </p:spPr>
        <p:txBody>
          <a:bodyPr wrap="square" rtlCol="0">
            <a:spAutoFit/>
          </a:bodyPr>
          <a:lstStyle/>
          <a:p>
            <a:r>
              <a:rPr lang="en-US" dirty="0" smtClean="0"/>
              <a:t>+1</a:t>
            </a:r>
            <a:endParaRPr lang="en-US" dirty="0"/>
          </a:p>
        </p:txBody>
      </p:sp>
      <p:cxnSp>
        <p:nvCxnSpPr>
          <p:cNvPr id="157" name="Straight Arrow Connector 156"/>
          <p:cNvCxnSpPr>
            <a:stCxn id="19" idx="3"/>
          </p:cNvCxnSpPr>
          <p:nvPr/>
        </p:nvCxnSpPr>
        <p:spPr>
          <a:xfrm flipV="1">
            <a:off x="1964838" y="4657810"/>
            <a:ext cx="2591496" cy="796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716700" y="4759681"/>
            <a:ext cx="372330" cy="369332"/>
          </a:xfrm>
          <a:prstGeom prst="rect">
            <a:avLst/>
          </a:prstGeom>
          <a:noFill/>
        </p:spPr>
        <p:txBody>
          <a:bodyPr wrap="none" rtlCol="0">
            <a:spAutoFit/>
          </a:bodyPr>
          <a:lstStyle/>
          <a:p>
            <a:r>
              <a:rPr lang="en-US" dirty="0" smtClean="0"/>
              <a:t>-1</a:t>
            </a:r>
            <a:endParaRPr lang="en-US" dirty="0"/>
          </a:p>
        </p:txBody>
      </p:sp>
      <p:cxnSp>
        <p:nvCxnSpPr>
          <p:cNvPr id="160" name="Straight Arrow Connector 159"/>
          <p:cNvCxnSpPr/>
          <p:nvPr/>
        </p:nvCxnSpPr>
        <p:spPr>
          <a:xfrm flipV="1">
            <a:off x="4168979" y="3679712"/>
            <a:ext cx="0" cy="1766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4089030" y="5027142"/>
            <a:ext cx="452279" cy="369332"/>
          </a:xfrm>
          <a:prstGeom prst="rect">
            <a:avLst/>
          </a:prstGeom>
          <a:noFill/>
        </p:spPr>
        <p:txBody>
          <a:bodyPr wrap="square" rtlCol="0">
            <a:spAutoFit/>
          </a:bodyPr>
          <a:lstStyle/>
          <a:p>
            <a:r>
              <a:rPr lang="en-US" dirty="0" smtClean="0"/>
              <a:t>-1</a:t>
            </a:r>
            <a:endParaRPr lang="en-US" dirty="0"/>
          </a:p>
        </p:txBody>
      </p:sp>
      <p:cxnSp>
        <p:nvCxnSpPr>
          <p:cNvPr id="163" name="Straight Arrow Connector 162"/>
          <p:cNvCxnSpPr/>
          <p:nvPr/>
        </p:nvCxnSpPr>
        <p:spPr>
          <a:xfrm>
            <a:off x="1964838" y="5702226"/>
            <a:ext cx="767778" cy="108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2102153" y="5702226"/>
            <a:ext cx="372330" cy="369332"/>
          </a:xfrm>
          <a:prstGeom prst="rect">
            <a:avLst/>
          </a:prstGeom>
          <a:noFill/>
        </p:spPr>
        <p:txBody>
          <a:bodyPr wrap="none" rtlCol="0">
            <a:spAutoFit/>
          </a:bodyPr>
          <a:lstStyle/>
          <a:p>
            <a:r>
              <a:rPr lang="en-US" dirty="0" smtClean="0"/>
              <a:t>-1</a:t>
            </a:r>
            <a:endParaRPr lang="en-US" dirty="0"/>
          </a:p>
        </p:txBody>
      </p:sp>
      <p:cxnSp>
        <p:nvCxnSpPr>
          <p:cNvPr id="166" name="Straight Arrow Connector 165"/>
          <p:cNvCxnSpPr>
            <a:stCxn id="20" idx="3"/>
          </p:cNvCxnSpPr>
          <p:nvPr/>
        </p:nvCxnSpPr>
        <p:spPr>
          <a:xfrm flipV="1">
            <a:off x="2857736" y="5946247"/>
            <a:ext cx="441476" cy="492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2854539" y="5946247"/>
            <a:ext cx="551372" cy="369332"/>
          </a:xfrm>
          <a:prstGeom prst="rect">
            <a:avLst/>
          </a:prstGeom>
          <a:noFill/>
        </p:spPr>
        <p:txBody>
          <a:bodyPr wrap="square" rtlCol="0">
            <a:spAutoFit/>
          </a:bodyPr>
          <a:lstStyle/>
          <a:p>
            <a:r>
              <a:rPr lang="en-US" dirty="0" smtClean="0"/>
              <a:t>+1</a:t>
            </a:r>
            <a:endParaRPr lang="en-US" dirty="0"/>
          </a:p>
        </p:txBody>
      </p:sp>
      <p:cxnSp>
        <p:nvCxnSpPr>
          <p:cNvPr id="169" name="Straight Connector 168"/>
          <p:cNvCxnSpPr>
            <a:stCxn id="20" idx="0"/>
          </p:cNvCxnSpPr>
          <p:nvPr/>
        </p:nvCxnSpPr>
        <p:spPr>
          <a:xfrm flipV="1">
            <a:off x="1938044" y="5129013"/>
            <a:ext cx="696246" cy="10616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a:endCxn id="158" idx="2"/>
          </p:cNvCxnSpPr>
          <p:nvPr/>
        </p:nvCxnSpPr>
        <p:spPr>
          <a:xfrm>
            <a:off x="2634290" y="5129013"/>
            <a:ext cx="12685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a:stCxn id="158" idx="2"/>
          </p:cNvCxnSpPr>
          <p:nvPr/>
        </p:nvCxnSpPr>
        <p:spPr>
          <a:xfrm flipV="1">
            <a:off x="3902865" y="3679712"/>
            <a:ext cx="186165" cy="1449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1697263" y="5702226"/>
            <a:ext cx="514451" cy="369332"/>
          </a:xfrm>
          <a:prstGeom prst="rect">
            <a:avLst/>
          </a:prstGeom>
          <a:noFill/>
        </p:spPr>
        <p:txBody>
          <a:bodyPr wrap="square" rtlCol="0">
            <a:spAutoFit/>
          </a:bodyPr>
          <a:lstStyle/>
          <a:p>
            <a:r>
              <a:rPr lang="en-US" dirty="0" smtClean="0"/>
              <a:t>-1</a:t>
            </a:r>
            <a:endParaRPr lang="en-US" dirty="0"/>
          </a:p>
        </p:txBody>
      </p:sp>
      <p:cxnSp>
        <p:nvCxnSpPr>
          <p:cNvPr id="180" name="Straight Connector 179"/>
          <p:cNvCxnSpPr>
            <a:stCxn id="20" idx="3"/>
          </p:cNvCxnSpPr>
          <p:nvPr/>
        </p:nvCxnSpPr>
        <p:spPr>
          <a:xfrm>
            <a:off x="2857736" y="6438839"/>
            <a:ext cx="4004105" cy="2481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V="1">
            <a:off x="6861841" y="5702226"/>
            <a:ext cx="0" cy="985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3405910" y="6315579"/>
            <a:ext cx="683119" cy="369332"/>
          </a:xfrm>
          <a:prstGeom prst="rect">
            <a:avLst/>
          </a:prstGeom>
          <a:noFill/>
        </p:spPr>
        <p:txBody>
          <a:bodyPr wrap="square" rtlCol="0">
            <a:spAutoFit/>
          </a:bodyPr>
          <a:lstStyle/>
          <a:p>
            <a:r>
              <a:rPr lang="en-US" dirty="0" smtClean="0"/>
              <a:t>-1</a:t>
            </a:r>
            <a:endParaRPr lang="en-US" dirty="0"/>
          </a:p>
        </p:txBody>
      </p:sp>
      <p:cxnSp>
        <p:nvCxnSpPr>
          <p:cNvPr id="185" name="Straight Arrow Connector 184"/>
          <p:cNvCxnSpPr>
            <a:stCxn id="13" idx="0"/>
          </p:cNvCxnSpPr>
          <p:nvPr/>
        </p:nvCxnSpPr>
        <p:spPr>
          <a:xfrm flipH="1" flipV="1">
            <a:off x="4919622" y="3679712"/>
            <a:ext cx="354221" cy="583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4770776" y="3820664"/>
            <a:ext cx="655767" cy="369332"/>
          </a:xfrm>
          <a:prstGeom prst="rect">
            <a:avLst/>
          </a:prstGeom>
          <a:noFill/>
        </p:spPr>
        <p:txBody>
          <a:bodyPr wrap="square" rtlCol="0">
            <a:spAutoFit/>
          </a:bodyPr>
          <a:lstStyle/>
          <a:p>
            <a:r>
              <a:rPr lang="en-US" dirty="0" smtClean="0"/>
              <a:t>-1</a:t>
            </a:r>
            <a:endParaRPr lang="en-US" dirty="0"/>
          </a:p>
        </p:txBody>
      </p:sp>
      <p:cxnSp>
        <p:nvCxnSpPr>
          <p:cNvPr id="188" name="Straight Connector 187"/>
          <p:cNvCxnSpPr/>
          <p:nvPr/>
        </p:nvCxnSpPr>
        <p:spPr>
          <a:xfrm flipV="1">
            <a:off x="6072886" y="3646163"/>
            <a:ext cx="636725" cy="2300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endCxn id="21" idx="3"/>
          </p:cNvCxnSpPr>
          <p:nvPr/>
        </p:nvCxnSpPr>
        <p:spPr>
          <a:xfrm flipH="1" flipV="1">
            <a:off x="5476368" y="3397976"/>
            <a:ext cx="1233243" cy="248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5912305" y="5454039"/>
            <a:ext cx="532911" cy="369332"/>
          </a:xfrm>
          <a:prstGeom prst="rect">
            <a:avLst/>
          </a:prstGeom>
          <a:noFill/>
        </p:spPr>
        <p:txBody>
          <a:bodyPr wrap="square" rtlCol="0">
            <a:spAutoFit/>
          </a:bodyPr>
          <a:lstStyle/>
          <a:p>
            <a:r>
              <a:rPr lang="en-US" dirty="0" smtClean="0"/>
              <a:t>-1</a:t>
            </a:r>
            <a:endParaRPr lang="en-US" dirty="0"/>
          </a:p>
        </p:txBody>
      </p:sp>
      <p:cxnSp>
        <p:nvCxnSpPr>
          <p:cNvPr id="195" name="Straight Arrow Connector 194"/>
          <p:cNvCxnSpPr/>
          <p:nvPr/>
        </p:nvCxnSpPr>
        <p:spPr>
          <a:xfrm flipV="1">
            <a:off x="5255382" y="3108325"/>
            <a:ext cx="1957296" cy="28341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6" name="TextBox 195"/>
          <p:cNvSpPr txBox="1"/>
          <p:nvPr/>
        </p:nvSpPr>
        <p:spPr>
          <a:xfrm>
            <a:off x="4975021" y="5576915"/>
            <a:ext cx="495817" cy="369332"/>
          </a:xfrm>
          <a:prstGeom prst="rect">
            <a:avLst/>
          </a:prstGeom>
          <a:noFill/>
        </p:spPr>
        <p:txBody>
          <a:bodyPr wrap="square" rtlCol="0">
            <a:spAutoFit/>
          </a:bodyPr>
          <a:lstStyle/>
          <a:p>
            <a:r>
              <a:rPr lang="en-US" dirty="0" smtClean="0"/>
              <a:t>+1</a:t>
            </a:r>
            <a:endParaRPr lang="en-US" dirty="0"/>
          </a:p>
        </p:txBody>
      </p:sp>
      <p:cxnSp>
        <p:nvCxnSpPr>
          <p:cNvPr id="200" name="Straight Arrow Connector 199"/>
          <p:cNvCxnSpPr>
            <a:endCxn id="11" idx="3"/>
          </p:cNvCxnSpPr>
          <p:nvPr/>
        </p:nvCxnSpPr>
        <p:spPr>
          <a:xfrm flipH="1" flipV="1">
            <a:off x="3536647" y="4759681"/>
            <a:ext cx="2756339" cy="1182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5476368" y="5702226"/>
            <a:ext cx="372330" cy="369332"/>
          </a:xfrm>
          <a:prstGeom prst="rect">
            <a:avLst/>
          </a:prstGeom>
          <a:noFill/>
        </p:spPr>
        <p:txBody>
          <a:bodyPr wrap="none" rtlCol="0">
            <a:spAutoFit/>
          </a:bodyPr>
          <a:lstStyle/>
          <a:p>
            <a:r>
              <a:rPr lang="en-US" dirty="0" smtClean="0"/>
              <a:t>-1</a:t>
            </a:r>
            <a:endParaRPr lang="en-US" dirty="0"/>
          </a:p>
        </p:txBody>
      </p:sp>
      <p:cxnSp>
        <p:nvCxnSpPr>
          <p:cNvPr id="205" name="Straight Connector 204"/>
          <p:cNvCxnSpPr/>
          <p:nvPr/>
        </p:nvCxnSpPr>
        <p:spPr>
          <a:xfrm flipH="1" flipV="1">
            <a:off x="3405911" y="3973106"/>
            <a:ext cx="1513711" cy="1969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endCxn id="18" idx="1"/>
          </p:cNvCxnSpPr>
          <p:nvPr/>
        </p:nvCxnSpPr>
        <p:spPr>
          <a:xfrm flipH="1" flipV="1">
            <a:off x="1964838" y="3971509"/>
            <a:ext cx="1441073" cy="1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2732616" y="3820664"/>
            <a:ext cx="538547" cy="369332"/>
          </a:xfrm>
          <a:prstGeom prst="rect">
            <a:avLst/>
          </a:prstGeom>
          <a:noFill/>
        </p:spPr>
        <p:txBody>
          <a:bodyPr wrap="square" rtlCol="0">
            <a:spAutoFit/>
          </a:bodyPr>
          <a:lstStyle/>
          <a:p>
            <a:r>
              <a:rPr lang="en-US" dirty="0" smtClean="0"/>
              <a:t>+1</a:t>
            </a:r>
            <a:endParaRPr lang="en-US" dirty="0"/>
          </a:p>
        </p:txBody>
      </p:sp>
      <p:cxnSp>
        <p:nvCxnSpPr>
          <p:cNvPr id="210" name="Straight Arrow Connector 209"/>
          <p:cNvCxnSpPr/>
          <p:nvPr/>
        </p:nvCxnSpPr>
        <p:spPr>
          <a:xfrm flipV="1">
            <a:off x="4919622" y="4759681"/>
            <a:ext cx="0" cy="1182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1" name="TextBox 210"/>
          <p:cNvSpPr txBox="1"/>
          <p:nvPr/>
        </p:nvSpPr>
        <p:spPr>
          <a:xfrm>
            <a:off x="4770776" y="4997296"/>
            <a:ext cx="416625" cy="369332"/>
          </a:xfrm>
          <a:prstGeom prst="rect">
            <a:avLst/>
          </a:prstGeom>
          <a:noFill/>
        </p:spPr>
        <p:txBody>
          <a:bodyPr wrap="none" rtlCol="0">
            <a:spAutoFit/>
          </a:bodyPr>
          <a:lstStyle/>
          <a:p>
            <a:r>
              <a:rPr lang="en-US" dirty="0" smtClean="0"/>
              <a:t>+1</a:t>
            </a:r>
            <a:endParaRPr lang="en-US" dirty="0"/>
          </a:p>
        </p:txBody>
      </p:sp>
      <p:cxnSp>
        <p:nvCxnSpPr>
          <p:cNvPr id="213" name="Straight Arrow Connector 212"/>
          <p:cNvCxnSpPr>
            <a:stCxn id="11" idx="0"/>
          </p:cNvCxnSpPr>
          <p:nvPr/>
        </p:nvCxnSpPr>
        <p:spPr>
          <a:xfrm flipV="1">
            <a:off x="2616955" y="3679712"/>
            <a:ext cx="1099745" cy="831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4" name="TextBox 213"/>
          <p:cNvSpPr txBox="1"/>
          <p:nvPr/>
        </p:nvSpPr>
        <p:spPr>
          <a:xfrm>
            <a:off x="2616954" y="4094949"/>
            <a:ext cx="532287" cy="369332"/>
          </a:xfrm>
          <a:prstGeom prst="rect">
            <a:avLst/>
          </a:prstGeom>
          <a:noFill/>
        </p:spPr>
        <p:txBody>
          <a:bodyPr wrap="square" rtlCol="0">
            <a:spAutoFit/>
          </a:bodyPr>
          <a:lstStyle/>
          <a:p>
            <a:r>
              <a:rPr lang="en-US" dirty="0" smtClean="0"/>
              <a:t>+1</a:t>
            </a:r>
            <a:endParaRPr lang="en-US" dirty="0"/>
          </a:p>
        </p:txBody>
      </p:sp>
      <p:cxnSp>
        <p:nvCxnSpPr>
          <p:cNvPr id="216" name="Straight Connector 215"/>
          <p:cNvCxnSpPr>
            <a:endCxn id="46" idx="1"/>
          </p:cNvCxnSpPr>
          <p:nvPr/>
        </p:nvCxnSpPr>
        <p:spPr>
          <a:xfrm flipV="1">
            <a:off x="3271163" y="3334454"/>
            <a:ext cx="2801723" cy="1177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a:stCxn id="46" idx="1"/>
          </p:cNvCxnSpPr>
          <p:nvPr/>
        </p:nvCxnSpPr>
        <p:spPr>
          <a:xfrm flipV="1">
            <a:off x="6072886" y="1802004"/>
            <a:ext cx="788955" cy="153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6521267" y="1923149"/>
            <a:ext cx="604970" cy="369332"/>
          </a:xfrm>
          <a:prstGeom prst="rect">
            <a:avLst/>
          </a:prstGeom>
          <a:noFill/>
        </p:spPr>
        <p:txBody>
          <a:bodyPr wrap="square" rtlCol="0">
            <a:spAutoFit/>
          </a:bodyPr>
          <a:lstStyle/>
          <a:p>
            <a:r>
              <a:rPr lang="en-US" dirty="0" smtClean="0"/>
              <a:t>+1</a:t>
            </a:r>
            <a:endParaRPr lang="en-US" dirty="0"/>
          </a:p>
        </p:txBody>
      </p:sp>
      <p:cxnSp>
        <p:nvCxnSpPr>
          <p:cNvPr id="221" name="Straight Arrow Connector 220"/>
          <p:cNvCxnSpPr/>
          <p:nvPr/>
        </p:nvCxnSpPr>
        <p:spPr>
          <a:xfrm>
            <a:off x="3536647" y="4627964"/>
            <a:ext cx="2908569" cy="1314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2" name="TextBox 221"/>
          <p:cNvSpPr txBox="1"/>
          <p:nvPr/>
        </p:nvSpPr>
        <p:spPr>
          <a:xfrm>
            <a:off x="3405911" y="4263306"/>
            <a:ext cx="496954" cy="369332"/>
          </a:xfrm>
          <a:prstGeom prst="rect">
            <a:avLst/>
          </a:prstGeom>
          <a:noFill/>
        </p:spPr>
        <p:txBody>
          <a:bodyPr wrap="square" rtlCol="0">
            <a:spAutoFit/>
          </a:bodyPr>
          <a:lstStyle/>
          <a:p>
            <a:r>
              <a:rPr lang="en-US" dirty="0" smtClean="0"/>
              <a:t>-1</a:t>
            </a:r>
            <a:endParaRPr lang="en-US" dirty="0"/>
          </a:p>
        </p:txBody>
      </p:sp>
      <p:cxnSp>
        <p:nvCxnSpPr>
          <p:cNvPr id="224" name="Straight Arrow Connector 223"/>
          <p:cNvCxnSpPr>
            <a:endCxn id="21" idx="1"/>
          </p:cNvCxnSpPr>
          <p:nvPr/>
        </p:nvCxnSpPr>
        <p:spPr>
          <a:xfrm flipV="1">
            <a:off x="1336317" y="3397976"/>
            <a:ext cx="2300667" cy="281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 name="TextBox 224"/>
          <p:cNvSpPr txBox="1"/>
          <p:nvPr/>
        </p:nvSpPr>
        <p:spPr>
          <a:xfrm>
            <a:off x="1474427" y="3310380"/>
            <a:ext cx="474518" cy="369332"/>
          </a:xfrm>
          <a:prstGeom prst="rect">
            <a:avLst/>
          </a:prstGeom>
          <a:noFill/>
        </p:spPr>
        <p:txBody>
          <a:bodyPr wrap="square" rtlCol="0">
            <a:spAutoFit/>
          </a:bodyPr>
          <a:lstStyle/>
          <a:p>
            <a:r>
              <a:rPr lang="en-US" dirty="0" smtClean="0"/>
              <a:t>-1</a:t>
            </a:r>
            <a:endParaRPr lang="en-US" dirty="0"/>
          </a:p>
        </p:txBody>
      </p:sp>
      <p:cxnSp>
        <p:nvCxnSpPr>
          <p:cNvPr id="229" name="Straight Connector 228"/>
          <p:cNvCxnSpPr/>
          <p:nvPr/>
        </p:nvCxnSpPr>
        <p:spPr>
          <a:xfrm flipV="1">
            <a:off x="1948945" y="3519120"/>
            <a:ext cx="5894269" cy="3015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a:endCxn id="14" idx="2"/>
          </p:cNvCxnSpPr>
          <p:nvPr/>
        </p:nvCxnSpPr>
        <p:spPr>
          <a:xfrm flipH="1" flipV="1">
            <a:off x="7781533" y="3045487"/>
            <a:ext cx="61681" cy="473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7278467" y="3045487"/>
            <a:ext cx="564748" cy="369332"/>
          </a:xfrm>
          <a:prstGeom prst="rect">
            <a:avLst/>
          </a:prstGeom>
          <a:noFill/>
        </p:spPr>
        <p:txBody>
          <a:bodyPr wrap="square" rtlCol="0">
            <a:spAutoFit/>
          </a:bodyPr>
          <a:lstStyle/>
          <a:p>
            <a:r>
              <a:rPr lang="en-US" dirty="0" smtClean="0"/>
              <a:t>+1</a:t>
            </a:r>
            <a:endParaRPr lang="en-US" dirty="0"/>
          </a:p>
        </p:txBody>
      </p:sp>
      <p:cxnSp>
        <p:nvCxnSpPr>
          <p:cNvPr id="234" name="Straight Arrow Connector 233"/>
          <p:cNvCxnSpPr>
            <a:endCxn id="7" idx="1"/>
          </p:cNvCxnSpPr>
          <p:nvPr/>
        </p:nvCxnSpPr>
        <p:spPr>
          <a:xfrm flipV="1">
            <a:off x="1275597" y="1553817"/>
            <a:ext cx="5245669" cy="2125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 name="TextBox 234"/>
          <p:cNvSpPr txBox="1"/>
          <p:nvPr/>
        </p:nvSpPr>
        <p:spPr>
          <a:xfrm>
            <a:off x="2474483" y="2797300"/>
            <a:ext cx="372330" cy="369332"/>
          </a:xfrm>
          <a:prstGeom prst="rect">
            <a:avLst/>
          </a:prstGeom>
          <a:noFill/>
        </p:spPr>
        <p:txBody>
          <a:bodyPr wrap="none" rtlCol="0">
            <a:spAutoFit/>
          </a:bodyPr>
          <a:lstStyle/>
          <a:p>
            <a:r>
              <a:rPr lang="en-US" dirty="0" smtClean="0"/>
              <a:t>-1</a:t>
            </a:r>
            <a:endParaRPr lang="en-US" dirty="0"/>
          </a:p>
        </p:txBody>
      </p:sp>
      <p:sp>
        <p:nvSpPr>
          <p:cNvPr id="3" name="TextBox 2"/>
          <p:cNvSpPr txBox="1"/>
          <p:nvPr/>
        </p:nvSpPr>
        <p:spPr>
          <a:xfrm>
            <a:off x="125454" y="0"/>
            <a:ext cx="1688909" cy="369332"/>
          </a:xfrm>
          <a:prstGeom prst="rect">
            <a:avLst/>
          </a:prstGeom>
          <a:noFill/>
        </p:spPr>
        <p:txBody>
          <a:bodyPr wrap="none" rtlCol="0">
            <a:spAutoFit/>
          </a:bodyPr>
          <a:lstStyle/>
          <a:p>
            <a:r>
              <a:rPr lang="en-US" dirty="0" smtClean="0"/>
              <a:t>Trivalent FCM</a:t>
            </a:r>
            <a:endParaRPr lang="en-US" dirty="0"/>
          </a:p>
        </p:txBody>
      </p:sp>
    </p:spTree>
    <p:extLst>
      <p:ext uri="{BB962C8B-B14F-4D97-AF65-F5344CB8AC3E}">
        <p14:creationId xmlns:p14="http://schemas.microsoft.com/office/powerpoint/2010/main" val="232754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0624646"/>
              </p:ext>
            </p:extLst>
          </p:nvPr>
        </p:nvGraphicFramePr>
        <p:xfrm>
          <a:off x="888996" y="1892303"/>
          <a:ext cx="7175502" cy="4600605"/>
        </p:xfrm>
        <a:graphic>
          <a:graphicData uri="http://schemas.openxmlformats.org/drawingml/2006/table">
            <a:tbl>
              <a:tblPr>
                <a:tableStyleId>{5C22544A-7EE6-4342-B048-85BDC9FD1C3A}</a:tableStyleId>
              </a:tblPr>
              <a:tblGrid>
                <a:gridCol w="398639"/>
                <a:gridCol w="398639"/>
                <a:gridCol w="398639"/>
                <a:gridCol w="398639"/>
                <a:gridCol w="398639"/>
                <a:gridCol w="398639"/>
                <a:gridCol w="398639"/>
                <a:gridCol w="398639"/>
                <a:gridCol w="366892"/>
                <a:gridCol w="430386"/>
                <a:gridCol w="398639"/>
                <a:gridCol w="398639"/>
                <a:gridCol w="398639"/>
                <a:gridCol w="398639"/>
                <a:gridCol w="398639"/>
                <a:gridCol w="398639"/>
                <a:gridCol w="398639"/>
                <a:gridCol w="398639"/>
              </a:tblGrid>
              <a:tr h="376717">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F</a:t>
                      </a:r>
                      <a:endParaRPr lang="en-US" sz="10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M</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CO</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HS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LS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DS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SD</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FB</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FE</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LS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CI</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R</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ES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SE</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AS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PS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D</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F</a:t>
                      </a:r>
                      <a:endParaRPr lang="en-US" sz="10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smtClean="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M</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CO</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HS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LS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DS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SD</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FB</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FE</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LS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CI</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R</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ES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SE</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AS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993">
                <a:tc>
                  <a:txBody>
                    <a:bodyPr/>
                    <a:lstStyle/>
                    <a:p>
                      <a:r>
                        <a:rPr lang="en-US" sz="1000" dirty="0" smtClean="0"/>
                        <a:t>PS</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smtClean="0"/>
                        <a:t>-1</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199316" y="4394200"/>
            <a:ext cx="598316" cy="369332"/>
          </a:xfrm>
          <a:prstGeom prst="rect">
            <a:avLst/>
          </a:prstGeom>
          <a:noFill/>
        </p:spPr>
        <p:txBody>
          <a:bodyPr wrap="none" rtlCol="0">
            <a:spAutoFit/>
          </a:bodyPr>
          <a:lstStyle/>
          <a:p>
            <a:r>
              <a:rPr lang="en-US" i="1" dirty="0"/>
              <a:t>M</a:t>
            </a:r>
            <a:r>
              <a:rPr lang="en-US" i="1" dirty="0" smtClean="0"/>
              <a:t> </a:t>
            </a:r>
            <a:r>
              <a:rPr lang="en-US" dirty="0" smtClean="0"/>
              <a:t>=</a:t>
            </a:r>
            <a:endParaRPr lang="en-US" dirty="0"/>
          </a:p>
        </p:txBody>
      </p:sp>
      <p:sp>
        <p:nvSpPr>
          <p:cNvPr id="5" name="Title 4"/>
          <p:cNvSpPr>
            <a:spLocks noGrp="1"/>
          </p:cNvSpPr>
          <p:nvPr>
            <p:ph type="title"/>
          </p:nvPr>
        </p:nvSpPr>
        <p:spPr/>
        <p:txBody>
          <a:bodyPr/>
          <a:lstStyle/>
          <a:p>
            <a:r>
              <a:rPr lang="en-US" dirty="0" smtClean="0"/>
              <a:t>Causal Matrix</a:t>
            </a:r>
            <a:endParaRPr lang="en-US" dirty="0"/>
          </a:p>
        </p:txBody>
      </p:sp>
      <p:sp>
        <p:nvSpPr>
          <p:cNvPr id="6" name="Content Placeholder 5"/>
          <p:cNvSpPr>
            <a:spLocks noGrp="1"/>
          </p:cNvSpPr>
          <p:nvPr>
            <p:ph idx="1"/>
          </p:nvPr>
        </p:nvSpPr>
        <p:spPr/>
        <p:txBody>
          <a:bodyPr/>
          <a:lstStyle/>
          <a:p>
            <a:endParaRPr lang="en-US" dirty="0"/>
          </a:p>
        </p:txBody>
      </p:sp>
      <p:sp>
        <p:nvSpPr>
          <p:cNvPr id="7" name="Left Bracket 6"/>
          <p:cNvSpPr/>
          <p:nvPr/>
        </p:nvSpPr>
        <p:spPr>
          <a:xfrm>
            <a:off x="1295400" y="2159000"/>
            <a:ext cx="266700" cy="44450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ket 7"/>
          <p:cNvSpPr/>
          <p:nvPr/>
        </p:nvSpPr>
        <p:spPr>
          <a:xfrm>
            <a:off x="7810500" y="2159000"/>
            <a:ext cx="244287" cy="44450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76206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Matrix Algebra</a:t>
            </a:r>
            <a:endParaRPr lang="en-US" dirty="0"/>
          </a:p>
        </p:txBody>
      </p:sp>
      <p:sp>
        <p:nvSpPr>
          <p:cNvPr id="3" name="Content Placeholder 2"/>
          <p:cNvSpPr>
            <a:spLocks noGrp="1"/>
          </p:cNvSpPr>
          <p:nvPr>
            <p:ph idx="1"/>
          </p:nvPr>
        </p:nvSpPr>
        <p:spPr>
          <a:xfrm>
            <a:off x="498474" y="1765300"/>
            <a:ext cx="7556313" cy="4360863"/>
          </a:xfrm>
        </p:spPr>
        <p:txBody>
          <a:bodyPr>
            <a:normAutofit fontScale="92500"/>
          </a:bodyPr>
          <a:lstStyle/>
          <a:p>
            <a:r>
              <a:rPr lang="en-US" dirty="0" smtClean="0"/>
              <a:t>The </a:t>
            </a:r>
            <a:r>
              <a:rPr lang="en-US" dirty="0"/>
              <a:t>causal </a:t>
            </a:r>
            <a:r>
              <a:rPr lang="en-US" dirty="0" smtClean="0"/>
              <a:t>concepts, </a:t>
            </a:r>
            <a:r>
              <a:rPr lang="en-US" dirty="0"/>
              <a:t>or fuzzy </a:t>
            </a:r>
            <a:r>
              <a:rPr lang="en-US" dirty="0" smtClean="0"/>
              <a:t>sets, </a:t>
            </a:r>
            <a:r>
              <a:rPr lang="en-US" dirty="0"/>
              <a:t>are nonlinear functions that map the input causal action (effect </a:t>
            </a:r>
            <a:r>
              <a:rPr lang="en-US" dirty="0" smtClean="0"/>
              <a:t>of the first concept) </a:t>
            </a:r>
            <a:r>
              <a:rPr lang="en-US" dirty="0"/>
              <a:t>into an output fuzzy degree. </a:t>
            </a:r>
            <a:endParaRPr lang="en-US" dirty="0" smtClean="0"/>
          </a:p>
          <a:p>
            <a:r>
              <a:rPr lang="en-US" dirty="0" smtClean="0"/>
              <a:t>In </a:t>
            </a:r>
            <a:r>
              <a:rPr lang="en-US" dirty="0"/>
              <a:t>the matrix,</a:t>
            </a:r>
            <a:r>
              <a:rPr lang="en-US" i="1" dirty="0"/>
              <a:t> M</a:t>
            </a:r>
            <a:r>
              <a:rPr lang="en-US" dirty="0"/>
              <a:t>, the links are stated in numbers denoted the </a:t>
            </a:r>
            <a:r>
              <a:rPr lang="en-US" i="1" dirty="0" err="1"/>
              <a:t>i</a:t>
            </a:r>
            <a:r>
              <a:rPr lang="en-US" dirty="0" err="1"/>
              <a:t>th</a:t>
            </a:r>
            <a:r>
              <a:rPr lang="en-US" dirty="0"/>
              <a:t> concepts of the system ( </a:t>
            </a:r>
            <a:r>
              <a:rPr lang="en-US" i="1" dirty="0" err="1"/>
              <a:t>C</a:t>
            </a:r>
            <a:r>
              <a:rPr lang="en-US" i="1" baseline="-25000" dirty="0" err="1"/>
              <a:t>i</a:t>
            </a:r>
            <a:r>
              <a:rPr lang="en-US" dirty="0"/>
              <a:t>).</a:t>
            </a:r>
            <a:r>
              <a:rPr lang="en-US" i="1" dirty="0"/>
              <a:t> </a:t>
            </a:r>
            <a:endParaRPr lang="en-US" i="1" dirty="0" smtClean="0"/>
          </a:p>
          <a:p>
            <a:r>
              <a:rPr lang="en-US" dirty="0" smtClean="0"/>
              <a:t>The value, </a:t>
            </a:r>
            <a:r>
              <a:rPr lang="en-US" i="1" dirty="0" err="1"/>
              <a:t>C</a:t>
            </a:r>
            <a:r>
              <a:rPr lang="en-US" i="1" baseline="-25000" dirty="0" err="1"/>
              <a:t>i</a:t>
            </a:r>
            <a:r>
              <a:rPr lang="en-US" i="1" dirty="0"/>
              <a:t>  </a:t>
            </a:r>
            <a:r>
              <a:rPr lang="en-US" dirty="0"/>
              <a:t>of a concept, </a:t>
            </a:r>
            <a:r>
              <a:rPr lang="en-US" i="1" dirty="0" err="1"/>
              <a:t>C</a:t>
            </a:r>
            <a:r>
              <a:rPr lang="en-US" i="1" baseline="-25000" dirty="0" err="1"/>
              <a:t>i</a:t>
            </a:r>
            <a:r>
              <a:rPr lang="en-US" i="1" dirty="0"/>
              <a:t>  </a:t>
            </a:r>
            <a:r>
              <a:rPr lang="en-US" dirty="0"/>
              <a:t>expresses the strength of its corresponding physical value according to the following rules:</a:t>
            </a:r>
          </a:p>
          <a:p>
            <a:pPr marL="0" indent="0">
              <a:buNone/>
            </a:pPr>
            <a:r>
              <a:rPr lang="en-US" dirty="0" smtClean="0"/>
              <a:t>	If </a:t>
            </a:r>
            <a:r>
              <a:rPr lang="en-US" i="1" dirty="0" err="1"/>
              <a:t>e</a:t>
            </a:r>
            <a:r>
              <a:rPr lang="en-US" i="1" baseline="-25000" dirty="0" err="1"/>
              <a:t>ik</a:t>
            </a:r>
            <a:r>
              <a:rPr lang="en-US" i="1" dirty="0"/>
              <a:t> </a:t>
            </a:r>
            <a:r>
              <a:rPr lang="en-US" dirty="0"/>
              <a:t>&gt; 0 then </a:t>
            </a:r>
            <a:r>
              <a:rPr lang="en-US" i="1" dirty="0" err="1"/>
              <a:t>C</a:t>
            </a:r>
            <a:r>
              <a:rPr lang="en-US" i="1" baseline="-25000" dirty="0" err="1"/>
              <a:t>i</a:t>
            </a:r>
            <a:r>
              <a:rPr lang="en-US" i="1" baseline="-25000" dirty="0"/>
              <a:t> </a:t>
            </a:r>
            <a:r>
              <a:rPr lang="en-US" i="1" dirty="0"/>
              <a:t> </a:t>
            </a:r>
            <a:r>
              <a:rPr lang="en-US" dirty="0"/>
              <a:t>causally increases</a:t>
            </a:r>
          </a:p>
          <a:p>
            <a:pPr marL="0" indent="0">
              <a:buNone/>
            </a:pPr>
            <a:r>
              <a:rPr lang="en-US" dirty="0" smtClean="0"/>
              <a:t>	If </a:t>
            </a:r>
            <a:r>
              <a:rPr lang="en-US" i="1" dirty="0" err="1"/>
              <a:t>e</a:t>
            </a:r>
            <a:r>
              <a:rPr lang="en-US" i="1" baseline="-25000" dirty="0" err="1"/>
              <a:t>ik</a:t>
            </a:r>
            <a:r>
              <a:rPr lang="en-US" i="1" dirty="0"/>
              <a:t> </a:t>
            </a:r>
            <a:r>
              <a:rPr lang="en-US" dirty="0"/>
              <a:t>&lt; 0 then </a:t>
            </a:r>
            <a:r>
              <a:rPr lang="en-US" i="1" dirty="0" err="1"/>
              <a:t>C</a:t>
            </a:r>
            <a:r>
              <a:rPr lang="en-US" i="1" baseline="-25000" dirty="0" err="1"/>
              <a:t>i</a:t>
            </a:r>
            <a:r>
              <a:rPr lang="en-US" i="1" baseline="-25000" dirty="0"/>
              <a:t> </a:t>
            </a:r>
            <a:r>
              <a:rPr lang="en-US" i="1" dirty="0"/>
              <a:t> </a:t>
            </a:r>
            <a:r>
              <a:rPr lang="en-US" dirty="0"/>
              <a:t>causally decreases</a:t>
            </a:r>
          </a:p>
          <a:p>
            <a:pPr marL="0" indent="0">
              <a:buNone/>
            </a:pPr>
            <a:r>
              <a:rPr lang="en-US" dirty="0" smtClean="0"/>
              <a:t>	If </a:t>
            </a:r>
            <a:r>
              <a:rPr lang="en-US" i="1" dirty="0" err="1"/>
              <a:t>e</a:t>
            </a:r>
            <a:r>
              <a:rPr lang="en-US" i="1" baseline="-25000" dirty="0" err="1"/>
              <a:t>ik</a:t>
            </a:r>
            <a:r>
              <a:rPr lang="en-US" i="1" dirty="0"/>
              <a:t> </a:t>
            </a:r>
            <a:r>
              <a:rPr lang="en-US" dirty="0"/>
              <a:t>= 0 then </a:t>
            </a:r>
            <a:r>
              <a:rPr lang="en-US" i="1" dirty="0" err="1"/>
              <a:t>C</a:t>
            </a:r>
            <a:r>
              <a:rPr lang="en-US" i="1" baseline="-25000" dirty="0" err="1"/>
              <a:t>i</a:t>
            </a:r>
            <a:r>
              <a:rPr lang="en-US" i="1" baseline="-25000" dirty="0"/>
              <a:t> </a:t>
            </a:r>
            <a:r>
              <a:rPr lang="en-US" i="1" dirty="0"/>
              <a:t> </a:t>
            </a:r>
            <a:r>
              <a:rPr lang="en-US" dirty="0"/>
              <a:t>causally has no effect</a:t>
            </a:r>
          </a:p>
          <a:p>
            <a:endParaRPr lang="en-US" dirty="0"/>
          </a:p>
        </p:txBody>
      </p:sp>
    </p:spTree>
    <p:extLst>
      <p:ext uri="{BB962C8B-B14F-4D97-AF65-F5344CB8AC3E}">
        <p14:creationId xmlns:p14="http://schemas.microsoft.com/office/powerpoint/2010/main" val="41976206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Matrix Algebra</a:t>
            </a:r>
            <a:endParaRPr lang="en-US" dirty="0"/>
          </a:p>
        </p:txBody>
      </p:sp>
      <p:sp>
        <p:nvSpPr>
          <p:cNvPr id="3" name="Content Placeholder 2"/>
          <p:cNvSpPr>
            <a:spLocks noGrp="1"/>
          </p:cNvSpPr>
          <p:nvPr>
            <p:ph idx="1"/>
          </p:nvPr>
        </p:nvSpPr>
        <p:spPr>
          <a:xfrm>
            <a:off x="498474" y="1975370"/>
            <a:ext cx="7556313" cy="4144963"/>
          </a:xfrm>
        </p:spPr>
        <p:txBody>
          <a:bodyPr/>
          <a:lstStyle/>
          <a:p>
            <a:r>
              <a:rPr lang="en-US" dirty="0" smtClean="0"/>
              <a:t>At </a:t>
            </a:r>
            <a:r>
              <a:rPr lang="en-US" dirty="0"/>
              <a:t>each step the value of the concept, </a:t>
            </a:r>
            <a:r>
              <a:rPr lang="en-US" i="1" dirty="0" err="1"/>
              <a:t>C</a:t>
            </a:r>
            <a:r>
              <a:rPr lang="en-US" i="1" baseline="-25000" dirty="0" err="1"/>
              <a:t>i</a:t>
            </a:r>
            <a:r>
              <a:rPr lang="en-US" i="1" dirty="0"/>
              <a:t> </a:t>
            </a:r>
            <a:r>
              <a:rPr lang="en-US" dirty="0"/>
              <a:t>is influenced by the values of all the concepts connected to it and is updated according to</a:t>
            </a:r>
            <a:r>
              <a:rPr lang="en-US" dirty="0" smtClean="0"/>
              <a:t>:</a:t>
            </a:r>
          </a:p>
          <a:p>
            <a:endParaRPr lang="en-US" dirty="0"/>
          </a:p>
          <a:p>
            <a:pPr marL="0" indent="0">
              <a:buNone/>
            </a:pPr>
            <a:r>
              <a:rPr lang="en-US" dirty="0" smtClean="0"/>
              <a:t>where </a:t>
            </a:r>
            <a:r>
              <a:rPr lang="en-US" i="1" dirty="0"/>
              <a:t>S</a:t>
            </a:r>
            <a:r>
              <a:rPr lang="en-US" dirty="0"/>
              <a:t>(</a:t>
            </a:r>
            <a:r>
              <a:rPr lang="en-US" i="1" dirty="0"/>
              <a:t>x</a:t>
            </a:r>
            <a:r>
              <a:rPr lang="en-US" dirty="0"/>
              <a:t>) is a bounded signal function. </a:t>
            </a:r>
          </a:p>
          <a:p>
            <a:r>
              <a:rPr lang="en-US" dirty="0"/>
              <a:t>The FCM will converge to a steady state (equilibrium) when: 	</a:t>
            </a:r>
          </a:p>
        </p:txBody>
      </p:sp>
      <p:graphicFrame>
        <p:nvGraphicFramePr>
          <p:cNvPr id="4" name="Object 3"/>
          <p:cNvGraphicFramePr>
            <a:graphicFrameLocks noChangeAspect="1"/>
          </p:cNvGraphicFramePr>
          <p:nvPr>
            <p:extLst>
              <p:ext uri="{D42A27DB-BD31-4B8C-83A1-F6EECF244321}">
                <p14:modId xmlns:p14="http://schemas.microsoft.com/office/powerpoint/2010/main" val="2019791169"/>
              </p:ext>
            </p:extLst>
          </p:nvPr>
        </p:nvGraphicFramePr>
        <p:xfrm>
          <a:off x="2751162" y="2479226"/>
          <a:ext cx="4000452" cy="1568626"/>
        </p:xfrm>
        <a:graphic>
          <a:graphicData uri="http://schemas.openxmlformats.org/presentationml/2006/ole">
            <mc:AlternateContent xmlns:mc="http://schemas.openxmlformats.org/markup-compatibility/2006">
              <mc:Choice xmlns:v="urn:schemas-microsoft-com:vml" Requires="v">
                <p:oleObj spid="_x0000_s8203" name="Equation" r:id="rId3" imgW="1663700" imgH="901700" progId="Equation.3">
                  <p:embed/>
                </p:oleObj>
              </mc:Choice>
              <mc:Fallback>
                <p:oleObj name="Equation" r:id="rId3" imgW="1663700" imgH="901700" progId="Equation.3">
                  <p:embed/>
                  <p:pic>
                    <p:nvPicPr>
                      <p:cNvPr id="0" name=""/>
                      <p:cNvPicPr/>
                      <p:nvPr/>
                    </p:nvPicPr>
                    <p:blipFill>
                      <a:blip r:embed="rId4"/>
                      <a:stretch>
                        <a:fillRect/>
                      </a:stretch>
                    </p:blipFill>
                    <p:spPr>
                      <a:xfrm>
                        <a:off x="2751162" y="2479226"/>
                        <a:ext cx="4000452" cy="156862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03204149"/>
              </p:ext>
            </p:extLst>
          </p:nvPr>
        </p:nvGraphicFramePr>
        <p:xfrm>
          <a:off x="4019542" y="5607050"/>
          <a:ext cx="1771658" cy="741600"/>
        </p:xfrm>
        <a:graphic>
          <a:graphicData uri="http://schemas.openxmlformats.org/presentationml/2006/ole">
            <mc:AlternateContent xmlns:mc="http://schemas.openxmlformats.org/markup-compatibility/2006">
              <mc:Choice xmlns:v="urn:schemas-microsoft-com:vml" Requires="v">
                <p:oleObj spid="_x0000_s8204"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019542" y="5607050"/>
                        <a:ext cx="1771658" cy="741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09336733"/>
              </p:ext>
            </p:extLst>
          </p:nvPr>
        </p:nvGraphicFramePr>
        <p:xfrm>
          <a:off x="3016250" y="5093767"/>
          <a:ext cx="2868346" cy="513283"/>
        </p:xfrm>
        <a:graphic>
          <a:graphicData uri="http://schemas.openxmlformats.org/presentationml/2006/ole">
            <mc:AlternateContent xmlns:mc="http://schemas.openxmlformats.org/markup-compatibility/2006">
              <mc:Choice xmlns:v="urn:schemas-microsoft-com:vml" Requires="v">
                <p:oleObj spid="_x0000_s8205" name="Equation" r:id="rId7" imgW="1206500" imgH="215900" progId="Equation.3">
                  <p:embed/>
                </p:oleObj>
              </mc:Choice>
              <mc:Fallback>
                <p:oleObj name="Equation" r:id="rId7" imgW="1206500" imgH="215900" progId="Equation.3">
                  <p:embed/>
                  <p:pic>
                    <p:nvPicPr>
                      <p:cNvPr id="0" name=""/>
                      <p:cNvPicPr/>
                      <p:nvPr/>
                    </p:nvPicPr>
                    <p:blipFill>
                      <a:blip r:embed="rId8"/>
                      <a:stretch>
                        <a:fillRect/>
                      </a:stretch>
                    </p:blipFill>
                    <p:spPr>
                      <a:xfrm>
                        <a:off x="3016250" y="5093767"/>
                        <a:ext cx="2868346" cy="513283"/>
                      </a:xfrm>
                      <a:prstGeom prst="rect">
                        <a:avLst/>
                      </a:prstGeom>
                    </p:spPr>
                  </p:pic>
                </p:oleObj>
              </mc:Fallback>
            </mc:AlternateContent>
          </a:graphicData>
        </a:graphic>
      </p:graphicFrame>
    </p:spTree>
    <p:extLst>
      <p:ext uri="{BB962C8B-B14F-4D97-AF65-F5344CB8AC3E}">
        <p14:creationId xmlns:p14="http://schemas.microsoft.com/office/powerpoint/2010/main" val="233417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of the Trivalent FCM For Functioning and State Status</a:t>
            </a:r>
            <a:endParaRPr lang="en-US" dirty="0"/>
          </a:p>
        </p:txBody>
      </p:sp>
      <p:sp>
        <p:nvSpPr>
          <p:cNvPr id="3" name="Content Placeholder 2"/>
          <p:cNvSpPr>
            <a:spLocks noGrp="1"/>
          </p:cNvSpPr>
          <p:nvPr>
            <p:ph idx="1"/>
          </p:nvPr>
        </p:nvSpPr>
        <p:spPr/>
        <p:txBody>
          <a:bodyPr>
            <a:normAutofit/>
          </a:bodyPr>
          <a:lstStyle/>
          <a:p>
            <a:r>
              <a:rPr lang="en-US" sz="2400" dirty="0" smtClean="0"/>
              <a:t>Three cases should be chosen:</a:t>
            </a:r>
          </a:p>
          <a:p>
            <a:pPr lvl="1"/>
            <a:r>
              <a:rPr lang="en-US" sz="2400" dirty="0" smtClean="0"/>
              <a:t>Case most likely to result in deviancy (low self-efficacy, DSM-IV-TR disorders, low school efficacy, and high family efficacy)</a:t>
            </a:r>
          </a:p>
          <a:p>
            <a:pPr lvl="1"/>
            <a:r>
              <a:rPr lang="en-US" sz="2400" dirty="0" smtClean="0"/>
              <a:t>Case least likely to result in deviancy (female, high self-efficacy, school efficacy, and low SES)</a:t>
            </a:r>
          </a:p>
          <a:p>
            <a:pPr lvl="1"/>
            <a:r>
              <a:rPr lang="en-US" sz="2400" dirty="0" smtClean="0"/>
              <a:t>Case where outcome is uncertain (male, DSM-IV-TR disorders, high family efficacy, educational success)</a:t>
            </a:r>
            <a:endParaRPr lang="en-US" sz="2400" dirty="0"/>
          </a:p>
        </p:txBody>
      </p:sp>
    </p:spTree>
    <p:extLst>
      <p:ext uri="{BB962C8B-B14F-4D97-AF65-F5344CB8AC3E}">
        <p14:creationId xmlns:p14="http://schemas.microsoft.com/office/powerpoint/2010/main" val="397998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 cartoon charac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907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Empirical Literature to Fuzzy Values using Fuzzy Rules</a:t>
            </a:r>
            <a:endParaRPr lang="en-US" dirty="0"/>
          </a:p>
        </p:txBody>
      </p:sp>
      <p:sp>
        <p:nvSpPr>
          <p:cNvPr id="3" name="Content Placeholder 2"/>
          <p:cNvSpPr>
            <a:spLocks noGrp="1"/>
          </p:cNvSpPr>
          <p:nvPr>
            <p:ph idx="1"/>
          </p:nvPr>
        </p:nvSpPr>
        <p:spPr/>
        <p:txBody>
          <a:bodyPr/>
          <a:lstStyle/>
          <a:p>
            <a:pPr lvl="1"/>
            <a:r>
              <a:rPr lang="en-US" sz="2400" dirty="0" smtClean="0">
                <a:solidFill>
                  <a:srgbClr val="0000FF"/>
                </a:solidFill>
              </a:rPr>
              <a:t>males</a:t>
            </a:r>
            <a:r>
              <a:rPr lang="en-US" sz="2400" dirty="0" smtClean="0"/>
              <a:t> engage </a:t>
            </a:r>
            <a:r>
              <a:rPr lang="en-US" sz="2400" dirty="0"/>
              <a:t>in </a:t>
            </a:r>
            <a:r>
              <a:rPr lang="en-US" sz="2400" dirty="0">
                <a:solidFill>
                  <a:srgbClr val="FF0000"/>
                </a:solidFill>
              </a:rPr>
              <a:t>substantially more </a:t>
            </a:r>
            <a:r>
              <a:rPr lang="en-US" sz="2400" dirty="0">
                <a:solidFill>
                  <a:schemeClr val="accent3"/>
                </a:solidFill>
              </a:rPr>
              <a:t>delinquent acts </a:t>
            </a:r>
            <a:r>
              <a:rPr lang="en-US" sz="2400" dirty="0"/>
              <a:t>than females </a:t>
            </a:r>
            <a:endParaRPr lang="en-US" sz="2400" dirty="0" smtClean="0"/>
          </a:p>
          <a:p>
            <a:pPr marL="228600" lvl="1" indent="0">
              <a:buNone/>
            </a:pPr>
            <a:endParaRPr lang="en-US" sz="2400" dirty="0" smtClean="0"/>
          </a:p>
          <a:p>
            <a:pPr lvl="1"/>
            <a:r>
              <a:rPr lang="en-US" sz="2400" dirty="0" smtClean="0">
                <a:solidFill>
                  <a:srgbClr val="0000FF"/>
                </a:solidFill>
              </a:rPr>
              <a:t>Concept one: males</a:t>
            </a:r>
          </a:p>
          <a:p>
            <a:pPr lvl="1"/>
            <a:endParaRPr lang="en-US" sz="2400" dirty="0" smtClean="0">
              <a:solidFill>
                <a:srgbClr val="0000FF"/>
              </a:solidFill>
            </a:endParaRPr>
          </a:p>
          <a:p>
            <a:pPr lvl="1"/>
            <a:r>
              <a:rPr lang="en-US" sz="2400" dirty="0" smtClean="0">
                <a:solidFill>
                  <a:srgbClr val="FF0000"/>
                </a:solidFill>
              </a:rPr>
              <a:t>Adjective describing the effect of the first concept on the destination concept</a:t>
            </a:r>
          </a:p>
          <a:p>
            <a:pPr lvl="1"/>
            <a:endParaRPr lang="en-US" sz="2400" dirty="0" smtClean="0">
              <a:solidFill>
                <a:srgbClr val="FF0000"/>
              </a:solidFill>
            </a:endParaRPr>
          </a:p>
          <a:p>
            <a:pPr lvl="1"/>
            <a:r>
              <a:rPr lang="en-US" sz="2400" dirty="0" smtClean="0">
                <a:solidFill>
                  <a:schemeClr val="accent3"/>
                </a:solidFill>
              </a:rPr>
              <a:t>Destination concept - deviance</a:t>
            </a:r>
          </a:p>
          <a:p>
            <a:pPr lvl="1">
              <a:tabLst>
                <a:tab pos="1968500" algn="l"/>
              </a:tabLst>
            </a:pPr>
            <a:endParaRPr lang="en-US" dirty="0" smtClean="0">
              <a:solidFill>
                <a:schemeClr val="accent3"/>
              </a:solidFill>
            </a:endParaRPr>
          </a:p>
          <a:p>
            <a:endParaRPr lang="en-US" dirty="0"/>
          </a:p>
        </p:txBody>
      </p:sp>
    </p:spTree>
    <p:extLst>
      <p:ext uri="{BB962C8B-B14F-4D97-AF65-F5344CB8AC3E}">
        <p14:creationId xmlns:p14="http://schemas.microsoft.com/office/powerpoint/2010/main" val="319455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cont. </a:t>
            </a:r>
            <a:endParaRPr lang="en-US" dirty="0"/>
          </a:p>
        </p:txBody>
      </p:sp>
      <p:sp>
        <p:nvSpPr>
          <p:cNvPr id="3" name="Content Placeholder 2"/>
          <p:cNvSpPr>
            <a:spLocks noGrp="1"/>
          </p:cNvSpPr>
          <p:nvPr>
            <p:ph idx="1"/>
          </p:nvPr>
        </p:nvSpPr>
        <p:spPr/>
        <p:txBody>
          <a:bodyPr/>
          <a:lstStyle/>
          <a:p>
            <a:r>
              <a:rPr lang="en-US" sz="2400" dirty="0" smtClean="0"/>
              <a:t>In a path analysis</a:t>
            </a:r>
            <a:r>
              <a:rPr lang="en-US" sz="2400" dirty="0" smtClean="0">
                <a:solidFill>
                  <a:srgbClr val="0000FF"/>
                </a:solidFill>
              </a:rPr>
              <a:t>, self efficacy </a:t>
            </a:r>
            <a:r>
              <a:rPr lang="en-US" sz="2400" dirty="0" smtClean="0">
                <a:solidFill>
                  <a:srgbClr val="FF0000"/>
                </a:solidFill>
              </a:rPr>
              <a:t>statistically influenced </a:t>
            </a:r>
            <a:r>
              <a:rPr lang="en-US" sz="2400" dirty="0"/>
              <a:t>both </a:t>
            </a:r>
            <a:r>
              <a:rPr lang="en-US" sz="2400" dirty="0">
                <a:solidFill>
                  <a:schemeClr val="accent3"/>
                </a:solidFill>
              </a:rPr>
              <a:t>classroom engagement and </a:t>
            </a:r>
            <a:r>
              <a:rPr lang="en-US" sz="2400" dirty="0" smtClean="0">
                <a:solidFill>
                  <a:schemeClr val="accent3"/>
                </a:solidFill>
              </a:rPr>
              <a:t>performance</a:t>
            </a:r>
            <a:endParaRPr lang="en-US" sz="2400" dirty="0">
              <a:solidFill>
                <a:schemeClr val="accent3"/>
              </a:solidFill>
            </a:endParaRPr>
          </a:p>
          <a:p>
            <a:r>
              <a:rPr lang="en-US" sz="2400" dirty="0" smtClean="0">
                <a:solidFill>
                  <a:srgbClr val="0000FF"/>
                </a:solidFill>
              </a:rPr>
              <a:t>Concept one:  self-efficacy</a:t>
            </a:r>
          </a:p>
          <a:p>
            <a:r>
              <a:rPr lang="en-US" sz="2400" dirty="0" smtClean="0">
                <a:solidFill>
                  <a:srgbClr val="FF0000"/>
                </a:solidFill>
              </a:rPr>
              <a:t>Adjective describing effect of first concept on destination concept: statistically influenced</a:t>
            </a:r>
          </a:p>
          <a:p>
            <a:r>
              <a:rPr lang="en-US" sz="2400" dirty="0" smtClean="0">
                <a:solidFill>
                  <a:schemeClr val="accent3"/>
                </a:solidFill>
              </a:rPr>
              <a:t>Destination concept:  classroom engagement and performance = school efficacy</a:t>
            </a:r>
          </a:p>
          <a:p>
            <a:endParaRPr lang="en-US" dirty="0">
              <a:solidFill>
                <a:schemeClr val="accent3"/>
              </a:solidFill>
            </a:endParaRPr>
          </a:p>
        </p:txBody>
      </p:sp>
    </p:spTree>
    <p:extLst>
      <p:ext uri="{BB962C8B-B14F-4D97-AF65-F5344CB8AC3E}">
        <p14:creationId xmlns:p14="http://schemas.microsoft.com/office/powerpoint/2010/main" val="177374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44500"/>
            <a:ext cx="7556313" cy="977900"/>
          </a:xfrm>
        </p:spPr>
        <p:txBody>
          <a:bodyPr/>
          <a:lstStyle/>
          <a:p>
            <a:r>
              <a:rPr lang="en-US" dirty="0" smtClean="0"/>
              <a:t>Word Bank and Rankings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538480"/>
              </p:ext>
            </p:extLst>
          </p:nvPr>
        </p:nvGraphicFramePr>
        <p:xfrm>
          <a:off x="498474" y="1681480"/>
          <a:ext cx="7556500" cy="4846320"/>
        </p:xfrm>
        <a:graphic>
          <a:graphicData uri="http://schemas.openxmlformats.org/drawingml/2006/table">
            <a:tbl>
              <a:tblPr firstRow="1" bandRow="1">
                <a:tableStyleId>{5C22544A-7EE6-4342-B048-85BDC9FD1C3A}</a:tableStyleId>
              </a:tblPr>
              <a:tblGrid>
                <a:gridCol w="1511300"/>
                <a:gridCol w="1511300"/>
                <a:gridCol w="1511300"/>
                <a:gridCol w="1511300"/>
                <a:gridCol w="1511300"/>
              </a:tblGrid>
              <a:tr h="353043">
                <a:tc>
                  <a:txBody>
                    <a:bodyPr/>
                    <a:lstStyle/>
                    <a:p>
                      <a:r>
                        <a:rPr lang="en-US" dirty="0" smtClean="0"/>
                        <a:t>Very Low</a:t>
                      </a:r>
                      <a:endParaRPr lang="en-US" dirty="0"/>
                    </a:p>
                  </a:txBody>
                  <a:tcPr/>
                </a:tc>
                <a:tc>
                  <a:txBody>
                    <a:bodyPr/>
                    <a:lstStyle/>
                    <a:p>
                      <a:r>
                        <a:rPr lang="en-US" dirty="0" smtClean="0"/>
                        <a:t>Low</a:t>
                      </a:r>
                      <a:endParaRPr lang="en-US" dirty="0"/>
                    </a:p>
                  </a:txBody>
                  <a:tcPr/>
                </a:tc>
                <a:tc>
                  <a:txBody>
                    <a:bodyPr/>
                    <a:lstStyle/>
                    <a:p>
                      <a:r>
                        <a:rPr lang="en-US" dirty="0" smtClean="0"/>
                        <a:t>Moderate</a:t>
                      </a:r>
                      <a:endParaRPr lang="en-US" dirty="0"/>
                    </a:p>
                  </a:txBody>
                  <a:tcPr/>
                </a:tc>
                <a:tc>
                  <a:txBody>
                    <a:bodyPr/>
                    <a:lstStyle/>
                    <a:p>
                      <a:r>
                        <a:rPr lang="en-US" dirty="0" smtClean="0"/>
                        <a:t>High</a:t>
                      </a:r>
                      <a:endParaRPr lang="en-US" dirty="0"/>
                    </a:p>
                  </a:txBody>
                  <a:tcPr/>
                </a:tc>
                <a:tc>
                  <a:txBody>
                    <a:bodyPr/>
                    <a:lstStyle/>
                    <a:p>
                      <a:r>
                        <a:rPr lang="en-US" dirty="0" smtClean="0"/>
                        <a:t>Very High</a:t>
                      </a:r>
                      <a:endParaRPr lang="en-US" dirty="0"/>
                    </a:p>
                  </a:txBody>
                  <a:tcPr/>
                </a:tc>
              </a:tr>
              <a:tr h="4170680">
                <a:tc>
                  <a:txBody>
                    <a:bodyPr/>
                    <a:lstStyle/>
                    <a:p>
                      <a:r>
                        <a:rPr lang="en-US" sz="1600" dirty="0" smtClean="0"/>
                        <a:t>Gives rise</a:t>
                      </a:r>
                    </a:p>
                    <a:p>
                      <a:r>
                        <a:rPr lang="en-US" sz="1600" dirty="0" smtClean="0"/>
                        <a:t>Related to</a:t>
                      </a:r>
                    </a:p>
                    <a:p>
                      <a:r>
                        <a:rPr lang="en-US" sz="1600" dirty="0" smtClean="0"/>
                        <a:t>Results in </a:t>
                      </a:r>
                    </a:p>
                    <a:p>
                      <a:r>
                        <a:rPr lang="en-US" sz="1600" dirty="0" smtClean="0"/>
                        <a:t>Shows evidence of</a:t>
                      </a:r>
                    </a:p>
                    <a:p>
                      <a:endParaRPr lang="en-US" sz="1600" dirty="0"/>
                    </a:p>
                  </a:txBody>
                  <a:tcPr/>
                </a:tc>
                <a:tc>
                  <a:txBody>
                    <a:bodyPr/>
                    <a:lstStyle/>
                    <a:p>
                      <a:r>
                        <a:rPr lang="en-US" sz="1600" dirty="0" smtClean="0"/>
                        <a:t>Accompanied by</a:t>
                      </a:r>
                    </a:p>
                    <a:p>
                      <a:r>
                        <a:rPr lang="en-US" sz="1600" dirty="0" smtClean="0"/>
                        <a:t>Associated with</a:t>
                      </a:r>
                    </a:p>
                    <a:p>
                      <a:r>
                        <a:rPr lang="en-US" sz="1600" dirty="0" smtClean="0"/>
                        <a:t>Appears</a:t>
                      </a:r>
                    </a:p>
                    <a:p>
                      <a:r>
                        <a:rPr lang="en-US" sz="1600" dirty="0" smtClean="0"/>
                        <a:t>Can increase</a:t>
                      </a:r>
                    </a:p>
                    <a:p>
                      <a:r>
                        <a:rPr lang="en-US" sz="1600" dirty="0" smtClean="0"/>
                        <a:t>Carry through</a:t>
                      </a:r>
                    </a:p>
                    <a:p>
                      <a:r>
                        <a:rPr lang="en-US" sz="1600" dirty="0" smtClean="0"/>
                        <a:t>Contributes to </a:t>
                      </a:r>
                    </a:p>
                    <a:p>
                      <a:r>
                        <a:rPr lang="en-US" sz="1600" dirty="0" smtClean="0"/>
                        <a:t>Found that</a:t>
                      </a:r>
                    </a:p>
                    <a:p>
                      <a:r>
                        <a:rPr lang="en-US" sz="1600" dirty="0" smtClean="0"/>
                        <a:t>Generally</a:t>
                      </a:r>
                    </a:p>
                    <a:p>
                      <a:r>
                        <a:rPr lang="en-US" sz="1600" dirty="0" smtClean="0"/>
                        <a:t>Helps</a:t>
                      </a:r>
                      <a:r>
                        <a:rPr lang="en-US" sz="1600" baseline="0" dirty="0" smtClean="0"/>
                        <a:t> to account for</a:t>
                      </a:r>
                    </a:p>
                    <a:p>
                      <a:r>
                        <a:rPr lang="en-US" sz="1600" baseline="0" dirty="0" smtClean="0"/>
                        <a:t>Higher odds</a:t>
                      </a:r>
                    </a:p>
                    <a:p>
                      <a:r>
                        <a:rPr lang="en-US" sz="1600" baseline="0" dirty="0" smtClean="0"/>
                        <a:t>Increase</a:t>
                      </a:r>
                    </a:p>
                    <a:p>
                      <a:r>
                        <a:rPr lang="en-US" sz="1600" baseline="0" dirty="0" smtClean="0"/>
                        <a:t>Propensity</a:t>
                      </a:r>
                    </a:p>
                    <a:p>
                      <a:r>
                        <a:rPr lang="en-US" sz="1600" baseline="0" dirty="0" smtClean="0"/>
                        <a:t>Influenced by </a:t>
                      </a:r>
                      <a:endParaRPr lang="en-US" sz="1600" dirty="0" smtClean="0"/>
                    </a:p>
                  </a:txBody>
                  <a:tcPr/>
                </a:tc>
                <a:tc>
                  <a:txBody>
                    <a:bodyPr/>
                    <a:lstStyle/>
                    <a:p>
                      <a:r>
                        <a:rPr lang="en-US" sz="1600" dirty="0" smtClean="0"/>
                        <a:t>At risk</a:t>
                      </a:r>
                    </a:p>
                    <a:p>
                      <a:r>
                        <a:rPr lang="en-US" sz="1600" dirty="0" smtClean="0"/>
                        <a:t>Considerable</a:t>
                      </a:r>
                    </a:p>
                    <a:p>
                      <a:r>
                        <a:rPr lang="en-US" sz="1600" dirty="0" smtClean="0"/>
                        <a:t>Empirical support</a:t>
                      </a:r>
                    </a:p>
                    <a:p>
                      <a:r>
                        <a:rPr lang="en-US" sz="1600" dirty="0" smtClean="0"/>
                        <a:t>Correlation</a:t>
                      </a:r>
                      <a:r>
                        <a:rPr lang="en-US" sz="1600" baseline="0" dirty="0" smtClean="0"/>
                        <a:t> between</a:t>
                      </a:r>
                    </a:p>
                    <a:p>
                      <a:r>
                        <a:rPr lang="en-US" sz="1600" baseline="0" dirty="0" smtClean="0"/>
                        <a:t>Cultivates</a:t>
                      </a:r>
                    </a:p>
                    <a:p>
                      <a:r>
                        <a:rPr lang="en-US" sz="1600" baseline="0" dirty="0" smtClean="0"/>
                        <a:t>Exerts moderate</a:t>
                      </a:r>
                    </a:p>
                    <a:p>
                      <a:r>
                        <a:rPr lang="en-US" sz="1600" baseline="0" dirty="0" smtClean="0"/>
                        <a:t>Deterrent</a:t>
                      </a:r>
                    </a:p>
                    <a:p>
                      <a:r>
                        <a:rPr lang="en-US" sz="1600" baseline="0" dirty="0" smtClean="0"/>
                        <a:t>Fosters</a:t>
                      </a:r>
                    </a:p>
                    <a:p>
                      <a:r>
                        <a:rPr lang="en-US" sz="1600" baseline="0" dirty="0" smtClean="0"/>
                        <a:t>Greater likelihood</a:t>
                      </a:r>
                    </a:p>
                    <a:p>
                      <a:r>
                        <a:rPr lang="en-US" sz="1600" baseline="0" dirty="0" smtClean="0"/>
                        <a:t>Higher odds</a:t>
                      </a:r>
                    </a:p>
                    <a:p>
                      <a:r>
                        <a:rPr lang="en-US" sz="1600" baseline="0" dirty="0" smtClean="0"/>
                        <a:t>Less likely </a:t>
                      </a:r>
                    </a:p>
                    <a:p>
                      <a:r>
                        <a:rPr lang="en-US" sz="1600" baseline="0" dirty="0" smtClean="0"/>
                        <a:t>Meaningful link</a:t>
                      </a:r>
                      <a:endParaRPr lang="en-US" sz="1600" dirty="0" smtClean="0"/>
                    </a:p>
                    <a:p>
                      <a:endParaRPr lang="en-US" sz="1600" dirty="0"/>
                    </a:p>
                  </a:txBody>
                  <a:tcPr/>
                </a:tc>
                <a:tc>
                  <a:txBody>
                    <a:bodyPr/>
                    <a:lstStyle/>
                    <a:p>
                      <a:r>
                        <a:rPr lang="en-US" sz="1600" dirty="0" smtClean="0"/>
                        <a:t>Considerable empirical</a:t>
                      </a:r>
                      <a:r>
                        <a:rPr lang="en-US" sz="1600" baseline="0" dirty="0" smtClean="0"/>
                        <a:t>  support</a:t>
                      </a:r>
                    </a:p>
                    <a:p>
                      <a:r>
                        <a:rPr lang="en-US" sz="1600" baseline="0" dirty="0" smtClean="0"/>
                        <a:t>Closely related</a:t>
                      </a:r>
                    </a:p>
                    <a:p>
                      <a:r>
                        <a:rPr lang="en-US" sz="1600" baseline="0" dirty="0" smtClean="0"/>
                        <a:t>Highly related</a:t>
                      </a:r>
                    </a:p>
                    <a:p>
                      <a:r>
                        <a:rPr lang="en-US" sz="1600" baseline="0" dirty="0" smtClean="0"/>
                        <a:t>Important predictor</a:t>
                      </a:r>
                    </a:p>
                    <a:p>
                      <a:r>
                        <a:rPr lang="en-US" sz="1600" baseline="0" dirty="0" smtClean="0"/>
                        <a:t>Important role</a:t>
                      </a:r>
                    </a:p>
                    <a:p>
                      <a:r>
                        <a:rPr lang="en-US" sz="1600" baseline="0" dirty="0" smtClean="0"/>
                        <a:t>Important</a:t>
                      </a:r>
                    </a:p>
                    <a:p>
                      <a:r>
                        <a:rPr lang="en-US" sz="1600" baseline="0" dirty="0" smtClean="0"/>
                        <a:t>Most common</a:t>
                      </a:r>
                    </a:p>
                    <a:p>
                      <a:r>
                        <a:rPr lang="en-US" sz="1600" baseline="0" dirty="0" smtClean="0"/>
                        <a:t>Most significant</a:t>
                      </a:r>
                    </a:p>
                    <a:p>
                      <a:r>
                        <a:rPr lang="en-US" sz="1600" baseline="0" dirty="0" smtClean="0"/>
                        <a:t>Much greater risk</a:t>
                      </a:r>
                    </a:p>
                    <a:p>
                      <a:r>
                        <a:rPr lang="en-US" sz="1600" baseline="0" dirty="0" smtClean="0"/>
                        <a:t>Potent effects</a:t>
                      </a:r>
                    </a:p>
                  </a:txBody>
                  <a:tcPr/>
                </a:tc>
                <a:tc>
                  <a:txBody>
                    <a:bodyPr/>
                    <a:lstStyle/>
                    <a:p>
                      <a:r>
                        <a:rPr lang="en-US" sz="1600" dirty="0" smtClean="0"/>
                        <a:t>Key mechanism</a:t>
                      </a:r>
                    </a:p>
                    <a:p>
                      <a:r>
                        <a:rPr lang="en-US" sz="1600" dirty="0" smtClean="0"/>
                        <a:t>Major</a:t>
                      </a:r>
                      <a:r>
                        <a:rPr lang="en-US" sz="1600" baseline="0" dirty="0" smtClean="0"/>
                        <a:t> source</a:t>
                      </a:r>
                    </a:p>
                    <a:p>
                      <a:r>
                        <a:rPr lang="en-US" sz="1600" baseline="0" dirty="0" smtClean="0"/>
                        <a:t>Majority by far</a:t>
                      </a:r>
                    </a:p>
                    <a:p>
                      <a:r>
                        <a:rPr lang="en-US" sz="1600" baseline="0" dirty="0" smtClean="0"/>
                        <a:t>Profoundly </a:t>
                      </a:r>
                    </a:p>
                    <a:p>
                      <a:r>
                        <a:rPr lang="en-US" sz="1600" baseline="0" dirty="0" smtClean="0"/>
                        <a:t>Robust</a:t>
                      </a:r>
                    </a:p>
                    <a:p>
                      <a:r>
                        <a:rPr lang="en-US" sz="1600" baseline="0" dirty="0" smtClean="0"/>
                        <a:t>Salient</a:t>
                      </a:r>
                    </a:p>
                    <a:p>
                      <a:r>
                        <a:rPr lang="en-US" sz="1600" baseline="0" dirty="0" smtClean="0"/>
                        <a:t>Most noticeable or </a:t>
                      </a:r>
                      <a:r>
                        <a:rPr lang="en-US" sz="1600" baseline="0" dirty="0" err="1" smtClean="0"/>
                        <a:t>importatn</a:t>
                      </a:r>
                      <a:endParaRPr lang="en-US" sz="1600" dirty="0"/>
                    </a:p>
                  </a:txBody>
                  <a:tcPr/>
                </a:tc>
              </a:tr>
            </a:tbl>
          </a:graphicData>
        </a:graphic>
      </p:graphicFrame>
    </p:spTree>
    <p:extLst>
      <p:ext uri="{BB962C8B-B14F-4D97-AF65-F5344CB8AC3E}">
        <p14:creationId xmlns:p14="http://schemas.microsoft.com/office/powerpoint/2010/main" val="1557247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via Fuzzy Rules</a:t>
            </a:r>
            <a:endParaRPr lang="en-US" dirty="0"/>
          </a:p>
        </p:txBody>
      </p:sp>
      <p:sp>
        <p:nvSpPr>
          <p:cNvPr id="3" name="Content Placeholder 2"/>
          <p:cNvSpPr>
            <a:spLocks noGrp="1"/>
          </p:cNvSpPr>
          <p:nvPr>
            <p:ph idx="1"/>
          </p:nvPr>
        </p:nvSpPr>
        <p:spPr/>
        <p:txBody>
          <a:bodyPr/>
          <a:lstStyle/>
          <a:p>
            <a:r>
              <a:rPr lang="en-US" dirty="0"/>
              <a:t>In a path analysis</a:t>
            </a:r>
            <a:r>
              <a:rPr lang="en-US" dirty="0">
                <a:solidFill>
                  <a:srgbClr val="0000FF"/>
                </a:solidFill>
              </a:rPr>
              <a:t>, self efficacy </a:t>
            </a:r>
            <a:r>
              <a:rPr lang="en-US" dirty="0">
                <a:solidFill>
                  <a:srgbClr val="FF0000"/>
                </a:solidFill>
              </a:rPr>
              <a:t>statistically influenced </a:t>
            </a:r>
            <a:r>
              <a:rPr lang="en-US" dirty="0"/>
              <a:t>both </a:t>
            </a:r>
            <a:r>
              <a:rPr lang="en-US" dirty="0">
                <a:solidFill>
                  <a:schemeClr val="accent3"/>
                </a:solidFill>
              </a:rPr>
              <a:t>classroom engagement and performance</a:t>
            </a:r>
          </a:p>
          <a:p>
            <a:r>
              <a:rPr lang="en-US" dirty="0" smtClean="0"/>
              <a:t>Converted via </a:t>
            </a:r>
            <a:r>
              <a:rPr lang="en-US" dirty="0" err="1" smtClean="0"/>
              <a:t>Likert</a:t>
            </a:r>
            <a:r>
              <a:rPr lang="en-US" dirty="0" smtClean="0"/>
              <a:t>-type scale (very low, low, moderate, high, very high)</a:t>
            </a:r>
          </a:p>
          <a:p>
            <a:r>
              <a:rPr lang="en-US" dirty="0" smtClean="0"/>
              <a:t>Transformation use rule statement:</a:t>
            </a:r>
          </a:p>
          <a:p>
            <a:endParaRPr lang="en-US" dirty="0"/>
          </a:p>
          <a:p>
            <a:pPr marL="0" indent="0">
              <a:buNone/>
            </a:pPr>
            <a:r>
              <a:rPr lang="en-US" dirty="0" smtClean="0"/>
              <a:t>		If &lt; A  is ON &gt; THEN &lt; B is H&gt;</a:t>
            </a:r>
            <a:endParaRPr lang="en-US" dirty="0"/>
          </a:p>
        </p:txBody>
      </p:sp>
    </p:spTree>
    <p:extLst>
      <p:ext uri="{BB962C8B-B14F-4D97-AF65-F5344CB8AC3E}">
        <p14:creationId xmlns:p14="http://schemas.microsoft.com/office/powerpoint/2010/main" val="2987937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Membership Function</a:t>
            </a:r>
            <a:endParaRPr lang="en-US" dirty="0"/>
          </a:p>
        </p:txBody>
      </p:sp>
      <p:sp>
        <p:nvSpPr>
          <p:cNvPr id="3" name="Content Placeholder 2"/>
          <p:cNvSpPr>
            <a:spLocks noGrp="1"/>
          </p:cNvSpPr>
          <p:nvPr>
            <p:ph idx="1"/>
          </p:nvPr>
        </p:nvSpPr>
        <p:spPr>
          <a:xfrm>
            <a:off x="749300" y="1181100"/>
            <a:ext cx="6746687" cy="4525963"/>
          </a:xfrm>
        </p:spPr>
        <p:txBody>
          <a:bodyPr/>
          <a:lstStyle/>
          <a:p>
            <a:pPr marL="0" indent="0">
              <a:buNone/>
            </a:pPr>
            <a:endParaRPr lang="en-US" dirty="0"/>
          </a:p>
        </p:txBody>
      </p:sp>
      <p:cxnSp>
        <p:nvCxnSpPr>
          <p:cNvPr id="9" name="Straight Arrow Connector 8"/>
          <p:cNvCxnSpPr/>
          <p:nvPr/>
        </p:nvCxnSpPr>
        <p:spPr>
          <a:xfrm flipV="1">
            <a:off x="736600" y="1415534"/>
            <a:ext cx="0" cy="4938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77983" y="5829300"/>
            <a:ext cx="7556313"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rot="16200000">
            <a:off x="-1005836" y="3244335"/>
            <a:ext cx="2639289" cy="369332"/>
          </a:xfrm>
          <a:prstGeom prst="rect">
            <a:avLst/>
          </a:prstGeom>
        </p:spPr>
        <p:txBody>
          <a:bodyPr wrap="none">
            <a:spAutoFit/>
          </a:bodyPr>
          <a:lstStyle/>
          <a:p>
            <a:r>
              <a:rPr lang="en-US" dirty="0"/>
              <a:t>Membership value (μ)</a:t>
            </a:r>
          </a:p>
        </p:txBody>
      </p:sp>
      <p:sp>
        <p:nvSpPr>
          <p:cNvPr id="13" name="TextBox 12"/>
          <p:cNvSpPr txBox="1"/>
          <p:nvPr/>
        </p:nvSpPr>
        <p:spPr>
          <a:xfrm rot="16200000">
            <a:off x="188699" y="1663824"/>
            <a:ext cx="547901" cy="369332"/>
          </a:xfrm>
          <a:prstGeom prst="rect">
            <a:avLst/>
          </a:prstGeom>
          <a:noFill/>
        </p:spPr>
        <p:txBody>
          <a:bodyPr wrap="square" rtlCol="0">
            <a:spAutoFit/>
          </a:bodyPr>
          <a:lstStyle/>
          <a:p>
            <a:r>
              <a:rPr lang="en-US" dirty="0" smtClean="0"/>
              <a:t>1</a:t>
            </a:r>
            <a:endParaRPr lang="en-US" dirty="0"/>
          </a:p>
        </p:txBody>
      </p:sp>
      <p:cxnSp>
        <p:nvCxnSpPr>
          <p:cNvPr id="15" name="Straight Connector 14"/>
          <p:cNvCxnSpPr/>
          <p:nvPr/>
        </p:nvCxnSpPr>
        <p:spPr>
          <a:xfrm>
            <a:off x="736600" y="1943100"/>
            <a:ext cx="1320800" cy="388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36600" y="1943100"/>
            <a:ext cx="1320800" cy="388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57400" y="1943100"/>
            <a:ext cx="1447800" cy="389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057400" y="1943100"/>
            <a:ext cx="1447800" cy="388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505200" y="1943100"/>
            <a:ext cx="1079500" cy="389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505200" y="1943100"/>
            <a:ext cx="1079500" cy="389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84700" y="1943100"/>
            <a:ext cx="1066800" cy="389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4584700" y="1943100"/>
            <a:ext cx="1066800" cy="388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651500" y="1943100"/>
            <a:ext cx="1104900" cy="389890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47316" y="1415534"/>
            <a:ext cx="5403961" cy="369332"/>
          </a:xfrm>
          <a:prstGeom prst="rect">
            <a:avLst/>
          </a:prstGeom>
          <a:noFill/>
        </p:spPr>
        <p:txBody>
          <a:bodyPr wrap="square" rtlCol="0">
            <a:spAutoFit/>
          </a:bodyPr>
          <a:lstStyle/>
          <a:p>
            <a:r>
              <a:rPr lang="en-US" dirty="0" smtClean="0"/>
              <a:t>VL                 L                       M                H                VH</a:t>
            </a:r>
            <a:endParaRPr lang="en-US" dirty="0"/>
          </a:p>
        </p:txBody>
      </p:sp>
      <p:sp>
        <p:nvSpPr>
          <p:cNvPr id="37" name="TextBox 36"/>
          <p:cNvSpPr txBox="1"/>
          <p:nvPr/>
        </p:nvSpPr>
        <p:spPr>
          <a:xfrm>
            <a:off x="6261100" y="6353693"/>
            <a:ext cx="1848057" cy="369332"/>
          </a:xfrm>
          <a:prstGeom prst="rect">
            <a:avLst/>
          </a:prstGeom>
          <a:noFill/>
        </p:spPr>
        <p:txBody>
          <a:bodyPr wrap="none" rtlCol="0">
            <a:spAutoFit/>
          </a:bodyPr>
          <a:lstStyle/>
          <a:p>
            <a:r>
              <a:rPr lang="en-US" dirty="0" smtClean="0"/>
              <a:t>Output Variable</a:t>
            </a:r>
            <a:endParaRPr lang="en-US" dirty="0"/>
          </a:p>
        </p:txBody>
      </p:sp>
    </p:spTree>
    <p:extLst>
      <p:ext uri="{BB962C8B-B14F-4D97-AF65-F5344CB8AC3E}">
        <p14:creationId xmlns:p14="http://schemas.microsoft.com/office/powerpoint/2010/main" val="319152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Membership Functions</a:t>
            </a:r>
            <a:endParaRPr lang="en-US" dirty="0"/>
          </a:p>
        </p:txBody>
      </p:sp>
      <p:sp>
        <p:nvSpPr>
          <p:cNvPr id="3" name="Content Placeholder 2"/>
          <p:cNvSpPr>
            <a:spLocks noGrp="1"/>
          </p:cNvSpPr>
          <p:nvPr>
            <p:ph idx="1"/>
          </p:nvPr>
        </p:nvSpPr>
        <p:spPr/>
        <p:txBody>
          <a:bodyPr/>
          <a:lstStyle/>
          <a:p>
            <a:r>
              <a:rPr lang="en-US" dirty="0" smtClean="0"/>
              <a:t>IF &lt; social disorganization is ON &gt; THEN &lt; deviance is M&gt;</a:t>
            </a:r>
          </a:p>
          <a:p>
            <a:endParaRPr lang="en-US" dirty="0"/>
          </a:p>
          <a:p>
            <a:r>
              <a:rPr lang="en-US" dirty="0" smtClean="0"/>
              <a:t>IF &lt; social disorganization is ON &gt; THEN &lt; deviance is VH &gt;</a:t>
            </a:r>
          </a:p>
          <a:p>
            <a:endParaRPr lang="en-US" dirty="0"/>
          </a:p>
          <a:p>
            <a:r>
              <a:rPr lang="en-US" dirty="0" smtClean="0"/>
              <a:t>IF &lt; social disorganization is ON &gt; THEN &lt; deviance is M &gt;</a:t>
            </a:r>
          </a:p>
          <a:p>
            <a:endParaRPr lang="en-US" dirty="0"/>
          </a:p>
          <a:p>
            <a:r>
              <a:rPr lang="en-US" dirty="0" smtClean="0"/>
              <a:t>Converted and summed in </a:t>
            </a:r>
            <a:r>
              <a:rPr lang="en-US" dirty="0" err="1" smtClean="0"/>
              <a:t>MatLab</a:t>
            </a:r>
            <a:r>
              <a:rPr lang="en-US" dirty="0" smtClean="0"/>
              <a:t>@ Fuzzy Toolbox</a:t>
            </a:r>
          </a:p>
        </p:txBody>
      </p:sp>
    </p:spTree>
    <p:extLst>
      <p:ext uri="{BB962C8B-B14F-4D97-AF65-F5344CB8AC3E}">
        <p14:creationId xmlns:p14="http://schemas.microsoft.com/office/powerpoint/2010/main" val="7178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800" y="190500"/>
            <a:ext cx="8775700" cy="6591300"/>
          </a:xfrm>
          <a:prstGeom prst="rect">
            <a:avLst/>
          </a:prstGeom>
          <a:noFill/>
          <a:ln>
            <a:noFill/>
          </a:ln>
        </p:spPr>
      </p:pic>
    </p:spTree>
    <p:extLst>
      <p:ext uri="{BB962C8B-B14F-4D97-AF65-F5344CB8AC3E}">
        <p14:creationId xmlns:p14="http://schemas.microsoft.com/office/powerpoint/2010/main" val="264687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 with Weighted FCM</a:t>
            </a:r>
            <a:endParaRPr lang="en-US" dirty="0"/>
          </a:p>
        </p:txBody>
      </p:sp>
      <p:sp>
        <p:nvSpPr>
          <p:cNvPr id="3" name="Content Placeholder 2"/>
          <p:cNvSpPr>
            <a:spLocks noGrp="1"/>
          </p:cNvSpPr>
          <p:nvPr>
            <p:ph idx="1"/>
          </p:nvPr>
        </p:nvSpPr>
        <p:spPr/>
        <p:txBody>
          <a:bodyPr/>
          <a:lstStyle/>
          <a:p>
            <a:r>
              <a:rPr lang="en-US" dirty="0" smtClean="0"/>
              <a:t>Consistent with empirical evidence/knowledge</a:t>
            </a:r>
          </a:p>
          <a:p>
            <a:r>
              <a:rPr lang="en-US" dirty="0" smtClean="0"/>
              <a:t>Captured the dynamics of the system it is modeling</a:t>
            </a:r>
          </a:p>
          <a:p>
            <a:r>
              <a:rPr lang="en-US" dirty="0" smtClean="0"/>
              <a:t>Using cases similar to those used in the trivalent/simple FCM</a:t>
            </a:r>
          </a:p>
          <a:p>
            <a:r>
              <a:rPr lang="en-US" dirty="0" smtClean="0"/>
              <a:t>“what-if” for effect of interventions, protective factors, prevention, restorative measures, education, government policy</a:t>
            </a:r>
          </a:p>
          <a:p>
            <a:r>
              <a:rPr lang="en-US" dirty="0" smtClean="0"/>
              <a:t>Interpretation through “expert knowledge”</a:t>
            </a:r>
            <a:endParaRPr lang="en-US" dirty="0"/>
          </a:p>
        </p:txBody>
      </p:sp>
    </p:spTree>
    <p:extLst>
      <p:ext uri="{BB962C8B-B14F-4D97-AF65-F5344CB8AC3E}">
        <p14:creationId xmlns:p14="http://schemas.microsoft.com/office/powerpoint/2010/main" val="385806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Network Concepts</a:t>
            </a:r>
            <a:endParaRPr lang="en-US" dirty="0"/>
          </a:p>
        </p:txBody>
      </p:sp>
      <p:sp>
        <p:nvSpPr>
          <p:cNvPr id="3" name="Content Placeholder 2"/>
          <p:cNvSpPr>
            <a:spLocks noGrp="1"/>
          </p:cNvSpPr>
          <p:nvPr>
            <p:ph idx="1"/>
          </p:nvPr>
        </p:nvSpPr>
        <p:spPr/>
        <p:txBody>
          <a:bodyPr/>
          <a:lstStyle/>
          <a:p>
            <a:r>
              <a:rPr lang="en-US" dirty="0" smtClean="0"/>
              <a:t>Degree of impact</a:t>
            </a:r>
          </a:p>
          <a:p>
            <a:pPr lvl="1"/>
            <a:r>
              <a:rPr lang="en-US" dirty="0" smtClean="0"/>
              <a:t>Varying value from 0.1 to 1 while fixing other concepts except concept of interest (deviance)	</a:t>
            </a:r>
          </a:p>
          <a:p>
            <a:pPr lvl="1"/>
            <a:r>
              <a:rPr lang="en-US" dirty="0" smtClean="0"/>
              <a:t>Record value of deviance after several iterations</a:t>
            </a:r>
            <a:endParaRPr lang="en-US" dirty="0"/>
          </a:p>
          <a:p>
            <a:pPr lvl="1"/>
            <a:r>
              <a:rPr lang="en-US" dirty="0" smtClean="0"/>
              <a:t>For factors with stated positive effect on deviance </a:t>
            </a:r>
          </a:p>
          <a:p>
            <a:pPr lvl="2"/>
            <a:r>
              <a:rPr lang="en-US" dirty="0" smtClean="0"/>
              <a:t>value of deviance should increase as factor value is increased – gradually converging to a positive value</a:t>
            </a:r>
          </a:p>
          <a:p>
            <a:pPr lvl="1"/>
            <a:r>
              <a:rPr lang="en-US" dirty="0" smtClean="0"/>
              <a:t>For factors with stated negative effect on deviance</a:t>
            </a:r>
          </a:p>
          <a:p>
            <a:pPr lvl="2"/>
            <a:r>
              <a:rPr lang="en-US" dirty="0" smtClean="0"/>
              <a:t>Value of deviance should decrease as factor value is increased</a:t>
            </a:r>
          </a:p>
          <a:p>
            <a:pPr lvl="2"/>
            <a:endParaRPr lang="en-US" dirty="0"/>
          </a:p>
          <a:p>
            <a:pPr lvl="2"/>
            <a:r>
              <a:rPr lang="en-US" dirty="0" smtClean="0"/>
              <a:t>Allows for “ranking” of concepts</a:t>
            </a:r>
          </a:p>
        </p:txBody>
      </p:sp>
    </p:spTree>
    <p:extLst>
      <p:ext uri="{BB962C8B-B14F-4D97-AF65-F5344CB8AC3E}">
        <p14:creationId xmlns:p14="http://schemas.microsoft.com/office/powerpoint/2010/main" val="263583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br>
              <a:rPr lang="en-US" dirty="0" smtClean="0"/>
            </a:br>
            <a:endParaRPr lang="en-US" dirty="0"/>
          </a:p>
        </p:txBody>
      </p:sp>
      <p:sp>
        <p:nvSpPr>
          <p:cNvPr id="3" name="Content Placeholder 2"/>
          <p:cNvSpPr>
            <a:spLocks noGrp="1"/>
          </p:cNvSpPr>
          <p:nvPr>
            <p:ph idx="1"/>
          </p:nvPr>
        </p:nvSpPr>
        <p:spPr>
          <a:xfrm>
            <a:off x="498474" y="1600200"/>
            <a:ext cx="7556313" cy="4851400"/>
          </a:xfrm>
        </p:spPr>
        <p:txBody>
          <a:bodyPr>
            <a:normAutofit/>
          </a:bodyPr>
          <a:lstStyle/>
          <a:p>
            <a:r>
              <a:rPr lang="en-US" dirty="0" smtClean="0"/>
              <a:t>FL and FCM suitable to model complex biological and  psychological diatheses and protective factors, interacted with environmental stressors</a:t>
            </a:r>
          </a:p>
          <a:p>
            <a:r>
              <a:rPr lang="en-US" dirty="0" smtClean="0"/>
              <a:t>May help confirm the efficacy of using FL and FCM for the modeling of complex social problems</a:t>
            </a:r>
          </a:p>
          <a:p>
            <a:r>
              <a:rPr lang="en-US" dirty="0" smtClean="0"/>
              <a:t>Early-onset deviance is costly – educational/social assistance affect = 85% of income assistance expenditures in BC in 2006</a:t>
            </a:r>
          </a:p>
          <a:p>
            <a:r>
              <a:rPr lang="en-US" dirty="0" smtClean="0"/>
              <a:t>Traditional rigid statistical models are sub-optimal to model dynamic systems</a:t>
            </a:r>
          </a:p>
          <a:p>
            <a:r>
              <a:rPr lang="en-US" dirty="0" smtClean="0"/>
              <a:t>Diathesis-stress is suitable for FL and FCM</a:t>
            </a:r>
          </a:p>
          <a:p>
            <a:r>
              <a:rPr lang="en-US" dirty="0" smtClean="0"/>
              <a:t>Direct policy implication </a:t>
            </a:r>
            <a:endParaRPr lang="en-US" dirty="0"/>
          </a:p>
        </p:txBody>
      </p:sp>
    </p:spTree>
    <p:extLst>
      <p:ext uri="{BB962C8B-B14F-4D97-AF65-F5344CB8AC3E}">
        <p14:creationId xmlns:p14="http://schemas.microsoft.com/office/powerpoint/2010/main" val="262034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nny Calvin and Hobbes Wallpap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30" y="-6310"/>
            <a:ext cx="5614739" cy="6864310"/>
          </a:xfrm>
          <a:prstGeom prst="rect">
            <a:avLst/>
          </a:prstGeom>
        </p:spPr>
      </p:pic>
    </p:spTree>
    <p:extLst>
      <p:ext uri="{BB962C8B-B14F-4D97-AF65-F5344CB8AC3E}">
        <p14:creationId xmlns:p14="http://schemas.microsoft.com/office/powerpoint/2010/main" val="3810082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ous-cartoon-character-calvin-hob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 y="0"/>
            <a:ext cx="9132517" cy="6849393"/>
          </a:xfrm>
          <a:prstGeom prst="rect">
            <a:avLst/>
          </a:prstGeom>
        </p:spPr>
      </p:pic>
    </p:spTree>
    <p:extLst>
      <p:ext uri="{BB962C8B-B14F-4D97-AF65-F5344CB8AC3E}">
        <p14:creationId xmlns:p14="http://schemas.microsoft.com/office/powerpoint/2010/main" val="550369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26675454"/>
              </p:ext>
            </p:extLst>
          </p:nvPr>
        </p:nvGraphicFramePr>
        <p:xfrm>
          <a:off x="1765300" y="2197100"/>
          <a:ext cx="5994400" cy="2730500"/>
        </p:xfrm>
        <a:graphic>
          <a:graphicData uri="http://schemas.openxmlformats.org/presentationml/2006/ole">
            <mc:AlternateContent xmlns:mc="http://schemas.openxmlformats.org/markup-compatibility/2006">
              <mc:Choice xmlns:v="urn:schemas-microsoft-com:vml" Requires="v">
                <p:oleObj spid="_x0000_s2063" name="Document" r:id="rId4" imgW="5994400" imgH="1968500" progId="Word.Document.12">
                  <p:embed/>
                </p:oleObj>
              </mc:Choice>
              <mc:Fallback>
                <p:oleObj name="Document" r:id="rId4" imgW="5994400" imgH="1968500" progId="Word.Document.12">
                  <p:embed/>
                  <p:pic>
                    <p:nvPicPr>
                      <p:cNvPr id="0" name=""/>
                      <p:cNvPicPr/>
                      <p:nvPr/>
                    </p:nvPicPr>
                    <p:blipFill>
                      <a:blip r:embed="rId5"/>
                      <a:stretch>
                        <a:fillRect/>
                      </a:stretch>
                    </p:blipFill>
                    <p:spPr>
                      <a:xfrm>
                        <a:off x="1765300" y="2197100"/>
                        <a:ext cx="5994400" cy="2730500"/>
                      </a:xfrm>
                      <a:prstGeom prst="rect">
                        <a:avLst/>
                      </a:prstGeom>
                    </p:spPr>
                  </p:pic>
                </p:oleObj>
              </mc:Fallback>
            </mc:AlternateContent>
          </a:graphicData>
        </a:graphic>
      </p:graphicFrame>
    </p:spTree>
    <p:extLst>
      <p:ext uri="{BB962C8B-B14F-4D97-AF65-F5344CB8AC3E}">
        <p14:creationId xmlns:p14="http://schemas.microsoft.com/office/powerpoint/2010/main" val="399947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Diathesis-Stress Model</a:t>
            </a:r>
            <a:endParaRPr lang="en-US" dirty="0"/>
          </a:p>
        </p:txBody>
      </p:sp>
      <p:sp>
        <p:nvSpPr>
          <p:cNvPr id="3" name="Content Placeholder 2"/>
          <p:cNvSpPr>
            <a:spLocks noGrp="1"/>
          </p:cNvSpPr>
          <p:nvPr>
            <p:ph idx="1"/>
          </p:nvPr>
        </p:nvSpPr>
        <p:spPr>
          <a:xfrm>
            <a:off x="498474" y="1600200"/>
            <a:ext cx="7556313" cy="4525963"/>
          </a:xfrm>
        </p:spPr>
        <p:txBody>
          <a:bodyPr>
            <a:normAutofit fontScale="92500" lnSpcReduction="20000"/>
          </a:bodyPr>
          <a:lstStyle/>
          <a:p>
            <a:pPr lvl="1"/>
            <a:r>
              <a:rPr lang="en-US" sz="2400" dirty="0" smtClean="0">
                <a:solidFill>
                  <a:srgbClr val="663366"/>
                </a:solidFill>
              </a:rPr>
              <a:t>Constitutional predispositions/weaknesses (biology)</a:t>
            </a:r>
          </a:p>
          <a:p>
            <a:pPr lvl="2"/>
            <a:r>
              <a:rPr lang="en-US" sz="2400" dirty="0" smtClean="0">
                <a:solidFill>
                  <a:srgbClr val="663366"/>
                </a:solidFill>
              </a:rPr>
              <a:t>Diatheses</a:t>
            </a:r>
          </a:p>
          <a:p>
            <a:pPr lvl="2"/>
            <a:r>
              <a:rPr lang="en-US" sz="2400" dirty="0" smtClean="0">
                <a:solidFill>
                  <a:srgbClr val="663366"/>
                </a:solidFill>
              </a:rPr>
              <a:t>Genetic weaknesses</a:t>
            </a:r>
          </a:p>
          <a:p>
            <a:pPr lvl="2"/>
            <a:r>
              <a:rPr lang="en-US" sz="2400" dirty="0" smtClean="0">
                <a:solidFill>
                  <a:srgbClr val="663366"/>
                </a:solidFill>
              </a:rPr>
              <a:t>Tendency towards a specific state of being</a:t>
            </a:r>
          </a:p>
          <a:p>
            <a:pPr marL="457200" lvl="2" indent="0">
              <a:buNone/>
            </a:pPr>
            <a:r>
              <a:rPr lang="en-US" sz="2400" dirty="0" smtClean="0">
                <a:solidFill>
                  <a:srgbClr val="663366"/>
                </a:solidFill>
              </a:rPr>
              <a:t> </a:t>
            </a:r>
          </a:p>
          <a:p>
            <a:pPr lvl="1"/>
            <a:r>
              <a:rPr lang="en-US" sz="2400" dirty="0" smtClean="0">
                <a:solidFill>
                  <a:srgbClr val="663366"/>
                </a:solidFill>
              </a:rPr>
              <a:t>Combined with stressful conditions (environment)</a:t>
            </a:r>
          </a:p>
          <a:p>
            <a:pPr lvl="2"/>
            <a:r>
              <a:rPr lang="en-US" sz="2400" dirty="0" smtClean="0">
                <a:solidFill>
                  <a:srgbClr val="663366"/>
                </a:solidFill>
              </a:rPr>
              <a:t>Play a precipitating/facilitating role</a:t>
            </a:r>
          </a:p>
          <a:p>
            <a:pPr marL="457200" lvl="2" indent="0">
              <a:buNone/>
            </a:pPr>
            <a:endParaRPr lang="en-US" sz="2400" dirty="0" smtClean="0">
              <a:solidFill>
                <a:srgbClr val="663366"/>
              </a:solidFill>
            </a:endParaRPr>
          </a:p>
          <a:p>
            <a:pPr marL="228600" lvl="3" indent="0"/>
            <a:r>
              <a:rPr lang="en-US" sz="2400" dirty="0" smtClean="0">
                <a:solidFill>
                  <a:srgbClr val="663366"/>
                </a:solidFill>
              </a:rPr>
              <a:t> Leading to expressions of </a:t>
            </a:r>
          </a:p>
          <a:p>
            <a:pPr marL="457200" lvl="4" indent="0"/>
            <a:r>
              <a:rPr lang="en-US" sz="2400" dirty="0" smtClean="0">
                <a:solidFill>
                  <a:srgbClr val="663366"/>
                </a:solidFill>
              </a:rPr>
              <a:t> Disease</a:t>
            </a:r>
          </a:p>
          <a:p>
            <a:pPr marL="457200" lvl="4" indent="0"/>
            <a:r>
              <a:rPr lang="en-US" sz="2400" dirty="0" smtClean="0">
                <a:solidFill>
                  <a:srgbClr val="663366"/>
                </a:solidFill>
              </a:rPr>
              <a:t> Psychological pathology</a:t>
            </a:r>
            <a:endParaRPr lang="en-US" sz="2400" dirty="0">
              <a:solidFill>
                <a:srgbClr val="663366"/>
              </a:solidFill>
            </a:endParaRPr>
          </a:p>
          <a:p>
            <a:pPr marL="457200" lvl="4" indent="0"/>
            <a:r>
              <a:rPr lang="en-US" sz="2400" dirty="0" smtClean="0">
                <a:solidFill>
                  <a:srgbClr val="663366"/>
                </a:solidFill>
              </a:rPr>
              <a:t> Deviance</a:t>
            </a:r>
          </a:p>
          <a:p>
            <a:pPr marL="228600" lvl="3" indent="0"/>
            <a:endParaRPr lang="en-US" dirty="0" smtClean="0">
              <a:solidFill>
                <a:srgbClr val="663366"/>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21346907"/>
              </p:ext>
            </p:extLst>
          </p:nvPr>
        </p:nvGraphicFramePr>
        <p:xfrm>
          <a:off x="1403350" y="774700"/>
          <a:ext cx="6337300" cy="5308600"/>
        </p:xfrm>
        <a:graphic>
          <a:graphicData uri="http://schemas.openxmlformats.org/presentationml/2006/ole">
            <mc:AlternateContent xmlns:mc="http://schemas.openxmlformats.org/markup-compatibility/2006">
              <mc:Choice xmlns:v="urn:schemas-microsoft-com:vml" Requires="v">
                <p:oleObj spid="_x0000_s3087" name="Document" r:id="rId4" imgW="6337300" imgH="5308600" progId="Word.Document.12">
                  <p:embed/>
                </p:oleObj>
              </mc:Choice>
              <mc:Fallback>
                <p:oleObj name="Document" r:id="rId4" imgW="6337300" imgH="5308600" progId="Word.Document.12">
                  <p:embed/>
                  <p:pic>
                    <p:nvPicPr>
                      <p:cNvPr id="0" name=""/>
                      <p:cNvPicPr/>
                      <p:nvPr/>
                    </p:nvPicPr>
                    <p:blipFill>
                      <a:blip r:embed="rId5"/>
                      <a:stretch>
                        <a:fillRect/>
                      </a:stretch>
                    </p:blipFill>
                    <p:spPr>
                      <a:xfrm>
                        <a:off x="1403350" y="774700"/>
                        <a:ext cx="6337300" cy="5308600"/>
                      </a:xfrm>
                      <a:prstGeom prst="rect">
                        <a:avLst/>
                      </a:prstGeom>
                    </p:spPr>
                  </p:pic>
                </p:oleObj>
              </mc:Fallback>
            </mc:AlternateContent>
          </a:graphicData>
        </a:graphic>
      </p:graphicFrame>
    </p:spTree>
    <p:extLst>
      <p:ext uri="{BB962C8B-B14F-4D97-AF65-F5344CB8AC3E}">
        <p14:creationId xmlns:p14="http://schemas.microsoft.com/office/powerpoint/2010/main" val="128622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and Parameters</a:t>
            </a:r>
            <a:endParaRPr lang="en-US" dirty="0"/>
          </a:p>
        </p:txBody>
      </p:sp>
      <p:sp>
        <p:nvSpPr>
          <p:cNvPr id="3" name="Content Placeholder 2"/>
          <p:cNvSpPr>
            <a:spLocks noGrp="1"/>
          </p:cNvSpPr>
          <p:nvPr>
            <p:ph idx="1"/>
          </p:nvPr>
        </p:nvSpPr>
        <p:spPr>
          <a:xfrm>
            <a:off x="498474" y="1333500"/>
            <a:ext cx="7556313" cy="4792663"/>
          </a:xfrm>
        </p:spPr>
        <p:txBody>
          <a:bodyPr>
            <a:normAutofit/>
          </a:bodyPr>
          <a:lstStyle/>
          <a:p>
            <a:pPr lvl="0"/>
            <a:r>
              <a:rPr lang="en-US" dirty="0"/>
              <a:t>Diatheses (evidenced by)</a:t>
            </a:r>
            <a:r>
              <a:rPr lang="en-US" dirty="0" smtClean="0"/>
              <a:t>:</a:t>
            </a:r>
            <a:endParaRPr lang="en-US" dirty="0"/>
          </a:p>
          <a:p>
            <a:pPr lvl="1"/>
            <a:r>
              <a:rPr lang="en-US" dirty="0"/>
              <a:t>Psychological, including:</a:t>
            </a:r>
          </a:p>
          <a:p>
            <a:pPr lvl="2"/>
            <a:r>
              <a:rPr lang="en-US" dirty="0"/>
              <a:t>DSM-IV-TR identified disorders including personality disorders, addictions, clinically defined pathological emotional states including anxiety, depression, anger</a:t>
            </a:r>
          </a:p>
          <a:p>
            <a:pPr lvl="2"/>
            <a:r>
              <a:rPr lang="en-US" dirty="0"/>
              <a:t>Childhood personality/mood/state disorders such as ODD and </a:t>
            </a:r>
            <a:r>
              <a:rPr lang="en-US" dirty="0" smtClean="0"/>
              <a:t>ADHD</a:t>
            </a:r>
          </a:p>
          <a:p>
            <a:pPr lvl="2"/>
            <a:r>
              <a:rPr lang="en-US" dirty="0" smtClean="0"/>
              <a:t>Low self-efficacy</a:t>
            </a:r>
            <a:endParaRPr lang="en-US" dirty="0"/>
          </a:p>
          <a:p>
            <a:pPr lvl="1"/>
            <a:r>
              <a:rPr lang="en-US" dirty="0"/>
              <a:t>Biological including:</a:t>
            </a:r>
          </a:p>
          <a:p>
            <a:pPr lvl="2"/>
            <a:r>
              <a:rPr lang="en-US" dirty="0" err="1"/>
              <a:t>neuro</a:t>
            </a:r>
            <a:r>
              <a:rPr lang="en-US" dirty="0"/>
              <a:t>-biological insult/injury/deficiency/abnormality;	</a:t>
            </a:r>
          </a:p>
          <a:p>
            <a:pPr lvl="2"/>
            <a:r>
              <a:rPr lang="en-US" dirty="0"/>
              <a:t>physiological such as low auto-</a:t>
            </a:r>
            <a:r>
              <a:rPr lang="en-US" dirty="0" err="1"/>
              <a:t>nomic</a:t>
            </a:r>
            <a:r>
              <a:rPr lang="en-US" dirty="0"/>
              <a:t> nervous system arousal, under-performance or over-performance of hormones and </a:t>
            </a:r>
            <a:r>
              <a:rPr lang="en-US" dirty="0" err="1"/>
              <a:t>neuro</a:t>
            </a:r>
            <a:r>
              <a:rPr lang="en-US" dirty="0"/>
              <a:t>-chemicals as well as yet-underdetermined chemicals   (</a:t>
            </a:r>
            <a:r>
              <a:rPr lang="en-US" dirty="0" err="1"/>
              <a:t>ie</a:t>
            </a:r>
            <a:r>
              <a:rPr lang="en-US" dirty="0"/>
              <a:t>. testosterone, estrogen, cortisol, dopamine)</a:t>
            </a:r>
          </a:p>
          <a:p>
            <a:pPr marL="0" lvl="2" indent="0">
              <a:spcBef>
                <a:spcPts val="0"/>
              </a:spcBef>
            </a:pPr>
            <a:endParaRPr lang="en-US" dirty="0" smtClean="0"/>
          </a:p>
        </p:txBody>
      </p:sp>
    </p:spTree>
    <p:extLst>
      <p:ext uri="{BB962C8B-B14F-4D97-AF65-F5344CB8AC3E}">
        <p14:creationId xmlns:p14="http://schemas.microsoft.com/office/powerpoint/2010/main" val="1608362359"/>
      </p:ext>
    </p:extLst>
  </p:cSld>
  <p:clrMapOvr>
    <a:masterClrMapping/>
  </p:clrMapOvr>
</p:sld>
</file>

<file path=ppt/theme/theme1.xml><?xml version="1.0" encoding="utf-8"?>
<a:theme xmlns:a="http://schemas.openxmlformats.org/drawingml/2006/main" name="Advantag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6822</TotalTime>
  <Words>2034</Words>
  <Application>Microsoft Macintosh PowerPoint</Application>
  <PresentationFormat>On-screen Show (4:3)</PresentationFormat>
  <Paragraphs>646</Paragraphs>
  <Slides>39</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Advantage</vt:lpstr>
      <vt:lpstr>Document</vt:lpstr>
      <vt:lpstr>Equation</vt:lpstr>
      <vt:lpstr>Diathesis-Stress: Perfect                   Fuzzy Cognitive Map</vt:lpstr>
      <vt:lpstr>Overview</vt:lpstr>
      <vt:lpstr>PowerPoint Presentation</vt:lpstr>
      <vt:lpstr>PowerPoint Presentation</vt:lpstr>
      <vt:lpstr>PowerPoint Presentation</vt:lpstr>
      <vt:lpstr>PowerPoint Presentation</vt:lpstr>
      <vt:lpstr>Diathesis-Stress Model</vt:lpstr>
      <vt:lpstr>PowerPoint Presentation</vt:lpstr>
      <vt:lpstr>Variables and Parameters</vt:lpstr>
      <vt:lpstr>Variables and Parameters</vt:lpstr>
      <vt:lpstr>Parameters</vt:lpstr>
      <vt:lpstr>Same as Gene X Environment?</vt:lpstr>
      <vt:lpstr>PowerPoint Presentation</vt:lpstr>
      <vt:lpstr>Deviance Diathesis-Stress Model 1 Logistic Regression Series</vt:lpstr>
      <vt:lpstr>Predictor Variables</vt:lpstr>
      <vt:lpstr>Outcome Variable -Dichotomous</vt:lpstr>
      <vt:lpstr>The Math of it All</vt:lpstr>
      <vt:lpstr>Method</vt:lpstr>
      <vt:lpstr>Results</vt:lpstr>
      <vt:lpstr>Limitations</vt:lpstr>
      <vt:lpstr>Limitations</vt:lpstr>
      <vt:lpstr>PowerPoint Presentation</vt:lpstr>
      <vt:lpstr>      Preliminary Fuzzy Cognitive Map</vt:lpstr>
      <vt:lpstr>Domains and Variables</vt:lpstr>
      <vt:lpstr>PowerPoint Presentation</vt:lpstr>
      <vt:lpstr>Causal Matrix</vt:lpstr>
      <vt:lpstr>Causal Matrix Algebra</vt:lpstr>
      <vt:lpstr>Causal Matrix Algebra</vt:lpstr>
      <vt:lpstr>Simulation of the Trivalent FCM For Functioning and State Status</vt:lpstr>
      <vt:lpstr>Converting Empirical Literature to Fuzzy Values using Fuzzy Rules</vt:lpstr>
      <vt:lpstr>Statements cont. </vt:lpstr>
      <vt:lpstr>Word Bank and Rankings</vt:lpstr>
      <vt:lpstr>Conversion via Fuzzy Rules</vt:lpstr>
      <vt:lpstr>Triangle Membership Function</vt:lpstr>
      <vt:lpstr>Examples of Membership Functions</vt:lpstr>
      <vt:lpstr>PowerPoint Presentation</vt:lpstr>
      <vt:lpstr>Experimentation with Weighted FCM</vt:lpstr>
      <vt:lpstr>Analysis of Network Concepts</vt:lpstr>
      <vt:lpstr>Discussion and Questions </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State Machine</dc:title>
  <dc:creator>Hamed Yaghoubi Shahir</dc:creator>
  <cp:lastModifiedBy>Hilary Kim  Morden</cp:lastModifiedBy>
  <cp:revision>138</cp:revision>
  <cp:lastPrinted>2011-09-27T19:14:18Z</cp:lastPrinted>
  <dcterms:created xsi:type="dcterms:W3CDTF">2011-09-27T05:17:15Z</dcterms:created>
  <dcterms:modified xsi:type="dcterms:W3CDTF">2011-11-30T20:14:43Z</dcterms:modified>
</cp:coreProperties>
</file>