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65" r:id="rId3"/>
    <p:sldId id="269" r:id="rId4"/>
    <p:sldId id="266" r:id="rId5"/>
    <p:sldId id="270" r:id="rId6"/>
    <p:sldId id="267" r:id="rId7"/>
    <p:sldId id="263" r:id="rId8"/>
    <p:sldId id="272" r:id="rId9"/>
    <p:sldId id="262" r:id="rId10"/>
    <p:sldId id="259" r:id="rId11"/>
    <p:sldId id="280" r:id="rId12"/>
    <p:sldId id="261" r:id="rId13"/>
    <p:sldId id="264" r:id="rId14"/>
    <p:sldId id="260" r:id="rId15"/>
    <p:sldId id="268" r:id="rId16"/>
    <p:sldId id="273" r:id="rId17"/>
    <p:sldId id="275" r:id="rId18"/>
    <p:sldId id="279" r:id="rId19"/>
    <p:sldId id="274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B021A-7157-4643-84DA-4106FB44B74A}" type="datetimeFigureOut">
              <a:rPr lang="en-US" smtClean="0"/>
              <a:t>9/13/11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644F1-4F36-DA41-9527-4FD58AB6E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82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34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47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82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9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3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88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71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7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541FD-0037-8949-B661-B708D7EC271C}" type="datetimeFigureOut">
              <a:rPr lang="en-US" smtClean="0"/>
              <a:t>9/13/11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644DA-415F-CB4C-A0D3-67F014B4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77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Modeling of Complex Social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MATH 800</a:t>
            </a:r>
          </a:p>
          <a:p>
            <a:r>
              <a:rPr lang="en-US" dirty="0" smtClean="0"/>
              <a:t>Fall 2011</a:t>
            </a:r>
          </a:p>
        </p:txBody>
      </p:sp>
    </p:spTree>
    <p:extLst>
      <p:ext uri="{BB962C8B-B14F-4D97-AF65-F5344CB8AC3E}">
        <p14:creationId xmlns:p14="http://schemas.microsoft.com/office/powerpoint/2010/main" val="636538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Steps in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</a:t>
            </a:r>
            <a:r>
              <a:rPr lang="en-US" dirty="0"/>
              <a:t>syst</a:t>
            </a:r>
            <a:r>
              <a:rPr lang="en-US" dirty="0"/>
              <a:t>e</a:t>
            </a:r>
            <a:r>
              <a:rPr lang="en-US" dirty="0"/>
              <a:t>ms </a:t>
            </a:r>
            <a:r>
              <a:rPr lang="en-US" dirty="0" smtClean="0"/>
              <a:t>and boundaries</a:t>
            </a:r>
            <a:r>
              <a:rPr lang="en-US" dirty="0"/>
              <a:t>. </a:t>
            </a:r>
          </a:p>
          <a:p>
            <a:r>
              <a:rPr lang="en-US" dirty="0" smtClean="0"/>
              <a:t>Simplify </a:t>
            </a:r>
            <a:r>
              <a:rPr lang="en-US" dirty="0"/>
              <a:t>assumptions. </a:t>
            </a:r>
          </a:p>
          <a:p>
            <a:r>
              <a:rPr lang="en-US" dirty="0" smtClean="0"/>
              <a:t>Draw an overall block diagram</a:t>
            </a:r>
          </a:p>
        </p:txBody>
      </p:sp>
    </p:spTree>
    <p:extLst>
      <p:ext uri="{BB962C8B-B14F-4D97-AF65-F5344CB8AC3E}">
        <p14:creationId xmlns:p14="http://schemas.microsoft.com/office/powerpoint/2010/main" val="916158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</a:t>
            </a:r>
            <a:r>
              <a:rPr lang="en-US" dirty="0" smtClean="0"/>
              <a:t>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Simple</a:t>
            </a:r>
          </a:p>
          <a:p>
            <a:pPr lvl="1"/>
            <a:r>
              <a:rPr lang="en-US" sz="2400" dirty="0"/>
              <a:t>Have </a:t>
            </a:r>
            <a:r>
              <a:rPr lang="en-US" sz="2400" dirty="0"/>
              <a:t>clearly defined </a:t>
            </a:r>
            <a:r>
              <a:rPr lang="en-US" sz="2400" dirty="0"/>
              <a:t>questions</a:t>
            </a:r>
          </a:p>
          <a:p>
            <a:pPr lvl="1"/>
            <a:r>
              <a:rPr lang="en-US" sz="2400" dirty="0"/>
              <a:t>Have </a:t>
            </a:r>
            <a:r>
              <a:rPr lang="en-US" sz="2400" dirty="0"/>
              <a:t>clearly stated </a:t>
            </a:r>
            <a:r>
              <a:rPr lang="en-US" sz="2400" dirty="0"/>
              <a:t>assumptions</a:t>
            </a:r>
          </a:p>
          <a:p>
            <a:r>
              <a:rPr lang="en-US" dirty="0"/>
              <a:t>Adaptable</a:t>
            </a:r>
          </a:p>
          <a:p>
            <a:r>
              <a:rPr lang="en-US" dirty="0"/>
              <a:t>Reproducible</a:t>
            </a:r>
          </a:p>
          <a:p>
            <a:pPr lvl="1"/>
            <a:r>
              <a:rPr lang="en-US" sz="2400" dirty="0"/>
              <a:t>Have </a:t>
            </a:r>
            <a:r>
              <a:rPr lang="en-US" sz="2400" dirty="0"/>
              <a:t>clearly defined variables </a:t>
            </a:r>
            <a:endParaRPr lang="en-US" sz="2400" dirty="0"/>
          </a:p>
          <a:p>
            <a:r>
              <a:rPr lang="en-US" dirty="0"/>
              <a:t>Validated</a:t>
            </a:r>
          </a:p>
          <a:p>
            <a:pPr lvl="1"/>
            <a:r>
              <a:rPr lang="en-US" sz="2400" dirty="0"/>
              <a:t>Use </a:t>
            </a:r>
            <a:r>
              <a:rPr lang="en-US" sz="2400" dirty="0"/>
              <a:t>the best data </a:t>
            </a:r>
            <a:r>
              <a:rPr lang="en-US" sz="2400" dirty="0"/>
              <a:t>available</a:t>
            </a:r>
          </a:p>
          <a:p>
            <a:pPr lvl="1"/>
            <a:r>
              <a:rPr lang="en-US" sz="2400" dirty="0"/>
              <a:t>Interpret </a:t>
            </a:r>
            <a:r>
              <a:rPr lang="en-US" sz="2400" dirty="0"/>
              <a:t>results with </a:t>
            </a:r>
            <a:r>
              <a:rPr lang="en-US" sz="2400" dirty="0" smtClean="0"/>
              <a:t>caution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4396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Modeling Process</a:t>
            </a:r>
          </a:p>
        </p:txBody>
      </p:sp>
      <p:pic>
        <p:nvPicPr>
          <p:cNvPr id="4" name="Picture 3" descr="3model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04" y="1400664"/>
            <a:ext cx="7190075" cy="539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1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Modeling Process</a:t>
            </a:r>
          </a:p>
        </p:txBody>
      </p:sp>
      <p:pic>
        <p:nvPicPr>
          <p:cNvPr id="4" name="Picture 3" descr="3model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04" y="1400664"/>
            <a:ext cx="7190075" cy="539255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49540" y="3399233"/>
            <a:ext cx="233444" cy="298834"/>
          </a:xfrm>
          <a:prstGeom prst="rect">
            <a:avLst/>
          </a:prstGeom>
          <a:solidFill>
            <a:srgbClr val="FF0800">
              <a:alpha val="97000"/>
            </a:srgb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>
            <a:off x="3342911" y="3464596"/>
            <a:ext cx="499596" cy="200775"/>
          </a:xfrm>
          <a:prstGeom prst="triangle">
            <a:avLst/>
          </a:prstGeom>
          <a:solidFill>
            <a:srgbClr val="FF0800">
              <a:alpha val="97000"/>
            </a:srgb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038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Conceptual </a:t>
            </a:r>
            <a:r>
              <a:rPr lang="en-US" dirty="0" smtClean="0"/>
              <a:t>Modeling </a:t>
            </a:r>
            <a:r>
              <a:rPr lang="en-US" dirty="0"/>
              <a:t>Diagram</a:t>
            </a:r>
          </a:p>
        </p:txBody>
      </p:sp>
      <p:sp>
        <p:nvSpPr>
          <p:cNvPr id="5" name="Oval 4"/>
          <p:cNvSpPr/>
          <p:nvPr/>
        </p:nvSpPr>
        <p:spPr>
          <a:xfrm>
            <a:off x="943114" y="1951698"/>
            <a:ext cx="1241922" cy="1167319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S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523332" y="1951698"/>
            <a:ext cx="1241922" cy="1167319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I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094215" y="1951698"/>
            <a:ext cx="1241922" cy="116731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R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5" idx="6"/>
            <a:endCxn id="6" idx="2"/>
          </p:cNvCxnSpPr>
          <p:nvPr/>
        </p:nvCxnSpPr>
        <p:spPr>
          <a:xfrm>
            <a:off x="2185036" y="2535358"/>
            <a:ext cx="133829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765254" y="2535358"/>
            <a:ext cx="133829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87754" y="2166495"/>
            <a:ext cx="1241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Transmission (α)</a:t>
            </a:r>
            <a:endParaRPr lang="en-US" sz="1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796265" y="2166495"/>
            <a:ext cx="1241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Recover (β</a:t>
            </a:r>
            <a:r>
              <a:rPr lang="en-US" sz="1200" b="1" dirty="0"/>
              <a:t>)</a:t>
            </a:r>
          </a:p>
          <a:p>
            <a:endParaRPr lang="en-US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16096" y="1582366"/>
            <a:ext cx="2445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SIR Epidemic Model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3114" y="4501183"/>
            <a:ext cx="708608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Susceptibles</a:t>
            </a:r>
            <a:r>
              <a:rPr lang="en-US" b="1" dirty="0"/>
              <a:t> (</a:t>
            </a:r>
            <a:r>
              <a:rPr lang="en-US" b="1" i="1" dirty="0"/>
              <a:t>S</a:t>
            </a:r>
            <a:r>
              <a:rPr lang="en-US" b="1" dirty="0"/>
              <a:t>): </a:t>
            </a:r>
            <a:r>
              <a:rPr lang="en-US" dirty="0"/>
              <a:t>Individuals susceptible to the disease </a:t>
            </a:r>
            <a:endParaRPr lang="en-US" dirty="0" smtClean="0"/>
          </a:p>
          <a:p>
            <a:r>
              <a:rPr lang="en-US" b="1" dirty="0" smtClean="0"/>
              <a:t>Infectious (</a:t>
            </a:r>
            <a:r>
              <a:rPr lang="en-US" b="1" i="1" dirty="0"/>
              <a:t>I</a:t>
            </a:r>
            <a:r>
              <a:rPr lang="en-US" b="1" dirty="0"/>
              <a:t>): </a:t>
            </a:r>
            <a:r>
              <a:rPr lang="en-US" dirty="0"/>
              <a:t>Infected Individuals able to transmit the parasite to others </a:t>
            </a:r>
            <a:endParaRPr lang="en-US" dirty="0" smtClean="0"/>
          </a:p>
          <a:p>
            <a:r>
              <a:rPr lang="en-US" b="1" dirty="0" smtClean="0"/>
              <a:t>Recovered (</a:t>
            </a:r>
            <a:r>
              <a:rPr lang="en-US" b="1" i="1" dirty="0"/>
              <a:t>R</a:t>
            </a:r>
            <a:r>
              <a:rPr lang="en-US" b="1" dirty="0"/>
              <a:t>): </a:t>
            </a:r>
            <a:r>
              <a:rPr lang="en-US" dirty="0"/>
              <a:t>Individuals that have recovered, are immune or have died 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the </a:t>
            </a:r>
            <a:r>
              <a:rPr lang="en-US" dirty="0" smtClean="0"/>
              <a:t>disease </a:t>
            </a:r>
            <a:r>
              <a:rPr lang="en-US" dirty="0"/>
              <a:t>and do not contribute to the transmission of the </a:t>
            </a:r>
            <a:r>
              <a:rPr lang="en-US" dirty="0" smtClean="0"/>
              <a:t>disease</a:t>
            </a:r>
          </a:p>
          <a:p>
            <a:endParaRPr lang="en-US" dirty="0"/>
          </a:p>
          <a:p>
            <a:r>
              <a:rPr lang="en-US" b="1" dirty="0"/>
              <a:t>Parameters: </a:t>
            </a:r>
            <a:r>
              <a:rPr lang="en-US" dirty="0"/>
              <a:t>α, </a:t>
            </a:r>
            <a:r>
              <a:rPr lang="en-US" dirty="0" smtClean="0"/>
              <a:t>β</a:t>
            </a:r>
          </a:p>
          <a:p>
            <a:r>
              <a:rPr lang="en-US" b="1" dirty="0"/>
              <a:t>Variables: </a:t>
            </a:r>
            <a:r>
              <a:rPr lang="en-US" dirty="0"/>
              <a:t>S, I, </a:t>
            </a:r>
            <a:r>
              <a:rPr lang="en-US" dirty="0" smtClean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779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Conceptual </a:t>
            </a:r>
            <a:r>
              <a:rPr lang="en-US" dirty="0" smtClean="0"/>
              <a:t>Modeling </a:t>
            </a:r>
            <a:r>
              <a:rPr lang="en-US" dirty="0"/>
              <a:t>Diagram</a:t>
            </a:r>
          </a:p>
        </p:txBody>
      </p:sp>
      <p:sp>
        <p:nvSpPr>
          <p:cNvPr id="5" name="Oval 4"/>
          <p:cNvSpPr/>
          <p:nvPr/>
        </p:nvSpPr>
        <p:spPr>
          <a:xfrm>
            <a:off x="943114" y="1951698"/>
            <a:ext cx="1241922" cy="1167319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S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523332" y="1951698"/>
            <a:ext cx="1241922" cy="1167319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I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094215" y="1951698"/>
            <a:ext cx="1241922" cy="116731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R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5" idx="6"/>
            <a:endCxn id="6" idx="2"/>
          </p:cNvCxnSpPr>
          <p:nvPr/>
        </p:nvCxnSpPr>
        <p:spPr>
          <a:xfrm>
            <a:off x="2185036" y="2535358"/>
            <a:ext cx="133829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765254" y="2535358"/>
            <a:ext cx="133829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87754" y="2166495"/>
            <a:ext cx="1241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Transmission (α)</a:t>
            </a:r>
            <a:endParaRPr lang="en-US" sz="1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796265" y="2166495"/>
            <a:ext cx="1241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Recover (β</a:t>
            </a:r>
            <a:r>
              <a:rPr lang="en-US" sz="1200" b="1" dirty="0"/>
              <a:t>)</a:t>
            </a:r>
          </a:p>
          <a:p>
            <a:endParaRPr lang="en-US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16096" y="1582366"/>
            <a:ext cx="2445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SIR Epidemic Model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3114" y="4501183"/>
            <a:ext cx="697517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Susceptibles</a:t>
            </a:r>
            <a:r>
              <a:rPr lang="en-US" b="1" dirty="0"/>
              <a:t> (</a:t>
            </a:r>
            <a:r>
              <a:rPr lang="en-US" b="1" i="1" dirty="0"/>
              <a:t>S</a:t>
            </a:r>
            <a:r>
              <a:rPr lang="en-US" b="1" dirty="0"/>
              <a:t>): </a:t>
            </a:r>
            <a:r>
              <a:rPr lang="en-US" dirty="0"/>
              <a:t>Individuals susceptible to the disease </a:t>
            </a:r>
            <a:endParaRPr lang="en-US" dirty="0" smtClean="0"/>
          </a:p>
          <a:p>
            <a:r>
              <a:rPr lang="en-US" b="1" dirty="0" smtClean="0"/>
              <a:t>Infectious (</a:t>
            </a:r>
            <a:r>
              <a:rPr lang="en-US" b="1" i="1" dirty="0"/>
              <a:t>I</a:t>
            </a:r>
            <a:r>
              <a:rPr lang="en-US" b="1" dirty="0"/>
              <a:t>): </a:t>
            </a:r>
            <a:r>
              <a:rPr lang="en-US" dirty="0"/>
              <a:t>Infected Individuals able to transmit the parasite to others </a:t>
            </a:r>
            <a:endParaRPr lang="en-US" dirty="0" smtClean="0"/>
          </a:p>
          <a:p>
            <a:r>
              <a:rPr lang="en-US" b="1" dirty="0" smtClean="0"/>
              <a:t>Recovered (</a:t>
            </a:r>
            <a:r>
              <a:rPr lang="en-US" b="1" i="1" dirty="0"/>
              <a:t>R</a:t>
            </a:r>
            <a:r>
              <a:rPr lang="en-US" b="1" dirty="0"/>
              <a:t>): </a:t>
            </a:r>
            <a:r>
              <a:rPr lang="en-US" dirty="0"/>
              <a:t>Individuals that have </a:t>
            </a:r>
            <a:r>
              <a:rPr lang="en-US" dirty="0" smtClean="0"/>
              <a:t>recovered</a:t>
            </a:r>
          </a:p>
          <a:p>
            <a:r>
              <a:rPr lang="en-US" b="1" dirty="0" smtClean="0"/>
              <a:t>Death (</a:t>
            </a:r>
            <a:r>
              <a:rPr lang="en-US" b="1" i="1" dirty="0" smtClean="0"/>
              <a:t>D</a:t>
            </a:r>
            <a:r>
              <a:rPr lang="en-US" b="1" dirty="0" smtClean="0"/>
              <a:t>)</a:t>
            </a:r>
            <a:r>
              <a:rPr lang="en-US" b="1" dirty="0"/>
              <a:t>: </a:t>
            </a:r>
            <a:r>
              <a:rPr lang="en-US" dirty="0" smtClean="0"/>
              <a:t>Individuals </a:t>
            </a:r>
            <a:r>
              <a:rPr lang="en-US" dirty="0"/>
              <a:t>that have </a:t>
            </a:r>
            <a:r>
              <a:rPr lang="en-US" dirty="0" smtClean="0"/>
              <a:t>died from </a:t>
            </a:r>
            <a:r>
              <a:rPr lang="en-US" dirty="0"/>
              <a:t>the </a:t>
            </a:r>
            <a:r>
              <a:rPr lang="en-US" dirty="0" smtClean="0"/>
              <a:t>disease</a:t>
            </a:r>
          </a:p>
          <a:p>
            <a:endParaRPr lang="en-US" dirty="0"/>
          </a:p>
          <a:p>
            <a:r>
              <a:rPr lang="en-US" b="1" dirty="0"/>
              <a:t>Parameters: </a:t>
            </a:r>
            <a:r>
              <a:rPr lang="en-US" dirty="0"/>
              <a:t>α, </a:t>
            </a:r>
            <a:r>
              <a:rPr lang="en-US" dirty="0" smtClean="0"/>
              <a:t>β, </a:t>
            </a:r>
            <a:r>
              <a:rPr lang="en-US" dirty="0" err="1" smtClean="0"/>
              <a:t>γ</a:t>
            </a:r>
            <a:r>
              <a:rPr lang="en-US" dirty="0" smtClean="0"/>
              <a:t>, </a:t>
            </a:r>
            <a:r>
              <a:rPr lang="en-US" dirty="0" err="1" smtClean="0"/>
              <a:t>δ</a:t>
            </a:r>
            <a:endParaRPr lang="en-US" dirty="0" smtClean="0"/>
          </a:p>
          <a:p>
            <a:r>
              <a:rPr lang="en-US" b="1" dirty="0"/>
              <a:t>Variables: </a:t>
            </a:r>
            <a:r>
              <a:rPr lang="en-US" dirty="0" smtClean="0"/>
              <a:t>S, I, R, D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7955426" y="1398961"/>
            <a:ext cx="812730" cy="78415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</a:t>
            </a:r>
          </a:p>
        </p:txBody>
      </p:sp>
      <p:cxnSp>
        <p:nvCxnSpPr>
          <p:cNvPr id="8" name="Straight Arrow Connector 7"/>
          <p:cNvCxnSpPr>
            <a:stCxn id="7" idx="7"/>
            <a:endCxn id="15" idx="2"/>
          </p:cNvCxnSpPr>
          <p:nvPr/>
        </p:nvCxnSpPr>
        <p:spPr>
          <a:xfrm flipV="1">
            <a:off x="7154262" y="1791039"/>
            <a:ext cx="801164" cy="3316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4"/>
          </p:cNvCxnSpPr>
          <p:nvPr/>
        </p:nvCxnSpPr>
        <p:spPr>
          <a:xfrm flipH="1">
            <a:off x="6713848" y="3119017"/>
            <a:ext cx="1328" cy="700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59406" y="3819468"/>
            <a:ext cx="51557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5" idx="4"/>
          </p:cNvCxnSpPr>
          <p:nvPr/>
        </p:nvCxnSpPr>
        <p:spPr>
          <a:xfrm flipV="1">
            <a:off x="1559406" y="3119017"/>
            <a:ext cx="4669" cy="7004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701038" y="1660983"/>
            <a:ext cx="1241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Death</a:t>
            </a:r>
            <a:r>
              <a:rPr lang="en-US" sz="1200" b="1" dirty="0"/>
              <a:t> </a:t>
            </a:r>
            <a:r>
              <a:rPr lang="en-US" sz="1200" b="1" dirty="0" smtClean="0"/>
              <a:t>(</a:t>
            </a:r>
            <a:r>
              <a:rPr lang="en-US" sz="1200" b="1" dirty="0" err="1" smtClean="0"/>
              <a:t>δ</a:t>
            </a:r>
            <a:r>
              <a:rPr lang="en-US" sz="1200" b="1" dirty="0"/>
              <a:t>)</a:t>
            </a:r>
          </a:p>
          <a:p>
            <a:endParaRPr lang="en-US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753302" y="3819468"/>
            <a:ext cx="1241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(</a:t>
            </a:r>
            <a:r>
              <a:rPr lang="en-US" sz="1200" b="1" dirty="0" err="1" smtClean="0"/>
              <a:t>γ</a:t>
            </a:r>
            <a:r>
              <a:rPr lang="en-US" sz="1200" b="1" dirty="0" smtClean="0"/>
              <a:t>)</a:t>
            </a:r>
            <a:endParaRPr lang="en-US" sz="1200" b="1" dirty="0"/>
          </a:p>
          <a:p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701035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Simulation: </a:t>
            </a:r>
            <a:r>
              <a:rPr lang="en-US" dirty="0"/>
              <a:t>Simulation is any technique for analyzing, designing, and operating complex systems.</a:t>
            </a:r>
          </a:p>
          <a:p>
            <a:r>
              <a:rPr lang="en-US" b="1" dirty="0" smtClean="0"/>
              <a:t>Visualization: </a:t>
            </a:r>
            <a:r>
              <a:rPr lang="en-US" dirty="0" smtClean="0"/>
              <a:t>Visualization is </a:t>
            </a:r>
            <a:r>
              <a:rPr lang="en-US" dirty="0"/>
              <a:t>any technique for </a:t>
            </a:r>
            <a:r>
              <a:rPr lang="en-US" dirty="0" smtClean="0"/>
              <a:t>creating images, </a:t>
            </a:r>
            <a:r>
              <a:rPr lang="en-US" dirty="0"/>
              <a:t>diagrams, or animations to communicate </a:t>
            </a:r>
            <a:r>
              <a:rPr lang="en-US" dirty="0" smtClean="0"/>
              <a:t>and describe the behavior of complex systems.</a:t>
            </a:r>
          </a:p>
        </p:txBody>
      </p:sp>
    </p:spTree>
    <p:extLst>
      <p:ext uri="{BB962C8B-B14F-4D97-AF65-F5344CB8AC3E}">
        <p14:creationId xmlns:p14="http://schemas.microsoft.com/office/powerpoint/2010/main" val="1011332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Mathematical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Linear vs. </a:t>
            </a:r>
            <a:r>
              <a:rPr lang="en-US" dirty="0" smtClean="0"/>
              <a:t>Non-linear Models </a:t>
            </a:r>
          </a:p>
          <a:p>
            <a:pPr lvl="1"/>
            <a:r>
              <a:rPr lang="en-US" dirty="0" smtClean="0"/>
              <a:t>In linear models all the </a:t>
            </a:r>
            <a:r>
              <a:rPr lang="en-US" dirty="0"/>
              <a:t>variables and the </a:t>
            </a:r>
            <a:r>
              <a:rPr lang="en-US" dirty="0" smtClean="0"/>
              <a:t>parameters are connected by </a:t>
            </a:r>
            <a:r>
              <a:rPr lang="en-US" dirty="0"/>
              <a:t>linear </a:t>
            </a:r>
            <a:r>
              <a:rPr lang="en-US" dirty="0" smtClean="0"/>
              <a:t>equations. Otherwise the model is non-linear.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47620" y="4222789"/>
            <a:ext cx="1241922" cy="1167319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S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427838" y="4222789"/>
            <a:ext cx="1241922" cy="1167319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I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998721" y="4222789"/>
            <a:ext cx="1241922" cy="116731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R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6"/>
            <a:endCxn id="5" idx="2"/>
          </p:cNvCxnSpPr>
          <p:nvPr/>
        </p:nvCxnSpPr>
        <p:spPr>
          <a:xfrm>
            <a:off x="2089542" y="4806449"/>
            <a:ext cx="133829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669760" y="4806449"/>
            <a:ext cx="133829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92260" y="4437586"/>
            <a:ext cx="1241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Transmission (α)</a:t>
            </a:r>
            <a:endParaRPr lang="en-US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700771" y="4437586"/>
            <a:ext cx="1241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Recover (β</a:t>
            </a:r>
            <a:r>
              <a:rPr lang="en-US" sz="1200" b="1" dirty="0"/>
              <a:t>)</a:t>
            </a:r>
          </a:p>
          <a:p>
            <a:endParaRPr lang="en-US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920602" y="3853457"/>
            <a:ext cx="2445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SIR Epidemic Model</a:t>
            </a:r>
          </a:p>
        </p:txBody>
      </p:sp>
      <p:sp>
        <p:nvSpPr>
          <p:cNvPr id="12" name="Oval 11"/>
          <p:cNvSpPr/>
          <p:nvPr/>
        </p:nvSpPr>
        <p:spPr>
          <a:xfrm>
            <a:off x="7859932" y="3670052"/>
            <a:ext cx="812730" cy="78415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</a:t>
            </a:r>
          </a:p>
        </p:txBody>
      </p:sp>
      <p:cxnSp>
        <p:nvCxnSpPr>
          <p:cNvPr id="13" name="Straight Arrow Connector 12"/>
          <p:cNvCxnSpPr>
            <a:stCxn id="6" idx="7"/>
            <a:endCxn id="12" idx="2"/>
          </p:cNvCxnSpPr>
          <p:nvPr/>
        </p:nvCxnSpPr>
        <p:spPr>
          <a:xfrm flipV="1">
            <a:off x="7058768" y="4062130"/>
            <a:ext cx="801164" cy="3316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4"/>
          </p:cNvCxnSpPr>
          <p:nvPr/>
        </p:nvCxnSpPr>
        <p:spPr>
          <a:xfrm flipH="1">
            <a:off x="6618354" y="5390108"/>
            <a:ext cx="1328" cy="700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463912" y="6090559"/>
            <a:ext cx="51557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4" idx="4"/>
          </p:cNvCxnSpPr>
          <p:nvPr/>
        </p:nvCxnSpPr>
        <p:spPr>
          <a:xfrm flipV="1">
            <a:off x="1463912" y="5390108"/>
            <a:ext cx="4669" cy="7004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05544" y="3932074"/>
            <a:ext cx="1241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Death</a:t>
            </a:r>
            <a:r>
              <a:rPr lang="en-US" sz="1200" b="1" dirty="0"/>
              <a:t> </a:t>
            </a:r>
            <a:r>
              <a:rPr lang="en-US" sz="1200" b="1" dirty="0" smtClean="0"/>
              <a:t>(</a:t>
            </a:r>
            <a:r>
              <a:rPr lang="en-US" sz="1200" b="1" dirty="0" err="1" smtClean="0"/>
              <a:t>δ</a:t>
            </a:r>
            <a:r>
              <a:rPr lang="en-US" sz="1200" b="1" dirty="0"/>
              <a:t>)</a:t>
            </a:r>
          </a:p>
          <a:p>
            <a:endParaRPr lang="en-US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657808" y="6090559"/>
            <a:ext cx="1241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(</a:t>
            </a:r>
            <a:r>
              <a:rPr lang="en-US" sz="1200" b="1" dirty="0" err="1" smtClean="0"/>
              <a:t>γ</a:t>
            </a:r>
            <a:r>
              <a:rPr lang="en-US" sz="1200" b="1" dirty="0" smtClean="0"/>
              <a:t>)</a:t>
            </a:r>
            <a:endParaRPr lang="en-US" sz="1200" b="1" dirty="0"/>
          </a:p>
          <a:p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4215452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Mathematical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Aggregate </a:t>
            </a:r>
            <a:r>
              <a:rPr lang="en-US" dirty="0" smtClean="0"/>
              <a:t>vs. </a:t>
            </a:r>
            <a:r>
              <a:rPr lang="en-US" dirty="0"/>
              <a:t>Individual M</a:t>
            </a:r>
            <a:r>
              <a:rPr lang="en-US" dirty="0" smtClean="0"/>
              <a:t>odels</a:t>
            </a:r>
          </a:p>
          <a:p>
            <a:endParaRPr lang="en-US" dirty="0"/>
          </a:p>
        </p:txBody>
      </p:sp>
      <p:pic>
        <p:nvPicPr>
          <p:cNvPr id="4" name="Picture 3" descr="percept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09" y="2904335"/>
            <a:ext cx="3111263" cy="3106454"/>
          </a:xfrm>
          <a:prstGeom prst="rect">
            <a:avLst/>
          </a:prstGeom>
        </p:spPr>
      </p:pic>
      <p:pic>
        <p:nvPicPr>
          <p:cNvPr id="5" name="Picture 4" descr="sy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808" y="3007064"/>
            <a:ext cx="4264131" cy="27419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22275" y="5708767"/>
            <a:ext cx="1964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smtClean="0"/>
              <a:t>Ken Thompson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94976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Mathematical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6466"/>
          </a:xfrm>
        </p:spPr>
        <p:txBody>
          <a:bodyPr>
            <a:normAutofit/>
          </a:bodyPr>
          <a:lstStyle/>
          <a:p>
            <a:r>
              <a:rPr lang="en-US" dirty="0"/>
              <a:t>Deterministic vs. Stochastic </a:t>
            </a:r>
            <a:r>
              <a:rPr lang="en-US" dirty="0"/>
              <a:t>M</a:t>
            </a:r>
            <a:r>
              <a:rPr lang="en-US" dirty="0" smtClean="0"/>
              <a:t>odels</a:t>
            </a:r>
          </a:p>
          <a:p>
            <a:pPr lvl="1"/>
            <a:r>
              <a:rPr lang="en-US" dirty="0"/>
              <a:t>Deterministic models have no </a:t>
            </a:r>
            <a:r>
              <a:rPr lang="en-US" dirty="0" smtClean="0"/>
              <a:t>uncertain </a:t>
            </a:r>
            <a:r>
              <a:rPr lang="en-US" dirty="0"/>
              <a:t>components</a:t>
            </a:r>
            <a:r>
              <a:rPr lang="en-US" dirty="0" smtClean="0"/>
              <a:t> (no </a:t>
            </a:r>
            <a:r>
              <a:rPr lang="en-US" dirty="0"/>
              <a:t>parameters </a:t>
            </a:r>
            <a:r>
              <a:rPr lang="en-US" dirty="0" smtClean="0"/>
              <a:t>are </a:t>
            </a:r>
            <a:r>
              <a:rPr lang="en-US" dirty="0"/>
              <a:t>characterized by </a:t>
            </a:r>
            <a:r>
              <a:rPr lang="en-US" dirty="0" smtClean="0"/>
              <a:t>probability), </a:t>
            </a:r>
            <a:r>
              <a:rPr lang="en-US" dirty="0"/>
              <a:t>as opposed to stochastic </a:t>
            </a:r>
            <a:r>
              <a:rPr lang="en-US" dirty="0" smtClean="0"/>
              <a:t>models</a:t>
            </a:r>
          </a:p>
        </p:txBody>
      </p:sp>
      <p:sp>
        <p:nvSpPr>
          <p:cNvPr id="4" name="Oval 3"/>
          <p:cNvSpPr/>
          <p:nvPr/>
        </p:nvSpPr>
        <p:spPr>
          <a:xfrm>
            <a:off x="847620" y="4222789"/>
            <a:ext cx="1241922" cy="1167319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S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427838" y="4222789"/>
            <a:ext cx="1241922" cy="1167319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I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998721" y="4222789"/>
            <a:ext cx="1241922" cy="116731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n>
                  <a:solidFill>
                    <a:srgbClr val="000000"/>
                  </a:solidFill>
                </a:ln>
                <a:solidFill>
                  <a:schemeClr val="tx1"/>
                </a:solidFill>
              </a:rPr>
              <a:t>R</a:t>
            </a:r>
            <a:endParaRPr lang="en-US" sz="5400" dirty="0">
              <a:ln>
                <a:solidFill>
                  <a:srgbClr val="000000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6"/>
            <a:endCxn id="5" idx="2"/>
          </p:cNvCxnSpPr>
          <p:nvPr/>
        </p:nvCxnSpPr>
        <p:spPr>
          <a:xfrm>
            <a:off x="2089542" y="4806449"/>
            <a:ext cx="133829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669760" y="4806449"/>
            <a:ext cx="133829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92260" y="4437586"/>
            <a:ext cx="1241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Transmission (α)</a:t>
            </a:r>
            <a:endParaRPr lang="en-US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700771" y="4437586"/>
            <a:ext cx="1241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Recover (β</a:t>
            </a:r>
            <a:r>
              <a:rPr lang="en-US" sz="1200" b="1" dirty="0"/>
              <a:t>)</a:t>
            </a:r>
          </a:p>
          <a:p>
            <a:endParaRPr lang="en-US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920602" y="3853457"/>
            <a:ext cx="2445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SIR Epidemic Model</a:t>
            </a:r>
          </a:p>
        </p:txBody>
      </p:sp>
      <p:sp>
        <p:nvSpPr>
          <p:cNvPr id="12" name="Oval 11"/>
          <p:cNvSpPr/>
          <p:nvPr/>
        </p:nvSpPr>
        <p:spPr>
          <a:xfrm>
            <a:off x="7859932" y="3670052"/>
            <a:ext cx="812730" cy="78415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D</a:t>
            </a:r>
          </a:p>
        </p:txBody>
      </p:sp>
      <p:cxnSp>
        <p:nvCxnSpPr>
          <p:cNvPr id="13" name="Straight Arrow Connector 12"/>
          <p:cNvCxnSpPr>
            <a:stCxn id="6" idx="7"/>
            <a:endCxn id="12" idx="2"/>
          </p:cNvCxnSpPr>
          <p:nvPr/>
        </p:nvCxnSpPr>
        <p:spPr>
          <a:xfrm flipV="1">
            <a:off x="7058768" y="4062130"/>
            <a:ext cx="801164" cy="3316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4"/>
          </p:cNvCxnSpPr>
          <p:nvPr/>
        </p:nvCxnSpPr>
        <p:spPr>
          <a:xfrm flipH="1">
            <a:off x="6618354" y="5390108"/>
            <a:ext cx="1328" cy="700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463912" y="6090559"/>
            <a:ext cx="51557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4" idx="4"/>
          </p:cNvCxnSpPr>
          <p:nvPr/>
        </p:nvCxnSpPr>
        <p:spPr>
          <a:xfrm flipV="1">
            <a:off x="1463912" y="5390108"/>
            <a:ext cx="4669" cy="7004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05544" y="3932074"/>
            <a:ext cx="1241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Death</a:t>
            </a:r>
            <a:r>
              <a:rPr lang="en-US" sz="1200" b="1" dirty="0"/>
              <a:t> </a:t>
            </a:r>
            <a:r>
              <a:rPr lang="en-US" sz="1200" b="1" dirty="0" smtClean="0"/>
              <a:t>(</a:t>
            </a:r>
            <a:r>
              <a:rPr lang="en-US" sz="1200" b="1" dirty="0" err="1" smtClean="0"/>
              <a:t>δ</a:t>
            </a:r>
            <a:r>
              <a:rPr lang="en-US" sz="1200" b="1" dirty="0"/>
              <a:t>)</a:t>
            </a:r>
          </a:p>
          <a:p>
            <a:endParaRPr lang="en-US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657808" y="6090559"/>
            <a:ext cx="12419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    (</a:t>
            </a:r>
            <a:r>
              <a:rPr lang="en-US" sz="1200" b="1" dirty="0" err="1" smtClean="0"/>
              <a:t>γ</a:t>
            </a:r>
            <a:r>
              <a:rPr lang="en-US" sz="1200" b="1" dirty="0" smtClean="0"/>
              <a:t>)</a:t>
            </a:r>
            <a:endParaRPr lang="en-US" sz="1200" b="1" dirty="0"/>
          </a:p>
          <a:p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572849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Social</a:t>
            </a:r>
            <a:r>
              <a:rPr lang="en-US" dirty="0" smtClean="0"/>
              <a:t>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258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b="1" dirty="0"/>
              <a:t>system</a:t>
            </a:r>
            <a:r>
              <a:rPr lang="en-US" dirty="0"/>
              <a:t> is a set of elements and relationships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b="1" dirty="0"/>
              <a:t>complex system </a:t>
            </a:r>
            <a:r>
              <a:rPr lang="en-US" dirty="0"/>
              <a:t>is a system whose behavior cannot be easily or intuitively predicted</a:t>
            </a:r>
          </a:p>
        </p:txBody>
      </p:sp>
    </p:spTree>
    <p:extLst>
      <p:ext uri="{BB962C8B-B14F-4D97-AF65-F5344CB8AC3E}">
        <p14:creationId xmlns:p14="http://schemas.microsoft.com/office/powerpoint/2010/main" val="40657157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Mathematical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86713" cy="4750016"/>
          </a:xfrm>
        </p:spPr>
        <p:txBody>
          <a:bodyPr>
            <a:normAutofit/>
          </a:bodyPr>
          <a:lstStyle/>
          <a:p>
            <a:r>
              <a:rPr lang="en-US" dirty="0" smtClean="0"/>
              <a:t>Static </a:t>
            </a:r>
            <a:r>
              <a:rPr lang="en-US" dirty="0"/>
              <a:t>vs. Dynamic </a:t>
            </a:r>
            <a:r>
              <a:rPr lang="en-US" dirty="0" smtClean="0"/>
              <a:t>Models</a:t>
            </a:r>
          </a:p>
          <a:p>
            <a:pPr lvl="1"/>
            <a:r>
              <a:rPr lang="en-US" dirty="0" smtClean="0"/>
              <a:t>A dynamic </a:t>
            </a:r>
            <a:r>
              <a:rPr lang="en-US" dirty="0"/>
              <a:t>model refers to </a:t>
            </a:r>
            <a:r>
              <a:rPr lang="en-US" dirty="0" smtClean="0"/>
              <a:t>a system that changes over time, </a:t>
            </a:r>
            <a:r>
              <a:rPr lang="en-US" dirty="0"/>
              <a:t>whereas </a:t>
            </a:r>
            <a:r>
              <a:rPr lang="en-US" dirty="0" smtClean="0"/>
              <a:t>static </a:t>
            </a:r>
            <a:r>
              <a:rPr lang="en-US" dirty="0"/>
              <a:t>model refers to a system </a:t>
            </a:r>
            <a:r>
              <a:rPr lang="en-US" dirty="0" smtClean="0"/>
              <a:t>that is at </a:t>
            </a:r>
            <a:r>
              <a:rPr lang="en-US" dirty="0"/>
              <a:t>steady </a:t>
            </a:r>
            <a:r>
              <a:rPr lang="en-US" dirty="0" smtClean="0"/>
              <a:t>state</a:t>
            </a:r>
          </a:p>
          <a:p>
            <a:pPr lvl="1"/>
            <a:r>
              <a:rPr lang="en-US" dirty="0" smtClean="0"/>
              <a:t>Dynamic </a:t>
            </a:r>
            <a:r>
              <a:rPr lang="en-US" dirty="0"/>
              <a:t>model is a representation of the behavior of the static components of the system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 descr="percept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537" y="1709000"/>
            <a:ext cx="3111263" cy="3106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7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Mathematical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78024"/>
          </a:xfrm>
        </p:spPr>
        <p:txBody>
          <a:bodyPr>
            <a:normAutofit/>
          </a:bodyPr>
          <a:lstStyle/>
          <a:p>
            <a:r>
              <a:rPr lang="en-US" dirty="0" smtClean="0"/>
              <a:t>Continuous </a:t>
            </a:r>
            <a:r>
              <a:rPr lang="en-US" dirty="0"/>
              <a:t>vs. Discrete </a:t>
            </a:r>
            <a:r>
              <a:rPr lang="en-US" dirty="0" smtClean="0"/>
              <a:t>Models</a:t>
            </a:r>
          </a:p>
          <a:p>
            <a:pPr lvl="1"/>
            <a:r>
              <a:rPr lang="en-US" dirty="0" smtClean="0"/>
              <a:t>In discrete Models variables </a:t>
            </a:r>
            <a:r>
              <a:rPr lang="en-US" dirty="0"/>
              <a:t>change only at a countable number of points in </a:t>
            </a:r>
            <a:r>
              <a:rPr lang="en-US" dirty="0" smtClean="0"/>
              <a:t>time, </a:t>
            </a:r>
            <a:r>
              <a:rPr lang="en-US" dirty="0"/>
              <a:t>whereas </a:t>
            </a:r>
            <a:r>
              <a:rPr lang="en-US" dirty="0" smtClean="0"/>
              <a:t>in </a:t>
            </a:r>
            <a:r>
              <a:rPr lang="en-US" dirty="0"/>
              <a:t>continuous </a:t>
            </a:r>
            <a:r>
              <a:rPr lang="en-US" dirty="0" smtClean="0"/>
              <a:t>models variables </a:t>
            </a:r>
            <a:r>
              <a:rPr lang="en-US" dirty="0"/>
              <a:t>change in a continuous </a:t>
            </a:r>
            <a:r>
              <a:rPr lang="en-US" dirty="0" smtClean="0"/>
              <a:t>way.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07092" y="4249142"/>
            <a:ext cx="1391326" cy="5976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07092" y="4846809"/>
            <a:ext cx="1391326" cy="812454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736825" y="4846809"/>
            <a:ext cx="1568744" cy="3268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390884" y="4846809"/>
            <a:ext cx="1568744" cy="3268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90469" y="4512726"/>
            <a:ext cx="315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α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41813" y="4477477"/>
            <a:ext cx="307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52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Mathematical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34055"/>
          </a:xfrm>
        </p:spPr>
        <p:txBody>
          <a:bodyPr>
            <a:normAutofit/>
          </a:bodyPr>
          <a:lstStyle/>
          <a:p>
            <a:r>
              <a:rPr lang="en-US" dirty="0" smtClean="0"/>
              <a:t>Qualitative </a:t>
            </a:r>
            <a:r>
              <a:rPr lang="en-US" dirty="0"/>
              <a:t>vs. Quantitative </a:t>
            </a:r>
            <a:r>
              <a:rPr lang="en-US" dirty="0" smtClean="0"/>
              <a:t>Models</a:t>
            </a:r>
          </a:p>
          <a:p>
            <a:pPr lvl="1"/>
            <a:r>
              <a:rPr lang="en-US" dirty="0"/>
              <a:t>Quantitative </a:t>
            </a:r>
            <a:r>
              <a:rPr lang="en-US" dirty="0" smtClean="0"/>
              <a:t>models </a:t>
            </a:r>
            <a:r>
              <a:rPr lang="en-US" dirty="0"/>
              <a:t>lead to a detailed, numerical </a:t>
            </a:r>
            <a:r>
              <a:rPr lang="en-US" dirty="0" smtClean="0"/>
              <a:t>predication </a:t>
            </a:r>
            <a:r>
              <a:rPr lang="en-US" dirty="0"/>
              <a:t>about responses, whereas qualitative models lead to general descriptions about the responses.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07092" y="4249142"/>
            <a:ext cx="1391326" cy="5976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07092" y="4846809"/>
            <a:ext cx="1391326" cy="812454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736825" y="4846809"/>
            <a:ext cx="1568744" cy="3268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390884" y="4846809"/>
            <a:ext cx="1568744" cy="3268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90469" y="4512726"/>
            <a:ext cx="315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α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41813" y="4477477"/>
            <a:ext cx="307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β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74833" y="5477563"/>
            <a:ext cx="315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α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42869" y="5489882"/>
            <a:ext cx="30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390469" y="5412190"/>
            <a:ext cx="0" cy="471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847347" y="5388136"/>
            <a:ext cx="0" cy="471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628834" y="5494092"/>
            <a:ext cx="307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β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096870" y="5506411"/>
            <a:ext cx="30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919448" y="5477563"/>
            <a:ext cx="0" cy="4990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401348" y="5477563"/>
            <a:ext cx="0" cy="4990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59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Social</a:t>
            </a:r>
            <a:r>
              <a:rPr lang="en-US" dirty="0" smtClean="0"/>
              <a:t>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258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b="1" dirty="0"/>
              <a:t>system</a:t>
            </a:r>
            <a:r>
              <a:rPr lang="en-US" dirty="0"/>
              <a:t> is a set of elements and relationships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b="1" dirty="0"/>
              <a:t>complex system </a:t>
            </a:r>
            <a:r>
              <a:rPr lang="en-US" dirty="0"/>
              <a:t>is a system whose behavior cannot be easily or intuitively predicted</a:t>
            </a:r>
          </a:p>
        </p:txBody>
      </p:sp>
      <p:sp>
        <p:nvSpPr>
          <p:cNvPr id="4" name="Rectangle 3"/>
          <p:cNvSpPr/>
          <p:nvPr/>
        </p:nvSpPr>
        <p:spPr>
          <a:xfrm>
            <a:off x="3613712" y="4239704"/>
            <a:ext cx="1391326" cy="5976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13712" y="4837371"/>
            <a:ext cx="1391326" cy="812454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00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643445" y="4837371"/>
            <a:ext cx="1568744" cy="3268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297504" y="4837371"/>
            <a:ext cx="1568744" cy="3268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314904" y="6135429"/>
            <a:ext cx="1899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00 = (5-3) t + 200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97089" y="450328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48433" y="446803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07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Social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8191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b="1" dirty="0"/>
              <a:t>social system </a:t>
            </a:r>
            <a:r>
              <a:rPr lang="en-US" dirty="0" smtClean="0"/>
              <a:t>is a </a:t>
            </a:r>
            <a:r>
              <a:rPr lang="en-US" dirty="0"/>
              <a:t>collection of individuals and interactions.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b="1" dirty="0"/>
              <a:t>complex </a:t>
            </a:r>
            <a:r>
              <a:rPr lang="en-US" b="1" dirty="0" smtClean="0"/>
              <a:t>social system </a:t>
            </a:r>
            <a:r>
              <a:rPr lang="en-US" dirty="0" smtClean="0"/>
              <a:t>is </a:t>
            </a:r>
            <a:r>
              <a:rPr lang="en-US" dirty="0"/>
              <a:t>a complex system whose behavior is primarily the result of the behavior of </a:t>
            </a:r>
            <a:r>
              <a:rPr lang="en-US" dirty="0" smtClean="0"/>
              <a:t>individuals</a:t>
            </a:r>
          </a:p>
        </p:txBody>
      </p:sp>
    </p:spTree>
    <p:extLst>
      <p:ext uri="{BB962C8B-B14F-4D97-AF65-F5344CB8AC3E}">
        <p14:creationId xmlns:p14="http://schemas.microsoft.com/office/powerpoint/2010/main" val="2143725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Social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8191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b="1" dirty="0"/>
              <a:t>social system </a:t>
            </a:r>
            <a:r>
              <a:rPr lang="en-US" dirty="0" smtClean="0"/>
              <a:t>is a </a:t>
            </a:r>
            <a:r>
              <a:rPr lang="en-US" dirty="0"/>
              <a:t>collection of individuals and interactions.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b="1" dirty="0"/>
              <a:t>complex </a:t>
            </a:r>
            <a:r>
              <a:rPr lang="en-US" b="1" dirty="0" smtClean="0"/>
              <a:t>social system </a:t>
            </a:r>
            <a:r>
              <a:rPr lang="en-US" dirty="0" smtClean="0"/>
              <a:t>is </a:t>
            </a:r>
            <a:r>
              <a:rPr lang="en-US" dirty="0"/>
              <a:t>a complex system whose behavior is primarily the result of the behavior of </a:t>
            </a:r>
            <a:r>
              <a:rPr lang="en-US" dirty="0" smtClean="0"/>
              <a:t>individuals</a:t>
            </a:r>
          </a:p>
        </p:txBody>
      </p:sp>
      <p:pic>
        <p:nvPicPr>
          <p:cNvPr id="11" name="Picture 10" descr="sy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967" y="3823841"/>
            <a:ext cx="4264131" cy="274194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020434" y="6525544"/>
            <a:ext cx="1964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smtClean="0"/>
              <a:t>Ken Thompson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76087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smtClean="0"/>
              <a:t>is Modeling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abstraction </a:t>
            </a:r>
            <a:r>
              <a:rPr lang="en-US" dirty="0"/>
              <a:t>of reality</a:t>
            </a:r>
            <a:r>
              <a:rPr lang="en-US" dirty="0" smtClean="0"/>
              <a:t>!</a:t>
            </a:r>
          </a:p>
          <a:p>
            <a:r>
              <a:rPr lang="en-US" dirty="0" smtClean="0"/>
              <a:t>is </a:t>
            </a:r>
            <a:r>
              <a:rPr lang="en-US" dirty="0"/>
              <a:t>a representation of a particular phenomena, idea, or condition.</a:t>
            </a:r>
          </a:p>
          <a:p>
            <a:r>
              <a:rPr lang="en-US" dirty="0" smtClean="0">
                <a:ln>
                  <a:solidFill>
                    <a:srgbClr val="FF0000"/>
                  </a:solidFill>
                </a:ln>
              </a:rPr>
              <a:t>is never </a:t>
            </a:r>
            <a:r>
              <a:rPr lang="en-US" dirty="0">
                <a:ln>
                  <a:solidFill>
                    <a:srgbClr val="FF0000"/>
                  </a:solidFill>
                </a:ln>
              </a:rPr>
              <a:t>perfectly </a:t>
            </a:r>
            <a:r>
              <a:rPr lang="en-US" dirty="0" smtClean="0">
                <a:ln>
                  <a:solidFill>
                    <a:srgbClr val="FF0000"/>
                  </a:solidFill>
                </a:ln>
              </a:rPr>
              <a:t>accurate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574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Mathematical </a:t>
            </a:r>
            <a:r>
              <a:rPr lang="en-US" dirty="0" smtClean="0"/>
              <a:t>Modeling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Framing questions in/about the real world in mathematical terms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Simplified </a:t>
            </a:r>
            <a:r>
              <a:rPr lang="en-US" dirty="0"/>
              <a:t>representations of some real</a:t>
            </a:r>
            <a:r>
              <a:rPr lang="en-US" dirty="0" smtClean="0"/>
              <a:t>-world entity in equations</a:t>
            </a:r>
          </a:p>
          <a:p>
            <a:r>
              <a:rPr lang="en-US" dirty="0"/>
              <a:t>It is </a:t>
            </a:r>
            <a:r>
              <a:rPr lang="en-US" dirty="0" smtClean="0"/>
              <a:t>characterized:</a:t>
            </a:r>
            <a:endParaRPr lang="en-US" dirty="0"/>
          </a:p>
          <a:p>
            <a:pPr lvl="1"/>
            <a:r>
              <a:rPr lang="en-US" dirty="0"/>
              <a:t>Variables (the things which change) </a:t>
            </a:r>
          </a:p>
          <a:p>
            <a:pPr lvl="1"/>
            <a:r>
              <a:rPr lang="en-US" dirty="0"/>
              <a:t>Parameters (the things which do not change)</a:t>
            </a:r>
          </a:p>
          <a:p>
            <a:pPr lvl="1"/>
            <a:r>
              <a:rPr lang="en-US" dirty="0"/>
              <a:t>Functional forms (the </a:t>
            </a:r>
            <a:r>
              <a:rPr lang="en-US" dirty="0" smtClean="0"/>
              <a:t>relationships)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709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Mathematical Modeling?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16427" y="1636353"/>
            <a:ext cx="1391326" cy="5976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716427" y="2234020"/>
            <a:ext cx="1391326" cy="812454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200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>
            <a:off x="1746160" y="2234020"/>
            <a:ext cx="1568744" cy="3268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400219" y="2234020"/>
            <a:ext cx="1568744" cy="3268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417619" y="3532078"/>
            <a:ext cx="1899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300 = (5-3) t + 200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399804" y="189993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51148" y="186468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707092" y="4249142"/>
            <a:ext cx="1391326" cy="5976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707092" y="4846809"/>
            <a:ext cx="1391326" cy="812454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1736825" y="4846809"/>
            <a:ext cx="1568744" cy="3268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5390884" y="4846809"/>
            <a:ext cx="1568744" cy="3268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174834" y="6144867"/>
            <a:ext cx="2498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X(t) = (5-3% X(t-1)) + 200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90469" y="451272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1813" y="4477477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644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</a:t>
            </a:r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In General, </a:t>
            </a:r>
            <a:r>
              <a:rPr lang="en-US" dirty="0" smtClean="0"/>
              <a:t>Modeling </a:t>
            </a:r>
            <a:r>
              <a:rPr lang="en-US" dirty="0"/>
              <a:t>helps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 Answering </a:t>
            </a:r>
            <a:r>
              <a:rPr lang="en-US" dirty="0"/>
              <a:t>s</a:t>
            </a:r>
            <a:r>
              <a:rPr lang="en-US" dirty="0" smtClean="0"/>
              <a:t>pecific </a:t>
            </a:r>
            <a:r>
              <a:rPr lang="en-US" dirty="0"/>
              <a:t>q</a:t>
            </a:r>
            <a:r>
              <a:rPr lang="en-US" dirty="0" smtClean="0"/>
              <a:t>uestions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 Understanding </a:t>
            </a:r>
            <a:r>
              <a:rPr lang="en-US" dirty="0"/>
              <a:t>p</a:t>
            </a:r>
            <a:r>
              <a:rPr lang="en-US" dirty="0" smtClean="0"/>
              <a:t>roblems </a:t>
            </a:r>
            <a:r>
              <a:rPr lang="en-US" dirty="0"/>
              <a:t>b</a:t>
            </a:r>
            <a:r>
              <a:rPr lang="en-US" dirty="0" smtClean="0"/>
              <a:t>etter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 Communicating </a:t>
            </a:r>
            <a:r>
              <a:rPr lang="en-US" dirty="0"/>
              <a:t>with </a:t>
            </a:r>
            <a:r>
              <a:rPr lang="en-US" dirty="0" smtClean="0"/>
              <a:t>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57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795</Words>
  <Application>Microsoft Macintosh PowerPoint</Application>
  <PresentationFormat>On-screen Show (4:3)</PresentationFormat>
  <Paragraphs>142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Modeling of Complex Social Systems</vt:lpstr>
      <vt:lpstr>Complex Social Systems</vt:lpstr>
      <vt:lpstr>Complex Social Systems</vt:lpstr>
      <vt:lpstr>Complex Social Systems</vt:lpstr>
      <vt:lpstr>Complex Social Systems</vt:lpstr>
      <vt:lpstr>What is Modeling?</vt:lpstr>
      <vt:lpstr>What is Mathematical Modeling?</vt:lpstr>
      <vt:lpstr>What is Mathematical Modeling?</vt:lpstr>
      <vt:lpstr>Purpose of Modeling</vt:lpstr>
      <vt:lpstr>First Steps in Modeling</vt:lpstr>
      <vt:lpstr>Good Models</vt:lpstr>
      <vt:lpstr>The Modeling Process</vt:lpstr>
      <vt:lpstr>The Modeling Process</vt:lpstr>
      <vt:lpstr>A Conceptual Modeling Diagram</vt:lpstr>
      <vt:lpstr>A Conceptual Modeling Diagram</vt:lpstr>
      <vt:lpstr>Computational Modeling</vt:lpstr>
      <vt:lpstr>Types of Mathematical Models</vt:lpstr>
      <vt:lpstr>Types of Mathematical Models</vt:lpstr>
      <vt:lpstr>Types of Mathematical Models</vt:lpstr>
      <vt:lpstr>Types of Mathematical Models</vt:lpstr>
      <vt:lpstr>Types of Mathematical Models</vt:lpstr>
      <vt:lpstr>Types of Mathematical Models</vt:lpstr>
    </vt:vector>
  </TitlesOfParts>
  <Company>The IRMACS Centre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Irmacs Irmacs</dc:creator>
  <cp:lastModifiedBy>Irmacs Irmacs</cp:lastModifiedBy>
  <cp:revision>44</cp:revision>
  <dcterms:created xsi:type="dcterms:W3CDTF">2011-09-08T23:50:21Z</dcterms:created>
  <dcterms:modified xsi:type="dcterms:W3CDTF">2011-09-14T00:02:40Z</dcterms:modified>
</cp:coreProperties>
</file>