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2" r:id="rId4"/>
    <p:sldId id="259" r:id="rId5"/>
    <p:sldId id="278" r:id="rId6"/>
    <p:sldId id="283" r:id="rId7"/>
    <p:sldId id="280" r:id="rId8"/>
    <p:sldId id="260" r:id="rId9"/>
    <p:sldId id="261" r:id="rId10"/>
    <p:sldId id="262" r:id="rId11"/>
    <p:sldId id="263" r:id="rId12"/>
    <p:sldId id="257" r:id="rId13"/>
    <p:sldId id="264" r:id="rId14"/>
    <p:sldId id="265" r:id="rId15"/>
    <p:sldId id="266" r:id="rId16"/>
    <p:sldId id="267" r:id="rId17"/>
    <p:sldId id="268" r:id="rId18"/>
    <p:sldId id="281" r:id="rId19"/>
    <p:sldId id="269" r:id="rId20"/>
    <p:sldId id="270" r:id="rId21"/>
    <p:sldId id="271" r:id="rId22"/>
    <p:sldId id="272" r:id="rId23"/>
    <p:sldId id="273" r:id="rId24"/>
    <p:sldId id="276" r:id="rId25"/>
    <p:sldId id="300" r:id="rId26"/>
    <p:sldId id="301" r:id="rId27"/>
    <p:sldId id="30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03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-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Topological Data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MATH 800</a:t>
            </a:r>
          </a:p>
          <a:p>
            <a:r>
              <a:rPr lang="en-US" dirty="0" smtClean="0"/>
              <a:t>Fall 2011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Topological Data Analysis (TDA)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Vahid\Desktop\Comp_Top_Pics\Comp_Top_Pics\points400eps=0.0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70104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Topological Data Analysis (TDA)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Vahid\Desktop\Comp_Top_Pics\Comp_Top_Pics\Points in Plane statistics N=9000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43050"/>
            <a:ext cx="7086600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 of TDA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Cluster analysis</a:t>
            </a:r>
            <a:r>
              <a:rPr lang="en-US" dirty="0" smtClean="0"/>
              <a:t>: is the task of assigning a set of objects into groups so that the objects in the same cluster are more similar to each other than to those in other clusters.</a:t>
            </a:r>
          </a:p>
          <a:p>
            <a:pPr lvl="1"/>
            <a:r>
              <a:rPr lang="en-US" i="1" dirty="0" smtClean="0"/>
              <a:t>connected</a:t>
            </a:r>
            <a:r>
              <a:rPr lang="en-US" b="1" dirty="0" smtClean="0"/>
              <a:t> </a:t>
            </a:r>
            <a:r>
              <a:rPr lang="en-US" i="1" dirty="0" smtClean="0"/>
              <a:t>components</a:t>
            </a:r>
            <a:endParaRPr lang="en-US" dirty="0" smtClean="0"/>
          </a:p>
          <a:p>
            <a:r>
              <a:rPr lang="en-US" b="1" dirty="0" smtClean="0"/>
              <a:t>Outlier:</a:t>
            </a:r>
            <a:r>
              <a:rPr lang="en-US" baseline="30000" dirty="0" smtClean="0"/>
              <a:t>  </a:t>
            </a:r>
            <a:r>
              <a:rPr lang="en-US" dirty="0" smtClean="0"/>
              <a:t>is an observation that is numerically distant from the rest of the data.</a:t>
            </a:r>
          </a:p>
          <a:p>
            <a:r>
              <a:rPr lang="en-US" b="1" dirty="0" smtClean="0"/>
              <a:t>Noise: </a:t>
            </a:r>
            <a:r>
              <a:rPr lang="en-US" dirty="0" smtClean="0"/>
              <a:t>is an unwanted value in a data</a:t>
            </a:r>
          </a:p>
          <a:p>
            <a:pPr lvl="1"/>
            <a:r>
              <a:rPr lang="en-US" i="1" dirty="0" smtClean="0"/>
              <a:t>isolated points</a:t>
            </a:r>
          </a:p>
          <a:p>
            <a:pPr lvl="1"/>
            <a:endParaRPr lang="en-US" b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672" y="0"/>
            <a:ext cx="7049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721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886" y="0"/>
            <a:ext cx="6851114" cy="686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0"/>
            <a:ext cx="7162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6629400"/>
            <a:ext cx="7162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381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48600" y="0"/>
            <a:ext cx="381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747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05000" y="1143000"/>
            <a:ext cx="914400" cy="403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5410200" y="4724400"/>
            <a:ext cx="3733800" cy="1524000"/>
          </a:xfrm>
          <a:prstGeom prst="parallelogram">
            <a:avLst>
              <a:gd name="adj" fmla="val 12440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gonal Stripe 6"/>
          <p:cNvSpPr/>
          <p:nvPr/>
        </p:nvSpPr>
        <p:spPr>
          <a:xfrm rot="14402145">
            <a:off x="2920311" y="4362168"/>
            <a:ext cx="2617578" cy="2097135"/>
          </a:xfrm>
          <a:prstGeom prst="diagStrip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747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05000" y="1143000"/>
            <a:ext cx="914400" cy="403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5410200" y="4724400"/>
            <a:ext cx="3733800" cy="1524000"/>
          </a:xfrm>
          <a:prstGeom prst="parallelogram">
            <a:avLst>
              <a:gd name="adj" fmla="val 12440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gonal Stripe 6"/>
          <p:cNvSpPr/>
          <p:nvPr/>
        </p:nvSpPr>
        <p:spPr>
          <a:xfrm rot="14402145">
            <a:off x="2920311" y="4362168"/>
            <a:ext cx="2617578" cy="2097135"/>
          </a:xfrm>
          <a:prstGeom prst="diagStrip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1600" y="2514600"/>
            <a:ext cx="1828800" cy="1371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1348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"/>
            <a:ext cx="710292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71600" y="304800"/>
            <a:ext cx="6400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304800"/>
            <a:ext cx="304800" cy="655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0" y="381000"/>
            <a:ext cx="304800" cy="655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71600" y="6324600"/>
            <a:ext cx="6400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Topological Data Analysis (TDA)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57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 </a:t>
            </a:r>
            <a:r>
              <a:rPr lang="el-GR" i="1" dirty="0" smtClean="0"/>
              <a:t>ε</a:t>
            </a:r>
            <a:r>
              <a:rPr lang="en-US" i="1" dirty="0" smtClean="0"/>
              <a:t>-chain</a:t>
            </a:r>
            <a:r>
              <a:rPr lang="en-US" dirty="0" smtClean="0"/>
              <a:t> is a finite sequence of points x</a:t>
            </a:r>
            <a:r>
              <a:rPr lang="en-US" baseline="-25000" dirty="0" smtClean="0"/>
              <a:t>1</a:t>
            </a:r>
            <a:r>
              <a:rPr lang="en-US" dirty="0" smtClean="0"/>
              <a:t>, ...,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r>
              <a:rPr lang="en-US" baseline="-25000" dirty="0" smtClean="0"/>
              <a:t> </a:t>
            </a:r>
            <a:r>
              <a:rPr lang="en-US" dirty="0" smtClean="0"/>
              <a:t>such that |x</a:t>
            </a:r>
            <a:r>
              <a:rPr lang="en-US" baseline="-25000" dirty="0" smtClean="0"/>
              <a:t>i</a:t>
            </a:r>
            <a:r>
              <a:rPr lang="en-US" dirty="0" smtClean="0"/>
              <a:t> – x</a:t>
            </a:r>
            <a:r>
              <a:rPr lang="en-US" baseline="-25000" dirty="0"/>
              <a:t>i</a:t>
            </a:r>
            <a:r>
              <a:rPr lang="en-US" baseline="-25000" dirty="0" smtClean="0"/>
              <a:t>+1 </a:t>
            </a:r>
            <a:r>
              <a:rPr lang="en-US" dirty="0" smtClean="0"/>
              <a:t>| &lt; </a:t>
            </a:r>
            <a:r>
              <a:rPr lang="el-GR" i="1" dirty="0" smtClean="0"/>
              <a:t>ε</a:t>
            </a:r>
            <a:r>
              <a:rPr lang="en-US" i="1" dirty="0" smtClean="0"/>
              <a:t>  </a:t>
            </a:r>
            <a:r>
              <a:rPr lang="en-US" dirty="0" smtClean="0"/>
              <a:t>for all</a:t>
            </a:r>
            <a:r>
              <a:rPr lang="en-US" i="1" dirty="0" smtClean="0"/>
              <a:t> </a:t>
            </a:r>
            <a:r>
              <a:rPr lang="en-US" i="1" dirty="0" err="1" smtClean="0"/>
              <a:t>i</a:t>
            </a:r>
            <a:r>
              <a:rPr lang="en-US" i="1" dirty="0" smtClean="0"/>
              <a:t>=1,…,n-1</a:t>
            </a:r>
          </a:p>
          <a:p>
            <a:r>
              <a:rPr lang="en-US" i="1" dirty="0" smtClean="0"/>
              <a:t>x</a:t>
            </a:r>
            <a:r>
              <a:rPr lang="en-US" dirty="0" smtClean="0"/>
              <a:t> and </a:t>
            </a:r>
            <a:r>
              <a:rPr lang="en-US" i="1" dirty="0" smtClean="0"/>
              <a:t>y </a:t>
            </a:r>
            <a:r>
              <a:rPr lang="en-US" dirty="0" smtClean="0"/>
              <a:t>are </a:t>
            </a:r>
            <a:r>
              <a:rPr lang="el-GR" i="1" dirty="0" smtClean="0"/>
              <a:t>ε</a:t>
            </a:r>
            <a:r>
              <a:rPr lang="en-US" i="1" dirty="0" smtClean="0"/>
              <a:t>-connected</a:t>
            </a:r>
            <a:r>
              <a:rPr lang="en-US" dirty="0" smtClean="0"/>
              <a:t> if there is an </a:t>
            </a:r>
            <a:r>
              <a:rPr lang="el-GR" i="1" dirty="0" smtClean="0"/>
              <a:t>ε</a:t>
            </a:r>
            <a:r>
              <a:rPr lang="en-US" i="1" dirty="0" smtClean="0"/>
              <a:t>-</a:t>
            </a:r>
            <a:r>
              <a:rPr lang="en-US" dirty="0" smtClean="0"/>
              <a:t>chain joining them.</a:t>
            </a:r>
          </a:p>
          <a:p>
            <a:r>
              <a:rPr lang="en-US" dirty="0" smtClean="0"/>
              <a:t>A </a:t>
            </a:r>
            <a:r>
              <a:rPr lang="el-GR" i="1" dirty="0" smtClean="0"/>
              <a:t>ε</a:t>
            </a:r>
            <a:r>
              <a:rPr lang="en-US" i="1" dirty="0" smtClean="0"/>
              <a:t>-connected set </a:t>
            </a:r>
            <a:r>
              <a:rPr lang="en-US" dirty="0" smtClean="0"/>
              <a:t>is a set that any two points can be linked by an </a:t>
            </a:r>
            <a:r>
              <a:rPr lang="el-GR" i="1" dirty="0" smtClean="0"/>
              <a:t>ε</a:t>
            </a:r>
            <a:r>
              <a:rPr lang="en-US" i="1" dirty="0" smtClean="0"/>
              <a:t>-chain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l-GR" i="1" dirty="0" smtClean="0"/>
              <a:t>ε</a:t>
            </a:r>
            <a:r>
              <a:rPr lang="en-US" i="1" dirty="0" smtClean="0"/>
              <a:t>-connected</a:t>
            </a:r>
            <a:r>
              <a:rPr lang="en-US" b="1" dirty="0" smtClean="0"/>
              <a:t> </a:t>
            </a:r>
            <a:r>
              <a:rPr lang="en-US" i="1" dirty="0" smtClean="0"/>
              <a:t>component</a:t>
            </a:r>
            <a:r>
              <a:rPr lang="en-US" dirty="0" smtClean="0"/>
              <a:t> is a maximal </a:t>
            </a:r>
            <a:r>
              <a:rPr lang="el-GR" dirty="0" smtClean="0"/>
              <a:t>ε</a:t>
            </a:r>
            <a:r>
              <a:rPr lang="en-US" dirty="0" smtClean="0"/>
              <a:t>-connected subset.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Vahid\Desktop\Comp_Top_Pics\Comp_Top_Pics\lattice20x20eps=0.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Vahid\Desktop\Comp_Top_Pics\Comp_Top_Pics\lattice20x20eps=0.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1191"/>
            <a:ext cx="9145588" cy="6859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Vahid\Desktop\Comp_Top_Pics\Comp_Top_Pics\lattice20x20eps=0.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817" y="-1"/>
            <a:ext cx="9158817" cy="6869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107" y="0"/>
            <a:ext cx="6801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048000" y="2057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0800" y="2514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53000" y="2971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38600" y="3429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95536" y="3429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80872" y="437153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156620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444196" y="4876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458264" y="53340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38600" y="4876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Vahid\Desktop\Comp_Top_Pics\Comp_Top_Pics\patches400eps=0.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467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Vahid\Desktop\Comp_Top_Pics\Comp_Top_Pics\patches400eps=0.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096"/>
            <a:ext cx="9161460" cy="6871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75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Vahid\Desktop\Comp_Top_Pics\Comp_Top_Pics\patches400eps=0.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404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Vahid\Desktop\Comp_Top_Pics\Comp_Top_Pics\Patches Statistics N=9000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941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10</a:t>
            </a:r>
            <a:r>
              <a:rPr lang="en-US" baseline="30000" dirty="0" smtClean="0"/>
              <a:t>6 </a:t>
            </a:r>
            <a:r>
              <a:rPr lang="en-US" dirty="0"/>
              <a:t>points and each point is a string of 100 </a:t>
            </a:r>
            <a:r>
              <a:rPr lang="en-US" dirty="0" smtClean="0"/>
              <a:t>numbers.</a:t>
            </a:r>
            <a:endParaRPr lang="en-US" dirty="0"/>
          </a:p>
          <a:p>
            <a:pPr lvl="1"/>
            <a:r>
              <a:rPr lang="en-US" dirty="0"/>
              <a:t>Is it one piece or more? </a:t>
            </a:r>
          </a:p>
          <a:p>
            <a:pPr lvl="1"/>
            <a:r>
              <a:rPr lang="en-US" dirty="0"/>
              <a:t>Is there a tunnel? Or a void? </a:t>
            </a:r>
          </a:p>
          <a:p>
            <a:r>
              <a:rPr lang="en-US" dirty="0" smtClean="0"/>
              <a:t>Point clouds in 100</a:t>
            </a:r>
            <a:r>
              <a:rPr lang="en-US" dirty="0"/>
              <a:t>-</a:t>
            </a:r>
            <a:r>
              <a:rPr lang="en-US" dirty="0" smtClean="0"/>
              <a:t>D </a:t>
            </a:r>
            <a:r>
              <a:rPr lang="en-US" dirty="0"/>
              <a:t>Euclidean space. </a:t>
            </a:r>
          </a:p>
        </p:txBody>
      </p:sp>
      <p:pic>
        <p:nvPicPr>
          <p:cNvPr id="4" name="Picture 3" descr="Point_clou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19600"/>
            <a:ext cx="359760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72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Cloud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Vahid\Desktop\do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692" y="1219200"/>
            <a:ext cx="7058708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2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Topological Data Analysis (TDA)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57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 </a:t>
            </a:r>
            <a:r>
              <a:rPr lang="el-GR" i="1" dirty="0" smtClean="0"/>
              <a:t>ε</a:t>
            </a:r>
            <a:r>
              <a:rPr lang="en-US" i="1" dirty="0" smtClean="0"/>
              <a:t>-chain</a:t>
            </a:r>
            <a:r>
              <a:rPr lang="en-US" dirty="0" smtClean="0"/>
              <a:t> is a finite sequence of points x</a:t>
            </a:r>
            <a:r>
              <a:rPr lang="en-US" baseline="-25000" dirty="0" smtClean="0"/>
              <a:t>1</a:t>
            </a:r>
            <a:r>
              <a:rPr lang="en-US" dirty="0" smtClean="0"/>
              <a:t>, ...,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r>
              <a:rPr lang="en-US" baseline="-25000" dirty="0" smtClean="0"/>
              <a:t> </a:t>
            </a:r>
            <a:r>
              <a:rPr lang="en-US" dirty="0" smtClean="0"/>
              <a:t>such that |x</a:t>
            </a:r>
            <a:r>
              <a:rPr lang="en-US" baseline="-25000" dirty="0" smtClean="0"/>
              <a:t>i</a:t>
            </a:r>
            <a:r>
              <a:rPr lang="en-US" dirty="0" smtClean="0"/>
              <a:t> – x</a:t>
            </a:r>
            <a:r>
              <a:rPr lang="en-US" baseline="-25000" dirty="0"/>
              <a:t>i</a:t>
            </a:r>
            <a:r>
              <a:rPr lang="en-US" baseline="-25000" dirty="0" smtClean="0"/>
              <a:t>+1 </a:t>
            </a:r>
            <a:r>
              <a:rPr lang="en-US" dirty="0" smtClean="0"/>
              <a:t>| &lt; </a:t>
            </a:r>
            <a:r>
              <a:rPr lang="el-GR" i="1" dirty="0" smtClean="0"/>
              <a:t>ε</a:t>
            </a:r>
            <a:r>
              <a:rPr lang="en-US" i="1" dirty="0" smtClean="0"/>
              <a:t>  </a:t>
            </a:r>
            <a:r>
              <a:rPr lang="en-US" dirty="0" smtClean="0"/>
              <a:t>for all</a:t>
            </a:r>
            <a:r>
              <a:rPr lang="en-US" i="1" dirty="0" smtClean="0"/>
              <a:t> </a:t>
            </a:r>
            <a:r>
              <a:rPr lang="en-US" i="1" dirty="0" err="1" smtClean="0"/>
              <a:t>i</a:t>
            </a:r>
            <a:r>
              <a:rPr lang="en-US" i="1" dirty="0" smtClean="0"/>
              <a:t>=1,…,n-1</a:t>
            </a:r>
          </a:p>
          <a:p>
            <a:r>
              <a:rPr lang="en-US" i="1" dirty="0" smtClean="0"/>
              <a:t>x</a:t>
            </a:r>
            <a:r>
              <a:rPr lang="en-US" dirty="0" smtClean="0"/>
              <a:t> and </a:t>
            </a:r>
            <a:r>
              <a:rPr lang="en-US" i="1" dirty="0" smtClean="0"/>
              <a:t>y </a:t>
            </a:r>
            <a:r>
              <a:rPr lang="en-US" dirty="0" smtClean="0"/>
              <a:t>are </a:t>
            </a:r>
            <a:r>
              <a:rPr lang="el-GR" i="1" dirty="0" smtClean="0"/>
              <a:t>ε</a:t>
            </a:r>
            <a:r>
              <a:rPr lang="en-US" i="1" dirty="0" smtClean="0"/>
              <a:t>-connected</a:t>
            </a:r>
            <a:r>
              <a:rPr lang="en-US" dirty="0" smtClean="0"/>
              <a:t> if there is an </a:t>
            </a:r>
            <a:r>
              <a:rPr lang="el-GR" i="1" dirty="0" smtClean="0"/>
              <a:t>ε</a:t>
            </a:r>
            <a:r>
              <a:rPr lang="en-US" i="1" dirty="0" smtClean="0"/>
              <a:t>-</a:t>
            </a:r>
            <a:r>
              <a:rPr lang="en-US" dirty="0" smtClean="0"/>
              <a:t>chain joining them.</a:t>
            </a:r>
          </a:p>
          <a:p>
            <a:r>
              <a:rPr lang="en-US" dirty="0" smtClean="0"/>
              <a:t>A </a:t>
            </a:r>
            <a:r>
              <a:rPr lang="el-GR" i="1" dirty="0" smtClean="0"/>
              <a:t>ε</a:t>
            </a:r>
            <a:r>
              <a:rPr lang="en-US" i="1" dirty="0" smtClean="0"/>
              <a:t>-connected set </a:t>
            </a:r>
            <a:r>
              <a:rPr lang="en-US" dirty="0" smtClean="0"/>
              <a:t>is a set that any two points can be linked by an </a:t>
            </a:r>
            <a:r>
              <a:rPr lang="el-GR" i="1" dirty="0" smtClean="0"/>
              <a:t>ε</a:t>
            </a:r>
            <a:r>
              <a:rPr lang="en-US" i="1" dirty="0" smtClean="0"/>
              <a:t>-chain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l-GR" i="1" dirty="0" smtClean="0"/>
              <a:t>ε</a:t>
            </a:r>
            <a:r>
              <a:rPr lang="en-US" i="1" dirty="0" smtClean="0"/>
              <a:t>-connected</a:t>
            </a:r>
            <a:r>
              <a:rPr lang="en-US" b="1" dirty="0" smtClean="0"/>
              <a:t> </a:t>
            </a:r>
            <a:r>
              <a:rPr lang="en-US" i="1" dirty="0" smtClean="0"/>
              <a:t>component</a:t>
            </a:r>
            <a:r>
              <a:rPr lang="en-US" dirty="0" smtClean="0"/>
              <a:t> is a maximal </a:t>
            </a:r>
            <a:r>
              <a:rPr lang="el-GR" dirty="0" smtClean="0"/>
              <a:t>ε</a:t>
            </a:r>
            <a:r>
              <a:rPr lang="en-US" dirty="0" smtClean="0"/>
              <a:t>-connected subset.</a:t>
            </a:r>
            <a:endParaRPr lang="en-US" baseline="-25000" dirty="0"/>
          </a:p>
        </p:txBody>
      </p:sp>
      <p:sp>
        <p:nvSpPr>
          <p:cNvPr id="23" name="Oval 22"/>
          <p:cNvSpPr/>
          <p:nvPr/>
        </p:nvSpPr>
        <p:spPr>
          <a:xfrm>
            <a:off x="3962400" y="6248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>
            <a:endCxn id="23" idx="7"/>
          </p:cNvCxnSpPr>
          <p:nvPr/>
        </p:nvCxnSpPr>
        <p:spPr>
          <a:xfrm flipH="1">
            <a:off x="4027441" y="6008641"/>
            <a:ext cx="304800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08982" y="5257800"/>
            <a:ext cx="37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i="1" dirty="0" smtClean="0"/>
              <a:t>ε</a:t>
            </a:r>
            <a:endParaRPr lang="en-US" sz="3200" dirty="0"/>
          </a:p>
        </p:txBody>
      </p:sp>
      <p:sp>
        <p:nvSpPr>
          <p:cNvPr id="29" name="Oval 28"/>
          <p:cNvSpPr/>
          <p:nvPr/>
        </p:nvSpPr>
        <p:spPr>
          <a:xfrm>
            <a:off x="7848600" y="609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971800" y="5486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505200" y="5715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886200" y="5638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267200" y="5943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962400" y="6248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15000" y="5867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248400" y="5638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629400" y="5943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0104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41" name="Straight Connector 40"/>
          <p:cNvCxnSpPr>
            <a:stCxn id="32" idx="7"/>
            <a:endCxn id="33" idx="2"/>
          </p:cNvCxnSpPr>
          <p:nvPr/>
        </p:nvCxnSpPr>
        <p:spPr>
          <a:xfrm>
            <a:off x="3036841" y="5497559"/>
            <a:ext cx="468359" cy="2555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3" idx="1"/>
            <a:endCxn id="34" idx="2"/>
          </p:cNvCxnSpPr>
          <p:nvPr/>
        </p:nvCxnSpPr>
        <p:spPr>
          <a:xfrm flipV="1">
            <a:off x="3516359" y="5676900"/>
            <a:ext cx="369841" cy="49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4" idx="3"/>
            <a:endCxn id="35" idx="7"/>
          </p:cNvCxnSpPr>
          <p:nvPr/>
        </p:nvCxnSpPr>
        <p:spPr>
          <a:xfrm>
            <a:off x="3897359" y="5703841"/>
            <a:ext cx="434882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35" idx="5"/>
            <a:endCxn id="36" idx="7"/>
          </p:cNvCxnSpPr>
          <p:nvPr/>
        </p:nvCxnSpPr>
        <p:spPr>
          <a:xfrm flipH="1">
            <a:off x="4027441" y="6008641"/>
            <a:ext cx="304800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7" idx="7"/>
            <a:endCxn id="38" idx="4"/>
          </p:cNvCxnSpPr>
          <p:nvPr/>
        </p:nvCxnSpPr>
        <p:spPr>
          <a:xfrm flipV="1">
            <a:off x="5780041" y="5715000"/>
            <a:ext cx="506459" cy="1635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8" idx="5"/>
            <a:endCxn id="39" idx="0"/>
          </p:cNvCxnSpPr>
          <p:nvPr/>
        </p:nvCxnSpPr>
        <p:spPr>
          <a:xfrm>
            <a:off x="6313441" y="5703841"/>
            <a:ext cx="354059" cy="239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9" idx="7"/>
            <a:endCxn id="40" idx="3"/>
          </p:cNvCxnSpPr>
          <p:nvPr/>
        </p:nvCxnSpPr>
        <p:spPr>
          <a:xfrm flipV="1">
            <a:off x="6694441" y="5475241"/>
            <a:ext cx="327118" cy="479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219200" y="5867400"/>
            <a:ext cx="10668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34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Cloud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Vahid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532" y="1600124"/>
            <a:ext cx="6705600" cy="4595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347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Cloud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Vahid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43390"/>
            <a:ext cx="7086600" cy="4399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26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Cloud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Vahid\Desktop\torus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3733800" cy="3275076"/>
          </a:xfrm>
          <a:prstGeom prst="rect">
            <a:avLst/>
          </a:prstGeom>
          <a:noFill/>
        </p:spPr>
      </p:pic>
      <p:pic>
        <p:nvPicPr>
          <p:cNvPr id="8195" name="Picture 3" descr="C:\Users\Vahid\Desktop\torus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85937"/>
            <a:ext cx="4102325" cy="2938463"/>
          </a:xfrm>
          <a:prstGeom prst="rect">
            <a:avLst/>
          </a:prstGeom>
          <a:noFill/>
        </p:spPr>
      </p:pic>
      <p:pic>
        <p:nvPicPr>
          <p:cNvPr id="8196" name="Picture 4" descr="C:\Users\Vahid\Desktop\torus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809999"/>
            <a:ext cx="4886325" cy="28596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14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Cloud </a:t>
            </a:r>
          </a:p>
        </p:txBody>
      </p:sp>
      <p:pic>
        <p:nvPicPr>
          <p:cNvPr id="5" name="Picture 4" descr="ear_p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0"/>
            <a:ext cx="3581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34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Cloud </a:t>
            </a:r>
          </a:p>
        </p:txBody>
      </p:sp>
      <p:pic>
        <p:nvPicPr>
          <p:cNvPr id="5" name="Picture 4" descr="ear_p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0"/>
            <a:ext cx="3581400" cy="3568700"/>
          </a:xfrm>
          <a:prstGeom prst="rect">
            <a:avLst/>
          </a:prstGeom>
        </p:spPr>
      </p:pic>
      <p:pic>
        <p:nvPicPr>
          <p:cNvPr id="9" name="Picture 8" descr="earsurf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19400"/>
            <a:ext cx="35687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79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t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" b="8662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447800" y="1447800"/>
            <a:ext cx="59436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78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Vahid\Desktop\poi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6638" y="1974850"/>
            <a:ext cx="4362450" cy="3562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358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Vahid\Desktop\point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964" y="1933136"/>
            <a:ext cx="4381500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83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Vahid\Desktop\torus_se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352800"/>
            <a:ext cx="8458200" cy="20669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33600" y="4038600"/>
            <a:ext cx="30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19600" y="4038600"/>
            <a:ext cx="30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05600" y="4038600"/>
            <a:ext cx="30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57400" y="4343400"/>
            <a:ext cx="533400" cy="0"/>
          </a:xfrm>
          <a:prstGeom prst="straightConnector1">
            <a:avLst/>
          </a:prstGeom>
          <a:ln w="41275" cmpd="sng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67200" y="4267200"/>
            <a:ext cx="533400" cy="0"/>
          </a:xfrm>
          <a:prstGeom prst="straightConnector1">
            <a:avLst/>
          </a:prstGeom>
          <a:ln w="41275" cmpd="sng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53200" y="4267200"/>
            <a:ext cx="533400" cy="0"/>
          </a:xfrm>
          <a:prstGeom prst="straightConnector1">
            <a:avLst/>
          </a:prstGeom>
          <a:ln w="41275" cmpd="sng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93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Vahid\Desktop\tri3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62484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692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Topological Data Analysis (TDA)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C</a:t>
            </a:r>
            <a:r>
              <a:rPr lang="el-GR" i="1" baseline="-25000" dirty="0" smtClean="0"/>
              <a:t>ε</a:t>
            </a:r>
            <a:r>
              <a:rPr lang="en-US" dirty="0" smtClean="0"/>
              <a:t> = the number of </a:t>
            </a:r>
            <a:r>
              <a:rPr lang="el-GR" i="1" dirty="0" smtClean="0"/>
              <a:t>ε</a:t>
            </a:r>
            <a:r>
              <a:rPr lang="en-US" i="1" dirty="0" smtClean="0"/>
              <a:t>-connected</a:t>
            </a:r>
            <a:r>
              <a:rPr lang="en-US" b="1" dirty="0" smtClean="0"/>
              <a:t> </a:t>
            </a:r>
            <a:r>
              <a:rPr lang="en-US" i="1" dirty="0" smtClean="0"/>
              <a:t>components</a:t>
            </a:r>
          </a:p>
          <a:p>
            <a:r>
              <a:rPr lang="en-US" dirty="0" smtClean="0"/>
              <a:t>D</a:t>
            </a:r>
            <a:r>
              <a:rPr lang="el-GR" i="1" baseline="-25000" dirty="0" smtClean="0"/>
              <a:t>ε</a:t>
            </a:r>
            <a:r>
              <a:rPr lang="en-US" dirty="0" smtClean="0"/>
              <a:t> = the maximum distance of the points in </a:t>
            </a:r>
            <a:r>
              <a:rPr lang="el-GR" i="1" dirty="0" smtClean="0"/>
              <a:t>ε</a:t>
            </a:r>
            <a:r>
              <a:rPr lang="en-US" i="1" dirty="0" smtClean="0"/>
              <a:t>-connected</a:t>
            </a:r>
            <a:r>
              <a:rPr lang="en-US" b="1" dirty="0" smtClean="0"/>
              <a:t> </a:t>
            </a:r>
            <a:r>
              <a:rPr lang="en-US" i="1" dirty="0" smtClean="0"/>
              <a:t>components</a:t>
            </a:r>
          </a:p>
          <a:p>
            <a:r>
              <a:rPr lang="en-US" dirty="0" smtClean="0"/>
              <a:t>I</a:t>
            </a:r>
            <a:r>
              <a:rPr lang="el-GR" i="1" baseline="-25000" dirty="0" smtClean="0"/>
              <a:t>ε</a:t>
            </a:r>
            <a:r>
              <a:rPr lang="en-US" dirty="0" smtClean="0"/>
              <a:t> = the number of </a:t>
            </a:r>
            <a:r>
              <a:rPr lang="en-US" i="1" dirty="0" smtClean="0"/>
              <a:t>component </a:t>
            </a:r>
            <a:r>
              <a:rPr lang="en-US" dirty="0" smtClean="0"/>
              <a:t>consisting of a single point (</a:t>
            </a:r>
            <a:r>
              <a:rPr lang="en-US" i="1" dirty="0" smtClean="0"/>
              <a:t>isolated points</a:t>
            </a:r>
            <a:r>
              <a:rPr lang="en-US" dirty="0" smtClean="0"/>
              <a:t>)</a:t>
            </a:r>
            <a:endParaRPr lang="en-US" i="1" dirty="0" smtClean="0"/>
          </a:p>
          <a:p>
            <a:endParaRPr lang="en-US" baseline="-25000" dirty="0"/>
          </a:p>
        </p:txBody>
      </p:sp>
      <p:sp>
        <p:nvSpPr>
          <p:cNvPr id="8" name="Oval 7"/>
          <p:cNvSpPr/>
          <p:nvPr/>
        </p:nvSpPr>
        <p:spPr>
          <a:xfrm>
            <a:off x="3962400" y="6248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endCxn id="8" idx="7"/>
          </p:cNvCxnSpPr>
          <p:nvPr/>
        </p:nvCxnSpPr>
        <p:spPr>
          <a:xfrm flipH="1">
            <a:off x="4027441" y="6008641"/>
            <a:ext cx="304800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08982" y="5257800"/>
            <a:ext cx="37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i="1" dirty="0" smtClean="0"/>
              <a:t>ε</a:t>
            </a:r>
            <a:endParaRPr lang="en-US" sz="3200" dirty="0"/>
          </a:p>
        </p:txBody>
      </p:sp>
      <p:sp>
        <p:nvSpPr>
          <p:cNvPr id="22" name="Oval 21"/>
          <p:cNvSpPr/>
          <p:nvPr/>
        </p:nvSpPr>
        <p:spPr>
          <a:xfrm>
            <a:off x="7848600" y="609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71800" y="5486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505200" y="5715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86200" y="5638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267200" y="5943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962400" y="6248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715000" y="5867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248400" y="5638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629400" y="5943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104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>
            <a:stCxn id="23" idx="7"/>
            <a:endCxn id="25" idx="2"/>
          </p:cNvCxnSpPr>
          <p:nvPr/>
        </p:nvCxnSpPr>
        <p:spPr>
          <a:xfrm>
            <a:off x="3036841" y="5497559"/>
            <a:ext cx="468359" cy="2555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5" idx="1"/>
            <a:endCxn id="27" idx="2"/>
          </p:cNvCxnSpPr>
          <p:nvPr/>
        </p:nvCxnSpPr>
        <p:spPr>
          <a:xfrm flipV="1">
            <a:off x="3516359" y="5676900"/>
            <a:ext cx="369841" cy="49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3"/>
            <a:endCxn id="29" idx="7"/>
          </p:cNvCxnSpPr>
          <p:nvPr/>
        </p:nvCxnSpPr>
        <p:spPr>
          <a:xfrm>
            <a:off x="3897359" y="5703841"/>
            <a:ext cx="434882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9" idx="5"/>
            <a:endCxn id="32" idx="7"/>
          </p:cNvCxnSpPr>
          <p:nvPr/>
        </p:nvCxnSpPr>
        <p:spPr>
          <a:xfrm flipH="1">
            <a:off x="4027441" y="6008641"/>
            <a:ext cx="304800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3" idx="7"/>
            <a:endCxn id="34" idx="4"/>
          </p:cNvCxnSpPr>
          <p:nvPr/>
        </p:nvCxnSpPr>
        <p:spPr>
          <a:xfrm flipV="1">
            <a:off x="5780041" y="5715000"/>
            <a:ext cx="506459" cy="1635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4" idx="5"/>
            <a:endCxn id="35" idx="0"/>
          </p:cNvCxnSpPr>
          <p:nvPr/>
        </p:nvCxnSpPr>
        <p:spPr>
          <a:xfrm>
            <a:off x="6313441" y="5703841"/>
            <a:ext cx="354059" cy="239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5" idx="7"/>
            <a:endCxn id="36" idx="3"/>
          </p:cNvCxnSpPr>
          <p:nvPr/>
        </p:nvCxnSpPr>
        <p:spPr>
          <a:xfrm flipV="1">
            <a:off x="6694441" y="5475241"/>
            <a:ext cx="327118" cy="479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219200" y="5867400"/>
            <a:ext cx="10668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Vahid\Desktop\skull-surfa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581150"/>
            <a:ext cx="3471863" cy="459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058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Cloud </a:t>
            </a:r>
          </a:p>
        </p:txBody>
      </p:sp>
      <p:pic>
        <p:nvPicPr>
          <p:cNvPr id="5" name="Picture 4" descr="ear_p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0"/>
            <a:ext cx="3581400" cy="3568700"/>
          </a:xfrm>
          <a:prstGeom prst="rect">
            <a:avLst/>
          </a:prstGeom>
        </p:spPr>
      </p:pic>
      <p:pic>
        <p:nvPicPr>
          <p:cNvPr id="9" name="Picture 8" descr="earsurf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19400"/>
            <a:ext cx="35687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81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</a:t>
            </a:r>
            <a:endParaRPr lang="en-US" dirty="0"/>
          </a:p>
        </p:txBody>
      </p:sp>
      <p:pic>
        <p:nvPicPr>
          <p:cNvPr id="9218" name="Picture 2" descr="C:\Users\Vahid\Desktop\mr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56" y="2057400"/>
            <a:ext cx="4264042" cy="3657600"/>
          </a:xfrm>
          <a:prstGeom prst="rect">
            <a:avLst/>
          </a:prstGeom>
          <a:noFill/>
        </p:spPr>
      </p:pic>
      <p:pic>
        <p:nvPicPr>
          <p:cNvPr id="5" name="Picture 2" descr="C:\Users\Vahid\Desktop\mri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57400"/>
            <a:ext cx="4286250" cy="3629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883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– Elevation Model</a:t>
            </a:r>
            <a:endParaRPr lang="en-US" dirty="0"/>
          </a:p>
        </p:txBody>
      </p:sp>
      <p:pic>
        <p:nvPicPr>
          <p:cNvPr id="10243" name="Picture 3" descr="C:\Users\Vahid\Desktop\g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133600"/>
            <a:ext cx="4619258" cy="2743200"/>
          </a:xfrm>
          <a:prstGeom prst="rect">
            <a:avLst/>
          </a:prstGeom>
          <a:noFill/>
        </p:spPr>
      </p:pic>
      <p:pic>
        <p:nvPicPr>
          <p:cNvPr id="10244" name="Picture 4" descr="C:\Users\Vahid\Desktop\gi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33600"/>
            <a:ext cx="4132263" cy="2761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152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</a:t>
            </a:r>
            <a:r>
              <a:rPr lang="en-US" dirty="0"/>
              <a:t>– </a:t>
            </a:r>
            <a:r>
              <a:rPr lang="en-US" dirty="0" smtClean="0"/>
              <a:t>Urban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Vahid\Desktop\gi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76400"/>
            <a:ext cx="640080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064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Spanning Tree </a:t>
            </a:r>
            <a:r>
              <a:rPr lang="en-US" dirty="0"/>
              <a:t>(</a:t>
            </a:r>
            <a:r>
              <a:rPr lang="en-US" dirty="0" smtClean="0"/>
              <a:t>MST)</a:t>
            </a:r>
            <a:endParaRPr lang="en-US" dirty="0"/>
          </a:p>
        </p:txBody>
      </p:sp>
      <p:pic>
        <p:nvPicPr>
          <p:cNvPr id="12" name="Picture 11" descr="mi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72123"/>
            <a:ext cx="3835676" cy="280808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239000" cy="2438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MST is the tree of minimum total branch length that spans the data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To construct the MST (Prim's algorithm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Start </a:t>
            </a:r>
            <a:r>
              <a:rPr lang="en-US" dirty="0"/>
              <a:t>with any point and its nearest neighbor</a:t>
            </a:r>
            <a:r>
              <a:rPr lang="en-US" dirty="0" smtClean="0"/>
              <a:t>,</a:t>
            </a:r>
            <a:endParaRPr lang="en-US" dirty="0"/>
          </a:p>
          <a:p>
            <a:pPr lvl="1"/>
            <a:r>
              <a:rPr lang="en-US" dirty="0" smtClean="0"/>
              <a:t>Add </a:t>
            </a:r>
            <a:r>
              <a:rPr lang="en-US" dirty="0"/>
              <a:t>the closest </a:t>
            </a:r>
            <a:r>
              <a:rPr lang="en-US" dirty="0" smtClean="0"/>
              <a:t>point</a:t>
            </a:r>
            <a:endParaRPr lang="en-US" dirty="0"/>
          </a:p>
          <a:p>
            <a:pPr lvl="1"/>
            <a:r>
              <a:rPr lang="en-US" dirty="0" smtClean="0"/>
              <a:t>Repeat </a:t>
            </a:r>
            <a:r>
              <a:rPr lang="en-US" dirty="0"/>
              <a:t>until all points are in the tree</a:t>
            </a:r>
          </a:p>
        </p:txBody>
      </p:sp>
    </p:spTree>
    <p:extLst>
      <p:ext uri="{BB962C8B-B14F-4D97-AF65-F5344CB8AC3E}">
        <p14:creationId xmlns:p14="http://schemas.microsoft.com/office/powerpoint/2010/main" val="10965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Spanning Tree </a:t>
            </a:r>
            <a:r>
              <a:rPr lang="en-US" dirty="0"/>
              <a:t>(</a:t>
            </a:r>
            <a:r>
              <a:rPr lang="en-US" dirty="0" smtClean="0"/>
              <a:t>MST)</a:t>
            </a:r>
            <a:endParaRPr lang="en-US" dirty="0"/>
          </a:p>
        </p:txBody>
      </p:sp>
      <p:pic>
        <p:nvPicPr>
          <p:cNvPr id="12" name="Picture 11" descr="mi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72123"/>
            <a:ext cx="3835676" cy="2808081"/>
          </a:xfrm>
          <a:prstGeom prst="rect">
            <a:avLst/>
          </a:prstGeom>
        </p:spPr>
      </p:pic>
      <p:pic>
        <p:nvPicPr>
          <p:cNvPr id="13" name="Picture 12" descr="mi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12" y="3872123"/>
            <a:ext cx="3897988" cy="2833477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239000" cy="2438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MST is the tree of minimum total branch length that spans the data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To construct the MST (Prim's algorithm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Start </a:t>
            </a:r>
            <a:r>
              <a:rPr lang="en-US" dirty="0"/>
              <a:t>with any point and its nearest neighbor</a:t>
            </a:r>
            <a:r>
              <a:rPr lang="en-US" dirty="0" smtClean="0"/>
              <a:t>,</a:t>
            </a:r>
            <a:endParaRPr lang="en-US" dirty="0"/>
          </a:p>
          <a:p>
            <a:pPr lvl="1"/>
            <a:r>
              <a:rPr lang="en-US" dirty="0" smtClean="0"/>
              <a:t>Add </a:t>
            </a:r>
            <a:r>
              <a:rPr lang="en-US" dirty="0"/>
              <a:t>the closest </a:t>
            </a:r>
            <a:r>
              <a:rPr lang="en-US" dirty="0" smtClean="0"/>
              <a:t>point</a:t>
            </a:r>
            <a:endParaRPr lang="en-US" dirty="0"/>
          </a:p>
          <a:p>
            <a:pPr lvl="1"/>
            <a:r>
              <a:rPr lang="en-US" dirty="0" smtClean="0"/>
              <a:t>Repeat </a:t>
            </a:r>
            <a:r>
              <a:rPr lang="en-US" dirty="0"/>
              <a:t>until all points are in the tree</a:t>
            </a:r>
          </a:p>
        </p:txBody>
      </p:sp>
    </p:spTree>
    <p:extLst>
      <p:ext uri="{BB962C8B-B14F-4D97-AF65-F5344CB8AC3E}">
        <p14:creationId xmlns:p14="http://schemas.microsoft.com/office/powerpoint/2010/main" val="341408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Spanning Tree </a:t>
            </a:r>
            <a:r>
              <a:rPr lang="en-US" dirty="0"/>
              <a:t>(</a:t>
            </a:r>
            <a:r>
              <a:rPr lang="en-US" dirty="0" smtClean="0"/>
              <a:t>MST)</a:t>
            </a:r>
            <a:endParaRPr lang="en-US" dirty="0"/>
          </a:p>
        </p:txBody>
      </p:sp>
      <p:pic>
        <p:nvPicPr>
          <p:cNvPr id="12" name="Picture 11" descr="mi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72123"/>
            <a:ext cx="3835676" cy="2808081"/>
          </a:xfrm>
          <a:prstGeom prst="rect">
            <a:avLst/>
          </a:prstGeom>
        </p:spPr>
      </p:pic>
      <p:pic>
        <p:nvPicPr>
          <p:cNvPr id="13" name="Picture 12" descr="mi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12" y="3872123"/>
            <a:ext cx="3897988" cy="2833477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239000" cy="2438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MST is the tree of minimum total branch length that spans the data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To construct the MST (Prim's algorithm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Start </a:t>
            </a:r>
            <a:r>
              <a:rPr lang="en-US" dirty="0"/>
              <a:t>with any point and its nearest neighbor</a:t>
            </a:r>
            <a:r>
              <a:rPr lang="en-US" dirty="0" smtClean="0"/>
              <a:t>,</a:t>
            </a:r>
            <a:endParaRPr lang="en-US" dirty="0"/>
          </a:p>
          <a:p>
            <a:pPr lvl="1"/>
            <a:r>
              <a:rPr lang="en-US" dirty="0" smtClean="0"/>
              <a:t>Add </a:t>
            </a:r>
            <a:r>
              <a:rPr lang="en-US" dirty="0"/>
              <a:t>the closest </a:t>
            </a:r>
            <a:r>
              <a:rPr lang="en-US" dirty="0" smtClean="0"/>
              <a:t>point</a:t>
            </a:r>
            <a:endParaRPr lang="en-US" dirty="0"/>
          </a:p>
          <a:p>
            <a:pPr lvl="1"/>
            <a:r>
              <a:rPr lang="en-US" dirty="0" smtClean="0"/>
              <a:t>Repeat </a:t>
            </a:r>
            <a:r>
              <a:rPr lang="en-US" dirty="0"/>
              <a:t>until all points are in the tree</a:t>
            </a:r>
          </a:p>
        </p:txBody>
      </p:sp>
      <p:sp>
        <p:nvSpPr>
          <p:cNvPr id="16" name="Oval 15"/>
          <p:cNvSpPr/>
          <p:nvPr/>
        </p:nvSpPr>
        <p:spPr>
          <a:xfrm>
            <a:off x="5638800" y="3505200"/>
            <a:ext cx="2286000" cy="2133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079298">
            <a:off x="7809457" y="4920476"/>
            <a:ext cx="609600" cy="193593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3000"/>
                </a:schemeClr>
              </a:gs>
              <a:gs pos="80000">
                <a:schemeClr val="accent1">
                  <a:shade val="93000"/>
                  <a:satMod val="130000"/>
                  <a:alpha val="33000"/>
                </a:schemeClr>
              </a:gs>
              <a:gs pos="100000">
                <a:schemeClr val="accent1">
                  <a:shade val="94000"/>
                  <a:satMod val="135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153400" y="3810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ε</a:t>
            </a:r>
            <a:r>
              <a:rPr lang="en-US" dirty="0" smtClean="0"/>
              <a:t> = 6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749220" y="6195920"/>
            <a:ext cx="533400" cy="533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2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6800" y="5029200"/>
            <a:ext cx="533400" cy="533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2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Topological Data Analysis (TDA)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Vahid\Desktop\Comp_Top_Pics\Comp_Top_Pics\points400eps=0.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70104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Topological Data Analysis (TDA)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Vahid\Desktop\Comp_Top_Pics\Comp_Top_Pics\points400eps=0.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70104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555</Words>
  <Application>Microsoft Macintosh PowerPoint</Application>
  <PresentationFormat>On-screen Show (4:3)</PresentationFormat>
  <Paragraphs>69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Topological Data Analysis</vt:lpstr>
      <vt:lpstr>Topological Data Analysis (TDA)</vt:lpstr>
      <vt:lpstr>Topological Data Analysis (TDA)</vt:lpstr>
      <vt:lpstr>Topological Data Analysis (TDA)</vt:lpstr>
      <vt:lpstr>Minimal Spanning Tree (MST)</vt:lpstr>
      <vt:lpstr>Minimal Spanning Tree (MST)</vt:lpstr>
      <vt:lpstr>Minimal Spanning Tree (MST)</vt:lpstr>
      <vt:lpstr>Topological Data Analysis (TDA)</vt:lpstr>
      <vt:lpstr>Topological Data Analysis (TDA)</vt:lpstr>
      <vt:lpstr>Topological Data Analysis (TDA)</vt:lpstr>
      <vt:lpstr>Topological Data Analysis (TDA)</vt:lpstr>
      <vt:lpstr>Applications  of TDA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Geometry of Data</vt:lpstr>
      <vt:lpstr>Point Cloud </vt:lpstr>
      <vt:lpstr>Point Cloud </vt:lpstr>
      <vt:lpstr>Point Cloud </vt:lpstr>
      <vt:lpstr>Point Cloud </vt:lpstr>
      <vt:lpstr>Point Cloud </vt:lpstr>
      <vt:lpstr>Point Cloud </vt:lpstr>
      <vt:lpstr>PowerPoint Presentation</vt:lpstr>
      <vt:lpstr>Triangulation</vt:lpstr>
      <vt:lpstr>Triangulation</vt:lpstr>
      <vt:lpstr>Triangulation</vt:lpstr>
      <vt:lpstr>Triangulation</vt:lpstr>
      <vt:lpstr>Triangulation</vt:lpstr>
      <vt:lpstr>Point Cloud </vt:lpstr>
      <vt:lpstr>MRI</vt:lpstr>
      <vt:lpstr>GIS – Elevation Model</vt:lpstr>
      <vt:lpstr>GIS – Urban Environment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Vahid</dc:creator>
  <cp:lastModifiedBy>Irmacs Irmacs</cp:lastModifiedBy>
  <cp:revision>35</cp:revision>
  <dcterms:created xsi:type="dcterms:W3CDTF">2006-08-16T00:00:00Z</dcterms:created>
  <dcterms:modified xsi:type="dcterms:W3CDTF">2011-09-27T17:50:43Z</dcterms:modified>
</cp:coreProperties>
</file>