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win Ta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758" y="8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4-14T09:37:02.110" idx="1">
    <p:pos x="315" y="743"/>
    <p:text>you mean proved?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ireless.engineering.nyu.edu/multi-connectivity-handov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0c214dbc8_4_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Hi everyone this is group 10. I am Lee and my teammates are Edwin and Namsakhi. Our project is about simulating DDoS in 5G network.</a:t>
            </a:r>
            <a:endParaRPr/>
          </a:p>
        </p:txBody>
      </p:sp>
      <p:sp>
        <p:nvSpPr>
          <p:cNvPr id="135" name="Google Shape;135;gd0c214dbc8_4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20eab402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20eab40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In the first scenario, the network has only one user sending packets to the server, and this will be the behavior of normal transmission routine. No attacker will interrupt the transmission, and the user has the full bandwidth to send packets. Although the user has no interruption from the attackers, the user packets may drop during the transmission, and the server will have to request retransmission, which would cause a series of TCP Duplicate ACK. As a result, it will decrease the packet send rate for a moment.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d0c214dbc8_0_9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For the next two scenarios, we have the link data rate set to 100 and 250 Megabits per second, which are higher than the 4G bandwidth, and both attackers send rate set to 0.5 Gigabits per second. In all the graphs, the blue line indicates the number packets per second of the legit user, black line means the total number of packets per second in the network, and other colors are the attackers number of packets over time. After the ddos attack occurs at 0.4 seconds, the transmission rate of the user, shown in blue line, has a significant drop to nearly zero, and the TCP transmission is stopped after around 0.7 seconds. This illustrates that the ddos attack works at low data rate scenarios. But how about high data rates like 5G?</a:t>
            </a:r>
            <a:endParaRPr/>
          </a:p>
        </p:txBody>
      </p:sp>
      <p:sp>
        <p:nvSpPr>
          <p:cNvPr id="220" name="Google Shape;220;gd0c214dbc8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0c214dbc8_1_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In scenario 4, this is simulating the 4G LTE-Advance data rate at 500 Megabits per second. Similar to other scenarios, the attacker starts at 0.4 seconds, and the user send rate fluctuates at around 10 to 20 packets per 10 milliseconds before the transmission ends at almost 1 second. This shows our model is still working in 4G LTE-Advance network. However, scenario 5 has the link data rate increased to 1 gigabit per second, which is the ideal 5G data rate, and the attacker send rate is changed from 0.5 Gigabits per second to 1.5 gigabits per second. Also, the attacker number is increased to 15, such that we can increase the traffic in the data rate. After the attack happens, the data rate of the user slightly drops for about 0.1 second, but it turns back to the normal routine pattern. It shows this ddos attack has no effect on the user. </a:t>
            </a:r>
            <a:endParaRPr/>
          </a:p>
        </p:txBody>
      </p:sp>
      <p:sp>
        <p:nvSpPr>
          <p:cNvPr id="238" name="Google Shape;238;gd0c214dbc8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a2aaacee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a2aaacee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In the last scenario, we increase the effect of the ddos attack by having 20 attackers in the network, and each attacker will have 5 gigabits per second data rate, which will generate about 350 thousand packets per second. At the beginning of the attack, the user data transmission has minor effect from the attacker, which we can see from the first interest point, the transmission rate slightly decreases. As the transmission rate of the attacker decreases, the user has some bandwidth to send data to the server, so the user packet received by the server increases. At point 2, the attackers send more packets to the server and make the legit user have less bandwidth to send packets. Hence, the number of packets received by the server decreases. This graph shows our model is possible to create a 5G ddos attack, but it requires more packets to send from the attackers to the server. However, the simulation ends after 7 hours of collecting data in real-time due to a system crash to the virtual box machine.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a2aaaceed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a2aaacee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0c214dbc8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chemeClr val="dk1"/>
                </a:solidFill>
                <a:latin typeface="Calibri"/>
                <a:ea typeface="Calibri"/>
                <a:cs typeface="Calibri"/>
                <a:sym typeface="Calibri"/>
              </a:rPr>
              <a:t>For the first challenges, it is the gap between the burst of packets when the attackers are sending packets. This make our attack not continuous. Next is the time for the simulation to complete. When the attack data rate goes up to Gbps, it takes about 1 to 2 hours to complete, but if both attack rate, user send rate and link capacity are in Gbps, the simulation takes up to 12 hours or even more. The third challenge is the animation we have in Netanim didn’t show the transmission in wireless connection. For the mmwave module we are using, we are having difficulty in understanding due to lack of description in the document.</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72" name="Google Shape;272;gd0c214dbc8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a2aaaceed_1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future work, we will dig deeper into mmwave module to have a better understanding of the provided functions. Second, we will have more scenario with the link capacity in 5G set up. Also, we should increase the number of attackers and user so it is more realistic. Finally, we can explore different types of DDoS attacks and compare them with our current results.</a:t>
            </a:r>
            <a:endParaRPr/>
          </a:p>
        </p:txBody>
      </p:sp>
      <p:sp>
        <p:nvSpPr>
          <p:cNvPr id="279" name="Google Shape;279;g7a2aaaceed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d0c214dbc8_0_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d0c214dbc8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0c214dbc8_4_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 usual, we will start with introduction to give a brief idea about our project then related work, and topology we used in our simulation. After that,  we will discuss about the results, conclusion, finally the references.</a:t>
            </a:r>
            <a:endParaRPr/>
          </a:p>
        </p:txBody>
      </p:sp>
      <p:sp>
        <p:nvSpPr>
          <p:cNvPr id="142" name="Google Shape;142;gd0c214dbc8_4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0c214dbc8_4_9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Starting from 2019, more and more devices are capable to connect 5G, and from that time 5G networks begin to get more attention from the public. So why 5G, this might be the question asked most frequently. So to answer this, we first need to know that </a:t>
            </a:r>
            <a:r>
              <a:rPr lang="en-GB" sz="1050">
                <a:solidFill>
                  <a:srgbClr val="202122"/>
                </a:solidFill>
                <a:highlight>
                  <a:srgbClr val="FFFFFF"/>
                </a:highlight>
              </a:rPr>
              <a:t>air interface</a:t>
            </a:r>
            <a:r>
              <a:rPr lang="en-GB"/>
              <a:t> 5G has two signals type, millimeter wave and sub-6 GHz wave. The millimeter wave has bandwidth of 50 MHz up to 400 MHz, while for sub-6 Hz is 100 MHz. These bandwidth are way larger than bandwidth in 4G which is around 1 MHz to 20 MHz. Therefore, what motivates us is that how well the 5G network can handle DDoS attack as misconnection from server might contribute to the happen of accident depends on application. The softwares we’re using in this project are Wireshark for reviewing the trace file, ns3 for simulation and Netanime for the animation.</a:t>
            </a:r>
            <a:endParaRPr/>
          </a:p>
        </p:txBody>
      </p:sp>
      <p:sp>
        <p:nvSpPr>
          <p:cNvPr id="149" name="Google Shape;149;gd0c214dbc8_4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0c214dbc8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0c214dbc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a2aaaceed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a2aaaceed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Char char="•"/>
            </a:pPr>
            <a:r>
              <a:rPr lang="en-GB" sz="1400">
                <a:solidFill>
                  <a:schemeClr val="dk1"/>
                </a:solidFill>
              </a:rPr>
              <a:t>We implemented Direct Attack Method and UDP Flood type in our project</a:t>
            </a: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d0c214dbc8_0_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https://wireless.engineering.nyu.edu/multi-connectivity-handover/</a:t>
            </a:r>
            <a:r>
              <a:rPr lang="en-GB"/>
              <a:t> </a:t>
            </a:r>
            <a:endParaRPr/>
          </a:p>
        </p:txBody>
      </p:sp>
      <p:sp>
        <p:nvSpPr>
          <p:cNvPr id="176" name="Google Shape;176;gd0c214dbc8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0c214dbc8_0_8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d0c214dbc8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a2aaaceed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a2aaaceed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For the topology setup, we created one user, 10 attackers, 1 eNodeB, 1 Mobility Management Entity, 1 Packet Data Network Gateway, and 1 Remote Host Server. In all scenarios, we set the user data rate to 0.5 Gigabits per second, both user and attacker packet size to 1000 bytes, but with the attacker data rate will be various and will depend on the link capacity. Such that we can fill up the data link between PGW and remote host with attackers packets. All of the simulations will be run for 1.5 simulation seconds and the attack time will be triggered at 0.4 seconds.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0c214dbc8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0c214dbc8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Left video: Normal Scenario </a:t>
            </a:r>
            <a:endParaRPr/>
          </a:p>
          <a:p>
            <a:pPr marL="0" lvl="0" indent="0" algn="l" rtl="0">
              <a:spcBef>
                <a:spcPts val="0"/>
              </a:spcBef>
              <a:spcAft>
                <a:spcPts val="0"/>
              </a:spcAft>
              <a:buNone/>
            </a:pPr>
            <a:r>
              <a:rPr lang="en-GB"/>
              <a:t>Right video: DDoS occurs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a:solidFill>
                  <a:schemeClr val="dk1"/>
                </a:solidFill>
              </a:rPr>
              <a:t>The video on the left is the normal scenario. This is the scenario that does not have any DDoS attack. We can see there is a TCP packet sent from the ue node to the server via the enb node and the pgw. After the server receives the TCP packet from the user, the server will reply an ACK to the user to notify the packet is received.</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On the other side, the server is under a ddos attack. We can see that all links are filled with the packets sent by the attackers. Since the packets sent by the attackers are UDP packets, the server will not reply with ACKs.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538321" y="1917290"/>
            <a:ext cx="8096860" cy="1467465"/>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r">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4"/>
          <p:cNvSpPr txBox="1">
            <a:spLocks noGrp="1"/>
          </p:cNvSpPr>
          <p:nvPr>
            <p:ph type="subTitle" idx="1"/>
          </p:nvPr>
        </p:nvSpPr>
        <p:spPr>
          <a:xfrm>
            <a:off x="840657" y="3639165"/>
            <a:ext cx="7766107" cy="678426"/>
          </a:xfrm>
          <a:prstGeom prst="rect">
            <a:avLst/>
          </a:prstGeom>
          <a:noFill/>
          <a:ln>
            <a:noFill/>
          </a:ln>
        </p:spPr>
        <p:txBody>
          <a:bodyPr spcFirstLastPara="1" wrap="square" lIns="91425" tIns="45700" rIns="91425" bIns="45700" anchor="t" anchorCtr="0">
            <a:normAutofit/>
          </a:bodyPr>
          <a:lstStyle>
            <a:lvl1pPr lvl="0" algn="r">
              <a:spcBef>
                <a:spcPts val="560"/>
              </a:spcBef>
              <a:spcAft>
                <a:spcPts val="0"/>
              </a:spcAft>
              <a:buClr>
                <a:srgbClr val="00B0F0"/>
              </a:buClr>
              <a:buSzPts val="2800"/>
              <a:buNone/>
              <a:defRPr sz="2800" b="0" i="0">
                <a:solidFill>
                  <a:srgbClr val="00B0F0"/>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0" name="Google Shape;60;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79319" y="128474"/>
            <a:ext cx="8259098" cy="763526"/>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501446" y="1179871"/>
            <a:ext cx="8229600" cy="356911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406400" algn="l">
              <a:spcBef>
                <a:spcPts val="560"/>
              </a:spcBef>
              <a:spcAft>
                <a:spcPts val="0"/>
              </a:spcAft>
              <a:buClr>
                <a:schemeClr val="dk1"/>
              </a:buClr>
              <a:buSzPts val="2800"/>
              <a:buChar char="–"/>
              <a:defRPr>
                <a:solidFill>
                  <a:schemeClr val="dk1"/>
                </a:solidFill>
              </a:defRPr>
            </a:lvl2pPr>
            <a:lvl3pPr marL="1371600" lvl="2" indent="-381000" algn="l">
              <a:spcBef>
                <a:spcPts val="480"/>
              </a:spcBef>
              <a:spcAft>
                <a:spcPts val="0"/>
              </a:spcAft>
              <a:buClr>
                <a:schemeClr val="dk1"/>
              </a:buClr>
              <a:buSzPts val="2400"/>
              <a:buChar char="•"/>
              <a:defRPr>
                <a:solidFill>
                  <a:schemeClr val="dk1"/>
                </a:solidFill>
              </a:defRPr>
            </a:lvl3pPr>
            <a:lvl4pPr marL="1828800" lvl="3" indent="-355600" algn="l">
              <a:spcBef>
                <a:spcPts val="400"/>
              </a:spcBef>
              <a:spcAft>
                <a:spcPts val="0"/>
              </a:spcAft>
              <a:buClr>
                <a:schemeClr val="dk1"/>
              </a:buClr>
              <a:buSzPts val="2000"/>
              <a:buChar char="–"/>
              <a:defRPr>
                <a:solidFill>
                  <a:schemeClr val="dk1"/>
                </a:solidFill>
              </a:defRPr>
            </a:lvl4pPr>
            <a:lvl5pPr marL="2286000" lvl="4" indent="-355600" algn="l">
              <a:spcBef>
                <a:spcPts val="400"/>
              </a:spcBef>
              <a:spcAft>
                <a:spcPts val="0"/>
              </a:spcAft>
              <a:buClr>
                <a:schemeClr val="dk1"/>
              </a:buClr>
              <a:buSzPts val="2000"/>
              <a:buChar char="»"/>
              <a:defRPr>
                <a:solidFill>
                  <a:schemeClr val="dk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 name="Google Shape;66;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2160363" y="436033"/>
            <a:ext cx="6555934" cy="72534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B0F0"/>
              </a:buClr>
              <a:buSzPts val="3600"/>
              <a:buFont typeface="Calibri"/>
              <a:buNone/>
              <a:defRPr sz="3600">
                <a:solidFill>
                  <a:srgbClr val="00B0F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6"/>
          <p:cNvSpPr txBox="1">
            <a:spLocks noGrp="1"/>
          </p:cNvSpPr>
          <p:nvPr>
            <p:ph type="body" idx="1"/>
          </p:nvPr>
        </p:nvSpPr>
        <p:spPr>
          <a:xfrm>
            <a:off x="2168013" y="1209366"/>
            <a:ext cx="6526162" cy="350862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532693" y="138907"/>
            <a:ext cx="8093365" cy="763525"/>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7"/>
          <p:cNvSpPr txBox="1">
            <a:spLocks noGrp="1"/>
          </p:cNvSpPr>
          <p:nvPr>
            <p:ph type="body" idx="1"/>
          </p:nvPr>
        </p:nvSpPr>
        <p:spPr>
          <a:xfrm>
            <a:off x="536879" y="1508032"/>
            <a:ext cx="4040188" cy="47982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Clr>
                <a:schemeClr val="dk1"/>
              </a:buClr>
              <a:buSzPts val="2400"/>
              <a:buNone/>
              <a:defRPr sz="2400" b="1">
                <a:solidFill>
                  <a:schemeClr val="dk1"/>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8" name="Google Shape;78;p17"/>
          <p:cNvSpPr txBox="1">
            <a:spLocks noGrp="1"/>
          </p:cNvSpPr>
          <p:nvPr>
            <p:ph type="body" idx="2"/>
          </p:nvPr>
        </p:nvSpPr>
        <p:spPr>
          <a:xfrm>
            <a:off x="536879" y="1980429"/>
            <a:ext cx="4040188" cy="2276294"/>
          </a:xfrm>
          <a:prstGeom prst="rect">
            <a:avLst/>
          </a:prstGeom>
          <a:noFill/>
          <a:ln>
            <a:noFill/>
          </a:ln>
        </p:spPr>
        <p:txBody>
          <a:bodyPr spcFirstLastPara="1" wrap="square" lIns="91425" tIns="45700" rIns="91425" bIns="45700" anchor="t" anchorCtr="0">
            <a:normAutofit/>
          </a:bodyPr>
          <a:lstStyle>
            <a:lvl1pPr marL="457200" lvl="0" indent="-381000" algn="ctr">
              <a:spcBef>
                <a:spcPts val="480"/>
              </a:spcBef>
              <a:spcAft>
                <a:spcPts val="0"/>
              </a:spcAft>
              <a:buClr>
                <a:schemeClr val="dk1"/>
              </a:buClr>
              <a:buSzPts val="2400"/>
              <a:buChar char="•"/>
              <a:defRPr sz="2400">
                <a:solidFill>
                  <a:schemeClr val="dk1"/>
                </a:solidFill>
              </a:defRPr>
            </a:lvl1pPr>
            <a:lvl2pPr marL="914400" lvl="1" indent="-355600" algn="ctr">
              <a:spcBef>
                <a:spcPts val="400"/>
              </a:spcBef>
              <a:spcAft>
                <a:spcPts val="0"/>
              </a:spcAft>
              <a:buClr>
                <a:schemeClr val="dk1"/>
              </a:buClr>
              <a:buSzPts val="2000"/>
              <a:buChar char="–"/>
              <a:defRPr sz="2000">
                <a:solidFill>
                  <a:schemeClr val="dk1"/>
                </a:solidFill>
              </a:defRPr>
            </a:lvl2pPr>
            <a:lvl3pPr marL="1371600" lvl="2" indent="-342900" algn="ctr">
              <a:spcBef>
                <a:spcPts val="360"/>
              </a:spcBef>
              <a:spcAft>
                <a:spcPts val="0"/>
              </a:spcAft>
              <a:buClr>
                <a:schemeClr val="dk1"/>
              </a:buClr>
              <a:buSzPts val="1800"/>
              <a:buChar char="•"/>
              <a:defRPr sz="1800">
                <a:solidFill>
                  <a:schemeClr val="dk1"/>
                </a:solidFill>
              </a:defRPr>
            </a:lvl3pPr>
            <a:lvl4pPr marL="1828800" lvl="3" indent="-330200" algn="ctr">
              <a:spcBef>
                <a:spcPts val="320"/>
              </a:spcBef>
              <a:spcAft>
                <a:spcPts val="0"/>
              </a:spcAft>
              <a:buClr>
                <a:schemeClr val="dk1"/>
              </a:buClr>
              <a:buSzPts val="1600"/>
              <a:buChar char="–"/>
              <a:defRPr sz="1600">
                <a:solidFill>
                  <a:schemeClr val="dk1"/>
                </a:solidFill>
              </a:defRPr>
            </a:lvl4pPr>
            <a:lvl5pPr marL="2286000" lvl="4" indent="-330200" algn="ctr">
              <a:spcBef>
                <a:spcPts val="320"/>
              </a:spcBef>
              <a:spcAft>
                <a:spcPts val="0"/>
              </a:spcAft>
              <a:buClr>
                <a:schemeClr val="dk1"/>
              </a:buClr>
              <a:buSzPts val="1600"/>
              <a:buChar char="»"/>
              <a:defRPr sz="1600">
                <a:solidFill>
                  <a:schemeClr val="dk1"/>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9" name="Google Shape;79;p17"/>
          <p:cNvSpPr txBox="1">
            <a:spLocks noGrp="1"/>
          </p:cNvSpPr>
          <p:nvPr>
            <p:ph type="body" idx="3"/>
          </p:nvPr>
        </p:nvSpPr>
        <p:spPr>
          <a:xfrm>
            <a:off x="4572000" y="1508032"/>
            <a:ext cx="4041775" cy="47982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Clr>
                <a:schemeClr val="dk1"/>
              </a:buClr>
              <a:buSzPts val="2400"/>
              <a:buNone/>
              <a:defRPr sz="2400" b="1">
                <a:solidFill>
                  <a:schemeClr val="dk1"/>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0" name="Google Shape;80;p17"/>
          <p:cNvSpPr txBox="1">
            <a:spLocks noGrp="1"/>
          </p:cNvSpPr>
          <p:nvPr>
            <p:ph type="body" idx="4"/>
          </p:nvPr>
        </p:nvSpPr>
        <p:spPr>
          <a:xfrm>
            <a:off x="4572000" y="1980429"/>
            <a:ext cx="4041775" cy="2276294"/>
          </a:xfrm>
          <a:prstGeom prst="rect">
            <a:avLst/>
          </a:prstGeom>
          <a:noFill/>
          <a:ln>
            <a:noFill/>
          </a:ln>
        </p:spPr>
        <p:txBody>
          <a:bodyPr spcFirstLastPara="1" wrap="square" lIns="91425" tIns="45700" rIns="91425" bIns="45700" anchor="t" anchorCtr="0">
            <a:normAutofit/>
          </a:bodyPr>
          <a:lstStyle>
            <a:lvl1pPr marL="457200" lvl="0" indent="-381000" algn="ctr">
              <a:spcBef>
                <a:spcPts val="480"/>
              </a:spcBef>
              <a:spcAft>
                <a:spcPts val="0"/>
              </a:spcAft>
              <a:buClr>
                <a:schemeClr val="dk1"/>
              </a:buClr>
              <a:buSzPts val="2400"/>
              <a:buChar char="•"/>
              <a:defRPr sz="2400">
                <a:solidFill>
                  <a:schemeClr val="dk1"/>
                </a:solidFill>
              </a:defRPr>
            </a:lvl1pPr>
            <a:lvl2pPr marL="914400" lvl="1" indent="-355600" algn="ctr">
              <a:spcBef>
                <a:spcPts val="400"/>
              </a:spcBef>
              <a:spcAft>
                <a:spcPts val="0"/>
              </a:spcAft>
              <a:buClr>
                <a:schemeClr val="dk1"/>
              </a:buClr>
              <a:buSzPts val="2000"/>
              <a:buChar char="–"/>
              <a:defRPr sz="2000">
                <a:solidFill>
                  <a:schemeClr val="dk1"/>
                </a:solidFill>
              </a:defRPr>
            </a:lvl2pPr>
            <a:lvl3pPr marL="1371600" lvl="2" indent="-342900" algn="ctr">
              <a:spcBef>
                <a:spcPts val="360"/>
              </a:spcBef>
              <a:spcAft>
                <a:spcPts val="0"/>
              </a:spcAft>
              <a:buClr>
                <a:schemeClr val="dk1"/>
              </a:buClr>
              <a:buSzPts val="1800"/>
              <a:buChar char="•"/>
              <a:defRPr sz="1800">
                <a:solidFill>
                  <a:schemeClr val="dk1"/>
                </a:solidFill>
              </a:defRPr>
            </a:lvl3pPr>
            <a:lvl4pPr marL="1828800" lvl="3" indent="-330200" algn="ctr">
              <a:spcBef>
                <a:spcPts val="320"/>
              </a:spcBef>
              <a:spcAft>
                <a:spcPts val="0"/>
              </a:spcAft>
              <a:buClr>
                <a:schemeClr val="dk1"/>
              </a:buClr>
              <a:buSzPts val="1600"/>
              <a:buChar char="–"/>
              <a:defRPr sz="1600">
                <a:solidFill>
                  <a:schemeClr val="dk1"/>
                </a:solidFill>
              </a:defRPr>
            </a:lvl4pPr>
            <a:lvl5pPr marL="2286000" lvl="4" indent="-330200" algn="ctr">
              <a:spcBef>
                <a:spcPts val="320"/>
              </a:spcBef>
              <a:spcAft>
                <a:spcPts val="0"/>
              </a:spcAft>
              <a:buClr>
                <a:schemeClr val="dk1"/>
              </a:buClr>
              <a:buSzPts val="1600"/>
              <a:buChar char="»"/>
              <a:defRPr sz="1600">
                <a:solidFill>
                  <a:schemeClr val="dk1"/>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1" name="Google Shape;8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9"/>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91" name="Google Shape;91;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0"/>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7" name="Google Shape;97;p20"/>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8" name="Google Shape;98;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9" name="Google Shape;109;p22"/>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3"/>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7" name="Google Shape;117;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4"/>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5"/>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9" name="Google Shape;129;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25" descr="E:\websites\free-power-point-templates\2012\logos.png"/>
          <p:cNvPicPr preferRelativeResize="0"/>
          <p:nvPr/>
        </p:nvPicPr>
        <p:blipFill rotWithShape="1">
          <a:blip r:embed="rId2">
            <a:alphaModFix/>
          </a:blip>
          <a:srcRect/>
          <a:stretch/>
        </p:blipFill>
        <p:spPr>
          <a:xfrm>
            <a:off x="3808475" y="2326213"/>
            <a:ext cx="1463784" cy="526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56" name="Google Shape;56;p13"/>
          <p:cNvSpPr txBox="1"/>
          <p:nvPr/>
        </p:nvSpPr>
        <p:spPr>
          <a:xfrm>
            <a:off x="-9150" y="5213747"/>
            <a:ext cx="83896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0" i="0" u="none" strike="noStrike" cap="none">
                <a:solidFill>
                  <a:srgbClr val="A5A5A5"/>
                </a:solidFill>
                <a:latin typeface="Calibri"/>
                <a:ea typeface="Calibri"/>
                <a:cs typeface="Calibri"/>
                <a:sym typeface="Calibri"/>
              </a:rPr>
              <a:t>This presentation uses a free template provided by FPPT.com</a:t>
            </a:r>
            <a:endParaRPr/>
          </a:p>
          <a:p>
            <a:pPr marL="0" marR="0" lvl="0" indent="0" algn="l" rtl="0">
              <a:spcBef>
                <a:spcPts val="0"/>
              </a:spcBef>
              <a:spcAft>
                <a:spcPts val="0"/>
              </a:spcAft>
              <a:buNone/>
            </a:pPr>
            <a:r>
              <a:rPr lang="en-GB" sz="1400">
                <a:solidFill>
                  <a:srgbClr val="A5A5A5"/>
                </a:solidFill>
                <a:latin typeface="Calibri"/>
                <a:ea typeface="Calibri"/>
                <a:cs typeface="Calibri"/>
                <a:sym typeface="Calibri"/>
              </a:rPr>
              <a:t>www.free-power-point-templates.com</a:t>
            </a: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2.mp4"/><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video" Target="../media/media2.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ctrTitle"/>
          </p:nvPr>
        </p:nvSpPr>
        <p:spPr>
          <a:xfrm>
            <a:off x="2267875" y="1176025"/>
            <a:ext cx="6798300" cy="20955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00B0F0"/>
              </a:buClr>
              <a:buSzPct val="133333"/>
              <a:buFont typeface="Arial"/>
              <a:buNone/>
            </a:pPr>
            <a:r>
              <a:rPr lang="en-GB" sz="2100">
                <a:solidFill>
                  <a:srgbClr val="FFFFFF"/>
                </a:solidFill>
              </a:rPr>
              <a:t>ENSC 427</a:t>
            </a:r>
            <a:endParaRPr/>
          </a:p>
          <a:p>
            <a:pPr marL="0" lvl="0" indent="0" algn="r" rtl="0">
              <a:lnSpc>
                <a:spcPct val="90000"/>
              </a:lnSpc>
              <a:spcBef>
                <a:spcPts val="0"/>
              </a:spcBef>
              <a:spcAft>
                <a:spcPts val="0"/>
              </a:spcAft>
              <a:buClr>
                <a:srgbClr val="00B0F0"/>
              </a:buClr>
              <a:buSzPct val="133333"/>
              <a:buFont typeface="Arial"/>
              <a:buNone/>
            </a:pPr>
            <a:r>
              <a:rPr lang="en-GB" sz="2100">
                <a:solidFill>
                  <a:srgbClr val="FFFFFF"/>
                </a:solidFill>
              </a:rPr>
              <a:t>Spring 2021 Group 10</a:t>
            </a:r>
            <a:endParaRPr sz="2100">
              <a:solidFill>
                <a:srgbClr val="FFFFFF"/>
              </a:solidFill>
            </a:endParaRPr>
          </a:p>
          <a:p>
            <a:pPr marL="0" lvl="0" indent="0" algn="r" rtl="0">
              <a:lnSpc>
                <a:spcPct val="90000"/>
              </a:lnSpc>
              <a:spcBef>
                <a:spcPts val="0"/>
              </a:spcBef>
              <a:spcAft>
                <a:spcPts val="0"/>
              </a:spcAft>
              <a:buClr>
                <a:srgbClr val="00B0F0"/>
              </a:buClr>
              <a:buSzPct val="133333"/>
              <a:buFont typeface="Arial"/>
              <a:buNone/>
            </a:pPr>
            <a:endParaRPr sz="2100">
              <a:solidFill>
                <a:srgbClr val="FFFFFF"/>
              </a:solidFill>
            </a:endParaRPr>
          </a:p>
          <a:p>
            <a:pPr marL="0" lvl="0" indent="0" algn="r" rtl="0">
              <a:lnSpc>
                <a:spcPct val="90000"/>
              </a:lnSpc>
              <a:spcBef>
                <a:spcPts val="0"/>
              </a:spcBef>
              <a:spcAft>
                <a:spcPts val="0"/>
              </a:spcAft>
              <a:buClr>
                <a:srgbClr val="00B0F0"/>
              </a:buClr>
              <a:buSzPct val="133333"/>
              <a:buFont typeface="Arial"/>
              <a:buNone/>
            </a:pPr>
            <a:endParaRPr sz="2100">
              <a:solidFill>
                <a:srgbClr val="FFFFFF"/>
              </a:solidFill>
            </a:endParaRPr>
          </a:p>
          <a:p>
            <a:pPr marL="0" lvl="0" indent="0" algn="r" rtl="0">
              <a:lnSpc>
                <a:spcPct val="90000"/>
              </a:lnSpc>
              <a:spcBef>
                <a:spcPts val="0"/>
              </a:spcBef>
              <a:spcAft>
                <a:spcPts val="0"/>
              </a:spcAft>
              <a:buClr>
                <a:srgbClr val="00B0F0"/>
              </a:buClr>
              <a:buSzPct val="133333"/>
              <a:buFont typeface="Arial"/>
              <a:buNone/>
            </a:pPr>
            <a:endParaRPr sz="2100">
              <a:solidFill>
                <a:srgbClr val="FFFFFF"/>
              </a:solidFill>
            </a:endParaRPr>
          </a:p>
          <a:p>
            <a:pPr marL="0" lvl="0" indent="0" algn="r" rtl="0">
              <a:spcBef>
                <a:spcPts val="0"/>
              </a:spcBef>
              <a:spcAft>
                <a:spcPts val="0"/>
              </a:spcAft>
              <a:buClr>
                <a:schemeClr val="dk1"/>
              </a:buClr>
              <a:buSzPct val="30555"/>
              <a:buFont typeface="Arial"/>
              <a:buNone/>
            </a:pPr>
            <a:r>
              <a:rPr lang="en-GB"/>
              <a:t>Simulation Of </a:t>
            </a:r>
            <a:endParaRPr/>
          </a:p>
          <a:p>
            <a:pPr marL="0" lvl="0" indent="0" algn="r" rtl="0">
              <a:spcBef>
                <a:spcPts val="0"/>
              </a:spcBef>
              <a:spcAft>
                <a:spcPts val="0"/>
              </a:spcAft>
              <a:buClr>
                <a:schemeClr val="dk1"/>
              </a:buClr>
              <a:buSzPct val="30555"/>
              <a:buFont typeface="Arial"/>
              <a:buNone/>
            </a:pPr>
            <a:r>
              <a:rPr lang="en-GB"/>
              <a:t>DDoS in 5G networks</a:t>
            </a:r>
            <a:endParaRPr/>
          </a:p>
        </p:txBody>
      </p:sp>
      <p:sp>
        <p:nvSpPr>
          <p:cNvPr id="138" name="Google Shape;138;p26"/>
          <p:cNvSpPr txBox="1">
            <a:spLocks noGrp="1"/>
          </p:cNvSpPr>
          <p:nvPr>
            <p:ph type="subTitle" idx="1"/>
          </p:nvPr>
        </p:nvSpPr>
        <p:spPr>
          <a:xfrm>
            <a:off x="1500750" y="3651825"/>
            <a:ext cx="7498200" cy="1389300"/>
          </a:xfrm>
          <a:prstGeom prst="rect">
            <a:avLst/>
          </a:prstGeom>
          <a:noFill/>
          <a:ln>
            <a:noFill/>
          </a:ln>
        </p:spPr>
        <p:txBody>
          <a:bodyPr spcFirstLastPara="1" wrap="square" lIns="91425" tIns="45700" rIns="91425" bIns="45700" anchor="t" anchorCtr="0">
            <a:normAutofit/>
          </a:bodyPr>
          <a:lstStyle/>
          <a:p>
            <a:pPr marL="0" lvl="0" indent="0" algn="r" rtl="0">
              <a:lnSpc>
                <a:spcPct val="115000"/>
              </a:lnSpc>
              <a:spcBef>
                <a:spcPts val="0"/>
              </a:spcBef>
              <a:spcAft>
                <a:spcPts val="0"/>
              </a:spcAft>
              <a:buClr>
                <a:srgbClr val="00B0F0"/>
              </a:buClr>
              <a:buSzPts val="2800"/>
              <a:buNone/>
            </a:pPr>
            <a:r>
              <a:rPr lang="en-GB" sz="2100">
                <a:solidFill>
                  <a:srgbClr val="FFFFFF"/>
                </a:solidFill>
              </a:rPr>
              <a:t>Namsakhi Kumar (301336727) [namsakhi_kumar@sfu.ca]</a:t>
            </a:r>
            <a:endParaRPr sz="2100">
              <a:solidFill>
                <a:srgbClr val="FFFFFF"/>
              </a:solidFill>
            </a:endParaRPr>
          </a:p>
          <a:p>
            <a:pPr marL="0" lvl="0" indent="0" algn="r" rtl="0">
              <a:lnSpc>
                <a:spcPct val="115000"/>
              </a:lnSpc>
              <a:spcBef>
                <a:spcPts val="0"/>
              </a:spcBef>
              <a:spcAft>
                <a:spcPts val="0"/>
              </a:spcAft>
              <a:buClr>
                <a:srgbClr val="00B0F0"/>
              </a:buClr>
              <a:buSzPts val="2800"/>
              <a:buNone/>
            </a:pPr>
            <a:r>
              <a:rPr lang="en-GB" sz="2100">
                <a:solidFill>
                  <a:srgbClr val="FFFFFF"/>
                </a:solidFill>
              </a:rPr>
              <a:t>Kwok Liang Lee (301326695) [leekwokl@sfu.ca]  </a:t>
            </a:r>
            <a:endParaRPr sz="2100">
              <a:solidFill>
                <a:srgbClr val="FFFFFF"/>
              </a:solidFill>
            </a:endParaRPr>
          </a:p>
          <a:p>
            <a:pPr marL="0" lvl="0" indent="0" algn="r" rtl="0">
              <a:lnSpc>
                <a:spcPct val="115000"/>
              </a:lnSpc>
              <a:spcBef>
                <a:spcPts val="0"/>
              </a:spcBef>
              <a:spcAft>
                <a:spcPts val="0"/>
              </a:spcAft>
              <a:buClr>
                <a:srgbClr val="00B0F0"/>
              </a:buClr>
              <a:buSzPts val="2800"/>
              <a:buNone/>
            </a:pPr>
            <a:r>
              <a:rPr lang="en-GB" sz="2100">
                <a:solidFill>
                  <a:srgbClr val="FFFFFF"/>
                </a:solidFill>
              </a:rPr>
              <a:t>Edwin Tam (301264849) [wailongt@sfu.ca]  </a:t>
            </a:r>
            <a:r>
              <a:rPr lang="en-GB" sz="2100"/>
              <a:t> </a:t>
            </a:r>
            <a:endParaRPr sz="2100"/>
          </a:p>
        </p:txBody>
      </p:sp>
      <p:sp>
        <p:nvSpPr>
          <p:cNvPr id="139" name="Google Shape;139;p26"/>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479319" y="128474"/>
            <a:ext cx="8259000" cy="7635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GB"/>
              <a:t>Simulation results</a:t>
            </a:r>
            <a:endParaRPr/>
          </a:p>
        </p:txBody>
      </p:sp>
      <p:sp>
        <p:nvSpPr>
          <p:cNvPr id="213" name="Google Shape;213;p35"/>
          <p:cNvSpPr txBox="1">
            <a:spLocks noGrp="1"/>
          </p:cNvSpPr>
          <p:nvPr>
            <p:ph type="body" idx="1"/>
          </p:nvPr>
        </p:nvSpPr>
        <p:spPr>
          <a:xfrm>
            <a:off x="501446" y="1179871"/>
            <a:ext cx="8229600" cy="3569100"/>
          </a:xfrm>
          <a:prstGeom prst="rect">
            <a:avLst/>
          </a:prstGeom>
        </p:spPr>
        <p:txBody>
          <a:bodyPr spcFirstLastPara="1" wrap="square" lIns="91425" tIns="45700" rIns="91425" bIns="45700" anchor="t" anchorCtr="0">
            <a:normAutofit/>
          </a:bodyPr>
          <a:lstStyle/>
          <a:p>
            <a:pPr marL="457200" lvl="0" indent="-374650" algn="l" rtl="0">
              <a:lnSpc>
                <a:spcPct val="115000"/>
              </a:lnSpc>
              <a:spcBef>
                <a:spcPts val="560"/>
              </a:spcBef>
              <a:spcAft>
                <a:spcPts val="0"/>
              </a:spcAft>
              <a:buClr>
                <a:srgbClr val="0000FF"/>
              </a:buClr>
              <a:buSzPts val="2300"/>
              <a:buChar char="●"/>
            </a:pPr>
            <a:r>
              <a:rPr lang="en-GB" sz="1600"/>
              <a:t>Scenario 1</a:t>
            </a:r>
            <a:endParaRPr sz="1600"/>
          </a:p>
          <a:p>
            <a:pPr marL="914400" lvl="1" indent="-330200" algn="l" rtl="0">
              <a:lnSpc>
                <a:spcPct val="150000"/>
              </a:lnSpc>
              <a:spcBef>
                <a:spcPts val="0"/>
              </a:spcBef>
              <a:spcAft>
                <a:spcPts val="0"/>
              </a:spcAft>
              <a:buClr>
                <a:srgbClr val="0000FF"/>
              </a:buClr>
              <a:buSzPts val="1600"/>
              <a:buChar char="○"/>
            </a:pPr>
            <a:r>
              <a:rPr lang="en-GB" sz="1600"/>
              <a:t>Normal behavior</a:t>
            </a:r>
            <a:endParaRPr sz="1600"/>
          </a:p>
          <a:p>
            <a:pPr marL="914400" lvl="1" indent="-330200" algn="l" rtl="0">
              <a:lnSpc>
                <a:spcPct val="150000"/>
              </a:lnSpc>
              <a:spcBef>
                <a:spcPts val="0"/>
              </a:spcBef>
              <a:spcAft>
                <a:spcPts val="0"/>
              </a:spcAft>
              <a:buClr>
                <a:srgbClr val="0000FF"/>
              </a:buClr>
              <a:buSzPts val="1600"/>
              <a:buChar char="○"/>
            </a:pPr>
            <a:r>
              <a:rPr lang="en-GB" sz="1600"/>
              <a:t>No attackers</a:t>
            </a:r>
            <a:endParaRPr sz="1600"/>
          </a:p>
          <a:p>
            <a:pPr marL="914400" lvl="1" indent="-330200" algn="l" rtl="0">
              <a:lnSpc>
                <a:spcPct val="150000"/>
              </a:lnSpc>
              <a:spcBef>
                <a:spcPts val="0"/>
              </a:spcBef>
              <a:spcAft>
                <a:spcPts val="0"/>
              </a:spcAft>
              <a:buClr>
                <a:srgbClr val="0000FF"/>
              </a:buClr>
              <a:buSzPts val="1600"/>
              <a:buChar char="○"/>
            </a:pPr>
            <a:r>
              <a:rPr lang="en-GB" sz="1600"/>
              <a:t>Full bandwidth</a:t>
            </a:r>
            <a:endParaRPr sz="1600"/>
          </a:p>
        </p:txBody>
      </p:sp>
      <p:sp>
        <p:nvSpPr>
          <p:cNvPr id="214" name="Google Shape;214;p35"/>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pic>
        <p:nvPicPr>
          <p:cNvPr id="215" name="Google Shape;215;p35"/>
          <p:cNvPicPr preferRelativeResize="0"/>
          <p:nvPr/>
        </p:nvPicPr>
        <p:blipFill>
          <a:blip r:embed="rId3">
            <a:alphaModFix/>
          </a:blip>
          <a:stretch>
            <a:fillRect/>
          </a:stretch>
        </p:blipFill>
        <p:spPr>
          <a:xfrm>
            <a:off x="4453075" y="1099712"/>
            <a:ext cx="3828700" cy="2944075"/>
          </a:xfrm>
          <a:prstGeom prst="rect">
            <a:avLst/>
          </a:prstGeom>
          <a:noFill/>
          <a:ln>
            <a:noFill/>
          </a:ln>
        </p:spPr>
      </p:pic>
      <p:pic>
        <p:nvPicPr>
          <p:cNvPr id="216" name="Google Shape;216;p35"/>
          <p:cNvPicPr preferRelativeResize="0"/>
          <p:nvPr/>
        </p:nvPicPr>
        <p:blipFill rotWithShape="1">
          <a:blip r:embed="rId4">
            <a:alphaModFix/>
          </a:blip>
          <a:srcRect r="19523"/>
          <a:stretch/>
        </p:blipFill>
        <p:spPr>
          <a:xfrm>
            <a:off x="2744025" y="4043800"/>
            <a:ext cx="6074577" cy="633900"/>
          </a:xfrm>
          <a:prstGeom prst="rect">
            <a:avLst/>
          </a:prstGeom>
          <a:noFill/>
          <a:ln>
            <a:noFill/>
          </a:ln>
        </p:spPr>
      </p:pic>
      <p:cxnSp>
        <p:nvCxnSpPr>
          <p:cNvPr id="217" name="Google Shape;217;p35"/>
          <p:cNvCxnSpPr/>
          <p:nvPr/>
        </p:nvCxnSpPr>
        <p:spPr>
          <a:xfrm rot="10800000" flipH="1">
            <a:off x="7007075" y="3082125"/>
            <a:ext cx="193500" cy="9018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479319" y="128474"/>
            <a:ext cx="8259000" cy="7635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600"/>
              <a:buFont typeface="Calibri"/>
              <a:buNone/>
            </a:pPr>
            <a:r>
              <a:rPr lang="en-GB"/>
              <a:t>Simulation results</a:t>
            </a:r>
            <a:endParaRPr/>
          </a:p>
        </p:txBody>
      </p:sp>
      <p:sp>
        <p:nvSpPr>
          <p:cNvPr id="223" name="Google Shape;223;p36"/>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224" name="Google Shape;224;p36"/>
          <p:cNvSpPr txBox="1"/>
          <p:nvPr/>
        </p:nvSpPr>
        <p:spPr>
          <a:xfrm>
            <a:off x="479325" y="1561750"/>
            <a:ext cx="82074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25" name="Google Shape;225;p36"/>
          <p:cNvPicPr preferRelativeResize="0"/>
          <p:nvPr/>
        </p:nvPicPr>
        <p:blipFill rotWithShape="1">
          <a:blip r:embed="rId3">
            <a:alphaModFix/>
          </a:blip>
          <a:srcRect b="1029"/>
          <a:stretch/>
        </p:blipFill>
        <p:spPr>
          <a:xfrm>
            <a:off x="254175" y="1129475"/>
            <a:ext cx="4317829" cy="2791976"/>
          </a:xfrm>
          <a:prstGeom prst="rect">
            <a:avLst/>
          </a:prstGeom>
          <a:noFill/>
          <a:ln>
            <a:noFill/>
          </a:ln>
        </p:spPr>
      </p:pic>
      <p:pic>
        <p:nvPicPr>
          <p:cNvPr id="226" name="Google Shape;226;p36"/>
          <p:cNvPicPr preferRelativeResize="0"/>
          <p:nvPr/>
        </p:nvPicPr>
        <p:blipFill>
          <a:blip r:embed="rId4">
            <a:alphaModFix/>
          </a:blip>
          <a:stretch>
            <a:fillRect/>
          </a:stretch>
        </p:blipFill>
        <p:spPr>
          <a:xfrm>
            <a:off x="4529883" y="1129475"/>
            <a:ext cx="4208441" cy="2791975"/>
          </a:xfrm>
          <a:prstGeom prst="rect">
            <a:avLst/>
          </a:prstGeom>
          <a:noFill/>
          <a:ln>
            <a:noFill/>
          </a:ln>
        </p:spPr>
      </p:pic>
      <p:sp>
        <p:nvSpPr>
          <p:cNvPr id="227" name="Google Shape;227;p36"/>
          <p:cNvSpPr txBox="1"/>
          <p:nvPr/>
        </p:nvSpPr>
        <p:spPr>
          <a:xfrm>
            <a:off x="479325" y="4266200"/>
            <a:ext cx="399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28" name="Google Shape;228;p36"/>
          <p:cNvSpPr txBox="1"/>
          <p:nvPr/>
        </p:nvSpPr>
        <p:spPr>
          <a:xfrm>
            <a:off x="254175" y="3861350"/>
            <a:ext cx="40416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GB">
                <a:latin typeface="Calibri"/>
                <a:ea typeface="Calibri"/>
                <a:cs typeface="Calibri"/>
                <a:sym typeface="Calibri"/>
              </a:rPr>
              <a:t>Scenario 2</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GB">
                <a:latin typeface="Calibri"/>
                <a:ea typeface="Calibri"/>
                <a:cs typeface="Calibri"/>
                <a:sym typeface="Calibri"/>
              </a:rPr>
              <a:t>Link data rate: 100 Mbps</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GB">
                <a:latin typeface="Calibri"/>
                <a:ea typeface="Calibri"/>
                <a:cs typeface="Calibri"/>
                <a:sym typeface="Calibri"/>
              </a:rPr>
              <a:t>Attacker send rate: 0.5 Gbps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29" name="Google Shape;229;p36"/>
          <p:cNvSpPr txBox="1"/>
          <p:nvPr/>
        </p:nvSpPr>
        <p:spPr>
          <a:xfrm>
            <a:off x="4739325" y="3861350"/>
            <a:ext cx="39990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GB">
                <a:latin typeface="Calibri"/>
                <a:ea typeface="Calibri"/>
                <a:cs typeface="Calibri"/>
                <a:sym typeface="Calibri"/>
              </a:rPr>
              <a:t>Scenario 3</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GB">
                <a:latin typeface="Calibri"/>
                <a:ea typeface="Calibri"/>
                <a:cs typeface="Calibri"/>
                <a:sym typeface="Calibri"/>
              </a:rPr>
              <a:t>Link data rate: 250 Mbps</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GB">
                <a:latin typeface="Calibri"/>
                <a:ea typeface="Calibri"/>
                <a:cs typeface="Calibri"/>
                <a:sym typeface="Calibri"/>
              </a:rPr>
              <a:t>Attacker send rate: 0.5 Gbps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cxnSp>
        <p:nvCxnSpPr>
          <p:cNvPr id="230" name="Google Shape;230;p36"/>
          <p:cNvCxnSpPr/>
          <p:nvPr/>
        </p:nvCxnSpPr>
        <p:spPr>
          <a:xfrm rot="10800000">
            <a:off x="1706075" y="2683375"/>
            <a:ext cx="306600" cy="182400"/>
          </a:xfrm>
          <a:prstGeom prst="straightConnector1">
            <a:avLst/>
          </a:prstGeom>
          <a:noFill/>
          <a:ln w="9525" cap="flat" cmpd="sng">
            <a:solidFill>
              <a:schemeClr val="dk2"/>
            </a:solidFill>
            <a:prstDash val="solid"/>
            <a:round/>
            <a:headEnd type="none" w="med" len="med"/>
            <a:tailEnd type="triangle" w="med" len="med"/>
          </a:ln>
        </p:spPr>
      </p:cxnSp>
      <p:cxnSp>
        <p:nvCxnSpPr>
          <p:cNvPr id="231" name="Google Shape;231;p36"/>
          <p:cNvCxnSpPr/>
          <p:nvPr/>
        </p:nvCxnSpPr>
        <p:spPr>
          <a:xfrm flipH="1">
            <a:off x="3180400" y="1979550"/>
            <a:ext cx="157500" cy="397500"/>
          </a:xfrm>
          <a:prstGeom prst="straightConnector1">
            <a:avLst/>
          </a:prstGeom>
          <a:noFill/>
          <a:ln w="9525" cap="flat" cmpd="sng">
            <a:solidFill>
              <a:schemeClr val="dk2"/>
            </a:solidFill>
            <a:prstDash val="solid"/>
            <a:round/>
            <a:headEnd type="none" w="med" len="med"/>
            <a:tailEnd type="triangle" w="med" len="med"/>
          </a:ln>
        </p:spPr>
      </p:cxnSp>
      <p:cxnSp>
        <p:nvCxnSpPr>
          <p:cNvPr id="232" name="Google Shape;232;p36"/>
          <p:cNvCxnSpPr/>
          <p:nvPr/>
        </p:nvCxnSpPr>
        <p:spPr>
          <a:xfrm flipH="1">
            <a:off x="3768500" y="3089425"/>
            <a:ext cx="91200" cy="389400"/>
          </a:xfrm>
          <a:prstGeom prst="straightConnector1">
            <a:avLst/>
          </a:prstGeom>
          <a:noFill/>
          <a:ln w="9525" cap="flat" cmpd="sng">
            <a:solidFill>
              <a:schemeClr val="dk2"/>
            </a:solidFill>
            <a:prstDash val="solid"/>
            <a:round/>
            <a:headEnd type="none" w="med" len="med"/>
            <a:tailEnd type="triangle" w="med" len="med"/>
          </a:ln>
        </p:spPr>
      </p:cxnSp>
      <p:sp>
        <p:nvSpPr>
          <p:cNvPr id="233" name="Google Shape;233;p36"/>
          <p:cNvSpPr txBox="1"/>
          <p:nvPr/>
        </p:nvSpPr>
        <p:spPr>
          <a:xfrm>
            <a:off x="2523675" y="1764150"/>
            <a:ext cx="16839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00">
                <a:latin typeface="Calibri"/>
                <a:ea typeface="Calibri"/>
                <a:cs typeface="Calibri"/>
                <a:sym typeface="Calibri"/>
              </a:rPr>
              <a:t>Total packet transmission in the network</a:t>
            </a:r>
            <a:endParaRPr sz="700">
              <a:latin typeface="Calibri"/>
              <a:ea typeface="Calibri"/>
              <a:cs typeface="Calibri"/>
              <a:sym typeface="Calibri"/>
            </a:endParaRPr>
          </a:p>
        </p:txBody>
      </p:sp>
      <p:sp>
        <p:nvSpPr>
          <p:cNvPr id="234" name="Google Shape;234;p36"/>
          <p:cNvSpPr txBox="1"/>
          <p:nvPr/>
        </p:nvSpPr>
        <p:spPr>
          <a:xfrm>
            <a:off x="1837388" y="2796925"/>
            <a:ext cx="11514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00">
                <a:latin typeface="Calibri"/>
                <a:ea typeface="Calibri"/>
                <a:cs typeface="Calibri"/>
                <a:sym typeface="Calibri"/>
              </a:rPr>
              <a:t>User packet transmission</a:t>
            </a:r>
            <a:endParaRPr sz="700">
              <a:latin typeface="Calibri"/>
              <a:ea typeface="Calibri"/>
              <a:cs typeface="Calibri"/>
              <a:sym typeface="Calibri"/>
            </a:endParaRPr>
          </a:p>
        </p:txBody>
      </p:sp>
      <p:sp>
        <p:nvSpPr>
          <p:cNvPr id="235" name="Google Shape;235;p36"/>
          <p:cNvSpPr txBox="1"/>
          <p:nvPr/>
        </p:nvSpPr>
        <p:spPr>
          <a:xfrm>
            <a:off x="3279902" y="2865775"/>
            <a:ext cx="12921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00">
                <a:latin typeface="Calibri"/>
                <a:ea typeface="Calibri"/>
                <a:cs typeface="Calibri"/>
                <a:sym typeface="Calibri"/>
              </a:rPr>
              <a:t>Attackers packet transmission</a:t>
            </a:r>
            <a:endParaRPr sz="7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479319" y="128474"/>
            <a:ext cx="8259000" cy="7635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600"/>
              <a:buFont typeface="Calibri"/>
              <a:buNone/>
            </a:pPr>
            <a:r>
              <a:rPr lang="en-GB"/>
              <a:t>Simulation results</a:t>
            </a:r>
            <a:endParaRPr/>
          </a:p>
        </p:txBody>
      </p:sp>
      <p:sp>
        <p:nvSpPr>
          <p:cNvPr id="241" name="Google Shape;241;p37"/>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242" name="Google Shape;242;p37"/>
          <p:cNvSpPr txBox="1"/>
          <p:nvPr/>
        </p:nvSpPr>
        <p:spPr>
          <a:xfrm>
            <a:off x="479325" y="1561750"/>
            <a:ext cx="82074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43" name="Google Shape;243;p37"/>
          <p:cNvPicPr preferRelativeResize="0"/>
          <p:nvPr/>
        </p:nvPicPr>
        <p:blipFill>
          <a:blip r:embed="rId3">
            <a:alphaModFix/>
          </a:blip>
          <a:stretch>
            <a:fillRect/>
          </a:stretch>
        </p:blipFill>
        <p:spPr>
          <a:xfrm>
            <a:off x="262149" y="1231863"/>
            <a:ext cx="4099576" cy="2679775"/>
          </a:xfrm>
          <a:prstGeom prst="rect">
            <a:avLst/>
          </a:prstGeom>
          <a:noFill/>
          <a:ln>
            <a:noFill/>
          </a:ln>
        </p:spPr>
      </p:pic>
      <p:pic>
        <p:nvPicPr>
          <p:cNvPr id="244" name="Google Shape;244;p37"/>
          <p:cNvPicPr preferRelativeResize="0"/>
          <p:nvPr/>
        </p:nvPicPr>
        <p:blipFill rotWithShape="1">
          <a:blip r:embed="rId4">
            <a:alphaModFix/>
          </a:blip>
          <a:srcRect t="438"/>
          <a:stretch/>
        </p:blipFill>
        <p:spPr>
          <a:xfrm>
            <a:off x="4572000" y="1231863"/>
            <a:ext cx="4099575" cy="2679775"/>
          </a:xfrm>
          <a:prstGeom prst="rect">
            <a:avLst/>
          </a:prstGeom>
          <a:noFill/>
          <a:ln>
            <a:noFill/>
          </a:ln>
        </p:spPr>
      </p:pic>
      <p:sp>
        <p:nvSpPr>
          <p:cNvPr id="245" name="Google Shape;245;p37"/>
          <p:cNvSpPr txBox="1"/>
          <p:nvPr/>
        </p:nvSpPr>
        <p:spPr>
          <a:xfrm>
            <a:off x="262150" y="3844100"/>
            <a:ext cx="40416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GB">
                <a:latin typeface="Calibri"/>
                <a:ea typeface="Calibri"/>
                <a:cs typeface="Calibri"/>
                <a:sym typeface="Calibri"/>
              </a:rPr>
              <a:t>Scenario 4</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GB">
                <a:latin typeface="Calibri"/>
                <a:ea typeface="Calibri"/>
                <a:cs typeface="Calibri"/>
                <a:sym typeface="Calibri"/>
              </a:rPr>
              <a:t>Link data rate: 500 Mbps</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GB">
                <a:latin typeface="Calibri"/>
                <a:ea typeface="Calibri"/>
                <a:cs typeface="Calibri"/>
                <a:sym typeface="Calibri"/>
              </a:rPr>
              <a:t>Attacker send rate: 0.5 Gbps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46" name="Google Shape;246;p37"/>
          <p:cNvSpPr txBox="1"/>
          <p:nvPr/>
        </p:nvSpPr>
        <p:spPr>
          <a:xfrm>
            <a:off x="4774600" y="3844100"/>
            <a:ext cx="4041600" cy="1477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GB">
                <a:latin typeface="Calibri"/>
                <a:ea typeface="Calibri"/>
                <a:cs typeface="Calibri"/>
                <a:sym typeface="Calibri"/>
              </a:rPr>
              <a:t>Scenario 5</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GB">
                <a:latin typeface="Calibri"/>
                <a:ea typeface="Calibri"/>
                <a:cs typeface="Calibri"/>
                <a:sym typeface="Calibri"/>
              </a:rPr>
              <a:t>Link data rate: 1 Gbps (5G rating)</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GB">
                <a:latin typeface="Calibri"/>
                <a:ea typeface="Calibri"/>
                <a:cs typeface="Calibri"/>
                <a:sym typeface="Calibri"/>
              </a:rPr>
              <a:t>Attacker send rate: 1.5 Gbps*</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GB">
                <a:latin typeface="Calibri"/>
                <a:ea typeface="Calibri"/>
                <a:cs typeface="Calibri"/>
                <a:sym typeface="Calibri"/>
              </a:rPr>
              <a:t>Attackers: 15*</a:t>
            </a:r>
            <a:endParaRPr>
              <a:latin typeface="Calibri"/>
              <a:ea typeface="Calibri"/>
              <a:cs typeface="Calibri"/>
              <a:sym typeface="Calibri"/>
            </a:endParaRPr>
          </a:p>
          <a:p>
            <a:pPr marL="0" lvl="0" indent="0" algn="l" rtl="0">
              <a:spcBef>
                <a:spcPts val="0"/>
              </a:spcBef>
              <a:spcAft>
                <a:spcPts val="0"/>
              </a:spcAft>
              <a:buNone/>
            </a:pPr>
            <a:r>
              <a:rPr lang="en-GB">
                <a:latin typeface="Calibri"/>
                <a:ea typeface="Calibri"/>
                <a:cs typeface="Calibri"/>
                <a:sym typeface="Calibri"/>
              </a:rPr>
              <a:t>*Different than other scenarios setting</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479319" y="128474"/>
            <a:ext cx="8259000" cy="7635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600"/>
              <a:buFont typeface="Calibri"/>
              <a:buNone/>
            </a:pPr>
            <a:r>
              <a:rPr lang="en-GB"/>
              <a:t>Simulation results</a:t>
            </a:r>
            <a:endParaRPr/>
          </a:p>
        </p:txBody>
      </p:sp>
      <p:sp>
        <p:nvSpPr>
          <p:cNvPr id="252" name="Google Shape;252;p38"/>
          <p:cNvSpPr txBox="1">
            <a:spLocks noGrp="1"/>
          </p:cNvSpPr>
          <p:nvPr>
            <p:ph type="body" idx="1"/>
          </p:nvPr>
        </p:nvSpPr>
        <p:spPr>
          <a:xfrm>
            <a:off x="501446" y="1179871"/>
            <a:ext cx="8229600" cy="3569100"/>
          </a:xfrm>
          <a:prstGeom prst="rect">
            <a:avLst/>
          </a:prstGeom>
        </p:spPr>
        <p:txBody>
          <a:bodyPr spcFirstLastPara="1" wrap="square" lIns="91425" tIns="45700" rIns="91425" bIns="45700" anchor="t" anchorCtr="0">
            <a:normAutofit/>
          </a:bodyPr>
          <a:lstStyle/>
          <a:p>
            <a:pPr marL="457200" lvl="0" indent="-349250" algn="l" rtl="0">
              <a:lnSpc>
                <a:spcPct val="115000"/>
              </a:lnSpc>
              <a:spcBef>
                <a:spcPts val="560"/>
              </a:spcBef>
              <a:spcAft>
                <a:spcPts val="0"/>
              </a:spcAft>
              <a:buSzPts val="1900"/>
              <a:buChar char="●"/>
            </a:pPr>
            <a:r>
              <a:rPr lang="en-GB" sz="1900"/>
              <a:t>Senario 6</a:t>
            </a:r>
            <a:endParaRPr sz="1900"/>
          </a:p>
          <a:p>
            <a:pPr marL="914400" lvl="1" indent="-349250" algn="l" rtl="0">
              <a:lnSpc>
                <a:spcPct val="115000"/>
              </a:lnSpc>
              <a:spcBef>
                <a:spcPts val="0"/>
              </a:spcBef>
              <a:spcAft>
                <a:spcPts val="0"/>
              </a:spcAft>
              <a:buSzPts val="1900"/>
              <a:buChar char="○"/>
            </a:pPr>
            <a:r>
              <a:rPr lang="en-GB" sz="1900"/>
              <a:t>More Attackers</a:t>
            </a:r>
            <a:endParaRPr sz="1900"/>
          </a:p>
          <a:p>
            <a:pPr marL="1371600" lvl="2" indent="-349250" algn="l" rtl="0">
              <a:lnSpc>
                <a:spcPct val="115000"/>
              </a:lnSpc>
              <a:spcBef>
                <a:spcPts val="0"/>
              </a:spcBef>
              <a:spcAft>
                <a:spcPts val="0"/>
              </a:spcAft>
              <a:buSzPts val="1900"/>
              <a:buChar char="■"/>
            </a:pPr>
            <a:r>
              <a:rPr lang="en-GB" sz="1900"/>
              <a:t>20 attackers</a:t>
            </a:r>
            <a:br>
              <a:rPr lang="en-GB" sz="1900"/>
            </a:br>
            <a:endParaRPr sz="1900"/>
          </a:p>
          <a:p>
            <a:pPr marL="914400" lvl="1" indent="-349250" algn="l" rtl="0">
              <a:lnSpc>
                <a:spcPct val="115000"/>
              </a:lnSpc>
              <a:spcBef>
                <a:spcPts val="0"/>
              </a:spcBef>
              <a:spcAft>
                <a:spcPts val="0"/>
              </a:spcAft>
              <a:buSzPts val="1900"/>
              <a:buChar char="○"/>
            </a:pPr>
            <a:r>
              <a:rPr lang="en-GB" sz="1900"/>
              <a:t>More Powerful Attackers</a:t>
            </a:r>
            <a:endParaRPr sz="1900"/>
          </a:p>
          <a:p>
            <a:pPr marL="1371600" lvl="2" indent="-349250" algn="l" rtl="0">
              <a:lnSpc>
                <a:spcPct val="115000"/>
              </a:lnSpc>
              <a:spcBef>
                <a:spcPts val="0"/>
              </a:spcBef>
              <a:spcAft>
                <a:spcPts val="0"/>
              </a:spcAft>
              <a:buSzPts val="1900"/>
              <a:buChar char="■"/>
            </a:pPr>
            <a:r>
              <a:rPr lang="en-GB" sz="1900"/>
              <a:t>5Gbps attack rate</a:t>
            </a:r>
            <a:endParaRPr sz="1900"/>
          </a:p>
          <a:p>
            <a:pPr marL="1371600" lvl="2" indent="-349250" algn="l" rtl="0">
              <a:lnSpc>
                <a:spcPct val="115000"/>
              </a:lnSpc>
              <a:spcBef>
                <a:spcPts val="0"/>
              </a:spcBef>
              <a:spcAft>
                <a:spcPts val="0"/>
              </a:spcAft>
              <a:buSzPts val="1900"/>
              <a:buChar char="■"/>
            </a:pPr>
            <a:r>
              <a:rPr lang="en-GB" sz="1900"/>
              <a:t>350,000 packets/sec</a:t>
            </a:r>
            <a:br>
              <a:rPr lang="en-GB" sz="1900"/>
            </a:br>
            <a:endParaRPr sz="1900"/>
          </a:p>
          <a:p>
            <a:pPr marL="914400" lvl="1" indent="-349250" algn="l" rtl="0">
              <a:lnSpc>
                <a:spcPct val="100000"/>
              </a:lnSpc>
              <a:spcBef>
                <a:spcPts val="0"/>
              </a:spcBef>
              <a:spcAft>
                <a:spcPts val="0"/>
              </a:spcAft>
              <a:buSzPts val="1900"/>
              <a:buChar char="○"/>
            </a:pPr>
            <a:r>
              <a:rPr lang="en-GB" sz="1900"/>
              <a:t>Ended at 0.9 simulation seconds </a:t>
            </a:r>
            <a:endParaRPr sz="1900"/>
          </a:p>
          <a:p>
            <a:pPr marL="914400" lvl="0" indent="0" algn="l" rtl="0">
              <a:lnSpc>
                <a:spcPct val="100000"/>
              </a:lnSpc>
              <a:spcBef>
                <a:spcPts val="560"/>
              </a:spcBef>
              <a:spcAft>
                <a:spcPts val="0"/>
              </a:spcAft>
              <a:buNone/>
            </a:pPr>
            <a:r>
              <a:rPr lang="en-GB" sz="1900"/>
              <a:t>due to a system failure</a:t>
            </a:r>
            <a:endParaRPr sz="1900"/>
          </a:p>
        </p:txBody>
      </p:sp>
      <p:sp>
        <p:nvSpPr>
          <p:cNvPr id="253" name="Google Shape;253;p38"/>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pic>
        <p:nvPicPr>
          <p:cNvPr id="254" name="Google Shape;254;p38"/>
          <p:cNvPicPr preferRelativeResize="0"/>
          <p:nvPr/>
        </p:nvPicPr>
        <p:blipFill>
          <a:blip r:embed="rId3">
            <a:alphaModFix/>
          </a:blip>
          <a:stretch>
            <a:fillRect/>
          </a:stretch>
        </p:blipFill>
        <p:spPr>
          <a:xfrm>
            <a:off x="4775063" y="1179863"/>
            <a:ext cx="3955976" cy="3122875"/>
          </a:xfrm>
          <a:prstGeom prst="rect">
            <a:avLst/>
          </a:prstGeom>
          <a:noFill/>
          <a:ln>
            <a:noFill/>
          </a:ln>
        </p:spPr>
      </p:pic>
      <p:cxnSp>
        <p:nvCxnSpPr>
          <p:cNvPr id="255" name="Google Shape;255;p38"/>
          <p:cNvCxnSpPr/>
          <p:nvPr/>
        </p:nvCxnSpPr>
        <p:spPr>
          <a:xfrm rot="10800000" flipH="1">
            <a:off x="7779025" y="1948200"/>
            <a:ext cx="53100" cy="410700"/>
          </a:xfrm>
          <a:prstGeom prst="straightConnector1">
            <a:avLst/>
          </a:prstGeom>
          <a:noFill/>
          <a:ln w="9525" cap="flat" cmpd="sng">
            <a:solidFill>
              <a:schemeClr val="dk2"/>
            </a:solidFill>
            <a:prstDash val="solid"/>
            <a:round/>
            <a:headEnd type="none" w="med" len="med"/>
            <a:tailEnd type="triangle" w="med" len="med"/>
          </a:ln>
        </p:spPr>
      </p:cxnSp>
      <p:cxnSp>
        <p:nvCxnSpPr>
          <p:cNvPr id="256" name="Google Shape;256;p38"/>
          <p:cNvCxnSpPr/>
          <p:nvPr/>
        </p:nvCxnSpPr>
        <p:spPr>
          <a:xfrm>
            <a:off x="5888925" y="3329600"/>
            <a:ext cx="16500" cy="438900"/>
          </a:xfrm>
          <a:prstGeom prst="straightConnector1">
            <a:avLst/>
          </a:prstGeom>
          <a:noFill/>
          <a:ln w="9525" cap="flat" cmpd="sng">
            <a:solidFill>
              <a:schemeClr val="dk2"/>
            </a:solidFill>
            <a:prstDash val="solid"/>
            <a:round/>
            <a:headEnd type="none" w="med" len="med"/>
            <a:tailEnd type="triangle" w="med" len="med"/>
          </a:ln>
        </p:spPr>
      </p:cxnSp>
      <p:sp>
        <p:nvSpPr>
          <p:cNvPr id="257" name="Google Shape;257;p38"/>
          <p:cNvSpPr txBox="1"/>
          <p:nvPr/>
        </p:nvSpPr>
        <p:spPr>
          <a:xfrm>
            <a:off x="5694225" y="3095100"/>
            <a:ext cx="4059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00">
                <a:latin typeface="Calibri"/>
                <a:ea typeface="Calibri"/>
                <a:cs typeface="Calibri"/>
                <a:sym typeface="Calibri"/>
              </a:rPr>
              <a:t>User</a:t>
            </a:r>
            <a:endParaRPr sz="700">
              <a:latin typeface="Calibri"/>
              <a:ea typeface="Calibri"/>
              <a:cs typeface="Calibri"/>
              <a:sym typeface="Calibri"/>
            </a:endParaRPr>
          </a:p>
        </p:txBody>
      </p:sp>
      <p:sp>
        <p:nvSpPr>
          <p:cNvPr id="258" name="Google Shape;258;p38"/>
          <p:cNvSpPr txBox="1"/>
          <p:nvPr/>
        </p:nvSpPr>
        <p:spPr>
          <a:xfrm>
            <a:off x="7490775" y="2279250"/>
            <a:ext cx="5349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00">
                <a:latin typeface="Calibri"/>
                <a:ea typeface="Calibri"/>
                <a:cs typeface="Calibri"/>
                <a:sym typeface="Calibri"/>
              </a:rPr>
              <a:t>Attackers</a:t>
            </a:r>
            <a:endParaRPr sz="700">
              <a:latin typeface="Calibri"/>
              <a:ea typeface="Calibri"/>
              <a:cs typeface="Calibri"/>
              <a:sym typeface="Calibri"/>
            </a:endParaRPr>
          </a:p>
        </p:txBody>
      </p:sp>
      <p:cxnSp>
        <p:nvCxnSpPr>
          <p:cNvPr id="259" name="Google Shape;259;p38"/>
          <p:cNvCxnSpPr/>
          <p:nvPr/>
        </p:nvCxnSpPr>
        <p:spPr>
          <a:xfrm flipH="1">
            <a:off x="7768375" y="2990000"/>
            <a:ext cx="74400" cy="339600"/>
          </a:xfrm>
          <a:prstGeom prst="straightConnector1">
            <a:avLst/>
          </a:prstGeom>
          <a:noFill/>
          <a:ln w="9525" cap="flat" cmpd="sng">
            <a:solidFill>
              <a:schemeClr val="dk2"/>
            </a:solidFill>
            <a:prstDash val="solid"/>
            <a:round/>
            <a:headEnd type="none" w="med" len="med"/>
            <a:tailEnd type="triangle" w="med" len="med"/>
          </a:ln>
        </p:spPr>
      </p:cxnSp>
      <p:cxnSp>
        <p:nvCxnSpPr>
          <p:cNvPr id="260" name="Google Shape;260;p38"/>
          <p:cNvCxnSpPr/>
          <p:nvPr/>
        </p:nvCxnSpPr>
        <p:spPr>
          <a:xfrm flipH="1">
            <a:off x="6667575" y="3412425"/>
            <a:ext cx="57900" cy="223800"/>
          </a:xfrm>
          <a:prstGeom prst="straightConnector1">
            <a:avLst/>
          </a:prstGeom>
          <a:noFill/>
          <a:ln w="9525" cap="flat" cmpd="sng">
            <a:solidFill>
              <a:schemeClr val="dk2"/>
            </a:solidFill>
            <a:prstDash val="solid"/>
            <a:round/>
            <a:headEnd type="none" w="med" len="med"/>
            <a:tailEnd type="triangle" w="med" len="med"/>
          </a:ln>
        </p:spPr>
      </p:cxnSp>
      <p:sp>
        <p:nvSpPr>
          <p:cNvPr id="261" name="Google Shape;261;p38"/>
          <p:cNvSpPr txBox="1"/>
          <p:nvPr/>
        </p:nvSpPr>
        <p:spPr>
          <a:xfrm>
            <a:off x="6604111" y="3153075"/>
            <a:ext cx="2979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00">
                <a:latin typeface="Calibri"/>
                <a:ea typeface="Calibri"/>
                <a:cs typeface="Calibri"/>
                <a:sym typeface="Calibri"/>
              </a:rPr>
              <a:t>1</a:t>
            </a:r>
            <a:endParaRPr sz="700">
              <a:latin typeface="Calibri"/>
              <a:ea typeface="Calibri"/>
              <a:cs typeface="Calibri"/>
              <a:sym typeface="Calibri"/>
            </a:endParaRPr>
          </a:p>
        </p:txBody>
      </p:sp>
      <p:sp>
        <p:nvSpPr>
          <p:cNvPr id="262" name="Google Shape;262;p38"/>
          <p:cNvSpPr txBox="1"/>
          <p:nvPr/>
        </p:nvSpPr>
        <p:spPr>
          <a:xfrm>
            <a:off x="7727773" y="2767100"/>
            <a:ext cx="2979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00">
                <a:latin typeface="Calibri"/>
                <a:ea typeface="Calibri"/>
                <a:cs typeface="Calibri"/>
                <a:sym typeface="Calibri"/>
              </a:rPr>
              <a:t>2</a:t>
            </a:r>
            <a:endParaRPr sz="7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9"/>
          <p:cNvSpPr txBox="1">
            <a:spLocks noGrp="1"/>
          </p:cNvSpPr>
          <p:nvPr>
            <p:ph type="title"/>
          </p:nvPr>
        </p:nvSpPr>
        <p:spPr>
          <a:xfrm>
            <a:off x="479319" y="128474"/>
            <a:ext cx="8259000" cy="7635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GB"/>
              <a:t>Conclusion</a:t>
            </a:r>
            <a:endParaRPr/>
          </a:p>
        </p:txBody>
      </p:sp>
      <p:sp>
        <p:nvSpPr>
          <p:cNvPr id="268" name="Google Shape;268;p39"/>
          <p:cNvSpPr txBox="1">
            <a:spLocks noGrp="1"/>
          </p:cNvSpPr>
          <p:nvPr>
            <p:ph type="body" idx="1"/>
          </p:nvPr>
        </p:nvSpPr>
        <p:spPr>
          <a:xfrm>
            <a:off x="501446" y="1179871"/>
            <a:ext cx="8229600" cy="3569100"/>
          </a:xfrm>
          <a:prstGeom prst="rect">
            <a:avLst/>
          </a:prstGeom>
        </p:spPr>
        <p:txBody>
          <a:bodyPr spcFirstLastPara="1" wrap="square" lIns="91425" tIns="45700" rIns="91425" bIns="45700" anchor="t" anchorCtr="0">
            <a:noAutofit/>
          </a:bodyPr>
          <a:lstStyle/>
          <a:p>
            <a:pPr marL="457200" marR="0" lvl="0" indent="-361950" algn="l" rtl="0">
              <a:lnSpc>
                <a:spcPct val="115000"/>
              </a:lnSpc>
              <a:spcBef>
                <a:spcPts val="0"/>
              </a:spcBef>
              <a:spcAft>
                <a:spcPts val="0"/>
              </a:spcAft>
              <a:buClr>
                <a:srgbClr val="0000FF"/>
              </a:buClr>
              <a:buSzPts val="2100"/>
              <a:buFont typeface="Calibri"/>
              <a:buChar char="●"/>
            </a:pPr>
            <a:r>
              <a:rPr lang="en-GB" sz="1400">
                <a:solidFill>
                  <a:srgbClr val="000000"/>
                </a:solidFill>
                <a:highlight>
                  <a:srgbClr val="FFFFFF"/>
                </a:highlight>
                <a:latin typeface="Arial"/>
                <a:ea typeface="Arial"/>
                <a:cs typeface="Arial"/>
                <a:sym typeface="Arial"/>
              </a:rPr>
              <a:t>We have five scenarios with DDoS enable</a:t>
            </a:r>
            <a:endParaRPr sz="1400">
              <a:solidFill>
                <a:srgbClr val="000000"/>
              </a:solidFill>
              <a:highlight>
                <a:srgbClr val="FFFFFF"/>
              </a:highlight>
              <a:latin typeface="Arial"/>
              <a:ea typeface="Arial"/>
              <a:cs typeface="Arial"/>
              <a:sym typeface="Arial"/>
            </a:endParaRPr>
          </a:p>
          <a:p>
            <a:pPr marL="914400" marR="0" lvl="1" indent="-317500" algn="l" rtl="0">
              <a:lnSpc>
                <a:spcPct val="115000"/>
              </a:lnSpc>
              <a:spcBef>
                <a:spcPts val="0"/>
              </a:spcBef>
              <a:spcAft>
                <a:spcPts val="0"/>
              </a:spcAft>
              <a:buClr>
                <a:srgbClr val="0000FF"/>
              </a:buClr>
              <a:buSzPts val="1400"/>
              <a:buFont typeface="Calibri"/>
              <a:buChar char="○"/>
            </a:pPr>
            <a:r>
              <a:rPr lang="en-GB" sz="1400">
                <a:solidFill>
                  <a:srgbClr val="000000"/>
                </a:solidFill>
                <a:highlight>
                  <a:srgbClr val="FFFFFF"/>
                </a:highlight>
                <a:latin typeface="Arial"/>
                <a:ea typeface="Arial"/>
                <a:cs typeface="Arial"/>
                <a:sym typeface="Arial"/>
              </a:rPr>
              <a:t>Scenario 1, 2 and 3 with link capacity of 100 Mbps, 250 Mbps and 500 Mbps </a:t>
            </a:r>
            <a:endParaRPr sz="1400">
              <a:solidFill>
                <a:srgbClr val="000000"/>
              </a:solidFill>
              <a:highlight>
                <a:srgbClr val="FFFFFF"/>
              </a:highlight>
              <a:latin typeface="Arial"/>
              <a:ea typeface="Arial"/>
              <a:cs typeface="Arial"/>
              <a:sym typeface="Arial"/>
            </a:endParaRPr>
          </a:p>
          <a:p>
            <a:pPr marL="914400" marR="0" lvl="1" indent="-317500" algn="l" rtl="0">
              <a:lnSpc>
                <a:spcPct val="115000"/>
              </a:lnSpc>
              <a:spcBef>
                <a:spcPts val="0"/>
              </a:spcBef>
              <a:spcAft>
                <a:spcPts val="0"/>
              </a:spcAft>
              <a:buClr>
                <a:srgbClr val="0000FF"/>
              </a:buClr>
              <a:buSzPts val="1400"/>
              <a:buFont typeface="Calibri"/>
              <a:buChar char="○"/>
            </a:pPr>
            <a:r>
              <a:rPr lang="en-GB" sz="1400">
                <a:solidFill>
                  <a:srgbClr val="000000"/>
                </a:solidFill>
                <a:highlight>
                  <a:srgbClr val="FFFFFF"/>
                </a:highlight>
                <a:latin typeface="Arial"/>
                <a:ea typeface="Arial"/>
                <a:cs typeface="Arial"/>
                <a:sym typeface="Arial"/>
              </a:rPr>
              <a:t>Scenarios 4 and 5 with link capacity of 1 Gbps and XXX Gbps</a:t>
            </a:r>
            <a:endParaRPr sz="1400">
              <a:solidFill>
                <a:srgbClr val="000000"/>
              </a:solidFill>
              <a:highlight>
                <a:srgbClr val="FFFFFF"/>
              </a:highlight>
              <a:latin typeface="Arial"/>
              <a:ea typeface="Arial"/>
              <a:cs typeface="Arial"/>
              <a:sym typeface="Arial"/>
            </a:endParaRPr>
          </a:p>
          <a:p>
            <a:pPr marL="457200" marR="0" lvl="0" indent="-361950" algn="l" rtl="0">
              <a:lnSpc>
                <a:spcPct val="115000"/>
              </a:lnSpc>
              <a:spcBef>
                <a:spcPts val="0"/>
              </a:spcBef>
              <a:spcAft>
                <a:spcPts val="0"/>
              </a:spcAft>
              <a:buClr>
                <a:srgbClr val="0000FF"/>
              </a:buClr>
              <a:buSzPts val="2100"/>
              <a:buFont typeface="Arial"/>
              <a:buChar char="●"/>
            </a:pPr>
            <a:r>
              <a:rPr lang="en-GB" sz="1400">
                <a:solidFill>
                  <a:srgbClr val="000000"/>
                </a:solidFill>
                <a:highlight>
                  <a:srgbClr val="FFFFFF"/>
                </a:highlight>
                <a:latin typeface="Arial"/>
                <a:ea typeface="Arial"/>
                <a:cs typeface="Arial"/>
                <a:sym typeface="Arial"/>
              </a:rPr>
              <a:t>The first three scenarios provided our topology work for DDoS</a:t>
            </a:r>
            <a:endParaRPr sz="1400">
              <a:solidFill>
                <a:srgbClr val="000000"/>
              </a:solidFill>
              <a:highlight>
                <a:srgbClr val="FFFFFF"/>
              </a:highlight>
              <a:latin typeface="Arial"/>
              <a:ea typeface="Arial"/>
              <a:cs typeface="Arial"/>
              <a:sym typeface="Arial"/>
            </a:endParaRPr>
          </a:p>
          <a:p>
            <a:pPr marL="457200" marR="0" lvl="0" indent="-361950" algn="l" rtl="0">
              <a:lnSpc>
                <a:spcPct val="115000"/>
              </a:lnSpc>
              <a:spcBef>
                <a:spcPts val="0"/>
              </a:spcBef>
              <a:spcAft>
                <a:spcPts val="0"/>
              </a:spcAft>
              <a:buClr>
                <a:srgbClr val="0000FF"/>
              </a:buClr>
              <a:buSzPts val="2100"/>
              <a:buFont typeface="Arial"/>
              <a:buChar char="●"/>
            </a:pPr>
            <a:r>
              <a:rPr lang="en-GB" sz="1400">
                <a:solidFill>
                  <a:srgbClr val="000000"/>
                </a:solidFill>
                <a:highlight>
                  <a:srgbClr val="FFFFFF"/>
                </a:highlight>
                <a:latin typeface="Arial"/>
                <a:ea typeface="Arial"/>
                <a:cs typeface="Arial"/>
                <a:sym typeface="Arial"/>
              </a:rPr>
              <a:t>Last two scenarios didn’t successfully decrease the usage of user, the reasons can be:</a:t>
            </a:r>
            <a:endParaRPr sz="1400">
              <a:solidFill>
                <a:srgbClr val="000000"/>
              </a:solidFill>
              <a:highlight>
                <a:srgbClr val="FFFFFF"/>
              </a:highlight>
              <a:latin typeface="Arial"/>
              <a:ea typeface="Arial"/>
              <a:cs typeface="Arial"/>
              <a:sym typeface="Arial"/>
            </a:endParaRPr>
          </a:p>
          <a:p>
            <a:pPr marL="914400" marR="0" lvl="1" indent="-317500" algn="l" rtl="0">
              <a:lnSpc>
                <a:spcPct val="115000"/>
              </a:lnSpc>
              <a:spcBef>
                <a:spcPts val="0"/>
              </a:spcBef>
              <a:spcAft>
                <a:spcPts val="0"/>
              </a:spcAft>
              <a:buClr>
                <a:srgbClr val="9900FF"/>
              </a:buClr>
              <a:buSzPts val="1400"/>
              <a:buFont typeface="Arial"/>
              <a:buChar char="○"/>
            </a:pPr>
            <a:r>
              <a:rPr lang="en-GB" sz="1400">
                <a:solidFill>
                  <a:srgbClr val="000000"/>
                </a:solidFill>
                <a:highlight>
                  <a:srgbClr val="FFFFFF"/>
                </a:highlight>
                <a:latin typeface="Arial"/>
                <a:ea typeface="Arial"/>
                <a:cs typeface="Arial"/>
                <a:sym typeface="Arial"/>
              </a:rPr>
              <a:t>Not enough attacker</a:t>
            </a:r>
            <a:endParaRPr sz="1400">
              <a:solidFill>
                <a:srgbClr val="000000"/>
              </a:solidFill>
              <a:highlight>
                <a:srgbClr val="FFFFFF"/>
              </a:highlight>
              <a:latin typeface="Arial"/>
              <a:ea typeface="Arial"/>
              <a:cs typeface="Arial"/>
              <a:sym typeface="Arial"/>
            </a:endParaRPr>
          </a:p>
          <a:p>
            <a:pPr marL="914400" marR="0" lvl="1" indent="-317500" algn="l" rtl="0">
              <a:lnSpc>
                <a:spcPct val="115000"/>
              </a:lnSpc>
              <a:spcBef>
                <a:spcPts val="0"/>
              </a:spcBef>
              <a:spcAft>
                <a:spcPts val="0"/>
              </a:spcAft>
              <a:buClr>
                <a:srgbClr val="000000"/>
              </a:buClr>
              <a:buSzPts val="1400"/>
              <a:buFont typeface="Arial"/>
              <a:buChar char="○"/>
            </a:pPr>
            <a:r>
              <a:rPr lang="en-GB" sz="1400">
                <a:solidFill>
                  <a:srgbClr val="000000"/>
                </a:solidFill>
                <a:highlight>
                  <a:srgbClr val="FFFFFF"/>
                </a:highlight>
                <a:latin typeface="Arial"/>
                <a:ea typeface="Arial"/>
                <a:cs typeface="Arial"/>
                <a:sym typeface="Arial"/>
              </a:rPr>
              <a:t>The data rate is too low</a:t>
            </a:r>
            <a:endParaRPr sz="1400">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a:p>
        </p:txBody>
      </p:sp>
      <p:sp>
        <p:nvSpPr>
          <p:cNvPr id="269" name="Google Shape;269;p39"/>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a:spLocks noGrp="1"/>
          </p:cNvSpPr>
          <p:nvPr>
            <p:ph type="title"/>
          </p:nvPr>
        </p:nvSpPr>
        <p:spPr>
          <a:xfrm>
            <a:off x="479319" y="128474"/>
            <a:ext cx="8259000" cy="7635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600"/>
              <a:buFont typeface="Calibri"/>
              <a:buNone/>
            </a:pPr>
            <a:r>
              <a:rPr lang="en-GB"/>
              <a:t>Conclusion</a:t>
            </a:r>
            <a:endParaRPr/>
          </a:p>
        </p:txBody>
      </p:sp>
      <p:sp>
        <p:nvSpPr>
          <p:cNvPr id="275" name="Google Shape;275;p40"/>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276" name="Google Shape;276;p40"/>
          <p:cNvSpPr txBox="1"/>
          <p:nvPr/>
        </p:nvSpPr>
        <p:spPr>
          <a:xfrm>
            <a:off x="468300" y="1165375"/>
            <a:ext cx="8207400" cy="23613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rgbClr val="0000FF"/>
              </a:buClr>
              <a:buSzPts val="2100"/>
              <a:buFont typeface="Calibri"/>
              <a:buChar char="●"/>
            </a:pPr>
            <a:r>
              <a:rPr lang="en-GB" sz="2100">
                <a:solidFill>
                  <a:schemeClr val="hlink"/>
                </a:solidFill>
                <a:latin typeface="Calibri"/>
                <a:ea typeface="Calibri"/>
                <a:cs typeface="Calibri"/>
                <a:sym typeface="Calibri"/>
              </a:rPr>
              <a:t>Challenges and Limitations</a:t>
            </a:r>
            <a:endParaRPr sz="1700">
              <a:latin typeface="Calibri"/>
              <a:ea typeface="Calibri"/>
              <a:cs typeface="Calibri"/>
              <a:sym typeface="Calibri"/>
            </a:endParaRPr>
          </a:p>
          <a:p>
            <a:pPr marL="914400" marR="0" lvl="1" indent="-317500" algn="l" rtl="0">
              <a:lnSpc>
                <a:spcPct val="115000"/>
              </a:lnSpc>
              <a:spcBef>
                <a:spcPts val="0"/>
              </a:spcBef>
              <a:spcAft>
                <a:spcPts val="0"/>
              </a:spcAft>
              <a:buClr>
                <a:srgbClr val="0000FF"/>
              </a:buClr>
              <a:buSzPts val="1400"/>
              <a:buFont typeface="Calibri"/>
              <a:buChar char="○"/>
            </a:pPr>
            <a:r>
              <a:rPr lang="en-GB">
                <a:highlight>
                  <a:srgbClr val="FFFFFF"/>
                </a:highlight>
              </a:rPr>
              <a:t>Gap observed after every burst of packets via NetAnim</a:t>
            </a:r>
            <a:endParaRPr>
              <a:highlight>
                <a:srgbClr val="FFFFFF"/>
              </a:highlight>
            </a:endParaRPr>
          </a:p>
          <a:p>
            <a:pPr marL="914400" marR="0" lvl="1" indent="-317500" algn="l" rtl="0">
              <a:lnSpc>
                <a:spcPct val="115000"/>
              </a:lnSpc>
              <a:spcBef>
                <a:spcPts val="0"/>
              </a:spcBef>
              <a:spcAft>
                <a:spcPts val="0"/>
              </a:spcAft>
              <a:buClr>
                <a:srgbClr val="0000FF"/>
              </a:buClr>
              <a:buSzPts val="1400"/>
              <a:buFont typeface="Calibri"/>
              <a:buChar char="○"/>
            </a:pPr>
            <a:r>
              <a:rPr lang="en-GB">
                <a:highlight>
                  <a:srgbClr val="FFFFFF"/>
                </a:highlight>
              </a:rPr>
              <a:t>Long run time</a:t>
            </a:r>
            <a:endParaRPr>
              <a:highlight>
                <a:srgbClr val="FFFFFF"/>
              </a:highlight>
            </a:endParaRPr>
          </a:p>
          <a:p>
            <a:pPr marL="914400" marR="0" lvl="1" indent="-317500" algn="l" rtl="0">
              <a:lnSpc>
                <a:spcPct val="115000"/>
              </a:lnSpc>
              <a:spcBef>
                <a:spcPts val="0"/>
              </a:spcBef>
              <a:spcAft>
                <a:spcPts val="0"/>
              </a:spcAft>
              <a:buClr>
                <a:srgbClr val="0000FF"/>
              </a:buClr>
              <a:buSzPts val="1400"/>
              <a:buFont typeface="Calibri"/>
              <a:buChar char="○"/>
            </a:pPr>
            <a:r>
              <a:rPr lang="en-GB">
                <a:highlight>
                  <a:srgbClr val="FFFFFF"/>
                </a:highlight>
              </a:rPr>
              <a:t>Cannot see packet flows of wireless transmission in NetAnim</a:t>
            </a:r>
            <a:endParaRPr>
              <a:highlight>
                <a:srgbClr val="FFFFFF"/>
              </a:highlight>
            </a:endParaRPr>
          </a:p>
          <a:p>
            <a:pPr marL="914400" marR="0" lvl="1" indent="-317500" algn="l" rtl="0">
              <a:lnSpc>
                <a:spcPct val="115000"/>
              </a:lnSpc>
              <a:spcBef>
                <a:spcPts val="0"/>
              </a:spcBef>
              <a:spcAft>
                <a:spcPts val="0"/>
              </a:spcAft>
              <a:buClr>
                <a:srgbClr val="0000FF"/>
              </a:buClr>
              <a:buSzPts val="1400"/>
              <a:buFont typeface="Calibri"/>
              <a:buChar char="○"/>
            </a:pPr>
            <a:r>
              <a:rPr lang="en-GB">
                <a:highlight>
                  <a:srgbClr val="FFFFFF"/>
                </a:highlight>
              </a:rPr>
              <a:t>Difficulty in understanding mmwave module </a:t>
            </a:r>
            <a:endParaRPr>
              <a:highlight>
                <a:srgbClr val="FFFFFF"/>
              </a:highlight>
            </a:endParaRPr>
          </a:p>
          <a:p>
            <a:pPr marL="457200" lvl="0" indent="0" algn="l" rtl="0">
              <a:spcBef>
                <a:spcPts val="0"/>
              </a:spcBef>
              <a:spcAft>
                <a:spcPts val="0"/>
              </a:spcAft>
              <a:buNone/>
            </a:pPr>
            <a:r>
              <a:rPr lang="en-GB">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1"/>
          <p:cNvSpPr txBox="1">
            <a:spLocks noGrp="1"/>
          </p:cNvSpPr>
          <p:nvPr>
            <p:ph type="title"/>
          </p:nvPr>
        </p:nvSpPr>
        <p:spPr>
          <a:xfrm>
            <a:off x="479319" y="128474"/>
            <a:ext cx="8259000" cy="7635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600"/>
              <a:buFont typeface="Calibri"/>
              <a:buNone/>
            </a:pPr>
            <a:r>
              <a:rPr lang="en-GB"/>
              <a:t>Conclusion</a:t>
            </a:r>
            <a:endParaRPr/>
          </a:p>
        </p:txBody>
      </p:sp>
      <p:sp>
        <p:nvSpPr>
          <p:cNvPr id="282" name="Google Shape;282;p41"/>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283" name="Google Shape;283;p41"/>
          <p:cNvSpPr txBox="1"/>
          <p:nvPr/>
        </p:nvSpPr>
        <p:spPr>
          <a:xfrm>
            <a:off x="468300" y="1174200"/>
            <a:ext cx="8207400" cy="34278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rgbClr val="0000FF"/>
              </a:buClr>
              <a:buSzPts val="2100"/>
              <a:buFont typeface="Calibri"/>
              <a:buChar char="●"/>
            </a:pPr>
            <a:r>
              <a:rPr lang="en-GB" sz="2100">
                <a:solidFill>
                  <a:srgbClr val="0000FF"/>
                </a:solidFill>
                <a:latin typeface="Calibri"/>
                <a:ea typeface="Calibri"/>
                <a:cs typeface="Calibri"/>
                <a:sym typeface="Calibri"/>
              </a:rPr>
              <a:t>Future work</a:t>
            </a:r>
            <a:endParaRPr sz="2100">
              <a:solidFill>
                <a:srgbClr val="0000FF"/>
              </a:solidFill>
              <a:latin typeface="Calibri"/>
              <a:ea typeface="Calibri"/>
              <a:cs typeface="Calibri"/>
              <a:sym typeface="Calibri"/>
            </a:endParaRPr>
          </a:p>
          <a:p>
            <a:pPr marL="914400" marR="0" lvl="1" indent="-317500" algn="l" rtl="0">
              <a:lnSpc>
                <a:spcPct val="115000"/>
              </a:lnSpc>
              <a:spcBef>
                <a:spcPts val="0"/>
              </a:spcBef>
              <a:spcAft>
                <a:spcPts val="0"/>
              </a:spcAft>
              <a:buClr>
                <a:srgbClr val="0000FF"/>
              </a:buClr>
              <a:buSzPts val="1400"/>
              <a:buFont typeface="Calibri"/>
              <a:buChar char="○"/>
            </a:pPr>
            <a:r>
              <a:rPr lang="en-GB">
                <a:highlight>
                  <a:srgbClr val="FFFFFF"/>
                </a:highlight>
              </a:rPr>
              <a:t>Have more understanding of ns-3 code</a:t>
            </a:r>
            <a:endParaRPr>
              <a:highlight>
                <a:srgbClr val="FFFFFF"/>
              </a:highlight>
            </a:endParaRPr>
          </a:p>
          <a:p>
            <a:pPr marL="914400" marR="0" lvl="1" indent="-317500" algn="l" rtl="0">
              <a:lnSpc>
                <a:spcPct val="115000"/>
              </a:lnSpc>
              <a:spcBef>
                <a:spcPts val="0"/>
              </a:spcBef>
              <a:spcAft>
                <a:spcPts val="0"/>
              </a:spcAft>
              <a:buClr>
                <a:srgbClr val="0000FF"/>
              </a:buClr>
              <a:buSzPts val="1400"/>
              <a:buFont typeface="Calibri"/>
              <a:buChar char="○"/>
            </a:pPr>
            <a:r>
              <a:rPr lang="en-GB">
                <a:highlight>
                  <a:srgbClr val="FFFFFF"/>
                </a:highlight>
              </a:rPr>
              <a:t>Increase the link capacity between P-GW and remote host so it’s close to 5G set up</a:t>
            </a:r>
            <a:endParaRPr>
              <a:highlight>
                <a:srgbClr val="FFFFFF"/>
              </a:highlight>
            </a:endParaRPr>
          </a:p>
          <a:p>
            <a:pPr marL="914400" marR="0" lvl="1" indent="-317500" algn="l" rtl="0">
              <a:lnSpc>
                <a:spcPct val="115000"/>
              </a:lnSpc>
              <a:spcBef>
                <a:spcPts val="0"/>
              </a:spcBef>
              <a:spcAft>
                <a:spcPts val="0"/>
              </a:spcAft>
              <a:buClr>
                <a:srgbClr val="0000FF"/>
              </a:buClr>
              <a:buSzPts val="1400"/>
              <a:buFont typeface="Calibri"/>
              <a:buChar char="○"/>
            </a:pPr>
            <a:r>
              <a:rPr lang="en-GB">
                <a:highlight>
                  <a:srgbClr val="FFFFFF"/>
                </a:highlight>
              </a:rPr>
              <a:t>Increase the number of attackers and users</a:t>
            </a:r>
            <a:endParaRPr>
              <a:highlight>
                <a:srgbClr val="FFFFFF"/>
              </a:highlight>
            </a:endParaRPr>
          </a:p>
          <a:p>
            <a:pPr marL="914400" marR="0" lvl="1" indent="-317500" algn="l" rtl="0">
              <a:lnSpc>
                <a:spcPct val="115000"/>
              </a:lnSpc>
              <a:spcBef>
                <a:spcPts val="0"/>
              </a:spcBef>
              <a:spcAft>
                <a:spcPts val="0"/>
              </a:spcAft>
              <a:buClr>
                <a:srgbClr val="0000FF"/>
              </a:buClr>
              <a:buSzPts val="1400"/>
              <a:buFont typeface="Calibri"/>
              <a:buChar char="○"/>
            </a:pPr>
            <a:r>
              <a:rPr lang="en-GB">
                <a:highlight>
                  <a:srgbClr val="FFFFFF"/>
                </a:highlight>
              </a:rPr>
              <a:t>Implementation of different type of DDoS attacks in 5G module</a:t>
            </a:r>
            <a:endParaRPr>
              <a:highlight>
                <a:srgbClr val="FFFFFF"/>
              </a:highlight>
            </a:endParaRPr>
          </a:p>
          <a:p>
            <a:pPr marL="914400" lvl="0" indent="0" algn="l" rtl="0">
              <a:lnSpc>
                <a:spcPct val="115000"/>
              </a:lnSpc>
              <a:spcBef>
                <a:spcPts val="0"/>
              </a:spcBef>
              <a:spcAft>
                <a:spcPts val="0"/>
              </a:spcAft>
              <a:buNone/>
            </a:pPr>
            <a:endParaRPr>
              <a:solidFill>
                <a:schemeClr val="dk1"/>
              </a:solidFill>
              <a:highlight>
                <a:schemeClr val="lt1"/>
              </a:highlight>
            </a:endParaRPr>
          </a:p>
          <a:p>
            <a:pPr marL="914400" lvl="0" indent="0" algn="l" rtl="0">
              <a:lnSpc>
                <a:spcPct val="115000"/>
              </a:lnSpc>
              <a:spcBef>
                <a:spcPts val="0"/>
              </a:spcBef>
              <a:spcAft>
                <a:spcPts val="0"/>
              </a:spcAft>
              <a:buNone/>
            </a:pPr>
            <a:endParaRPr>
              <a:highlight>
                <a:schemeClr val="lt1"/>
              </a:highlight>
            </a:endParaRPr>
          </a:p>
          <a:p>
            <a:pPr marL="914400" lvl="0" indent="0" algn="l" rtl="0">
              <a:lnSpc>
                <a:spcPct val="115000"/>
              </a:lnSpc>
              <a:spcBef>
                <a:spcPts val="0"/>
              </a:spcBef>
              <a:spcAft>
                <a:spcPts val="0"/>
              </a:spcAft>
              <a:buNone/>
            </a:pPr>
            <a:endParaRPr>
              <a:solidFill>
                <a:schemeClr val="dk1"/>
              </a:solidFill>
              <a:highlight>
                <a:schemeClr val="lt1"/>
              </a:highlight>
            </a:endParaRPr>
          </a:p>
          <a:p>
            <a:pPr marL="457200" lvl="0" indent="0" algn="l" rtl="0">
              <a:spcBef>
                <a:spcPts val="0"/>
              </a:spcBef>
              <a:spcAft>
                <a:spcPts val="0"/>
              </a:spcAft>
              <a:buNone/>
            </a:pPr>
            <a:endParaRPr sz="2100">
              <a:solidFill>
                <a:srgbClr val="0000FF"/>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2"/>
          <p:cNvSpPr txBox="1">
            <a:spLocks noGrp="1"/>
          </p:cNvSpPr>
          <p:nvPr>
            <p:ph type="title"/>
          </p:nvPr>
        </p:nvSpPr>
        <p:spPr>
          <a:xfrm>
            <a:off x="479319" y="128474"/>
            <a:ext cx="8259000" cy="7635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600"/>
              <a:buFont typeface="Calibri"/>
              <a:buNone/>
            </a:pPr>
            <a:r>
              <a:rPr lang="en-GB"/>
              <a:t>References</a:t>
            </a:r>
            <a:endParaRPr/>
          </a:p>
        </p:txBody>
      </p:sp>
      <p:sp>
        <p:nvSpPr>
          <p:cNvPr id="289" name="Google Shape;289;p42"/>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290" name="Google Shape;290;p42"/>
          <p:cNvSpPr txBox="1"/>
          <p:nvPr/>
        </p:nvSpPr>
        <p:spPr>
          <a:xfrm>
            <a:off x="479325" y="1262500"/>
            <a:ext cx="820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91" name="Google Shape;291;p42"/>
          <p:cNvSpPr txBox="1"/>
          <p:nvPr/>
        </p:nvSpPr>
        <p:spPr>
          <a:xfrm>
            <a:off x="479325" y="1262500"/>
            <a:ext cx="820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92" name="Google Shape;292;p42"/>
          <p:cNvSpPr txBox="1"/>
          <p:nvPr/>
        </p:nvSpPr>
        <p:spPr>
          <a:xfrm>
            <a:off x="468300" y="972800"/>
            <a:ext cx="8207400" cy="4131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GB" sz="1300">
                <a:solidFill>
                  <a:schemeClr val="dk1"/>
                </a:solidFill>
                <a:latin typeface="Calibri"/>
                <a:ea typeface="Calibri"/>
                <a:cs typeface="Calibri"/>
                <a:sym typeface="Calibri"/>
              </a:rPr>
              <a:t>[1] </a:t>
            </a:r>
            <a:r>
              <a:rPr lang="en-GB" sz="1300">
                <a:solidFill>
                  <a:schemeClr val="dk1"/>
                </a:solidFill>
              </a:rPr>
              <a:t>B. Nagpal, P. Sharma, N. Chauhan and A. Panesar, "DDoS tools: Classification, analysis and comparison," </a:t>
            </a:r>
            <a:r>
              <a:rPr lang="en-GB" sz="1300" i="1">
                <a:solidFill>
                  <a:schemeClr val="dk1"/>
                </a:solidFill>
              </a:rPr>
              <a:t>2015 2nd International Conference on Computing for Sustainable Global Development (INDIACom)</a:t>
            </a:r>
            <a:r>
              <a:rPr lang="en-GB" sz="1300">
                <a:solidFill>
                  <a:schemeClr val="dk1"/>
                </a:solidFill>
              </a:rPr>
              <a:t>, New Delhi, India, 2015, pp. 342-346.</a:t>
            </a:r>
            <a:endParaRPr sz="1300">
              <a:solidFill>
                <a:schemeClr val="dk1"/>
              </a:solidFill>
            </a:endParaRPr>
          </a:p>
          <a:p>
            <a:pPr marL="0" lvl="0" indent="0" algn="l" rtl="0">
              <a:lnSpc>
                <a:spcPct val="90000"/>
              </a:lnSpc>
              <a:spcBef>
                <a:spcPts val="0"/>
              </a:spcBef>
              <a:spcAft>
                <a:spcPts val="0"/>
              </a:spcAft>
              <a:buNone/>
            </a:pPr>
            <a:endParaRPr sz="1300">
              <a:solidFill>
                <a:schemeClr val="dk1"/>
              </a:solidFill>
            </a:endParaRPr>
          </a:p>
          <a:p>
            <a:pPr marL="0" lvl="0" indent="0" algn="l" rtl="0">
              <a:lnSpc>
                <a:spcPct val="90000"/>
              </a:lnSpc>
              <a:spcBef>
                <a:spcPts val="0"/>
              </a:spcBef>
              <a:spcAft>
                <a:spcPts val="0"/>
              </a:spcAft>
              <a:buNone/>
            </a:pPr>
            <a:r>
              <a:rPr lang="en-GB" sz="1300">
                <a:solidFill>
                  <a:schemeClr val="dk1"/>
                </a:solidFill>
                <a:latin typeface="Calibri"/>
                <a:ea typeface="Calibri"/>
                <a:cs typeface="Calibri"/>
                <a:sym typeface="Calibri"/>
              </a:rPr>
              <a:t>[2] </a:t>
            </a:r>
            <a:r>
              <a:rPr lang="en-GB" sz="1300">
                <a:solidFill>
                  <a:schemeClr val="dk1"/>
                </a:solidFill>
              </a:rPr>
              <a:t>M. K. Forland, K. Kralevska, M. Garau and D. Gligoroski, "Preventing DDoS with SDN in 5G," </a:t>
            </a:r>
            <a:r>
              <a:rPr lang="en-GB" sz="1300" i="1">
                <a:solidFill>
                  <a:schemeClr val="dk1"/>
                </a:solidFill>
              </a:rPr>
              <a:t>2019 IEEE Globecom Workshops (GC Wkshps)</a:t>
            </a:r>
            <a:r>
              <a:rPr lang="en-GB" sz="1300">
                <a:solidFill>
                  <a:schemeClr val="dk1"/>
                </a:solidFill>
              </a:rPr>
              <a:t>, Waikoloa, HI, USA, 2019, pp. 1-7, doi: 10.1109/GCWkshps45667.2019.9024497.</a:t>
            </a:r>
            <a:endParaRPr sz="1300">
              <a:solidFill>
                <a:schemeClr val="dk1"/>
              </a:solidFill>
            </a:endParaRPr>
          </a:p>
          <a:p>
            <a:pPr marL="0" lvl="0" indent="0" algn="l" rtl="0">
              <a:lnSpc>
                <a:spcPct val="90000"/>
              </a:lnSpc>
              <a:spcBef>
                <a:spcPts val="0"/>
              </a:spcBef>
              <a:spcAft>
                <a:spcPts val="0"/>
              </a:spcAft>
              <a:buNone/>
            </a:pPr>
            <a:endParaRPr sz="1300">
              <a:solidFill>
                <a:schemeClr val="dk1"/>
              </a:solidFill>
            </a:endParaRPr>
          </a:p>
          <a:p>
            <a:pPr marL="0" lvl="0" indent="0" algn="l" rtl="0">
              <a:lnSpc>
                <a:spcPct val="90000"/>
              </a:lnSpc>
              <a:spcBef>
                <a:spcPts val="0"/>
              </a:spcBef>
              <a:spcAft>
                <a:spcPts val="0"/>
              </a:spcAft>
              <a:buNone/>
            </a:pPr>
            <a:r>
              <a:rPr lang="en-GB" sz="1300">
                <a:solidFill>
                  <a:schemeClr val="dk1"/>
                </a:solidFill>
                <a:latin typeface="Calibri"/>
                <a:ea typeface="Calibri"/>
                <a:cs typeface="Calibri"/>
                <a:sym typeface="Calibri"/>
              </a:rPr>
              <a:t>[3] </a:t>
            </a:r>
            <a:r>
              <a:rPr lang="en-GB" sz="1300">
                <a:solidFill>
                  <a:schemeClr val="dk1"/>
                </a:solidFill>
              </a:rPr>
              <a:t>S. U., “DDoS simulation in NS-3 [C++],” </a:t>
            </a:r>
            <a:r>
              <a:rPr lang="en-GB" sz="1300" i="1">
                <a:solidFill>
                  <a:schemeClr val="dk1"/>
                </a:solidFill>
              </a:rPr>
              <a:t>Medium</a:t>
            </a:r>
            <a:r>
              <a:rPr lang="en-GB" sz="1300">
                <a:solidFill>
                  <a:schemeClr val="dk1"/>
                </a:solidFill>
              </a:rPr>
              <a:t>, 07-Aug-2020. [Online]. Available: https://infosecwriteups.com/ddos-simulation-in-ns-3-c-12f031a7b38c. [Accessed: 10-Apr-2021]. </a:t>
            </a:r>
            <a:endParaRPr sz="1300">
              <a:solidFill>
                <a:schemeClr val="dk1"/>
              </a:solidFill>
            </a:endParaRPr>
          </a:p>
          <a:p>
            <a:pPr marL="0" lvl="0" indent="0" algn="l" rtl="0">
              <a:lnSpc>
                <a:spcPct val="90000"/>
              </a:lnSpc>
              <a:spcBef>
                <a:spcPts val="0"/>
              </a:spcBef>
              <a:spcAft>
                <a:spcPts val="0"/>
              </a:spcAft>
              <a:buNone/>
            </a:pPr>
            <a:endParaRPr sz="1300">
              <a:solidFill>
                <a:schemeClr val="dk1"/>
              </a:solidFill>
            </a:endParaRPr>
          </a:p>
          <a:p>
            <a:pPr marL="0" lvl="0" indent="0" algn="l" rtl="0">
              <a:lnSpc>
                <a:spcPct val="90000"/>
              </a:lnSpc>
              <a:spcBef>
                <a:spcPts val="0"/>
              </a:spcBef>
              <a:spcAft>
                <a:spcPts val="0"/>
              </a:spcAft>
              <a:buNone/>
            </a:pPr>
            <a:r>
              <a:rPr lang="en-GB" sz="1300">
                <a:solidFill>
                  <a:schemeClr val="dk1"/>
                </a:solidFill>
                <a:latin typeface="Calibri"/>
                <a:ea typeface="Calibri"/>
                <a:cs typeface="Calibri"/>
                <a:sym typeface="Calibri"/>
              </a:rPr>
              <a:t>[4] </a:t>
            </a:r>
            <a:r>
              <a:rPr lang="en-GB" sz="1300">
                <a:solidFill>
                  <a:schemeClr val="dk1"/>
                </a:solidFill>
              </a:rPr>
              <a:t>Nyuwireless-Unipd, “nyuwireless-unipd/ns3-mmwave,” </a:t>
            </a:r>
            <a:r>
              <a:rPr lang="en-GB" sz="1300" i="1">
                <a:solidFill>
                  <a:schemeClr val="dk1"/>
                </a:solidFill>
              </a:rPr>
              <a:t>GitHub</a:t>
            </a:r>
            <a:r>
              <a:rPr lang="en-GB" sz="1300">
                <a:solidFill>
                  <a:schemeClr val="dk1"/>
                </a:solidFill>
              </a:rPr>
              <a:t>. [Online]. Available: https://github.com/nyuwireless-unipd/ns3-mmwave. [Accessed: 14-Mar-2021]. </a:t>
            </a:r>
            <a:endParaRPr sz="1300">
              <a:solidFill>
                <a:schemeClr val="dk1"/>
              </a:solidFill>
            </a:endParaRPr>
          </a:p>
          <a:p>
            <a:pPr marL="0" lvl="0" indent="0" algn="l" rtl="0">
              <a:lnSpc>
                <a:spcPct val="90000"/>
              </a:lnSpc>
              <a:spcBef>
                <a:spcPts val="0"/>
              </a:spcBef>
              <a:spcAft>
                <a:spcPts val="0"/>
              </a:spcAft>
              <a:buNone/>
            </a:pPr>
            <a:endParaRPr sz="1300">
              <a:solidFill>
                <a:schemeClr val="dk1"/>
              </a:solidFill>
            </a:endParaRPr>
          </a:p>
          <a:p>
            <a:pPr marL="0" lvl="0" indent="0" algn="l" rtl="0">
              <a:lnSpc>
                <a:spcPct val="90000"/>
              </a:lnSpc>
              <a:spcBef>
                <a:spcPts val="0"/>
              </a:spcBef>
              <a:spcAft>
                <a:spcPts val="0"/>
              </a:spcAft>
              <a:buNone/>
            </a:pPr>
            <a:r>
              <a:rPr lang="en-GB" sz="1300">
                <a:solidFill>
                  <a:schemeClr val="dk1"/>
                </a:solidFill>
              </a:rPr>
              <a:t>[5] S. Alzahrani and L. Hong, “Generation of DDoS Attack Dataset for Effective IDS Development and Evaluation,” </a:t>
            </a:r>
            <a:r>
              <a:rPr lang="en-GB" sz="1300" i="1">
                <a:solidFill>
                  <a:schemeClr val="dk1"/>
                </a:solidFill>
              </a:rPr>
              <a:t>Journal of Information Security</a:t>
            </a:r>
            <a:r>
              <a:rPr lang="en-GB" sz="1300">
                <a:solidFill>
                  <a:schemeClr val="dk1"/>
                </a:solidFill>
              </a:rPr>
              <a:t>, vol. 09, no. 04, pp. 225–241, 2018.</a:t>
            </a:r>
            <a:endParaRPr sz="1300">
              <a:solidFill>
                <a:schemeClr val="dk1"/>
              </a:solidFill>
            </a:endParaRPr>
          </a:p>
          <a:p>
            <a:pPr marL="0" lvl="0" indent="0" algn="l" rtl="0">
              <a:lnSpc>
                <a:spcPct val="90000"/>
              </a:lnSpc>
              <a:spcBef>
                <a:spcPts val="0"/>
              </a:spcBef>
              <a:spcAft>
                <a:spcPts val="0"/>
              </a:spcAft>
              <a:buNone/>
            </a:pPr>
            <a:endParaRPr sz="1300">
              <a:solidFill>
                <a:schemeClr val="dk1"/>
              </a:solidFill>
            </a:endParaRPr>
          </a:p>
          <a:p>
            <a:pPr marL="0" lvl="0" indent="0" algn="l" rtl="0">
              <a:lnSpc>
                <a:spcPct val="90000"/>
              </a:lnSpc>
              <a:spcBef>
                <a:spcPts val="0"/>
              </a:spcBef>
              <a:spcAft>
                <a:spcPts val="0"/>
              </a:spcAft>
              <a:buNone/>
            </a:pPr>
            <a:r>
              <a:rPr lang="en-GB" sz="1300">
                <a:solidFill>
                  <a:schemeClr val="dk1"/>
                </a:solidFill>
              </a:rPr>
              <a:t>[6] “Design Documentation,” </a:t>
            </a:r>
            <a:r>
              <a:rPr lang="en-GB" sz="1300" i="1">
                <a:solidFill>
                  <a:schemeClr val="dk1"/>
                </a:solidFill>
              </a:rPr>
              <a:t>Design Documentation - Model Library</a:t>
            </a:r>
            <a:r>
              <a:rPr lang="en-GB" sz="1300">
                <a:solidFill>
                  <a:schemeClr val="dk1"/>
                </a:solidFill>
              </a:rPr>
              <a:t>. [Online]. Available: https://www.nsnam.org/docs/models/html/lte-design.html#architecture. [Accessed: 14-Apr-2021]. </a:t>
            </a:r>
            <a:endParaRPr sz="1300">
              <a:solidFill>
                <a:schemeClr val="dk1"/>
              </a:solidFill>
            </a:endParaRPr>
          </a:p>
          <a:p>
            <a:pPr marL="0" lvl="0" indent="0" algn="l" rtl="0">
              <a:lnSpc>
                <a:spcPct val="90000"/>
              </a:lnSpc>
              <a:spcBef>
                <a:spcPts val="0"/>
              </a:spcBef>
              <a:spcAft>
                <a:spcPts val="0"/>
              </a:spcAft>
              <a:buNone/>
            </a:pPr>
            <a:endParaRPr sz="13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GB" sz="1300">
                <a:solidFill>
                  <a:schemeClr val="dk1"/>
                </a:solidFill>
                <a:latin typeface="Calibri"/>
                <a:ea typeface="Calibri"/>
                <a:cs typeface="Calibri"/>
                <a:sym typeface="Calibri"/>
              </a:rPr>
              <a:t>[7] </a:t>
            </a:r>
            <a:r>
              <a:rPr lang="en-GB" sz="1300">
                <a:solidFill>
                  <a:schemeClr val="dk1"/>
                </a:solidFill>
              </a:rPr>
              <a:t>M. Mezzavilla et al., "End-to-End Simulation of 5G mmWave Networks," in </a:t>
            </a:r>
            <a:r>
              <a:rPr lang="en-GB" sz="1300" i="1">
                <a:solidFill>
                  <a:schemeClr val="dk1"/>
                </a:solidFill>
              </a:rPr>
              <a:t>IEEE Communications Surveys &amp; Tutorials</a:t>
            </a:r>
            <a:r>
              <a:rPr lang="en-GB" sz="1300">
                <a:solidFill>
                  <a:schemeClr val="dk1"/>
                </a:solidFill>
              </a:rPr>
              <a:t>, vol. 20, no. 3, pp. 2237-2263, thirdquarter 2018, doi: 10.1109/COMST.2018.2828880.</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479319" y="128474"/>
            <a:ext cx="8259098" cy="763526"/>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600"/>
              <a:buFont typeface="Calibri"/>
              <a:buNone/>
            </a:pPr>
            <a:r>
              <a:rPr lang="en-GB"/>
              <a:t>Roadmap</a:t>
            </a:r>
            <a:endParaRPr/>
          </a:p>
        </p:txBody>
      </p:sp>
      <p:sp>
        <p:nvSpPr>
          <p:cNvPr id="145" name="Google Shape;145;p27"/>
          <p:cNvSpPr txBox="1">
            <a:spLocks noGrp="1"/>
          </p:cNvSpPr>
          <p:nvPr>
            <p:ph type="body" idx="1"/>
          </p:nvPr>
        </p:nvSpPr>
        <p:spPr>
          <a:xfrm>
            <a:off x="479325" y="1179875"/>
            <a:ext cx="8251800" cy="3903600"/>
          </a:xfrm>
          <a:prstGeom prst="rect">
            <a:avLst/>
          </a:prstGeom>
          <a:noFill/>
          <a:ln>
            <a:noFill/>
          </a:ln>
        </p:spPr>
        <p:txBody>
          <a:bodyPr spcFirstLastPara="1" wrap="square" lIns="91425" tIns="45700" rIns="91425" bIns="45700" anchor="t" anchorCtr="0">
            <a:noAutofit/>
          </a:bodyPr>
          <a:lstStyle/>
          <a:p>
            <a:pPr marL="342900" lvl="0" indent="-298450" algn="l" rtl="0">
              <a:spcBef>
                <a:spcPts val="0"/>
              </a:spcBef>
              <a:spcAft>
                <a:spcPts val="0"/>
              </a:spcAft>
              <a:buClr>
                <a:srgbClr val="0000FF"/>
              </a:buClr>
              <a:buSzPts val="2100"/>
              <a:buChar char="●"/>
            </a:pPr>
            <a:r>
              <a:rPr lang="en-GB" sz="2100">
                <a:solidFill>
                  <a:srgbClr val="0000FF"/>
                </a:solidFill>
              </a:rPr>
              <a:t>Introduction</a:t>
            </a:r>
            <a:endParaRPr sz="2100">
              <a:solidFill>
                <a:srgbClr val="0000FF"/>
              </a:solidFill>
            </a:endParaRPr>
          </a:p>
          <a:p>
            <a:pPr marL="342900" lvl="0" indent="-298450" algn="l" rtl="0">
              <a:spcBef>
                <a:spcPts val="560"/>
              </a:spcBef>
              <a:spcAft>
                <a:spcPts val="0"/>
              </a:spcAft>
              <a:buClr>
                <a:srgbClr val="0000FF"/>
              </a:buClr>
              <a:buSzPts val="2100"/>
              <a:buChar char="●"/>
            </a:pPr>
            <a:r>
              <a:rPr lang="en-GB" sz="2100">
                <a:solidFill>
                  <a:srgbClr val="0000FF"/>
                </a:solidFill>
              </a:rPr>
              <a:t>Related Works</a:t>
            </a:r>
            <a:endParaRPr sz="2100">
              <a:solidFill>
                <a:srgbClr val="0000FF"/>
              </a:solidFill>
            </a:endParaRPr>
          </a:p>
          <a:p>
            <a:pPr marL="742950" lvl="1" indent="-241300" algn="l" rtl="0">
              <a:spcBef>
                <a:spcPts val="560"/>
              </a:spcBef>
              <a:spcAft>
                <a:spcPts val="0"/>
              </a:spcAft>
              <a:buClr>
                <a:srgbClr val="0000FF"/>
              </a:buClr>
              <a:buSzPts val="2100"/>
              <a:buChar char="○"/>
            </a:pPr>
            <a:r>
              <a:rPr lang="en-GB" sz="2100">
                <a:solidFill>
                  <a:srgbClr val="0000FF"/>
                </a:solidFill>
              </a:rPr>
              <a:t>DDoS Attack</a:t>
            </a:r>
            <a:endParaRPr sz="2100">
              <a:solidFill>
                <a:srgbClr val="0000FF"/>
              </a:solidFill>
            </a:endParaRPr>
          </a:p>
          <a:p>
            <a:pPr marL="742950" lvl="1" indent="-241300" algn="l" rtl="0">
              <a:spcBef>
                <a:spcPts val="560"/>
              </a:spcBef>
              <a:spcAft>
                <a:spcPts val="0"/>
              </a:spcAft>
              <a:buClr>
                <a:srgbClr val="0000FF"/>
              </a:buClr>
              <a:buSzPts val="2100"/>
              <a:buChar char="○"/>
            </a:pPr>
            <a:r>
              <a:rPr lang="en-GB" sz="2100">
                <a:solidFill>
                  <a:srgbClr val="0000FF"/>
                </a:solidFill>
              </a:rPr>
              <a:t>5G mmWave Module </a:t>
            </a:r>
            <a:endParaRPr sz="2100">
              <a:solidFill>
                <a:srgbClr val="0000FF"/>
              </a:solidFill>
            </a:endParaRPr>
          </a:p>
          <a:p>
            <a:pPr marL="342900" lvl="0" indent="-298450" algn="l" rtl="0">
              <a:spcBef>
                <a:spcPts val="560"/>
              </a:spcBef>
              <a:spcAft>
                <a:spcPts val="0"/>
              </a:spcAft>
              <a:buClr>
                <a:srgbClr val="0000FF"/>
              </a:buClr>
              <a:buSzPts val="2100"/>
              <a:buChar char="●"/>
            </a:pPr>
            <a:r>
              <a:rPr lang="en-GB" sz="2100">
                <a:solidFill>
                  <a:srgbClr val="0000FF"/>
                </a:solidFill>
              </a:rPr>
              <a:t>Topology implementation</a:t>
            </a:r>
            <a:endParaRPr sz="2100">
              <a:solidFill>
                <a:srgbClr val="0000FF"/>
              </a:solidFill>
            </a:endParaRPr>
          </a:p>
          <a:p>
            <a:pPr marL="342900" lvl="0" indent="-298450" algn="l" rtl="0">
              <a:spcBef>
                <a:spcPts val="560"/>
              </a:spcBef>
              <a:spcAft>
                <a:spcPts val="0"/>
              </a:spcAft>
              <a:buClr>
                <a:srgbClr val="0000FF"/>
              </a:buClr>
              <a:buSzPts val="2100"/>
              <a:buChar char="●"/>
            </a:pPr>
            <a:r>
              <a:rPr lang="en-GB" sz="2100">
                <a:solidFill>
                  <a:srgbClr val="0000FF"/>
                </a:solidFill>
              </a:rPr>
              <a:t>Simulation results</a:t>
            </a:r>
            <a:endParaRPr sz="2100">
              <a:solidFill>
                <a:srgbClr val="0000FF"/>
              </a:solidFill>
            </a:endParaRPr>
          </a:p>
          <a:p>
            <a:pPr marL="342900" lvl="0" indent="-298450" algn="l" rtl="0">
              <a:spcBef>
                <a:spcPts val="560"/>
              </a:spcBef>
              <a:spcAft>
                <a:spcPts val="0"/>
              </a:spcAft>
              <a:buClr>
                <a:srgbClr val="0000FF"/>
              </a:buClr>
              <a:buSzPts val="2100"/>
              <a:buChar char="●"/>
            </a:pPr>
            <a:r>
              <a:rPr lang="en-GB" sz="2100">
                <a:solidFill>
                  <a:srgbClr val="0000FF"/>
                </a:solidFill>
              </a:rPr>
              <a:t>Conclusion</a:t>
            </a:r>
            <a:endParaRPr sz="2100">
              <a:solidFill>
                <a:srgbClr val="0000FF"/>
              </a:solidFill>
            </a:endParaRPr>
          </a:p>
          <a:p>
            <a:pPr marL="342900" lvl="0" indent="-298450" algn="l" rtl="0">
              <a:spcBef>
                <a:spcPts val="560"/>
              </a:spcBef>
              <a:spcAft>
                <a:spcPts val="0"/>
              </a:spcAft>
              <a:buClr>
                <a:srgbClr val="0000FF"/>
              </a:buClr>
              <a:buSzPts val="2100"/>
              <a:buChar char="●"/>
            </a:pPr>
            <a:r>
              <a:rPr lang="en-GB" sz="2100">
                <a:solidFill>
                  <a:srgbClr val="0000FF"/>
                </a:solidFill>
              </a:rPr>
              <a:t>References</a:t>
            </a:r>
            <a:endParaRPr sz="2100">
              <a:solidFill>
                <a:srgbClr val="0000FF"/>
              </a:solidFill>
            </a:endParaRPr>
          </a:p>
          <a:p>
            <a:pPr marL="342900" lvl="0" indent="-165100" algn="l" rtl="0">
              <a:spcBef>
                <a:spcPts val="560"/>
              </a:spcBef>
              <a:spcAft>
                <a:spcPts val="0"/>
              </a:spcAft>
              <a:buClr>
                <a:schemeClr val="dk1"/>
              </a:buClr>
              <a:buSzPts val="2800"/>
              <a:buNone/>
            </a:pPr>
            <a:endParaRPr sz="2100"/>
          </a:p>
          <a:p>
            <a:pPr marL="342900" lvl="0" indent="-165100" algn="l" rtl="0">
              <a:spcBef>
                <a:spcPts val="560"/>
              </a:spcBef>
              <a:spcAft>
                <a:spcPts val="0"/>
              </a:spcAft>
              <a:buClr>
                <a:schemeClr val="dk1"/>
              </a:buClr>
              <a:buSzPts val="2800"/>
              <a:buNone/>
            </a:pPr>
            <a:endParaRPr sz="2100"/>
          </a:p>
        </p:txBody>
      </p:sp>
      <p:sp>
        <p:nvSpPr>
          <p:cNvPr id="146" name="Google Shape;146;p27"/>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479319" y="128474"/>
            <a:ext cx="8259000" cy="7635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600"/>
              <a:buFont typeface="Calibri"/>
              <a:buNone/>
            </a:pPr>
            <a:r>
              <a:rPr lang="en-GB"/>
              <a:t>Introduction</a:t>
            </a:r>
            <a:endParaRPr/>
          </a:p>
        </p:txBody>
      </p:sp>
      <p:sp>
        <p:nvSpPr>
          <p:cNvPr id="152" name="Google Shape;152;p28"/>
          <p:cNvSpPr txBox="1">
            <a:spLocks noGrp="1"/>
          </p:cNvSpPr>
          <p:nvPr>
            <p:ph type="body" idx="1"/>
          </p:nvPr>
        </p:nvSpPr>
        <p:spPr>
          <a:xfrm>
            <a:off x="472050" y="992600"/>
            <a:ext cx="8259000" cy="3756300"/>
          </a:xfrm>
          <a:prstGeom prst="rect">
            <a:avLst/>
          </a:prstGeom>
          <a:noFill/>
          <a:ln>
            <a:noFill/>
          </a:ln>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0000FF"/>
              </a:buClr>
              <a:buSzPts val="2100"/>
              <a:buChar char="●"/>
            </a:pPr>
            <a:r>
              <a:rPr lang="en-GB" sz="2100">
                <a:solidFill>
                  <a:srgbClr val="0000FF"/>
                </a:solidFill>
              </a:rPr>
              <a:t>Motive:</a:t>
            </a:r>
            <a:endParaRPr sz="1400">
              <a:solidFill>
                <a:srgbClr val="0000FF"/>
              </a:solidFill>
              <a:latin typeface="Arial"/>
              <a:ea typeface="Arial"/>
              <a:cs typeface="Arial"/>
              <a:sym typeface="Arial"/>
            </a:endParaRPr>
          </a:p>
          <a:p>
            <a:pPr marL="457200" lvl="0" indent="0" algn="l" rtl="0">
              <a:lnSpc>
                <a:spcPct val="115000"/>
              </a:lnSpc>
              <a:spcBef>
                <a:spcPts val="0"/>
              </a:spcBef>
              <a:spcAft>
                <a:spcPts val="0"/>
              </a:spcAft>
              <a:buNone/>
            </a:pPr>
            <a:r>
              <a:rPr lang="en-GB" sz="1400">
                <a:latin typeface="Arial"/>
                <a:ea typeface="Arial"/>
                <a:cs typeface="Arial"/>
                <a:sym typeface="Arial"/>
              </a:rPr>
              <a:t>Higher bitrate and wider bandwidth that allow high-speed communication and more real time applications, such as autonomous vehicles and medical usage </a:t>
            </a:r>
            <a:endParaRPr sz="1400">
              <a:latin typeface="Arial"/>
              <a:ea typeface="Arial"/>
              <a:cs typeface="Arial"/>
              <a:sym typeface="Arial"/>
            </a:endParaRPr>
          </a:p>
          <a:p>
            <a:pPr marL="457200" lvl="0" indent="0" algn="l" rtl="0">
              <a:lnSpc>
                <a:spcPct val="115000"/>
              </a:lnSpc>
              <a:spcBef>
                <a:spcPts val="0"/>
              </a:spcBef>
              <a:spcAft>
                <a:spcPts val="0"/>
              </a:spcAft>
              <a:buNone/>
            </a:pPr>
            <a:r>
              <a:rPr lang="en-GB" sz="1400">
                <a:latin typeface="Arial"/>
                <a:ea typeface="Arial"/>
                <a:cs typeface="Arial"/>
                <a:sym typeface="Arial"/>
              </a:rPr>
              <a:t>However, if the network is under Distributed-Denial-of-Service (DDoS) attack, and device lose connection due to functional disruption of the server will contribute to accident or misstep</a:t>
            </a:r>
            <a:endParaRPr sz="2400"/>
          </a:p>
          <a:p>
            <a:pPr marL="457200" lvl="0" indent="-361950" algn="l" rtl="0">
              <a:lnSpc>
                <a:spcPct val="115000"/>
              </a:lnSpc>
              <a:spcBef>
                <a:spcPts val="0"/>
              </a:spcBef>
              <a:spcAft>
                <a:spcPts val="0"/>
              </a:spcAft>
              <a:buClr>
                <a:srgbClr val="0000FF"/>
              </a:buClr>
              <a:buSzPts val="2100"/>
              <a:buChar char="●"/>
            </a:pPr>
            <a:r>
              <a:rPr lang="en-GB" sz="1991">
                <a:solidFill>
                  <a:srgbClr val="0000FF"/>
                </a:solidFill>
              </a:rPr>
              <a:t>Objective:</a:t>
            </a:r>
            <a:endParaRPr sz="1991">
              <a:solidFill>
                <a:srgbClr val="0000FF"/>
              </a:solidFill>
            </a:endParaRPr>
          </a:p>
          <a:p>
            <a:pPr marL="457200" lvl="0" indent="0" algn="l" rtl="0">
              <a:lnSpc>
                <a:spcPct val="115000"/>
              </a:lnSpc>
              <a:spcBef>
                <a:spcPts val="0"/>
              </a:spcBef>
              <a:spcAft>
                <a:spcPts val="0"/>
              </a:spcAft>
              <a:buNone/>
            </a:pPr>
            <a:r>
              <a:rPr lang="en-GB" sz="1400">
                <a:latin typeface="Arial"/>
                <a:ea typeface="Arial"/>
                <a:cs typeface="Arial"/>
                <a:sym typeface="Arial"/>
              </a:rPr>
              <a:t>Analysis of 5G Network under DDoS Attack Using ns-3 Simulator</a:t>
            </a:r>
            <a:endParaRPr sz="1400"/>
          </a:p>
          <a:p>
            <a:pPr marL="457200" lvl="0" indent="-361950" algn="l" rtl="0">
              <a:lnSpc>
                <a:spcPct val="115000"/>
              </a:lnSpc>
              <a:spcBef>
                <a:spcPts val="0"/>
              </a:spcBef>
              <a:spcAft>
                <a:spcPts val="0"/>
              </a:spcAft>
              <a:buClr>
                <a:srgbClr val="0000FF"/>
              </a:buClr>
              <a:buSzPts val="2100"/>
              <a:buChar char="●"/>
            </a:pPr>
            <a:r>
              <a:rPr lang="en-GB" sz="1991">
                <a:solidFill>
                  <a:srgbClr val="0000FF"/>
                </a:solidFill>
              </a:rPr>
              <a:t>Softwares:</a:t>
            </a:r>
            <a:endParaRPr sz="1991">
              <a:solidFill>
                <a:srgbClr val="0000FF"/>
              </a:solidFill>
            </a:endParaRPr>
          </a:p>
          <a:p>
            <a:pPr marL="914400" lvl="1" indent="-317500" algn="l" rtl="0">
              <a:lnSpc>
                <a:spcPct val="115000"/>
              </a:lnSpc>
              <a:spcBef>
                <a:spcPts val="0"/>
              </a:spcBef>
              <a:spcAft>
                <a:spcPts val="0"/>
              </a:spcAft>
              <a:buClr>
                <a:srgbClr val="0000FF"/>
              </a:buClr>
              <a:buSzPts val="1400"/>
              <a:buChar char="○"/>
            </a:pPr>
            <a:r>
              <a:rPr lang="en-GB" sz="1400">
                <a:solidFill>
                  <a:srgbClr val="000000"/>
                </a:solidFill>
                <a:latin typeface="Arial"/>
                <a:ea typeface="Arial"/>
                <a:cs typeface="Arial"/>
                <a:sym typeface="Arial"/>
              </a:rPr>
              <a:t>Wireshark</a:t>
            </a:r>
            <a:endParaRPr sz="1400">
              <a:solidFill>
                <a:srgbClr val="000000"/>
              </a:solidFill>
              <a:latin typeface="Arial"/>
              <a:ea typeface="Arial"/>
              <a:cs typeface="Arial"/>
              <a:sym typeface="Arial"/>
            </a:endParaRPr>
          </a:p>
          <a:p>
            <a:pPr marL="914400" lvl="1" indent="-317500" algn="l" rtl="0">
              <a:lnSpc>
                <a:spcPct val="115000"/>
              </a:lnSpc>
              <a:spcBef>
                <a:spcPts val="0"/>
              </a:spcBef>
              <a:spcAft>
                <a:spcPts val="0"/>
              </a:spcAft>
              <a:buClr>
                <a:srgbClr val="0000FF"/>
              </a:buClr>
              <a:buSzPts val="1400"/>
              <a:buChar char="○"/>
            </a:pPr>
            <a:r>
              <a:rPr lang="en-GB" sz="1400">
                <a:solidFill>
                  <a:srgbClr val="000000"/>
                </a:solidFill>
                <a:latin typeface="Arial"/>
                <a:ea typeface="Arial"/>
                <a:cs typeface="Arial"/>
                <a:sym typeface="Arial"/>
              </a:rPr>
              <a:t>ns3 - simulator</a:t>
            </a:r>
            <a:endParaRPr sz="1400">
              <a:solidFill>
                <a:srgbClr val="000000"/>
              </a:solidFill>
              <a:latin typeface="Arial"/>
              <a:ea typeface="Arial"/>
              <a:cs typeface="Arial"/>
              <a:sym typeface="Arial"/>
            </a:endParaRPr>
          </a:p>
          <a:p>
            <a:pPr marL="914400" lvl="1" indent="-317500" algn="l" rtl="0">
              <a:lnSpc>
                <a:spcPct val="115000"/>
              </a:lnSpc>
              <a:spcBef>
                <a:spcPts val="0"/>
              </a:spcBef>
              <a:spcAft>
                <a:spcPts val="0"/>
              </a:spcAft>
              <a:buClr>
                <a:srgbClr val="0000FF"/>
              </a:buClr>
              <a:buSzPts val="1400"/>
              <a:buChar char="○"/>
            </a:pPr>
            <a:r>
              <a:rPr lang="en-GB" sz="1400">
                <a:solidFill>
                  <a:srgbClr val="000000"/>
                </a:solidFill>
                <a:latin typeface="Arial"/>
                <a:ea typeface="Arial"/>
                <a:cs typeface="Arial"/>
                <a:sym typeface="Arial"/>
              </a:rPr>
              <a:t>Netanim</a:t>
            </a:r>
            <a:endParaRPr sz="1700">
              <a:solidFill>
                <a:srgbClr val="000000"/>
              </a:solidFill>
            </a:endParaRPr>
          </a:p>
          <a:p>
            <a:pPr marL="457200" lvl="0" indent="0" algn="l" rtl="0">
              <a:lnSpc>
                <a:spcPct val="115000"/>
              </a:lnSpc>
              <a:spcBef>
                <a:spcPts val="0"/>
              </a:spcBef>
              <a:spcAft>
                <a:spcPts val="0"/>
              </a:spcAft>
              <a:buNone/>
            </a:pPr>
            <a:r>
              <a:rPr lang="en-GB" sz="2100"/>
              <a:t> </a:t>
            </a:r>
            <a:endParaRPr sz="1800">
              <a:latin typeface="Arial"/>
              <a:ea typeface="Arial"/>
              <a:cs typeface="Arial"/>
              <a:sym typeface="Arial"/>
            </a:endParaRPr>
          </a:p>
        </p:txBody>
      </p:sp>
      <p:sp>
        <p:nvSpPr>
          <p:cNvPr id="153" name="Google Shape;153;p28"/>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479319" y="128474"/>
            <a:ext cx="8259000" cy="7635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600"/>
              <a:buFont typeface="Calibri"/>
              <a:buNone/>
            </a:pPr>
            <a:r>
              <a:rPr lang="en-GB"/>
              <a:t>Related Works</a:t>
            </a:r>
            <a:endParaRPr/>
          </a:p>
        </p:txBody>
      </p:sp>
      <p:sp>
        <p:nvSpPr>
          <p:cNvPr id="159" name="Google Shape;159;p29"/>
          <p:cNvSpPr txBox="1">
            <a:spLocks noGrp="1"/>
          </p:cNvSpPr>
          <p:nvPr>
            <p:ph type="body" idx="1"/>
          </p:nvPr>
        </p:nvSpPr>
        <p:spPr>
          <a:xfrm>
            <a:off x="204175" y="972550"/>
            <a:ext cx="8526900" cy="4015500"/>
          </a:xfrm>
          <a:prstGeom prst="rect">
            <a:avLst/>
          </a:prstGeom>
        </p:spPr>
        <p:txBody>
          <a:bodyPr spcFirstLastPara="1" wrap="square" lIns="91425" tIns="45700" rIns="91425" bIns="45700" anchor="t" anchorCtr="0">
            <a:noAutofit/>
          </a:bodyPr>
          <a:lstStyle/>
          <a:p>
            <a:pPr marL="457200" lvl="0" indent="-361950" algn="l" rtl="0">
              <a:spcBef>
                <a:spcPts val="0"/>
              </a:spcBef>
              <a:spcAft>
                <a:spcPts val="0"/>
              </a:spcAft>
              <a:buClr>
                <a:srgbClr val="0000FF"/>
              </a:buClr>
              <a:buSzPts val="2100"/>
              <a:buFont typeface="Calibri"/>
              <a:buChar char="●"/>
            </a:pPr>
            <a:r>
              <a:rPr lang="en-GB" sz="2100">
                <a:solidFill>
                  <a:srgbClr val="0000FF"/>
                </a:solidFill>
              </a:rPr>
              <a:t>DDoS Attack</a:t>
            </a:r>
            <a:endParaRPr sz="2100">
              <a:solidFill>
                <a:srgbClr val="0000FF"/>
              </a:solidFill>
            </a:endParaRPr>
          </a:p>
          <a:p>
            <a:pPr marL="914400" lvl="1" indent="-317500" algn="l" rtl="0">
              <a:lnSpc>
                <a:spcPct val="115000"/>
              </a:lnSpc>
              <a:spcBef>
                <a:spcPts val="0"/>
              </a:spcBef>
              <a:spcAft>
                <a:spcPts val="0"/>
              </a:spcAft>
              <a:buClr>
                <a:srgbClr val="0000FF"/>
              </a:buClr>
              <a:buSzPts val="1400"/>
              <a:buFont typeface="Calibri"/>
              <a:buChar char="○"/>
            </a:pPr>
            <a:r>
              <a:rPr lang="en-GB" sz="1400">
                <a:latin typeface="Arial"/>
                <a:ea typeface="Arial"/>
                <a:cs typeface="Arial"/>
                <a:sym typeface="Arial"/>
              </a:rPr>
              <a:t>A malicious attempt to disrupt the normal traffic of a targeted server, service or network by overwhelming the target or its surrounding infrastructure with a flood of Internet traffic</a:t>
            </a:r>
            <a:endParaRPr sz="1400">
              <a:latin typeface="Arial"/>
              <a:ea typeface="Arial"/>
              <a:cs typeface="Arial"/>
              <a:sym typeface="Arial"/>
            </a:endParaRPr>
          </a:p>
          <a:p>
            <a:pPr marL="914400" lvl="1" indent="-317500" algn="l" rtl="0">
              <a:lnSpc>
                <a:spcPct val="115000"/>
              </a:lnSpc>
              <a:spcBef>
                <a:spcPts val="0"/>
              </a:spcBef>
              <a:spcAft>
                <a:spcPts val="0"/>
              </a:spcAft>
              <a:buClr>
                <a:srgbClr val="0000FF"/>
              </a:buClr>
              <a:buSzPts val="1400"/>
              <a:buFont typeface="Calibri"/>
              <a:buChar char="○"/>
            </a:pPr>
            <a:r>
              <a:rPr lang="en-GB" sz="1400">
                <a:solidFill>
                  <a:srgbClr val="0000FF"/>
                </a:solidFill>
                <a:latin typeface="Arial"/>
                <a:ea typeface="Arial"/>
                <a:cs typeface="Arial"/>
                <a:sym typeface="Arial"/>
              </a:rPr>
              <a:t>Type of DDoS attacks:</a:t>
            </a:r>
            <a:endParaRPr sz="1400">
              <a:solidFill>
                <a:srgbClr val="0000FF"/>
              </a:solidFill>
            </a:endParaRPr>
          </a:p>
          <a:p>
            <a:pPr marL="1371600" lvl="2" indent="-317500" algn="l" rtl="0">
              <a:lnSpc>
                <a:spcPct val="115000"/>
              </a:lnSpc>
              <a:spcBef>
                <a:spcPts val="0"/>
              </a:spcBef>
              <a:spcAft>
                <a:spcPts val="0"/>
              </a:spcAft>
              <a:buClr>
                <a:srgbClr val="0000FF"/>
              </a:buClr>
              <a:buSzPts val="1400"/>
              <a:buFont typeface="Arial"/>
              <a:buChar char="■"/>
            </a:pPr>
            <a:r>
              <a:rPr lang="en-GB" sz="1400">
                <a:solidFill>
                  <a:srgbClr val="000000"/>
                </a:solidFill>
                <a:latin typeface="Arial"/>
                <a:ea typeface="Arial"/>
                <a:cs typeface="Arial"/>
                <a:sym typeface="Arial"/>
              </a:rPr>
              <a:t>Volume Based Attacks (UDP floods, ICMP floods, and other spoofed-packet floods)</a:t>
            </a:r>
            <a:endParaRPr sz="1400">
              <a:solidFill>
                <a:srgbClr val="000000"/>
              </a:solidFill>
              <a:latin typeface="Arial"/>
              <a:ea typeface="Arial"/>
              <a:cs typeface="Arial"/>
              <a:sym typeface="Arial"/>
            </a:endParaRPr>
          </a:p>
          <a:p>
            <a:pPr marL="1371600" lvl="2" indent="-317500" algn="l" rtl="0">
              <a:lnSpc>
                <a:spcPct val="115000"/>
              </a:lnSpc>
              <a:spcBef>
                <a:spcPts val="0"/>
              </a:spcBef>
              <a:spcAft>
                <a:spcPts val="0"/>
              </a:spcAft>
              <a:buClr>
                <a:srgbClr val="0000FF"/>
              </a:buClr>
              <a:buSzPts val="1400"/>
              <a:buChar char="■"/>
            </a:pPr>
            <a:r>
              <a:rPr lang="en-GB" sz="1400">
                <a:solidFill>
                  <a:srgbClr val="000000"/>
                </a:solidFill>
                <a:latin typeface="Arial"/>
                <a:ea typeface="Arial"/>
                <a:cs typeface="Arial"/>
                <a:sym typeface="Arial"/>
              </a:rPr>
              <a:t>Protocol Attacks (YN floods, fragmented packet attacks, Ping of Death, Smurf DDoS)</a:t>
            </a:r>
            <a:endParaRPr sz="1400">
              <a:solidFill>
                <a:srgbClr val="000000"/>
              </a:solidFill>
              <a:latin typeface="Arial"/>
              <a:ea typeface="Arial"/>
              <a:cs typeface="Arial"/>
              <a:sym typeface="Arial"/>
            </a:endParaRPr>
          </a:p>
          <a:p>
            <a:pPr marL="1371600" lvl="2" indent="-317500" algn="l" rtl="0">
              <a:lnSpc>
                <a:spcPct val="115000"/>
              </a:lnSpc>
              <a:spcBef>
                <a:spcPts val="0"/>
              </a:spcBef>
              <a:spcAft>
                <a:spcPts val="0"/>
              </a:spcAft>
              <a:buClr>
                <a:srgbClr val="0000FF"/>
              </a:buClr>
              <a:buSzPts val="1400"/>
              <a:buChar char="■"/>
            </a:pPr>
            <a:r>
              <a:rPr lang="en-GB" sz="1400">
                <a:solidFill>
                  <a:srgbClr val="000000"/>
                </a:solidFill>
                <a:latin typeface="Arial"/>
                <a:ea typeface="Arial"/>
                <a:cs typeface="Arial"/>
                <a:sym typeface="Arial"/>
              </a:rPr>
              <a:t>Application Layer Attacks (GET/POST floods, attacks that target Apache, Windows or OpenBSD vulnerabilities, HTTP Flood)</a:t>
            </a:r>
            <a:endParaRPr sz="1400">
              <a:solidFill>
                <a:srgbClr val="000000"/>
              </a:solidFill>
              <a:latin typeface="Arial"/>
              <a:ea typeface="Arial"/>
              <a:cs typeface="Arial"/>
              <a:sym typeface="Arial"/>
            </a:endParaRPr>
          </a:p>
          <a:p>
            <a:pPr marL="914400" lvl="1" indent="-317500" algn="l" rtl="0">
              <a:lnSpc>
                <a:spcPct val="115000"/>
              </a:lnSpc>
              <a:spcBef>
                <a:spcPts val="0"/>
              </a:spcBef>
              <a:spcAft>
                <a:spcPts val="0"/>
              </a:spcAft>
              <a:buClr>
                <a:srgbClr val="0000FF"/>
              </a:buClr>
              <a:buSzPts val="1400"/>
              <a:buFont typeface="Calibri"/>
              <a:buChar char="○"/>
            </a:pPr>
            <a:r>
              <a:rPr lang="en-GB" sz="1400">
                <a:solidFill>
                  <a:srgbClr val="0000FF"/>
                </a:solidFill>
                <a:latin typeface="Arial"/>
                <a:ea typeface="Arial"/>
                <a:cs typeface="Arial"/>
                <a:sym typeface="Arial"/>
              </a:rPr>
              <a:t>Type of DDoS methods:</a:t>
            </a:r>
            <a:endParaRPr sz="1400">
              <a:solidFill>
                <a:srgbClr val="0000FF"/>
              </a:solidFill>
            </a:endParaRPr>
          </a:p>
          <a:p>
            <a:pPr marL="1371600" marR="0" lvl="2" indent="-317500" algn="l" rtl="0">
              <a:lnSpc>
                <a:spcPct val="115000"/>
              </a:lnSpc>
              <a:spcBef>
                <a:spcPts val="0"/>
              </a:spcBef>
              <a:spcAft>
                <a:spcPts val="0"/>
              </a:spcAft>
              <a:buClr>
                <a:srgbClr val="0000FF"/>
              </a:buClr>
              <a:buSzPts val="1400"/>
              <a:buFont typeface="Calibri"/>
              <a:buChar char="■"/>
            </a:pPr>
            <a:r>
              <a:rPr lang="en-GB" sz="1400">
                <a:solidFill>
                  <a:srgbClr val="000000"/>
                </a:solidFill>
                <a:latin typeface="Arial"/>
                <a:ea typeface="Arial"/>
                <a:cs typeface="Arial"/>
                <a:sym typeface="Arial"/>
              </a:rPr>
              <a:t>Direct Attack: sending a huge amount of packets from attacks to the victim. The type of packets can be of type Transmission Control Protocol (TCP), Internet Control Message Protocol (ICMP), UDP and mixture of all three</a:t>
            </a:r>
            <a:endParaRPr sz="1400">
              <a:solidFill>
                <a:srgbClr val="000000"/>
              </a:solidFill>
              <a:latin typeface="Arial"/>
              <a:ea typeface="Arial"/>
              <a:cs typeface="Arial"/>
              <a:sym typeface="Arial"/>
            </a:endParaRPr>
          </a:p>
          <a:p>
            <a:pPr marL="1371600" marR="0" lvl="2" indent="-317500" algn="l" rtl="0">
              <a:lnSpc>
                <a:spcPct val="115000"/>
              </a:lnSpc>
              <a:spcBef>
                <a:spcPts val="0"/>
              </a:spcBef>
              <a:spcAft>
                <a:spcPts val="0"/>
              </a:spcAft>
              <a:buClr>
                <a:srgbClr val="0000FF"/>
              </a:buClr>
              <a:buSzPts val="1400"/>
              <a:buFont typeface="Calibri"/>
              <a:buChar char="■"/>
            </a:pPr>
            <a:r>
              <a:rPr lang="en-GB" sz="1400">
                <a:solidFill>
                  <a:srgbClr val="000000"/>
                </a:solidFill>
                <a:latin typeface="Arial"/>
                <a:ea typeface="Arial"/>
                <a:cs typeface="Arial"/>
                <a:sym typeface="Arial"/>
              </a:rPr>
              <a:t>Indirect Attack: attackers will use spoofed addresses to send reflectors to the packets that cause them to send replies to the victim </a:t>
            </a:r>
            <a:endParaRPr sz="1400">
              <a:solidFill>
                <a:srgbClr val="000000"/>
              </a:solidFill>
            </a:endParaRPr>
          </a:p>
          <a:p>
            <a:pPr marL="0" lvl="0" indent="0" algn="l" rtl="0">
              <a:spcBef>
                <a:spcPts val="560"/>
              </a:spcBef>
              <a:spcAft>
                <a:spcPts val="0"/>
              </a:spcAft>
              <a:buNone/>
            </a:pPr>
            <a:endParaRPr sz="1300">
              <a:solidFill>
                <a:srgbClr val="000000"/>
              </a:solidFill>
            </a:endParaRPr>
          </a:p>
        </p:txBody>
      </p:sp>
      <p:sp>
        <p:nvSpPr>
          <p:cNvPr id="160" name="Google Shape;160;p29"/>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479319" y="128474"/>
            <a:ext cx="8259000" cy="7635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600"/>
              <a:buFont typeface="Calibri"/>
              <a:buNone/>
            </a:pPr>
            <a:r>
              <a:rPr lang="en-GB"/>
              <a:t>Related Works</a:t>
            </a:r>
            <a:endParaRPr/>
          </a:p>
        </p:txBody>
      </p:sp>
      <p:sp>
        <p:nvSpPr>
          <p:cNvPr id="166" name="Google Shape;166;p30"/>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pic>
        <p:nvPicPr>
          <p:cNvPr id="167" name="Google Shape;167;p30"/>
          <p:cNvPicPr preferRelativeResize="0"/>
          <p:nvPr/>
        </p:nvPicPr>
        <p:blipFill rotWithShape="1">
          <a:blip r:embed="rId3">
            <a:alphaModFix/>
          </a:blip>
          <a:srcRect r="1989"/>
          <a:stretch/>
        </p:blipFill>
        <p:spPr>
          <a:xfrm>
            <a:off x="705625" y="1970650"/>
            <a:ext cx="3978000" cy="2512800"/>
          </a:xfrm>
          <a:prstGeom prst="rect">
            <a:avLst/>
          </a:prstGeom>
          <a:noFill/>
          <a:ln>
            <a:noFill/>
          </a:ln>
        </p:spPr>
      </p:pic>
      <p:pic>
        <p:nvPicPr>
          <p:cNvPr id="168" name="Google Shape;168;p30"/>
          <p:cNvPicPr preferRelativeResize="0"/>
          <p:nvPr/>
        </p:nvPicPr>
        <p:blipFill>
          <a:blip r:embed="rId4">
            <a:alphaModFix/>
          </a:blip>
          <a:stretch>
            <a:fillRect/>
          </a:stretch>
        </p:blipFill>
        <p:spPr>
          <a:xfrm>
            <a:off x="5688000" y="1667300"/>
            <a:ext cx="2741725" cy="3119500"/>
          </a:xfrm>
          <a:prstGeom prst="rect">
            <a:avLst/>
          </a:prstGeom>
          <a:noFill/>
          <a:ln>
            <a:noFill/>
          </a:ln>
        </p:spPr>
      </p:pic>
      <p:sp>
        <p:nvSpPr>
          <p:cNvPr id="169" name="Google Shape;169;p30"/>
          <p:cNvSpPr txBox="1"/>
          <p:nvPr/>
        </p:nvSpPr>
        <p:spPr>
          <a:xfrm>
            <a:off x="5688000" y="1869850"/>
            <a:ext cx="1400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Calibri"/>
                <a:ea typeface="Calibri"/>
                <a:cs typeface="Calibri"/>
                <a:sym typeface="Calibri"/>
              </a:rPr>
              <a:t>Legitimate user</a:t>
            </a:r>
            <a:endParaRPr sz="1200">
              <a:latin typeface="Calibri"/>
              <a:ea typeface="Calibri"/>
              <a:cs typeface="Calibri"/>
              <a:sym typeface="Calibri"/>
            </a:endParaRPr>
          </a:p>
        </p:txBody>
      </p:sp>
      <p:sp>
        <p:nvSpPr>
          <p:cNvPr id="170" name="Google Shape;170;p30"/>
          <p:cNvSpPr txBox="1"/>
          <p:nvPr/>
        </p:nvSpPr>
        <p:spPr>
          <a:xfrm>
            <a:off x="6323125" y="2463125"/>
            <a:ext cx="86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Calibri"/>
                <a:ea typeface="Calibri"/>
                <a:cs typeface="Calibri"/>
                <a:sym typeface="Calibri"/>
              </a:rPr>
              <a:t>eNodeB</a:t>
            </a:r>
            <a:endParaRPr sz="1200">
              <a:latin typeface="Calibri"/>
              <a:ea typeface="Calibri"/>
              <a:cs typeface="Calibri"/>
              <a:sym typeface="Calibri"/>
            </a:endParaRPr>
          </a:p>
        </p:txBody>
      </p:sp>
      <p:sp>
        <p:nvSpPr>
          <p:cNvPr id="171" name="Google Shape;171;p30"/>
          <p:cNvSpPr txBox="1"/>
          <p:nvPr/>
        </p:nvSpPr>
        <p:spPr>
          <a:xfrm>
            <a:off x="7859500" y="2832425"/>
            <a:ext cx="624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Calibri"/>
                <a:ea typeface="Calibri"/>
                <a:cs typeface="Calibri"/>
                <a:sym typeface="Calibri"/>
              </a:rPr>
              <a:t>Target</a:t>
            </a:r>
            <a:endParaRPr sz="1200">
              <a:latin typeface="Calibri"/>
              <a:ea typeface="Calibri"/>
              <a:cs typeface="Calibri"/>
              <a:sym typeface="Calibri"/>
            </a:endParaRPr>
          </a:p>
        </p:txBody>
      </p:sp>
      <p:sp>
        <p:nvSpPr>
          <p:cNvPr id="172" name="Google Shape;172;p30"/>
          <p:cNvSpPr txBox="1"/>
          <p:nvPr/>
        </p:nvSpPr>
        <p:spPr>
          <a:xfrm>
            <a:off x="7188325" y="4128225"/>
            <a:ext cx="1147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latin typeface="Calibri"/>
                <a:ea typeface="Calibri"/>
                <a:cs typeface="Calibri"/>
                <a:sym typeface="Calibri"/>
              </a:rPr>
              <a:t>Attackers</a:t>
            </a:r>
            <a:endParaRPr sz="1300">
              <a:latin typeface="Calibri"/>
              <a:ea typeface="Calibri"/>
              <a:cs typeface="Calibri"/>
              <a:sym typeface="Calibri"/>
            </a:endParaRPr>
          </a:p>
        </p:txBody>
      </p:sp>
      <p:sp>
        <p:nvSpPr>
          <p:cNvPr id="173" name="Google Shape;173;p30"/>
          <p:cNvSpPr txBox="1"/>
          <p:nvPr/>
        </p:nvSpPr>
        <p:spPr>
          <a:xfrm>
            <a:off x="367400" y="1092013"/>
            <a:ext cx="7459200" cy="6786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0000FF"/>
              </a:buClr>
              <a:buSzPts val="2100"/>
              <a:buChar char="●"/>
            </a:pPr>
            <a:r>
              <a:rPr lang="en-GB">
                <a:solidFill>
                  <a:schemeClr val="dk1"/>
                </a:solidFill>
              </a:rPr>
              <a:t>We implemented Direct Attack method with UDP Flood type in our project</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479319" y="128474"/>
            <a:ext cx="8259000" cy="7635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600"/>
              <a:buFont typeface="Calibri"/>
              <a:buNone/>
            </a:pPr>
            <a:r>
              <a:rPr lang="en-GB"/>
              <a:t>5G mmWave Module</a:t>
            </a:r>
            <a:endParaRPr/>
          </a:p>
        </p:txBody>
      </p:sp>
      <p:sp>
        <p:nvSpPr>
          <p:cNvPr id="179" name="Google Shape;179;p31"/>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180" name="Google Shape;180;p31"/>
          <p:cNvSpPr txBox="1"/>
          <p:nvPr/>
        </p:nvSpPr>
        <p:spPr>
          <a:xfrm>
            <a:off x="333525" y="937675"/>
            <a:ext cx="8550600" cy="44253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rgbClr val="0000FF"/>
              </a:buClr>
              <a:buSzPts val="2100"/>
              <a:buFont typeface="Calibri"/>
              <a:buChar char="●"/>
            </a:pPr>
            <a:r>
              <a:rPr lang="en-GB" sz="2100">
                <a:solidFill>
                  <a:srgbClr val="0000FF"/>
                </a:solidFill>
                <a:latin typeface="Calibri"/>
                <a:ea typeface="Calibri"/>
                <a:cs typeface="Calibri"/>
                <a:sym typeface="Calibri"/>
              </a:rPr>
              <a:t>5G Mmwave Module</a:t>
            </a:r>
            <a:endParaRPr sz="1800">
              <a:solidFill>
                <a:srgbClr val="0000FF"/>
              </a:solidFill>
              <a:latin typeface="Calibri"/>
              <a:ea typeface="Calibri"/>
              <a:cs typeface="Calibri"/>
              <a:sym typeface="Calibri"/>
            </a:endParaRPr>
          </a:p>
          <a:p>
            <a:pPr marL="914400" lvl="1" indent="-317500" algn="l" rtl="0">
              <a:lnSpc>
                <a:spcPct val="115000"/>
              </a:lnSpc>
              <a:spcBef>
                <a:spcPts val="0"/>
              </a:spcBef>
              <a:spcAft>
                <a:spcPts val="0"/>
              </a:spcAft>
              <a:buClr>
                <a:srgbClr val="0000FF"/>
              </a:buClr>
              <a:buSzPts val="1400"/>
              <a:buFont typeface="Calibri"/>
              <a:buChar char="○"/>
            </a:pPr>
            <a:r>
              <a:rPr lang="en-GB">
                <a:highlight>
                  <a:srgbClr val="FFFFFF"/>
                </a:highlight>
              </a:rPr>
              <a:t>simulate 5G cellular networks at mmWave frequencies</a:t>
            </a:r>
            <a:endParaRPr>
              <a:highlight>
                <a:srgbClr val="FFFFFF"/>
              </a:highlight>
            </a:endParaRPr>
          </a:p>
          <a:p>
            <a:pPr marL="914400" lvl="1" indent="-317500" algn="l" rtl="0">
              <a:lnSpc>
                <a:spcPct val="115000"/>
              </a:lnSpc>
              <a:spcBef>
                <a:spcPts val="0"/>
              </a:spcBef>
              <a:spcAft>
                <a:spcPts val="0"/>
              </a:spcAft>
              <a:buClr>
                <a:srgbClr val="0000FF"/>
              </a:buClr>
              <a:buSzPts val="1400"/>
              <a:buChar char="○"/>
            </a:pPr>
            <a:r>
              <a:rPr lang="en-GB">
                <a:highlight>
                  <a:srgbClr val="FFFFFF"/>
                </a:highlight>
              </a:rPr>
              <a:t>Built on top of the LTE (Long Transmission Evolution) module</a:t>
            </a:r>
            <a:endParaRPr>
              <a:highlight>
                <a:srgbClr val="FFFFFF"/>
              </a:highlight>
            </a:endParaRPr>
          </a:p>
          <a:p>
            <a:pPr marL="914400" lvl="1" indent="-317500" algn="l" rtl="0">
              <a:lnSpc>
                <a:spcPct val="115000"/>
              </a:lnSpc>
              <a:spcBef>
                <a:spcPts val="0"/>
              </a:spcBef>
              <a:spcAft>
                <a:spcPts val="0"/>
              </a:spcAft>
              <a:buClr>
                <a:srgbClr val="0000FF"/>
              </a:buClr>
              <a:buSzPts val="1400"/>
              <a:buChar char="○"/>
            </a:pPr>
            <a:r>
              <a:rPr lang="en-GB">
                <a:highlight>
                  <a:srgbClr val="FFFFFF"/>
                </a:highlight>
              </a:rPr>
              <a:t>Simulation of core network elements (such as MME) </a:t>
            </a:r>
            <a:r>
              <a:rPr lang="en-GB">
                <a:solidFill>
                  <a:schemeClr val="dk1"/>
                </a:solidFill>
                <a:highlight>
                  <a:srgbClr val="FFFFFF"/>
                </a:highlight>
              </a:rPr>
              <a:t>(Mobility Management Entity)</a:t>
            </a:r>
            <a:endParaRPr>
              <a:highlight>
                <a:srgbClr val="FFFFFF"/>
              </a:highlight>
            </a:endParaRPr>
          </a:p>
          <a:p>
            <a:pPr marL="914400" lvl="1" indent="-317500" algn="l" rtl="0">
              <a:lnSpc>
                <a:spcPct val="115000"/>
              </a:lnSpc>
              <a:spcBef>
                <a:spcPts val="0"/>
              </a:spcBef>
              <a:spcAft>
                <a:spcPts val="0"/>
              </a:spcAft>
              <a:buClr>
                <a:srgbClr val="0000FF"/>
              </a:buClr>
              <a:buSzPts val="1400"/>
              <a:buChar char="○"/>
            </a:pPr>
            <a:r>
              <a:rPr lang="en-GB">
                <a:solidFill>
                  <a:schemeClr val="dk1"/>
                </a:solidFill>
                <a:highlight>
                  <a:srgbClr val="FFFFFF"/>
                </a:highlight>
              </a:rPr>
              <a:t>Modified Protocol full Stack</a:t>
            </a:r>
            <a:endParaRPr>
              <a:solidFill>
                <a:schemeClr val="dk1"/>
              </a:solidFill>
              <a:highlight>
                <a:srgbClr val="FFFFFF"/>
              </a:highlight>
            </a:endParaRPr>
          </a:p>
          <a:p>
            <a:pPr marL="914400" lvl="1" indent="-317500" algn="l" rtl="0">
              <a:lnSpc>
                <a:spcPct val="115000"/>
              </a:lnSpc>
              <a:spcBef>
                <a:spcPts val="0"/>
              </a:spcBef>
              <a:spcAft>
                <a:spcPts val="0"/>
              </a:spcAft>
              <a:buClr>
                <a:schemeClr val="hlink"/>
              </a:buClr>
              <a:buSzPts val="1400"/>
              <a:buChar char="○"/>
            </a:pPr>
            <a:r>
              <a:rPr lang="en-GB">
                <a:solidFill>
                  <a:schemeClr val="dk1"/>
                </a:solidFill>
                <a:highlight>
                  <a:srgbClr val="FFFFFF"/>
                </a:highlight>
              </a:rPr>
              <a:t>Customizable Physical and Medium Access Control layers</a:t>
            </a:r>
            <a:endParaRPr>
              <a:solidFill>
                <a:schemeClr val="dk1"/>
              </a:solidFill>
              <a:highlight>
                <a:srgbClr val="FFFFFF"/>
              </a:highlight>
            </a:endParaRPr>
          </a:p>
          <a:p>
            <a:pPr marL="0" lvl="0" indent="0" algn="l" rtl="0">
              <a:spcBef>
                <a:spcPts val="0"/>
              </a:spcBef>
              <a:spcAft>
                <a:spcPts val="0"/>
              </a:spcAft>
              <a:buNone/>
            </a:pPr>
            <a:endParaRPr sz="1200">
              <a:solidFill>
                <a:srgbClr val="24292E"/>
              </a:solidFill>
              <a:highlight>
                <a:srgbClr val="FFFFFF"/>
              </a:highlight>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1" name="Google Shape;181;p31"/>
          <p:cNvPicPr preferRelativeResize="0"/>
          <p:nvPr/>
        </p:nvPicPr>
        <p:blipFill>
          <a:blip r:embed="rId3">
            <a:alphaModFix/>
          </a:blip>
          <a:stretch>
            <a:fillRect/>
          </a:stretch>
        </p:blipFill>
        <p:spPr>
          <a:xfrm>
            <a:off x="4782625" y="3082225"/>
            <a:ext cx="3634950" cy="1866826"/>
          </a:xfrm>
          <a:prstGeom prst="rect">
            <a:avLst/>
          </a:prstGeom>
          <a:noFill/>
          <a:ln>
            <a:noFill/>
          </a:ln>
        </p:spPr>
      </p:pic>
      <p:pic>
        <p:nvPicPr>
          <p:cNvPr id="182" name="Google Shape;182;p31"/>
          <p:cNvPicPr preferRelativeResize="0"/>
          <p:nvPr/>
        </p:nvPicPr>
        <p:blipFill>
          <a:blip r:embed="rId4">
            <a:alphaModFix/>
          </a:blip>
          <a:stretch>
            <a:fillRect/>
          </a:stretch>
        </p:blipFill>
        <p:spPr>
          <a:xfrm>
            <a:off x="929900" y="2689100"/>
            <a:ext cx="2900234" cy="23520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2"/>
          <p:cNvPicPr preferRelativeResize="0"/>
          <p:nvPr/>
        </p:nvPicPr>
        <p:blipFill>
          <a:blip r:embed="rId3">
            <a:alphaModFix/>
          </a:blip>
          <a:stretch>
            <a:fillRect/>
          </a:stretch>
        </p:blipFill>
        <p:spPr>
          <a:xfrm>
            <a:off x="5910350" y="981025"/>
            <a:ext cx="2776375" cy="3746700"/>
          </a:xfrm>
          <a:prstGeom prst="rect">
            <a:avLst/>
          </a:prstGeom>
          <a:noFill/>
          <a:ln>
            <a:noFill/>
          </a:ln>
        </p:spPr>
      </p:pic>
      <p:sp>
        <p:nvSpPr>
          <p:cNvPr id="188" name="Google Shape;188;p32"/>
          <p:cNvSpPr txBox="1">
            <a:spLocks noGrp="1"/>
          </p:cNvSpPr>
          <p:nvPr>
            <p:ph type="title"/>
          </p:nvPr>
        </p:nvSpPr>
        <p:spPr>
          <a:xfrm>
            <a:off x="479319" y="128474"/>
            <a:ext cx="8259000" cy="7635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600"/>
              <a:buFont typeface="Calibri"/>
              <a:buNone/>
            </a:pPr>
            <a:r>
              <a:rPr lang="en-GB"/>
              <a:t>Topology</a:t>
            </a:r>
            <a:endParaRPr/>
          </a:p>
        </p:txBody>
      </p:sp>
      <p:sp>
        <p:nvSpPr>
          <p:cNvPr id="189" name="Google Shape;189;p32"/>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190" name="Google Shape;190;p32"/>
          <p:cNvSpPr txBox="1"/>
          <p:nvPr/>
        </p:nvSpPr>
        <p:spPr>
          <a:xfrm>
            <a:off x="505125" y="1020575"/>
            <a:ext cx="8207400" cy="3746700"/>
          </a:xfrm>
          <a:prstGeom prst="rect">
            <a:avLst/>
          </a:prstGeom>
          <a:noFill/>
          <a:ln>
            <a:noFill/>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Clr>
                <a:srgbClr val="0000FF"/>
              </a:buClr>
              <a:buSzPts val="2100"/>
              <a:buFont typeface="Calibri"/>
              <a:buChar char="●"/>
            </a:pPr>
            <a:r>
              <a:rPr lang="en-GB" sz="2100">
                <a:solidFill>
                  <a:srgbClr val="0000FF"/>
                </a:solidFill>
                <a:latin typeface="Calibri"/>
                <a:ea typeface="Calibri"/>
                <a:cs typeface="Calibri"/>
                <a:sym typeface="Calibri"/>
              </a:rPr>
              <a:t>User Equipment (Ue):</a:t>
            </a:r>
            <a:r>
              <a:rPr lang="en-GB">
                <a:solidFill>
                  <a:srgbClr val="0000FF"/>
                </a:solidFill>
                <a:latin typeface="Calibri"/>
                <a:ea typeface="Calibri"/>
                <a:cs typeface="Calibri"/>
                <a:sym typeface="Calibri"/>
              </a:rPr>
              <a:t> </a:t>
            </a:r>
            <a:endParaRPr>
              <a:solidFill>
                <a:srgbClr val="0000FF"/>
              </a:solidFill>
              <a:latin typeface="Calibri"/>
              <a:ea typeface="Calibri"/>
              <a:cs typeface="Calibri"/>
              <a:sym typeface="Calibri"/>
            </a:endParaRPr>
          </a:p>
          <a:p>
            <a:pPr marL="0" lvl="0" indent="457200" algn="l" rtl="0">
              <a:lnSpc>
                <a:spcPct val="100000"/>
              </a:lnSpc>
              <a:spcBef>
                <a:spcPts val="0"/>
              </a:spcBef>
              <a:spcAft>
                <a:spcPts val="0"/>
              </a:spcAft>
              <a:buNone/>
            </a:pPr>
            <a:r>
              <a:rPr lang="en-GB"/>
              <a:t>user</a:t>
            </a:r>
            <a:endParaRPr/>
          </a:p>
          <a:p>
            <a:pPr marL="457200" lvl="0" indent="-361950" algn="l" rtl="0">
              <a:lnSpc>
                <a:spcPct val="100000"/>
              </a:lnSpc>
              <a:spcBef>
                <a:spcPts val="0"/>
              </a:spcBef>
              <a:spcAft>
                <a:spcPts val="0"/>
              </a:spcAft>
              <a:buClr>
                <a:srgbClr val="0000FF"/>
              </a:buClr>
              <a:buSzPts val="2100"/>
              <a:buFont typeface="Calibri"/>
              <a:buChar char="●"/>
            </a:pPr>
            <a:r>
              <a:rPr lang="en-GB" sz="2100">
                <a:solidFill>
                  <a:srgbClr val="0000FF"/>
                </a:solidFill>
                <a:latin typeface="Calibri"/>
                <a:ea typeface="Calibri"/>
                <a:cs typeface="Calibri"/>
                <a:sym typeface="Calibri"/>
              </a:rPr>
              <a:t>Evolved Node B (eNodeB):</a:t>
            </a:r>
            <a:r>
              <a:rPr lang="en-GB"/>
              <a:t> </a:t>
            </a:r>
            <a:endParaRPr/>
          </a:p>
          <a:p>
            <a:pPr marL="0" lvl="0" indent="457200" algn="l" rtl="0">
              <a:lnSpc>
                <a:spcPct val="100000"/>
              </a:lnSpc>
              <a:spcBef>
                <a:spcPts val="0"/>
              </a:spcBef>
              <a:spcAft>
                <a:spcPts val="0"/>
              </a:spcAft>
              <a:buNone/>
            </a:pPr>
            <a:r>
              <a:rPr lang="en-GB"/>
              <a:t>logical descendant of the </a:t>
            </a:r>
            <a:endParaRPr/>
          </a:p>
          <a:p>
            <a:pPr marL="0" lvl="0" indent="457200" algn="l" rtl="0">
              <a:lnSpc>
                <a:spcPct val="100000"/>
              </a:lnSpc>
              <a:spcBef>
                <a:spcPts val="0"/>
              </a:spcBef>
              <a:spcAft>
                <a:spcPts val="0"/>
              </a:spcAft>
              <a:buNone/>
            </a:pPr>
            <a:r>
              <a:rPr lang="en-GB"/>
              <a:t>2G base station and the 3G Radio Network Controller</a:t>
            </a:r>
            <a:endParaRPr>
              <a:latin typeface="Calibri"/>
              <a:ea typeface="Calibri"/>
              <a:cs typeface="Calibri"/>
              <a:sym typeface="Calibri"/>
            </a:endParaRPr>
          </a:p>
          <a:p>
            <a:pPr marL="457200" lvl="0" indent="-361950" algn="l" rtl="0">
              <a:lnSpc>
                <a:spcPct val="100000"/>
              </a:lnSpc>
              <a:spcBef>
                <a:spcPts val="0"/>
              </a:spcBef>
              <a:spcAft>
                <a:spcPts val="0"/>
              </a:spcAft>
              <a:buClr>
                <a:srgbClr val="0000FF"/>
              </a:buClr>
              <a:buSzPts val="2100"/>
              <a:buFont typeface="Calibri"/>
              <a:buChar char="●"/>
            </a:pPr>
            <a:r>
              <a:rPr lang="en-GB" sz="2100">
                <a:solidFill>
                  <a:srgbClr val="0000FF"/>
                </a:solidFill>
                <a:latin typeface="Calibri"/>
                <a:ea typeface="Calibri"/>
                <a:cs typeface="Calibri"/>
                <a:sym typeface="Calibri"/>
              </a:rPr>
              <a:t>Packet Data Network Gateway (P-GW): </a:t>
            </a:r>
            <a:endParaRPr sz="2100">
              <a:solidFill>
                <a:srgbClr val="0000FF"/>
              </a:solidFill>
              <a:latin typeface="Calibri"/>
              <a:ea typeface="Calibri"/>
              <a:cs typeface="Calibri"/>
              <a:sym typeface="Calibri"/>
            </a:endParaRPr>
          </a:p>
          <a:p>
            <a:pPr marL="0" lvl="0" indent="457200" algn="l" rtl="0">
              <a:lnSpc>
                <a:spcPct val="100000"/>
              </a:lnSpc>
              <a:spcBef>
                <a:spcPts val="0"/>
              </a:spcBef>
              <a:spcAft>
                <a:spcPts val="0"/>
              </a:spcAft>
              <a:buNone/>
            </a:pPr>
            <a:r>
              <a:rPr lang="en-GB"/>
              <a:t>allocates IP addresses to the UEs and performs QoS </a:t>
            </a:r>
            <a:endParaRPr/>
          </a:p>
          <a:p>
            <a:pPr marL="0" lvl="0" indent="457200" algn="l" rtl="0">
              <a:lnSpc>
                <a:spcPct val="100000"/>
              </a:lnSpc>
              <a:spcBef>
                <a:spcPts val="0"/>
              </a:spcBef>
              <a:spcAft>
                <a:spcPts val="0"/>
              </a:spcAft>
              <a:buNone/>
            </a:pPr>
            <a:r>
              <a:rPr lang="en-GB"/>
              <a:t>enforcement</a:t>
            </a:r>
            <a:endParaRPr sz="2100">
              <a:solidFill>
                <a:srgbClr val="0000FF"/>
              </a:solidFill>
              <a:latin typeface="Calibri"/>
              <a:ea typeface="Calibri"/>
              <a:cs typeface="Calibri"/>
              <a:sym typeface="Calibri"/>
            </a:endParaRPr>
          </a:p>
          <a:p>
            <a:pPr marL="457200" lvl="0" indent="-361950" algn="l" rtl="0">
              <a:lnSpc>
                <a:spcPct val="100000"/>
              </a:lnSpc>
              <a:spcBef>
                <a:spcPts val="0"/>
              </a:spcBef>
              <a:spcAft>
                <a:spcPts val="0"/>
              </a:spcAft>
              <a:buClr>
                <a:srgbClr val="0000FF"/>
              </a:buClr>
              <a:buSzPts val="2100"/>
              <a:buFont typeface="Calibri"/>
              <a:buChar char="●"/>
            </a:pPr>
            <a:r>
              <a:rPr lang="en-GB" sz="2100">
                <a:solidFill>
                  <a:srgbClr val="0000FF"/>
                </a:solidFill>
                <a:latin typeface="Calibri"/>
                <a:ea typeface="Calibri"/>
                <a:cs typeface="Calibri"/>
                <a:sym typeface="Calibri"/>
              </a:rPr>
              <a:t>Remote Host:</a:t>
            </a:r>
            <a:r>
              <a:rPr lang="en-GB">
                <a:latin typeface="Calibri"/>
                <a:ea typeface="Calibri"/>
                <a:cs typeface="Calibri"/>
                <a:sym typeface="Calibri"/>
              </a:rPr>
              <a:t> </a:t>
            </a:r>
            <a:endParaRPr>
              <a:latin typeface="Calibri"/>
              <a:ea typeface="Calibri"/>
              <a:cs typeface="Calibri"/>
              <a:sym typeface="Calibri"/>
            </a:endParaRPr>
          </a:p>
          <a:p>
            <a:pPr marL="0" lvl="0" indent="457200" algn="l" rtl="0">
              <a:lnSpc>
                <a:spcPct val="100000"/>
              </a:lnSpc>
              <a:spcBef>
                <a:spcPts val="0"/>
              </a:spcBef>
              <a:spcAft>
                <a:spcPts val="0"/>
              </a:spcAft>
              <a:buNone/>
            </a:pPr>
            <a:r>
              <a:rPr lang="en-GB"/>
              <a:t>receive TCP/UDP packets and send ACKs to TCP users</a:t>
            </a:r>
            <a:endParaRPr/>
          </a:p>
          <a:p>
            <a:pPr marL="457200" marR="0" lvl="0" indent="-361950" algn="l" rtl="0">
              <a:lnSpc>
                <a:spcPct val="100000"/>
              </a:lnSpc>
              <a:spcBef>
                <a:spcPts val="0"/>
              </a:spcBef>
              <a:spcAft>
                <a:spcPts val="0"/>
              </a:spcAft>
              <a:buClr>
                <a:srgbClr val="0000FF"/>
              </a:buClr>
              <a:buSzPts val="2100"/>
              <a:buFont typeface="Calibri"/>
              <a:buChar char="●"/>
            </a:pPr>
            <a:r>
              <a:rPr lang="en-GB" sz="2100">
                <a:solidFill>
                  <a:srgbClr val="0000FF"/>
                </a:solidFill>
                <a:latin typeface="Calibri"/>
                <a:ea typeface="Calibri"/>
                <a:cs typeface="Calibri"/>
                <a:sym typeface="Calibri"/>
              </a:rPr>
              <a:t>Mobility Management Entity (MME):</a:t>
            </a:r>
            <a:endParaRPr sz="2100">
              <a:solidFill>
                <a:srgbClr val="0000FF"/>
              </a:solidFill>
              <a:latin typeface="Calibri"/>
              <a:ea typeface="Calibri"/>
              <a:cs typeface="Calibri"/>
              <a:sym typeface="Calibri"/>
            </a:endParaRPr>
          </a:p>
          <a:p>
            <a:pPr marL="0" marR="0" lvl="0" indent="457200" algn="l" rtl="0">
              <a:lnSpc>
                <a:spcPct val="100000"/>
              </a:lnSpc>
              <a:spcBef>
                <a:spcPts val="0"/>
              </a:spcBef>
              <a:spcAft>
                <a:spcPts val="0"/>
              </a:spcAft>
              <a:buNone/>
            </a:pPr>
            <a:r>
              <a:rPr lang="en-GB">
                <a:latin typeface="Calibri"/>
                <a:ea typeface="Calibri"/>
                <a:cs typeface="Calibri"/>
                <a:sym typeface="Calibri"/>
              </a:rPr>
              <a:t> </a:t>
            </a:r>
            <a:r>
              <a:rPr lang="en-GB"/>
              <a:t>performs connection and mobility management of UEs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479319" y="128474"/>
            <a:ext cx="8259000" cy="7635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GB"/>
              <a:t>Scenario Setup </a:t>
            </a:r>
            <a:endParaRPr/>
          </a:p>
        </p:txBody>
      </p:sp>
      <p:sp>
        <p:nvSpPr>
          <p:cNvPr id="196" name="Google Shape;196;p33"/>
          <p:cNvSpPr txBox="1">
            <a:spLocks noGrp="1"/>
          </p:cNvSpPr>
          <p:nvPr>
            <p:ph type="body" idx="1"/>
          </p:nvPr>
        </p:nvSpPr>
        <p:spPr>
          <a:xfrm>
            <a:off x="501450" y="953875"/>
            <a:ext cx="8229600" cy="3880800"/>
          </a:xfrm>
          <a:prstGeom prst="rect">
            <a:avLst/>
          </a:prstGeom>
        </p:spPr>
        <p:txBody>
          <a:bodyPr spcFirstLastPara="1" wrap="square" lIns="91425" tIns="72000" rIns="91425" bIns="0" anchor="t" anchorCtr="0">
            <a:noAutofit/>
          </a:bodyPr>
          <a:lstStyle/>
          <a:p>
            <a:pPr marL="457200" lvl="0" indent="-361950" algn="l" rtl="0">
              <a:lnSpc>
                <a:spcPct val="100000"/>
              </a:lnSpc>
              <a:spcBef>
                <a:spcPts val="560"/>
              </a:spcBef>
              <a:spcAft>
                <a:spcPts val="0"/>
              </a:spcAft>
              <a:buClr>
                <a:srgbClr val="0000FF"/>
              </a:buClr>
              <a:buSzPts val="2100"/>
              <a:buFont typeface="Arial"/>
              <a:buChar char="●"/>
            </a:pPr>
            <a:r>
              <a:rPr lang="en-GB" sz="1400">
                <a:latin typeface="Arial"/>
                <a:ea typeface="Arial"/>
                <a:cs typeface="Arial"/>
                <a:sym typeface="Arial"/>
              </a:rPr>
              <a:t>Users: 1</a:t>
            </a:r>
            <a:endParaRPr sz="1400">
              <a:latin typeface="Arial"/>
              <a:ea typeface="Arial"/>
              <a:cs typeface="Arial"/>
              <a:sym typeface="Arial"/>
            </a:endParaRPr>
          </a:p>
          <a:p>
            <a:pPr marL="457200" lvl="0" indent="-361950" algn="l" rtl="0">
              <a:spcBef>
                <a:spcPts val="0"/>
              </a:spcBef>
              <a:spcAft>
                <a:spcPts val="0"/>
              </a:spcAft>
              <a:buClr>
                <a:srgbClr val="0000FF"/>
              </a:buClr>
              <a:buSzPts val="2100"/>
              <a:buFont typeface="Arial"/>
              <a:buChar char="●"/>
            </a:pPr>
            <a:r>
              <a:rPr lang="en-GB" sz="1400">
                <a:latin typeface="Arial"/>
                <a:ea typeface="Arial"/>
                <a:cs typeface="Arial"/>
                <a:sym typeface="Arial"/>
              </a:rPr>
              <a:t>Attackers: 10</a:t>
            </a:r>
            <a:endParaRPr sz="1400">
              <a:latin typeface="Arial"/>
              <a:ea typeface="Arial"/>
              <a:cs typeface="Arial"/>
              <a:sym typeface="Arial"/>
            </a:endParaRPr>
          </a:p>
          <a:p>
            <a:pPr marL="457200" lvl="0" indent="-361950" algn="l" rtl="0">
              <a:spcBef>
                <a:spcPts val="0"/>
              </a:spcBef>
              <a:spcAft>
                <a:spcPts val="0"/>
              </a:spcAft>
              <a:buClr>
                <a:srgbClr val="0000FF"/>
              </a:buClr>
              <a:buSzPts val="2100"/>
              <a:buFont typeface="Arial"/>
              <a:buChar char="●"/>
            </a:pPr>
            <a:r>
              <a:rPr lang="en-GB" sz="1400">
                <a:latin typeface="Arial"/>
                <a:ea typeface="Arial"/>
                <a:cs typeface="Arial"/>
                <a:sym typeface="Arial"/>
              </a:rPr>
              <a:t>eNodeB: 1</a:t>
            </a:r>
            <a:endParaRPr sz="1400">
              <a:latin typeface="Arial"/>
              <a:ea typeface="Arial"/>
              <a:cs typeface="Arial"/>
              <a:sym typeface="Arial"/>
            </a:endParaRPr>
          </a:p>
          <a:p>
            <a:pPr marL="457200" lvl="0" indent="-361950" algn="l" rtl="0">
              <a:spcBef>
                <a:spcPts val="0"/>
              </a:spcBef>
              <a:spcAft>
                <a:spcPts val="0"/>
              </a:spcAft>
              <a:buClr>
                <a:srgbClr val="0000FF"/>
              </a:buClr>
              <a:buSzPts val="2100"/>
              <a:buFont typeface="Arial"/>
              <a:buChar char="●"/>
            </a:pPr>
            <a:r>
              <a:rPr lang="en-GB" sz="1400">
                <a:latin typeface="Arial"/>
                <a:ea typeface="Arial"/>
                <a:cs typeface="Arial"/>
                <a:sym typeface="Arial"/>
              </a:rPr>
              <a:t>MME: 1</a:t>
            </a:r>
            <a:endParaRPr sz="1400">
              <a:latin typeface="Arial"/>
              <a:ea typeface="Arial"/>
              <a:cs typeface="Arial"/>
              <a:sym typeface="Arial"/>
            </a:endParaRPr>
          </a:p>
          <a:p>
            <a:pPr marL="457200" lvl="0" indent="-361950" algn="l" rtl="0">
              <a:lnSpc>
                <a:spcPct val="100000"/>
              </a:lnSpc>
              <a:spcBef>
                <a:spcPts val="0"/>
              </a:spcBef>
              <a:spcAft>
                <a:spcPts val="0"/>
              </a:spcAft>
              <a:buClr>
                <a:srgbClr val="0000FF"/>
              </a:buClr>
              <a:buSzPts val="2100"/>
              <a:buFont typeface="Arial"/>
              <a:buChar char="●"/>
            </a:pPr>
            <a:r>
              <a:rPr lang="en-GB" sz="1400">
                <a:latin typeface="Arial"/>
                <a:ea typeface="Arial"/>
                <a:cs typeface="Arial"/>
                <a:sym typeface="Arial"/>
              </a:rPr>
              <a:t>P-GW: 1</a:t>
            </a:r>
            <a:endParaRPr sz="1400">
              <a:latin typeface="Arial"/>
              <a:ea typeface="Arial"/>
              <a:cs typeface="Arial"/>
              <a:sym typeface="Arial"/>
            </a:endParaRPr>
          </a:p>
          <a:p>
            <a:pPr marL="457200" lvl="0" indent="-361950" algn="l" rtl="0">
              <a:lnSpc>
                <a:spcPct val="100000"/>
              </a:lnSpc>
              <a:spcBef>
                <a:spcPts val="0"/>
              </a:spcBef>
              <a:spcAft>
                <a:spcPts val="0"/>
              </a:spcAft>
              <a:buClr>
                <a:srgbClr val="0000FF"/>
              </a:buClr>
              <a:buSzPts val="2100"/>
              <a:buFont typeface="Arial"/>
              <a:buChar char="●"/>
            </a:pPr>
            <a:r>
              <a:rPr lang="en-GB" sz="1400">
                <a:latin typeface="Arial"/>
                <a:ea typeface="Arial"/>
                <a:cs typeface="Arial"/>
                <a:sym typeface="Arial"/>
              </a:rPr>
              <a:t>Remote Host: 1</a:t>
            </a:r>
            <a:endParaRPr sz="1400">
              <a:latin typeface="Arial"/>
              <a:ea typeface="Arial"/>
              <a:cs typeface="Arial"/>
              <a:sym typeface="Arial"/>
            </a:endParaRPr>
          </a:p>
          <a:p>
            <a:pPr marL="457200" lvl="0" indent="-361950" algn="l" rtl="0">
              <a:lnSpc>
                <a:spcPct val="100000"/>
              </a:lnSpc>
              <a:spcBef>
                <a:spcPts val="0"/>
              </a:spcBef>
              <a:spcAft>
                <a:spcPts val="0"/>
              </a:spcAft>
              <a:buClr>
                <a:srgbClr val="0000FF"/>
              </a:buClr>
              <a:buSzPts val="2100"/>
              <a:buFont typeface="Arial"/>
              <a:buChar char="●"/>
            </a:pPr>
            <a:r>
              <a:rPr lang="en-GB" sz="1400">
                <a:latin typeface="Arial"/>
                <a:ea typeface="Arial"/>
                <a:cs typeface="Arial"/>
                <a:sym typeface="Arial"/>
              </a:rPr>
              <a:t>User Data Rate: 0.5 Gbps</a:t>
            </a:r>
            <a:endParaRPr sz="1400">
              <a:latin typeface="Arial"/>
              <a:ea typeface="Arial"/>
              <a:cs typeface="Arial"/>
              <a:sym typeface="Arial"/>
            </a:endParaRPr>
          </a:p>
          <a:p>
            <a:pPr marL="457200" lvl="0" indent="-361950" algn="l" rtl="0">
              <a:lnSpc>
                <a:spcPct val="100000"/>
              </a:lnSpc>
              <a:spcBef>
                <a:spcPts val="0"/>
              </a:spcBef>
              <a:spcAft>
                <a:spcPts val="0"/>
              </a:spcAft>
              <a:buClr>
                <a:srgbClr val="0000FF"/>
              </a:buClr>
              <a:buSzPts val="2100"/>
              <a:buFont typeface="Arial"/>
              <a:buChar char="●"/>
            </a:pPr>
            <a:r>
              <a:rPr lang="en-GB" sz="1400">
                <a:latin typeface="Arial"/>
                <a:ea typeface="Arial"/>
                <a:cs typeface="Arial"/>
                <a:sym typeface="Arial"/>
              </a:rPr>
              <a:t>User Packet Size: 1000 bytes</a:t>
            </a:r>
            <a:endParaRPr sz="1400">
              <a:latin typeface="Arial"/>
              <a:ea typeface="Arial"/>
              <a:cs typeface="Arial"/>
              <a:sym typeface="Arial"/>
            </a:endParaRPr>
          </a:p>
          <a:p>
            <a:pPr marL="457200" lvl="0" indent="-361950" algn="l" rtl="0">
              <a:lnSpc>
                <a:spcPct val="100000"/>
              </a:lnSpc>
              <a:spcBef>
                <a:spcPts val="0"/>
              </a:spcBef>
              <a:spcAft>
                <a:spcPts val="0"/>
              </a:spcAft>
              <a:buClr>
                <a:srgbClr val="0000FF"/>
              </a:buClr>
              <a:buSzPts val="2100"/>
              <a:buFont typeface="Arial"/>
              <a:buChar char="●"/>
            </a:pPr>
            <a:r>
              <a:rPr lang="en-GB" sz="1400">
                <a:latin typeface="Arial"/>
                <a:ea typeface="Arial"/>
                <a:cs typeface="Arial"/>
                <a:sym typeface="Arial"/>
              </a:rPr>
              <a:t>Attacker Data Rate: Various (depends on the link capacity)</a:t>
            </a:r>
            <a:endParaRPr sz="1400">
              <a:latin typeface="Arial"/>
              <a:ea typeface="Arial"/>
              <a:cs typeface="Arial"/>
              <a:sym typeface="Arial"/>
            </a:endParaRPr>
          </a:p>
          <a:p>
            <a:pPr marL="457200" lvl="0" indent="-361950" algn="l" rtl="0">
              <a:lnSpc>
                <a:spcPct val="100000"/>
              </a:lnSpc>
              <a:spcBef>
                <a:spcPts val="0"/>
              </a:spcBef>
              <a:spcAft>
                <a:spcPts val="0"/>
              </a:spcAft>
              <a:buClr>
                <a:srgbClr val="0000FF"/>
              </a:buClr>
              <a:buSzPts val="2100"/>
              <a:buFont typeface="Arial"/>
              <a:buChar char="●"/>
            </a:pPr>
            <a:r>
              <a:rPr lang="en-GB" sz="1400">
                <a:latin typeface="Arial"/>
                <a:ea typeface="Arial"/>
                <a:cs typeface="Arial"/>
                <a:sym typeface="Arial"/>
              </a:rPr>
              <a:t>Attacker Packet Size: 1000 bytes</a:t>
            </a:r>
            <a:endParaRPr sz="1400">
              <a:latin typeface="Arial"/>
              <a:ea typeface="Arial"/>
              <a:cs typeface="Arial"/>
              <a:sym typeface="Arial"/>
            </a:endParaRPr>
          </a:p>
          <a:p>
            <a:pPr marL="457200" lvl="0" indent="-361950" algn="l" rtl="0">
              <a:lnSpc>
                <a:spcPct val="100000"/>
              </a:lnSpc>
              <a:spcBef>
                <a:spcPts val="0"/>
              </a:spcBef>
              <a:spcAft>
                <a:spcPts val="0"/>
              </a:spcAft>
              <a:buClr>
                <a:srgbClr val="0000FF"/>
              </a:buClr>
              <a:buSzPts val="2100"/>
              <a:buFont typeface="Arial"/>
              <a:buChar char="●"/>
            </a:pPr>
            <a:r>
              <a:rPr lang="en-GB" sz="1400">
                <a:latin typeface="Arial"/>
                <a:ea typeface="Arial"/>
                <a:cs typeface="Arial"/>
                <a:sym typeface="Arial"/>
              </a:rPr>
              <a:t>Attack Start Time: 0.4 seconds</a:t>
            </a:r>
            <a:endParaRPr sz="1400">
              <a:latin typeface="Arial"/>
              <a:ea typeface="Arial"/>
              <a:cs typeface="Arial"/>
              <a:sym typeface="Arial"/>
            </a:endParaRPr>
          </a:p>
          <a:p>
            <a:pPr marL="457200" lvl="0" indent="-361950" algn="l" rtl="0">
              <a:lnSpc>
                <a:spcPct val="100000"/>
              </a:lnSpc>
              <a:spcBef>
                <a:spcPts val="0"/>
              </a:spcBef>
              <a:spcAft>
                <a:spcPts val="0"/>
              </a:spcAft>
              <a:buClr>
                <a:srgbClr val="0000FF"/>
              </a:buClr>
              <a:buSzPts val="2100"/>
              <a:buFont typeface="Arial"/>
              <a:buChar char="●"/>
            </a:pPr>
            <a:r>
              <a:rPr lang="en-GB" sz="1400">
                <a:latin typeface="Arial"/>
                <a:ea typeface="Arial"/>
                <a:cs typeface="Arial"/>
                <a:sym typeface="Arial"/>
              </a:rPr>
              <a:t>Simulation Time: 1.5 Seconds</a:t>
            </a:r>
            <a:endParaRPr sz="1400">
              <a:latin typeface="Arial"/>
              <a:ea typeface="Arial"/>
              <a:cs typeface="Arial"/>
              <a:sym typeface="Arial"/>
            </a:endParaRPr>
          </a:p>
        </p:txBody>
      </p:sp>
      <p:sp>
        <p:nvSpPr>
          <p:cNvPr id="197" name="Google Shape;197;p33"/>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pic>
        <p:nvPicPr>
          <p:cNvPr id="198" name="Google Shape;198;p33"/>
          <p:cNvPicPr preferRelativeResize="0"/>
          <p:nvPr/>
        </p:nvPicPr>
        <p:blipFill>
          <a:blip r:embed="rId3">
            <a:alphaModFix/>
          </a:blip>
          <a:stretch>
            <a:fillRect/>
          </a:stretch>
        </p:blipFill>
        <p:spPr>
          <a:xfrm>
            <a:off x="5910350" y="953875"/>
            <a:ext cx="2776375" cy="37738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479319" y="128474"/>
            <a:ext cx="8259000" cy="7635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r>
              <a:rPr lang="en-GB"/>
              <a:t>NetAnim Display</a:t>
            </a:r>
            <a:endParaRPr/>
          </a:p>
        </p:txBody>
      </p:sp>
      <p:sp>
        <p:nvSpPr>
          <p:cNvPr id="204" name="Google Shape;204;p34"/>
          <p:cNvSpPr txBox="1">
            <a:spLocks noGrp="1"/>
          </p:cNvSpPr>
          <p:nvPr>
            <p:ph type="body" idx="1"/>
          </p:nvPr>
        </p:nvSpPr>
        <p:spPr>
          <a:xfrm>
            <a:off x="501446" y="1179871"/>
            <a:ext cx="8229600" cy="35691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endParaRPr dirty="0"/>
          </a:p>
        </p:txBody>
      </p:sp>
      <p:sp>
        <p:nvSpPr>
          <p:cNvPr id="205" name="Google Shape;205;p34"/>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pic>
        <p:nvPicPr>
          <p:cNvPr id="2" name="2021-04-14 03-22-13">
            <a:hlinkClick r:id="" action="ppaction://media"/>
            <a:extLst>
              <a:ext uri="{FF2B5EF4-FFF2-40B4-BE49-F238E27FC236}">
                <a16:creationId xmlns:a16="http://schemas.microsoft.com/office/drawing/2014/main" id="{D0809B9F-AB9C-494C-8C9A-C45BC5162559}"/>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6903" y="1488188"/>
            <a:ext cx="4150852" cy="2334854"/>
          </a:xfrm>
          <a:prstGeom prst="rect">
            <a:avLst/>
          </a:prstGeom>
        </p:spPr>
      </p:pic>
      <p:pic>
        <p:nvPicPr>
          <p:cNvPr id="3" name="2021-04-14 03-23-12">
            <a:hlinkClick r:id="" action="ppaction://media"/>
            <a:extLst>
              <a:ext uri="{FF2B5EF4-FFF2-40B4-BE49-F238E27FC236}">
                <a16:creationId xmlns:a16="http://schemas.microsoft.com/office/drawing/2014/main" id="{A06AF001-7E9E-40F4-BC17-BACEA95409BE}"/>
              </a:ext>
            </a:extLst>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4616246" y="1488188"/>
            <a:ext cx="4150852" cy="23348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5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2430</Words>
  <Application>Microsoft Office PowerPoint</Application>
  <PresentationFormat>On-screen Show (16:9)</PresentationFormat>
  <Paragraphs>230</Paragraphs>
  <Slides>17</Slides>
  <Notes>17</Notes>
  <HiddenSlides>0</HiddenSlides>
  <MMClips>2</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Simple Light</vt:lpstr>
      <vt:lpstr>Office Theme</vt:lpstr>
      <vt:lpstr>ENSC 427 Spring 2021 Group 10    Simulation Of  DDoS in 5G networks</vt:lpstr>
      <vt:lpstr>Roadmap</vt:lpstr>
      <vt:lpstr>Introduction</vt:lpstr>
      <vt:lpstr>Related Works</vt:lpstr>
      <vt:lpstr>Related Works</vt:lpstr>
      <vt:lpstr>5G mmWave Module</vt:lpstr>
      <vt:lpstr>Topology</vt:lpstr>
      <vt:lpstr>Scenario Setup </vt:lpstr>
      <vt:lpstr>NetAnim Display</vt:lpstr>
      <vt:lpstr>Simulation results</vt:lpstr>
      <vt:lpstr>Simulation results</vt:lpstr>
      <vt:lpstr>Simulation results</vt:lpstr>
      <vt:lpstr>Simulation results</vt:lpstr>
      <vt:lpstr>Conclusion</vt:lpstr>
      <vt:lpstr>Conclusion</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ENSC 427 Spring 2021 Group 10    Simulation Of  DDoS in 5G networks</dc:title>
  <cp:lastModifiedBy>Edwin</cp:lastModifiedBy>
  <cp:revision>1</cp:revision>
  <dcterms:modified xsi:type="dcterms:W3CDTF">2021-04-18T10:07:24Z</dcterms:modified>
</cp:coreProperties>
</file>