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20" r:id="rId2"/>
    <p:sldMasterId id="2147483834" r:id="rId3"/>
  </p:sldMasterIdLst>
  <p:notesMasterIdLst>
    <p:notesMasterId r:id="rId54"/>
  </p:notesMasterIdLst>
  <p:handoutMasterIdLst>
    <p:handoutMasterId r:id="rId55"/>
  </p:handoutMasterIdLst>
  <p:sldIdLst>
    <p:sldId id="257" r:id="rId4"/>
    <p:sldId id="258" r:id="rId5"/>
    <p:sldId id="264" r:id="rId6"/>
    <p:sldId id="280" r:id="rId7"/>
    <p:sldId id="282" r:id="rId8"/>
    <p:sldId id="346" r:id="rId9"/>
    <p:sldId id="274" r:id="rId10"/>
    <p:sldId id="348" r:id="rId11"/>
    <p:sldId id="347" r:id="rId12"/>
    <p:sldId id="271" r:id="rId13"/>
    <p:sldId id="358" r:id="rId14"/>
    <p:sldId id="288" r:id="rId15"/>
    <p:sldId id="272" r:id="rId16"/>
    <p:sldId id="356" r:id="rId17"/>
    <p:sldId id="357" r:id="rId18"/>
    <p:sldId id="377" r:id="rId19"/>
    <p:sldId id="376" r:id="rId20"/>
    <p:sldId id="379" r:id="rId21"/>
    <p:sldId id="380" r:id="rId22"/>
    <p:sldId id="381" r:id="rId23"/>
    <p:sldId id="382" r:id="rId24"/>
    <p:sldId id="383" r:id="rId25"/>
    <p:sldId id="384" r:id="rId26"/>
    <p:sldId id="385" r:id="rId27"/>
    <p:sldId id="386" r:id="rId28"/>
    <p:sldId id="352" r:id="rId29"/>
    <p:sldId id="349" r:id="rId30"/>
    <p:sldId id="353" r:id="rId31"/>
    <p:sldId id="350" r:id="rId32"/>
    <p:sldId id="355" r:id="rId33"/>
    <p:sldId id="354" r:id="rId34"/>
    <p:sldId id="289" r:id="rId35"/>
    <p:sldId id="290" r:id="rId36"/>
    <p:sldId id="291" r:id="rId37"/>
    <p:sldId id="359" r:id="rId38"/>
    <p:sldId id="360" r:id="rId39"/>
    <p:sldId id="361" r:id="rId40"/>
    <p:sldId id="389" r:id="rId41"/>
    <p:sldId id="390" r:id="rId42"/>
    <p:sldId id="369" r:id="rId43"/>
    <p:sldId id="393" r:id="rId44"/>
    <p:sldId id="392" r:id="rId45"/>
    <p:sldId id="370" r:id="rId46"/>
    <p:sldId id="394" r:id="rId47"/>
    <p:sldId id="275" r:id="rId48"/>
    <p:sldId id="278" r:id="rId49"/>
    <p:sldId id="259" r:id="rId50"/>
    <p:sldId id="263" r:id="rId51"/>
    <p:sldId id="387" r:id="rId52"/>
    <p:sldId id="391" r:id="rId5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Dulvy" initials="N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autoAdjust="0"/>
    <p:restoredTop sz="82690" autoAdjust="0"/>
  </p:normalViewPr>
  <p:slideViewPr>
    <p:cSldViewPr>
      <p:cViewPr>
        <p:scale>
          <a:sx n="70" d="100"/>
          <a:sy n="70" d="100"/>
        </p:scale>
        <p:origin x="-732" y="-78"/>
      </p:cViewPr>
      <p:guideLst>
        <p:guide orient="horz" pos="2160"/>
        <p:guide pos="2880"/>
      </p:guideLst>
    </p:cSldViewPr>
  </p:slideViewPr>
  <p:outlineViewPr>
    <p:cViewPr>
      <p:scale>
        <a:sx n="33" d="100"/>
        <a:sy n="33" d="100"/>
      </p:scale>
      <p:origin x="3640" y="11048"/>
    </p:cViewPr>
    <p:sldLst>
      <p:sld r:id="rId1" collapse="1"/>
      <p:sld r:id="rId2" collapse="1"/>
    </p:sldLst>
  </p:outlineViewPr>
  <p:notesTextViewPr>
    <p:cViewPr>
      <p:scale>
        <a:sx n="100" d="100"/>
        <a:sy n="100" d="100"/>
      </p:scale>
      <p:origin x="0" y="0"/>
    </p:cViewPr>
  </p:notesTextViewPr>
  <p:sorterViewPr>
    <p:cViewPr>
      <p:scale>
        <a:sx n="81" d="100"/>
        <a:sy n="81"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01-04T12:45:51.218" idx="1">
    <p:pos x="788" y="1031"/>
    <p:text>Give  afive point summary to foreshadow lecture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4D877A5-8F92-47BA-92E9-1A285AD4A964}" type="datetimeFigureOut">
              <a:rPr lang="en-US" smtClean="0"/>
              <a:pPr/>
              <a:t>10/4/2013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452F2D31-EB87-4A3E-A329-A8BDE4A63AF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Arial" pitchFamily="-112" charset="0"/>
                <a:ea typeface="+mn-ea"/>
              </a:defRPr>
            </a:lvl1pPr>
          </a:lstStyle>
          <a:p>
            <a:pPr>
              <a:defRPr/>
            </a:pPr>
            <a:endParaRPr lang="en-AU"/>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pPr>
              <a:defRPr/>
            </a:pPr>
            <a:fld id="{006C6824-E53C-4579-AC79-F778EE8D4F8D}" type="datetime1">
              <a:rPr lang="en-AU"/>
              <a:pPr>
                <a:defRPr/>
              </a:pPr>
              <a:t>4/10/2013</a:t>
            </a:fld>
            <a:endParaRPr lang="en-AU"/>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AU"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Arial" pitchFamily="-112" charset="0"/>
                <a:ea typeface="+mn-ea"/>
              </a:defRPr>
            </a:lvl1pPr>
          </a:lstStyle>
          <a:p>
            <a:pPr>
              <a:defRPr/>
            </a:pPr>
            <a:endParaRPr lang="en-AU"/>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pPr>
              <a:defRPr/>
            </a:pPr>
            <a:fld id="{D6813367-B3AC-4A30-9366-F47E350F937F}"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117764" name="Slide Number Placeholder 3"/>
          <p:cNvSpPr>
            <a:spLocks noGrp="1"/>
          </p:cNvSpPr>
          <p:nvPr>
            <p:ph type="sldNum" sz="quarter" idx="5"/>
          </p:nvPr>
        </p:nvSpPr>
        <p:spPr bwMode="auto">
          <a:noFill/>
          <a:ln>
            <a:miter lim="800000"/>
            <a:headEnd/>
            <a:tailEnd/>
          </a:ln>
        </p:spPr>
        <p:txBody>
          <a:bodyPr/>
          <a:lstStyle/>
          <a:p>
            <a:fld id="{48921D4F-2FCB-4012-B52C-3B54DDCFEAF3}" type="slidenum">
              <a:rPr lang="en-AU" smtClean="0"/>
              <a:pPr/>
              <a:t>1</a:t>
            </a:fld>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Also effects on poplar and willow, but less consistant.</a:t>
            </a:r>
          </a:p>
          <a:p>
            <a:r>
              <a:rPr lang="en-AU" smtClean="0"/>
              <a:t>Broadly consistant patterns in Olympic National Park in Washington, Yosemete, Zion and Wind cave national park.</a:t>
            </a:r>
          </a:p>
        </p:txBody>
      </p:sp>
      <p:sp>
        <p:nvSpPr>
          <p:cNvPr id="136196" name="Slide Number Placeholder 3"/>
          <p:cNvSpPr>
            <a:spLocks noGrp="1"/>
          </p:cNvSpPr>
          <p:nvPr>
            <p:ph type="sldNum" sz="quarter" idx="5"/>
          </p:nvPr>
        </p:nvSpPr>
        <p:spPr bwMode="auto">
          <a:noFill/>
          <a:ln>
            <a:miter lim="800000"/>
            <a:headEnd/>
            <a:tailEnd/>
          </a:ln>
        </p:spPr>
        <p:txBody>
          <a:bodyPr/>
          <a:lstStyle/>
          <a:p>
            <a:fld id="{F723049E-9FF9-4DFA-99EF-CE049667BDAF}" type="slidenum">
              <a:rPr lang="en-AU" smtClean="0"/>
              <a:pPr/>
              <a:t>19</a:t>
            </a:fld>
            <a:endParaRPr lang="en-A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ＭＳ Ｐゴシック" charset="-128"/>
                <a:cs typeface="ＭＳ Ｐゴシック" charset="-128"/>
              </a:rPr>
              <a:t>Fig. 1. (a) Aspen age structure from 1840 to 2000, (b) an aspen stand showing</a:t>
            </a:r>
          </a:p>
          <a:p>
            <a:r>
              <a:rPr lang="en-US" sz="1200" kern="1200" baseline="0" dirty="0" smtClean="0">
                <a:solidFill>
                  <a:schemeClr val="tx1"/>
                </a:solidFill>
                <a:latin typeface="+mn-lt"/>
                <a:ea typeface="ＭＳ Ｐゴシック" charset="-128"/>
                <a:cs typeface="ＭＳ Ｐゴシック" charset="-128"/>
              </a:rPr>
              <a:t>heavy bark damage from elk along the lower several meters of each tree and a </a:t>
            </a:r>
            <a:r>
              <a:rPr lang="en-US" sz="1200" kern="1200" baseline="0" dirty="0" err="1" smtClean="0">
                <a:solidFill>
                  <a:schemeClr val="tx1"/>
                </a:solidFill>
                <a:latin typeface="+mn-lt"/>
                <a:ea typeface="ＭＳ Ｐゴシック" charset="-128"/>
                <a:cs typeface="ＭＳ Ｐゴシック" charset="-128"/>
              </a:rPr>
              <a:t>longterm</a:t>
            </a:r>
            <a:endParaRPr lang="en-US" sz="1200" kern="1200" baseline="0" dirty="0" smtClean="0">
              <a:solidFill>
                <a:schemeClr val="tx1"/>
              </a:solidFill>
              <a:latin typeface="+mn-lt"/>
              <a:ea typeface="ＭＳ Ｐゴシック" charset="-128"/>
              <a:cs typeface="ＭＳ Ｐゴシック" charset="-128"/>
            </a:endParaRPr>
          </a:p>
          <a:p>
            <a:r>
              <a:rPr lang="en-US" sz="1200" kern="1200" baseline="0" dirty="0" smtClean="0">
                <a:solidFill>
                  <a:schemeClr val="tx1"/>
                </a:solidFill>
                <a:latin typeface="+mn-lt"/>
                <a:ea typeface="ＭＳ Ｐゴシック" charset="-128"/>
                <a:cs typeface="ＭＳ Ｐゴシック" charset="-128"/>
              </a:rPr>
              <a:t>lack of recruitment (tall saplings and small diameter trees are missing), and (c)</a:t>
            </a:r>
          </a:p>
          <a:p>
            <a:r>
              <a:rPr lang="en-US" sz="1200" kern="1200" baseline="0" dirty="0" smtClean="0">
                <a:solidFill>
                  <a:schemeClr val="tx1"/>
                </a:solidFill>
                <a:latin typeface="+mn-lt"/>
                <a:ea typeface="ＭＳ Ｐゴシック" charset="-128"/>
                <a:cs typeface="ＭＳ Ｐゴシック" charset="-128"/>
              </a:rPr>
              <a:t>ongoing aspen recruitment within a fenced elk </a:t>
            </a:r>
            <a:r>
              <a:rPr lang="en-US" sz="1200" kern="1200" baseline="0" dirty="0" err="1" smtClean="0">
                <a:solidFill>
                  <a:schemeClr val="tx1"/>
                </a:solidFill>
                <a:latin typeface="+mn-lt"/>
                <a:ea typeface="ＭＳ Ｐゴシック" charset="-128"/>
                <a:cs typeface="ＭＳ Ｐゴシック" charset="-128"/>
              </a:rPr>
              <a:t>exclosure</a:t>
            </a:r>
            <a:r>
              <a:rPr lang="en-US" sz="1200" kern="1200" baseline="0" dirty="0" smtClean="0">
                <a:solidFill>
                  <a:schemeClr val="tx1"/>
                </a:solidFill>
                <a:latin typeface="+mn-lt"/>
                <a:ea typeface="ＭＳ Ｐゴシック" charset="-128"/>
                <a:cs typeface="ＭＳ Ｐゴシック" charset="-128"/>
              </a:rPr>
              <a:t> and an absence of</a:t>
            </a:r>
          </a:p>
          <a:p>
            <a:r>
              <a:rPr lang="en-US" sz="1200" kern="1200" baseline="0" dirty="0" smtClean="0">
                <a:solidFill>
                  <a:schemeClr val="tx1"/>
                </a:solidFill>
                <a:latin typeface="+mn-lt"/>
                <a:ea typeface="ＭＳ Ｐゴシック" charset="-128"/>
                <a:cs typeface="ＭＳ Ｐゴシック" charset="-128"/>
              </a:rPr>
              <a:t>recruitment outside the fence (even though root sprouts are present); all in the</a:t>
            </a:r>
          </a:p>
          <a:p>
            <a:r>
              <a:rPr lang="en-US" sz="1200" kern="1200" baseline="0" dirty="0" smtClean="0">
                <a:solidFill>
                  <a:schemeClr val="tx1"/>
                </a:solidFill>
                <a:latin typeface="+mn-lt"/>
                <a:ea typeface="ＭＳ Ｐゴシック" charset="-128"/>
                <a:cs typeface="ＭＳ Ｐゴシック" charset="-128"/>
              </a:rPr>
              <a:t>northern range of Yellowstone National Park. For the period following the</a:t>
            </a:r>
          </a:p>
          <a:p>
            <a:r>
              <a:rPr lang="en-US" sz="1200" kern="1200" baseline="0" dirty="0" smtClean="0">
                <a:solidFill>
                  <a:schemeClr val="tx1"/>
                </a:solidFill>
                <a:latin typeface="+mn-lt"/>
                <a:ea typeface="ＭＳ Ｐゴシック" charset="-128"/>
                <a:cs typeface="ＭＳ Ｐゴシック" charset="-128"/>
              </a:rPr>
              <a:t>extirpation of wolves in Yellowstone, significant decreases (95% lower CI) in aspen</a:t>
            </a:r>
          </a:p>
          <a:p>
            <a:r>
              <a:rPr lang="en-US" sz="1200" kern="1200" baseline="0" dirty="0" smtClean="0">
                <a:solidFill>
                  <a:schemeClr val="tx1"/>
                </a:solidFill>
                <a:latin typeface="+mn-lt"/>
                <a:ea typeface="ＭＳ Ｐゴシック" charset="-128"/>
                <a:cs typeface="ＭＳ Ｐゴシック" charset="-128"/>
              </a:rPr>
              <a:t>tree frequencies are indicated by ‘‘”. Source: adapted from (a) Larsen and Ripple</a:t>
            </a:r>
          </a:p>
          <a:p>
            <a:r>
              <a:rPr lang="en-US" sz="1200" kern="1200" baseline="0" dirty="0" smtClean="0">
                <a:solidFill>
                  <a:schemeClr val="tx1"/>
                </a:solidFill>
                <a:latin typeface="+mn-lt"/>
                <a:ea typeface="ＭＳ Ｐゴシック" charset="-128"/>
                <a:cs typeface="ＭＳ Ｐゴシック" charset="-128"/>
              </a:rPr>
              <a:t>(2003).</a:t>
            </a:r>
            <a:endParaRPr lang="en-US" dirty="0"/>
          </a:p>
        </p:txBody>
      </p:sp>
      <p:sp>
        <p:nvSpPr>
          <p:cNvPr id="4" name="Slide Number Placeholder 3"/>
          <p:cNvSpPr>
            <a:spLocks noGrp="1"/>
          </p:cNvSpPr>
          <p:nvPr>
            <p:ph type="sldNum" sz="quarter" idx="10"/>
          </p:nvPr>
        </p:nvSpPr>
        <p:spPr/>
        <p:txBody>
          <a:bodyPr/>
          <a:lstStyle/>
          <a:p>
            <a:pPr>
              <a:defRPr/>
            </a:pPr>
            <a:fld id="{D6813367-B3AC-4A30-9366-F47E350F937F}" type="slidenum">
              <a:rPr lang="en-AU" smtClean="0"/>
              <a:pPr>
                <a:defRPr/>
              </a:pPr>
              <a:t>20</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What would happen if you could exclude all predators from an area – large scale experiment:</a:t>
            </a:r>
          </a:p>
          <a:p>
            <a:pPr>
              <a:buFontTx/>
              <a:buChar char="-"/>
            </a:pPr>
            <a:r>
              <a:rPr lang="en-AU" smtClean="0"/>
              <a:t>Top down prediction:</a:t>
            </a:r>
          </a:p>
          <a:p>
            <a:pPr>
              <a:buFontTx/>
              <a:buChar char="-"/>
            </a:pPr>
            <a:r>
              <a:rPr lang="en-AU" smtClean="0"/>
              <a:t>Bottom up prediction:</a:t>
            </a:r>
          </a:p>
          <a:p>
            <a:r>
              <a:rPr lang="en-AU" smtClean="0"/>
              <a:t>Lake islands in Venezuela provided a natural experiment testing this.</a:t>
            </a:r>
          </a:p>
          <a:p>
            <a:r>
              <a:rPr lang="en-US" smtClean="0"/>
              <a:t>measured the abundance at each site of all vertebrates and selected invertebrates. </a:t>
            </a:r>
            <a:endParaRPr lang="en-AU" smtClean="0"/>
          </a:p>
        </p:txBody>
      </p:sp>
      <p:sp>
        <p:nvSpPr>
          <p:cNvPr id="137220" name="Slide Number Placeholder 3"/>
          <p:cNvSpPr>
            <a:spLocks noGrp="1"/>
          </p:cNvSpPr>
          <p:nvPr>
            <p:ph type="sldNum" sz="quarter" idx="5"/>
          </p:nvPr>
        </p:nvSpPr>
        <p:spPr bwMode="auto">
          <a:noFill/>
          <a:ln>
            <a:miter lim="800000"/>
            <a:headEnd/>
            <a:tailEnd/>
          </a:ln>
        </p:spPr>
        <p:txBody>
          <a:bodyPr/>
          <a:lstStyle/>
          <a:p>
            <a:fld id="{8D39D2EC-DEAF-4B6C-A64F-D2BCAD97A285}" type="slidenum">
              <a:rPr lang="en-AU" smtClean="0"/>
              <a:pPr/>
              <a:t>32</a:t>
            </a:fld>
            <a:endParaRPr lang="en-A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What would happen if you could exclude all predators from an area – large scale experiment:</a:t>
            </a:r>
          </a:p>
          <a:p>
            <a:pPr>
              <a:buFontTx/>
              <a:buChar char="-"/>
            </a:pPr>
            <a:r>
              <a:rPr lang="en-AU" smtClean="0"/>
              <a:t>Top down prediction:</a:t>
            </a:r>
          </a:p>
          <a:p>
            <a:pPr>
              <a:buFontTx/>
              <a:buChar char="-"/>
            </a:pPr>
            <a:r>
              <a:rPr lang="en-AU" smtClean="0"/>
              <a:t>Bottom up prediction:</a:t>
            </a:r>
          </a:p>
          <a:p>
            <a:r>
              <a:rPr lang="en-AU" smtClean="0"/>
              <a:t>Lake islands in Venezuela provided a natural experiment testing this.</a:t>
            </a:r>
          </a:p>
          <a:p>
            <a:r>
              <a:rPr lang="en-US" smtClean="0"/>
              <a:t>measured the abundance at each site of all vertebrates and selected invertebrates. </a:t>
            </a:r>
            <a:endParaRPr lang="en-AU" smtClean="0"/>
          </a:p>
        </p:txBody>
      </p:sp>
      <p:sp>
        <p:nvSpPr>
          <p:cNvPr id="138244" name="Slide Number Placeholder 3"/>
          <p:cNvSpPr>
            <a:spLocks noGrp="1"/>
          </p:cNvSpPr>
          <p:nvPr>
            <p:ph type="sldNum" sz="quarter" idx="5"/>
          </p:nvPr>
        </p:nvSpPr>
        <p:spPr bwMode="auto">
          <a:noFill/>
          <a:ln>
            <a:miter lim="800000"/>
            <a:headEnd/>
            <a:tailEnd/>
          </a:ln>
        </p:spPr>
        <p:txBody>
          <a:bodyPr/>
          <a:lstStyle/>
          <a:p>
            <a:fld id="{15064744-51B0-414C-8C57-FC2F070C3F95}" type="slidenum">
              <a:rPr lang="en-AU" smtClean="0"/>
              <a:pPr/>
              <a:t>33</a:t>
            </a:fld>
            <a:endParaRPr lang="en-A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What would happen if you could exclude all predators from an area – large scale experiment:</a:t>
            </a:r>
          </a:p>
          <a:p>
            <a:pPr>
              <a:buFontTx/>
              <a:buChar char="-"/>
            </a:pPr>
            <a:r>
              <a:rPr lang="en-AU" smtClean="0"/>
              <a:t>Top down prediction:</a:t>
            </a:r>
          </a:p>
          <a:p>
            <a:pPr>
              <a:buFontTx/>
              <a:buChar char="-"/>
            </a:pPr>
            <a:r>
              <a:rPr lang="en-AU" smtClean="0"/>
              <a:t>Bottom up prediction:</a:t>
            </a:r>
          </a:p>
          <a:p>
            <a:r>
              <a:rPr lang="en-AU" smtClean="0"/>
              <a:t>Lake islands in Venezuela provided a natural experiment testing this.</a:t>
            </a:r>
          </a:p>
          <a:p>
            <a:r>
              <a:rPr lang="en-US" smtClean="0"/>
              <a:t>measured the abundance at each site of all vertebrates and selected invertebrates. </a:t>
            </a:r>
            <a:endParaRPr lang="en-AU" smtClean="0"/>
          </a:p>
        </p:txBody>
      </p:sp>
      <p:sp>
        <p:nvSpPr>
          <p:cNvPr id="139268" name="Slide Number Placeholder 3"/>
          <p:cNvSpPr>
            <a:spLocks noGrp="1"/>
          </p:cNvSpPr>
          <p:nvPr>
            <p:ph type="sldNum" sz="quarter" idx="5"/>
          </p:nvPr>
        </p:nvSpPr>
        <p:spPr bwMode="auto">
          <a:noFill/>
          <a:ln>
            <a:miter lim="800000"/>
            <a:headEnd/>
            <a:tailEnd/>
          </a:ln>
        </p:spPr>
        <p:txBody>
          <a:bodyPr/>
          <a:lstStyle/>
          <a:p>
            <a:fld id="{03659C61-2F24-4630-9E8E-B0709F188FB7}" type="slidenum">
              <a:rPr lang="en-AU" smtClean="0"/>
              <a:pPr/>
              <a:t>34</a:t>
            </a:fld>
            <a:endParaRPr lang="en-A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a:lstStyle/>
          <a:p>
            <a:fld id="{1B05BF21-D423-4733-A610-F6A053BFFDF0}" type="slidenum">
              <a:rPr lang="en-GB" smtClean="0">
                <a:solidFill>
                  <a:srgbClr val="000000"/>
                </a:solidFill>
              </a:rPr>
              <a:pPr/>
              <a:t>38</a:t>
            </a:fld>
            <a:endParaRPr lang="en-GB" smtClean="0">
              <a:solidFill>
                <a:srgbClr val="000000"/>
              </a:solidFill>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31C785-AF4B-465E-895B-1DA9A5BBFDC2}" type="slidenum">
              <a:rPr lang="en-GB">
                <a:solidFill>
                  <a:prstClr val="black"/>
                </a:solidFill>
              </a:rPr>
              <a:pPr/>
              <a:t>39</a:t>
            </a:fld>
            <a:endParaRPr lang="en-GB">
              <a:solidFill>
                <a:prstClr val="black"/>
              </a:solidFill>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ln>
            <a:miter lim="800000"/>
            <a:headEnd/>
            <a:tailEnd/>
          </a:ln>
        </p:spPr>
        <p:txBody>
          <a:bodyPr/>
          <a:lstStyle/>
          <a:p>
            <a:fld id="{F77C24EC-C4A1-446C-BC95-3F61761E5D94}" type="slidenum">
              <a:rPr lang="en-GB" smtClean="0">
                <a:solidFill>
                  <a:srgbClr val="000000"/>
                </a:solidFill>
              </a:rPr>
              <a:pPr/>
              <a:t>40</a:t>
            </a:fld>
            <a:endParaRPr lang="en-GB" smtClean="0">
              <a:solidFill>
                <a:srgbClr val="000000"/>
              </a:solidFill>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xfrm>
            <a:off x="975360" y="4558904"/>
            <a:ext cx="5364480" cy="4322206"/>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a:lstStyle/>
          <a:p>
            <a:fld id="{B17F0E3A-FD4F-4417-83C4-3C653608574A}" type="slidenum">
              <a:rPr lang="en-GB" smtClean="0">
                <a:solidFill>
                  <a:srgbClr val="000000"/>
                </a:solidFill>
              </a:rPr>
              <a:pPr/>
              <a:t>42</a:t>
            </a:fld>
            <a:endParaRPr lang="en-GB" smtClean="0">
              <a:solidFill>
                <a:srgbClr val="000000"/>
              </a:solidFill>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a:lstStyle/>
          <a:p>
            <a:fld id="{C43AF7D5-AAC7-4A06-9474-7C95ED6D52BC}" type="slidenum">
              <a:rPr lang="en-GB" smtClean="0">
                <a:solidFill>
                  <a:srgbClr val="000000"/>
                </a:solidFill>
              </a:rPr>
              <a:pPr/>
              <a:t>43</a:t>
            </a:fld>
            <a:endParaRPr lang="en-GB" smtClean="0">
              <a:solidFill>
                <a:srgbClr val="000000"/>
              </a:solidFill>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Case studies – 2 marine and 2 terrestrial. All except the last include both keystones and cascades</a:t>
            </a:r>
          </a:p>
          <a:p>
            <a:r>
              <a:rPr lang="en-AU" smtClean="0"/>
              <a:t>Last one is a good eg  of a cascade with no keystone</a:t>
            </a:r>
          </a:p>
          <a:p>
            <a:r>
              <a:rPr lang="en-AU" smtClean="0"/>
              <a:t>These case studies will intertwine keystones and cascades – as we’ll learn, the two concepts are inter-linked</a:t>
            </a:r>
          </a:p>
          <a:p>
            <a:endParaRPr lang="en-AU" smtClean="0"/>
          </a:p>
        </p:txBody>
      </p:sp>
      <p:sp>
        <p:nvSpPr>
          <p:cNvPr id="118788" name="Slide Number Placeholder 3"/>
          <p:cNvSpPr>
            <a:spLocks noGrp="1"/>
          </p:cNvSpPr>
          <p:nvPr>
            <p:ph type="sldNum" sz="quarter" idx="5"/>
          </p:nvPr>
        </p:nvSpPr>
        <p:spPr bwMode="auto">
          <a:noFill/>
          <a:ln>
            <a:miter lim="800000"/>
            <a:headEnd/>
            <a:tailEnd/>
          </a:ln>
        </p:spPr>
        <p:txBody>
          <a:bodyPr/>
          <a:lstStyle/>
          <a:p>
            <a:fld id="{16B999E6-8FC4-415A-861B-D2B5EDD52B08}" type="slidenum">
              <a:rPr lang="en-AU" smtClean="0"/>
              <a:pPr/>
              <a:t>2</a:t>
            </a:fld>
            <a:endParaRPr lang="en-A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a:lstStyle/>
          <a:p>
            <a:fld id="{069DC0B0-664C-4B88-949D-24507BC470FC}" type="slidenum">
              <a:rPr lang="en-US" smtClean="0">
                <a:solidFill>
                  <a:prstClr val="black"/>
                </a:solidFill>
              </a:rPr>
              <a:pPr/>
              <a:t>44</a:t>
            </a:fld>
            <a:endParaRPr lang="en-US" smtClean="0">
              <a:solidFill>
                <a:prstClr val="black"/>
              </a:solidFill>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Suggested that bottom-up effects are merely an artefact of pre-historic removals of predators and mega-herbivores.</a:t>
            </a:r>
          </a:p>
          <a:p>
            <a:endParaRPr lang="en-AU" smtClean="0"/>
          </a:p>
        </p:txBody>
      </p:sp>
      <p:sp>
        <p:nvSpPr>
          <p:cNvPr id="140292" name="Slide Number Placeholder 3"/>
          <p:cNvSpPr>
            <a:spLocks noGrp="1"/>
          </p:cNvSpPr>
          <p:nvPr>
            <p:ph type="sldNum" sz="quarter" idx="5"/>
          </p:nvPr>
        </p:nvSpPr>
        <p:spPr bwMode="auto">
          <a:noFill/>
          <a:ln>
            <a:miter lim="800000"/>
            <a:headEnd/>
            <a:tailEnd/>
          </a:ln>
        </p:spPr>
        <p:txBody>
          <a:bodyPr/>
          <a:lstStyle/>
          <a:p>
            <a:fld id="{07D839E0-546C-4543-9302-5BD21F7D110D}" type="slidenum">
              <a:rPr lang="en-AU" smtClean="0"/>
              <a:pPr/>
              <a:t>46</a:t>
            </a:fld>
            <a:endParaRPr lang="en-A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dirty="0" smtClean="0"/>
              <a:t>All of these are nice, short and readable</a:t>
            </a:r>
          </a:p>
        </p:txBody>
      </p:sp>
      <p:sp>
        <p:nvSpPr>
          <p:cNvPr id="141316" name="Slide Number Placeholder 3"/>
          <p:cNvSpPr>
            <a:spLocks noGrp="1"/>
          </p:cNvSpPr>
          <p:nvPr>
            <p:ph type="sldNum" sz="quarter" idx="5"/>
          </p:nvPr>
        </p:nvSpPr>
        <p:spPr bwMode="auto">
          <a:noFill/>
          <a:ln>
            <a:miter lim="800000"/>
            <a:headEnd/>
            <a:tailEnd/>
          </a:ln>
        </p:spPr>
        <p:txBody>
          <a:bodyPr/>
          <a:lstStyle/>
          <a:p>
            <a:fld id="{B3B738F0-D2FD-4296-991E-AF78FE94A160}" type="slidenum">
              <a:rPr lang="en-AU" smtClean="0"/>
              <a:pPr/>
              <a:t>48</a:t>
            </a:fld>
            <a:endParaRPr lang="en-A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ln>
            <a:miter lim="800000"/>
            <a:headEnd/>
            <a:tailEnd/>
          </a:ln>
        </p:spPr>
        <p:txBody>
          <a:bodyPr/>
          <a:lstStyle/>
          <a:p>
            <a:fld id="{F77C24EC-C4A1-446C-BC95-3F61761E5D94}" type="slidenum">
              <a:rPr lang="en-GB" smtClean="0">
                <a:solidFill>
                  <a:srgbClr val="000000"/>
                </a:solidFill>
              </a:rPr>
              <a:pPr/>
              <a:t>50</a:t>
            </a:fld>
            <a:endParaRPr lang="en-GB" smtClean="0">
              <a:solidFill>
                <a:srgbClr val="000000"/>
              </a:solidFill>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xfrm>
            <a:off x="975360" y="4558904"/>
            <a:ext cx="5364480" cy="4322206"/>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smtClean="0"/>
              <a:t>Particularly apt description, because if you remove a keystone, the structure of the arch is pretty dramatically changed… and the route to rebuilidng the arch is likely to be more complex then just putting the keystone back.</a:t>
            </a:r>
          </a:p>
        </p:txBody>
      </p:sp>
      <p:sp>
        <p:nvSpPr>
          <p:cNvPr id="119812" name="Slide Number Placeholder 3"/>
          <p:cNvSpPr>
            <a:spLocks noGrp="1"/>
          </p:cNvSpPr>
          <p:nvPr>
            <p:ph type="sldNum" sz="quarter" idx="5"/>
          </p:nvPr>
        </p:nvSpPr>
        <p:spPr bwMode="auto">
          <a:noFill/>
          <a:ln>
            <a:miter lim="800000"/>
            <a:headEnd/>
            <a:tailEnd/>
          </a:ln>
        </p:spPr>
        <p:txBody>
          <a:bodyPr/>
          <a:lstStyle/>
          <a:p>
            <a:fld id="{EF8742BB-02C9-44E6-A8E5-4F828B3F79C2}" type="slidenum">
              <a:rPr lang="en-AU" smtClean="0"/>
              <a:pPr/>
              <a:t>3</a:t>
            </a:fld>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Figure adapted from power that’s also in your text book. Useful way to think about it. Emphasise that it’s PER CAPITA influence, not just being an important species. Giant kelps, reef-building corals, forest trees etc all could fit in dominants, but not keystones. Viruses are relatively rare but some can have near keystone effects, such distemper impacts on lions and wild dogs</a:t>
            </a:r>
          </a:p>
          <a:p>
            <a:endParaRPr lang="en-AU" smtClean="0"/>
          </a:p>
        </p:txBody>
      </p:sp>
      <p:sp>
        <p:nvSpPr>
          <p:cNvPr id="120836" name="Slide Number Placeholder 3"/>
          <p:cNvSpPr>
            <a:spLocks noGrp="1"/>
          </p:cNvSpPr>
          <p:nvPr>
            <p:ph type="sldNum" sz="quarter" idx="5"/>
          </p:nvPr>
        </p:nvSpPr>
        <p:spPr bwMode="auto">
          <a:noFill/>
          <a:ln>
            <a:miter lim="800000"/>
            <a:headEnd/>
            <a:tailEnd/>
          </a:ln>
        </p:spPr>
        <p:txBody>
          <a:bodyPr/>
          <a:lstStyle/>
          <a:p>
            <a:fld id="{6288ECAB-3D6C-4FA1-AFD8-DA2FFF2DB780}" type="slidenum">
              <a:rPr lang="en-AU" smtClean="0"/>
              <a:pPr/>
              <a:t>4</a:t>
            </a:fld>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smtClean="0"/>
              <a:t>NOT necessarily apex predators, though sometimes are. Today </a:t>
            </a:r>
          </a:p>
        </p:txBody>
      </p:sp>
      <p:sp>
        <p:nvSpPr>
          <p:cNvPr id="121860" name="Slide Number Placeholder 3"/>
          <p:cNvSpPr>
            <a:spLocks noGrp="1"/>
          </p:cNvSpPr>
          <p:nvPr>
            <p:ph type="sldNum" sz="quarter" idx="5"/>
          </p:nvPr>
        </p:nvSpPr>
        <p:spPr bwMode="auto">
          <a:noFill/>
          <a:ln>
            <a:miter lim="800000"/>
            <a:headEnd/>
            <a:tailEnd/>
          </a:ln>
        </p:spPr>
        <p:txBody>
          <a:bodyPr/>
          <a:lstStyle/>
          <a:p>
            <a:fld id="{FBB6834B-5908-4C41-BC3E-0DF340E7AA72}" type="slidenum">
              <a:rPr lang="en-AU" smtClean="0"/>
              <a:pPr/>
              <a:t>7</a:t>
            </a:fld>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mtClean="0"/>
              <a:t>Waterfall is a nice way to think about it – not really a cascade until it tumbles over multiple levels</a:t>
            </a:r>
          </a:p>
        </p:txBody>
      </p:sp>
      <p:sp>
        <p:nvSpPr>
          <p:cNvPr id="122884" name="Slide Number Placeholder 3"/>
          <p:cNvSpPr>
            <a:spLocks noGrp="1"/>
          </p:cNvSpPr>
          <p:nvPr>
            <p:ph type="sldNum" sz="quarter" idx="5"/>
          </p:nvPr>
        </p:nvSpPr>
        <p:spPr bwMode="auto">
          <a:noFill/>
          <a:ln>
            <a:miter lim="800000"/>
            <a:headEnd/>
            <a:tailEnd/>
          </a:ln>
        </p:spPr>
        <p:txBody>
          <a:bodyPr/>
          <a:lstStyle/>
          <a:p>
            <a:fld id="{16050871-0CB8-431A-9F75-A5596C14D36A}" type="slidenum">
              <a:rPr lang="en-AU" smtClean="0"/>
              <a:pPr/>
              <a:t>10</a:t>
            </a:fld>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a:lstStyle/>
          <a:p>
            <a:fld id="{34F99E4A-3BE0-46B8-A45A-D032CFFCAD59}" type="slidenum">
              <a:rPr lang="en-GB" smtClean="0"/>
              <a:pPr/>
              <a:t>11</a:t>
            </a:fld>
            <a:endParaRPr lang="en-GB" smtClean="0"/>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smtClean="0"/>
          </a:p>
        </p:txBody>
      </p:sp>
      <p:sp>
        <p:nvSpPr>
          <p:cNvPr id="134148" name="Slide Number Placeholder 3"/>
          <p:cNvSpPr>
            <a:spLocks noGrp="1"/>
          </p:cNvSpPr>
          <p:nvPr>
            <p:ph type="sldNum" sz="quarter" idx="5"/>
          </p:nvPr>
        </p:nvSpPr>
        <p:spPr bwMode="auto">
          <a:noFill/>
          <a:ln>
            <a:miter lim="800000"/>
            <a:headEnd/>
            <a:tailEnd/>
          </a:ln>
        </p:spPr>
        <p:txBody>
          <a:bodyPr/>
          <a:lstStyle/>
          <a:p>
            <a:fld id="{A176E736-3E3E-473A-8EF3-CC5CBE3F3978}" type="slidenum">
              <a:rPr lang="en-AU" smtClean="0"/>
              <a:pPr/>
              <a:t>17</a:t>
            </a:fld>
            <a:endParaRPr lang="en-A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smtClean="0"/>
          </a:p>
        </p:txBody>
      </p:sp>
      <p:sp>
        <p:nvSpPr>
          <p:cNvPr id="135172" name="Slide Number Placeholder 3"/>
          <p:cNvSpPr>
            <a:spLocks noGrp="1"/>
          </p:cNvSpPr>
          <p:nvPr>
            <p:ph type="sldNum" sz="quarter" idx="5"/>
          </p:nvPr>
        </p:nvSpPr>
        <p:spPr bwMode="auto">
          <a:noFill/>
          <a:ln>
            <a:miter lim="800000"/>
            <a:headEnd/>
            <a:tailEnd/>
          </a:ln>
        </p:spPr>
        <p:txBody>
          <a:bodyPr/>
          <a:lstStyle/>
          <a:p>
            <a:fld id="{8F06073E-10CD-472B-9CD2-D8EB641B5844}" type="slidenum">
              <a:rPr lang="en-AU" smtClean="0"/>
              <a:pPr/>
              <a:t>18</a:t>
            </a:fld>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96B5A77-1EAF-4D75-875C-7F79B9467A0F}"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2C6EAA-6999-4981-9731-ECA15E71E83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B2FF9C-4831-48F0-ADA7-68684095814D}"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5EB1BC-0889-4377-B312-B4BE894973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0C5ABD-1F0D-4CBF-8720-452BDFC94A30}"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C7CE77-7F74-4E91-9C12-39080F99938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1024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4" name="Rectangle 5"/>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5" name="Rectangle 6"/>
          <p:cNvSpPr>
            <a:spLocks noGrp="1" noChangeArrowheads="1"/>
          </p:cNvSpPr>
          <p:nvPr>
            <p:ph type="ftr" sz="quarter" idx="11"/>
          </p:nvPr>
        </p:nvSpPr>
        <p:spPr>
          <a:xfrm>
            <a:off x="3124200" y="6245225"/>
            <a:ext cx="2895600" cy="476250"/>
          </a:xfrm>
        </p:spPr>
        <p:txBody>
          <a:bodyPr/>
          <a:lstStyle>
            <a:lvl1pPr>
              <a:defRPr>
                <a:ea typeface="ＭＳ Ｐゴシック" charset="-128"/>
              </a:defRPr>
            </a:lvl1pPr>
          </a:lstStyle>
          <a:p>
            <a:pPr>
              <a:defRPr/>
            </a:pPr>
            <a:endParaRPr lang="en-GB"/>
          </a:p>
        </p:txBody>
      </p:sp>
      <p:sp>
        <p:nvSpPr>
          <p:cNvPr id="6" name="Rectangle 7"/>
          <p:cNvSpPr>
            <a:spLocks noGrp="1" noChangeArrowheads="1"/>
          </p:cNvSpPr>
          <p:nvPr>
            <p:ph type="sldNum" sz="quarter" idx="12"/>
          </p:nvPr>
        </p:nvSpPr>
        <p:spPr>
          <a:xfrm>
            <a:off x="6553200" y="6245225"/>
            <a:ext cx="2133600" cy="476250"/>
          </a:xfrm>
        </p:spPr>
        <p:txBody>
          <a:bodyPr/>
          <a:lstStyle>
            <a:lvl1pPr>
              <a:defRPr>
                <a:ea typeface="ＭＳ Ｐゴシック" charset="-128"/>
              </a:defRPr>
            </a:lvl1pPr>
          </a:lstStyle>
          <a:p>
            <a:pPr>
              <a:defRPr/>
            </a:pPr>
            <a:fld id="{5D82A668-7D7E-4C72-940E-4243A47B388E}"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27100C98-98A2-43BA-90AE-E60416C454C0}"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12B9A0C7-41CE-4768-8D8D-44E34EC36A98}"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283B7F8B-169D-4380-B156-7D975FDAAB06}"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9" name="Rectangle 6"/>
          <p:cNvSpPr>
            <a:spLocks noGrp="1" noChangeArrowheads="1"/>
          </p:cNvSpPr>
          <p:nvPr>
            <p:ph type="sldNum" sz="quarter" idx="12"/>
          </p:nvPr>
        </p:nvSpPr>
        <p:spPr/>
        <p:txBody>
          <a:bodyPr/>
          <a:lstStyle>
            <a:lvl1pPr>
              <a:defRPr>
                <a:ea typeface="ＭＳ Ｐゴシック" charset="-128"/>
              </a:defRPr>
            </a:lvl1pPr>
          </a:lstStyle>
          <a:p>
            <a:pPr>
              <a:defRPr/>
            </a:pPr>
            <a:fld id="{E516C47F-A8B5-44B0-99AB-BE3688D5EB20}"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5" name="Rectangle 6"/>
          <p:cNvSpPr>
            <a:spLocks noGrp="1" noChangeArrowheads="1"/>
          </p:cNvSpPr>
          <p:nvPr>
            <p:ph type="sldNum" sz="quarter" idx="12"/>
          </p:nvPr>
        </p:nvSpPr>
        <p:spPr/>
        <p:txBody>
          <a:bodyPr/>
          <a:lstStyle>
            <a:lvl1pPr>
              <a:defRPr>
                <a:ea typeface="ＭＳ Ｐゴシック" charset="-128"/>
              </a:defRPr>
            </a:lvl1pPr>
          </a:lstStyle>
          <a:p>
            <a:pPr>
              <a:defRPr/>
            </a:pPr>
            <a:fld id="{C0292C1F-1179-4F94-A3C8-A8F9165F4453}"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a:defRPr>
                <a:ea typeface="ＭＳ Ｐゴシック" charset="-128"/>
              </a:defRPr>
            </a:lvl1pPr>
          </a:lstStyle>
          <a:p>
            <a:pPr>
              <a:defRPr/>
            </a:pPr>
            <a:fld id="{4DD9D725-4E36-48EA-84BB-0E66346B33EA}"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85F6954D-5214-44C0-98C3-10E2F5161C4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61BAC7-A3E6-45FA-B0C3-2DE89EBF74C8}"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A4C6AE-251C-4949-A8E3-B0CDE545988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DFF5A6E7-C0F1-4336-A7ED-1DDDF5D8B93C}"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BF205CE0-5C0F-4416-A007-7CAB252DEF09}"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F2617E10-6675-4895-8FED-C236D83DA25A}"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37230A75-7539-4F9E-A514-8D538EEAC5BD}"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810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5720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848B853D-D64B-4C48-BA22-614175BE8560}"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96B5A77-1EAF-4D75-875C-7F79B9467A0F}"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2C6EAA-6999-4981-9731-ECA15E71E83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61BAC7-A3E6-45FA-B0C3-2DE89EBF74C8}"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A4C6AE-251C-4949-A8E3-B0CDE5459881}"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E32299-BA6A-4669-B0DB-F8FAD38F8BB6}"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3EA677-1F67-4857-A791-56886CA6E80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555450-B9C6-4681-BAAF-0987D8A0E47B}" type="datetime1">
              <a:rPr lang="en-US"/>
              <a:pPr>
                <a:defRPr/>
              </a:pPr>
              <a:t>10/4/2013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DF3674-71F1-4AAB-B2A8-5DBC2707E998}"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38C1441-9069-4B52-8709-44E637649A60}" type="datetime1">
              <a:rPr lang="en-US"/>
              <a:pPr>
                <a:defRPr/>
              </a:pPr>
              <a:t>10/4/2013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3C5AEA9-2EBD-4969-A5B4-F598DA85A5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E32299-BA6A-4669-B0DB-F8FAD38F8BB6}"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3EA677-1F67-4857-A791-56886CA6E80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F28CE2A-0C6B-41BD-BEB8-5B54EB33CF6A}" type="datetime1">
              <a:rPr lang="en-US"/>
              <a:pPr>
                <a:defRPr/>
              </a:pPr>
              <a:t>10/4/2013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0622B1A-B8A1-4851-91EE-2B95E1E1110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FE5348-5B41-448D-8F4A-6E430059DE40}" type="datetime1">
              <a:rPr lang="en-US"/>
              <a:pPr>
                <a:defRPr/>
              </a:pPr>
              <a:t>10/4/2013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7F4C634-96B9-4B73-A357-75E8F79FBCF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B02191-9193-46E0-8F24-2A907ED6C878}" type="datetime1">
              <a:rPr lang="en-US"/>
              <a:pPr>
                <a:defRPr/>
              </a:pPr>
              <a:t>10/4/2013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5011F2-4C55-4F3F-A61A-A557D674F907}"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77D621-DE3C-4CD4-BD4D-64CA71E4EEA6}" type="datetime1">
              <a:rPr lang="en-US"/>
              <a:pPr>
                <a:defRPr/>
              </a:pPr>
              <a:t>10/4/2013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F2255EB-08EB-4168-A7A0-9CF31BA259E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B2FF9C-4831-48F0-ADA7-68684095814D}"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5EB1BC-0889-4377-B312-B4BE8949734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0C5ABD-1F0D-4CBF-8720-452BDFC94A30}" type="datetime1">
              <a:rPr lang="en-US"/>
              <a:pPr>
                <a:defRPr/>
              </a:pPr>
              <a:t>10/4/2013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C7CE77-7F74-4E91-9C12-39080F99938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555450-B9C6-4681-BAAF-0987D8A0E47B}" type="datetime1">
              <a:rPr lang="en-US"/>
              <a:pPr>
                <a:defRPr/>
              </a:pPr>
              <a:t>10/4/2013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DF3674-71F1-4AAB-B2A8-5DBC2707E99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38C1441-9069-4B52-8709-44E637649A60}" type="datetime1">
              <a:rPr lang="en-US"/>
              <a:pPr>
                <a:defRPr/>
              </a:pPr>
              <a:t>10/4/2013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C5AEA9-2EBD-4969-A5B4-F598DA85A5D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F28CE2A-0C6B-41BD-BEB8-5B54EB33CF6A}" type="datetime1">
              <a:rPr lang="en-US"/>
              <a:pPr>
                <a:defRPr/>
              </a:pPr>
              <a:t>10/4/2013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622B1A-B8A1-4851-91EE-2B95E1E1110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FE5348-5B41-448D-8F4A-6E430059DE40}" type="datetime1">
              <a:rPr lang="en-US"/>
              <a:pPr>
                <a:defRPr/>
              </a:pPr>
              <a:t>10/4/2013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F4C634-96B9-4B73-A357-75E8F79FBCF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B02191-9193-46E0-8F24-2A907ED6C878}" type="datetime1">
              <a:rPr lang="en-US"/>
              <a:pPr>
                <a:defRPr/>
              </a:pPr>
              <a:t>10/4/2013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5011F2-4C55-4F3F-A61A-A557D674F90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77D621-DE3C-4CD4-BD4D-64CA71E4EEA6}" type="datetime1">
              <a:rPr lang="en-US"/>
              <a:pPr>
                <a:defRPr/>
              </a:pPr>
              <a:t>10/4/2013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2255EB-08EB-4168-A7A0-9CF31BA259E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0" y="1600200"/>
            <a:ext cx="9144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C6969AA-768C-46C5-A438-FEE50500CDAB}" type="datetime1">
              <a:rPr lang="en-US"/>
              <a:pPr>
                <a:defRPr/>
              </a:pPr>
              <a:t>10/4/2013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68AC95D6-71D9-4600-B497-4262A0F73EB2}"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kern="1200">
          <a:solidFill>
            <a:srgbClr val="66FFFF"/>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5A7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3810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ea typeface="+mn-ea"/>
              </a:defRPr>
            </a:lvl1pPr>
          </a:lstStyle>
          <a:p>
            <a:pPr>
              <a:defRPr/>
            </a:pPr>
            <a:endParaRPr lang="en-GB"/>
          </a:p>
        </p:txBody>
      </p:sp>
      <p:sp>
        <p:nvSpPr>
          <p:cNvPr id="1029" name="Rectangle 5"/>
          <p:cNvSpPr>
            <a:spLocks noGrp="1" noChangeArrowheads="1"/>
          </p:cNvSpPr>
          <p:nvPr>
            <p:ph type="ftr" sz="quarter" idx="3"/>
          </p:nvPr>
        </p:nvSpPr>
        <p:spPr bwMode="auto">
          <a:xfrm>
            <a:off x="2667000" y="62484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defRPr>
            </a:lvl1pPr>
          </a:lstStyle>
          <a:p>
            <a:pPr>
              <a:defRPr/>
            </a:pPr>
            <a:endParaRPr lang="en-GB"/>
          </a:p>
        </p:txBody>
      </p:sp>
      <p:sp>
        <p:nvSpPr>
          <p:cNvPr id="1030" name="Rectangle 6"/>
          <p:cNvSpPr>
            <a:spLocks noGrp="1" noChangeArrowheads="1"/>
          </p:cNvSpPr>
          <p:nvPr>
            <p:ph type="sldNum" sz="quarter" idx="4"/>
          </p:nvPr>
        </p:nvSpPr>
        <p:spPr bwMode="auto">
          <a:xfrm>
            <a:off x="5638800" y="6248400"/>
            <a:ext cx="1219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a typeface="+mn-ea"/>
              </a:defRPr>
            </a:lvl1pPr>
          </a:lstStyle>
          <a:p>
            <a:pPr>
              <a:defRPr/>
            </a:pPr>
            <a:fld id="{321337CD-D7E0-41BB-8D35-795AB4D4DC2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0" y="1600200"/>
            <a:ext cx="9144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C6969AA-768C-46C5-A438-FEE50500CDAB}" type="datetime1">
              <a:rPr lang="en-US"/>
              <a:pPr>
                <a:defRPr/>
              </a:pPr>
              <a:t>10/4/2013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68AC95D6-71D9-4600-B497-4262A0F73EB2}"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eaLnBrk="0" fontAlgn="base" hangingPunct="0">
        <a:spcBef>
          <a:spcPct val="0"/>
        </a:spcBef>
        <a:spcAft>
          <a:spcPct val="0"/>
        </a:spcAft>
        <a:defRPr sz="4400" kern="1200">
          <a:solidFill>
            <a:srgbClr val="66FFFF"/>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66FFFF"/>
          </a:solidFill>
          <a:latin typeface="Calibri" pitchFamily="3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74.jpe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0" y="-250825"/>
            <a:ext cx="9144000" cy="1470025"/>
          </a:xfrm>
        </p:spPr>
        <p:txBody>
          <a:bodyPr/>
          <a:lstStyle/>
          <a:p>
            <a:pPr eaLnBrk="1" hangingPunct="1"/>
            <a:r>
              <a:rPr lang="en-US" smtClean="0">
                <a:ea typeface="ＭＳ Ｐゴシック" charset="-128"/>
              </a:rPr>
              <a:t>Keystone species and trophic cascades</a:t>
            </a:r>
          </a:p>
        </p:txBody>
      </p:sp>
      <p:sp>
        <p:nvSpPr>
          <p:cNvPr id="73731" name="Subtitle 2"/>
          <p:cNvSpPr>
            <a:spLocks noGrp="1"/>
          </p:cNvSpPr>
          <p:nvPr>
            <p:ph type="subTitle" idx="1"/>
          </p:nvPr>
        </p:nvSpPr>
        <p:spPr>
          <a:xfrm>
            <a:off x="1752600" y="5715000"/>
            <a:ext cx="5638800" cy="1143000"/>
          </a:xfrm>
        </p:spPr>
        <p:txBody>
          <a:bodyPr/>
          <a:lstStyle/>
          <a:p>
            <a:pPr eaLnBrk="1" hangingPunct="1">
              <a:lnSpc>
                <a:spcPct val="80000"/>
              </a:lnSpc>
            </a:pPr>
            <a:r>
              <a:rPr lang="en-US" sz="2700" dirty="0" smtClean="0">
                <a:solidFill>
                  <a:srgbClr val="FFFFFF"/>
                </a:solidFill>
                <a:ea typeface="ＭＳ Ｐゴシック" charset="-128"/>
              </a:rPr>
              <a:t>BISC 830 Fall </a:t>
            </a:r>
            <a:r>
              <a:rPr lang="en-US" sz="2700" dirty="0" smtClean="0">
                <a:solidFill>
                  <a:srgbClr val="FFFFFF"/>
                </a:solidFill>
                <a:ea typeface="ＭＳ Ｐゴシック" charset="-128"/>
              </a:rPr>
              <a:t>2013</a:t>
            </a:r>
            <a:endParaRPr lang="en-US" sz="2700" dirty="0" smtClean="0">
              <a:solidFill>
                <a:srgbClr val="FFFFFF"/>
              </a:solidFill>
              <a:ea typeface="ＭＳ Ｐゴシック" charset="-128"/>
            </a:endParaRPr>
          </a:p>
          <a:p>
            <a:pPr eaLnBrk="1" hangingPunct="1">
              <a:lnSpc>
                <a:spcPct val="80000"/>
              </a:lnSpc>
            </a:pPr>
            <a:r>
              <a:rPr lang="en-US" sz="2700" dirty="0" smtClean="0">
                <a:solidFill>
                  <a:srgbClr val="FFFFFF"/>
                </a:solidFill>
                <a:ea typeface="ＭＳ Ｐゴシック" charset="-128"/>
              </a:rPr>
              <a:t>Nicholas Dulvy</a:t>
            </a:r>
          </a:p>
          <a:p>
            <a:pPr eaLnBrk="1" hangingPunct="1">
              <a:lnSpc>
                <a:spcPct val="80000"/>
              </a:lnSpc>
            </a:pPr>
            <a:r>
              <a:rPr lang="en-US" sz="2000" dirty="0" smtClean="0">
                <a:solidFill>
                  <a:srgbClr val="FFFFFF"/>
                </a:solidFill>
                <a:ea typeface="ＭＳ Ｐゴシック" charset="-128"/>
              </a:rPr>
              <a:t>dulvy@sfu.ca</a:t>
            </a:r>
          </a:p>
        </p:txBody>
      </p:sp>
      <p:pic>
        <p:nvPicPr>
          <p:cNvPr id="73733" name="Picture 3"/>
          <p:cNvPicPr>
            <a:picLocks noChangeAspect="1"/>
          </p:cNvPicPr>
          <p:nvPr/>
        </p:nvPicPr>
        <p:blipFill>
          <a:blip r:embed="rId3" cstate="print"/>
          <a:srcRect/>
          <a:stretch>
            <a:fillRect/>
          </a:stretch>
        </p:blipFill>
        <p:spPr bwMode="auto">
          <a:xfrm>
            <a:off x="3809968" y="3962400"/>
            <a:ext cx="3887820" cy="1395413"/>
          </a:xfrm>
          <a:prstGeom prst="rect">
            <a:avLst/>
          </a:prstGeom>
          <a:noFill/>
          <a:ln w="9525">
            <a:noFill/>
            <a:miter lim="800000"/>
            <a:headEnd/>
            <a:tailEnd/>
          </a:ln>
        </p:spPr>
      </p:pic>
      <p:pic>
        <p:nvPicPr>
          <p:cNvPr id="73735" name="Picture 5" descr="rtb_0010209.jpg"/>
          <p:cNvPicPr>
            <a:picLocks noChangeAspect="1"/>
          </p:cNvPicPr>
          <p:nvPr/>
        </p:nvPicPr>
        <p:blipFill>
          <a:blip r:embed="rId4" cstate="print"/>
          <a:srcRect/>
          <a:stretch>
            <a:fillRect/>
          </a:stretch>
        </p:blipFill>
        <p:spPr bwMode="auto">
          <a:xfrm>
            <a:off x="5943540" y="1447800"/>
            <a:ext cx="1676377" cy="2235200"/>
          </a:xfrm>
          <a:prstGeom prst="rect">
            <a:avLst/>
          </a:prstGeom>
          <a:noFill/>
          <a:ln w="25400">
            <a:solidFill>
              <a:schemeClr val="tx1"/>
            </a:solidFill>
            <a:miter lim="800000"/>
            <a:headEnd/>
            <a:tailEnd/>
          </a:ln>
        </p:spPr>
      </p:pic>
      <p:pic>
        <p:nvPicPr>
          <p:cNvPr id="73736" name="Picture 4"/>
          <p:cNvPicPr>
            <a:picLocks noChangeAspect="1"/>
          </p:cNvPicPr>
          <p:nvPr/>
        </p:nvPicPr>
        <p:blipFill>
          <a:blip r:embed="rId5" cstate="print"/>
          <a:srcRect/>
          <a:stretch>
            <a:fillRect/>
          </a:stretch>
        </p:blipFill>
        <p:spPr bwMode="auto">
          <a:xfrm>
            <a:off x="1523999" y="4038600"/>
            <a:ext cx="1996433" cy="1282700"/>
          </a:xfrm>
          <a:prstGeom prst="rect">
            <a:avLst/>
          </a:prstGeom>
          <a:noFill/>
          <a:ln w="25400">
            <a:solidFill>
              <a:schemeClr val="tx1"/>
            </a:solid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1600200" y="1219200"/>
            <a:ext cx="3810000" cy="2600325"/>
          </a:xfrm>
          <a:prstGeom prst="rect">
            <a:avLst/>
          </a:prstGeom>
          <a:noFill/>
          <a:ln w="44450">
            <a:solidFill>
              <a:schemeClr val="tx1"/>
            </a:solidFill>
            <a:round/>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p:cNvPicPr>
          <p:nvPr/>
        </p:nvPicPr>
        <p:blipFill>
          <a:blip r:embed="rId3" cstate="print"/>
          <a:srcRect/>
          <a:stretch>
            <a:fillRect/>
          </a:stretch>
        </p:blipFill>
        <p:spPr bwMode="auto">
          <a:xfrm>
            <a:off x="5638800" y="1371600"/>
            <a:ext cx="3124200" cy="4664075"/>
          </a:xfrm>
          <a:prstGeom prst="rect">
            <a:avLst/>
          </a:prstGeom>
          <a:noFill/>
          <a:ln w="9525">
            <a:noFill/>
            <a:miter lim="800000"/>
            <a:headEnd/>
            <a:tailEnd/>
          </a:ln>
        </p:spPr>
      </p:pic>
      <p:sp>
        <p:nvSpPr>
          <p:cNvPr id="79875" name="Title 1"/>
          <p:cNvSpPr>
            <a:spLocks noGrp="1"/>
          </p:cNvSpPr>
          <p:nvPr>
            <p:ph type="title"/>
          </p:nvPr>
        </p:nvSpPr>
        <p:spPr>
          <a:xfrm>
            <a:off x="457200" y="-152400"/>
            <a:ext cx="8229600" cy="1143000"/>
          </a:xfrm>
        </p:spPr>
        <p:txBody>
          <a:bodyPr/>
          <a:lstStyle/>
          <a:p>
            <a:r>
              <a:rPr lang="en-AU" smtClean="0">
                <a:ea typeface="ＭＳ Ｐゴシック" charset="-128"/>
              </a:rPr>
              <a:t>What is a trophic cascade?</a:t>
            </a:r>
          </a:p>
        </p:txBody>
      </p:sp>
      <p:sp>
        <p:nvSpPr>
          <p:cNvPr id="3" name="Content Placeholder 2"/>
          <p:cNvSpPr>
            <a:spLocks noGrp="1"/>
          </p:cNvSpPr>
          <p:nvPr>
            <p:ph idx="1"/>
          </p:nvPr>
        </p:nvSpPr>
        <p:spPr>
          <a:xfrm>
            <a:off x="152400" y="1143000"/>
            <a:ext cx="5334000" cy="5410200"/>
          </a:xfrm>
        </p:spPr>
        <p:txBody>
          <a:bodyPr/>
          <a:lstStyle/>
          <a:p>
            <a:pPr>
              <a:buNone/>
            </a:pPr>
            <a:r>
              <a:rPr lang="en-AU" dirty="0" smtClean="0">
                <a:ea typeface="ＭＳ Ｐゴシック" charset="-128"/>
              </a:rPr>
              <a:t>Change in abundance that </a:t>
            </a:r>
            <a:r>
              <a:rPr lang="en-AU" dirty="0" smtClean="0">
                <a:solidFill>
                  <a:srgbClr val="66FFFF"/>
                </a:solidFill>
                <a:ea typeface="ＭＳ Ｐゴシック" charset="-128"/>
              </a:rPr>
              <a:t>propagates between </a:t>
            </a:r>
            <a:r>
              <a:rPr lang="en-AU" dirty="0" smtClean="0">
                <a:solidFill>
                  <a:srgbClr val="66FFFF"/>
                </a:solidFill>
                <a:ea typeface="ＭＳ Ｐゴシック" charset="-128"/>
                <a:sym typeface="Symbol"/>
              </a:rPr>
              <a:t></a:t>
            </a:r>
            <a:r>
              <a:rPr lang="en-AU" dirty="0" smtClean="0">
                <a:solidFill>
                  <a:srgbClr val="66FFFF"/>
                </a:solidFill>
                <a:ea typeface="ＭＳ Ｐゴシック" charset="-128"/>
              </a:rPr>
              <a:t>3 trophic levels</a:t>
            </a:r>
          </a:p>
          <a:p>
            <a:pPr lvl="2"/>
            <a:r>
              <a:rPr lang="en-US" dirty="0" smtClean="0">
                <a:ea typeface="ＭＳ Ｐゴシック" charset="-128"/>
              </a:rPr>
              <a:t>Remember that keystones were non-abundant species with an outsized impact on ecosystem functions </a:t>
            </a:r>
            <a:r>
              <a:rPr lang="en-US" i="1" dirty="0" smtClean="0">
                <a:ea typeface="ＭＳ Ｐゴシック" charset="-128"/>
              </a:rPr>
              <a:t>through a chain of interactions</a:t>
            </a:r>
            <a:endParaRPr lang="en-AU" dirty="0" smtClean="0">
              <a:ea typeface="ＭＳ Ｐゴシック" charset="-128"/>
            </a:endParaRPr>
          </a:p>
          <a:p>
            <a:r>
              <a:rPr lang="en-AU" dirty="0" smtClean="0">
                <a:ea typeface="ＭＳ Ｐゴシック" charset="-128"/>
              </a:rPr>
              <a:t>Keystones and cascades often associated</a:t>
            </a:r>
          </a:p>
          <a:p>
            <a:pPr lvl="1"/>
            <a:r>
              <a:rPr lang="en-AU" dirty="0" smtClean="0">
                <a:ea typeface="ＭＳ Ｐゴシック" charset="-128"/>
              </a:rPr>
              <a:t>Removing a keystone usually leads to a trophic cascade</a:t>
            </a:r>
          </a:p>
          <a:p>
            <a:pPr lvl="1">
              <a:buFont typeface="Arial" charset="0"/>
              <a:buNone/>
            </a:pPr>
            <a:endParaRPr lang="en-AU" dirty="0" smtClean="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04800"/>
            <a:ext cx="7772400" cy="1143000"/>
          </a:xfrm>
        </p:spPr>
        <p:txBody>
          <a:bodyPr/>
          <a:lstStyle/>
          <a:p>
            <a:pPr eaLnBrk="1" hangingPunct="1"/>
            <a:r>
              <a:rPr lang="en-GB" smtClean="0">
                <a:latin typeface="Helvetica" pitchFamily="34" charset="0"/>
                <a:ea typeface="ＭＳ Ｐゴシック" charset="-128"/>
              </a:rPr>
              <a:t>Trophic cascades can short-circuit a food web</a:t>
            </a:r>
          </a:p>
        </p:txBody>
      </p:sp>
      <p:sp>
        <p:nvSpPr>
          <p:cNvPr id="82947" name="Text Box 3"/>
          <p:cNvSpPr txBox="1">
            <a:spLocks noChangeAspect="1" noChangeArrowheads="1"/>
          </p:cNvSpPr>
          <p:nvPr/>
        </p:nvSpPr>
        <p:spPr bwMode="auto">
          <a:xfrm>
            <a:off x="228600" y="2154238"/>
            <a:ext cx="1830388" cy="579437"/>
          </a:xfrm>
          <a:prstGeom prst="rect">
            <a:avLst/>
          </a:prstGeom>
          <a:noFill/>
          <a:ln w="76200">
            <a:noFill/>
            <a:miter lim="800000"/>
            <a:headEnd/>
            <a:tailEnd/>
          </a:ln>
        </p:spPr>
        <p:txBody>
          <a:bodyPr wrap="none">
            <a:spAutoFit/>
          </a:bodyPr>
          <a:lstStyle/>
          <a:p>
            <a:pPr eaLnBrk="0" hangingPunct="0"/>
            <a:r>
              <a:rPr lang="en-GB" sz="3200" b="1">
                <a:solidFill>
                  <a:srgbClr val="FFFF00"/>
                </a:solidFill>
                <a:latin typeface="Helvetica" pitchFamily="34" charset="0"/>
              </a:rPr>
              <a:t>predator</a:t>
            </a:r>
          </a:p>
        </p:txBody>
      </p:sp>
      <p:sp>
        <p:nvSpPr>
          <p:cNvPr id="82948" name="Text Box 4"/>
          <p:cNvSpPr txBox="1">
            <a:spLocks noChangeAspect="1" noChangeArrowheads="1"/>
          </p:cNvSpPr>
          <p:nvPr/>
        </p:nvSpPr>
        <p:spPr bwMode="auto">
          <a:xfrm>
            <a:off x="228600" y="3679825"/>
            <a:ext cx="1041400" cy="579438"/>
          </a:xfrm>
          <a:prstGeom prst="rect">
            <a:avLst/>
          </a:prstGeom>
          <a:noFill/>
          <a:ln w="76200">
            <a:noFill/>
            <a:miter lim="800000"/>
            <a:headEnd/>
            <a:tailEnd/>
          </a:ln>
        </p:spPr>
        <p:txBody>
          <a:bodyPr wrap="none">
            <a:spAutoFit/>
          </a:bodyPr>
          <a:lstStyle/>
          <a:p>
            <a:pPr eaLnBrk="0" hangingPunct="0"/>
            <a:r>
              <a:rPr lang="en-GB" sz="3200" b="1">
                <a:solidFill>
                  <a:srgbClr val="FFFF00"/>
                </a:solidFill>
                <a:latin typeface="Helvetica" pitchFamily="34" charset="0"/>
              </a:rPr>
              <a:t>prey</a:t>
            </a:r>
          </a:p>
        </p:txBody>
      </p:sp>
      <p:sp>
        <p:nvSpPr>
          <p:cNvPr id="82949" name="Text Box 5"/>
          <p:cNvSpPr txBox="1">
            <a:spLocks noChangeAspect="1" noChangeArrowheads="1"/>
          </p:cNvSpPr>
          <p:nvPr/>
        </p:nvSpPr>
        <p:spPr bwMode="auto">
          <a:xfrm>
            <a:off x="228600" y="5286375"/>
            <a:ext cx="1898650" cy="579438"/>
          </a:xfrm>
          <a:prstGeom prst="rect">
            <a:avLst/>
          </a:prstGeom>
          <a:noFill/>
          <a:ln w="76200">
            <a:noFill/>
            <a:miter lim="800000"/>
            <a:headEnd/>
            <a:tailEnd/>
          </a:ln>
        </p:spPr>
        <p:txBody>
          <a:bodyPr wrap="none">
            <a:spAutoFit/>
          </a:bodyPr>
          <a:lstStyle/>
          <a:p>
            <a:pPr eaLnBrk="0" hangingPunct="0"/>
            <a:r>
              <a:rPr lang="en-GB" sz="3200" b="1">
                <a:solidFill>
                  <a:srgbClr val="FFFF00"/>
                </a:solidFill>
                <a:latin typeface="Helvetica" pitchFamily="34" charset="0"/>
              </a:rPr>
              <a:t>resource</a:t>
            </a:r>
          </a:p>
        </p:txBody>
      </p:sp>
      <p:pic>
        <p:nvPicPr>
          <p:cNvPr id="82950" name="Picture 6" descr="humpheadsmall"/>
          <p:cNvPicPr preferRelativeResize="0">
            <a:picLocks noChangeAspect="1" noChangeArrowheads="1"/>
          </p:cNvPicPr>
          <p:nvPr/>
        </p:nvPicPr>
        <p:blipFill>
          <a:blip r:embed="rId3" cstate="print"/>
          <a:srcRect/>
          <a:stretch>
            <a:fillRect/>
          </a:stretch>
        </p:blipFill>
        <p:spPr bwMode="auto">
          <a:xfrm>
            <a:off x="2474913" y="1676400"/>
            <a:ext cx="2401887" cy="1182688"/>
          </a:xfrm>
          <a:prstGeom prst="rect">
            <a:avLst/>
          </a:prstGeom>
          <a:noFill/>
          <a:ln w="76200">
            <a:noFill/>
            <a:miter lim="800000"/>
            <a:headEnd/>
            <a:tailEnd/>
          </a:ln>
        </p:spPr>
      </p:pic>
      <p:pic>
        <p:nvPicPr>
          <p:cNvPr id="82952" name="Picture 15" descr="Algae"/>
          <p:cNvPicPr>
            <a:picLocks noChangeAspect="1" noChangeArrowheads="1"/>
          </p:cNvPicPr>
          <p:nvPr/>
        </p:nvPicPr>
        <p:blipFill>
          <a:blip r:embed="rId4" cstate="print"/>
          <a:srcRect/>
          <a:stretch>
            <a:fillRect/>
          </a:stretch>
        </p:blipFill>
        <p:spPr bwMode="auto">
          <a:xfrm>
            <a:off x="2682875" y="5187950"/>
            <a:ext cx="1965325" cy="1441450"/>
          </a:xfrm>
          <a:prstGeom prst="rect">
            <a:avLst/>
          </a:prstGeom>
          <a:noFill/>
          <a:ln w="9525">
            <a:noFill/>
            <a:miter lim="800000"/>
            <a:headEnd/>
            <a:tailEnd/>
          </a:ln>
        </p:spPr>
      </p:pic>
      <p:grpSp>
        <p:nvGrpSpPr>
          <p:cNvPr id="2" name="Group 27"/>
          <p:cNvGrpSpPr/>
          <p:nvPr/>
        </p:nvGrpSpPr>
        <p:grpSpPr>
          <a:xfrm>
            <a:off x="5105400" y="2133600"/>
            <a:ext cx="3873500" cy="3727450"/>
            <a:chOff x="5105400" y="2133600"/>
            <a:chExt cx="3873500" cy="3727450"/>
          </a:xfrm>
        </p:grpSpPr>
        <p:grpSp>
          <p:nvGrpSpPr>
            <p:cNvPr id="3" name="Group 9"/>
            <p:cNvGrpSpPr>
              <a:grpSpLocks/>
            </p:cNvGrpSpPr>
            <p:nvPr/>
          </p:nvGrpSpPr>
          <p:grpSpPr bwMode="auto">
            <a:xfrm>
              <a:off x="5105400" y="2133600"/>
              <a:ext cx="512763" cy="3727450"/>
              <a:chOff x="3648" y="1344"/>
              <a:chExt cx="323" cy="2348"/>
            </a:xfrm>
          </p:grpSpPr>
          <p:grpSp>
            <p:nvGrpSpPr>
              <p:cNvPr id="4" name="Group 10"/>
              <p:cNvGrpSpPr>
                <a:grpSpLocks noChangeAspect="1"/>
              </p:cNvGrpSpPr>
              <p:nvPr/>
            </p:nvGrpSpPr>
            <p:grpSpPr bwMode="auto">
              <a:xfrm>
                <a:off x="3696" y="1344"/>
                <a:ext cx="275" cy="2197"/>
                <a:chOff x="1968" y="1584"/>
                <a:chExt cx="480" cy="1488"/>
              </a:xfrm>
            </p:grpSpPr>
            <p:sp>
              <p:nvSpPr>
                <p:cNvPr id="82962" name="Arc 11"/>
                <p:cNvSpPr>
                  <a:spLocks noChangeAspect="1"/>
                </p:cNvSpPr>
                <p:nvPr/>
              </p:nvSpPr>
              <p:spPr bwMode="auto">
                <a:xfrm>
                  <a:off x="1968" y="1584"/>
                  <a:ext cx="480" cy="7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FF00"/>
                  </a:solidFill>
                  <a:prstDash val="solid"/>
                  <a:round/>
                  <a:headEnd/>
                  <a:tailEnd/>
                </a:ln>
              </p:spPr>
              <p:txBody>
                <a:bodyPr wrap="none" anchor="ctr"/>
                <a:lstStyle/>
                <a:p>
                  <a:endParaRPr lang="en-US"/>
                </a:p>
              </p:txBody>
            </p:sp>
            <p:sp>
              <p:nvSpPr>
                <p:cNvPr id="82963" name="Arc 12"/>
                <p:cNvSpPr>
                  <a:spLocks noChangeAspect="1"/>
                </p:cNvSpPr>
                <p:nvPr/>
              </p:nvSpPr>
              <p:spPr bwMode="auto">
                <a:xfrm flipV="1">
                  <a:off x="1968" y="2304"/>
                  <a:ext cx="480" cy="7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FF00"/>
                  </a:solidFill>
                  <a:prstDash val="solid"/>
                  <a:round/>
                  <a:headEnd/>
                  <a:tailEnd/>
                </a:ln>
              </p:spPr>
              <p:txBody>
                <a:bodyPr rot="10800000" wrap="none" anchor="ctr"/>
                <a:lstStyle/>
                <a:p>
                  <a:endParaRPr lang="en-US"/>
                </a:p>
              </p:txBody>
            </p:sp>
          </p:grpSp>
          <p:sp>
            <p:nvSpPr>
              <p:cNvPr id="82961" name="Line 13"/>
              <p:cNvSpPr>
                <a:spLocks noChangeAspect="1" noChangeShapeType="1"/>
              </p:cNvSpPr>
              <p:nvPr/>
            </p:nvSpPr>
            <p:spPr bwMode="auto">
              <a:xfrm rot="2658583">
                <a:off x="3648" y="3456"/>
                <a:ext cx="1" cy="236"/>
              </a:xfrm>
              <a:prstGeom prst="line">
                <a:avLst/>
              </a:prstGeom>
              <a:noFill/>
              <a:ln w="76200">
                <a:solidFill>
                  <a:srgbClr val="FFFF00"/>
                </a:solidFill>
                <a:round/>
                <a:headEnd/>
                <a:tailEnd type="triangle" w="med" len="med"/>
              </a:ln>
            </p:spPr>
            <p:txBody>
              <a:bodyPr wrap="none" anchor="ctr"/>
              <a:lstStyle/>
              <a:p>
                <a:endParaRPr lang="en-US"/>
              </a:p>
            </p:txBody>
          </p:sp>
        </p:grpSp>
        <p:sp>
          <p:nvSpPr>
            <p:cNvPr id="82953" name="Text Box 16"/>
            <p:cNvSpPr txBox="1">
              <a:spLocks noChangeArrowheads="1"/>
            </p:cNvSpPr>
            <p:nvPr/>
          </p:nvSpPr>
          <p:spPr bwMode="auto">
            <a:xfrm>
              <a:off x="5943600" y="2286000"/>
              <a:ext cx="3035300" cy="3416300"/>
            </a:xfrm>
            <a:prstGeom prst="rect">
              <a:avLst/>
            </a:prstGeom>
            <a:noFill/>
            <a:ln w="9525">
              <a:noFill/>
              <a:miter lim="800000"/>
              <a:headEnd/>
              <a:tailEnd/>
            </a:ln>
          </p:spPr>
          <p:txBody>
            <a:bodyPr wrap="none">
              <a:spAutoFit/>
            </a:bodyPr>
            <a:lstStyle/>
            <a:p>
              <a:pPr eaLnBrk="0" hangingPunct="0"/>
              <a:r>
                <a:rPr lang="en-GB" sz="2400" b="1">
                  <a:solidFill>
                    <a:srgbClr val="FF0000"/>
                  </a:solidFill>
                  <a:latin typeface="Helvetica" pitchFamily="34" charset="0"/>
                </a:rPr>
                <a:t>Strong </a:t>
              </a:r>
              <a:r>
                <a:rPr lang="en-GB" sz="2400" b="1" i="1">
                  <a:solidFill>
                    <a:srgbClr val="FF0000"/>
                  </a:solidFill>
                  <a:latin typeface="Helvetica" pitchFamily="34" charset="0"/>
                </a:rPr>
                <a:t>direct</a:t>
              </a:r>
            </a:p>
            <a:p>
              <a:pPr eaLnBrk="0" hangingPunct="0"/>
              <a:r>
                <a:rPr lang="en-GB" sz="2400" b="1">
                  <a:solidFill>
                    <a:srgbClr val="FF0000"/>
                  </a:solidFill>
                  <a:latin typeface="Helvetica" pitchFamily="34" charset="0"/>
                </a:rPr>
                <a:t>interactions</a:t>
              </a:r>
            </a:p>
            <a:p>
              <a:pPr eaLnBrk="0" hangingPunct="0"/>
              <a:endParaRPr lang="en-GB" sz="2400" b="1">
                <a:solidFill>
                  <a:srgbClr val="FFFF00"/>
                </a:solidFill>
                <a:latin typeface="Helvetica" pitchFamily="34" charset="0"/>
              </a:endParaRPr>
            </a:p>
            <a:p>
              <a:pPr eaLnBrk="0" hangingPunct="0"/>
              <a:r>
                <a:rPr lang="en-GB" sz="2400" b="1">
                  <a:solidFill>
                    <a:srgbClr val="FFFF00"/>
                  </a:solidFill>
                  <a:latin typeface="Helvetica" pitchFamily="34" charset="0"/>
                </a:rPr>
                <a:t>lead to</a:t>
              </a:r>
            </a:p>
            <a:p>
              <a:pPr eaLnBrk="0" hangingPunct="0"/>
              <a:endParaRPr lang="en-GB" sz="2400" b="1">
                <a:solidFill>
                  <a:srgbClr val="FFFF00"/>
                </a:solidFill>
                <a:latin typeface="Helvetica" pitchFamily="34" charset="0"/>
              </a:endParaRPr>
            </a:p>
            <a:p>
              <a:pPr eaLnBrk="0" hangingPunct="0"/>
              <a:r>
                <a:rPr lang="en-GB" sz="2400" b="1">
                  <a:solidFill>
                    <a:srgbClr val="FFFF00"/>
                  </a:solidFill>
                  <a:latin typeface="Helvetica" pitchFamily="34" charset="0"/>
                </a:rPr>
                <a:t>strong </a:t>
              </a:r>
              <a:r>
                <a:rPr lang="en-GB" sz="2400" b="1" i="1">
                  <a:solidFill>
                    <a:srgbClr val="FFFF00"/>
                  </a:solidFill>
                  <a:latin typeface="Helvetica" pitchFamily="34" charset="0"/>
                </a:rPr>
                <a:t>indirect</a:t>
              </a:r>
              <a:endParaRPr lang="en-GB" sz="2400" b="1">
                <a:solidFill>
                  <a:srgbClr val="FFFF00"/>
                </a:solidFill>
                <a:latin typeface="Helvetica" pitchFamily="34" charset="0"/>
              </a:endParaRPr>
            </a:p>
            <a:p>
              <a:pPr eaLnBrk="0" hangingPunct="0"/>
              <a:r>
                <a:rPr lang="en-GB" sz="2400" b="1">
                  <a:solidFill>
                    <a:srgbClr val="FFFF00"/>
                  </a:solidFill>
                  <a:latin typeface="Helvetica" pitchFamily="34" charset="0"/>
                </a:rPr>
                <a:t>link from top to </a:t>
              </a:r>
            </a:p>
            <a:p>
              <a:pPr eaLnBrk="0" hangingPunct="0"/>
              <a:r>
                <a:rPr lang="en-GB" sz="2400" b="1">
                  <a:solidFill>
                    <a:srgbClr val="FFFF00"/>
                  </a:solidFill>
                  <a:latin typeface="Helvetica" pitchFamily="34" charset="0"/>
                </a:rPr>
                <a:t>bottom of food web</a:t>
              </a:r>
            </a:p>
            <a:p>
              <a:pPr eaLnBrk="0" hangingPunct="0"/>
              <a:endParaRPr lang="en-GB" sz="2400" b="1">
                <a:solidFill>
                  <a:srgbClr val="FFFF00"/>
                </a:solidFill>
                <a:latin typeface="Helvetica" pitchFamily="34" charset="0"/>
              </a:endParaRPr>
            </a:p>
          </p:txBody>
        </p:sp>
      </p:grpSp>
      <p:pic>
        <p:nvPicPr>
          <p:cNvPr id="82954" name="Picture 2"/>
          <p:cNvPicPr>
            <a:picLocks noChangeAspect="1" noChangeArrowheads="1"/>
          </p:cNvPicPr>
          <p:nvPr/>
        </p:nvPicPr>
        <p:blipFill>
          <a:blip r:embed="rId5" cstate="print"/>
          <a:srcRect/>
          <a:stretch>
            <a:fillRect/>
          </a:stretch>
        </p:blipFill>
        <p:spPr bwMode="auto">
          <a:xfrm>
            <a:off x="2895600" y="3429000"/>
            <a:ext cx="1512888" cy="1295400"/>
          </a:xfrm>
          <a:prstGeom prst="rect">
            <a:avLst/>
          </a:prstGeom>
          <a:noFill/>
          <a:ln w="9525">
            <a:noFill/>
            <a:miter lim="800000"/>
            <a:headEnd/>
            <a:tailEnd/>
          </a:ln>
        </p:spPr>
      </p:pic>
      <p:sp>
        <p:nvSpPr>
          <p:cNvPr id="82958" name="TextBox 19"/>
          <p:cNvSpPr txBox="1">
            <a:spLocks noChangeArrowheads="1"/>
          </p:cNvSpPr>
          <p:nvPr/>
        </p:nvSpPr>
        <p:spPr bwMode="auto">
          <a:xfrm>
            <a:off x="4949825" y="3479800"/>
            <a:ext cx="633413" cy="1016000"/>
          </a:xfrm>
          <a:prstGeom prst="rect">
            <a:avLst/>
          </a:prstGeom>
          <a:noFill/>
          <a:ln w="57150">
            <a:noFill/>
            <a:miter lim="800000"/>
            <a:headEnd/>
            <a:tailEnd/>
          </a:ln>
        </p:spPr>
        <p:txBody>
          <a:bodyPr wrap="none">
            <a:spAutoFit/>
          </a:bodyPr>
          <a:lstStyle/>
          <a:p>
            <a:pPr algn="ctr"/>
            <a:r>
              <a:rPr lang="en-US" sz="6000">
                <a:solidFill>
                  <a:srgbClr val="FFFF00"/>
                </a:solidFill>
              </a:rPr>
              <a:t>+</a:t>
            </a:r>
          </a:p>
        </p:txBody>
      </p:sp>
      <p:grpSp>
        <p:nvGrpSpPr>
          <p:cNvPr id="5" name="Group 21"/>
          <p:cNvGrpSpPr/>
          <p:nvPr/>
        </p:nvGrpSpPr>
        <p:grpSpPr>
          <a:xfrm>
            <a:off x="2792880" y="2514600"/>
            <a:ext cx="1458445" cy="1154811"/>
            <a:chOff x="2792880" y="2514600"/>
            <a:chExt cx="1458445" cy="1154811"/>
          </a:xfrm>
        </p:grpSpPr>
        <p:sp>
          <p:nvSpPr>
            <p:cNvPr id="82955" name="Line 7"/>
            <p:cNvSpPr>
              <a:spLocks noChangeAspect="1" noChangeShapeType="1"/>
            </p:cNvSpPr>
            <p:nvPr/>
          </p:nvSpPr>
          <p:spPr bwMode="auto">
            <a:xfrm>
              <a:off x="3687763"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82956" name="TextBox 17"/>
            <p:cNvSpPr txBox="1">
              <a:spLocks noChangeArrowheads="1"/>
            </p:cNvSpPr>
            <p:nvPr/>
          </p:nvSpPr>
          <p:spPr bwMode="auto">
            <a:xfrm>
              <a:off x="3810000" y="2514600"/>
              <a:ext cx="441325" cy="1016000"/>
            </a:xfrm>
            <a:prstGeom prst="rect">
              <a:avLst/>
            </a:prstGeom>
            <a:noFill/>
            <a:ln w="57150">
              <a:noFill/>
              <a:miter lim="800000"/>
              <a:headEnd/>
              <a:tailEnd/>
            </a:ln>
          </p:spPr>
          <p:txBody>
            <a:bodyPr wrap="none">
              <a:spAutoFit/>
            </a:bodyPr>
            <a:lstStyle/>
            <a:p>
              <a:pPr algn="ctr"/>
              <a:r>
                <a:rPr lang="en-US" sz="6000" dirty="0">
                  <a:solidFill>
                    <a:srgbClr val="FF0000"/>
                  </a:solidFill>
                </a:rPr>
                <a:t>-</a:t>
              </a:r>
            </a:p>
          </p:txBody>
        </p:sp>
        <p:sp>
          <p:nvSpPr>
            <p:cNvPr id="20" name="Line 7"/>
            <p:cNvSpPr>
              <a:spLocks noChangeAspect="1" noChangeShapeType="1"/>
            </p:cNvSpPr>
            <p:nvPr/>
          </p:nvSpPr>
          <p:spPr bwMode="auto">
            <a:xfrm flipV="1">
              <a:off x="3429000"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21" name="TextBox 17"/>
            <p:cNvSpPr txBox="1">
              <a:spLocks noChangeArrowheads="1"/>
            </p:cNvSpPr>
            <p:nvPr/>
          </p:nvSpPr>
          <p:spPr bwMode="auto">
            <a:xfrm>
              <a:off x="2792880" y="2653748"/>
              <a:ext cx="633508" cy="1015663"/>
            </a:xfrm>
            <a:prstGeom prst="rect">
              <a:avLst/>
            </a:prstGeom>
            <a:noFill/>
            <a:ln w="57150">
              <a:noFill/>
              <a:miter lim="800000"/>
              <a:headEnd/>
              <a:tailEnd/>
            </a:ln>
          </p:spPr>
          <p:txBody>
            <a:bodyPr wrap="none">
              <a:spAutoFit/>
            </a:bodyPr>
            <a:lstStyle/>
            <a:p>
              <a:pPr algn="ctr"/>
              <a:r>
                <a:rPr lang="en-US" sz="6000" dirty="0">
                  <a:solidFill>
                    <a:srgbClr val="FF0000"/>
                  </a:solidFill>
                </a:rPr>
                <a:t>+</a:t>
              </a:r>
            </a:p>
          </p:txBody>
        </p:sp>
      </p:grpSp>
      <p:grpSp>
        <p:nvGrpSpPr>
          <p:cNvPr id="6" name="Group 22"/>
          <p:cNvGrpSpPr/>
          <p:nvPr/>
        </p:nvGrpSpPr>
        <p:grpSpPr>
          <a:xfrm>
            <a:off x="2819400" y="4331589"/>
            <a:ext cx="1458445" cy="1154811"/>
            <a:chOff x="2792880" y="2514600"/>
            <a:chExt cx="1458445" cy="1154811"/>
          </a:xfrm>
        </p:grpSpPr>
        <p:sp>
          <p:nvSpPr>
            <p:cNvPr id="24" name="Line 7"/>
            <p:cNvSpPr>
              <a:spLocks noChangeAspect="1" noChangeShapeType="1"/>
            </p:cNvSpPr>
            <p:nvPr/>
          </p:nvSpPr>
          <p:spPr bwMode="auto">
            <a:xfrm>
              <a:off x="3687763"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25" name="TextBox 17"/>
            <p:cNvSpPr txBox="1">
              <a:spLocks noChangeArrowheads="1"/>
            </p:cNvSpPr>
            <p:nvPr/>
          </p:nvSpPr>
          <p:spPr bwMode="auto">
            <a:xfrm>
              <a:off x="3810000" y="2514600"/>
              <a:ext cx="441325" cy="1016000"/>
            </a:xfrm>
            <a:prstGeom prst="rect">
              <a:avLst/>
            </a:prstGeom>
            <a:noFill/>
            <a:ln w="57150">
              <a:noFill/>
              <a:miter lim="800000"/>
              <a:headEnd/>
              <a:tailEnd/>
            </a:ln>
          </p:spPr>
          <p:txBody>
            <a:bodyPr wrap="none">
              <a:spAutoFit/>
            </a:bodyPr>
            <a:lstStyle/>
            <a:p>
              <a:pPr algn="ctr"/>
              <a:r>
                <a:rPr lang="en-US" sz="6000" dirty="0">
                  <a:solidFill>
                    <a:srgbClr val="FF0000"/>
                  </a:solidFill>
                </a:rPr>
                <a:t>-</a:t>
              </a:r>
            </a:p>
          </p:txBody>
        </p:sp>
        <p:sp>
          <p:nvSpPr>
            <p:cNvPr id="26" name="Line 7"/>
            <p:cNvSpPr>
              <a:spLocks noChangeAspect="1" noChangeShapeType="1"/>
            </p:cNvSpPr>
            <p:nvPr/>
          </p:nvSpPr>
          <p:spPr bwMode="auto">
            <a:xfrm flipV="1">
              <a:off x="3429000"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27" name="TextBox 17"/>
            <p:cNvSpPr txBox="1">
              <a:spLocks noChangeArrowheads="1"/>
            </p:cNvSpPr>
            <p:nvPr/>
          </p:nvSpPr>
          <p:spPr bwMode="auto">
            <a:xfrm>
              <a:off x="2792880" y="2653748"/>
              <a:ext cx="633508" cy="1015663"/>
            </a:xfrm>
            <a:prstGeom prst="rect">
              <a:avLst/>
            </a:prstGeom>
            <a:noFill/>
            <a:ln w="57150">
              <a:noFill/>
              <a:miter lim="800000"/>
              <a:headEnd/>
              <a:tailEnd/>
            </a:ln>
          </p:spPr>
          <p:txBody>
            <a:bodyPr wrap="none">
              <a:spAutoFit/>
            </a:bodyPr>
            <a:lstStyle/>
            <a:p>
              <a:pPr algn="ctr"/>
              <a:r>
                <a:rPr lang="en-US" sz="6000" dirty="0">
                  <a:solidFill>
                    <a:srgbClr val="FF0000"/>
                  </a:solidFill>
                </a:rPr>
                <a:t>+</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AU" smtClean="0">
                <a:ea typeface="ＭＳ Ｐゴシック" charset="-128"/>
              </a:rPr>
              <a:t>Top-Down vs. Bottom-up processes</a:t>
            </a:r>
          </a:p>
        </p:txBody>
      </p:sp>
      <p:sp>
        <p:nvSpPr>
          <p:cNvPr id="80899" name="Content Placeholder 2"/>
          <p:cNvSpPr>
            <a:spLocks noGrp="1"/>
          </p:cNvSpPr>
          <p:nvPr>
            <p:ph idx="1"/>
          </p:nvPr>
        </p:nvSpPr>
        <p:spPr>
          <a:xfrm>
            <a:off x="0" y="1371600"/>
            <a:ext cx="9144000" cy="5486400"/>
          </a:xfrm>
        </p:spPr>
        <p:txBody>
          <a:bodyPr/>
          <a:lstStyle/>
          <a:p>
            <a:r>
              <a:rPr lang="en-AU" smtClean="0">
                <a:ea typeface="ＭＳ Ｐゴシック" charset="-128"/>
              </a:rPr>
              <a:t>Top down: Higher trophic levels control the abundance of those trophic levels below them, and /or overall ecosystem structure.</a:t>
            </a:r>
          </a:p>
          <a:p>
            <a:endParaRPr lang="en-AU" smtClean="0">
              <a:ea typeface="ＭＳ Ｐゴシック" charset="-128"/>
            </a:endParaRPr>
          </a:p>
          <a:p>
            <a:r>
              <a:rPr lang="en-AU" smtClean="0">
                <a:ea typeface="ＭＳ Ｐゴシック" charset="-128"/>
              </a:rPr>
              <a:t>Bottom up: Nutrient supply and primary production determine ecosystem structure.</a:t>
            </a:r>
          </a:p>
          <a:p>
            <a:endParaRPr lang="en-AU" smtClean="0">
              <a:ea typeface="ＭＳ Ｐゴシック" charset="-128"/>
            </a:endParaRPr>
          </a:p>
          <a:p>
            <a:r>
              <a:rPr lang="en-AU" smtClean="0">
                <a:ea typeface="ＭＳ Ｐゴシック" charset="-128"/>
              </a:rPr>
              <a:t>Trophic cascades are top-down processes.</a:t>
            </a:r>
          </a:p>
          <a:p>
            <a:endParaRPr lang="en-AU" smtClean="0">
              <a:ea typeface="ＭＳ Ｐゴシック"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AU" smtClean="0">
                <a:ea typeface="ＭＳ Ｐゴシック" charset="-128"/>
              </a:rPr>
              <a:t>Cascading effects of loss of top predators</a:t>
            </a:r>
          </a:p>
        </p:txBody>
      </p:sp>
      <p:sp>
        <p:nvSpPr>
          <p:cNvPr id="27651" name="Content Placeholder 16"/>
          <p:cNvSpPr>
            <a:spLocks noGrp="1"/>
          </p:cNvSpPr>
          <p:nvPr>
            <p:ph idx="1"/>
          </p:nvPr>
        </p:nvSpPr>
        <p:spPr>
          <a:xfrm>
            <a:off x="0" y="1295400"/>
            <a:ext cx="9144000" cy="5562600"/>
          </a:xfrm>
        </p:spPr>
        <p:txBody>
          <a:bodyPr/>
          <a:lstStyle/>
          <a:p>
            <a:r>
              <a:rPr lang="en-AU" dirty="0" smtClean="0">
                <a:ea typeface="ＭＳ Ｐゴシック" charset="-128"/>
              </a:rPr>
              <a:t>Mesopredator release</a:t>
            </a:r>
          </a:p>
          <a:p>
            <a:pPr marL="742950" lvl="2" indent="-342900"/>
            <a:r>
              <a:rPr lang="en-AU" dirty="0" smtClean="0">
                <a:ea typeface="ＭＳ Ｐゴシック" charset="-128"/>
              </a:rPr>
              <a:t>Loss of top predators -&gt; increase of mesopredators -&gt; decline of mesopredator prey -&gt;??</a:t>
            </a:r>
          </a:p>
          <a:p>
            <a:r>
              <a:rPr lang="en-AU" dirty="0" smtClean="0">
                <a:ea typeface="ＭＳ Ｐゴシック" charset="-128"/>
              </a:rPr>
              <a:t>Trophic cascades </a:t>
            </a:r>
          </a:p>
          <a:p>
            <a:pPr lvl="1">
              <a:spcAft>
                <a:spcPts val="1200"/>
              </a:spcAft>
            </a:pPr>
            <a:r>
              <a:rPr lang="en-AU" dirty="0" smtClean="0">
                <a:ea typeface="ＭＳ Ｐゴシック" charset="-128"/>
              </a:rPr>
              <a:t>Loss of top predators -&gt; increase in herbivores -&gt; decline of plant populations -&gt;??</a:t>
            </a:r>
          </a:p>
          <a:p>
            <a:r>
              <a:rPr lang="en-AU" dirty="0" smtClean="0">
                <a:ea typeface="ＭＳ Ｐゴシック" charset="-128"/>
              </a:rPr>
              <a:t>Fisheries-Induced Trophic </a:t>
            </a:r>
            <a:r>
              <a:rPr lang="en-AU" dirty="0" err="1" smtClean="0">
                <a:ea typeface="ＭＳ Ｐゴシック" charset="-128"/>
              </a:rPr>
              <a:t>Cacades</a:t>
            </a:r>
            <a:r>
              <a:rPr lang="en-AU" dirty="0" smtClean="0">
                <a:ea typeface="ＭＳ Ｐゴシック" charset="-128"/>
              </a:rPr>
              <a:t> (</a:t>
            </a:r>
            <a:r>
              <a:rPr lang="en-AU" dirty="0" err="1" smtClean="0">
                <a:ea typeface="ＭＳ Ｐゴシック" charset="-128"/>
              </a:rPr>
              <a:t>FITCs</a:t>
            </a:r>
            <a:r>
              <a:rPr lang="en-AU" dirty="0" smtClean="0">
                <a:ea typeface="ＭＳ Ｐゴシック" charset="-128"/>
              </a:rPr>
              <a:t>): “</a:t>
            </a:r>
            <a:r>
              <a:rPr lang="en-US" dirty="0" smtClean="0">
                <a:ea typeface="ＭＳ Ｐゴシック" charset="-128"/>
              </a:rPr>
              <a:t>the indirect effects of exploiting marine  predators on the abundance, biomass, or productivity of species, or species assemblages, two or more trophic links below the exploited predator”</a:t>
            </a:r>
            <a:r>
              <a:rPr lang="en-US" sz="2400" dirty="0" smtClean="0">
                <a:ea typeface="ＭＳ Ｐゴシック" charset="-128"/>
              </a:rPr>
              <a:t> (Salomon et al. 2010)</a:t>
            </a:r>
            <a:endParaRPr lang="en-AU" sz="2400" dirty="0" smtClean="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top predators</a:t>
            </a:r>
            <a:endParaRPr lang="en-US" dirty="0"/>
          </a:p>
        </p:txBody>
      </p:sp>
      <p:pic>
        <p:nvPicPr>
          <p:cNvPr id="197634" name="Picture 2"/>
          <p:cNvPicPr>
            <a:picLocks noGrp="1" noChangeAspect="1" noChangeArrowheads="1"/>
          </p:cNvPicPr>
          <p:nvPr>
            <p:ph idx="1"/>
          </p:nvPr>
        </p:nvPicPr>
        <p:blipFill>
          <a:blip r:embed="rId2" cstate="print"/>
          <a:srcRect/>
          <a:stretch>
            <a:fillRect/>
          </a:stretch>
        </p:blipFill>
        <p:spPr bwMode="auto">
          <a:xfrm>
            <a:off x="-152398" y="1524000"/>
            <a:ext cx="9296398" cy="3657599"/>
          </a:xfrm>
          <a:prstGeom prst="rect">
            <a:avLst/>
          </a:prstGeom>
          <a:noFill/>
          <a:ln w="9525">
            <a:noFill/>
            <a:miter lim="800000"/>
            <a:headEnd/>
            <a:tailEnd/>
          </a:ln>
        </p:spPr>
      </p:pic>
      <p:pic>
        <p:nvPicPr>
          <p:cNvPr id="197637" name="Picture 5" descr="http://www.hikingcamping.com/blog/wp-content/uploads/2012/05/cougar.jpg"/>
          <p:cNvPicPr>
            <a:picLocks noChangeAspect="1" noChangeArrowheads="1"/>
          </p:cNvPicPr>
          <p:nvPr/>
        </p:nvPicPr>
        <p:blipFill>
          <a:blip r:embed="rId3" cstate="print"/>
          <a:srcRect/>
          <a:stretch>
            <a:fillRect/>
          </a:stretch>
        </p:blipFill>
        <p:spPr bwMode="auto">
          <a:xfrm>
            <a:off x="1" y="5154484"/>
            <a:ext cx="1447800" cy="1703516"/>
          </a:xfrm>
          <a:prstGeom prst="rect">
            <a:avLst/>
          </a:prstGeom>
          <a:noFill/>
        </p:spPr>
      </p:pic>
      <p:sp>
        <p:nvSpPr>
          <p:cNvPr id="197639" name="AutoShape 7" descr="data:image/jpeg;base64,/9j/4AAQSkZJRgABAQAAAQABAAD/2wCEAAkGBxQTEhUUExQWFRUXGBgXGBgXFxgYHBgXGBgfHB8aHBkYHCggHB0lGxwXIjIhJSkrLi4uHB8zODMsNyotLisBCgoKDg0OGhAQGywkHCQsLCwsLCwsLCwsLCwsLCwsLCwsLCwsLCwsLCwsLCwsLCwsLCwsLCwsLCwsLCwsLCwsLP/AABEIAN8A4gMBIgACEQEDEQH/xAAcAAACAgMBAQAAAAAAAAAAAAAFBgMEAQIHAAj/xAA/EAABAgQEAwYFAwMDAwQDAAABAhEAAyExBAUSQQZRYRMicYGRoTKxwdHwQuHxByNSFBWCM2JyJKKywhZDU//EABkBAQEBAQEBAAAAAAAAAAAAAAECAAMEBf/EACARAQEBAAIDAQADAQAAAAAAAAABEQIhEjFBAxMyUWH/2gAMAwEAAhEDEQA/AGCUIkCY3QI2KY9Y1qUxGUmLEREQFoJe8aFMT2iNSbnl159IzIVIEayy0TE0iMKgZfwq2i2JkDEqaLEpUVrL2qK80RgzQLlooT85khgVgPvVvW0a2GJpsQCkS9oCHBcGriITA2tyrrFhKRFaWiLktMMOpZUuLKRGiVtEgWDDg1sBFhCXiuDE6DAFhAiVA5xFKVFgGAVkJiaVMiEqj2qNYF+XOjcToopVFfFZlLlN2i0pezlvaIvCNo0hcZCoF5dmMuaHlrCh0MX0LjneOHUzx6Iu2HMeseicbSAkRsUxIERkJj2CMBMRqiyBSIpgibFKqxEJEWJsVlQMwoUiMGN1xhSgwaBkgMSyzFbXG0zEaUlR/SNXkI2sUePOI+y/tJJBFVHqbD6xzCfiJq1aypRJ3cw4T8nXiZ6lrJCCoq6+R9YNoyxFEgAABmYGnQXjhu3VX/AHgvi5cpXZTiSgm+6evh0jqEpQIBFQag8xHLs34ULlUkEKd2/T4AkX6QU4J4lUgjDzyAHCUOQ4UKEHpbz9r48vgdGSYsyg8VZZ3izJXSO0CUxLKiNNaxtqimWURI8V0rpGwmQYNWkqiRK4pCbGwngRsC6FxuFRTlzRzijxFxBLwclU2YbUSBdSjYQVkHF/F0vAy61mKB0p6tQq5COEZvxDicTMKitSlKr3QQ3ToA7coJTMPNzBapq1UJKqvzZg3KsFMFlyJYDIAUwBNatR9yQ7+bttHn5ctV6D+AOJpuFxA1FRTZSTXu7mPoeRiQpIUkuCAQehj59znKioGal+7tUOl/AW+8dQ/pnjteFMpR70lRS3JJqPK4eK/O941OBSnkI9GrR6OnjEA2mNGiVNo10R0VEZjColUmICYCrzkxTUaxdWqKE8MYmmNJi41ll40nVERSppBiTVkljEeZD+2Q3xMPDf5A+8bS1PHsaklSBsApX0+8HP+tE9hMyWlKO8dLb1t4iB6JhLaHbZ+6CPa/h5QSxanSQFaT6wnYnMJktf/VMxtgwr1N+pMcuM6anjDlRooC2xL+/7QjcbZUEKM6ULMVV92+sH8vzDVpqoku7WHPxrR+kFMwwonSyk1SRXp1pDWIuT8dTZPcmgrTsrcAtfnTeGiTxfpUCoBtOpkuzGttqJ9zCDnGSKQpRSgsPZiduRilgMXpXR11LJKXLJBYs9PiWW2aKnKpdx4ezpM5Nw9DejO17UpXqIKf6tNauw+rfWOQYebMlMpKtCiCpaVHSNSxQguQbS3NNx1NpHE5C3UrSpaVhYOogFcu71YFaQQLirgb9PPpnT5ebp0BVKlQZx+npFZecjVe31oPdo5lis9Sky0lRCQpZLVLKdmIuDZn+8XP8A8hJ76VDWfhSNkkKZ1W+PQk+bQebOmKzhASS9g/8AMLeZcXodSEqYsQ58nFiaJL23EJy80UpP9vVqUEqepCEsUkWYsSkvudN9o85nShMeeFMUEkoJNdKR3VKN6uRySKEEtrzBsP8AUaVKSbrV3tIDGz78mTfqbwqnM52YTSua+nU6Us6UgbHn1PlQQqZfhypYQlQUQSNSSSCLPViAz03rHSOG8vMqW3IVdy/0HhHPlzt6OCknAICWA2t08A1+sD8xxIHdZVeSWHmdos4xaAH0sdi9/ahhNxHECtRTqJTsoF1JJr+q4dx4QSMactklWoEKDd0gmlQ73ffrDDwSoScSuW/xpAAH/aSR5s/pC5w5i+1GpYZTMS1C3KntDPkiP/UoVyJF+YI9YJ/aH4d49EnZxmPRqAeWqNyYiSQAIwZkWqPT5jRUmTIknKiqtJZ9omlvqiviEvGwMRrEDKM8ERrLRWsWpwiNIqYMOpMKh49ipf8AcTVnBHnEmGvHsUS7O24Lbwcv6iFzMZSkGopZ+Ucy4pkFE4mwNRWOxZgkTEFyXsW2jn/F+H7JIJAUk0JNT8vxo4z2bC9w5j5vapQF0UwLvZ9iKjlHVMumkC+3L945Vw5macPMW47sxISSXOlLuSALl2ryfnHTMOmWJQUhgCAQUksRz6xuQ4h/EWPCEKUQahmAvVqeJ+R5Qt8IZY2IUspIMokKQrTdQNAQTUDbx50pcUYsz16A7poAK6q7/wCLVqb0gzkpVJTVgpQGqqiXF1KUrm1Kt0FIJ6a+1/iCegImKYEgaAC9e9YN6+UI89ZIKgg076imoCTZ6ECpZzuqGjMZxmpomqSFd4BSU8ya7AnfeFjMwEhgqoIdOn9Lagyj1o29LtFRqozvj0pW4ol3CQQS7OaAA86UeLUvEkhylICiGSlRFUqd2clmJF9zuIq4WWZig4JvUOTRJIs9ABtsIKLwSkpE4JZBcIOp3Glie8QRqNgeo2qgZ4exK0kJIIQli1SCWSzbCymFqvyg5mMuXNw6gpGspZWnUU6tOziof8tC/lk8J1AqdTMdL0ILbbkAeGi1IMz8Y8tMtJSlSiAE78i9WFQT5eQikK4bztJmLdkIZDBSnJAH6e6CpyE7WAc0eH6TiUlNgX9/UtHJsywUyWoLX3kJfSpFf8lj4upJLUh7yZaloAmakLFClThiNm3DMd7wcv8AWihxnizKQky1BLk03tt4Rz1c1RIckl6eJP3ho42SlB0hTlVSKgU6O3tAHJ5RVNQkAEvT5xU9B0Xh6WZctCdLKYOw3O94dcgSTOlhnq59DC/lmHKVOu5FT05CGfIVDtNRTSyRzPg/40HHvlFfD0wjEQhZjEdscywlcSJMQS4sSxHVUQrERLTFvREa0wFUCWiNcXFIiutEDIDzvEcsisSzhSKyfpAViSqsZx1tW4YiI0pivneJKZSqE6UlTAOW6t1jX0FnGYZY76CCk94pIu/LlCFxsorGgCiulgLH13htw/ESVyAaWFqtSE/HZlrnjS6gxDbjYgEXjyy9rpdweTsnvDraqT9UkUPkYs5fnCsOOwUNUslkqBZSSWoU7+3R4aZxShGpfw87Ns55VYfSFKbjJfaEgFSyWSe43je/Kgjp7T6GcvwyJQtrUo/GgkqvZgH8h7wLzjHBJBlnSRyNwGZ2tWjH2iojEByqaVEh1ACrPSxJbk9D4xJjsCFBKlFIKmbSeex2e48BeNidV5uId1oWxUkpUHKfhBLAu3QDwHOBWKWsEgvYJIendBAtdrjxgynLFBVWIXRgyWU7CiaAuE0FvVqM7B6D3i3sUqFLPYlutHtfMpqHdlpaxJIJJCiTWlNPdCQWuzxfcCXKShRWt/gSHKW0qFU1Jd26D0qBaO0JBEoBmfUrkCKAlzU8rjkIeP6a4OWZhnqCQqXLKUGazCc7Bg5ejB6HvUipNYDTl80yv9RSWh27xOqaolVe87klRSdIZgfGI5mOUGIKkKCmIIH/AMbW/wDJuruXTifshqGHUkdqpM6bKIVQpKQkgAOk6kpLHY0FYW8Vl6ppJBZzrWoAhBZyEhq6G5CpI3oDlMZbws1JQkzCBrHcK6ahRynUO8H/AMQ0D/8Acf8ARlQQRMC6JPW/eJDhvUxSxaNayywlSfgBoPAAlgH25tGmExGt5OICqnUHTpbyZ4jGa4bLl4hSlLUVblR3f79KARYwOXqw89KiK8uQ5fKDeTpTL7qgwHwliAevy/BGmepCTrqKitiegeo36Qb8OHPBibMYJAAYAquTzYbQ5ZBhEpUT/iAkfMl4QuHs6GilwNnp0dmh34Yx4mIKg9T4fOH8ZLVcvRgePRX7WPR6nIBw0XpbNA2QYvoVGlVGZgiBSolnKpFFS41pTLMaERGJsaTcQwgZDilxUUsCkVMxzRI/PpCxm2dqFgp+g2ERarDpLnRriZiSFAgEVBB3p9o55hOIClzNWSg0cXfkGurTUVhik48CWJg1JRpOkqZSizgmpd/DnBeWQFXM8yTIUZRSyUlgly5B3r8Q9PGBuWoVMWZvwAEBOoK0EBKrlIu4QKbmsXcuy1eNmrmTS6Xd3PwiwLVYDfrBWflWqYFkNLSAEsWqwH5ZzziJJGtUsQV6RNWQtSatUUsDUBti5eF+djNTqMpk6qNbUGoaVptBTijFrLoSyUihr8TFnc7W/KQtrCviPhCmr0jMC/eCSCbMduRehfd4YMBI7QBboVKDajoCVMXDKCe6R4irXECsl4VmzgFFQQkuxNT4taHXKspRKV3lArAAP6QRdm8nv4vEcuUMlU/9rJT3SSNRIYOQx71BWhAIuaCFvOZOgEEBIOr4vid3cc3FR15R1jLiFIoHSA4NK126dRChx7hAJSCp9XaaTS4UFsz2oK8hGhsc1ND1uD+3nBzIsKuaSlJOouWSbgOqrXOop2sTyaKuJwrTgmhZmtYAbvzJ523hs4Iwiu2m6QD/AG0FJBa1W83avKG3oSC0nh8lKlhJ73eJIBfp3qm4Lnw3aK+Lw5SUhagwUkAFjrLD4gE1PJIpZ94dVSO6mrMGqzMB9WB8mgLjZ8uYkhagKkVP6iWdjzJfz6xNuHCLxFpcLAANXLhqck7noRvQiA+KxQWHSbWICQQQN0hNRU16w05rwYhY1oWdXLm2wf6CElMmZKWQUkGot5Gh2uIeN1Ngjhs0WbgAjk6ajkxZ78rxLjMwM2WBqBU5d2DD/wAj94H4uQFVTpb/AB71LuA9CPClogmYdQcaXFC471LXD08IqxtMeAxqAEMtdKlKBqbnVmSN6iO4cP4OXKkjswwV3iSSSSdy8fP2X4VT60TFIKQNXZrIUUs+lJsCSAAOkdz4MzLtsLLcjWEp1BiGUUhwx5FxHT8pI1ujmuPRGRHo7AIlqiwmbFLtGj3axzUnm4iKq5kYmKiliMclMFpXNbQHznGaRdhzvFfG58lLi+kFStmA3MKmN4l7caEAAvdYcNu/SDW3FhWJ7WYdE1wAzHunUK77RGnGrCXISRUFQW5r7WMD8QvCyRVlLIomXqv4mKObTlsk6QJekEJcpZyzK3VXYPGibWuEmapxOkKYK0tpSC3N6GrEir0hxn4aWUoAGlCgO0B0AqUdqJYjw9YB8L5ThzNKlzTNSg0QEJKVBq6gTUcm8XeGZCQZgCQlCUhwXQe8RZh8J2YRF7MWcHhwkFnYACvwpTyrc2HtAPPMSpaXlqKZaSVEiupXUkv+eQKjELLllNvyFGZnBpZg9oWM9xJWdS1KpRMsApSkdQ/esNm6xmLuNlklr7u73Lt+c4J4TLpSZQVMmEG7aeezu9RvaKGPUJRDKClb95zatBQDYQZ4U4fXPeZO1dkCO6ymP7QX0JOxkcQScPJSSdRbuSkmwFhQW3cxUxfEs5SkS1YeW0wFSUk3SA9xYuHvDlnPB8nEYbs0ICCA6FADu+Q25xzfMZOPlJ7Ep1AApExCXJTy1XFPAxzy506H3gnNkzJDynCQSkod9JIr1PN+cD+P8zHYywwczgpmbTQht3NX2cP0hW/p/PmS5kwMQju6wRUF6dXvSGziPLELAX8VCUpu5uCDWxq28NslweyDPkFcxLMHQXALNpc38EpPnDdwzmBlzwFd4VSqjsFnUCLOHBNuYjxwA1JKmbvIs2l6XuQ1P+VozjsnHbImain4dQe12dq7A8me0a3ppDbjMX/bWVqZKXLOLDw5HbpHOl8VTlImTJYQhCCA+h1KKnam3jT3aGTiRZVJVJlqAJSoePdLps+3vCBk2GxiT2kmWtiKuKKHUKuOsHude2NkjimYiYmTi0yylYdC0hiHNHH5tFTHdmqeSSktQKV8jyvB7gvhKauaMVi6qHwJLMk18vS3Xa5xlwsJupUvuzEi76RyY0NPGNlntnOFSx2xoSHuKb33p46r1g5iMH3Srs0mx7yW2A1BqCju4HsXXJU1aF6FjTMTRj8uVocMFO1S70CtPJiknvMemk3jogEwqVSl6gGSSHSzgbEj/to1CesdI4UxWlSSwSltJAUOZNd3Dszwq4ckp+F1JUQRuw3AN3FGpboBF/AzVJWlSRqTYhJex3BqPzo7LlZ1QLEYhZRnSGHxW/xV9KR6O/lBjUzflFLEZqlDPV3t0gEnHmYSAuzA0d/OJf8ATJIYM5NSft9I43kppPz9UxWlD+TfvC/n+aiWdH/VVyIIY8qXhuk5WAkkDSndRufACFXiRMqQCuWSmaXbnW5duUEu0UvTc1WoKExNSoatiW/SSagRNh8PLXVSUSwbd7Wo+ASX9YBTJhUdVSeZ5xcyORMmzUpRfmSwSN4qg6YfB4aUnWEBwCxJAJYOarPyhSzPGmcRQlqijabkpTz8SdthDdmuX6ZICXWpmpdXMdB03gFI4cmmahBSClRBLukOaAE6qVO3vEykd4Uwi+zSpakgAEDukkB3ZzdyVVtSDs6QyCNLgc6B9izUfx8xBbLcCmUhiBqDjY2pU/enOsCc/n6UkOjoFAqJJ5C2/IxP1RSx+dlPc2Ab+2Uizcwdn389wuzJ7zGTqSedaHoH3FILYjCzJsxpMsKDuSUlj6W9eUXcBwlOnTGUjs027pABHKznxitgxjhbhlU+aFFBUkd5wKJD0BJuebOzXjpsvDJSg0KQKV+xNRBrIMsTJkaAxIHi3iYBZjNAQdlc9RDDqerRNVFzJ8R3SkKoDTdidn+0SHCBRNHUOdfYv6ws5HMV2zlaymv+OlujWhjmzD/+vvKLubsDYlnbf0bpBuEDx+UI1qShIKlK1LN67k1foP8AxHKLBwSUpA+b+bPTnf8AaDWU4Fy5vdRqXJjbNcMEnl5D884813ddsmFHHYbvA2Ygj1szb03dxFiXgpalAm1q1H5vyrFmfKDuL7bW6iv8Rbw8uzfOG8ukyB2PytLCYE1Tb9h7xfwOGQlFPhNRsa1PvWDK8MChvo7826wCRIKVKFe7UN0rG/Pqjl3BiUQgF7AG4NA8UpazMJKiz7RVzWcAnulOo0DlmJ3Fa+1xFTJphok6TzdZKv8A3sCPCO9cy3x/wt3P9RKBdJ7zO58D0pChluZKSCguXaxAehBBruG6g+cd9ypKJiVAgKSd9jtUc2jmfFfB5lTlTEFgS4cUazEPUbP9Wi50mxSwGP8Ahc6ksxUxdJDNrAHuzW8yK0HVqTQuO8kAlvIh2rQ15QsHFy3SlP8AaV/3B6bCtCkhxbfyDRkUtTh++h3dJsed6g/zW+AojGqYd5Nv/wCTf/aMQa/0sv8AxPoj6pj0VrFjLcAJYLN8/OCeEkJQkm6iaR5ErUyQKmw5DmYlzBYSAlBBpfn+0cyFZ5mhCHUoUs5Yef2EcrzLGKmrKlFzs+w5DpDjnmH1J7WbMOkH4Ffq6FvoYR5igVEiz0i56TqzLnJAAUnUxe5F2/HaC/C+JQJgSaJJHdH1N/J94EpkgixKjWGXg3KUlfaqIYUSOv8Al4coaxxnZkhEvUoNVgBelgPznEGBQsTCtTJLsBYjmSasW6PeNMblfbKAWppaQRpFNT31EXEXpWELgvqv3mL1NfM+8c1jCFMlgLhydz4cvzpALH4PWCST528AKPvUwyiVpR1P43z94DZqguUpJJ3sK9CbC17+gGKDh3J0ggqPlVm8HZ3/AAw84LDJSO6geP7vCnk1C5rY2p5PX1/h5yycCAftG0reHwzIIIqeVfYwAxWSFSq86V+zQ1y5gjdLO7RTFSTwsCGc32HLnv7wdlZOlErQBepMXVK9olKqRrGDJeEEsQtZ6oAk/n5eGbMiQgkPYm7UFY4vxLx4AookIBampRceA5+MRy/O3qK88MkjEO9LRPhZwJc0jlMvjTFBRImU/wAWDfKCWW/1CmJUO2QFJe4uPKOd/Cxv5I7dlwCk3f8ALfOIp+B/upULb18oH8K5kjEIEyV8Jp3Sb8ukM/ZveLnHoWgecZA9Ub3S7B+f5zgZNytcsOEA2JO782NPfzhzJq14lXLChF50kByHCFMtWxNfM+P5cR6dLKgy2p09x+feGBKAA0DczTv+3v8AtD8ZzniHJUB1AJVUk0D15mp84p5WjQlIQW006EDbp8t4P51Yn9Q6N/I/eBeEwyviAFT5P+b0+5UiycSlrew+0YiAylf4K8lCPRjiTC5eptXTy/f5RHPw19zB7ETAwBoKMPC38QvZzNYE26fm8Ic/47xB7qAzlyW6QnoANn2pz5+G0FOIJqSpmOp6nU4boGfzeNMBISoOTqP+NRuBRgxNXqRQRUSqqSC+lLB+pbo5h2/p/Kop2LkMG5Cv09I2wmBSJTKSlJ5OK9aExc4RnJTO0kC5NLNYn3/Npt04OzcM+pRc1+F2uKxNhJiQRcEWe5+wuYmxS/iCWBJ8bi3jC5NzEIm94hIFBud9g55Xv6xKjbLmd56vYDl9B9GF49i8DquSAKsKOR15D+aX1yyXrA0uBcncjx22tV+VIvYuQAKnoADc9egbw9oCEImJlkDfkBQDx9IYsumEkErLDmTT1+0Ls1IS58+Xr+fWCWUYsMGZvzl84m0w3pmdfWMmeBU0EDhiRGeyC7/f2hnJWCGIxICQXvy3ieXPcBvkW9YDY+WUSQK06kH2BfzMTZViXAfTajKBJ846xKp/UDElGXYlVX7MpcUbUQl/d4+X502rR9U5/gUz5E6QaCahSDSxKaHqQW9I+Wsxwq5cxSJg0qSSCGbzHSLvSKrpMZ1R4R5CCSAA5NhziQ6z/QnEqKsRKL6R2ax0JcN5tHWe1qWUHpQ2EI39NMt/0+FBUAJk06plQ9mSOjD5mHZM4NUEU8SKfqYRsVG4m/3GcHe31eL8uaDZvWAeGDzmBNAA70rsxJI8IvYSSZZNyCX39vtE24pdmTW6coCZhi1V5C4/KHzgnPU4pC/mqyATuNonWCs1nBW3gbV5Pt5+EQZbNSKbEu/id/znEcxGssd7H5RP/t7Bxf6bjyjaMEOzTyV6n7x6AKl4hJYCgoL2EYihhmKAlOtQ1KI7vTr0hL4mUr4WJJoWsAdofSmjnkD9nhU4hDuQDGtDlWeYbQoJNzuWFH5CCmSZdKSjWVd40Hf003oWp4QPzjBFMx1lya1JhiyEAgqEtuoCXO/dAomNvQFsElBQ0tqXIr6km/SIspwwTitYQS9NRtQfK0EsKyqVAFWs3jHk0WCKElnPIctgD7xz3tWL2bTBpuQ9KFi58OkIOMnNPZKEuSe8CoOAWc2UHNg9od8VgyugWpIDs31hW4iyMqKBLqs+VOaiLAX8eTxpezTnw/jgUJCSHuSGAAahABNTU/zF+ZPClFILqsWqB4/lI5nIx82SkytY1Egak0EtLl1EkMTeuwHN3J/72gJUEzEpLUJKjqAZgDcmxPpZzCxhx+KBXpT8Pj8VHc1dmr4NekEcrlD6v+eUJqMdQrJc90uGJ0EuEjqtTO23kxXC53Vt0lMsAC6lEkudyB+UibDDvKWHb8MFMGqFvBzmAJPl+ecFpGLeqR0/fwiONyrE80w2tBetKb+fLp6wMyHGnQpNNSFAHwbpf2g1Imd0A7j5wDx+D7KYZksEg/EA35+dY7ypS5ziwBe1KuC5FgY4f/UHGpmTA8sFTOFuQpjzcV8461m61TnTLcOnckV3pHPeJODJynmIIWt66qP4RXlqbHNQkwRyTGiTMCjLClbEk08BGJ+AnoVpUlSSNm8toL5NwxiJrHSkJf8AWw8bVhS6jwzmmpIPhsSah28IZUznS5BA3JFfAnk0KWT8OrkpACiQkVvXmBDTgpapvdSkoSGKid+gifLOlYscMpK9UwjSSaU2/PlBuaW5RpJQEJAAt7/v+0R4yzjaOfK9FVxE9gW8x9RALH44Ker0d+m/0iLOM10uXq1uoP8AMLk7GMdQ2It/ioj5UieNtaisqUVEtcbftz+45QQwxCugVUbsReA8qd2WlSyQgqYMHLD7pf0EXhjHZIFTUeHP3jrJ2nU4wxNQtLGocG3pHom7F6sT6R6PR4QeS3MW4HVq+X2hdz5NGFXLULeJgwsGg6DwtcxUzGUzEfp3jyly3iLCHtAVC5ar+T9OkFMmT2RAJptQgP0DN5msWs6wOtKl9Cx5RBlCgESyxUet429NnZnwsrdr1rGJ8nS6ga2f92ifCIc9Tz+0XlYcNb1jnarAuUpVAAWPRh4vGs1Ir6Eg8usbY6WUgkl6MA/3pAnGzlFGlDCwFXYHfqS/5WNO2L3EQEzuoDh2AIoSk1LnYWG5JPKFtUzQ6Tpfe5YciTU+FusPE3DhI0oLqZipP6RskCtevnC/PwxR3ezfVs7UBuQKFrud94qcs6GLWDmhctBQvUskmZqTpCGNByLjvCI1LWmY4dQ1HRuw7yrbAkAPy9YGSpzEoQ3JwSwFySfSgvbaGAzEJSgBmULmhLBjSKplaYLPJySntS6VLBJsw8/YF7ecdMyrM0EpQCLepuaeYpHLcTLE4UIGmjv7F6PG2ExU6VNEwn4BTmVGwqahx7mJxTucua6XH4WjImH5vC5kmc65aHZyAW5PtXq9oJDHAkgc4GE2lm6RSsRTZctaSlYo196xUlTnJSWB25H7RZlSCTW0P8lhwKxfB2HWQUqbewNG6wRwmUSZTMHIduUXBJq/48SIk7/n40XOd/xHiiSxUxSIsq6RDpZT8qDxjcKueURullC39Io4zGBLgkU571aMT8WlAUoqAASOfrTZyIS+MsxZK1FWjuOnkohjyuAX/kRso0Fz7FonYib2S9aAWSzMpmJSDYs5rX1EaSMZ2SVy5iTqUBLWw/6fcqoc691uY9U/DYhUxUxRJdlAJOogaixq7VPy9W3IyZqRqTrUCQqvxF7gmrkN7x0n/EMZjmAMxEt1KShWlKSP0EJZTi5BJfcEO/NyyrBjSl7gUPMA+1XgfI4cTqQoBgNuQ5MR0hkw8jSlo78OP2ipKRmNIzHQKeGLpBPIADpFfNg6TyZm+sWJIp5D+IpY+WSCPPwjxfFlbPU/+nIS4DEU3PIQM4Olf2yQHIJBNeezwU4nxCZUgsKkMkVud/rFbg6SoSK7kkV2t84525D9NGBSRVmNg/WC6QANyQGgXljteuxPzgvKl3Lki/4IiVYXi8NRzT5wu5jJZQYN4X+0NeMbdvD7wJnyHrc/n48ae+msU9CUjSACq7befnAfG5DqJmTTrJ/S1PAh6geLQxYVOl2vQ0r68wwiWdZzVvn+cv5tLmeZ4UyzqUkh3AHlTuhg1vy8a54maUpH6RpcD9FFW3Jp4QzcRZeudRLBId1EPXoPr+8L0tWlPdBdgP8Aj4CxYPR/eL43YESMUpHdbkoDZ61INz9oYMPhkzlJCgAoUCXrSoNKUNYH4GSldW1EMmtO8znzv+GC2QyyFlAFUlyrcqL26OE+ogtXg6n+3pSh01YFmoK0d3tE+T5ge8FguFEE2cO4Uz1irmOLmJllS0gt8Wlnpul/hcs/jBLKhrYhjqGqOV99KgvLL+It1hjwihpEBZMgDygnKLAE2sPGHj01EkEN0jZ35CKyS8ZWuOnmnFXEEuBu/teIlYwJcXPqz+TRnHzyWCaVY+PjC/jZ5BZN/vEbl6FD+J8VVIFyoD0rChjpk6b2fa/EVBgRqdAolLOdLpTXxtWGHOMIVMo10kFKeof3NR/y6RVxmE0a1lzq0sAaMlAG1vOKlTSlhpegMk6lE1sAOSWYOC55V8Yc+AilfikVpYu7dXDH1hfyXKxNH9xTkKKQSasklmUK8jXkOkdAyHLex6uBXdx+0ej85tRR0CkaKVGCYimKj0h4qjMV9cegDwDB+Yb+Ip4oh+m/2iDEZgCQNgPeK07Gpj59rsX+MEFaVMNmD2Eb8OYPTh2c0ck/QfKJs5xQNDZ/WJsrnJAIFrxx5cvipBbKy6a3o4+kFpitn5/YfeAOFxqEu3PlHpmbJdg9HidxcgtOw4AvX2EUZyW87xArNQQ20RTMx2vFSnHpc5nDVdz1A2/brE06UVJS7glqeEDu3SC/oInTmOolzZmvttHSdudmIMcgrTpQNqnYPu/h84VsXIRKSoqUCpRKE3ADDvHmSzV5jaGibmI0kJu33rCJxEoakVPc7v8AyV3lK83HpDPeAdy9KdASgWZV+lSf5g3JZEzW12fyBPo5EIuV5iQpCeZalN3r0DW6QYRxF/dJqEggeP6ifCjQ2dq+HETRNGsMUFwfEb16RvLWJVE0DMBy/b7QMw2MCXYnTU+ZB/aKmHzAKW5NQWN7inyJjnhh5y7F6nBgrMU+no0JmAzAA6vB7/m8F0Zslw5NG5xoaa5SojUtz5GBKM3S179DEqsxS7xeI1bxUkUBLNU+L29IBYgjUAn/ADc+X8CJMZmIYMefygfKxqQoqe4OxpqEYPZq4qB8PeLX0lxQeYhMTjO2nFJCyAQFhixDM3RSahj4UeGrMMzlhOgu7KBPPusB8vSAHC+DEtyshxYj9SdiafEQz+EdcQLZblaJI0h1A1B51f1H0hlw6SkMdreEDFZhINDSj2MSpziSzaj6K+0duGQUVSt40mwPGao536H7RsnM0Ety6GOuxKZjHoj/ANwTzMejM//Z"/>
          <p:cNvSpPr>
            <a:spLocks noChangeAspect="1" noChangeArrowheads="1"/>
          </p:cNvSpPr>
          <p:nvPr/>
        </p:nvSpPr>
        <p:spPr bwMode="auto">
          <a:xfrm>
            <a:off x="155575" y="-2065338"/>
            <a:ext cx="4371975" cy="43148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7641" name="AutoShape 9" descr="data:image/jpeg;base64,/9j/4AAQSkZJRgABAQAAAQABAAD/2wCEAAkGBxQTEhUUExQWFRUXGBgXGBgXFxgYHBgXGBgfHB8aHBkYHCggHB0lGxwXIjIhJSkrLi4uHB8zODMsNyotLisBCgoKDg0OGhAQGywkHCQsLCwsLCwsLCwsLCwsLCwsLCwsLCwsLCwsLCwsLCwsLCwsLCwsLCwsLCwsLCwsLCwsLP/AABEIAN8A4gMBIgACEQEDEQH/xAAcAAACAgMBAQAAAAAAAAAAAAAFBgMEAQIHAAj/xAA/EAABAgQEAwYFAwMDAwQDAAABAhEAAyExBAUSQQZRYRMicYGRoTKxwdHwQuHxByNSFBWCM2JyJKKywhZDU//EABkBAQEBAQEBAAAAAAAAAAAAAAECAAMEBf/EACARAQEBAAIDAQADAQAAAAAAAAABEQIhEjFBAxMyUWH/2gAMAwEAAhEDEQA/AGCUIkCY3QI2KY9Y1qUxGUmLEREQFoJe8aFMT2iNSbnl159IzIVIEayy0TE0iMKgZfwq2i2JkDEqaLEpUVrL2qK80RgzQLlooT85khgVgPvVvW0a2GJpsQCkS9oCHBcGriITA2tyrrFhKRFaWiLktMMOpZUuLKRGiVtEgWDDg1sBFhCXiuDE6DAFhAiVA5xFKVFgGAVkJiaVMiEqj2qNYF+XOjcToopVFfFZlLlN2i0pezlvaIvCNo0hcZCoF5dmMuaHlrCh0MX0LjneOHUzx6Iu2HMeseicbSAkRsUxIERkJj2CMBMRqiyBSIpgibFKqxEJEWJsVlQMwoUiMGN1xhSgwaBkgMSyzFbXG0zEaUlR/SNXkI2sUePOI+y/tJJBFVHqbD6xzCfiJq1aypRJ3cw4T8nXiZ6lrJCCoq6+R9YNoyxFEgAABmYGnQXjhu3VX/AHgvi5cpXZTiSgm+6evh0jqEpQIBFQag8xHLs34ULlUkEKd2/T4AkX6QU4J4lUgjDzyAHCUOQ4UKEHpbz9r48vgdGSYsyg8VZZ3izJXSO0CUxLKiNNaxtqimWURI8V0rpGwmQYNWkqiRK4pCbGwngRsC6FxuFRTlzRzijxFxBLwclU2YbUSBdSjYQVkHF/F0vAy61mKB0p6tQq5COEZvxDicTMKitSlKr3QQ3ToA7coJTMPNzBapq1UJKqvzZg3KsFMFlyJYDIAUwBNatR9yQ7+bttHn5ctV6D+AOJpuFxA1FRTZSTXu7mPoeRiQpIUkuCAQehj59znKioGal+7tUOl/AW+8dQ/pnjteFMpR70lRS3JJqPK4eK/O941OBSnkI9GrR6OnjEA2mNGiVNo10R0VEZjColUmICYCrzkxTUaxdWqKE8MYmmNJi41ll40nVERSppBiTVkljEeZD+2Q3xMPDf5A+8bS1PHsaklSBsApX0+8HP+tE9hMyWlKO8dLb1t4iB6JhLaHbZ+6CPa/h5QSxanSQFaT6wnYnMJktf/VMxtgwr1N+pMcuM6anjDlRooC2xL+/7QjcbZUEKM6ULMVV92+sH8vzDVpqoku7WHPxrR+kFMwwonSyk1SRXp1pDWIuT8dTZPcmgrTsrcAtfnTeGiTxfpUCoBtOpkuzGttqJ9zCDnGSKQpRSgsPZiduRilgMXpXR11LJKXLJBYs9PiWW2aKnKpdx4ezpM5Nw9DejO17UpXqIKf6tNauw+rfWOQYebMlMpKtCiCpaVHSNSxQguQbS3NNx1NpHE5C3UrSpaVhYOogFcu71YFaQQLirgb9PPpnT5ebp0BVKlQZx+npFZecjVe31oPdo5lis9Sky0lRCQpZLVLKdmIuDZn+8XP8A8hJ76VDWfhSNkkKZ1W+PQk+bQebOmKzhASS9g/8AMLeZcXodSEqYsQ58nFiaJL23EJy80UpP9vVqUEqepCEsUkWYsSkvudN9o85nShMeeFMUEkoJNdKR3VKN6uRySKEEtrzBsP8AUaVKSbrV3tIDGz78mTfqbwqnM52YTSua+nU6Us6UgbHn1PlQQqZfhypYQlQUQSNSSSCLPViAz03rHSOG8vMqW3IVdy/0HhHPlzt6OCknAICWA2t08A1+sD8xxIHdZVeSWHmdos4xaAH0sdi9/ahhNxHECtRTqJTsoF1JJr+q4dx4QSMactklWoEKDd0gmlQ73ffrDDwSoScSuW/xpAAH/aSR5s/pC5w5i+1GpYZTMS1C3KntDPkiP/UoVyJF+YI9YJ/aH4d49EnZxmPRqAeWqNyYiSQAIwZkWqPT5jRUmTIknKiqtJZ9omlvqiviEvGwMRrEDKM8ERrLRWsWpwiNIqYMOpMKh49ipf8AcTVnBHnEmGvHsUS7O24Lbwcv6iFzMZSkGopZ+Ucy4pkFE4mwNRWOxZgkTEFyXsW2jn/F+H7JIJAUk0JNT8vxo4z2bC9w5j5vapQF0UwLvZ9iKjlHVMumkC+3L945Vw5macPMW47sxISSXOlLuSALl2ryfnHTMOmWJQUhgCAQUksRz6xuQ4h/EWPCEKUQahmAvVqeJ+R5Qt8IZY2IUspIMokKQrTdQNAQTUDbx50pcUYsz16A7poAK6q7/wCLVqb0gzkpVJTVgpQGqqiXF1KUrm1Kt0FIJ6a+1/iCegImKYEgaAC9e9YN6+UI89ZIKgg076imoCTZ6ECpZzuqGjMZxmpomqSFd4BSU8ya7AnfeFjMwEhgqoIdOn9Lagyj1o29LtFRqozvj0pW4ol3CQQS7OaAA86UeLUvEkhylICiGSlRFUqd2clmJF9zuIq4WWZig4JvUOTRJIs9ABtsIKLwSkpE4JZBcIOp3Glie8QRqNgeo2qgZ4exK0kJIIQli1SCWSzbCymFqvyg5mMuXNw6gpGspZWnUU6tOziof8tC/lk8J1AqdTMdL0ILbbkAeGi1IMz8Y8tMtJSlSiAE78i9WFQT5eQikK4bztJmLdkIZDBSnJAH6e6CpyE7WAc0eH6TiUlNgX9/UtHJsywUyWoLX3kJfSpFf8lj4upJLUh7yZaloAmakLFClThiNm3DMd7wcv8AWihxnizKQky1BLk03tt4Rz1c1RIckl6eJP3ho42SlB0hTlVSKgU6O3tAHJ5RVNQkAEvT5xU9B0Xh6WZctCdLKYOw3O94dcgSTOlhnq59DC/lmHKVOu5FT05CGfIVDtNRTSyRzPg/40HHvlFfD0wjEQhZjEdscywlcSJMQS4sSxHVUQrERLTFvREa0wFUCWiNcXFIiutEDIDzvEcsisSzhSKyfpAViSqsZx1tW4YiI0pivneJKZSqE6UlTAOW6t1jX0FnGYZY76CCk94pIu/LlCFxsorGgCiulgLH13htw/ESVyAaWFqtSE/HZlrnjS6gxDbjYgEXjyy9rpdweTsnvDraqT9UkUPkYs5fnCsOOwUNUslkqBZSSWoU7+3R4aZxShGpfw87Ns55VYfSFKbjJfaEgFSyWSe43je/Kgjp7T6GcvwyJQtrUo/GgkqvZgH8h7wLzjHBJBlnSRyNwGZ2tWjH2iojEByqaVEh1ACrPSxJbk9D4xJjsCFBKlFIKmbSeex2e48BeNidV5uId1oWxUkpUHKfhBLAu3QDwHOBWKWsEgvYJIendBAtdrjxgynLFBVWIXRgyWU7CiaAuE0FvVqM7B6D3i3sUqFLPYlutHtfMpqHdlpaxJIJJCiTWlNPdCQWuzxfcCXKShRWt/gSHKW0qFU1Jd26D0qBaO0JBEoBmfUrkCKAlzU8rjkIeP6a4OWZhnqCQqXLKUGazCc7Bg5ejB6HvUipNYDTl80yv9RSWh27xOqaolVe87klRSdIZgfGI5mOUGIKkKCmIIH/AMbW/wDJuruXTifshqGHUkdqpM6bKIVQpKQkgAOk6kpLHY0FYW8Vl6ppJBZzrWoAhBZyEhq6G5CpI3oDlMZbws1JQkzCBrHcK6ahRynUO8H/AMQ0D/8Acf8ARlQQRMC6JPW/eJDhvUxSxaNayywlSfgBoPAAlgH25tGmExGt5OICqnUHTpbyZ4jGa4bLl4hSlLUVblR3f79KARYwOXqw89KiK8uQ5fKDeTpTL7qgwHwliAevy/BGmepCTrqKitiegeo36Qb8OHPBibMYJAAYAquTzYbQ5ZBhEpUT/iAkfMl4QuHs6GilwNnp0dmh34Yx4mIKg9T4fOH8ZLVcvRgePRX7WPR6nIBw0XpbNA2QYvoVGlVGZgiBSolnKpFFS41pTLMaERGJsaTcQwgZDilxUUsCkVMxzRI/PpCxm2dqFgp+g2ERarDpLnRriZiSFAgEVBB3p9o55hOIClzNWSg0cXfkGurTUVhik48CWJg1JRpOkqZSizgmpd/DnBeWQFXM8yTIUZRSyUlgly5B3r8Q9PGBuWoVMWZvwAEBOoK0EBKrlIu4QKbmsXcuy1eNmrmTS6Xd3PwiwLVYDfrBWflWqYFkNLSAEsWqwH5ZzziJJGtUsQV6RNWQtSatUUsDUBti5eF+djNTqMpk6qNbUGoaVptBTijFrLoSyUihr8TFnc7W/KQtrCviPhCmr0jMC/eCSCbMduRehfd4YMBI7QBboVKDajoCVMXDKCe6R4irXECsl4VmzgFFQQkuxNT4taHXKspRKV3lArAAP6QRdm8nv4vEcuUMlU/9rJT3SSNRIYOQx71BWhAIuaCFvOZOgEEBIOr4vid3cc3FR15R1jLiFIoHSA4NK126dRChx7hAJSCp9XaaTS4UFsz2oK8hGhsc1ND1uD+3nBzIsKuaSlJOouWSbgOqrXOop2sTyaKuJwrTgmhZmtYAbvzJ523hs4Iwiu2m6QD/AG0FJBa1W83avKG3oSC0nh8lKlhJ73eJIBfp3qm4Lnw3aK+Lw5SUhagwUkAFjrLD4gE1PJIpZ94dVSO6mrMGqzMB9WB8mgLjZ8uYkhagKkVP6iWdjzJfz6xNuHCLxFpcLAANXLhqck7noRvQiA+KxQWHSbWICQQQN0hNRU16w05rwYhY1oWdXLm2wf6CElMmZKWQUkGot5Gh2uIeN1Ngjhs0WbgAjk6ajkxZ78rxLjMwM2WBqBU5d2DD/wAj94H4uQFVTpb/AB71LuA9CPClogmYdQcaXFC471LXD08IqxtMeAxqAEMtdKlKBqbnVmSN6iO4cP4OXKkjswwV3iSSSSdy8fP2X4VT60TFIKQNXZrIUUs+lJsCSAAOkdz4MzLtsLLcjWEp1BiGUUhwx5FxHT8pI1ujmuPRGRHo7AIlqiwmbFLtGj3axzUnm4iKq5kYmKiliMclMFpXNbQHznGaRdhzvFfG58lLi+kFStmA3MKmN4l7caEAAvdYcNu/SDW3FhWJ7WYdE1wAzHunUK77RGnGrCXISRUFQW5r7WMD8QvCyRVlLIomXqv4mKObTlsk6QJekEJcpZyzK3VXYPGibWuEmapxOkKYK0tpSC3N6GrEir0hxn4aWUoAGlCgO0B0AqUdqJYjw9YB8L5ThzNKlzTNSg0QEJKVBq6gTUcm8XeGZCQZgCQlCUhwXQe8RZh8J2YRF7MWcHhwkFnYACvwpTyrc2HtAPPMSpaXlqKZaSVEiupXUkv+eQKjELLllNvyFGZnBpZg9oWM9xJWdS1KpRMsApSkdQ/esNm6xmLuNlklr7u73Lt+c4J4TLpSZQVMmEG7aeezu9RvaKGPUJRDKClb95zatBQDYQZ4U4fXPeZO1dkCO6ymP7QX0JOxkcQScPJSSdRbuSkmwFhQW3cxUxfEs5SkS1YeW0wFSUk3SA9xYuHvDlnPB8nEYbs0ICCA6FADu+Q25xzfMZOPlJ7Ep1AApExCXJTy1XFPAxzy506H3gnNkzJDynCQSkod9JIr1PN+cD+P8zHYywwczgpmbTQht3NX2cP0hW/p/PmS5kwMQju6wRUF6dXvSGziPLELAX8VCUpu5uCDWxq28NslweyDPkFcxLMHQXALNpc38EpPnDdwzmBlzwFd4VSqjsFnUCLOHBNuYjxwA1JKmbvIs2l6XuQ1P+VozjsnHbImain4dQe12dq7A8me0a3ppDbjMX/bWVqZKXLOLDw5HbpHOl8VTlImTJYQhCCA+h1KKnam3jT3aGTiRZVJVJlqAJSoePdLps+3vCBk2GxiT2kmWtiKuKKHUKuOsHude2NkjimYiYmTi0yylYdC0hiHNHH5tFTHdmqeSSktQKV8jyvB7gvhKauaMVi6qHwJLMk18vS3Xa5xlwsJupUvuzEi76RyY0NPGNlntnOFSx2xoSHuKb33p46r1g5iMH3Srs0mx7yW2A1BqCju4HsXXJU1aF6FjTMTRj8uVocMFO1S70CtPJiknvMemk3jogEwqVSl6gGSSHSzgbEj/to1CesdI4UxWlSSwSltJAUOZNd3Dszwq4ckp+F1JUQRuw3AN3FGpboBF/AzVJWlSRqTYhJex3BqPzo7LlZ1QLEYhZRnSGHxW/xV9KR6O/lBjUzflFLEZqlDPV3t0gEnHmYSAuzA0d/OJf8ATJIYM5NSft9I43kppPz9UxWlD+TfvC/n+aiWdH/VVyIIY8qXhuk5WAkkDSndRufACFXiRMqQCuWSmaXbnW5duUEu0UvTc1WoKExNSoatiW/SSagRNh8PLXVSUSwbd7Wo+ASX9YBTJhUdVSeZ5xcyORMmzUpRfmSwSN4qg6YfB4aUnWEBwCxJAJYOarPyhSzPGmcRQlqijabkpTz8SdthDdmuX6ZICXWpmpdXMdB03gFI4cmmahBSClRBLukOaAE6qVO3vEykd4Uwi+zSpakgAEDukkB3ZzdyVVtSDs6QyCNLgc6B9izUfx8xBbLcCmUhiBqDjY2pU/enOsCc/n6UkOjoFAqJJ5C2/IxP1RSx+dlPc2Ab+2Uizcwdn389wuzJ7zGTqSedaHoH3FILYjCzJsxpMsKDuSUlj6W9eUXcBwlOnTGUjs027pABHKznxitgxjhbhlU+aFFBUkd5wKJD0BJuebOzXjpsvDJSg0KQKV+xNRBrIMsTJkaAxIHi3iYBZjNAQdlc9RDDqerRNVFzJ8R3SkKoDTdidn+0SHCBRNHUOdfYv6ws5HMV2zlaymv+OlujWhjmzD/+vvKLubsDYlnbf0bpBuEDx+UI1qShIKlK1LN67k1foP8AxHKLBwSUpA+b+bPTnf8AaDWU4Fy5vdRqXJjbNcMEnl5D884813ddsmFHHYbvA2Ygj1szb03dxFiXgpalAm1q1H5vyrFmfKDuL7bW6iv8Rbw8uzfOG8ukyB2PytLCYE1Tb9h7xfwOGQlFPhNRsa1PvWDK8MChvo7826wCRIKVKFe7UN0rG/Pqjl3BiUQgF7AG4NA8UpazMJKiz7RVzWcAnulOo0DlmJ3Fa+1xFTJphok6TzdZKv8A3sCPCO9cy3x/wt3P9RKBdJ7zO58D0pChluZKSCguXaxAehBBruG6g+cd9ypKJiVAgKSd9jtUc2jmfFfB5lTlTEFgS4cUazEPUbP9Wi50mxSwGP8Ahc6ksxUxdJDNrAHuzW8yK0HVqTQuO8kAlvIh2rQ15QsHFy3SlP8AaV/3B6bCtCkhxbfyDRkUtTh++h3dJsed6g/zW+AojGqYd5Nv/wCTf/aMQa/0sv8AxPoj6pj0VrFjLcAJYLN8/OCeEkJQkm6iaR5ErUyQKmw5DmYlzBYSAlBBpfn+0cyFZ5mhCHUoUs5Yef2EcrzLGKmrKlFzs+w5DpDjnmH1J7WbMOkH4Ffq6FvoYR5igVEiz0i56TqzLnJAAUnUxe5F2/HaC/C+JQJgSaJJHdH1N/J94EpkgixKjWGXg3KUlfaqIYUSOv8Al4coaxxnZkhEvUoNVgBelgPznEGBQsTCtTJLsBYjmSasW6PeNMblfbKAWppaQRpFNT31EXEXpWELgvqv3mL1NfM+8c1jCFMlgLhydz4cvzpALH4PWCST528AKPvUwyiVpR1P43z94DZqguUpJJ3sK9CbC17+gGKDh3J0ggqPlVm8HZ3/AAw84LDJSO6geP7vCnk1C5rY2p5PX1/h5yycCAftG0reHwzIIIqeVfYwAxWSFSq86V+zQ1y5gjdLO7RTFSTwsCGc32HLnv7wdlZOlErQBepMXVK9olKqRrGDJeEEsQtZ6oAk/n5eGbMiQgkPYm7UFY4vxLx4AookIBampRceA5+MRy/O3qK88MkjEO9LRPhZwJc0jlMvjTFBRImU/wAWDfKCWW/1CmJUO2QFJe4uPKOd/Cxv5I7dlwCk3f8ALfOIp+B/upULb18oH8K5kjEIEyV8Jp3Sb8ukM/ZveLnHoWgecZA9Ub3S7B+f5zgZNytcsOEA2JO782NPfzhzJq14lXLChF50kByHCFMtWxNfM+P5cR6dLKgy2p09x+feGBKAA0DczTv+3v8AtD8ZzniHJUB1AJVUk0D15mp84p5WjQlIQW006EDbp8t4P51Yn9Q6N/I/eBeEwyviAFT5P+b0+5UiycSlrew+0YiAylf4K8lCPRjiTC5eptXTy/f5RHPw19zB7ETAwBoKMPC38QvZzNYE26fm8Ic/47xB7qAzlyW6QnoANn2pz5+G0FOIJqSpmOp6nU4boGfzeNMBISoOTqP+NRuBRgxNXqRQRUSqqSC+lLB+pbo5h2/p/Kop2LkMG5Cv09I2wmBSJTKSlJ5OK9aExc4RnJTO0kC5NLNYn3/Npt04OzcM+pRc1+F2uKxNhJiQRcEWe5+wuYmxS/iCWBJ8bi3jC5NzEIm94hIFBud9g55Xv6xKjbLmd56vYDl9B9GF49i8DquSAKsKOR15D+aX1yyXrA0uBcncjx22tV+VIvYuQAKnoADc9egbw9oCEImJlkDfkBQDx9IYsumEkErLDmTT1+0Ls1IS58+Xr+fWCWUYsMGZvzl84m0w3pmdfWMmeBU0EDhiRGeyC7/f2hnJWCGIxICQXvy3ieXPcBvkW9YDY+WUSQK06kH2BfzMTZViXAfTajKBJ846xKp/UDElGXYlVX7MpcUbUQl/d4+X502rR9U5/gUz5E6QaCahSDSxKaHqQW9I+Wsxwq5cxSJg0qSSCGbzHSLvSKrpMZ1R4R5CCSAA5NhziQ6z/QnEqKsRKL6R2ax0JcN5tHWe1qWUHpQ2EI39NMt/0+FBUAJk06plQ9mSOjD5mHZM4NUEU8SKfqYRsVG4m/3GcHe31eL8uaDZvWAeGDzmBNAA70rsxJI8IvYSSZZNyCX39vtE24pdmTW6coCZhi1V5C4/KHzgnPU4pC/mqyATuNonWCs1nBW3gbV5Pt5+EQZbNSKbEu/id/znEcxGssd7H5RP/t7Bxf6bjyjaMEOzTyV6n7x6AKl4hJYCgoL2EYihhmKAlOtQ1KI7vTr0hL4mUr4WJJoWsAdofSmjnkD9nhU4hDuQDGtDlWeYbQoJNzuWFH5CCmSZdKSjWVd40Hf003oWp4QPzjBFMx1lya1JhiyEAgqEtuoCXO/dAomNvQFsElBQ0tqXIr6km/SIspwwTitYQS9NRtQfK0EsKyqVAFWs3jHk0WCKElnPIctgD7xz3tWL2bTBpuQ9KFi58OkIOMnNPZKEuSe8CoOAWc2UHNg9od8VgyugWpIDs31hW4iyMqKBLqs+VOaiLAX8eTxpezTnw/jgUJCSHuSGAAahABNTU/zF+ZPClFILqsWqB4/lI5nIx82SkytY1Egak0EtLl1EkMTeuwHN3J/72gJUEzEpLUJKjqAZgDcmxPpZzCxhx+KBXpT8Pj8VHc1dmr4NekEcrlD6v+eUJqMdQrJc90uGJ0EuEjqtTO23kxXC53Vt0lMsAC6lEkudyB+UibDDvKWHb8MFMGqFvBzmAJPl+ecFpGLeqR0/fwiONyrE80w2tBetKb+fLp6wMyHGnQpNNSFAHwbpf2g1Imd0A7j5wDx+D7KYZksEg/EA35+dY7ypS5ziwBe1KuC5FgY4f/UHGpmTA8sFTOFuQpjzcV8461m61TnTLcOnckV3pHPeJODJynmIIWt66qP4RXlqbHNQkwRyTGiTMCjLClbEk08BGJ+AnoVpUlSSNm8toL5NwxiJrHSkJf8AWw8bVhS6jwzmmpIPhsSah28IZUznS5BA3JFfAnk0KWT8OrkpACiQkVvXmBDTgpapvdSkoSGKid+gifLOlYscMpK9UwjSSaU2/PlBuaW5RpJQEJAAt7/v+0R4yzjaOfK9FVxE9gW8x9RALH44Ker0d+m/0iLOM10uXq1uoP8AMLk7GMdQ2It/ioj5UieNtaisqUVEtcbftz+45QQwxCugVUbsReA8qd2WlSyQgqYMHLD7pf0EXhjHZIFTUeHP3jrJ2nU4wxNQtLGocG3pHom7F6sT6R6PR4QeS3MW4HVq+X2hdz5NGFXLULeJgwsGg6DwtcxUzGUzEfp3jyly3iLCHtAVC5ar+T9OkFMmT2RAJptQgP0DN5msWs6wOtKl9Cx5RBlCgESyxUet429NnZnwsrdr1rGJ8nS6ga2f92ifCIc9Tz+0XlYcNb1jnarAuUpVAAWPRh4vGs1Ir6Eg8usbY6WUgkl6MA/3pAnGzlFGlDCwFXYHfqS/5WNO2L3EQEzuoDh2AIoSk1LnYWG5JPKFtUzQ6Tpfe5YciTU+FusPE3DhI0oLqZipP6RskCtevnC/PwxR3ezfVs7UBuQKFrud94qcs6GLWDmhctBQvUskmZqTpCGNByLjvCI1LWmY4dQ1HRuw7yrbAkAPy9YGSpzEoQ3JwSwFySfSgvbaGAzEJSgBmULmhLBjSKplaYLPJySntS6VLBJsw8/YF7ecdMyrM0EpQCLepuaeYpHLcTLE4UIGmjv7F6PG2ExU6VNEwn4BTmVGwqahx7mJxTucua6XH4WjImH5vC5kmc65aHZyAW5PtXq9oJDHAkgc4GE2lm6RSsRTZctaSlYo196xUlTnJSWB25H7RZlSCTW0P8lhwKxfB2HWQUqbewNG6wRwmUSZTMHIduUXBJq/48SIk7/n40XOd/xHiiSxUxSIsq6RDpZT8qDxjcKueURullC39Io4zGBLgkU571aMT8WlAUoqAASOfrTZyIS+MsxZK1FWjuOnkohjyuAX/kRso0Fz7FonYib2S9aAWSzMpmJSDYs5rX1EaSMZ2SVy5iTqUBLWw/6fcqoc691uY9U/DYhUxUxRJdlAJOogaixq7VPy9W3IyZqRqTrUCQqvxF7gmrkN7x0n/EMZjmAMxEt1KShWlKSP0EJZTi5BJfcEO/NyyrBjSl7gUPMA+1XgfI4cTqQoBgNuQ5MR0hkw8jSlo78OP2ipKRmNIzHQKeGLpBPIADpFfNg6TyZm+sWJIp5D+IpY+WSCPPwjxfFlbPU/+nIS4DEU3PIQM4Olf2yQHIJBNeezwU4nxCZUgsKkMkVud/rFbg6SoSK7kkV2t84525D9NGBSRVmNg/WC6QANyQGgXljteuxPzgvKl3Lki/4IiVYXi8NRzT5wu5jJZQYN4X+0NeMbdvD7wJnyHrc/n48ae+msU9CUjSACq7befnAfG5DqJmTTrJ/S1PAh6geLQxYVOl2vQ0r68wwiWdZzVvn+cv5tLmeZ4UyzqUkh3AHlTuhg1vy8a54maUpH6RpcD9FFW3Jp4QzcRZeudRLBId1EPXoPr+8L0tWlPdBdgP8Aj4CxYPR/eL43YESMUpHdbkoDZ61INz9oYMPhkzlJCgAoUCXrSoNKUNYH4GSldW1EMmtO8znzv+GC2QyyFlAFUlyrcqL26OE+ogtXg6n+3pSh01YFmoK0d3tE+T5ge8FguFEE2cO4Uz1irmOLmJllS0gt8Wlnpul/hcs/jBLKhrYhjqGqOV99KgvLL+It1hjwihpEBZMgDygnKLAE2sPGHj01EkEN0jZ35CKyS8ZWuOnmnFXEEuBu/teIlYwJcXPqz+TRnHzyWCaVY+PjC/jZ5BZN/vEbl6FD+J8VVIFyoD0rChjpk6b2fa/EVBgRqdAolLOdLpTXxtWGHOMIVMo10kFKeof3NR/y6RVxmE0a1lzq0sAaMlAG1vOKlTSlhpegMk6lE1sAOSWYOC55V8Yc+AilfikVpYu7dXDH1hfyXKxNH9xTkKKQSasklmUK8jXkOkdAyHLex6uBXdx+0ej85tRR0CkaKVGCYimKj0h4qjMV9cegDwDB+Yb+Ip4oh+m/2iDEZgCQNgPeK07Gpj59rsX+MEFaVMNmD2Eb8OYPTh2c0ck/QfKJs5xQNDZ/WJsrnJAIFrxx5cvipBbKy6a3o4+kFpitn5/YfeAOFxqEu3PlHpmbJdg9HidxcgtOw4AvX2EUZyW87xArNQQ20RTMx2vFSnHpc5nDVdz1A2/brE06UVJS7glqeEDu3SC/oInTmOolzZmvttHSdudmIMcgrTpQNqnYPu/h84VsXIRKSoqUCpRKE3ADDvHmSzV5jaGibmI0kJu33rCJxEoakVPc7v8AyV3lK83HpDPeAdy9KdASgWZV+lSf5g3JZEzW12fyBPo5EIuV5iQpCeZalN3r0DW6QYRxF/dJqEggeP6ifCjQ2dq+HETRNGsMUFwfEb16RvLWJVE0DMBy/b7QMw2MCXYnTU+ZB/aKmHzAKW5NQWN7inyJjnhh5y7F6nBgrMU+no0JmAzAA6vB7/m8F0Zslw5NG5xoaa5SojUtz5GBKM3S179DEqsxS7xeI1bxUkUBLNU+L29IBYgjUAn/ADc+X8CJMZmIYMefygfKxqQoqe4OxpqEYPZq4qB8PeLX0lxQeYhMTjO2nFJCyAQFhixDM3RSahj4UeGrMMzlhOgu7KBPPusB8vSAHC+DEtyshxYj9SdiafEQz+EdcQLZblaJI0h1A1B51f1H0hlw6SkMdreEDFZhINDSj2MSpziSzaj6K+0duGQUVSt40mwPGao536H7RsnM0Ety6GOuxKZjHoj/ANwTzMejM//Z"/>
          <p:cNvSpPr>
            <a:spLocks noChangeAspect="1" noChangeArrowheads="1"/>
          </p:cNvSpPr>
          <p:nvPr/>
        </p:nvSpPr>
        <p:spPr bwMode="auto">
          <a:xfrm>
            <a:off x="155575" y="-2065338"/>
            <a:ext cx="4371975" cy="43148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7643" name="Picture 11" descr="GreyWolf"/>
          <p:cNvPicPr>
            <a:picLocks noChangeAspect="1" noChangeArrowheads="1"/>
          </p:cNvPicPr>
          <p:nvPr/>
        </p:nvPicPr>
        <p:blipFill>
          <a:blip r:embed="rId4" cstate="print"/>
          <a:srcRect/>
          <a:stretch>
            <a:fillRect/>
          </a:stretch>
        </p:blipFill>
        <p:spPr bwMode="auto">
          <a:xfrm>
            <a:off x="1447800" y="5181601"/>
            <a:ext cx="2095499" cy="1676400"/>
          </a:xfrm>
          <a:prstGeom prst="rect">
            <a:avLst/>
          </a:prstGeom>
          <a:noFill/>
        </p:spPr>
      </p:pic>
      <p:pic>
        <p:nvPicPr>
          <p:cNvPr id="197645" name="Picture 13" descr="http://img141.imageshack.us/img141/5203/jaguarbrasilia1.jpg"/>
          <p:cNvPicPr>
            <a:picLocks noChangeAspect="1" noChangeArrowheads="1"/>
          </p:cNvPicPr>
          <p:nvPr/>
        </p:nvPicPr>
        <p:blipFill>
          <a:blip r:embed="rId5" cstate="print"/>
          <a:srcRect l="25977"/>
          <a:stretch>
            <a:fillRect/>
          </a:stretch>
        </p:blipFill>
        <p:spPr bwMode="auto">
          <a:xfrm>
            <a:off x="3505201" y="5207474"/>
            <a:ext cx="1676400" cy="1650526"/>
          </a:xfrm>
          <a:prstGeom prst="rect">
            <a:avLst/>
          </a:prstGeom>
          <a:noFill/>
        </p:spPr>
      </p:pic>
      <p:pic>
        <p:nvPicPr>
          <p:cNvPr id="197647" name="Picture 15" descr="http://www.esquire.com/media/cm/esquire/images/wolverine-0808-lg-11459947.jpg"/>
          <p:cNvPicPr>
            <a:picLocks noChangeAspect="1" noChangeArrowheads="1"/>
          </p:cNvPicPr>
          <p:nvPr/>
        </p:nvPicPr>
        <p:blipFill>
          <a:blip r:embed="rId6" cstate="print"/>
          <a:srcRect r="10083" b="4319"/>
          <a:stretch>
            <a:fillRect/>
          </a:stretch>
        </p:blipFill>
        <p:spPr bwMode="auto">
          <a:xfrm>
            <a:off x="5105400" y="5186492"/>
            <a:ext cx="2057400" cy="1647445"/>
          </a:xfrm>
          <a:prstGeom prst="rect">
            <a:avLst/>
          </a:prstGeom>
          <a:noFill/>
        </p:spPr>
      </p:pic>
      <p:sp>
        <p:nvSpPr>
          <p:cNvPr id="197649" name="AutoShape 17" descr="data:image/jpeg;base64,/9j/4AAQSkZJRgABAQAAAQABAAD/2wCEAAkGBxQTEhUUEhMUFhUVFBQVFxcVFBUXFBQUFBQWFhQUFBQYHCggGBolHBQUITEhJSkrLi4uFx8zODMsNygtLisBCgoKDg0OFxAQFywcHBwsLCwsLCwsLCwsLCwsLCwsLCwsLCwsLCwsLCwsLCwsLCwsLCwsLCwsNzcsLCwsLCwsLP/AABEIAMIBAwMBIgACEQEDEQH/xAAcAAACAgMBAQAAAAAAAAAAAAADBAIFAAEGBwj/xAA1EAABBAECBAQEBQQCAwAAAAABAAIDESEEMQUSQVEGImFxE4GRoTKxwdHwBxRC4SPxUnKS/8QAGAEAAwEBAAAAAAAAAAAAAAAAAQIDAAT/xAAfEQEBAAICAwEBAQAAAAAAAAAAAQIRITEDEkFREzL/2gAMAwEAAhEDEQA/AKmJuSpOetjAUKWqURpNcOFuHulOVO8GFytA7oTsztSeVgHoloz1RZXdENdFIK1/dBkrcFDmf0CEa6lTyppGpdQdqtO8PZ1IooWjhBI60rIikMZ9NaM0puJySY1HiyjQEMuaCZikpAulseiWid/uSiulJ6pRjfVHY3mG3XcJTGIZLNWnYik2wEhNRs6JaI7XKag0KYCwNFaBUiFBAW1AqSxZiM7cobTXVN6hlhKgXuFhbbL6piN6CNP2r6qTBRRA5dhD6FY00plqaErktSacfdQItPamIcx90NsS7peHPYRMa0rH4SxHYaeUUguKZkStLhq0De+leeFtNb+Y9AqUsXV+FmARkoYc5Dels9KyE9kwTZUnAUr0qtdLlGhi56AHmJqljtO2xW5Kv4nNhFDJ6ms37pDbV2m0b2btcL9Cic/RWDeMuGxKei1cUwqRovuKBW3oVVDESmWpnU6LkPltwOx/QqWm0xJogjuhtgmRfNNw6E9U5DEG/wAz9Uy036JRBi0gHsjtjA2wpNUmyhKIYZ6rQjvIKZtDc5bQ7Y2M91tru9rbXqQKINgrCFpbQFEtWlp7qSuolNeUpRTnmAx1VZqNV2QPib3uq3imsEbS44A3KMCnxrqO6tNNqQ8UvPdJxgSnmaKGRncjuum4XqQao9r9/RNwDpWO7o4NpMSIsb8oQbFBxB9PKXOoKe4tpvOSq8wkLuxvEc17TExWloNWJivNZktVpyVqXK4avA5F1/h1o+CMbrkQ2yAu70LA2NoHZHx9hWzkocpRniglHZG6pWF0wBePTP0Q9fqXDKhoAGv9wVKeNL8FWx8cAcGu64HZXOk1Ru7/ANrh/EfCi63MNGvlaV8L8clbTJjZsgVvjAtKL2jR8Tx+imzVOdvapNCAWivmepKt4KAxab1bZ2J9eqZjk5u/uq0TA+vp0TA1Abv9AhY0OOF/5n5YUmt7kpb+9sY/2ljPZ/n5pNGWZlAW2zgqtDvVbE1JtAsXDGChtkNpQan1Km2VLYKxY/uibpeGQdVN4rIQEUhJ6iJNNdaxyFm225biEgZdryzxPxZ883wIyeUEF1fovYeNcPEjSNr6rzN/ATBqHOOztj2HZCcRryd8P8P5BnJwuv4Xp/RVvDmtOBn9Sr7Qw+b7Iztjkho/JZG9amOShRFDfIm9VHzUUlNpVYuPltCdIKXX47w58pyp3ReixOOeLWK2yvKNUKKSLVa66OiVXOXFkrBOGQc8jR6ruOTAAVD4Xg3cr8uwVTxzgKTn9SkJWnoUzqHd0q532QyoxkLnAg9lYcw3J+WVVE+qfhdbB3GD7IY0aR4ixrmmguX4XwMy6gOaaa11n5ZXWa2Ltaa4LowwWBvv6ozHkLeF5pmVXb7pxrwMpJjyTtVdlGbUZ2x67p6Bx8tC+p2AGUnHLnzE/NVfG+PNhYXucGgdzk2uJi8biRxDTnf3F9/ohpnqZnGwKKJBVjdcdwviDnNB33+hVxpdUSev8KGh26BkgK2Sd0tDJtfqP59E1zV0x/PsgzTZxdH2Geq1FrGt3z29R/Ob6IOpZiwel/z19FQcRmpuHtBySb6ZAJaQtoduofxKOwLGf2sq00moBGDYXzr4h8XuhPLG/meepzyt/crpP6a/1I5p26edtGQ8rXXi6J83ToluM6Gb7e17HGxRd0r8T6I8b0lMhO21zHiThjnsIZVnuupeCktTHYygznuCaQMAbRsd/uuj0kdAlAigzg16BWU0dNx0WEjKUFm6I/dQakE3MLjPoqb4xV7BkEKlfFRPuuzw3jTn8k5CNrEcOW1YmnAcQjyVWR6cudQV1rxkrODabzcy57N1RaaHSiNlIjjQUpXIU2ycCE8oKUkcjTlKl1qWR4DNYzSseFSczq7hJvvsmOEvHOEuPY3pZz6SjRRIW5pN69vmHslIj5jlVhDXxOUV/PmVVa7UuIobJ2R1DNFV2pfY6LVnnv8AU7Qyycj2EuYLBA6HFGlwWk0UrnDka67wdq+a9se3msH8kqNC0EYAHo3ZCzd2PtZA/D2nLGD4l3QwTZvr7Lo9HJ6D9bzV3+ST07Q336fuiRHtmyR/v06JtFXcGus4Nbb7dOvVOx6m/wBr/JVOjiAuzY9T3wBVe6ttJAHDDqOaHU1jbtkjHULWDsw1m5BNUKF9j+xGVVavQtlZyuGNxdGsbeitIGkgg7jt1obZU4WgmqFdUvQvGeOf0ueZHOjkFONgEfYfJXngH+nfwZmSymyy3AdjVAr03XaYY7e2yJEwNGOyHA8nWvwEzFskOa6TcKlTwy/ZLuARwUCQ5ygKOmZ5k/P+EpSBM6k+U+yLVUSPytMQHSWUSLdT2bSygNJTW6fzGuqY0xyiakLo8V1UfIrf7dYmC5YundScBrGealYaSINag6qPzhMyGsKejIk2UOdR+JlLTzZoLMW1IPRJujJNDdOSyFV80lHCjkeMm1AG6jpNRUgOwsIErMqbyDnsp7M7jXkEA9wFXc4BrqdkzoZfiQtJ9kjO3N1sujf1MWYV0+yRlNnYp5xtvqkXM9/3Qowm4cpUu1Xn+UiPF9K/n3S8YPMOwRgU055qq/nus0hcOZ4YHEChdUOvNfdClbzOodP5srLRxWGtAsB1uBwRsBd+tm+21psZulvBrSygt/5JADYI8oLSc0GgG7BNd1ZRzEPIaBYrmJj5eYNN0Q7PXc9/RT4VwtnRzHgc1v5W2XEg8osHYY+iak5WuP4R5XB1gf8AiSC0g7j06H0TUDQkBbzVkdB2v88JGN9Pvv16fRJM1hIux5XEYGS07W3qmo3XR75Bz19/yKlkpFzrIraD27dvRKRHFZ96+6stPlo9Qg/AzVYN9cJNmLBtfvik1CbUHtHotRnslpodGECUC0TmFWk2kkoNDcLqW9fLUZ9VjG4SvFtSAOQblC9CqmS5ynoVXNzuKR9OS0qUp6tYHEFM6sYCWiNptxtq6PHeUc+lYWrEf4axdW0XHTC5FCd2UaUea0lqHpaMaa8WhvrdCDlqQpRL6l2Uq5oTMxFJYyXhRyUgEcfW0QRbKV5pEAU6aLfgUnlcz5hGnGCqeGYsPMrlrw5vMNirYXc0SzkHTSVgqUrc7WoSjKOTYtOWkpGoDMG+iZmZ/wBIbW9AhGKaSXLnA1mttgfTqtO8YRsAiLaJs2L8xBx5Rnavoq7VawxskcRzFjHPra+UEkLyvifGXSymUANsUALwKANfME36pvb1gTH2ev8ADvHoiLo2tLmjzHIsA1sapoArfvvar+P+N2yj/jBaxu7nSBvNRH+NG85vudl5Tptc8GybsEGyci83n1P1KDJPdjp79e/rix81v6D/ADe3+G/EccpHw38wO7XgB7ckU6vK7a8X0uiu40J8rh2JHcj379CvmPh3FHxEGI0RR2FEtz98jde4+AeNSz6H401AvnkbYB/CD0A6A4+SFux1p6LwyW212/JMy4HWyq/gZBB7Z/NO6x1Z7ZUzdhGM/wCisYMqMLxe+VOT0QFqWTcd1qIBKc2U2XACz0SmMGYNFuNBc7rdUHSFwuih8S4mJHcvQbeqWY3l227KeeWz44rD4mLTEbrSjSCEeFCNVm00E9AbCQacBNtdTVbHtLLoWgsSH90Vi6PWoOW1Yyqucq04nhUOomwtlwMaEuVgNlCD1ISJNm0jqDiksNsIzxaExTpoyKOhZRIxuVqNvdFAAS6MXnBOE5wzVcmDsh7lb+GtOB7Wz9vRZp39Cq+DUFuDsnGUchVmRLEp4UKIb+gTl2Eq5hBTFcxxN4bJbhjqOhBHKQfqV5Vx7h3wJizdv4mO/wDKNxPKffcH1BXq/iIVJnsPzXL8YhbK3leOarLaFFv/AKu/Q4x7Jssdlxy1Xn6xNavShuzrB2sEFLNCjpc1wzRPmlZGwW5zgBXT1PYDf5L3rhunZp9PBp2PHLGyiRVOc825/wD9X9QvI/Deo5PLGOUnLnn8bqN8oP8Ai09h916Zw6bygBxG9bgCwcfQKuE4SyvL0Xw3hnc5H3wrefrfsqnw+f8Ajs9TafkkJdjsky7NA+WutoLtRmq/RFnfYSksrYxzPKUybaaC5xVBq+MGV5YMNH3QNbxMyvrZvQJP4dSe+Vz5Zb4iuOP6sQwH3U4ndEIuIyEdhS6Mb0zgmWDslYSE1GSD6JoSntM6wnZcMKQhKe1TLjwr+PuJZ9K3nCxCOlcsXZw5+VTxxtWuUndldVxt92uQ1Ryo+RTFIPUglGOR43KezCO2WmNWOepWlpoxpWF9lRJtSukoitNLTHZQHOsqQKGxFtYxxBsJdllMsQE5Dqe6cY8FVBcpRzkbKsz0W4h+JeFukbzR/iH5fwLgOJxyRgc0ZqzgfTP0Xqum1IcKSXEeHh2atVmW4l68vF9dA8soRu5S7muhvRG/6JTTcKlcabE836UK3yTgL2hnBmEUNtiE9w7gTGjAz8qAsbLes/Te1/HlfBfD2r56YxjTQIJyPxUaPWqJ+XqvVPDfhGQBr5pXXklrfwebBAv0XR8O4a1tY2V0wCh9AhvXTa32lp4w1oAFABS6LRNDPZUvGeNBgppFpLfpjOv4oxgyc7fP1XJ6viDpHGzhJzaovcSeqExwsqGeW1cZo2BTwmJjlp74Sj5AWWmXOtn3U9HWBFtRGHAS2nktoTOlNjO4RASCSyrGMqskZyuBGxVjEE0pcj2n3Vox3lVVAVYf4n2VcO0703zNWKlOpKxdfq59qbjB3XKanddLxWS7XNTuSeTs0JuPZHhKC9ylG6lA5vdTDUOJ3VTMi1NEioDKiXgqbXBKZPlWlsuQjuhREKxj8IYOVjn3hDYiEqDpaQuc7FDdlDbDDUEHBVxw/Xh/lO9Ln+REiYQbCOOdlC47dOdAHHmGD6dfdW/DNKaJP+P3VPwzW22nbq202oHdXmqndxYxnojvna0eY4CpNZxURn5X99vuud4zxkveQ0+XZC2RpFvx3xCKqM73lcm2cmySguNrGlRyytUk0ZhK2W2bWo0ZJo0bb+Ap3QOttFV8Zx809Bj5hAxzT4PofzTQNG0hBMHAjqmYSaWZYOyE1pSQFXsOE1pX90YFW2nKdjeqyJ6YZJlVlTpGeOnH3WJ2SMEk0tLqnkc/o4riEiodQ9WuukyVTzpMzQMPWAofMth6kYyx6x70EOpSjcsI0YpTY0rUZRbSmiQdlaeFshbIWpg3KJaili22NKIfLam2JMMhWpsLaYsaRI0u05RowgMWUeAmoJUrHkJzTRptgU41GSy+y50O+q7bXaa4zfZcVVE+62QJ7LIytbqbW/8AaVk+dHG2Uszf2RC9LTQSNOxPugkIzkJyMhuSlMKxpBv1TzTaXilttUs0xNkFZjumf0KfhKp2PIcrLTvRxCrFr69kSOTKTEvQqbHqkTq3a5YlWy4WlTZNOB1rslVUz7T2vdlVzlXMkDK22goOKylKmiQkyptfZQSisbQQGGoiiOcl4ipuOVjGmOtEaUpEeiNG49Ql2aQyjxsQoQnoY0DNDZVOtmVxq8Bc9rDlagi16c0xVc0pqFyQ0XEKtdE21T6Nyv8AhzLTxrG+NzBkRA3K4B92vQeM6VvLbs1suGnbkpsomhG1TJv2UQjRtSaGIMb9FJw6KT30siGbKWw0MtjwoMdYPYIZns0ESEeU9kNGNsd5LG6Z07rAKro5KA/JM6Y9QsywcNkeIpeOSwi2mkLabepxlK/ERYiqSJ0+12Fig04W02gcJr1WyLFitmmiohYsUjtsR37LFiUYnEiP6LFiBk3/AIgmwsWJaaGdOnoVixadmpfiKotRusWLZNC6Pp1tYpitdBuup4WsWJ4N6N8XHkK8+4husWKl/wApFoUxeFixJ8Yszr7qcxwVixIaAw7Kx0v4fksWIQ0QPT3T2h3WLEYKwCL0WlieEqfRGiWLExafj2WLFic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7651" name="AutoShape 19" descr="data:image/jpeg;base64,/9j/4AAQSkZJRgABAQAAAQABAAD/2wCEAAkGBxQTEhUUEhMUFhUVFBQVFxcVFBUXFBQUFBQWFhQUFBQYHCggGBolHBQUITEhJSkrLi4uFx8zODMsNygtLisBCgoKDg0OFxAQFywcHBwsLCwsLCwsLCwsLCwsLCwsLCwsLCwsLCwsLCwsLCwsLCwsLCwsLCwsNzcsLCwsLCwsLP/AABEIAMIBAwMBIgACEQEDEQH/xAAcAAACAgMBAQAAAAAAAAAAAAADBAIFAAEGBwj/xAA1EAABBAECBAQEBQQCAwAAAAABAAIDESEEMQUSQVEGImFxE4GRoTKxwdHwBxRC4SPxUnKS/8QAGAEAAwEBAAAAAAAAAAAAAAAAAQIDAAT/xAAfEQEBAAICAwEBAQAAAAAAAAAAAQIRITEDEkFREzL/2gAMAwEAAhEDEQA/AKmJuSpOetjAUKWqURpNcOFuHulOVO8GFytA7oTsztSeVgHoloz1RZXdENdFIK1/dBkrcFDmf0CEa6lTyppGpdQdqtO8PZ1IooWjhBI60rIikMZ9NaM0puJySY1HiyjQEMuaCZikpAulseiWid/uSiulJ6pRjfVHY3mG3XcJTGIZLNWnYik2wEhNRs6JaI7XKag0KYCwNFaBUiFBAW1AqSxZiM7cobTXVN6hlhKgXuFhbbL6piN6CNP2r6qTBRRA5dhD6FY00plqaErktSacfdQItPamIcx90NsS7peHPYRMa0rH4SxHYaeUUguKZkStLhq0De+leeFtNb+Y9AqUsXV+FmARkoYc5Dels9KyE9kwTZUnAUr0qtdLlGhi56AHmJqljtO2xW5Kv4nNhFDJ6ms37pDbV2m0b2btcL9Cic/RWDeMuGxKei1cUwqRovuKBW3oVVDESmWpnU6LkPltwOx/QqWm0xJogjuhtgmRfNNw6E9U5DEG/wAz9Uy036JRBi0gHsjtjA2wpNUmyhKIYZ6rQjvIKZtDc5bQ7Y2M91tru9rbXqQKINgrCFpbQFEtWlp7qSuolNeUpRTnmAx1VZqNV2QPib3uq3imsEbS44A3KMCnxrqO6tNNqQ8UvPdJxgSnmaKGRncjuum4XqQao9r9/RNwDpWO7o4NpMSIsb8oQbFBxB9PKXOoKe4tpvOSq8wkLuxvEc17TExWloNWJivNZktVpyVqXK4avA5F1/h1o+CMbrkQ2yAu70LA2NoHZHx9hWzkocpRniglHZG6pWF0wBePTP0Q9fqXDKhoAGv9wVKeNL8FWx8cAcGu64HZXOk1Ru7/ANrh/EfCi63MNGvlaV8L8clbTJjZsgVvjAtKL2jR8Tx+imzVOdvapNCAWivmepKt4KAxab1bZ2J9eqZjk5u/uq0TA+vp0TA1Abv9AhY0OOF/5n5YUmt7kpb+9sY/2ljPZ/n5pNGWZlAW2zgqtDvVbE1JtAsXDGChtkNpQan1Km2VLYKxY/uibpeGQdVN4rIQEUhJ6iJNNdaxyFm225biEgZdryzxPxZ883wIyeUEF1fovYeNcPEjSNr6rzN/ATBqHOOztj2HZCcRryd8P8P5BnJwuv4Xp/RVvDmtOBn9Sr7Qw+b7Iztjkho/JZG9amOShRFDfIm9VHzUUlNpVYuPltCdIKXX47w58pyp3ReixOOeLWK2yvKNUKKSLVa66OiVXOXFkrBOGQc8jR6ruOTAAVD4Xg3cr8uwVTxzgKTn9SkJWnoUzqHd0q532QyoxkLnAg9lYcw3J+WVVE+qfhdbB3GD7IY0aR4ixrmmguX4XwMy6gOaaa11n5ZXWa2Ltaa4LowwWBvv6ozHkLeF5pmVXb7pxrwMpJjyTtVdlGbUZ2x67p6Bx8tC+p2AGUnHLnzE/NVfG+PNhYXucGgdzk2uJi8biRxDTnf3F9/ohpnqZnGwKKJBVjdcdwviDnNB33+hVxpdUSev8KGh26BkgK2Sd0tDJtfqP59E1zV0x/PsgzTZxdH2Geq1FrGt3z29R/Ob6IOpZiwel/z19FQcRmpuHtBySb6ZAJaQtoduofxKOwLGf2sq00moBGDYXzr4h8XuhPLG/meepzyt/crpP6a/1I5p26edtGQ8rXXi6J83ToluM6Gb7e17HGxRd0r8T6I8b0lMhO21zHiThjnsIZVnuupeCktTHYygznuCaQMAbRsd/uuj0kdAlAigzg16BWU0dNx0WEjKUFm6I/dQakE3MLjPoqb4xV7BkEKlfFRPuuzw3jTn8k5CNrEcOW1YmnAcQjyVWR6cudQV1rxkrODabzcy57N1RaaHSiNlIjjQUpXIU2ycCE8oKUkcjTlKl1qWR4DNYzSseFSczq7hJvvsmOEvHOEuPY3pZz6SjRRIW5pN69vmHslIj5jlVhDXxOUV/PmVVa7UuIobJ2R1DNFV2pfY6LVnnv8AU7Qyycj2EuYLBA6HFGlwWk0UrnDka67wdq+a9se3msH8kqNC0EYAHo3ZCzd2PtZA/D2nLGD4l3QwTZvr7Lo9HJ6D9bzV3+ST07Q336fuiRHtmyR/v06JtFXcGus4Nbb7dOvVOx6m/wBr/JVOjiAuzY9T3wBVe6ttJAHDDqOaHU1jbtkjHULWDsw1m5BNUKF9j+xGVVavQtlZyuGNxdGsbeitIGkgg7jt1obZU4WgmqFdUvQvGeOf0ueZHOjkFONgEfYfJXngH+nfwZmSymyy3AdjVAr03XaYY7e2yJEwNGOyHA8nWvwEzFskOa6TcKlTwy/ZLuARwUCQ5ygKOmZ5k/P+EpSBM6k+U+yLVUSPytMQHSWUSLdT2bSygNJTW6fzGuqY0xyiakLo8V1UfIrf7dYmC5YundScBrGealYaSINag6qPzhMyGsKejIk2UOdR+JlLTzZoLMW1IPRJujJNDdOSyFV80lHCjkeMm1AG6jpNRUgOwsIErMqbyDnsp7M7jXkEA9wFXc4BrqdkzoZfiQtJ9kjO3N1sujf1MWYV0+yRlNnYp5xtvqkXM9/3Qowm4cpUu1Xn+UiPF9K/n3S8YPMOwRgU055qq/nus0hcOZ4YHEChdUOvNfdClbzOodP5srLRxWGtAsB1uBwRsBd+tm+21psZulvBrSygt/5JADYI8oLSc0GgG7BNd1ZRzEPIaBYrmJj5eYNN0Q7PXc9/RT4VwtnRzHgc1v5W2XEg8osHYY+iak5WuP4R5XB1gf8AiSC0g7j06H0TUDQkBbzVkdB2v88JGN9Pvv16fRJM1hIux5XEYGS07W3qmo3XR75Bz19/yKlkpFzrIraD27dvRKRHFZ96+6stPlo9Qg/AzVYN9cJNmLBtfvik1CbUHtHotRnslpodGECUC0TmFWk2kkoNDcLqW9fLUZ9VjG4SvFtSAOQblC9CqmS5ynoVXNzuKR9OS0qUp6tYHEFM6sYCWiNptxtq6PHeUc+lYWrEf4axdW0XHTC5FCd2UaUea0lqHpaMaa8WhvrdCDlqQpRL6l2Uq5oTMxFJYyXhRyUgEcfW0QRbKV5pEAU6aLfgUnlcz5hGnGCqeGYsPMrlrw5vMNirYXc0SzkHTSVgqUrc7WoSjKOTYtOWkpGoDMG+iZmZ/wBIbW9AhGKaSXLnA1mttgfTqtO8YRsAiLaJs2L8xBx5Rnavoq7VawxskcRzFjHPra+UEkLyvifGXSymUANsUALwKANfME36pvb1gTH2ev8ADvHoiLo2tLmjzHIsA1sapoArfvvar+P+N2yj/jBaxu7nSBvNRH+NG85vudl5Tptc8GybsEGyci83n1P1KDJPdjp79e/rix81v6D/ADe3+G/EccpHw38wO7XgB7ckU6vK7a8X0uiu40J8rh2JHcj379CvmPh3FHxEGI0RR2FEtz98jde4+AeNSz6H401AvnkbYB/CD0A6A4+SFux1p6LwyW212/JMy4HWyq/gZBB7Z/NO6x1Z7ZUzdhGM/wCisYMqMLxe+VOT0QFqWTcd1qIBKc2U2XACz0SmMGYNFuNBc7rdUHSFwuih8S4mJHcvQbeqWY3l227KeeWz44rD4mLTEbrSjSCEeFCNVm00E9AbCQacBNtdTVbHtLLoWgsSH90Vi6PWoOW1Yyqucq04nhUOomwtlwMaEuVgNlCD1ISJNm0jqDiksNsIzxaExTpoyKOhZRIxuVqNvdFAAS6MXnBOE5wzVcmDsh7lb+GtOB7Wz9vRZp39Cq+DUFuDsnGUchVmRLEp4UKIb+gTl2Eq5hBTFcxxN4bJbhjqOhBHKQfqV5Vx7h3wJizdv4mO/wDKNxPKffcH1BXq/iIVJnsPzXL8YhbK3leOarLaFFv/AKu/Q4x7Jssdlxy1Xn6xNavShuzrB2sEFLNCjpc1wzRPmlZGwW5zgBXT1PYDf5L3rhunZp9PBp2PHLGyiRVOc825/wD9X9QvI/Deo5PLGOUnLnn8bqN8oP8Ai09h916Zw6bygBxG9bgCwcfQKuE4SyvL0Xw3hnc5H3wrefrfsqnw+f8Ajs9TafkkJdjsky7NA+WutoLtRmq/RFnfYSksrYxzPKUybaaC5xVBq+MGV5YMNH3QNbxMyvrZvQJP4dSe+Vz5Zb4iuOP6sQwH3U4ndEIuIyEdhS6Mb0zgmWDslYSE1GSD6JoSntM6wnZcMKQhKe1TLjwr+PuJZ9K3nCxCOlcsXZw5+VTxxtWuUndldVxt92uQ1Ryo+RTFIPUglGOR43KezCO2WmNWOepWlpoxpWF9lRJtSukoitNLTHZQHOsqQKGxFtYxxBsJdllMsQE5Dqe6cY8FVBcpRzkbKsz0W4h+JeFukbzR/iH5fwLgOJxyRgc0ZqzgfTP0Xqum1IcKSXEeHh2atVmW4l68vF9dA8soRu5S7muhvRG/6JTTcKlcabE836UK3yTgL2hnBmEUNtiE9w7gTGjAz8qAsbLes/Te1/HlfBfD2r56YxjTQIJyPxUaPWqJ+XqvVPDfhGQBr5pXXklrfwebBAv0XR8O4a1tY2V0wCh9AhvXTa32lp4w1oAFABS6LRNDPZUvGeNBgppFpLfpjOv4oxgyc7fP1XJ6viDpHGzhJzaovcSeqExwsqGeW1cZo2BTwmJjlp74Sj5AWWmXOtn3U9HWBFtRGHAS2nktoTOlNjO4RASCSyrGMqskZyuBGxVjEE0pcj2n3Vox3lVVAVYf4n2VcO0703zNWKlOpKxdfq59qbjB3XKanddLxWS7XNTuSeTs0JuPZHhKC9ylG6lA5vdTDUOJ3VTMi1NEioDKiXgqbXBKZPlWlsuQjuhREKxj8IYOVjn3hDYiEqDpaQuc7FDdlDbDDUEHBVxw/Xh/lO9Ln+REiYQbCOOdlC47dOdAHHmGD6dfdW/DNKaJP+P3VPwzW22nbq202oHdXmqndxYxnojvna0eY4CpNZxURn5X99vuud4zxkveQ0+XZC2RpFvx3xCKqM73lcm2cmySguNrGlRyytUk0ZhK2W2bWo0ZJo0bb+Ap3QOttFV8Zx809Bj5hAxzT4PofzTQNG0hBMHAjqmYSaWZYOyE1pSQFXsOE1pX90YFW2nKdjeqyJ6YZJlVlTpGeOnH3WJ2SMEk0tLqnkc/o4riEiodQ9WuukyVTzpMzQMPWAofMth6kYyx6x70EOpSjcsI0YpTY0rUZRbSmiQdlaeFshbIWpg3KJaili22NKIfLam2JMMhWpsLaYsaRI0u05RowgMWUeAmoJUrHkJzTRptgU41GSy+y50O+q7bXaa4zfZcVVE+62QJ7LIytbqbW/8AaVk+dHG2Uszf2RC9LTQSNOxPugkIzkJyMhuSlMKxpBv1TzTaXilttUs0xNkFZjumf0KfhKp2PIcrLTvRxCrFr69kSOTKTEvQqbHqkTq3a5YlWy4WlTZNOB1rslVUz7T2vdlVzlXMkDK22goOKylKmiQkyptfZQSisbQQGGoiiOcl4ipuOVjGmOtEaUpEeiNG49Ql2aQyjxsQoQnoY0DNDZVOtmVxq8Bc9rDlagi16c0xVc0pqFyQ0XEKtdE21T6Nyv8AhzLTxrG+NzBkRA3K4B92vQeM6VvLbs1suGnbkpsomhG1TJv2UQjRtSaGIMb9FJw6KT30siGbKWw0MtjwoMdYPYIZns0ESEeU9kNGNsd5LG6Z07rAKro5KA/JM6Y9QsywcNkeIpeOSwi2mkLabepxlK/ERYiqSJ0+12Fig04W02gcJr1WyLFitmmiohYsUjtsR37LFiUYnEiP6LFiBk3/AIgmwsWJaaGdOnoVixadmpfiKotRusWLZNC6Pp1tYpitdBuup4WsWJ4N6N8XHkK8+4husWKl/wApFoUxeFixJ8Yszr7qcxwVixIaAw7Kx0v4fksWIQ0QPT3T2h3WLEYKwCL0WlieEqfRGiWLExafj2WLFic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7655" name="Picture 23" descr="Polar bear Pictures"/>
          <p:cNvPicPr>
            <a:picLocks noChangeAspect="1" noChangeArrowheads="1"/>
          </p:cNvPicPr>
          <p:nvPr/>
        </p:nvPicPr>
        <p:blipFill>
          <a:blip r:embed="rId7" cstate="print"/>
          <a:srcRect l="39983" t="16883" r="27517" b="35710"/>
          <a:stretch>
            <a:fillRect/>
          </a:stretch>
        </p:blipFill>
        <p:spPr bwMode="auto">
          <a:xfrm>
            <a:off x="7162800" y="5181600"/>
            <a:ext cx="2043113" cy="1676400"/>
          </a:xfrm>
          <a:prstGeom prst="rect">
            <a:avLst/>
          </a:prstGeom>
          <a:noFill/>
        </p:spPr>
      </p:pic>
      <p:pic>
        <p:nvPicPr>
          <p:cNvPr id="197657" name="Picture 25" descr="http://t1.gstatic.com/images?q=tbn:ANd9GcSSPHDm-n8jtM8UOixajMw3Nu4KtgOXQ1AUGUgnKJ5S88t2dr-eew"/>
          <p:cNvPicPr>
            <a:picLocks noChangeAspect="1" noChangeArrowheads="1"/>
          </p:cNvPicPr>
          <p:nvPr/>
        </p:nvPicPr>
        <p:blipFill>
          <a:blip r:embed="rId8" cstate="print"/>
          <a:srcRect l="18848" r="18606" b="6164"/>
          <a:stretch>
            <a:fillRect/>
          </a:stretch>
        </p:blipFill>
        <p:spPr bwMode="auto">
          <a:xfrm>
            <a:off x="0" y="0"/>
            <a:ext cx="2133600" cy="2124297"/>
          </a:xfrm>
          <a:prstGeom prst="rect">
            <a:avLst/>
          </a:prstGeom>
          <a:noFill/>
        </p:spPr>
      </p:pic>
      <p:pic>
        <p:nvPicPr>
          <p:cNvPr id="197659" name="Picture 27" descr="http://www.gridleyptsa.org/grizzly_bear_face.jpeg"/>
          <p:cNvPicPr>
            <a:picLocks noChangeAspect="1" noChangeArrowheads="1"/>
          </p:cNvPicPr>
          <p:nvPr/>
        </p:nvPicPr>
        <p:blipFill>
          <a:blip r:embed="rId9" cstate="print"/>
          <a:srcRect/>
          <a:stretch>
            <a:fillRect/>
          </a:stretch>
        </p:blipFill>
        <p:spPr bwMode="auto">
          <a:xfrm>
            <a:off x="7467600" y="0"/>
            <a:ext cx="1676400" cy="185335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143000"/>
          </a:xfrm>
        </p:spPr>
        <p:txBody>
          <a:bodyPr/>
          <a:lstStyle/>
          <a:p>
            <a:r>
              <a:rPr lang="en-US" dirty="0" smtClean="0"/>
              <a:t>Rise of the mesopredators</a:t>
            </a:r>
            <a:endParaRPr lang="en-US" dirty="0"/>
          </a:p>
        </p:txBody>
      </p:sp>
      <p:pic>
        <p:nvPicPr>
          <p:cNvPr id="198657" name="Picture 1"/>
          <p:cNvPicPr>
            <a:picLocks noChangeAspect="1" noChangeArrowheads="1"/>
          </p:cNvPicPr>
          <p:nvPr/>
        </p:nvPicPr>
        <p:blipFill>
          <a:blip r:embed="rId2" cstate="print"/>
          <a:srcRect/>
          <a:stretch>
            <a:fillRect/>
          </a:stretch>
        </p:blipFill>
        <p:spPr bwMode="auto">
          <a:xfrm>
            <a:off x="609600" y="685800"/>
            <a:ext cx="7848600" cy="3258775"/>
          </a:xfrm>
          <a:prstGeom prst="rect">
            <a:avLst/>
          </a:prstGeom>
          <a:noFill/>
          <a:ln w="9525">
            <a:noFill/>
            <a:miter lim="800000"/>
            <a:headEnd/>
            <a:tailEnd/>
          </a:ln>
        </p:spPr>
      </p:pic>
      <p:pic>
        <p:nvPicPr>
          <p:cNvPr id="198658" name="Picture 2"/>
          <p:cNvPicPr>
            <a:picLocks noChangeAspect="1" noChangeArrowheads="1"/>
          </p:cNvPicPr>
          <p:nvPr/>
        </p:nvPicPr>
        <p:blipFill>
          <a:blip r:embed="rId3" cstate="print"/>
          <a:srcRect l="3478" r="33913"/>
          <a:stretch>
            <a:fillRect/>
          </a:stretch>
        </p:blipFill>
        <p:spPr bwMode="auto">
          <a:xfrm>
            <a:off x="2362200" y="3981450"/>
            <a:ext cx="4114800" cy="2876550"/>
          </a:xfrm>
          <a:prstGeom prst="rect">
            <a:avLst/>
          </a:prstGeom>
          <a:noFill/>
          <a:ln w="9525">
            <a:noFill/>
            <a:miter lim="800000"/>
            <a:headEnd/>
            <a:tailEnd/>
          </a:ln>
        </p:spPr>
      </p:pic>
      <p:sp>
        <p:nvSpPr>
          <p:cNvPr id="7" name="TextBox 6"/>
          <p:cNvSpPr txBox="1"/>
          <p:nvPr/>
        </p:nvSpPr>
        <p:spPr>
          <a:xfrm>
            <a:off x="381000" y="4272677"/>
            <a:ext cx="1197764" cy="2862322"/>
          </a:xfrm>
          <a:prstGeom prst="rect">
            <a:avLst/>
          </a:prstGeom>
          <a:noFill/>
        </p:spPr>
        <p:txBody>
          <a:bodyPr wrap="none" rtlCol="0">
            <a:spAutoFit/>
          </a:bodyPr>
          <a:lstStyle/>
          <a:p>
            <a:r>
              <a:rPr lang="en-US" dirty="0" smtClean="0"/>
              <a:t>Skunks</a:t>
            </a:r>
          </a:p>
          <a:p>
            <a:r>
              <a:rPr lang="en-US" dirty="0" smtClean="0"/>
              <a:t>Badgers</a:t>
            </a:r>
          </a:p>
          <a:p>
            <a:r>
              <a:rPr lang="en-US" dirty="0" smtClean="0"/>
              <a:t>Weasels</a:t>
            </a:r>
          </a:p>
          <a:p>
            <a:r>
              <a:rPr lang="en-US" dirty="0" smtClean="0"/>
              <a:t>Coyote</a:t>
            </a:r>
          </a:p>
          <a:p>
            <a:r>
              <a:rPr lang="en-US" dirty="0" smtClean="0"/>
              <a:t>Foxes</a:t>
            </a:r>
          </a:p>
          <a:p>
            <a:r>
              <a:rPr lang="en-US" dirty="0" smtClean="0"/>
              <a:t>Ocelot</a:t>
            </a:r>
          </a:p>
          <a:p>
            <a:r>
              <a:rPr lang="en-US" dirty="0" err="1" smtClean="0"/>
              <a:t>Jagurundi</a:t>
            </a:r>
            <a:endParaRPr lang="en-US" dirty="0" smtClean="0"/>
          </a:p>
          <a:p>
            <a:r>
              <a:rPr lang="en-US" dirty="0" smtClean="0"/>
              <a:t>Margay</a:t>
            </a:r>
          </a:p>
          <a:p>
            <a:r>
              <a:rPr lang="en-US" dirty="0" smtClean="0"/>
              <a:t>Bobcat</a:t>
            </a:r>
          </a:p>
          <a:p>
            <a:endParaRPr lang="en-US" dirty="0"/>
          </a:p>
        </p:txBody>
      </p:sp>
      <p:sp>
        <p:nvSpPr>
          <p:cNvPr id="8" name="TextBox 7"/>
          <p:cNvSpPr txBox="1"/>
          <p:nvPr/>
        </p:nvSpPr>
        <p:spPr>
          <a:xfrm>
            <a:off x="7162800" y="3718679"/>
            <a:ext cx="979755" cy="3139321"/>
          </a:xfrm>
          <a:prstGeom prst="rect">
            <a:avLst/>
          </a:prstGeom>
          <a:noFill/>
        </p:spPr>
        <p:txBody>
          <a:bodyPr wrap="none" rtlCol="0">
            <a:spAutoFit/>
          </a:bodyPr>
          <a:lstStyle/>
          <a:p>
            <a:r>
              <a:rPr lang="en-US" dirty="0" smtClean="0"/>
              <a:t>Lynx</a:t>
            </a:r>
          </a:p>
          <a:p>
            <a:r>
              <a:rPr lang="en-US" dirty="0" smtClean="0"/>
              <a:t>Mink</a:t>
            </a:r>
          </a:p>
          <a:p>
            <a:r>
              <a:rPr lang="en-US" dirty="0" smtClean="0"/>
              <a:t>Marten</a:t>
            </a:r>
          </a:p>
          <a:p>
            <a:r>
              <a:rPr lang="en-US" dirty="0" smtClean="0"/>
              <a:t>Otter</a:t>
            </a:r>
          </a:p>
          <a:p>
            <a:r>
              <a:rPr lang="en-US" dirty="0" smtClean="0"/>
              <a:t>Fisher</a:t>
            </a:r>
          </a:p>
          <a:p>
            <a:r>
              <a:rPr lang="en-US" dirty="0" smtClean="0"/>
              <a:t>Ferret</a:t>
            </a:r>
          </a:p>
          <a:p>
            <a:r>
              <a:rPr lang="en-US" dirty="0" err="1" smtClean="0"/>
              <a:t>Racoon</a:t>
            </a:r>
            <a:endParaRPr lang="en-US" dirty="0" smtClean="0"/>
          </a:p>
          <a:p>
            <a:r>
              <a:rPr lang="en-US" dirty="0" smtClean="0"/>
              <a:t>Coati</a:t>
            </a:r>
          </a:p>
          <a:p>
            <a:r>
              <a:rPr lang="en-US" dirty="0" smtClean="0"/>
              <a:t>Ringtail</a:t>
            </a:r>
          </a:p>
          <a:p>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z="3200" b="1" i="1" smtClean="0">
                <a:ea typeface="ＭＳ Ｐゴシック" charset="-128"/>
              </a:rPr>
              <a:t>Historical and recent gray wolf population</a:t>
            </a:r>
            <a:br>
              <a:rPr lang="en-US" sz="3200" b="1" i="1" smtClean="0">
                <a:ea typeface="ＭＳ Ｐゴシック" charset="-128"/>
              </a:rPr>
            </a:br>
            <a:r>
              <a:rPr lang="en-US" sz="3200" b="1" i="1" smtClean="0">
                <a:ea typeface="ＭＳ Ｐゴシック" charset="-128"/>
              </a:rPr>
              <a:t>trends in the conterminous 48 United States</a:t>
            </a:r>
            <a:endParaRPr lang="en-US" sz="3200" smtClean="0">
              <a:ea typeface="ＭＳ Ｐゴシック" charset="-128"/>
            </a:endParaRPr>
          </a:p>
        </p:txBody>
      </p:sp>
      <p:pic>
        <p:nvPicPr>
          <p:cNvPr id="95235" name="Picture 3"/>
          <p:cNvPicPr>
            <a:picLocks noChangeAspect="1" noChangeArrowheads="1"/>
          </p:cNvPicPr>
          <p:nvPr/>
        </p:nvPicPr>
        <p:blipFill>
          <a:blip r:embed="rId2" cstate="print"/>
          <a:srcRect/>
          <a:stretch>
            <a:fillRect/>
          </a:stretch>
        </p:blipFill>
        <p:spPr bwMode="auto">
          <a:xfrm>
            <a:off x="2895600" y="1676400"/>
            <a:ext cx="6096000" cy="4038600"/>
          </a:xfrm>
          <a:prstGeom prst="rect">
            <a:avLst/>
          </a:prstGeom>
          <a:noFill/>
          <a:ln w="9525">
            <a:noFill/>
            <a:miter lim="800000"/>
            <a:headEnd/>
            <a:tailEnd/>
          </a:ln>
        </p:spPr>
      </p:pic>
      <p:pic>
        <p:nvPicPr>
          <p:cNvPr id="95236" name="Picture 2"/>
          <p:cNvPicPr>
            <a:picLocks noGrp="1" noChangeAspect="1" noChangeArrowheads="1"/>
          </p:cNvPicPr>
          <p:nvPr>
            <p:ph idx="1"/>
          </p:nvPr>
        </p:nvPicPr>
        <p:blipFill>
          <a:blip r:embed="rId3" cstate="print"/>
          <a:srcRect/>
          <a:stretch>
            <a:fillRect/>
          </a:stretch>
        </p:blipFill>
        <p:spPr>
          <a:xfrm>
            <a:off x="533400" y="1524000"/>
            <a:ext cx="3400425" cy="4525963"/>
          </a:xfrm>
          <a:noFill/>
        </p:spPr>
      </p:pic>
      <p:sp>
        <p:nvSpPr>
          <p:cNvPr id="95237" name="TextBox 5"/>
          <p:cNvSpPr txBox="1">
            <a:spLocks noChangeArrowheads="1"/>
          </p:cNvSpPr>
          <p:nvPr/>
        </p:nvSpPr>
        <p:spPr bwMode="auto">
          <a:xfrm>
            <a:off x="533400" y="6248400"/>
            <a:ext cx="3762375" cy="369888"/>
          </a:xfrm>
          <a:prstGeom prst="rect">
            <a:avLst/>
          </a:prstGeom>
          <a:noFill/>
          <a:ln w="9525">
            <a:noFill/>
            <a:miter lim="800000"/>
            <a:headEnd/>
            <a:tailEnd/>
          </a:ln>
        </p:spPr>
        <p:txBody>
          <a:bodyPr wrap="none">
            <a:spAutoFit/>
          </a:bodyPr>
          <a:lstStyle/>
          <a:p>
            <a:r>
              <a:rPr lang="en-US"/>
              <a:t>Ripple &amp; Beschta 2005 Bioscience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228600"/>
            <a:ext cx="8229600" cy="1143000"/>
          </a:xfrm>
        </p:spPr>
        <p:txBody>
          <a:bodyPr/>
          <a:lstStyle/>
          <a:p>
            <a:r>
              <a:rPr lang="en-AU" smtClean="0">
                <a:ea typeface="ＭＳ Ｐゴシック" charset="-128"/>
              </a:rPr>
              <a:t>Case Study: Wolves</a:t>
            </a:r>
          </a:p>
        </p:txBody>
      </p:sp>
      <p:pic>
        <p:nvPicPr>
          <p:cNvPr id="94211" name="Picture 5"/>
          <p:cNvPicPr>
            <a:picLocks noChangeAspect="1"/>
          </p:cNvPicPr>
          <p:nvPr/>
        </p:nvPicPr>
        <p:blipFill>
          <a:blip r:embed="rId3" cstate="print"/>
          <a:srcRect/>
          <a:stretch>
            <a:fillRect/>
          </a:stretch>
        </p:blipFill>
        <p:spPr bwMode="auto">
          <a:xfrm>
            <a:off x="3505200" y="4114800"/>
            <a:ext cx="4800600" cy="2078038"/>
          </a:xfrm>
          <a:prstGeom prst="rect">
            <a:avLst/>
          </a:prstGeom>
          <a:noFill/>
          <a:ln w="9525">
            <a:noFill/>
            <a:miter lim="800000"/>
            <a:headEnd/>
            <a:tailEnd/>
          </a:ln>
        </p:spPr>
      </p:pic>
      <p:pic>
        <p:nvPicPr>
          <p:cNvPr id="94212" name="Picture 9"/>
          <p:cNvPicPr>
            <a:picLocks noChangeAspect="1"/>
          </p:cNvPicPr>
          <p:nvPr/>
        </p:nvPicPr>
        <p:blipFill>
          <a:blip r:embed="rId4" cstate="print"/>
          <a:srcRect/>
          <a:stretch>
            <a:fillRect/>
          </a:stretch>
        </p:blipFill>
        <p:spPr bwMode="auto">
          <a:xfrm>
            <a:off x="4495800" y="838200"/>
            <a:ext cx="2747963" cy="2794000"/>
          </a:xfrm>
          <a:prstGeom prst="rect">
            <a:avLst/>
          </a:prstGeom>
          <a:noFill/>
          <a:ln w="9525">
            <a:noFill/>
            <a:miter lim="800000"/>
            <a:headEnd/>
            <a:tailEnd/>
          </a:ln>
        </p:spPr>
      </p:pic>
      <p:pic>
        <p:nvPicPr>
          <p:cNvPr id="94213" name="Picture 10"/>
          <p:cNvPicPr>
            <a:picLocks noChangeAspect="1"/>
          </p:cNvPicPr>
          <p:nvPr/>
        </p:nvPicPr>
        <p:blipFill>
          <a:blip r:embed="rId5" cstate="print"/>
          <a:srcRect/>
          <a:stretch>
            <a:fillRect/>
          </a:stretch>
        </p:blipFill>
        <p:spPr bwMode="auto">
          <a:xfrm>
            <a:off x="381000" y="685800"/>
            <a:ext cx="2349500" cy="5892800"/>
          </a:xfrm>
          <a:prstGeom prst="rect">
            <a:avLst/>
          </a:prstGeom>
          <a:noFill/>
          <a:ln w="9525">
            <a:noFill/>
            <a:miter lim="800000"/>
            <a:headEnd/>
            <a:tailEnd/>
          </a:ln>
        </p:spPr>
      </p:pic>
      <p:sp>
        <p:nvSpPr>
          <p:cNvPr id="94214" name="TextBox 12"/>
          <p:cNvSpPr txBox="1">
            <a:spLocks noChangeArrowheads="1"/>
          </p:cNvSpPr>
          <p:nvPr/>
        </p:nvSpPr>
        <p:spPr bwMode="auto">
          <a:xfrm>
            <a:off x="381000" y="6550025"/>
            <a:ext cx="2190750" cy="307975"/>
          </a:xfrm>
          <a:prstGeom prst="rect">
            <a:avLst/>
          </a:prstGeom>
          <a:noFill/>
          <a:ln w="9525">
            <a:noFill/>
            <a:miter lim="800000"/>
            <a:headEnd/>
            <a:tailEnd/>
          </a:ln>
        </p:spPr>
        <p:txBody>
          <a:bodyPr wrap="none">
            <a:spAutoFit/>
          </a:bodyPr>
          <a:lstStyle/>
          <a:p>
            <a:r>
              <a:rPr lang="en-AU" sz="1400"/>
              <a:t>Beschta and Ripple 2008</a:t>
            </a:r>
          </a:p>
        </p:txBody>
      </p:sp>
      <p:sp>
        <p:nvSpPr>
          <p:cNvPr id="94215" name="TextBox 13"/>
          <p:cNvSpPr txBox="1">
            <a:spLocks noChangeArrowheads="1"/>
          </p:cNvSpPr>
          <p:nvPr/>
        </p:nvSpPr>
        <p:spPr bwMode="auto">
          <a:xfrm>
            <a:off x="5318125" y="6172200"/>
            <a:ext cx="3063875" cy="276225"/>
          </a:xfrm>
          <a:prstGeom prst="rect">
            <a:avLst/>
          </a:prstGeom>
          <a:noFill/>
          <a:ln w="9525">
            <a:noFill/>
            <a:miter lim="800000"/>
            <a:headEnd/>
            <a:tailEnd/>
          </a:ln>
        </p:spPr>
        <p:txBody>
          <a:bodyPr wrap="none">
            <a:spAutoFit/>
          </a:bodyPr>
          <a:lstStyle/>
          <a:p>
            <a:r>
              <a:rPr lang="en-AU" sz="1200"/>
              <a:t>The Yellowstone Wolf Project Report 2008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228600"/>
            <a:ext cx="8229600" cy="1143000"/>
          </a:xfrm>
        </p:spPr>
        <p:txBody>
          <a:bodyPr/>
          <a:lstStyle/>
          <a:p>
            <a:r>
              <a:rPr lang="en-AU" smtClean="0">
                <a:ea typeface="ＭＳ Ｐゴシック" charset="-128"/>
              </a:rPr>
              <a:t>Case Study: Wolves in Yellowstone</a:t>
            </a:r>
          </a:p>
        </p:txBody>
      </p:sp>
      <p:sp>
        <p:nvSpPr>
          <p:cNvPr id="7" name="Content Placeholder 6"/>
          <p:cNvSpPr>
            <a:spLocks noGrp="1"/>
          </p:cNvSpPr>
          <p:nvPr>
            <p:ph idx="1"/>
          </p:nvPr>
        </p:nvSpPr>
        <p:spPr>
          <a:xfrm>
            <a:off x="0" y="914400"/>
            <a:ext cx="5943600" cy="5943600"/>
          </a:xfrm>
        </p:spPr>
        <p:txBody>
          <a:bodyPr/>
          <a:lstStyle/>
          <a:p>
            <a:pPr>
              <a:lnSpc>
                <a:spcPct val="80000"/>
              </a:lnSpc>
              <a:spcAft>
                <a:spcPts val="1200"/>
              </a:spcAft>
            </a:pPr>
            <a:r>
              <a:rPr lang="en-AU" sz="2700" smtClean="0">
                <a:ea typeface="ＭＳ Ｐゴシック" charset="-128"/>
              </a:rPr>
              <a:t>Wolves extirpated in early 1900s</a:t>
            </a:r>
          </a:p>
          <a:p>
            <a:pPr>
              <a:lnSpc>
                <a:spcPct val="80000"/>
              </a:lnSpc>
              <a:spcAft>
                <a:spcPts val="1200"/>
              </a:spcAft>
            </a:pPr>
            <a:r>
              <a:rPr lang="en-AU" sz="2700" smtClean="0">
                <a:ea typeface="ＭＳ Ｐゴシック" charset="-128"/>
              </a:rPr>
              <a:t>Re-introduced to Yellowstone in 1995-1996</a:t>
            </a:r>
          </a:p>
          <a:p>
            <a:pPr>
              <a:lnSpc>
                <a:spcPct val="80000"/>
              </a:lnSpc>
              <a:spcAft>
                <a:spcPts val="1200"/>
              </a:spcAft>
            </a:pPr>
            <a:r>
              <a:rPr lang="en-US" sz="2700" smtClean="0">
                <a:ea typeface="ＭＳ Ｐゴシック" charset="-128"/>
              </a:rPr>
              <a:t>Presence of wolves leads to broad changes in elk grouping, foraging behavior, habitat selection, diet, and nutrition </a:t>
            </a:r>
            <a:r>
              <a:rPr lang="en-US" sz="2000" smtClean="0">
                <a:ea typeface="ＭＳ Ｐゴシック" charset="-128"/>
              </a:rPr>
              <a:t>(Creel and Christianson 2009)</a:t>
            </a:r>
            <a:endParaRPr lang="en-AU" sz="2700" smtClean="0">
              <a:ea typeface="ＭＳ Ｐゴシック" charset="-128"/>
            </a:endParaRPr>
          </a:p>
          <a:p>
            <a:pPr>
              <a:lnSpc>
                <a:spcPct val="80000"/>
              </a:lnSpc>
              <a:spcAft>
                <a:spcPts val="1200"/>
              </a:spcAft>
            </a:pPr>
            <a:r>
              <a:rPr lang="en-AU" sz="2700" smtClean="0">
                <a:ea typeface="ＭＳ Ｐゴシック" charset="-128"/>
              </a:rPr>
              <a:t>Large decline in grazing of aspen, especially in riparian areas.</a:t>
            </a:r>
          </a:p>
          <a:p>
            <a:pPr lvl="1">
              <a:lnSpc>
                <a:spcPct val="80000"/>
              </a:lnSpc>
              <a:spcAft>
                <a:spcPts val="1200"/>
              </a:spcAft>
            </a:pPr>
            <a:r>
              <a:rPr lang="en-AU" sz="2400" smtClean="0">
                <a:ea typeface="ＭＳ Ｐゴシック" charset="-128"/>
              </a:rPr>
              <a:t>Combined density (predation) and behavioural effect</a:t>
            </a:r>
          </a:p>
          <a:p>
            <a:pPr lvl="1">
              <a:lnSpc>
                <a:spcPct val="80000"/>
              </a:lnSpc>
              <a:spcAft>
                <a:spcPts val="1200"/>
              </a:spcAft>
            </a:pPr>
            <a:r>
              <a:rPr lang="en-AU" sz="2400" smtClean="0">
                <a:ea typeface="ＭＳ Ｐゴシック" charset="-128"/>
              </a:rPr>
              <a:t>Elk less likely to graze in areas with poor escape routes or visibility with wolves around streams.</a:t>
            </a:r>
          </a:p>
        </p:txBody>
      </p:sp>
      <p:pic>
        <p:nvPicPr>
          <p:cNvPr id="8" name="Picture 7"/>
          <p:cNvPicPr>
            <a:picLocks noChangeAspect="1"/>
          </p:cNvPicPr>
          <p:nvPr/>
        </p:nvPicPr>
        <p:blipFill>
          <a:blip r:embed="rId3" cstate="print"/>
          <a:srcRect/>
          <a:stretch>
            <a:fillRect/>
          </a:stretch>
        </p:blipFill>
        <p:spPr bwMode="auto">
          <a:xfrm>
            <a:off x="5943600" y="1219200"/>
            <a:ext cx="2892425" cy="5334000"/>
          </a:xfrm>
          <a:prstGeom prst="rect">
            <a:avLst/>
          </a:prstGeom>
          <a:noFill/>
          <a:ln w="9525">
            <a:noFill/>
            <a:miter lim="800000"/>
            <a:headEnd/>
            <a:tailEnd/>
          </a:ln>
        </p:spPr>
      </p:pic>
      <p:sp>
        <p:nvSpPr>
          <p:cNvPr id="97285" name="TextBox 8"/>
          <p:cNvSpPr txBox="1">
            <a:spLocks noChangeArrowheads="1"/>
          </p:cNvSpPr>
          <p:nvPr/>
        </p:nvSpPr>
        <p:spPr bwMode="auto">
          <a:xfrm>
            <a:off x="6151563" y="6488113"/>
            <a:ext cx="2763837" cy="369887"/>
          </a:xfrm>
          <a:prstGeom prst="rect">
            <a:avLst/>
          </a:prstGeom>
          <a:noFill/>
          <a:ln w="9525">
            <a:noFill/>
            <a:miter lim="800000"/>
            <a:headEnd/>
            <a:tailEnd/>
          </a:ln>
        </p:spPr>
        <p:txBody>
          <a:bodyPr wrap="none">
            <a:spAutoFit/>
          </a:bodyPr>
          <a:lstStyle/>
          <a:p>
            <a:r>
              <a:rPr lang="en-AU"/>
              <a:t>Ripple and Beschta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228600"/>
            <a:ext cx="8229600" cy="1143000"/>
          </a:xfrm>
        </p:spPr>
        <p:txBody>
          <a:bodyPr/>
          <a:lstStyle/>
          <a:p>
            <a:r>
              <a:rPr lang="en-AU" smtClean="0">
                <a:ea typeface="ＭＳ Ｐゴシック" charset="-128"/>
              </a:rPr>
              <a:t>Case Study: Wolves in Yellowstone</a:t>
            </a:r>
          </a:p>
        </p:txBody>
      </p:sp>
      <p:sp>
        <p:nvSpPr>
          <p:cNvPr id="98307" name="TextBox 7"/>
          <p:cNvSpPr txBox="1">
            <a:spLocks noChangeArrowheads="1"/>
          </p:cNvSpPr>
          <p:nvPr/>
        </p:nvSpPr>
        <p:spPr bwMode="auto">
          <a:xfrm>
            <a:off x="6151563" y="6488113"/>
            <a:ext cx="2763837" cy="369887"/>
          </a:xfrm>
          <a:prstGeom prst="rect">
            <a:avLst/>
          </a:prstGeom>
          <a:noFill/>
          <a:ln w="9525">
            <a:noFill/>
            <a:miter lim="800000"/>
            <a:headEnd/>
            <a:tailEnd/>
          </a:ln>
        </p:spPr>
        <p:txBody>
          <a:bodyPr wrap="none">
            <a:spAutoFit/>
          </a:bodyPr>
          <a:lstStyle/>
          <a:p>
            <a:r>
              <a:rPr lang="en-AU"/>
              <a:t>Ripple and Beschta 2007</a:t>
            </a:r>
          </a:p>
        </p:txBody>
      </p:sp>
      <p:sp>
        <p:nvSpPr>
          <p:cNvPr id="98309" name="Content Placeholder 6"/>
          <p:cNvSpPr txBox="1">
            <a:spLocks/>
          </p:cNvSpPr>
          <p:nvPr/>
        </p:nvSpPr>
        <p:spPr bwMode="auto">
          <a:xfrm>
            <a:off x="0" y="914400"/>
            <a:ext cx="5943600" cy="5943600"/>
          </a:xfrm>
          <a:prstGeom prst="rect">
            <a:avLst/>
          </a:prstGeom>
          <a:noFill/>
          <a:ln w="9525">
            <a:noFill/>
            <a:miter lim="800000"/>
            <a:headEnd/>
            <a:tailEnd/>
          </a:ln>
        </p:spPr>
        <p:txBody>
          <a:bodyPr/>
          <a:lstStyle/>
          <a:p>
            <a:pPr marL="342900" indent="-342900" eaLnBrk="0" hangingPunct="0">
              <a:lnSpc>
                <a:spcPct val="80000"/>
              </a:lnSpc>
              <a:spcBef>
                <a:spcPct val="20000"/>
              </a:spcBef>
              <a:spcAft>
                <a:spcPts val="1200"/>
              </a:spcAft>
              <a:buFont typeface="Arial" charset="0"/>
              <a:buChar char="•"/>
            </a:pPr>
            <a:r>
              <a:rPr lang="en-AU" sz="2700">
                <a:latin typeface="Calibri" charset="0"/>
              </a:rPr>
              <a:t>Wolves extirpated in early 1900s</a:t>
            </a:r>
          </a:p>
          <a:p>
            <a:pPr marL="342900" indent="-342900" eaLnBrk="0" hangingPunct="0">
              <a:lnSpc>
                <a:spcPct val="80000"/>
              </a:lnSpc>
              <a:spcBef>
                <a:spcPct val="20000"/>
              </a:spcBef>
              <a:spcAft>
                <a:spcPts val="1200"/>
              </a:spcAft>
              <a:buFont typeface="Arial" charset="0"/>
              <a:buChar char="•"/>
            </a:pPr>
            <a:r>
              <a:rPr lang="en-AU" sz="2700">
                <a:latin typeface="Calibri" charset="0"/>
              </a:rPr>
              <a:t>Re-introduced to Yellowstone in 1995-1996</a:t>
            </a:r>
          </a:p>
          <a:p>
            <a:pPr marL="342900" indent="-342900" eaLnBrk="0" hangingPunct="0">
              <a:lnSpc>
                <a:spcPct val="80000"/>
              </a:lnSpc>
              <a:spcBef>
                <a:spcPct val="20000"/>
              </a:spcBef>
              <a:spcAft>
                <a:spcPts val="1200"/>
              </a:spcAft>
              <a:buFont typeface="Arial" charset="0"/>
              <a:buChar char="•"/>
            </a:pPr>
            <a:r>
              <a:rPr lang="en-US" sz="2700">
                <a:latin typeface="Calibri" charset="0"/>
              </a:rPr>
              <a:t>Presence of wolves leads to broad changes in elk grouping, foraging behavior, habitat selection, diet, and nutrition </a:t>
            </a:r>
            <a:r>
              <a:rPr lang="en-US" sz="2000">
                <a:latin typeface="Calibri" charset="0"/>
              </a:rPr>
              <a:t>(Creel and Christianson 2009)</a:t>
            </a:r>
            <a:endParaRPr lang="en-AU" sz="2700">
              <a:latin typeface="Calibri" charset="0"/>
            </a:endParaRPr>
          </a:p>
          <a:p>
            <a:pPr marL="342900" indent="-342900" eaLnBrk="0" hangingPunct="0">
              <a:lnSpc>
                <a:spcPct val="80000"/>
              </a:lnSpc>
              <a:spcBef>
                <a:spcPct val="20000"/>
              </a:spcBef>
              <a:spcAft>
                <a:spcPts val="1200"/>
              </a:spcAft>
              <a:buFont typeface="Arial" charset="0"/>
              <a:buChar char="•"/>
            </a:pPr>
            <a:r>
              <a:rPr lang="en-AU" sz="2700">
                <a:latin typeface="Calibri" charset="0"/>
              </a:rPr>
              <a:t>Large decline in grazing of aspen, especially in riparian areas.</a:t>
            </a:r>
          </a:p>
          <a:p>
            <a:pPr marL="742950" lvl="1" indent="-285750" eaLnBrk="0" hangingPunct="0">
              <a:lnSpc>
                <a:spcPct val="80000"/>
              </a:lnSpc>
              <a:spcBef>
                <a:spcPct val="20000"/>
              </a:spcBef>
              <a:spcAft>
                <a:spcPts val="1200"/>
              </a:spcAft>
              <a:buFont typeface="Arial" charset="0"/>
              <a:buChar char="–"/>
            </a:pPr>
            <a:r>
              <a:rPr lang="en-AU" sz="2400">
                <a:latin typeface="Calibri" charset="0"/>
              </a:rPr>
              <a:t>Combined density (predation) and behavioural effect</a:t>
            </a:r>
          </a:p>
          <a:p>
            <a:pPr marL="742950" lvl="1" indent="-285750" eaLnBrk="0" hangingPunct="0">
              <a:lnSpc>
                <a:spcPct val="80000"/>
              </a:lnSpc>
              <a:spcBef>
                <a:spcPct val="20000"/>
              </a:spcBef>
              <a:spcAft>
                <a:spcPts val="1200"/>
              </a:spcAft>
              <a:buFont typeface="Arial" charset="0"/>
              <a:buChar char="–"/>
            </a:pPr>
            <a:r>
              <a:rPr lang="en-AU" sz="2400">
                <a:latin typeface="Calibri" charset="0"/>
              </a:rPr>
              <a:t>Elk less likely to graze in areas with poor escape routes or visibility with wolves around streams.</a:t>
            </a:r>
          </a:p>
        </p:txBody>
      </p:sp>
      <p:grpSp>
        <p:nvGrpSpPr>
          <p:cNvPr id="8" name="Group 7"/>
          <p:cNvGrpSpPr/>
          <p:nvPr/>
        </p:nvGrpSpPr>
        <p:grpSpPr>
          <a:xfrm>
            <a:off x="6019800" y="1295400"/>
            <a:ext cx="2895600" cy="4286250"/>
            <a:chOff x="6019800" y="1295400"/>
            <a:chExt cx="2895600" cy="4286250"/>
          </a:xfrm>
        </p:grpSpPr>
        <p:pic>
          <p:nvPicPr>
            <p:cNvPr id="98308" name="Picture 8"/>
            <p:cNvPicPr>
              <a:picLocks noChangeAspect="1"/>
            </p:cNvPicPr>
            <p:nvPr/>
          </p:nvPicPr>
          <p:blipFill>
            <a:blip r:embed="rId3" cstate="print"/>
            <a:srcRect/>
            <a:stretch>
              <a:fillRect/>
            </a:stretch>
          </p:blipFill>
          <p:spPr bwMode="auto">
            <a:xfrm>
              <a:off x="6019800" y="1295400"/>
              <a:ext cx="2895600" cy="4286250"/>
            </a:xfrm>
            <a:prstGeom prst="rect">
              <a:avLst/>
            </a:prstGeom>
            <a:noFill/>
            <a:ln w="9525">
              <a:noFill/>
              <a:miter lim="800000"/>
              <a:headEnd/>
              <a:tailEnd/>
            </a:ln>
          </p:spPr>
        </p:pic>
        <p:sp>
          <p:nvSpPr>
            <p:cNvPr id="6" name="TextBox 5"/>
            <p:cNvSpPr txBox="1"/>
            <p:nvPr/>
          </p:nvSpPr>
          <p:spPr>
            <a:xfrm>
              <a:off x="6096000" y="2971800"/>
              <a:ext cx="1071768" cy="369332"/>
            </a:xfrm>
            <a:prstGeom prst="rect">
              <a:avLst/>
            </a:prstGeom>
            <a:noFill/>
          </p:spPr>
          <p:txBody>
            <a:bodyPr wrap="none" rtlCol="0">
              <a:spAutoFit/>
            </a:bodyPr>
            <a:lstStyle/>
            <a:p>
              <a:r>
                <a:rPr lang="en-US" dirty="0" smtClean="0"/>
                <a:t>Wolves+</a:t>
              </a:r>
              <a:endParaRPr lang="en-US" dirty="0"/>
            </a:p>
          </p:txBody>
        </p:sp>
        <p:sp>
          <p:nvSpPr>
            <p:cNvPr id="7" name="TextBox 6"/>
            <p:cNvSpPr txBox="1"/>
            <p:nvPr/>
          </p:nvSpPr>
          <p:spPr>
            <a:xfrm>
              <a:off x="6096000" y="5105400"/>
              <a:ext cx="1014060" cy="369332"/>
            </a:xfrm>
            <a:prstGeom prst="rect">
              <a:avLst/>
            </a:prstGeom>
            <a:noFill/>
          </p:spPr>
          <p:txBody>
            <a:bodyPr wrap="none" rtlCol="0">
              <a:spAutoFit/>
            </a:bodyPr>
            <a:lstStyle/>
            <a:p>
              <a:r>
                <a:rPr lang="en-US" dirty="0" smtClean="0"/>
                <a:t>Wolves-</a:t>
              </a:r>
              <a:endParaRPr lang="en-US"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smtClean="0">
                <a:ea typeface="ＭＳ Ｐゴシック" charset="-128"/>
              </a:rPr>
              <a:t>Roadmap for today</a:t>
            </a:r>
          </a:p>
        </p:txBody>
      </p:sp>
      <p:sp>
        <p:nvSpPr>
          <p:cNvPr id="74755" name="Content Placeholder 2"/>
          <p:cNvSpPr>
            <a:spLocks noGrp="1"/>
          </p:cNvSpPr>
          <p:nvPr>
            <p:ph idx="1"/>
          </p:nvPr>
        </p:nvSpPr>
        <p:spPr>
          <a:xfrm>
            <a:off x="457200" y="1143000"/>
            <a:ext cx="6172200" cy="5715000"/>
          </a:xfrm>
        </p:spPr>
        <p:txBody>
          <a:bodyPr/>
          <a:lstStyle/>
          <a:p>
            <a:pPr marL="457200" indent="-457200" eaLnBrk="1" hangingPunct="1">
              <a:lnSpc>
                <a:spcPct val="80000"/>
              </a:lnSpc>
              <a:spcAft>
                <a:spcPts val="1800"/>
              </a:spcAft>
              <a:buFont typeface="+mj-lt"/>
              <a:buAutoNum type="arabicPeriod"/>
            </a:pPr>
            <a:r>
              <a:rPr lang="en-US" sz="2200" dirty="0" smtClean="0">
                <a:ea typeface="ＭＳ Ｐゴシック" charset="-128"/>
              </a:rPr>
              <a:t>What is a keystone species?</a:t>
            </a:r>
          </a:p>
          <a:p>
            <a:pPr marL="457200" indent="-457200" eaLnBrk="1" hangingPunct="1">
              <a:lnSpc>
                <a:spcPct val="80000"/>
              </a:lnSpc>
              <a:spcAft>
                <a:spcPts val="1800"/>
              </a:spcAft>
              <a:buFont typeface="+mj-lt"/>
              <a:buAutoNum type="arabicPeriod"/>
            </a:pPr>
            <a:r>
              <a:rPr lang="en-US" sz="2200" dirty="0" smtClean="0">
                <a:ea typeface="ＭＳ Ｐゴシック" charset="-128"/>
              </a:rPr>
              <a:t>What is a trophic cascade?</a:t>
            </a:r>
          </a:p>
          <a:p>
            <a:pPr marL="457200" indent="-457200" eaLnBrk="1" hangingPunct="1">
              <a:lnSpc>
                <a:spcPct val="80000"/>
              </a:lnSpc>
              <a:spcAft>
                <a:spcPts val="1800"/>
              </a:spcAft>
              <a:buFont typeface="+mj-lt"/>
              <a:buAutoNum type="arabicPeriod"/>
            </a:pPr>
            <a:r>
              <a:rPr lang="en-US" sz="2200" dirty="0" smtClean="0">
                <a:ea typeface="ＭＳ Ｐゴシック" charset="-128"/>
              </a:rPr>
              <a:t>Allee effects and resource consumer dynamics</a:t>
            </a:r>
          </a:p>
          <a:p>
            <a:pPr marL="457200" indent="-457200" eaLnBrk="1" hangingPunct="1">
              <a:lnSpc>
                <a:spcPct val="80000"/>
              </a:lnSpc>
              <a:spcAft>
                <a:spcPts val="1800"/>
              </a:spcAft>
              <a:buFont typeface="+mj-lt"/>
              <a:buAutoNum type="arabicPeriod"/>
            </a:pPr>
            <a:r>
              <a:rPr lang="en-US" sz="2200" dirty="0" smtClean="0">
                <a:ea typeface="ＭＳ Ｐゴシック" charset="-128"/>
              </a:rPr>
              <a:t>Four Case studies:</a:t>
            </a:r>
          </a:p>
          <a:p>
            <a:pPr lvl="1" eaLnBrk="1" hangingPunct="1">
              <a:lnSpc>
                <a:spcPct val="80000"/>
              </a:lnSpc>
              <a:spcAft>
                <a:spcPts val="1800"/>
              </a:spcAft>
            </a:pPr>
            <a:r>
              <a:rPr lang="en-US" sz="2000" dirty="0" smtClean="0">
                <a:ea typeface="ＭＳ Ｐゴシック" charset="-128"/>
              </a:rPr>
              <a:t>Fear </a:t>
            </a:r>
            <a:r>
              <a:rPr lang="en-US" sz="2000" dirty="0" smtClean="0">
                <a:ea typeface="ＭＳ Ｐゴシック" charset="-128"/>
              </a:rPr>
              <a:t>and loathing in Shark Bay</a:t>
            </a:r>
          </a:p>
          <a:p>
            <a:pPr lvl="1" eaLnBrk="1" hangingPunct="1">
              <a:lnSpc>
                <a:spcPct val="80000"/>
              </a:lnSpc>
              <a:spcAft>
                <a:spcPts val="1800"/>
              </a:spcAft>
            </a:pPr>
            <a:r>
              <a:rPr lang="en-US" sz="2000" b="1" dirty="0" smtClean="0">
                <a:ea typeface="ＭＳ Ｐゴシック" charset="-128"/>
              </a:rPr>
              <a:t>Wolves/cougars</a:t>
            </a:r>
            <a:r>
              <a:rPr lang="en-US" sz="2000" dirty="0" smtClean="0">
                <a:ea typeface="ＭＳ Ｐゴシック" charset="-128"/>
              </a:rPr>
              <a:t>, elk, aspen/cottonwood and rivers</a:t>
            </a:r>
          </a:p>
          <a:p>
            <a:pPr lvl="1" eaLnBrk="1" hangingPunct="1">
              <a:lnSpc>
                <a:spcPct val="80000"/>
              </a:lnSpc>
              <a:spcAft>
                <a:spcPts val="1800"/>
              </a:spcAft>
            </a:pPr>
            <a:r>
              <a:rPr lang="en-US" sz="2000" b="1" dirty="0" smtClean="0">
                <a:ea typeface="ＭＳ Ｐゴシック" charset="-128"/>
              </a:rPr>
              <a:t>Vertebrate predators</a:t>
            </a:r>
            <a:r>
              <a:rPr lang="en-US" sz="2000" dirty="0" smtClean="0">
                <a:ea typeface="ＭＳ Ｐゴシック" charset="-128"/>
              </a:rPr>
              <a:t>, leaf-cutter ants, howler monkeys, and trees in tropical dry </a:t>
            </a:r>
            <a:r>
              <a:rPr lang="en-US" sz="2000" dirty="0" smtClean="0">
                <a:ea typeface="ＭＳ Ｐゴシック" charset="-128"/>
              </a:rPr>
              <a:t>forest</a:t>
            </a:r>
          </a:p>
          <a:p>
            <a:pPr lvl="1" eaLnBrk="1" hangingPunct="1">
              <a:lnSpc>
                <a:spcPct val="80000"/>
              </a:lnSpc>
              <a:spcAft>
                <a:spcPts val="1800"/>
              </a:spcAft>
            </a:pPr>
            <a:r>
              <a:rPr lang="en-US" sz="2000" b="1" dirty="0" smtClean="0">
                <a:ea typeface="ＭＳ Ｐゴシック" charset="-128"/>
              </a:rPr>
              <a:t>Predatory fishes</a:t>
            </a:r>
            <a:r>
              <a:rPr lang="en-US" sz="2000" dirty="0" smtClean="0">
                <a:ea typeface="ＭＳ Ｐゴシック" charset="-128"/>
              </a:rPr>
              <a:t>, starfish and coral reefs</a:t>
            </a:r>
          </a:p>
          <a:p>
            <a:pPr lvl="1" eaLnBrk="1" hangingPunct="1">
              <a:lnSpc>
                <a:spcPct val="80000"/>
              </a:lnSpc>
              <a:spcAft>
                <a:spcPts val="1800"/>
              </a:spcAft>
              <a:buNone/>
            </a:pPr>
            <a:endParaRPr lang="en-US" sz="2000" dirty="0" smtClean="0">
              <a:ea typeface="ＭＳ Ｐゴシック" charset="-128"/>
            </a:endParaRPr>
          </a:p>
          <a:p>
            <a:pPr eaLnBrk="1" hangingPunct="1">
              <a:lnSpc>
                <a:spcPct val="80000"/>
              </a:lnSpc>
              <a:spcAft>
                <a:spcPts val="1800"/>
              </a:spcAft>
            </a:pPr>
            <a:endParaRPr lang="en-US" sz="2200" dirty="0" smtClean="0">
              <a:ea typeface="ＭＳ Ｐゴシック" charset="-128"/>
            </a:endParaRPr>
          </a:p>
        </p:txBody>
      </p:sp>
      <p:grpSp>
        <p:nvGrpSpPr>
          <p:cNvPr id="74756" name="Group 5"/>
          <p:cNvGrpSpPr>
            <a:grpSpLocks/>
          </p:cNvGrpSpPr>
          <p:nvPr/>
        </p:nvGrpSpPr>
        <p:grpSpPr bwMode="auto">
          <a:xfrm>
            <a:off x="7162800" y="2895600"/>
            <a:ext cx="1408112" cy="2243138"/>
            <a:chOff x="6858000" y="1066800"/>
            <a:chExt cx="1407633" cy="2242810"/>
          </a:xfrm>
        </p:grpSpPr>
        <p:pic>
          <p:nvPicPr>
            <p:cNvPr id="74759" name="Picture 3"/>
            <p:cNvPicPr>
              <a:picLocks noChangeAspect="1"/>
            </p:cNvPicPr>
            <p:nvPr/>
          </p:nvPicPr>
          <p:blipFill>
            <a:blip r:embed="rId3" cstate="print"/>
            <a:srcRect/>
            <a:stretch>
              <a:fillRect/>
            </a:stretch>
          </p:blipFill>
          <p:spPr bwMode="auto">
            <a:xfrm>
              <a:off x="6858000" y="1066800"/>
              <a:ext cx="1397000" cy="2235200"/>
            </a:xfrm>
            <a:prstGeom prst="rect">
              <a:avLst/>
            </a:prstGeom>
            <a:noFill/>
            <a:ln w="9525">
              <a:noFill/>
              <a:miter lim="800000"/>
              <a:headEnd/>
              <a:tailEnd/>
            </a:ln>
          </p:spPr>
        </p:pic>
        <p:sp>
          <p:nvSpPr>
            <p:cNvPr id="74760" name="TextBox 4"/>
            <p:cNvSpPr txBox="1">
              <a:spLocks noChangeArrowheads="1"/>
            </p:cNvSpPr>
            <p:nvPr/>
          </p:nvSpPr>
          <p:spPr bwMode="auto">
            <a:xfrm>
              <a:off x="6934200" y="3048000"/>
              <a:ext cx="1331433" cy="261610"/>
            </a:xfrm>
            <a:prstGeom prst="rect">
              <a:avLst/>
            </a:prstGeom>
            <a:noFill/>
            <a:ln w="9525">
              <a:noFill/>
              <a:miter lim="800000"/>
              <a:headEnd/>
              <a:tailEnd/>
            </a:ln>
          </p:spPr>
          <p:txBody>
            <a:bodyPr>
              <a:spAutoFit/>
            </a:bodyPr>
            <a:lstStyle/>
            <a:p>
              <a:pPr algn="r"/>
              <a:r>
                <a:rPr lang="en-AU" sz="1100"/>
                <a:t>www.panda.org</a:t>
              </a:r>
            </a:p>
          </p:txBody>
        </p:sp>
      </p:grpSp>
      <p:pic>
        <p:nvPicPr>
          <p:cNvPr id="74757" name="Picture 6"/>
          <p:cNvPicPr>
            <a:picLocks noChangeAspect="1"/>
          </p:cNvPicPr>
          <p:nvPr/>
        </p:nvPicPr>
        <p:blipFill>
          <a:blip r:embed="rId4" cstate="print"/>
          <a:srcRect/>
          <a:stretch>
            <a:fillRect/>
          </a:stretch>
        </p:blipFill>
        <p:spPr bwMode="auto">
          <a:xfrm>
            <a:off x="7162800" y="5029200"/>
            <a:ext cx="1571625"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AU" smtClean="0">
                <a:ea typeface="ＭＳ Ｐゴシック" charset="-128"/>
              </a:rPr>
              <a:t>Case Study: Wolves in Yellowstone</a:t>
            </a:r>
            <a:endParaRPr lang="en-US" smtClean="0">
              <a:ea typeface="ＭＳ Ｐゴシック" charset="-128"/>
            </a:endParaRPr>
          </a:p>
        </p:txBody>
      </p:sp>
      <p:sp>
        <p:nvSpPr>
          <p:cNvPr id="99331" name="Content Placeholder 4"/>
          <p:cNvSpPr>
            <a:spLocks noGrp="1"/>
          </p:cNvSpPr>
          <p:nvPr>
            <p:ph sz="half" idx="1"/>
          </p:nvPr>
        </p:nvSpPr>
        <p:spPr>
          <a:xfrm>
            <a:off x="533400" y="2057400"/>
            <a:ext cx="4495800" cy="3352800"/>
          </a:xfrm>
        </p:spPr>
        <p:txBody>
          <a:bodyPr/>
          <a:lstStyle/>
          <a:p>
            <a:pPr marL="0" indent="1588">
              <a:buNone/>
            </a:pPr>
            <a:r>
              <a:rPr lang="en-US" sz="1800" dirty="0" smtClean="0">
                <a:ea typeface="ＭＳ Ｐゴシック" charset="-128"/>
                <a:cs typeface="ＭＳ Ｐゴシック" charset="-128"/>
              </a:rPr>
              <a:t>Aspen age structure from 1840 to 2000 </a:t>
            </a:r>
          </a:p>
          <a:p>
            <a:pPr marL="0" indent="1588">
              <a:buNone/>
            </a:pPr>
            <a:endParaRPr lang="en-US" sz="1800" dirty="0" smtClean="0">
              <a:ea typeface="ＭＳ Ｐゴシック" charset="-128"/>
            </a:endParaRPr>
          </a:p>
          <a:p>
            <a:pPr marL="0" indent="1588">
              <a:buNone/>
            </a:pPr>
            <a:r>
              <a:rPr lang="en-US" sz="1800" dirty="0" smtClean="0">
                <a:ea typeface="ＭＳ Ｐゴシック" charset="-128"/>
              </a:rPr>
              <a:t>An aspen stand showing heavy bark damage from elk along the lower several meters of each tree and a long-term lack of recruitment (tall saplings and small diameter trees are missing)</a:t>
            </a:r>
          </a:p>
          <a:p>
            <a:pPr marL="0" indent="1588">
              <a:buFont typeface="Arial" charset="0"/>
              <a:buNone/>
            </a:pPr>
            <a:endParaRPr lang="en-US" sz="1800" dirty="0" smtClean="0">
              <a:ea typeface="ＭＳ Ｐゴシック" charset="-128"/>
            </a:endParaRPr>
          </a:p>
          <a:p>
            <a:pPr marL="0" indent="1588">
              <a:buFont typeface="Arial" charset="0"/>
              <a:buNone/>
            </a:pPr>
            <a:r>
              <a:rPr lang="en-US" sz="1800" dirty="0" smtClean="0">
                <a:ea typeface="ＭＳ Ｐゴシック" charset="-128"/>
              </a:rPr>
              <a:t>Ongoing aspen recruitment within a fenced elk </a:t>
            </a:r>
            <a:r>
              <a:rPr lang="en-US" sz="1800" dirty="0" err="1" smtClean="0">
                <a:ea typeface="ＭＳ Ｐゴシック" charset="-128"/>
              </a:rPr>
              <a:t>exclosure</a:t>
            </a:r>
            <a:r>
              <a:rPr lang="en-US" sz="1800" dirty="0" smtClean="0">
                <a:ea typeface="ＭＳ Ｐゴシック" charset="-128"/>
              </a:rPr>
              <a:t> and an absence of recruitment outside the fence</a:t>
            </a:r>
          </a:p>
          <a:p>
            <a:pPr marL="0" indent="1588">
              <a:buFont typeface="Arial" charset="0"/>
              <a:buNone/>
            </a:pPr>
            <a:endParaRPr lang="en-US" sz="1800" dirty="0" smtClean="0">
              <a:ea typeface="ＭＳ Ｐゴシック" charset="-128"/>
            </a:endParaRPr>
          </a:p>
          <a:p>
            <a:pPr marL="0" indent="1588">
              <a:buFont typeface="Arial" charset="0"/>
              <a:buNone/>
            </a:pPr>
            <a:r>
              <a:rPr lang="en-US" sz="1800" dirty="0" err="1" smtClean="0">
                <a:ea typeface="ＭＳ Ｐゴシック" charset="-128"/>
              </a:rPr>
              <a:t>Beschta</a:t>
            </a:r>
            <a:r>
              <a:rPr lang="en-US" sz="1800" dirty="0" smtClean="0">
                <a:ea typeface="ＭＳ Ｐゴシック" charset="-128"/>
              </a:rPr>
              <a:t> &amp; Ripple 2009 Biol. Con. </a:t>
            </a:r>
          </a:p>
        </p:txBody>
      </p:sp>
      <p:pic>
        <p:nvPicPr>
          <p:cNvPr id="99332" name="Picture 2"/>
          <p:cNvPicPr>
            <a:picLocks noGrp="1" noChangeAspect="1" noChangeArrowheads="1"/>
          </p:cNvPicPr>
          <p:nvPr>
            <p:ph sz="half" idx="2"/>
          </p:nvPr>
        </p:nvPicPr>
        <p:blipFill>
          <a:blip r:embed="rId3" cstate="print"/>
          <a:srcRect/>
          <a:stretch>
            <a:fillRect/>
          </a:stretch>
        </p:blipFill>
        <p:spPr>
          <a:xfrm>
            <a:off x="5486400" y="914400"/>
            <a:ext cx="2514600" cy="5751513"/>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ea typeface="ＭＳ Ｐゴシック" charset="-128"/>
              </a:rPr>
              <a:t>Predator-deer-tree cascade</a:t>
            </a:r>
          </a:p>
        </p:txBody>
      </p:sp>
      <p:pic>
        <p:nvPicPr>
          <p:cNvPr id="100355" name="Picture 2"/>
          <p:cNvPicPr>
            <a:picLocks noChangeAspect="1" noChangeArrowheads="1"/>
          </p:cNvPicPr>
          <p:nvPr/>
        </p:nvPicPr>
        <p:blipFill>
          <a:blip r:embed="rId2" cstate="print"/>
          <a:srcRect/>
          <a:stretch>
            <a:fillRect/>
          </a:stretch>
        </p:blipFill>
        <p:spPr bwMode="auto">
          <a:xfrm>
            <a:off x="1382713" y="1143000"/>
            <a:ext cx="6313487" cy="4879975"/>
          </a:xfrm>
          <a:prstGeom prst="rect">
            <a:avLst/>
          </a:prstGeom>
          <a:noFill/>
          <a:ln w="9525">
            <a:noFill/>
            <a:miter lim="800000"/>
            <a:headEnd/>
            <a:tailEnd/>
          </a:ln>
        </p:spPr>
      </p:pic>
      <p:sp>
        <p:nvSpPr>
          <p:cNvPr id="100356" name="TextBox 3"/>
          <p:cNvSpPr txBox="1">
            <a:spLocks noChangeArrowheads="1"/>
          </p:cNvSpPr>
          <p:nvPr/>
        </p:nvSpPr>
        <p:spPr bwMode="auto">
          <a:xfrm>
            <a:off x="152400" y="6211888"/>
            <a:ext cx="2533650" cy="646112"/>
          </a:xfrm>
          <a:prstGeom prst="rect">
            <a:avLst/>
          </a:prstGeom>
          <a:noFill/>
          <a:ln w="9525">
            <a:noFill/>
            <a:miter lim="800000"/>
            <a:headEnd/>
            <a:tailEnd/>
          </a:ln>
        </p:spPr>
        <p:txBody>
          <a:bodyPr wrap="none">
            <a:spAutoFit/>
          </a:bodyPr>
          <a:lstStyle/>
          <a:p>
            <a:r>
              <a:rPr lang="en-US"/>
              <a:t>Beschta &amp; Ripple 2009</a:t>
            </a:r>
          </a:p>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2362200" y="457200"/>
            <a:ext cx="6386513" cy="5943600"/>
          </a:xfrm>
          <a:prstGeom prst="rect">
            <a:avLst/>
          </a:prstGeom>
          <a:noFill/>
          <a:ln w="9525">
            <a:noFill/>
            <a:miter lim="800000"/>
            <a:headEnd/>
            <a:tailEnd/>
          </a:ln>
        </p:spPr>
      </p:pic>
      <p:pic>
        <p:nvPicPr>
          <p:cNvPr id="101379" name="Picture 3"/>
          <p:cNvPicPr>
            <a:picLocks noChangeAspect="1" noChangeArrowheads="1"/>
          </p:cNvPicPr>
          <p:nvPr/>
        </p:nvPicPr>
        <p:blipFill>
          <a:blip r:embed="rId3" cstate="print"/>
          <a:srcRect/>
          <a:stretch>
            <a:fillRect/>
          </a:stretch>
        </p:blipFill>
        <p:spPr bwMode="auto">
          <a:xfrm>
            <a:off x="0" y="685800"/>
            <a:ext cx="1771650" cy="1328738"/>
          </a:xfrm>
          <a:prstGeom prst="rect">
            <a:avLst/>
          </a:prstGeom>
          <a:noFill/>
          <a:ln w="9525">
            <a:noFill/>
            <a:miter lim="800000"/>
            <a:headEnd/>
            <a:tailEnd/>
          </a:ln>
        </p:spPr>
      </p:pic>
      <p:pic>
        <p:nvPicPr>
          <p:cNvPr id="101380" name="Picture 4"/>
          <p:cNvPicPr>
            <a:picLocks noChangeAspect="1" noChangeArrowheads="1"/>
          </p:cNvPicPr>
          <p:nvPr/>
        </p:nvPicPr>
        <p:blipFill>
          <a:blip r:embed="rId4" cstate="print"/>
          <a:srcRect/>
          <a:stretch>
            <a:fillRect/>
          </a:stretch>
        </p:blipFill>
        <p:spPr bwMode="auto">
          <a:xfrm>
            <a:off x="0" y="2819400"/>
            <a:ext cx="1876425" cy="2371725"/>
          </a:xfrm>
          <a:prstGeom prst="rect">
            <a:avLst/>
          </a:prstGeom>
          <a:noFill/>
          <a:ln w="9525">
            <a:noFill/>
            <a:miter lim="800000"/>
            <a:headEnd/>
            <a:tailEnd/>
          </a:ln>
        </p:spPr>
      </p:pic>
      <p:pic>
        <p:nvPicPr>
          <p:cNvPr id="101381" name="Picture 5"/>
          <p:cNvPicPr>
            <a:picLocks noChangeAspect="1" noChangeArrowheads="1"/>
          </p:cNvPicPr>
          <p:nvPr/>
        </p:nvPicPr>
        <p:blipFill>
          <a:blip r:embed="rId5" cstate="print"/>
          <a:srcRect/>
          <a:stretch>
            <a:fillRect/>
          </a:stretch>
        </p:blipFill>
        <p:spPr bwMode="auto">
          <a:xfrm>
            <a:off x="4572000" y="685800"/>
            <a:ext cx="895350" cy="1162050"/>
          </a:xfrm>
          <a:prstGeom prst="rect">
            <a:avLst/>
          </a:prstGeom>
          <a:noFill/>
          <a:ln w="9525">
            <a:noFill/>
            <a:miter lim="800000"/>
            <a:headEnd/>
            <a:tailEnd/>
          </a:ln>
        </p:spPr>
      </p:pic>
      <p:pic>
        <p:nvPicPr>
          <p:cNvPr id="101382" name="Picture 6"/>
          <p:cNvPicPr>
            <a:picLocks noChangeAspect="1" noChangeArrowheads="1"/>
          </p:cNvPicPr>
          <p:nvPr/>
        </p:nvPicPr>
        <p:blipFill>
          <a:blip r:embed="rId6" cstate="print"/>
          <a:srcRect/>
          <a:stretch>
            <a:fillRect/>
          </a:stretch>
        </p:blipFill>
        <p:spPr bwMode="auto">
          <a:xfrm>
            <a:off x="7620000" y="685800"/>
            <a:ext cx="1062038" cy="812800"/>
          </a:xfrm>
          <a:prstGeom prst="rect">
            <a:avLst/>
          </a:prstGeom>
          <a:noFill/>
          <a:ln w="9525">
            <a:noFill/>
            <a:miter lim="800000"/>
            <a:headEnd/>
            <a:tailEnd/>
          </a:ln>
        </p:spPr>
      </p:pic>
      <p:pic>
        <p:nvPicPr>
          <p:cNvPr id="101383" name="Picture 5"/>
          <p:cNvPicPr>
            <a:picLocks noChangeAspect="1" noChangeArrowheads="1"/>
          </p:cNvPicPr>
          <p:nvPr/>
        </p:nvPicPr>
        <p:blipFill>
          <a:blip r:embed="rId7" cstate="print"/>
          <a:srcRect/>
          <a:stretch>
            <a:fillRect/>
          </a:stretch>
        </p:blipFill>
        <p:spPr bwMode="auto">
          <a:xfrm>
            <a:off x="7735888" y="2438400"/>
            <a:ext cx="646112" cy="838200"/>
          </a:xfrm>
          <a:prstGeom prst="rect">
            <a:avLst/>
          </a:prstGeom>
          <a:noFill/>
          <a:ln w="9525">
            <a:noFill/>
            <a:miter lim="800000"/>
            <a:headEnd/>
            <a:tailEnd/>
          </a:ln>
        </p:spPr>
      </p:pic>
      <p:pic>
        <p:nvPicPr>
          <p:cNvPr id="101384" name="Picture 7"/>
          <p:cNvPicPr>
            <a:picLocks noChangeAspect="1" noChangeArrowheads="1"/>
          </p:cNvPicPr>
          <p:nvPr/>
        </p:nvPicPr>
        <p:blipFill>
          <a:blip r:embed="rId8" cstate="print"/>
          <a:srcRect/>
          <a:stretch>
            <a:fillRect/>
          </a:stretch>
        </p:blipFill>
        <p:spPr bwMode="auto">
          <a:xfrm>
            <a:off x="4276725" y="2438400"/>
            <a:ext cx="1209675" cy="1076325"/>
          </a:xfrm>
          <a:prstGeom prst="rect">
            <a:avLst/>
          </a:prstGeom>
          <a:noFill/>
          <a:ln w="9525">
            <a:noFill/>
            <a:miter lim="800000"/>
            <a:headEnd/>
            <a:tailEnd/>
          </a:ln>
        </p:spPr>
      </p:pic>
      <p:pic>
        <p:nvPicPr>
          <p:cNvPr id="101385" name="Picture 8"/>
          <p:cNvPicPr>
            <a:picLocks noChangeAspect="1" noChangeArrowheads="1"/>
          </p:cNvPicPr>
          <p:nvPr/>
        </p:nvPicPr>
        <p:blipFill>
          <a:blip r:embed="rId9" cstate="print"/>
          <a:srcRect/>
          <a:stretch>
            <a:fillRect/>
          </a:stretch>
        </p:blipFill>
        <p:spPr bwMode="auto">
          <a:xfrm>
            <a:off x="4687888" y="4316413"/>
            <a:ext cx="814387" cy="609600"/>
          </a:xfrm>
          <a:prstGeom prst="rect">
            <a:avLst/>
          </a:prstGeom>
          <a:noFill/>
          <a:ln w="9525">
            <a:noFill/>
            <a:miter lim="800000"/>
            <a:headEnd/>
            <a:tailEnd/>
          </a:ln>
        </p:spPr>
      </p:pic>
      <p:pic>
        <p:nvPicPr>
          <p:cNvPr id="101386" name="Picture 9"/>
          <p:cNvPicPr>
            <a:picLocks noChangeAspect="1" noChangeArrowheads="1"/>
          </p:cNvPicPr>
          <p:nvPr/>
        </p:nvPicPr>
        <p:blipFill>
          <a:blip r:embed="rId10" cstate="print"/>
          <a:srcRect/>
          <a:stretch>
            <a:fillRect/>
          </a:stretch>
        </p:blipFill>
        <p:spPr bwMode="auto">
          <a:xfrm>
            <a:off x="8058150" y="4294188"/>
            <a:ext cx="704850" cy="938212"/>
          </a:xfrm>
          <a:prstGeom prst="rect">
            <a:avLst/>
          </a:prstGeom>
          <a:noFill/>
          <a:ln w="9525">
            <a:noFill/>
            <a:miter lim="800000"/>
            <a:headEnd/>
            <a:tailEnd/>
          </a:ln>
        </p:spPr>
      </p:pic>
      <p:sp>
        <p:nvSpPr>
          <p:cNvPr id="101387" name="Rectangle 14"/>
          <p:cNvSpPr>
            <a:spLocks noChangeArrowheads="1"/>
          </p:cNvSpPr>
          <p:nvPr/>
        </p:nvSpPr>
        <p:spPr bwMode="auto">
          <a:xfrm>
            <a:off x="0" y="6488113"/>
            <a:ext cx="2533650" cy="369887"/>
          </a:xfrm>
          <a:prstGeom prst="rect">
            <a:avLst/>
          </a:prstGeom>
          <a:noFill/>
          <a:ln w="9525">
            <a:noFill/>
            <a:miter lim="800000"/>
            <a:headEnd/>
            <a:tailEnd/>
          </a:ln>
        </p:spPr>
        <p:txBody>
          <a:bodyPr wrap="none">
            <a:spAutoFit/>
          </a:bodyPr>
          <a:lstStyle/>
          <a:p>
            <a:pPr indent="1588"/>
            <a:r>
              <a:rPr lang="en-US"/>
              <a:t>Beschta &amp; Ripple 2009</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533400" y="1219200"/>
            <a:ext cx="8162925" cy="4857750"/>
          </a:xfrm>
          <a:prstGeom prst="rect">
            <a:avLst/>
          </a:prstGeom>
          <a:noFill/>
          <a:ln w="9525">
            <a:noFill/>
            <a:miter lim="800000"/>
            <a:headEnd/>
            <a:tailEnd/>
          </a:ln>
        </p:spPr>
      </p:pic>
      <p:sp>
        <p:nvSpPr>
          <p:cNvPr id="102403" name="Title 2"/>
          <p:cNvSpPr>
            <a:spLocks noGrp="1"/>
          </p:cNvSpPr>
          <p:nvPr>
            <p:ph type="title"/>
          </p:nvPr>
        </p:nvSpPr>
        <p:spPr/>
        <p:txBody>
          <a:bodyPr/>
          <a:lstStyle/>
          <a:p>
            <a:r>
              <a:rPr lang="en-US" sz="2400" b="1" smtClean="0">
                <a:ea typeface="ＭＳ Ｐゴシック" charset="-128"/>
              </a:rPr>
              <a:t>Trophic interactions due to predation risk and selected ecosystem responses in N Yellowstone</a:t>
            </a:r>
            <a:endParaRPr lang="en-US" sz="2400" smtClean="0">
              <a:ea typeface="ＭＳ Ｐゴシック"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1600200" y="228600"/>
            <a:ext cx="5934075" cy="4840288"/>
          </a:xfrm>
          <a:prstGeom prst="rect">
            <a:avLst/>
          </a:prstGeom>
          <a:noFill/>
          <a:ln w="9525">
            <a:noFill/>
            <a:miter lim="800000"/>
            <a:headEnd/>
            <a:tailEnd/>
          </a:ln>
        </p:spPr>
      </p:pic>
      <p:sp>
        <p:nvSpPr>
          <p:cNvPr id="103427" name="TextBox 3"/>
          <p:cNvSpPr txBox="1">
            <a:spLocks noChangeArrowheads="1"/>
          </p:cNvSpPr>
          <p:nvPr/>
        </p:nvSpPr>
        <p:spPr bwMode="auto">
          <a:xfrm>
            <a:off x="304800" y="5105400"/>
            <a:ext cx="3810000" cy="1477963"/>
          </a:xfrm>
          <a:prstGeom prst="rect">
            <a:avLst/>
          </a:prstGeom>
          <a:noFill/>
          <a:ln w="9525">
            <a:noFill/>
            <a:miter lim="800000"/>
            <a:headEnd/>
            <a:tailEnd/>
          </a:ln>
        </p:spPr>
        <p:txBody>
          <a:bodyPr>
            <a:spAutoFit/>
          </a:bodyPr>
          <a:lstStyle/>
          <a:p>
            <a:r>
              <a:rPr lang="en-US" b="1"/>
              <a:t>Following a 70-year</a:t>
            </a:r>
          </a:p>
          <a:p>
            <a:r>
              <a:rPr lang="en-US" b="1"/>
              <a:t>period of wolf extirpation, heavy browsing of willows and conifers is evident in the 1996 photograph.</a:t>
            </a:r>
            <a:endParaRPr lang="en-US"/>
          </a:p>
        </p:txBody>
      </p:sp>
      <p:sp>
        <p:nvSpPr>
          <p:cNvPr id="103428" name="TextBox 4"/>
          <p:cNvSpPr txBox="1">
            <a:spLocks noChangeArrowheads="1"/>
          </p:cNvSpPr>
          <p:nvPr/>
        </p:nvSpPr>
        <p:spPr bwMode="auto">
          <a:xfrm>
            <a:off x="4724400" y="5334000"/>
            <a:ext cx="4114800" cy="923925"/>
          </a:xfrm>
          <a:prstGeom prst="rect">
            <a:avLst/>
          </a:prstGeom>
          <a:noFill/>
          <a:ln w="9525">
            <a:noFill/>
            <a:miter lim="800000"/>
            <a:headEnd/>
            <a:tailEnd/>
          </a:ln>
        </p:spPr>
        <p:txBody>
          <a:bodyPr>
            <a:spAutoFit/>
          </a:bodyPr>
          <a:lstStyle/>
          <a:p>
            <a:r>
              <a:rPr lang="en-US" b="1" i="1"/>
              <a:t>In 2002, after 7 years of wolf recovery, willows show evidence of release from browsing pressure</a:t>
            </a:r>
            <a:endParaRPr lang="en-US"/>
          </a:p>
        </p:txBody>
      </p:sp>
      <p:sp>
        <p:nvSpPr>
          <p:cNvPr id="5" name="Rectangle 4"/>
          <p:cNvSpPr/>
          <p:nvPr/>
        </p:nvSpPr>
        <p:spPr>
          <a:xfrm>
            <a:off x="4511040" y="0"/>
            <a:ext cx="4191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2897188" y="160338"/>
            <a:ext cx="4037012" cy="654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Map of seagrass distribution in Shark Bay"/>
          <p:cNvPicPr>
            <a:picLocks noChangeAspect="1" noChangeArrowheads="1"/>
          </p:cNvPicPr>
          <p:nvPr/>
        </p:nvPicPr>
        <p:blipFill>
          <a:blip r:embed="rId2" cstate="print"/>
          <a:srcRect/>
          <a:stretch>
            <a:fillRect/>
          </a:stretch>
        </p:blipFill>
        <p:spPr bwMode="auto">
          <a:xfrm>
            <a:off x="0" y="1261533"/>
            <a:ext cx="5029200" cy="5520267"/>
          </a:xfrm>
          <a:prstGeom prst="rect">
            <a:avLst/>
          </a:prstGeom>
          <a:noFill/>
        </p:spPr>
      </p:pic>
      <p:sp>
        <p:nvSpPr>
          <p:cNvPr id="6" name="Title 5"/>
          <p:cNvSpPr>
            <a:spLocks noGrp="1"/>
          </p:cNvSpPr>
          <p:nvPr>
            <p:ph type="title"/>
          </p:nvPr>
        </p:nvSpPr>
        <p:spPr/>
        <p:txBody>
          <a:bodyPr/>
          <a:lstStyle/>
          <a:p>
            <a:r>
              <a:rPr lang="en-US" dirty="0" smtClean="0"/>
              <a:t>Direct consumptive versus indirect “ecology of fear” effects</a:t>
            </a:r>
            <a:endParaRPr lang="en-US" dirty="0"/>
          </a:p>
        </p:txBody>
      </p:sp>
      <p:pic>
        <p:nvPicPr>
          <p:cNvPr id="193540" name="Picture 4" descr="Aerial view of the seagrass banks on Faure Sill"/>
          <p:cNvPicPr>
            <a:picLocks noChangeAspect="1" noChangeArrowheads="1"/>
          </p:cNvPicPr>
          <p:nvPr/>
        </p:nvPicPr>
        <p:blipFill>
          <a:blip r:embed="rId3" cstate="print"/>
          <a:srcRect/>
          <a:stretch>
            <a:fillRect/>
          </a:stretch>
        </p:blipFill>
        <p:spPr bwMode="auto">
          <a:xfrm>
            <a:off x="4648200" y="2514600"/>
            <a:ext cx="4717542" cy="31242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2.arkive.org/media/93/9342FEF3-9B61-448F-8659-F86566944BA6/Presentation.Large/Dugong-grazing-track-in-seagrass-bed.jpg"/>
          <p:cNvPicPr>
            <a:picLocks noChangeAspect="1" noChangeArrowheads="1"/>
          </p:cNvPicPr>
          <p:nvPr/>
        </p:nvPicPr>
        <p:blipFill>
          <a:blip r:embed="rId2" cstate="print"/>
          <a:srcRect/>
          <a:stretch>
            <a:fillRect/>
          </a:stretch>
        </p:blipFill>
        <p:spPr bwMode="auto">
          <a:xfrm>
            <a:off x="3905250" y="2362200"/>
            <a:ext cx="5238750" cy="3505200"/>
          </a:xfrm>
          <a:prstGeom prst="rect">
            <a:avLst/>
          </a:prstGeom>
          <a:noFill/>
        </p:spPr>
      </p:pic>
      <p:pic>
        <p:nvPicPr>
          <p:cNvPr id="6148" name="Picture 4" descr="http://www.ecosmagazine.com/temp/EC12416_Fa.gif"/>
          <p:cNvPicPr>
            <a:picLocks noChangeAspect="1" noChangeArrowheads="1"/>
          </p:cNvPicPr>
          <p:nvPr/>
        </p:nvPicPr>
        <p:blipFill>
          <a:blip r:embed="rId3" cstate="print"/>
          <a:srcRect/>
          <a:stretch>
            <a:fillRect/>
          </a:stretch>
        </p:blipFill>
        <p:spPr bwMode="auto">
          <a:xfrm>
            <a:off x="0" y="0"/>
            <a:ext cx="5562600" cy="4177626"/>
          </a:xfrm>
          <a:prstGeom prst="rect">
            <a:avLst/>
          </a:prstGeom>
          <a:noFill/>
        </p:spPr>
      </p:pic>
      <p:sp>
        <p:nvSpPr>
          <p:cNvPr id="6" name="TextBox 5"/>
          <p:cNvSpPr txBox="1"/>
          <p:nvPr/>
        </p:nvSpPr>
        <p:spPr>
          <a:xfrm>
            <a:off x="304800" y="5943600"/>
            <a:ext cx="8229600" cy="830997"/>
          </a:xfrm>
          <a:prstGeom prst="rect">
            <a:avLst/>
          </a:prstGeom>
          <a:noFill/>
        </p:spPr>
        <p:txBody>
          <a:bodyPr wrap="square" rtlCol="0">
            <a:spAutoFit/>
          </a:bodyPr>
          <a:lstStyle/>
          <a:p>
            <a:r>
              <a:rPr lang="en-US" sz="1200" dirty="0" smtClean="0"/>
              <a:t>Burkholder, D. A., </a:t>
            </a:r>
            <a:r>
              <a:rPr lang="en-US" sz="1200" dirty="0" err="1" smtClean="0"/>
              <a:t>Heithaus</a:t>
            </a:r>
            <a:r>
              <a:rPr lang="en-US" sz="1200" dirty="0" smtClean="0"/>
              <a:t>, M. R., </a:t>
            </a:r>
            <a:r>
              <a:rPr lang="en-US" sz="1200" dirty="0" err="1" smtClean="0"/>
              <a:t>Fourqurean</a:t>
            </a:r>
            <a:r>
              <a:rPr lang="en-US" sz="1200" dirty="0" smtClean="0"/>
              <a:t>, J. W., </a:t>
            </a:r>
            <a:r>
              <a:rPr lang="en-US" sz="1200" dirty="0" err="1" smtClean="0"/>
              <a:t>Wirsing</a:t>
            </a:r>
            <a:r>
              <a:rPr lang="en-US" sz="1200" dirty="0" smtClean="0"/>
              <a:t>, A. and Dill, L. M. (2013) Patterns of top-down control in a </a:t>
            </a:r>
            <a:r>
              <a:rPr lang="en-US" sz="1200" dirty="0" err="1" smtClean="0"/>
              <a:t>seagrass</a:t>
            </a:r>
            <a:r>
              <a:rPr lang="en-US" sz="1200" dirty="0" smtClean="0"/>
              <a:t> ecosystem: could a roving apex predator induce a </a:t>
            </a:r>
            <a:r>
              <a:rPr lang="en-US" sz="1200" dirty="0" err="1" smtClean="0"/>
              <a:t>behaviour</a:t>
            </a:r>
            <a:r>
              <a:rPr lang="en-US" sz="1200" dirty="0" smtClean="0"/>
              <a:t>-mediated trophic cascade? </a:t>
            </a:r>
            <a:r>
              <a:rPr lang="en-US" sz="1200" i="1" dirty="0" smtClean="0"/>
              <a:t>Journal Of Animal Ecology</a:t>
            </a:r>
            <a:r>
              <a:rPr lang="en-US" sz="1200" b="1" i="1" dirty="0" smtClean="0"/>
              <a:t>, </a:t>
            </a:r>
            <a:r>
              <a:rPr lang="en-US" sz="1200" dirty="0" smtClean="0"/>
              <a:t>DOI: 10.1111/1365-2656.12097</a:t>
            </a:r>
            <a:endParaRPr lang="en-US" sz="1200" b="1" i="1" dirty="0" smtClean="0"/>
          </a:p>
          <a:p>
            <a:endParaRPr 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Tiger shark.jpg"/>
          <p:cNvPicPr>
            <a:picLocks noChangeAspect="1" noChangeArrowheads="1"/>
          </p:cNvPicPr>
          <p:nvPr/>
        </p:nvPicPr>
        <p:blipFill>
          <a:blip r:embed="rId2" cstate="print"/>
          <a:srcRect/>
          <a:stretch>
            <a:fillRect/>
          </a:stretch>
        </p:blipFill>
        <p:spPr bwMode="auto">
          <a:xfrm>
            <a:off x="609600" y="304800"/>
            <a:ext cx="4214773" cy="3124200"/>
          </a:xfrm>
          <a:prstGeom prst="rect">
            <a:avLst/>
          </a:prstGeom>
          <a:noFill/>
        </p:spPr>
      </p:pic>
      <p:pic>
        <p:nvPicPr>
          <p:cNvPr id="194562" name="Picture 2"/>
          <p:cNvPicPr>
            <a:picLocks noChangeAspect="1" noChangeArrowheads="1"/>
          </p:cNvPicPr>
          <p:nvPr/>
        </p:nvPicPr>
        <p:blipFill>
          <a:blip r:embed="rId3" cstate="print"/>
          <a:srcRect/>
          <a:stretch>
            <a:fillRect/>
          </a:stretch>
        </p:blipFill>
        <p:spPr bwMode="auto">
          <a:xfrm>
            <a:off x="5943600" y="0"/>
            <a:ext cx="3200400" cy="6916526"/>
          </a:xfrm>
          <a:prstGeom prst="rect">
            <a:avLst/>
          </a:prstGeom>
          <a:noFill/>
          <a:ln w="9525">
            <a:noFill/>
            <a:miter lim="800000"/>
            <a:headEnd/>
            <a:tailEnd/>
          </a:ln>
        </p:spPr>
      </p:pic>
      <p:pic>
        <p:nvPicPr>
          <p:cNvPr id="194564" name="Picture 4" descr="Shark Catches Chart"/>
          <p:cNvPicPr>
            <a:picLocks noChangeAspect="1" noChangeArrowheads="1"/>
          </p:cNvPicPr>
          <p:nvPr/>
        </p:nvPicPr>
        <p:blipFill>
          <a:blip r:embed="rId4" cstate="print"/>
          <a:srcRect/>
          <a:stretch>
            <a:fillRect/>
          </a:stretch>
        </p:blipFill>
        <p:spPr bwMode="auto">
          <a:xfrm>
            <a:off x="457200" y="3810000"/>
            <a:ext cx="4631671" cy="2514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a:off x="1495425" y="904875"/>
            <a:ext cx="7572375" cy="5876925"/>
          </a:xfrm>
          <a:prstGeom prst="rect">
            <a:avLst/>
          </a:prstGeom>
          <a:noFill/>
          <a:ln w="9525">
            <a:noFill/>
            <a:miter lim="800000"/>
            <a:headEnd/>
            <a:tailEnd/>
          </a:ln>
        </p:spPr>
      </p:pic>
      <p:sp>
        <p:nvSpPr>
          <p:cNvPr id="5" name="TextBox 4"/>
          <p:cNvSpPr txBox="1"/>
          <p:nvPr/>
        </p:nvSpPr>
        <p:spPr>
          <a:xfrm>
            <a:off x="2380544" y="76200"/>
            <a:ext cx="1922321" cy="707886"/>
          </a:xfrm>
          <a:prstGeom prst="rect">
            <a:avLst/>
          </a:prstGeom>
          <a:noFill/>
        </p:spPr>
        <p:txBody>
          <a:bodyPr wrap="none" rtlCol="0">
            <a:spAutoFit/>
          </a:bodyPr>
          <a:lstStyle/>
          <a:p>
            <a:r>
              <a:rPr lang="en-US" sz="4000" b="1" dirty="0" smtClean="0"/>
              <a:t>control</a:t>
            </a:r>
            <a:endParaRPr lang="en-US" sz="4000" b="1" dirty="0"/>
          </a:p>
        </p:txBody>
      </p:sp>
      <p:sp>
        <p:nvSpPr>
          <p:cNvPr id="6" name="TextBox 5"/>
          <p:cNvSpPr txBox="1"/>
          <p:nvPr/>
        </p:nvSpPr>
        <p:spPr>
          <a:xfrm>
            <a:off x="6419144" y="76200"/>
            <a:ext cx="1353256" cy="707886"/>
          </a:xfrm>
          <a:prstGeom prst="rect">
            <a:avLst/>
          </a:prstGeom>
          <a:noFill/>
        </p:spPr>
        <p:txBody>
          <a:bodyPr wrap="none" rtlCol="0">
            <a:spAutoFit/>
          </a:bodyPr>
          <a:lstStyle/>
          <a:p>
            <a:r>
              <a:rPr lang="en-US" sz="4000" b="1" dirty="0" smtClean="0"/>
              <a:t>cage</a:t>
            </a:r>
            <a:endParaRPr lang="en-US" sz="4000" b="1" dirty="0"/>
          </a:p>
        </p:txBody>
      </p:sp>
      <p:sp>
        <p:nvSpPr>
          <p:cNvPr id="7" name="TextBox 6"/>
          <p:cNvSpPr txBox="1"/>
          <p:nvPr/>
        </p:nvSpPr>
        <p:spPr>
          <a:xfrm>
            <a:off x="46570" y="1828800"/>
            <a:ext cx="1553630" cy="707886"/>
          </a:xfrm>
          <a:prstGeom prst="rect">
            <a:avLst/>
          </a:prstGeom>
          <a:noFill/>
        </p:spPr>
        <p:txBody>
          <a:bodyPr wrap="none" rtlCol="0">
            <a:spAutoFit/>
          </a:bodyPr>
          <a:lstStyle/>
          <a:p>
            <a:r>
              <a:rPr lang="en-US" sz="4000" b="1" dirty="0" smtClean="0"/>
              <a:t>Day 1</a:t>
            </a:r>
            <a:endParaRPr lang="en-US" sz="4000" b="1" dirty="0"/>
          </a:p>
        </p:txBody>
      </p:sp>
      <p:sp>
        <p:nvSpPr>
          <p:cNvPr id="8" name="TextBox 7"/>
          <p:cNvSpPr txBox="1"/>
          <p:nvPr/>
        </p:nvSpPr>
        <p:spPr>
          <a:xfrm>
            <a:off x="228600" y="4315361"/>
            <a:ext cx="1268296" cy="1323439"/>
          </a:xfrm>
          <a:prstGeom prst="rect">
            <a:avLst/>
          </a:prstGeom>
          <a:noFill/>
        </p:spPr>
        <p:txBody>
          <a:bodyPr wrap="none" rtlCol="0">
            <a:spAutoFit/>
          </a:bodyPr>
          <a:lstStyle/>
          <a:p>
            <a:r>
              <a:rPr lang="en-US" sz="4000" b="1" dirty="0" smtClean="0"/>
              <a:t>Day </a:t>
            </a:r>
          </a:p>
          <a:p>
            <a:r>
              <a:rPr lang="en-US" sz="4000" b="1" dirty="0" smtClean="0"/>
              <a:t>600</a:t>
            </a:r>
            <a:endParaRPr lang="en-US" sz="40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AU" smtClean="0">
                <a:ea typeface="ＭＳ Ｐゴシック" charset="-128"/>
              </a:rPr>
              <a:t>What is a keystone species?</a:t>
            </a:r>
          </a:p>
        </p:txBody>
      </p:sp>
      <p:sp>
        <p:nvSpPr>
          <p:cNvPr id="75779" name="Content Placeholder 4"/>
          <p:cNvSpPr>
            <a:spLocks noGrp="1"/>
          </p:cNvSpPr>
          <p:nvPr>
            <p:ph idx="1"/>
          </p:nvPr>
        </p:nvSpPr>
        <p:spPr>
          <a:xfrm>
            <a:off x="609600" y="1066800"/>
            <a:ext cx="8229600" cy="4525963"/>
          </a:xfrm>
        </p:spPr>
        <p:txBody>
          <a:bodyPr/>
          <a:lstStyle/>
          <a:p>
            <a:r>
              <a:rPr lang="en-US" b="1" smtClean="0">
                <a:ea typeface="ＭＳ Ｐゴシック" charset="-128"/>
              </a:rPr>
              <a:t>“A species that has a disproportionate effect on its environment relative to its biomass”</a:t>
            </a:r>
          </a:p>
          <a:p>
            <a:pPr lvl="1"/>
            <a:r>
              <a:rPr lang="en-US" smtClean="0">
                <a:ea typeface="ＭＳ Ｐゴシック" charset="-128"/>
              </a:rPr>
              <a:t>Coined by Bob Paine (1969): </a:t>
            </a:r>
            <a:r>
              <a:rPr lang="en-US" i="1" smtClean="0">
                <a:ea typeface="ＭＳ Ｐゴシック" charset="-128"/>
              </a:rPr>
              <a:t>Pisaster ochraeaus </a:t>
            </a:r>
            <a:r>
              <a:rPr lang="en-US" smtClean="0">
                <a:ea typeface="ＭＳ Ｐゴシック" charset="-128"/>
              </a:rPr>
              <a:t>and </a:t>
            </a:r>
            <a:r>
              <a:rPr lang="en-US" i="1" smtClean="0">
                <a:ea typeface="ＭＳ Ｐゴシック" charset="-128"/>
              </a:rPr>
              <a:t>Mytilus californianus</a:t>
            </a:r>
          </a:p>
          <a:p>
            <a:pPr lvl="1"/>
            <a:endParaRPr lang="en-US" i="1" smtClean="0">
              <a:ea typeface="ＭＳ Ｐゴシック" charset="-128"/>
            </a:endParaRPr>
          </a:p>
        </p:txBody>
      </p:sp>
      <p:pic>
        <p:nvPicPr>
          <p:cNvPr id="75780" name="Picture 2"/>
          <p:cNvPicPr>
            <a:picLocks noChangeAspect="1"/>
          </p:cNvPicPr>
          <p:nvPr/>
        </p:nvPicPr>
        <p:blipFill>
          <a:blip r:embed="rId3" cstate="print"/>
          <a:srcRect/>
          <a:stretch>
            <a:fillRect/>
          </a:stretch>
        </p:blipFill>
        <p:spPr bwMode="auto">
          <a:xfrm>
            <a:off x="762000" y="3276600"/>
            <a:ext cx="3200400" cy="3206750"/>
          </a:xfrm>
          <a:prstGeom prst="rect">
            <a:avLst/>
          </a:prstGeom>
          <a:noFill/>
          <a:ln w="9525">
            <a:noFill/>
            <a:miter lim="800000"/>
            <a:headEnd/>
            <a:tailEnd/>
          </a:ln>
        </p:spPr>
      </p:pic>
      <p:grpSp>
        <p:nvGrpSpPr>
          <p:cNvPr id="75781" name="Group 7"/>
          <p:cNvGrpSpPr>
            <a:grpSpLocks/>
          </p:cNvGrpSpPr>
          <p:nvPr/>
        </p:nvGrpSpPr>
        <p:grpSpPr bwMode="auto">
          <a:xfrm>
            <a:off x="4114800" y="3276600"/>
            <a:ext cx="4267200" cy="3233738"/>
            <a:chOff x="4114800" y="3276600"/>
            <a:chExt cx="4267200" cy="3233410"/>
          </a:xfrm>
        </p:grpSpPr>
        <p:pic>
          <p:nvPicPr>
            <p:cNvPr id="75783" name="Picture 5"/>
            <p:cNvPicPr>
              <a:picLocks noChangeAspect="1"/>
            </p:cNvPicPr>
            <p:nvPr/>
          </p:nvPicPr>
          <p:blipFill>
            <a:blip r:embed="rId4" cstate="print"/>
            <a:srcRect/>
            <a:stretch>
              <a:fillRect/>
            </a:stretch>
          </p:blipFill>
          <p:spPr bwMode="auto">
            <a:xfrm>
              <a:off x="4114800" y="3276600"/>
              <a:ext cx="4267200" cy="3200400"/>
            </a:xfrm>
            <a:prstGeom prst="rect">
              <a:avLst/>
            </a:prstGeom>
            <a:noFill/>
            <a:ln w="9525">
              <a:noFill/>
              <a:miter lim="800000"/>
              <a:headEnd/>
              <a:tailEnd/>
            </a:ln>
          </p:spPr>
        </p:pic>
        <p:sp>
          <p:nvSpPr>
            <p:cNvPr id="75784" name="TextBox 6"/>
            <p:cNvSpPr txBox="1">
              <a:spLocks noChangeArrowheads="1"/>
            </p:cNvSpPr>
            <p:nvPr/>
          </p:nvSpPr>
          <p:spPr bwMode="auto">
            <a:xfrm>
              <a:off x="6934200" y="6248400"/>
              <a:ext cx="1439160" cy="261610"/>
            </a:xfrm>
            <a:prstGeom prst="rect">
              <a:avLst/>
            </a:prstGeom>
            <a:noFill/>
            <a:ln w="9525">
              <a:noFill/>
              <a:miter lim="800000"/>
              <a:headEnd/>
              <a:tailEnd/>
            </a:ln>
          </p:spPr>
          <p:txBody>
            <a:bodyPr wrap="none">
              <a:spAutoFit/>
            </a:bodyPr>
            <a:lstStyle/>
            <a:p>
              <a:r>
                <a:rPr lang="en-AU" sz="1100"/>
                <a:t>www.wallawalla.edu</a:t>
              </a:r>
            </a:p>
          </p:txBody>
        </p:sp>
      </p:grpSp>
      <p:sp>
        <p:nvSpPr>
          <p:cNvPr id="75782" name="TextBox 8"/>
          <p:cNvSpPr txBox="1">
            <a:spLocks noChangeArrowheads="1"/>
          </p:cNvSpPr>
          <p:nvPr/>
        </p:nvSpPr>
        <p:spPr bwMode="auto">
          <a:xfrm>
            <a:off x="2133600" y="6167438"/>
            <a:ext cx="1852613" cy="461962"/>
          </a:xfrm>
          <a:prstGeom prst="rect">
            <a:avLst/>
          </a:prstGeom>
          <a:noFill/>
          <a:ln w="9525">
            <a:noFill/>
            <a:miter lim="800000"/>
            <a:headEnd/>
            <a:tailEnd/>
          </a:ln>
        </p:spPr>
        <p:txBody>
          <a:bodyPr>
            <a:spAutoFit/>
          </a:bodyPr>
          <a:lstStyle/>
          <a:p>
            <a:r>
              <a:rPr lang="en-US" sz="1200">
                <a:solidFill>
                  <a:schemeClr val="bg1"/>
                </a:solidFill>
              </a:rPr>
              <a:t>globalchange.umich.edu</a:t>
            </a:r>
          </a:p>
          <a:p>
            <a:endParaRPr lang="en-AU" sz="120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2057400" y="0"/>
            <a:ext cx="5410200" cy="6989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cstate="print"/>
          <a:srcRect/>
          <a:stretch>
            <a:fillRect/>
          </a:stretch>
        </p:blipFill>
        <p:spPr bwMode="auto">
          <a:xfrm>
            <a:off x="1752600" y="2085975"/>
            <a:ext cx="6468439" cy="4772025"/>
          </a:xfrm>
          <a:prstGeom prst="rect">
            <a:avLst/>
          </a:prstGeom>
          <a:noFill/>
          <a:ln w="9525">
            <a:noFill/>
            <a:miter lim="800000"/>
            <a:headEnd/>
            <a:tailEnd/>
          </a:ln>
        </p:spPr>
      </p:pic>
      <p:pic>
        <p:nvPicPr>
          <p:cNvPr id="195588" name="Picture 4" descr="http://www.mesa.edu.au/seagrass/gallery/Cymodocea_angustata.jpg"/>
          <p:cNvPicPr>
            <a:picLocks noChangeAspect="1" noChangeArrowheads="1"/>
          </p:cNvPicPr>
          <p:nvPr/>
        </p:nvPicPr>
        <p:blipFill>
          <a:blip r:embed="rId3" cstate="print"/>
          <a:srcRect/>
          <a:stretch>
            <a:fillRect/>
          </a:stretch>
        </p:blipFill>
        <p:spPr bwMode="auto">
          <a:xfrm>
            <a:off x="1524000" y="533400"/>
            <a:ext cx="2511425" cy="1850811"/>
          </a:xfrm>
          <a:prstGeom prst="rect">
            <a:avLst/>
          </a:prstGeom>
          <a:noFill/>
        </p:spPr>
      </p:pic>
      <p:pic>
        <p:nvPicPr>
          <p:cNvPr id="195590" name="Picture 6" descr="http://university.uog.edu/botany/474/images/halodule1150.jpg"/>
          <p:cNvPicPr>
            <a:picLocks noChangeAspect="1" noChangeArrowheads="1"/>
          </p:cNvPicPr>
          <p:nvPr/>
        </p:nvPicPr>
        <p:blipFill>
          <a:blip r:embed="rId4" cstate="print"/>
          <a:srcRect/>
          <a:stretch>
            <a:fillRect/>
          </a:stretch>
        </p:blipFill>
        <p:spPr bwMode="auto">
          <a:xfrm>
            <a:off x="4953000" y="0"/>
            <a:ext cx="2804088" cy="2667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152400"/>
            <a:ext cx="8229600" cy="1143000"/>
          </a:xfrm>
        </p:spPr>
        <p:txBody>
          <a:bodyPr/>
          <a:lstStyle/>
          <a:p>
            <a:pPr marL="342900" indent="-342900">
              <a:spcBef>
                <a:spcPct val="20000"/>
              </a:spcBef>
            </a:pPr>
            <a:r>
              <a:rPr lang="en-AU" smtClean="0">
                <a:ea typeface="ＭＳ Ｐゴシック" charset="-128"/>
              </a:rPr>
              <a:t>Case study: Lago Guri, Venezuela</a:t>
            </a:r>
            <a:br>
              <a:rPr lang="en-AU" smtClean="0">
                <a:ea typeface="ＭＳ Ｐゴシック" charset="-128"/>
              </a:rPr>
            </a:br>
            <a:r>
              <a:rPr lang="en-US" sz="1600" smtClean="0">
                <a:solidFill>
                  <a:srgbClr val="FFFFFF"/>
                </a:solidFill>
                <a:ea typeface="ＭＳ Ｐゴシック" charset="-128"/>
              </a:rPr>
              <a:t>(Terborgh et al 2001 and Terborgh et al 2006)</a:t>
            </a:r>
            <a:r>
              <a:rPr lang="en-US" sz="2700" smtClean="0">
                <a:solidFill>
                  <a:srgbClr val="FFFFFF"/>
                </a:solidFill>
                <a:ea typeface="ＭＳ Ｐゴシック" charset="-128"/>
              </a:rPr>
              <a:t/>
            </a:r>
            <a:br>
              <a:rPr lang="en-US" sz="2700" smtClean="0">
                <a:solidFill>
                  <a:srgbClr val="FFFFFF"/>
                </a:solidFill>
                <a:ea typeface="ＭＳ Ｐゴシック" charset="-128"/>
              </a:rPr>
            </a:br>
            <a:endParaRPr lang="en-AU" smtClean="0">
              <a:ea typeface="ＭＳ Ｐゴシック" charset="-128"/>
            </a:endParaRPr>
          </a:p>
        </p:txBody>
      </p:sp>
      <p:sp>
        <p:nvSpPr>
          <p:cNvPr id="3" name="Content Placeholder 2"/>
          <p:cNvSpPr>
            <a:spLocks noGrp="1"/>
          </p:cNvSpPr>
          <p:nvPr>
            <p:ph idx="1"/>
          </p:nvPr>
        </p:nvSpPr>
        <p:spPr>
          <a:xfrm>
            <a:off x="0" y="1371600"/>
            <a:ext cx="4800600" cy="5486400"/>
          </a:xfrm>
        </p:spPr>
        <p:txBody>
          <a:bodyPr/>
          <a:lstStyle/>
          <a:p>
            <a:pPr>
              <a:lnSpc>
                <a:spcPct val="80000"/>
              </a:lnSpc>
              <a:spcAft>
                <a:spcPts val="600"/>
              </a:spcAft>
            </a:pPr>
            <a:r>
              <a:rPr lang="en-US" sz="2200" dirty="0" smtClean="0">
                <a:ea typeface="ＭＳ Ｐゴシック" charset="-128"/>
              </a:rPr>
              <a:t>4300-km</a:t>
            </a:r>
            <a:r>
              <a:rPr lang="en-US" sz="2200" baseline="30000" dirty="0" smtClean="0">
                <a:ea typeface="ＭＳ Ｐゴシック" charset="-128"/>
              </a:rPr>
              <a:t>2</a:t>
            </a:r>
            <a:r>
              <a:rPr lang="en-US" sz="2200" dirty="0" smtClean="0">
                <a:ea typeface="ＭＳ Ｐゴシック" charset="-128"/>
              </a:rPr>
              <a:t> hydroelectric impoundment, islands isolated by water since 1986</a:t>
            </a:r>
          </a:p>
          <a:p>
            <a:pPr>
              <a:lnSpc>
                <a:spcPct val="80000"/>
              </a:lnSpc>
              <a:spcAft>
                <a:spcPts val="600"/>
              </a:spcAft>
            </a:pPr>
            <a:r>
              <a:rPr lang="en-US" sz="2200" dirty="0" smtClean="0">
                <a:ea typeface="ＭＳ Ｐゴシック" charset="-128"/>
              </a:rPr>
              <a:t>Semi-deciduous, tropical dry forest</a:t>
            </a:r>
          </a:p>
          <a:p>
            <a:pPr>
              <a:lnSpc>
                <a:spcPct val="80000"/>
              </a:lnSpc>
              <a:spcAft>
                <a:spcPts val="600"/>
              </a:spcAft>
            </a:pPr>
            <a:r>
              <a:rPr lang="en-US" sz="2200" dirty="0" smtClean="0">
                <a:ea typeface="ＭＳ Ｐゴシック" charset="-128"/>
              </a:rPr>
              <a:t>Islands vary in size, some not large enough to support viable predator populations.</a:t>
            </a:r>
          </a:p>
          <a:p>
            <a:pPr>
              <a:lnSpc>
                <a:spcPct val="80000"/>
              </a:lnSpc>
              <a:spcAft>
                <a:spcPts val="600"/>
              </a:spcAft>
            </a:pPr>
            <a:r>
              <a:rPr lang="en-US" sz="2200" dirty="0" smtClean="0">
                <a:ea typeface="ＭＳ Ｐゴシック" charset="-128"/>
              </a:rPr>
              <a:t>Faunal inventories in 1993/1994:</a:t>
            </a:r>
          </a:p>
          <a:p>
            <a:pPr lvl="1">
              <a:lnSpc>
                <a:spcPct val="80000"/>
              </a:lnSpc>
              <a:spcAft>
                <a:spcPts val="600"/>
              </a:spcAft>
            </a:pPr>
            <a:r>
              <a:rPr lang="en-US" sz="2000" dirty="0" smtClean="0">
                <a:ea typeface="ＭＳ Ｐゴシック" charset="-128"/>
              </a:rPr>
              <a:t>six “small” islands (0.25 to 0.9 ha)</a:t>
            </a:r>
          </a:p>
          <a:p>
            <a:pPr lvl="1">
              <a:lnSpc>
                <a:spcPct val="80000"/>
              </a:lnSpc>
              <a:spcAft>
                <a:spcPts val="600"/>
              </a:spcAft>
            </a:pPr>
            <a:r>
              <a:rPr lang="en-US" sz="2000" dirty="0" smtClean="0">
                <a:ea typeface="ＭＳ Ｐゴシック" charset="-128"/>
              </a:rPr>
              <a:t>four “medium” islands (4 to 12 ha)</a:t>
            </a:r>
          </a:p>
          <a:p>
            <a:pPr lvl="1">
              <a:lnSpc>
                <a:spcPct val="80000"/>
              </a:lnSpc>
              <a:spcAft>
                <a:spcPts val="600"/>
              </a:spcAft>
            </a:pPr>
            <a:r>
              <a:rPr lang="en-US" sz="2000" dirty="0" smtClean="0">
                <a:ea typeface="ＭＳ Ｐゴシック" charset="-128"/>
              </a:rPr>
              <a:t>two “large” islands (150 ha)</a:t>
            </a:r>
          </a:p>
          <a:p>
            <a:pPr lvl="1">
              <a:lnSpc>
                <a:spcPct val="80000"/>
              </a:lnSpc>
              <a:spcAft>
                <a:spcPts val="600"/>
              </a:spcAft>
            </a:pPr>
            <a:r>
              <a:rPr lang="en-US" sz="2000" dirty="0" smtClean="0">
                <a:ea typeface="ＭＳ Ｐゴシック" charset="-128"/>
              </a:rPr>
              <a:t>two sites on the mainland</a:t>
            </a:r>
            <a:endParaRPr lang="en-AU" sz="2000" dirty="0" smtClean="0">
              <a:ea typeface="ＭＳ Ｐゴシック" charset="-128"/>
            </a:endParaRPr>
          </a:p>
        </p:txBody>
      </p:sp>
      <p:pic>
        <p:nvPicPr>
          <p:cNvPr id="105476" name="Picture 3"/>
          <p:cNvPicPr>
            <a:picLocks noChangeAspect="1"/>
          </p:cNvPicPr>
          <p:nvPr/>
        </p:nvPicPr>
        <p:blipFill>
          <a:blip r:embed="rId3" cstate="print"/>
          <a:srcRect/>
          <a:stretch>
            <a:fillRect/>
          </a:stretch>
        </p:blipFill>
        <p:spPr bwMode="auto">
          <a:xfrm>
            <a:off x="4876800" y="2209800"/>
            <a:ext cx="4038600" cy="266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4800600" cy="5715000"/>
          </a:xfrm>
        </p:spPr>
        <p:txBody>
          <a:bodyPr/>
          <a:lstStyle/>
          <a:p>
            <a:pPr>
              <a:lnSpc>
                <a:spcPct val="80000"/>
              </a:lnSpc>
              <a:spcAft>
                <a:spcPts val="600"/>
              </a:spcAft>
            </a:pPr>
            <a:r>
              <a:rPr lang="en-US" sz="2000" dirty="0" smtClean="0">
                <a:ea typeface="ＭＳ Ｐゴシック" charset="-128"/>
              </a:rPr>
              <a:t>Small and medium islands lacked 75% of the vertebrate species present on the mainland</a:t>
            </a:r>
          </a:p>
          <a:p>
            <a:pPr>
              <a:lnSpc>
                <a:spcPct val="80000"/>
              </a:lnSpc>
              <a:spcAft>
                <a:spcPts val="600"/>
              </a:spcAft>
            </a:pPr>
            <a:r>
              <a:rPr lang="en-US" sz="2000" dirty="0" smtClean="0">
                <a:ea typeface="ＭＳ Ｐゴシック" charset="-128"/>
              </a:rPr>
              <a:t>The two large islands retained nearly all species</a:t>
            </a:r>
          </a:p>
          <a:p>
            <a:pPr>
              <a:lnSpc>
                <a:spcPct val="80000"/>
              </a:lnSpc>
              <a:spcAft>
                <a:spcPts val="600"/>
              </a:spcAft>
            </a:pPr>
            <a:r>
              <a:rPr lang="en-US" sz="2000" dirty="0" smtClean="0">
                <a:ea typeface="ＭＳ Ｐゴシック" charset="-128"/>
              </a:rPr>
              <a:t>Consumers on small and medium islands hyper-abundant relative to large islands</a:t>
            </a:r>
          </a:p>
          <a:p>
            <a:pPr lvl="2">
              <a:lnSpc>
                <a:spcPct val="80000"/>
              </a:lnSpc>
              <a:spcAft>
                <a:spcPts val="600"/>
              </a:spcAft>
            </a:pPr>
            <a:r>
              <a:rPr lang="en-US" sz="1500" dirty="0" smtClean="0">
                <a:ea typeface="ＭＳ Ｐゴシック" charset="-128"/>
              </a:rPr>
              <a:t>35 times as many small rodents</a:t>
            </a:r>
          </a:p>
          <a:p>
            <a:pPr lvl="2">
              <a:lnSpc>
                <a:spcPct val="80000"/>
              </a:lnSpc>
              <a:spcAft>
                <a:spcPts val="600"/>
              </a:spcAft>
            </a:pPr>
            <a:r>
              <a:rPr lang="en-US" sz="1500" dirty="0" smtClean="0">
                <a:ea typeface="ＭＳ Ｐゴシック" charset="-128"/>
              </a:rPr>
              <a:t>10 times as many iguanas</a:t>
            </a:r>
          </a:p>
          <a:p>
            <a:pPr lvl="2">
              <a:lnSpc>
                <a:spcPct val="80000"/>
              </a:lnSpc>
              <a:spcAft>
                <a:spcPts val="600"/>
              </a:spcAft>
            </a:pPr>
            <a:r>
              <a:rPr lang="en-US" sz="1500" dirty="0" smtClean="0">
                <a:ea typeface="ＭＳ Ｐゴシック" charset="-128"/>
              </a:rPr>
              <a:t>50 times as many howler monkeys </a:t>
            </a:r>
          </a:p>
          <a:p>
            <a:pPr lvl="2">
              <a:lnSpc>
                <a:spcPct val="80000"/>
              </a:lnSpc>
              <a:spcAft>
                <a:spcPts val="600"/>
              </a:spcAft>
            </a:pPr>
            <a:r>
              <a:rPr lang="en-US" sz="1500" dirty="0" smtClean="0">
                <a:ea typeface="ＭＳ Ｐゴシック" charset="-128"/>
              </a:rPr>
              <a:t>100 times as many leaf cutter ants</a:t>
            </a:r>
          </a:p>
          <a:p>
            <a:pPr>
              <a:lnSpc>
                <a:spcPct val="80000"/>
              </a:lnSpc>
              <a:spcAft>
                <a:spcPts val="600"/>
              </a:spcAft>
            </a:pPr>
            <a:r>
              <a:rPr lang="en-US" sz="2000" dirty="0" smtClean="0">
                <a:ea typeface="ＭＳ Ｐゴシック" charset="-128"/>
              </a:rPr>
              <a:t>All the major consumers feed on the foliage and leaves of trees.</a:t>
            </a:r>
          </a:p>
          <a:p>
            <a:pPr>
              <a:lnSpc>
                <a:spcPct val="80000"/>
              </a:lnSpc>
              <a:spcAft>
                <a:spcPts val="600"/>
              </a:spcAft>
            </a:pPr>
            <a:r>
              <a:rPr lang="en-US" sz="2000" dirty="0" smtClean="0">
                <a:ea typeface="ＭＳ Ｐゴシック" charset="-128"/>
              </a:rPr>
              <a:t>Experiments showed that tree recruitment was depressed by </a:t>
            </a:r>
            <a:r>
              <a:rPr lang="en-US" sz="2000" dirty="0" err="1" smtClean="0">
                <a:ea typeface="ＭＳ Ｐゴシック" charset="-128"/>
              </a:rPr>
              <a:t>herbivory</a:t>
            </a:r>
            <a:r>
              <a:rPr lang="en-US" sz="2000" dirty="0" smtClean="0">
                <a:ea typeface="ＭＳ Ｐゴシック" charset="-128"/>
              </a:rPr>
              <a:t> and consumer abundance was controlled by predation</a:t>
            </a:r>
            <a:endParaRPr lang="en-AU" sz="2000" dirty="0" smtClean="0">
              <a:ea typeface="ＭＳ Ｐゴシック" charset="-128"/>
            </a:endParaRPr>
          </a:p>
        </p:txBody>
      </p:sp>
      <p:sp>
        <p:nvSpPr>
          <p:cNvPr id="106499" name="Title 1"/>
          <p:cNvSpPr txBox="1">
            <a:spLocks/>
          </p:cNvSpPr>
          <p:nvPr/>
        </p:nvSpPr>
        <p:spPr bwMode="auto">
          <a:xfrm>
            <a:off x="609600" y="228600"/>
            <a:ext cx="8229600" cy="1143000"/>
          </a:xfrm>
          <a:prstGeom prst="rect">
            <a:avLst/>
          </a:prstGeom>
          <a:noFill/>
          <a:ln w="9525">
            <a:noFill/>
            <a:miter lim="800000"/>
            <a:headEnd/>
            <a:tailEnd/>
          </a:ln>
        </p:spPr>
        <p:txBody>
          <a:bodyPr anchor="ctr"/>
          <a:lstStyle/>
          <a:p>
            <a:pPr algn="ctr" eaLnBrk="0" hangingPunct="0"/>
            <a:r>
              <a:rPr lang="en-AU" sz="4400">
                <a:solidFill>
                  <a:srgbClr val="66FFFF"/>
                </a:solidFill>
                <a:latin typeface="Calibri" charset="0"/>
              </a:rPr>
              <a:t>Case study: Lago Guri, Venezuela</a:t>
            </a:r>
          </a:p>
          <a:p>
            <a:pPr algn="ctr" eaLnBrk="0" hangingPunct="0">
              <a:spcBef>
                <a:spcPct val="20000"/>
              </a:spcBef>
            </a:pPr>
            <a:r>
              <a:rPr lang="en-US" sz="1600">
                <a:solidFill>
                  <a:srgbClr val="FFFFFF"/>
                </a:solidFill>
                <a:latin typeface="Calibri" charset="0"/>
              </a:rPr>
              <a:t>(Terborgh et al 2001 and Terborgh et al 2006)</a:t>
            </a:r>
            <a:endParaRPr lang="en-US" sz="2700">
              <a:solidFill>
                <a:srgbClr val="FFFFFF"/>
              </a:solidFill>
              <a:latin typeface="Calibri" charset="0"/>
            </a:endParaRPr>
          </a:p>
          <a:p>
            <a:pPr algn="ctr" eaLnBrk="0" hangingPunct="0"/>
            <a:endParaRPr lang="en-AU" sz="4400">
              <a:solidFill>
                <a:srgbClr val="66FFFF"/>
              </a:solidFill>
              <a:latin typeface="Calibri" charset="0"/>
            </a:endParaRPr>
          </a:p>
        </p:txBody>
      </p:sp>
      <p:pic>
        <p:nvPicPr>
          <p:cNvPr id="106500" name="Picture 7"/>
          <p:cNvPicPr>
            <a:picLocks noChangeAspect="1"/>
          </p:cNvPicPr>
          <p:nvPr/>
        </p:nvPicPr>
        <p:blipFill>
          <a:blip r:embed="rId3" cstate="print"/>
          <a:srcRect/>
          <a:stretch>
            <a:fillRect/>
          </a:stretch>
        </p:blipFill>
        <p:spPr bwMode="auto">
          <a:xfrm>
            <a:off x="4800600" y="4038600"/>
            <a:ext cx="4038600" cy="2665413"/>
          </a:xfrm>
          <a:prstGeom prst="rect">
            <a:avLst/>
          </a:prstGeom>
          <a:noFill/>
          <a:ln w="9525">
            <a:noFill/>
            <a:miter lim="800000"/>
            <a:headEnd/>
            <a:tailEnd/>
          </a:ln>
        </p:spPr>
      </p:pic>
      <p:pic>
        <p:nvPicPr>
          <p:cNvPr id="106501" name="Picture 8"/>
          <p:cNvPicPr>
            <a:picLocks noChangeAspect="1"/>
          </p:cNvPicPr>
          <p:nvPr/>
        </p:nvPicPr>
        <p:blipFill>
          <a:blip r:embed="rId4" cstate="print"/>
          <a:srcRect/>
          <a:stretch>
            <a:fillRect/>
          </a:stretch>
        </p:blipFill>
        <p:spPr bwMode="auto">
          <a:xfrm>
            <a:off x="5943600" y="990600"/>
            <a:ext cx="1651000" cy="928688"/>
          </a:xfrm>
          <a:prstGeom prst="rect">
            <a:avLst/>
          </a:prstGeom>
          <a:noFill/>
          <a:ln w="9525">
            <a:noFill/>
            <a:miter lim="800000"/>
            <a:headEnd/>
            <a:tailEnd/>
          </a:ln>
        </p:spPr>
      </p:pic>
      <p:pic>
        <p:nvPicPr>
          <p:cNvPr id="106502" name="Picture 9"/>
          <p:cNvPicPr>
            <a:picLocks noChangeAspect="1"/>
          </p:cNvPicPr>
          <p:nvPr/>
        </p:nvPicPr>
        <p:blipFill>
          <a:blip r:embed="rId5" cstate="print"/>
          <a:srcRect/>
          <a:stretch>
            <a:fillRect/>
          </a:stretch>
        </p:blipFill>
        <p:spPr bwMode="auto">
          <a:xfrm>
            <a:off x="5334000" y="2057400"/>
            <a:ext cx="30480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sz="half" idx="4294967295"/>
          </p:nvPr>
        </p:nvSpPr>
        <p:spPr>
          <a:xfrm>
            <a:off x="457200" y="1493838"/>
            <a:ext cx="4800600" cy="4525962"/>
          </a:xfrm>
        </p:spPr>
        <p:txBody>
          <a:bodyPr/>
          <a:lstStyle/>
          <a:p>
            <a:pPr marL="0" indent="1588">
              <a:buNone/>
            </a:pPr>
            <a:r>
              <a:rPr lang="en-US" sz="2400" dirty="0" smtClean="0">
                <a:ea typeface="ＭＳ Ｐゴシック" charset="-128"/>
              </a:rPr>
              <a:t>“Mere numbers do not do justice to the bizarre condition of herbivore-impacted islets… There is almost no leaf litter, and the ground is bright red from the subsoil brought to the surface by leaf-cutter workers..”</a:t>
            </a:r>
          </a:p>
          <a:p>
            <a:pPr marL="0" indent="1588">
              <a:buNone/>
            </a:pPr>
            <a:r>
              <a:rPr lang="en-US" sz="2400" dirty="0" smtClean="0">
                <a:ea typeface="ＭＳ Ｐゴシック" charset="-128"/>
              </a:rPr>
              <a:t>(</a:t>
            </a:r>
            <a:r>
              <a:rPr lang="en-US" sz="2400" dirty="0" err="1" smtClean="0">
                <a:ea typeface="ＭＳ Ｐゴシック" charset="-128"/>
              </a:rPr>
              <a:t>Terborgh</a:t>
            </a:r>
            <a:r>
              <a:rPr lang="en-US" sz="2400" dirty="0" smtClean="0">
                <a:ea typeface="ＭＳ Ｐゴシック" charset="-128"/>
              </a:rPr>
              <a:t> et al. 2006)</a:t>
            </a:r>
          </a:p>
          <a:p>
            <a:pPr marL="0" indent="1588">
              <a:buNone/>
            </a:pPr>
            <a:endParaRPr lang="en-AU" sz="2400" dirty="0" smtClean="0">
              <a:ea typeface="ＭＳ Ｐゴシック" charset="-128"/>
            </a:endParaRPr>
          </a:p>
        </p:txBody>
      </p:sp>
      <p:pic>
        <p:nvPicPr>
          <p:cNvPr id="107523" name="Picture 8"/>
          <p:cNvPicPr>
            <a:picLocks noGrp="1" noChangeAspect="1" noChangeArrowheads="1"/>
          </p:cNvPicPr>
          <p:nvPr>
            <p:ph sz="half" idx="4294967295"/>
          </p:nvPr>
        </p:nvPicPr>
        <p:blipFill>
          <a:blip r:embed="rId3" cstate="print"/>
          <a:srcRect/>
          <a:stretch>
            <a:fillRect/>
          </a:stretch>
        </p:blipFill>
        <p:spPr>
          <a:xfrm>
            <a:off x="5410200" y="1676400"/>
            <a:ext cx="3284538" cy="2286000"/>
          </a:xfrm>
          <a:noFill/>
        </p:spPr>
      </p:pic>
      <p:sp>
        <p:nvSpPr>
          <p:cNvPr id="5" name="Title 1"/>
          <p:cNvSpPr txBox="1">
            <a:spLocks/>
          </p:cNvSpPr>
          <p:nvPr/>
        </p:nvSpPr>
        <p:spPr bwMode="auto">
          <a:xfrm>
            <a:off x="609600" y="-152400"/>
            <a:ext cx="8229600" cy="1143000"/>
          </a:xfrm>
          <a:prstGeom prst="rect">
            <a:avLst/>
          </a:prstGeom>
          <a:noFill/>
          <a:ln w="9525">
            <a:noFill/>
            <a:miter lim="800000"/>
            <a:headEnd/>
            <a:tailEnd/>
          </a:ln>
        </p:spPr>
        <p:txBody>
          <a:bodyPr anchor="ctr"/>
          <a:lstStyle/>
          <a:p>
            <a:pPr algn="ctr" eaLnBrk="0" hangingPunct="0">
              <a:defRPr/>
            </a:pPr>
            <a:r>
              <a:rPr lang="en-AU" sz="4400" dirty="0">
                <a:solidFill>
                  <a:srgbClr val="66FFFF"/>
                </a:solidFill>
                <a:latin typeface="+mj-lt"/>
                <a:ea typeface="ＭＳ Ｐゴシック" pitchFamily="-112" charset="-128"/>
                <a:cs typeface="ＭＳ Ｐゴシック" pitchFamily="-112" charset="-128"/>
              </a:rPr>
              <a:t>Case study: </a:t>
            </a:r>
            <a:r>
              <a:rPr lang="en-AU" sz="4400" dirty="0" err="1">
                <a:solidFill>
                  <a:srgbClr val="66FFFF"/>
                </a:solidFill>
                <a:latin typeface="+mj-lt"/>
                <a:ea typeface="ＭＳ Ｐゴシック" pitchFamily="-112" charset="-128"/>
                <a:cs typeface="ＭＳ Ｐゴシック" pitchFamily="-112" charset="-128"/>
              </a:rPr>
              <a:t>Lago</a:t>
            </a:r>
            <a:r>
              <a:rPr lang="en-AU" sz="4400" dirty="0">
                <a:solidFill>
                  <a:srgbClr val="66FFFF"/>
                </a:solidFill>
                <a:latin typeface="+mj-lt"/>
                <a:ea typeface="ＭＳ Ｐゴシック" pitchFamily="-112" charset="-128"/>
                <a:cs typeface="ＭＳ Ｐゴシック" pitchFamily="-112" charset="-128"/>
              </a:rPr>
              <a:t> </a:t>
            </a:r>
            <a:r>
              <a:rPr lang="en-AU" sz="4400" dirty="0" err="1">
                <a:solidFill>
                  <a:srgbClr val="66FFFF"/>
                </a:solidFill>
                <a:latin typeface="+mj-lt"/>
                <a:ea typeface="ＭＳ Ｐゴシック" pitchFamily="-112" charset="-128"/>
                <a:cs typeface="ＭＳ Ｐゴシック" pitchFamily="-112" charset="-128"/>
              </a:rPr>
              <a:t>Guri</a:t>
            </a:r>
            <a:r>
              <a:rPr lang="en-AU" sz="4400" dirty="0">
                <a:solidFill>
                  <a:srgbClr val="66FFFF"/>
                </a:solidFill>
                <a:latin typeface="+mj-lt"/>
                <a:ea typeface="ＭＳ Ｐゴシック" pitchFamily="-112" charset="-128"/>
                <a:cs typeface="ＭＳ Ｐゴシック" pitchFamily="-112" charset="-128"/>
              </a:rPr>
              <a:t>, Venezuela</a:t>
            </a:r>
          </a:p>
        </p:txBody>
      </p:sp>
      <p:pic>
        <p:nvPicPr>
          <p:cNvPr id="107525" name="Picture 9"/>
          <p:cNvPicPr>
            <a:picLocks noChangeAspect="1" noChangeArrowheads="1"/>
          </p:cNvPicPr>
          <p:nvPr/>
        </p:nvPicPr>
        <p:blipFill>
          <a:blip r:embed="rId4" cstate="print"/>
          <a:srcRect/>
          <a:stretch>
            <a:fillRect/>
          </a:stretch>
        </p:blipFill>
        <p:spPr bwMode="auto">
          <a:xfrm>
            <a:off x="5410200" y="3962400"/>
            <a:ext cx="3319463"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1524000"/>
          </a:xfrm>
        </p:spPr>
        <p:txBody>
          <a:bodyPr/>
          <a:lstStyle/>
          <a:p>
            <a:r>
              <a:rPr lang="en-GB" sz="3600" dirty="0" smtClean="0">
                <a:latin typeface="Helvetica" pitchFamily="34" charset="0"/>
              </a:rPr>
              <a:t>Consumer-resource / Predator-prey dynamics and Allee effects</a:t>
            </a:r>
            <a:endParaRPr lang="en-GB" sz="3600" dirty="0">
              <a:latin typeface="Helvetica" pitchFamily="34" charset="0"/>
            </a:endParaRPr>
          </a:p>
        </p:txBody>
      </p:sp>
      <p:sp>
        <p:nvSpPr>
          <p:cNvPr id="63552" name="Text Box 64"/>
          <p:cNvSpPr txBox="1">
            <a:spLocks noChangeAspect="1" noChangeArrowheads="1"/>
          </p:cNvSpPr>
          <p:nvPr/>
        </p:nvSpPr>
        <p:spPr bwMode="auto">
          <a:xfrm>
            <a:off x="3703637" y="5334000"/>
            <a:ext cx="2130711" cy="369332"/>
          </a:xfrm>
          <a:prstGeom prst="rect">
            <a:avLst/>
          </a:prstGeom>
          <a:noFill/>
          <a:ln w="9525">
            <a:noFill/>
            <a:miter lim="800000"/>
            <a:headEnd/>
            <a:tailEnd/>
          </a:ln>
          <a:effectLst/>
        </p:spPr>
        <p:txBody>
          <a:bodyPr wrap="none">
            <a:spAutoFit/>
          </a:bodyPr>
          <a:lstStyle/>
          <a:p>
            <a:r>
              <a:rPr lang="en-GB" b="0" dirty="0">
                <a:solidFill>
                  <a:srgbClr val="FFFF00"/>
                </a:solidFill>
                <a:latin typeface="Helvetica" pitchFamily="34" charset="0"/>
              </a:rPr>
              <a:t>Population </a:t>
            </a:r>
            <a:r>
              <a:rPr lang="en-GB" b="0" dirty="0" smtClean="0">
                <a:solidFill>
                  <a:srgbClr val="FFFF00"/>
                </a:solidFill>
                <a:latin typeface="Helvetica" pitchFamily="34" charset="0"/>
              </a:rPr>
              <a:t>size, </a:t>
            </a:r>
            <a:r>
              <a:rPr lang="en-GB" i="1" dirty="0" err="1" smtClean="0">
                <a:solidFill>
                  <a:srgbClr val="FFFF00"/>
                </a:solidFill>
              </a:rPr>
              <a:t>N</a:t>
            </a:r>
            <a:r>
              <a:rPr lang="en-GB" i="1" baseline="-25000" dirty="0" err="1" smtClean="0">
                <a:solidFill>
                  <a:srgbClr val="FFFF00"/>
                </a:solidFill>
              </a:rPr>
              <a:t>t</a:t>
            </a:r>
            <a:r>
              <a:rPr lang="en-GB" i="1" baseline="-25000" dirty="0" smtClean="0">
                <a:solidFill>
                  <a:srgbClr val="FFFF00"/>
                </a:solidFill>
              </a:rPr>
              <a:t> </a:t>
            </a:r>
            <a:endParaRPr lang="en-GB" b="0" dirty="0">
              <a:solidFill>
                <a:srgbClr val="FFFF00"/>
              </a:solidFill>
              <a:latin typeface="Helvetica" pitchFamily="34" charset="0"/>
            </a:endParaRPr>
          </a:p>
        </p:txBody>
      </p:sp>
      <p:sp>
        <p:nvSpPr>
          <p:cNvPr id="63553" name="Text Box 65"/>
          <p:cNvSpPr txBox="1">
            <a:spLocks noChangeAspect="1" noChangeArrowheads="1"/>
          </p:cNvSpPr>
          <p:nvPr/>
        </p:nvSpPr>
        <p:spPr bwMode="auto">
          <a:xfrm>
            <a:off x="3352800" y="2819400"/>
            <a:ext cx="2471737" cy="641350"/>
          </a:xfrm>
          <a:prstGeom prst="rect">
            <a:avLst/>
          </a:prstGeom>
          <a:noFill/>
          <a:ln w="9525">
            <a:noFill/>
            <a:miter lim="800000"/>
            <a:headEnd/>
            <a:tailEnd/>
          </a:ln>
          <a:effectLst/>
        </p:spPr>
        <p:txBody>
          <a:bodyPr wrap="none">
            <a:spAutoFit/>
          </a:bodyPr>
          <a:lstStyle/>
          <a:p>
            <a:pPr algn="ctr"/>
            <a:r>
              <a:rPr lang="en-GB" sz="1800" b="0" dirty="0">
                <a:solidFill>
                  <a:srgbClr val="FFFF00"/>
                </a:solidFill>
                <a:latin typeface="Helvetica" pitchFamily="34" charset="0"/>
              </a:rPr>
              <a:t>Population growth rate</a:t>
            </a:r>
          </a:p>
          <a:p>
            <a:pPr algn="ctr"/>
            <a:r>
              <a:rPr lang="en-GB" sz="1800" b="0" i="1" dirty="0" err="1">
                <a:solidFill>
                  <a:srgbClr val="FFFF00"/>
                </a:solidFill>
                <a:latin typeface="Helvetica" pitchFamily="34" charset="0"/>
              </a:rPr>
              <a:t>dn</a:t>
            </a:r>
            <a:r>
              <a:rPr lang="en-GB" sz="1800" b="0" dirty="0" err="1">
                <a:solidFill>
                  <a:srgbClr val="FFFF00"/>
                </a:solidFill>
                <a:latin typeface="Helvetica" pitchFamily="34" charset="0"/>
              </a:rPr>
              <a:t>/</a:t>
            </a:r>
            <a:r>
              <a:rPr lang="en-GB" sz="1800" b="0" i="1" dirty="0" err="1">
                <a:solidFill>
                  <a:srgbClr val="FFFF00"/>
                </a:solidFill>
                <a:latin typeface="Helvetica" pitchFamily="34" charset="0"/>
              </a:rPr>
              <a:t>dt</a:t>
            </a:r>
            <a:endParaRPr lang="en-GB" sz="1800" b="0" dirty="0">
              <a:solidFill>
                <a:srgbClr val="FFFF00"/>
              </a:solidFill>
              <a:latin typeface="Helvetica" pitchFamily="34" charset="0"/>
            </a:endParaRPr>
          </a:p>
        </p:txBody>
      </p:sp>
      <p:sp>
        <p:nvSpPr>
          <p:cNvPr id="63496" name="Line 8"/>
          <p:cNvSpPr>
            <a:spLocks noChangeAspect="1" noChangeShapeType="1"/>
          </p:cNvSpPr>
          <p:nvPr/>
        </p:nvSpPr>
        <p:spPr bwMode="auto">
          <a:xfrm>
            <a:off x="3482975" y="3733800"/>
            <a:ext cx="0" cy="1463675"/>
          </a:xfrm>
          <a:prstGeom prst="line">
            <a:avLst/>
          </a:prstGeom>
          <a:noFill/>
          <a:ln w="38100">
            <a:solidFill>
              <a:schemeClr val="tx1"/>
            </a:solidFill>
            <a:round/>
            <a:headEnd/>
            <a:tailEnd/>
          </a:ln>
        </p:spPr>
        <p:txBody>
          <a:bodyPr/>
          <a:lstStyle/>
          <a:p>
            <a:endParaRPr lang="en-US"/>
          </a:p>
        </p:txBody>
      </p:sp>
      <p:sp>
        <p:nvSpPr>
          <p:cNvPr id="63497" name="Line 9"/>
          <p:cNvSpPr>
            <a:spLocks noChangeAspect="1" noChangeShapeType="1"/>
          </p:cNvSpPr>
          <p:nvPr/>
        </p:nvSpPr>
        <p:spPr bwMode="auto">
          <a:xfrm>
            <a:off x="3429000" y="5197475"/>
            <a:ext cx="52387" cy="1588"/>
          </a:xfrm>
          <a:prstGeom prst="line">
            <a:avLst/>
          </a:prstGeom>
          <a:noFill/>
          <a:ln w="38100">
            <a:solidFill>
              <a:schemeClr val="bg1"/>
            </a:solidFill>
            <a:round/>
            <a:headEnd/>
            <a:tailEnd/>
          </a:ln>
        </p:spPr>
        <p:txBody>
          <a:bodyPr/>
          <a:lstStyle/>
          <a:p>
            <a:endParaRPr lang="en-US"/>
          </a:p>
        </p:txBody>
      </p:sp>
      <p:sp>
        <p:nvSpPr>
          <p:cNvPr id="63502" name="Line 14"/>
          <p:cNvSpPr>
            <a:spLocks noChangeAspect="1" noChangeShapeType="1"/>
          </p:cNvSpPr>
          <p:nvPr/>
        </p:nvSpPr>
        <p:spPr bwMode="auto">
          <a:xfrm>
            <a:off x="3481387" y="5197475"/>
            <a:ext cx="2690813" cy="0"/>
          </a:xfrm>
          <a:prstGeom prst="line">
            <a:avLst/>
          </a:prstGeom>
          <a:noFill/>
          <a:ln w="38100">
            <a:solidFill>
              <a:schemeClr val="tx1"/>
            </a:solidFill>
            <a:round/>
            <a:headEnd/>
            <a:tailEnd/>
          </a:ln>
        </p:spPr>
        <p:txBody>
          <a:bodyPr/>
          <a:lstStyle/>
          <a:p>
            <a:endParaRPr lang="en-US"/>
          </a:p>
        </p:txBody>
      </p:sp>
      <p:sp>
        <p:nvSpPr>
          <p:cNvPr id="63503" name="Line 15"/>
          <p:cNvSpPr>
            <a:spLocks noChangeAspect="1" noChangeShapeType="1"/>
          </p:cNvSpPr>
          <p:nvPr/>
        </p:nvSpPr>
        <p:spPr bwMode="auto">
          <a:xfrm flipV="1">
            <a:off x="3481387" y="5197475"/>
            <a:ext cx="1588" cy="50800"/>
          </a:xfrm>
          <a:prstGeom prst="line">
            <a:avLst/>
          </a:prstGeom>
          <a:noFill/>
          <a:ln w="38100">
            <a:solidFill>
              <a:schemeClr val="bg1"/>
            </a:solidFill>
            <a:round/>
            <a:headEnd/>
            <a:tailEnd/>
          </a:ln>
        </p:spPr>
        <p:txBody>
          <a:bodyPr/>
          <a:lstStyle/>
          <a:p>
            <a:endParaRPr lang="en-US"/>
          </a:p>
        </p:txBody>
      </p:sp>
      <p:grpSp>
        <p:nvGrpSpPr>
          <p:cNvPr id="2" name="Group 53"/>
          <p:cNvGrpSpPr/>
          <p:nvPr/>
        </p:nvGrpSpPr>
        <p:grpSpPr>
          <a:xfrm>
            <a:off x="3505200" y="3973513"/>
            <a:ext cx="2171700" cy="1208087"/>
            <a:chOff x="3649662" y="3586163"/>
            <a:chExt cx="2171700" cy="1208087"/>
          </a:xfrm>
        </p:grpSpPr>
        <p:sp>
          <p:nvSpPr>
            <p:cNvPr id="63510" name="Freeform 22"/>
            <p:cNvSpPr>
              <a:spLocks noChangeAspect="1"/>
            </p:cNvSpPr>
            <p:nvPr/>
          </p:nvSpPr>
          <p:spPr bwMode="auto">
            <a:xfrm>
              <a:off x="3649662" y="4619625"/>
              <a:ext cx="82550" cy="174625"/>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noFill/>
            <a:ln w="38100">
              <a:solidFill>
                <a:srgbClr val="FFFF00"/>
              </a:solidFill>
              <a:prstDash val="solid"/>
              <a:round/>
              <a:headEnd/>
              <a:tailEnd/>
            </a:ln>
          </p:spPr>
          <p:txBody>
            <a:bodyPr/>
            <a:lstStyle/>
            <a:p>
              <a:endParaRPr lang="en-US"/>
            </a:p>
          </p:txBody>
        </p:sp>
        <p:sp>
          <p:nvSpPr>
            <p:cNvPr id="63511" name="Freeform 23"/>
            <p:cNvSpPr>
              <a:spLocks noChangeAspect="1"/>
            </p:cNvSpPr>
            <p:nvPr/>
          </p:nvSpPr>
          <p:spPr bwMode="auto">
            <a:xfrm>
              <a:off x="3732212" y="4449763"/>
              <a:ext cx="80963" cy="169862"/>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noFill/>
            <a:ln w="38100">
              <a:solidFill>
                <a:srgbClr val="FFFF00"/>
              </a:solidFill>
              <a:prstDash val="solid"/>
              <a:round/>
              <a:headEnd/>
              <a:tailEnd/>
            </a:ln>
          </p:spPr>
          <p:txBody>
            <a:bodyPr/>
            <a:lstStyle/>
            <a:p>
              <a:endParaRPr lang="en-US"/>
            </a:p>
          </p:txBody>
        </p:sp>
        <p:sp>
          <p:nvSpPr>
            <p:cNvPr id="63512" name="Line 24"/>
            <p:cNvSpPr>
              <a:spLocks noChangeAspect="1" noChangeShapeType="1"/>
            </p:cNvSpPr>
            <p:nvPr/>
          </p:nvSpPr>
          <p:spPr bwMode="auto">
            <a:xfrm flipV="1">
              <a:off x="3813175" y="4298950"/>
              <a:ext cx="90487" cy="150813"/>
            </a:xfrm>
            <a:prstGeom prst="line">
              <a:avLst/>
            </a:prstGeom>
            <a:noFill/>
            <a:ln w="38100">
              <a:solidFill>
                <a:srgbClr val="FFFF00"/>
              </a:solidFill>
              <a:round/>
              <a:headEnd/>
              <a:tailEnd/>
            </a:ln>
          </p:spPr>
          <p:txBody>
            <a:bodyPr/>
            <a:lstStyle/>
            <a:p>
              <a:endParaRPr lang="en-US"/>
            </a:p>
          </p:txBody>
        </p:sp>
        <p:sp>
          <p:nvSpPr>
            <p:cNvPr id="63513" name="Freeform 25"/>
            <p:cNvSpPr>
              <a:spLocks noChangeAspect="1"/>
            </p:cNvSpPr>
            <p:nvPr/>
          </p:nvSpPr>
          <p:spPr bwMode="auto">
            <a:xfrm>
              <a:off x="3903662" y="4165600"/>
              <a:ext cx="80963" cy="133350"/>
            </a:xfrm>
            <a:custGeom>
              <a:avLst/>
              <a:gdLst/>
              <a:ahLst/>
              <a:cxnLst>
                <a:cxn ang="0">
                  <a:pos x="0" y="83"/>
                </a:cxn>
                <a:cxn ang="0">
                  <a:pos x="27" y="39"/>
                </a:cxn>
                <a:cxn ang="0">
                  <a:pos x="51" y="0"/>
                </a:cxn>
              </a:cxnLst>
              <a:rect l="0" t="0" r="r" b="b"/>
              <a:pathLst>
                <a:path w="51" h="83">
                  <a:moveTo>
                    <a:pt x="0" y="83"/>
                  </a:moveTo>
                  <a:lnTo>
                    <a:pt x="27" y="39"/>
                  </a:lnTo>
                  <a:lnTo>
                    <a:pt x="51" y="0"/>
                  </a:lnTo>
                </a:path>
              </a:pathLst>
            </a:custGeom>
            <a:noFill/>
            <a:ln w="38100">
              <a:solidFill>
                <a:srgbClr val="FFFF00"/>
              </a:solidFill>
              <a:prstDash val="solid"/>
              <a:round/>
              <a:headEnd/>
              <a:tailEnd/>
            </a:ln>
          </p:spPr>
          <p:txBody>
            <a:bodyPr/>
            <a:lstStyle/>
            <a:p>
              <a:endParaRPr lang="en-US"/>
            </a:p>
          </p:txBody>
        </p:sp>
        <p:sp>
          <p:nvSpPr>
            <p:cNvPr id="63514" name="Freeform 26"/>
            <p:cNvSpPr>
              <a:spLocks noChangeAspect="1"/>
            </p:cNvSpPr>
            <p:nvPr/>
          </p:nvSpPr>
          <p:spPr bwMode="auto">
            <a:xfrm>
              <a:off x="3984625" y="4040188"/>
              <a:ext cx="80962" cy="125412"/>
            </a:xfrm>
            <a:custGeom>
              <a:avLst/>
              <a:gdLst/>
              <a:ahLst/>
              <a:cxnLst>
                <a:cxn ang="0">
                  <a:pos x="0" y="79"/>
                </a:cxn>
                <a:cxn ang="0">
                  <a:pos x="23" y="40"/>
                </a:cxn>
                <a:cxn ang="0">
                  <a:pos x="51" y="0"/>
                </a:cxn>
              </a:cxnLst>
              <a:rect l="0" t="0" r="r" b="b"/>
              <a:pathLst>
                <a:path w="51" h="79">
                  <a:moveTo>
                    <a:pt x="0" y="79"/>
                  </a:moveTo>
                  <a:lnTo>
                    <a:pt x="23" y="40"/>
                  </a:lnTo>
                  <a:lnTo>
                    <a:pt x="51" y="0"/>
                  </a:lnTo>
                </a:path>
              </a:pathLst>
            </a:custGeom>
            <a:noFill/>
            <a:ln w="38100">
              <a:solidFill>
                <a:srgbClr val="FFFF00"/>
              </a:solidFill>
              <a:prstDash val="solid"/>
              <a:round/>
              <a:headEnd/>
              <a:tailEnd/>
            </a:ln>
          </p:spPr>
          <p:txBody>
            <a:bodyPr/>
            <a:lstStyle/>
            <a:p>
              <a:endParaRPr lang="en-US"/>
            </a:p>
          </p:txBody>
        </p:sp>
        <p:sp>
          <p:nvSpPr>
            <p:cNvPr id="63515" name="Freeform 27"/>
            <p:cNvSpPr>
              <a:spLocks noChangeAspect="1"/>
            </p:cNvSpPr>
            <p:nvPr/>
          </p:nvSpPr>
          <p:spPr bwMode="auto">
            <a:xfrm>
              <a:off x="4065587" y="3933825"/>
              <a:ext cx="82550" cy="106363"/>
            </a:xfrm>
            <a:custGeom>
              <a:avLst/>
              <a:gdLst/>
              <a:ahLst/>
              <a:cxnLst>
                <a:cxn ang="0">
                  <a:pos x="0" y="66"/>
                </a:cxn>
                <a:cxn ang="0">
                  <a:pos x="23" y="31"/>
                </a:cxn>
                <a:cxn ang="0">
                  <a:pos x="51" y="0"/>
                </a:cxn>
              </a:cxnLst>
              <a:rect l="0" t="0" r="r" b="b"/>
              <a:pathLst>
                <a:path w="51" h="66">
                  <a:moveTo>
                    <a:pt x="0" y="66"/>
                  </a:moveTo>
                  <a:lnTo>
                    <a:pt x="23" y="31"/>
                  </a:lnTo>
                  <a:lnTo>
                    <a:pt x="51" y="0"/>
                  </a:lnTo>
                </a:path>
              </a:pathLst>
            </a:custGeom>
            <a:noFill/>
            <a:ln w="38100">
              <a:solidFill>
                <a:srgbClr val="FFFF00"/>
              </a:solidFill>
              <a:prstDash val="solid"/>
              <a:round/>
              <a:headEnd/>
              <a:tailEnd/>
            </a:ln>
          </p:spPr>
          <p:txBody>
            <a:bodyPr/>
            <a:lstStyle/>
            <a:p>
              <a:endParaRPr lang="en-US"/>
            </a:p>
          </p:txBody>
        </p:sp>
        <p:sp>
          <p:nvSpPr>
            <p:cNvPr id="63516" name="Freeform 28"/>
            <p:cNvSpPr>
              <a:spLocks noChangeAspect="1"/>
            </p:cNvSpPr>
            <p:nvPr/>
          </p:nvSpPr>
          <p:spPr bwMode="auto">
            <a:xfrm>
              <a:off x="4148137" y="3846513"/>
              <a:ext cx="87313" cy="87312"/>
            </a:xfrm>
            <a:custGeom>
              <a:avLst/>
              <a:gdLst/>
              <a:ahLst/>
              <a:cxnLst>
                <a:cxn ang="0">
                  <a:pos x="0" y="55"/>
                </a:cxn>
                <a:cxn ang="0">
                  <a:pos x="28" y="27"/>
                </a:cxn>
                <a:cxn ang="0">
                  <a:pos x="55" y="0"/>
                </a:cxn>
              </a:cxnLst>
              <a:rect l="0" t="0" r="r" b="b"/>
              <a:pathLst>
                <a:path w="55" h="55">
                  <a:moveTo>
                    <a:pt x="0" y="55"/>
                  </a:moveTo>
                  <a:lnTo>
                    <a:pt x="28" y="27"/>
                  </a:lnTo>
                  <a:lnTo>
                    <a:pt x="55" y="0"/>
                  </a:lnTo>
                </a:path>
              </a:pathLst>
            </a:custGeom>
            <a:noFill/>
            <a:ln w="38100">
              <a:solidFill>
                <a:srgbClr val="FFFF00"/>
              </a:solidFill>
              <a:prstDash val="solid"/>
              <a:round/>
              <a:headEnd/>
              <a:tailEnd/>
            </a:ln>
          </p:spPr>
          <p:txBody>
            <a:bodyPr/>
            <a:lstStyle/>
            <a:p>
              <a:endParaRPr lang="en-US"/>
            </a:p>
          </p:txBody>
        </p:sp>
        <p:sp>
          <p:nvSpPr>
            <p:cNvPr id="63517" name="Freeform 29"/>
            <p:cNvSpPr>
              <a:spLocks noChangeAspect="1"/>
            </p:cNvSpPr>
            <p:nvPr/>
          </p:nvSpPr>
          <p:spPr bwMode="auto">
            <a:xfrm>
              <a:off x="4235450" y="3763963"/>
              <a:ext cx="80962" cy="82550"/>
            </a:xfrm>
            <a:custGeom>
              <a:avLst/>
              <a:gdLst/>
              <a:ahLst/>
              <a:cxnLst>
                <a:cxn ang="0">
                  <a:pos x="0" y="51"/>
                </a:cxn>
                <a:cxn ang="0">
                  <a:pos x="28" y="23"/>
                </a:cxn>
                <a:cxn ang="0">
                  <a:pos x="51" y="0"/>
                </a:cxn>
              </a:cxnLst>
              <a:rect l="0" t="0" r="r" b="b"/>
              <a:pathLst>
                <a:path w="51" h="51">
                  <a:moveTo>
                    <a:pt x="0" y="51"/>
                  </a:moveTo>
                  <a:lnTo>
                    <a:pt x="28" y="23"/>
                  </a:lnTo>
                  <a:lnTo>
                    <a:pt x="51" y="0"/>
                  </a:lnTo>
                </a:path>
              </a:pathLst>
            </a:custGeom>
            <a:noFill/>
            <a:ln w="38100">
              <a:solidFill>
                <a:srgbClr val="FFFF00"/>
              </a:solidFill>
              <a:prstDash val="solid"/>
              <a:round/>
              <a:headEnd/>
              <a:tailEnd/>
            </a:ln>
          </p:spPr>
          <p:txBody>
            <a:bodyPr/>
            <a:lstStyle/>
            <a:p>
              <a:endParaRPr lang="en-US"/>
            </a:p>
          </p:txBody>
        </p:sp>
        <p:sp>
          <p:nvSpPr>
            <p:cNvPr id="63518" name="Freeform 30"/>
            <p:cNvSpPr>
              <a:spLocks noChangeAspect="1"/>
            </p:cNvSpPr>
            <p:nvPr/>
          </p:nvSpPr>
          <p:spPr bwMode="auto">
            <a:xfrm>
              <a:off x="4316412" y="3700463"/>
              <a:ext cx="82550" cy="63500"/>
            </a:xfrm>
            <a:custGeom>
              <a:avLst/>
              <a:gdLst/>
              <a:ahLst/>
              <a:cxnLst>
                <a:cxn ang="0">
                  <a:pos x="0" y="40"/>
                </a:cxn>
                <a:cxn ang="0">
                  <a:pos x="24" y="20"/>
                </a:cxn>
                <a:cxn ang="0">
                  <a:pos x="51" y="0"/>
                </a:cxn>
              </a:cxnLst>
              <a:rect l="0" t="0" r="r" b="b"/>
              <a:pathLst>
                <a:path w="51" h="40">
                  <a:moveTo>
                    <a:pt x="0" y="40"/>
                  </a:moveTo>
                  <a:lnTo>
                    <a:pt x="24" y="20"/>
                  </a:lnTo>
                  <a:lnTo>
                    <a:pt x="51" y="0"/>
                  </a:lnTo>
                </a:path>
              </a:pathLst>
            </a:custGeom>
            <a:noFill/>
            <a:ln w="38100">
              <a:solidFill>
                <a:srgbClr val="FFFF00"/>
              </a:solidFill>
              <a:prstDash val="solid"/>
              <a:round/>
              <a:headEnd/>
              <a:tailEnd/>
            </a:ln>
          </p:spPr>
          <p:txBody>
            <a:bodyPr/>
            <a:lstStyle/>
            <a:p>
              <a:endParaRPr lang="en-US"/>
            </a:p>
          </p:txBody>
        </p:sp>
        <p:sp>
          <p:nvSpPr>
            <p:cNvPr id="63519" name="Line 31"/>
            <p:cNvSpPr>
              <a:spLocks noChangeAspect="1" noChangeShapeType="1"/>
            </p:cNvSpPr>
            <p:nvPr/>
          </p:nvSpPr>
          <p:spPr bwMode="auto">
            <a:xfrm flipV="1">
              <a:off x="4398962" y="3651250"/>
              <a:ext cx="87313" cy="49213"/>
            </a:xfrm>
            <a:prstGeom prst="line">
              <a:avLst/>
            </a:prstGeom>
            <a:noFill/>
            <a:ln w="38100">
              <a:solidFill>
                <a:srgbClr val="FFFF00"/>
              </a:solidFill>
              <a:round/>
              <a:headEnd/>
              <a:tailEnd/>
            </a:ln>
          </p:spPr>
          <p:txBody>
            <a:bodyPr/>
            <a:lstStyle/>
            <a:p>
              <a:endParaRPr lang="en-US"/>
            </a:p>
          </p:txBody>
        </p:sp>
        <p:sp>
          <p:nvSpPr>
            <p:cNvPr id="63520" name="Freeform 32"/>
            <p:cNvSpPr>
              <a:spLocks noChangeAspect="1"/>
            </p:cNvSpPr>
            <p:nvPr/>
          </p:nvSpPr>
          <p:spPr bwMode="auto">
            <a:xfrm>
              <a:off x="4486275" y="3613150"/>
              <a:ext cx="84137" cy="38100"/>
            </a:xfrm>
            <a:custGeom>
              <a:avLst/>
              <a:gdLst/>
              <a:ahLst/>
              <a:cxnLst>
                <a:cxn ang="0">
                  <a:pos x="0" y="24"/>
                </a:cxn>
                <a:cxn ang="0">
                  <a:pos x="28" y="12"/>
                </a:cxn>
                <a:cxn ang="0">
                  <a:pos x="52" y="0"/>
                </a:cxn>
              </a:cxnLst>
              <a:rect l="0" t="0" r="r" b="b"/>
              <a:pathLst>
                <a:path w="52" h="24">
                  <a:moveTo>
                    <a:pt x="0" y="24"/>
                  </a:moveTo>
                  <a:lnTo>
                    <a:pt x="28" y="12"/>
                  </a:lnTo>
                  <a:lnTo>
                    <a:pt x="52" y="0"/>
                  </a:lnTo>
                </a:path>
              </a:pathLst>
            </a:custGeom>
            <a:noFill/>
            <a:ln w="38100">
              <a:solidFill>
                <a:srgbClr val="FFFF00"/>
              </a:solidFill>
              <a:prstDash val="solid"/>
              <a:round/>
              <a:headEnd/>
              <a:tailEnd/>
            </a:ln>
          </p:spPr>
          <p:txBody>
            <a:bodyPr/>
            <a:lstStyle/>
            <a:p>
              <a:endParaRPr lang="en-US"/>
            </a:p>
          </p:txBody>
        </p:sp>
        <p:sp>
          <p:nvSpPr>
            <p:cNvPr id="63521" name="Freeform 33"/>
            <p:cNvSpPr>
              <a:spLocks noChangeAspect="1"/>
            </p:cNvSpPr>
            <p:nvPr/>
          </p:nvSpPr>
          <p:spPr bwMode="auto">
            <a:xfrm>
              <a:off x="4570412" y="3592513"/>
              <a:ext cx="80963" cy="20637"/>
            </a:xfrm>
            <a:custGeom>
              <a:avLst/>
              <a:gdLst/>
              <a:ahLst/>
              <a:cxnLst>
                <a:cxn ang="0">
                  <a:pos x="0" y="12"/>
                </a:cxn>
                <a:cxn ang="0">
                  <a:pos x="23" y="4"/>
                </a:cxn>
                <a:cxn ang="0">
                  <a:pos x="51" y="0"/>
                </a:cxn>
              </a:cxnLst>
              <a:rect l="0" t="0" r="r" b="b"/>
              <a:pathLst>
                <a:path w="51" h="12">
                  <a:moveTo>
                    <a:pt x="0" y="12"/>
                  </a:moveTo>
                  <a:lnTo>
                    <a:pt x="23" y="4"/>
                  </a:lnTo>
                  <a:lnTo>
                    <a:pt x="51" y="0"/>
                  </a:lnTo>
                </a:path>
              </a:pathLst>
            </a:custGeom>
            <a:noFill/>
            <a:ln w="38100">
              <a:solidFill>
                <a:srgbClr val="FFFF00"/>
              </a:solidFill>
              <a:prstDash val="solid"/>
              <a:round/>
              <a:headEnd/>
              <a:tailEnd/>
            </a:ln>
          </p:spPr>
          <p:txBody>
            <a:bodyPr/>
            <a:lstStyle/>
            <a:p>
              <a:endParaRPr lang="en-US"/>
            </a:p>
          </p:txBody>
        </p:sp>
        <p:sp>
          <p:nvSpPr>
            <p:cNvPr id="63522" name="Line 34"/>
            <p:cNvSpPr>
              <a:spLocks noChangeAspect="1" noChangeShapeType="1"/>
            </p:cNvSpPr>
            <p:nvPr/>
          </p:nvSpPr>
          <p:spPr bwMode="auto">
            <a:xfrm flipV="1">
              <a:off x="4651375" y="3586163"/>
              <a:ext cx="87312" cy="6350"/>
            </a:xfrm>
            <a:prstGeom prst="line">
              <a:avLst/>
            </a:prstGeom>
            <a:noFill/>
            <a:ln w="38100">
              <a:solidFill>
                <a:srgbClr val="FFFF00"/>
              </a:solidFill>
              <a:round/>
              <a:headEnd/>
              <a:tailEnd/>
            </a:ln>
          </p:spPr>
          <p:txBody>
            <a:bodyPr/>
            <a:lstStyle/>
            <a:p>
              <a:endParaRPr lang="en-US"/>
            </a:p>
          </p:txBody>
        </p:sp>
        <p:sp>
          <p:nvSpPr>
            <p:cNvPr id="63523" name="Line 35"/>
            <p:cNvSpPr>
              <a:spLocks noChangeAspect="1" noChangeShapeType="1"/>
            </p:cNvSpPr>
            <p:nvPr/>
          </p:nvSpPr>
          <p:spPr bwMode="auto">
            <a:xfrm>
              <a:off x="4738687" y="3586163"/>
              <a:ext cx="82550" cy="6350"/>
            </a:xfrm>
            <a:prstGeom prst="line">
              <a:avLst/>
            </a:prstGeom>
            <a:noFill/>
            <a:ln w="38100">
              <a:solidFill>
                <a:srgbClr val="FFFF00"/>
              </a:solidFill>
              <a:round/>
              <a:headEnd/>
              <a:tailEnd/>
            </a:ln>
          </p:spPr>
          <p:txBody>
            <a:bodyPr/>
            <a:lstStyle/>
            <a:p>
              <a:endParaRPr lang="en-US"/>
            </a:p>
          </p:txBody>
        </p:sp>
        <p:sp>
          <p:nvSpPr>
            <p:cNvPr id="63524" name="Freeform 36"/>
            <p:cNvSpPr>
              <a:spLocks noChangeAspect="1"/>
            </p:cNvSpPr>
            <p:nvPr/>
          </p:nvSpPr>
          <p:spPr bwMode="auto">
            <a:xfrm>
              <a:off x="4821237" y="3592513"/>
              <a:ext cx="80963" cy="20637"/>
            </a:xfrm>
            <a:custGeom>
              <a:avLst/>
              <a:gdLst/>
              <a:ahLst/>
              <a:cxnLst>
                <a:cxn ang="0">
                  <a:pos x="0" y="0"/>
                </a:cxn>
                <a:cxn ang="0">
                  <a:pos x="24" y="4"/>
                </a:cxn>
                <a:cxn ang="0">
                  <a:pos x="51" y="12"/>
                </a:cxn>
              </a:cxnLst>
              <a:rect l="0" t="0" r="r" b="b"/>
              <a:pathLst>
                <a:path w="51" h="12">
                  <a:moveTo>
                    <a:pt x="0" y="0"/>
                  </a:moveTo>
                  <a:lnTo>
                    <a:pt x="24" y="4"/>
                  </a:lnTo>
                  <a:lnTo>
                    <a:pt x="51" y="12"/>
                  </a:lnTo>
                </a:path>
              </a:pathLst>
            </a:custGeom>
            <a:noFill/>
            <a:ln w="38100">
              <a:solidFill>
                <a:srgbClr val="FFFF00"/>
              </a:solidFill>
              <a:prstDash val="solid"/>
              <a:round/>
              <a:headEnd/>
              <a:tailEnd/>
            </a:ln>
          </p:spPr>
          <p:txBody>
            <a:bodyPr/>
            <a:lstStyle/>
            <a:p>
              <a:endParaRPr lang="en-US"/>
            </a:p>
          </p:txBody>
        </p:sp>
        <p:sp>
          <p:nvSpPr>
            <p:cNvPr id="63525" name="Freeform 37"/>
            <p:cNvSpPr>
              <a:spLocks noChangeAspect="1"/>
            </p:cNvSpPr>
            <p:nvPr/>
          </p:nvSpPr>
          <p:spPr bwMode="auto">
            <a:xfrm>
              <a:off x="4902200" y="3613150"/>
              <a:ext cx="82550" cy="38100"/>
            </a:xfrm>
            <a:custGeom>
              <a:avLst/>
              <a:gdLst/>
              <a:ahLst/>
              <a:cxnLst>
                <a:cxn ang="0">
                  <a:pos x="0" y="0"/>
                </a:cxn>
                <a:cxn ang="0">
                  <a:pos x="24" y="12"/>
                </a:cxn>
                <a:cxn ang="0">
                  <a:pos x="51" y="24"/>
                </a:cxn>
              </a:cxnLst>
              <a:rect l="0" t="0" r="r" b="b"/>
              <a:pathLst>
                <a:path w="51" h="24">
                  <a:moveTo>
                    <a:pt x="0" y="0"/>
                  </a:moveTo>
                  <a:lnTo>
                    <a:pt x="24" y="12"/>
                  </a:lnTo>
                  <a:lnTo>
                    <a:pt x="51" y="24"/>
                  </a:lnTo>
                </a:path>
              </a:pathLst>
            </a:custGeom>
            <a:noFill/>
            <a:ln w="38100">
              <a:solidFill>
                <a:srgbClr val="FFFF00"/>
              </a:solidFill>
              <a:prstDash val="solid"/>
              <a:round/>
              <a:headEnd/>
              <a:tailEnd/>
            </a:ln>
          </p:spPr>
          <p:txBody>
            <a:bodyPr/>
            <a:lstStyle/>
            <a:p>
              <a:endParaRPr lang="en-US"/>
            </a:p>
          </p:txBody>
        </p:sp>
        <p:sp>
          <p:nvSpPr>
            <p:cNvPr id="63526" name="Line 38"/>
            <p:cNvSpPr>
              <a:spLocks noChangeAspect="1" noChangeShapeType="1"/>
            </p:cNvSpPr>
            <p:nvPr/>
          </p:nvSpPr>
          <p:spPr bwMode="auto">
            <a:xfrm>
              <a:off x="4984750" y="3651250"/>
              <a:ext cx="87312" cy="49213"/>
            </a:xfrm>
            <a:prstGeom prst="line">
              <a:avLst/>
            </a:prstGeom>
            <a:noFill/>
            <a:ln w="38100">
              <a:solidFill>
                <a:srgbClr val="FFFF00"/>
              </a:solidFill>
              <a:round/>
              <a:headEnd/>
              <a:tailEnd/>
            </a:ln>
          </p:spPr>
          <p:txBody>
            <a:bodyPr/>
            <a:lstStyle/>
            <a:p>
              <a:endParaRPr lang="en-US"/>
            </a:p>
          </p:txBody>
        </p:sp>
        <p:sp>
          <p:nvSpPr>
            <p:cNvPr id="63527" name="Freeform 39"/>
            <p:cNvSpPr>
              <a:spLocks noChangeAspect="1"/>
            </p:cNvSpPr>
            <p:nvPr/>
          </p:nvSpPr>
          <p:spPr bwMode="auto">
            <a:xfrm>
              <a:off x="5072062" y="3700463"/>
              <a:ext cx="82550" cy="63500"/>
            </a:xfrm>
            <a:custGeom>
              <a:avLst/>
              <a:gdLst/>
              <a:ahLst/>
              <a:cxnLst>
                <a:cxn ang="0">
                  <a:pos x="0" y="0"/>
                </a:cxn>
                <a:cxn ang="0">
                  <a:pos x="28" y="20"/>
                </a:cxn>
                <a:cxn ang="0">
                  <a:pos x="52" y="40"/>
                </a:cxn>
              </a:cxnLst>
              <a:rect l="0" t="0" r="r" b="b"/>
              <a:pathLst>
                <a:path w="52" h="40">
                  <a:moveTo>
                    <a:pt x="0" y="0"/>
                  </a:moveTo>
                  <a:lnTo>
                    <a:pt x="28" y="20"/>
                  </a:lnTo>
                  <a:lnTo>
                    <a:pt x="52" y="40"/>
                  </a:lnTo>
                </a:path>
              </a:pathLst>
            </a:custGeom>
            <a:noFill/>
            <a:ln w="38100">
              <a:solidFill>
                <a:srgbClr val="FFFF00"/>
              </a:solidFill>
              <a:prstDash val="solid"/>
              <a:round/>
              <a:headEnd/>
              <a:tailEnd/>
            </a:ln>
          </p:spPr>
          <p:txBody>
            <a:bodyPr/>
            <a:lstStyle/>
            <a:p>
              <a:endParaRPr lang="en-US"/>
            </a:p>
          </p:txBody>
        </p:sp>
        <p:sp>
          <p:nvSpPr>
            <p:cNvPr id="63528" name="Freeform 40"/>
            <p:cNvSpPr>
              <a:spLocks noChangeAspect="1"/>
            </p:cNvSpPr>
            <p:nvPr/>
          </p:nvSpPr>
          <p:spPr bwMode="auto">
            <a:xfrm>
              <a:off x="5154612" y="3763963"/>
              <a:ext cx="82550" cy="82550"/>
            </a:xfrm>
            <a:custGeom>
              <a:avLst/>
              <a:gdLst/>
              <a:ahLst/>
              <a:cxnLst>
                <a:cxn ang="0">
                  <a:pos x="0" y="0"/>
                </a:cxn>
                <a:cxn ang="0">
                  <a:pos x="23" y="23"/>
                </a:cxn>
                <a:cxn ang="0">
                  <a:pos x="51" y="51"/>
                </a:cxn>
              </a:cxnLst>
              <a:rect l="0" t="0" r="r" b="b"/>
              <a:pathLst>
                <a:path w="51" h="51">
                  <a:moveTo>
                    <a:pt x="0" y="0"/>
                  </a:moveTo>
                  <a:lnTo>
                    <a:pt x="23" y="23"/>
                  </a:lnTo>
                  <a:lnTo>
                    <a:pt x="51" y="51"/>
                  </a:lnTo>
                </a:path>
              </a:pathLst>
            </a:custGeom>
            <a:noFill/>
            <a:ln w="38100">
              <a:solidFill>
                <a:srgbClr val="FFFF00"/>
              </a:solidFill>
              <a:prstDash val="solid"/>
              <a:round/>
              <a:headEnd/>
              <a:tailEnd/>
            </a:ln>
          </p:spPr>
          <p:txBody>
            <a:bodyPr/>
            <a:lstStyle/>
            <a:p>
              <a:endParaRPr lang="en-US"/>
            </a:p>
          </p:txBody>
        </p:sp>
        <p:sp>
          <p:nvSpPr>
            <p:cNvPr id="63529" name="Freeform 41"/>
            <p:cNvSpPr>
              <a:spLocks noChangeAspect="1"/>
            </p:cNvSpPr>
            <p:nvPr/>
          </p:nvSpPr>
          <p:spPr bwMode="auto">
            <a:xfrm>
              <a:off x="5237162" y="3846513"/>
              <a:ext cx="87313" cy="87312"/>
            </a:xfrm>
            <a:custGeom>
              <a:avLst/>
              <a:gdLst/>
              <a:ahLst/>
              <a:cxnLst>
                <a:cxn ang="0">
                  <a:pos x="0" y="0"/>
                </a:cxn>
                <a:cxn ang="0">
                  <a:pos x="27" y="27"/>
                </a:cxn>
                <a:cxn ang="0">
                  <a:pos x="55" y="55"/>
                </a:cxn>
              </a:cxnLst>
              <a:rect l="0" t="0" r="r" b="b"/>
              <a:pathLst>
                <a:path w="55" h="55">
                  <a:moveTo>
                    <a:pt x="0" y="0"/>
                  </a:moveTo>
                  <a:lnTo>
                    <a:pt x="27" y="27"/>
                  </a:lnTo>
                  <a:lnTo>
                    <a:pt x="55" y="55"/>
                  </a:lnTo>
                </a:path>
              </a:pathLst>
            </a:custGeom>
            <a:noFill/>
            <a:ln w="38100">
              <a:solidFill>
                <a:srgbClr val="FFFF00"/>
              </a:solidFill>
              <a:prstDash val="solid"/>
              <a:round/>
              <a:headEnd/>
              <a:tailEnd/>
            </a:ln>
          </p:spPr>
          <p:txBody>
            <a:bodyPr/>
            <a:lstStyle/>
            <a:p>
              <a:endParaRPr lang="en-US"/>
            </a:p>
          </p:txBody>
        </p:sp>
        <p:sp>
          <p:nvSpPr>
            <p:cNvPr id="63530" name="Freeform 42"/>
            <p:cNvSpPr>
              <a:spLocks noChangeAspect="1"/>
            </p:cNvSpPr>
            <p:nvPr/>
          </p:nvSpPr>
          <p:spPr bwMode="auto">
            <a:xfrm>
              <a:off x="5324475" y="3933825"/>
              <a:ext cx="80962" cy="106363"/>
            </a:xfrm>
            <a:custGeom>
              <a:avLst/>
              <a:gdLst/>
              <a:ahLst/>
              <a:cxnLst>
                <a:cxn ang="0">
                  <a:pos x="0" y="0"/>
                </a:cxn>
                <a:cxn ang="0">
                  <a:pos x="27" y="31"/>
                </a:cxn>
                <a:cxn ang="0">
                  <a:pos x="51" y="66"/>
                </a:cxn>
              </a:cxnLst>
              <a:rect l="0" t="0" r="r" b="b"/>
              <a:pathLst>
                <a:path w="51" h="66">
                  <a:moveTo>
                    <a:pt x="0" y="0"/>
                  </a:moveTo>
                  <a:lnTo>
                    <a:pt x="27" y="31"/>
                  </a:lnTo>
                  <a:lnTo>
                    <a:pt x="51" y="66"/>
                  </a:lnTo>
                </a:path>
              </a:pathLst>
            </a:custGeom>
            <a:noFill/>
            <a:ln w="38100">
              <a:solidFill>
                <a:srgbClr val="FFFF00"/>
              </a:solidFill>
              <a:prstDash val="solid"/>
              <a:round/>
              <a:headEnd/>
              <a:tailEnd/>
            </a:ln>
          </p:spPr>
          <p:txBody>
            <a:bodyPr/>
            <a:lstStyle/>
            <a:p>
              <a:endParaRPr lang="en-US"/>
            </a:p>
          </p:txBody>
        </p:sp>
        <p:sp>
          <p:nvSpPr>
            <p:cNvPr id="63531" name="Freeform 43"/>
            <p:cNvSpPr>
              <a:spLocks noChangeAspect="1"/>
            </p:cNvSpPr>
            <p:nvPr/>
          </p:nvSpPr>
          <p:spPr bwMode="auto">
            <a:xfrm>
              <a:off x="5405437" y="4040188"/>
              <a:ext cx="82550" cy="125412"/>
            </a:xfrm>
            <a:custGeom>
              <a:avLst/>
              <a:gdLst/>
              <a:ahLst/>
              <a:cxnLst>
                <a:cxn ang="0">
                  <a:pos x="0" y="0"/>
                </a:cxn>
                <a:cxn ang="0">
                  <a:pos x="24" y="40"/>
                </a:cxn>
                <a:cxn ang="0">
                  <a:pos x="51" y="79"/>
                </a:cxn>
              </a:cxnLst>
              <a:rect l="0" t="0" r="r" b="b"/>
              <a:pathLst>
                <a:path w="51" h="79">
                  <a:moveTo>
                    <a:pt x="0" y="0"/>
                  </a:moveTo>
                  <a:lnTo>
                    <a:pt x="24" y="40"/>
                  </a:lnTo>
                  <a:lnTo>
                    <a:pt x="51" y="79"/>
                  </a:lnTo>
                </a:path>
              </a:pathLst>
            </a:custGeom>
            <a:noFill/>
            <a:ln w="38100">
              <a:solidFill>
                <a:srgbClr val="FFFF00"/>
              </a:solidFill>
              <a:prstDash val="solid"/>
              <a:round/>
              <a:headEnd/>
              <a:tailEnd/>
            </a:ln>
          </p:spPr>
          <p:txBody>
            <a:bodyPr/>
            <a:lstStyle/>
            <a:p>
              <a:endParaRPr lang="en-US"/>
            </a:p>
          </p:txBody>
        </p:sp>
        <p:sp>
          <p:nvSpPr>
            <p:cNvPr id="63532" name="Line 44"/>
            <p:cNvSpPr>
              <a:spLocks noChangeAspect="1" noChangeShapeType="1"/>
            </p:cNvSpPr>
            <p:nvPr/>
          </p:nvSpPr>
          <p:spPr bwMode="auto">
            <a:xfrm>
              <a:off x="5487987" y="4165600"/>
              <a:ext cx="87313" cy="139700"/>
            </a:xfrm>
            <a:prstGeom prst="line">
              <a:avLst/>
            </a:prstGeom>
            <a:noFill/>
            <a:ln w="38100">
              <a:solidFill>
                <a:srgbClr val="FFFF00"/>
              </a:solidFill>
              <a:round/>
              <a:headEnd/>
              <a:tailEnd/>
            </a:ln>
          </p:spPr>
          <p:txBody>
            <a:bodyPr/>
            <a:lstStyle/>
            <a:p>
              <a:endParaRPr lang="en-US"/>
            </a:p>
          </p:txBody>
        </p:sp>
        <p:sp>
          <p:nvSpPr>
            <p:cNvPr id="63533" name="Freeform 45"/>
            <p:cNvSpPr>
              <a:spLocks noChangeAspect="1"/>
            </p:cNvSpPr>
            <p:nvPr/>
          </p:nvSpPr>
          <p:spPr bwMode="auto">
            <a:xfrm>
              <a:off x="5575300" y="4305300"/>
              <a:ext cx="82550" cy="144463"/>
            </a:xfrm>
            <a:custGeom>
              <a:avLst/>
              <a:gdLst/>
              <a:ahLst/>
              <a:cxnLst>
                <a:cxn ang="0">
                  <a:pos x="0" y="0"/>
                </a:cxn>
                <a:cxn ang="0">
                  <a:pos x="28" y="43"/>
                </a:cxn>
                <a:cxn ang="0">
                  <a:pos x="51" y="90"/>
                </a:cxn>
              </a:cxnLst>
              <a:rect l="0" t="0" r="r" b="b"/>
              <a:pathLst>
                <a:path w="51" h="90">
                  <a:moveTo>
                    <a:pt x="0" y="0"/>
                  </a:moveTo>
                  <a:lnTo>
                    <a:pt x="28" y="43"/>
                  </a:lnTo>
                  <a:lnTo>
                    <a:pt x="51" y="90"/>
                  </a:lnTo>
                </a:path>
              </a:pathLst>
            </a:custGeom>
            <a:noFill/>
            <a:ln w="38100">
              <a:solidFill>
                <a:srgbClr val="FFFF00"/>
              </a:solidFill>
              <a:prstDash val="solid"/>
              <a:round/>
              <a:headEnd/>
              <a:tailEnd/>
            </a:ln>
          </p:spPr>
          <p:txBody>
            <a:bodyPr/>
            <a:lstStyle/>
            <a:p>
              <a:endParaRPr lang="en-US"/>
            </a:p>
          </p:txBody>
        </p:sp>
        <p:sp>
          <p:nvSpPr>
            <p:cNvPr id="63534" name="Freeform 46"/>
            <p:cNvSpPr>
              <a:spLocks noChangeAspect="1"/>
            </p:cNvSpPr>
            <p:nvPr/>
          </p:nvSpPr>
          <p:spPr bwMode="auto">
            <a:xfrm>
              <a:off x="5657850" y="4449763"/>
              <a:ext cx="80962" cy="169862"/>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noFill/>
            <a:ln w="38100">
              <a:solidFill>
                <a:srgbClr val="FFFF00"/>
              </a:solidFill>
              <a:prstDash val="solid"/>
              <a:round/>
              <a:headEnd/>
              <a:tailEnd/>
            </a:ln>
          </p:spPr>
          <p:txBody>
            <a:bodyPr/>
            <a:lstStyle/>
            <a:p>
              <a:endParaRPr lang="en-US"/>
            </a:p>
          </p:txBody>
        </p:sp>
        <p:sp>
          <p:nvSpPr>
            <p:cNvPr id="63535" name="Freeform 47"/>
            <p:cNvSpPr>
              <a:spLocks noChangeAspect="1"/>
            </p:cNvSpPr>
            <p:nvPr/>
          </p:nvSpPr>
          <p:spPr bwMode="auto">
            <a:xfrm>
              <a:off x="5738812" y="4619625"/>
              <a:ext cx="82550" cy="174625"/>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noFill/>
            <a:ln w="38100">
              <a:solidFill>
                <a:srgbClr val="FFFF00"/>
              </a:solidFill>
              <a:prstDash val="solid"/>
              <a:round/>
              <a:headEnd/>
              <a:tailEnd/>
            </a:ln>
          </p:spPr>
          <p:txBody>
            <a:bodyPr/>
            <a:lstStyle/>
            <a:p>
              <a:endParaRPr lang="en-US"/>
            </a:p>
          </p:txBody>
        </p:sp>
      </p:grpSp>
      <p:sp>
        <p:nvSpPr>
          <p:cNvPr id="63554" name="Oval 66"/>
          <p:cNvSpPr>
            <a:spLocks noChangeAspect="1" noChangeArrowheads="1"/>
          </p:cNvSpPr>
          <p:nvPr/>
        </p:nvSpPr>
        <p:spPr bwMode="auto">
          <a:xfrm>
            <a:off x="5561013" y="5094288"/>
            <a:ext cx="230187" cy="230187"/>
          </a:xfrm>
          <a:prstGeom prst="ellipse">
            <a:avLst/>
          </a:prstGeom>
          <a:solidFill>
            <a:srgbClr val="FF0000"/>
          </a:solidFill>
          <a:ln w="9525">
            <a:solidFill>
              <a:schemeClr val="tx1"/>
            </a:solidFill>
            <a:round/>
            <a:headEnd/>
            <a:tailEnd/>
          </a:ln>
          <a:effectLst/>
        </p:spPr>
        <p:txBody>
          <a:bodyPr wrap="none" anchor="ctr"/>
          <a:lstStyle/>
          <a:p>
            <a:endParaRPr lang="en-US"/>
          </a:p>
        </p:txBody>
      </p:sp>
      <p:cxnSp>
        <p:nvCxnSpPr>
          <p:cNvPr id="42" name="AutoShape 46"/>
          <p:cNvCxnSpPr>
            <a:cxnSpLocks noChangeAspect="1" noChangeShapeType="1"/>
          </p:cNvCxnSpPr>
          <p:nvPr/>
        </p:nvCxnSpPr>
        <p:spPr bwMode="auto">
          <a:xfrm flipV="1">
            <a:off x="569567" y="3854502"/>
            <a:ext cx="2435987" cy="1335373"/>
          </a:xfrm>
          <a:prstGeom prst="curvedConnector3">
            <a:avLst>
              <a:gd name="adj1" fmla="val 50000"/>
            </a:avLst>
          </a:prstGeom>
          <a:noFill/>
          <a:ln w="38100">
            <a:solidFill>
              <a:srgbClr val="FFFF00"/>
            </a:solidFill>
            <a:round/>
            <a:headEnd/>
            <a:tailEnd/>
          </a:ln>
          <a:effectLst/>
        </p:spPr>
      </p:cxnSp>
      <p:sp>
        <p:nvSpPr>
          <p:cNvPr id="63555" name="Oval 67"/>
          <p:cNvSpPr>
            <a:spLocks noChangeAspect="1" noChangeArrowheads="1"/>
          </p:cNvSpPr>
          <p:nvPr/>
        </p:nvSpPr>
        <p:spPr bwMode="auto">
          <a:xfrm>
            <a:off x="3352800" y="5094288"/>
            <a:ext cx="230187" cy="230187"/>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43" name="Line 47"/>
          <p:cNvSpPr>
            <a:spLocks noChangeAspect="1" noChangeShapeType="1"/>
          </p:cNvSpPr>
          <p:nvPr/>
        </p:nvSpPr>
        <p:spPr bwMode="auto">
          <a:xfrm>
            <a:off x="551279" y="3670300"/>
            <a:ext cx="1143" cy="1535571"/>
          </a:xfrm>
          <a:prstGeom prst="line">
            <a:avLst/>
          </a:prstGeom>
          <a:noFill/>
          <a:ln w="38100">
            <a:solidFill>
              <a:schemeClr val="tx1"/>
            </a:solidFill>
            <a:round/>
            <a:headEnd/>
            <a:tailEnd/>
          </a:ln>
        </p:spPr>
        <p:txBody>
          <a:bodyPr/>
          <a:lstStyle/>
          <a:p>
            <a:endParaRPr lang="en-US"/>
          </a:p>
        </p:txBody>
      </p:sp>
      <p:sp>
        <p:nvSpPr>
          <p:cNvPr id="44" name="Line 48"/>
          <p:cNvSpPr>
            <a:spLocks noChangeAspect="1" noChangeShapeType="1"/>
          </p:cNvSpPr>
          <p:nvPr/>
        </p:nvSpPr>
        <p:spPr bwMode="auto">
          <a:xfrm>
            <a:off x="551279" y="5205871"/>
            <a:ext cx="2392363" cy="1143"/>
          </a:xfrm>
          <a:prstGeom prst="line">
            <a:avLst/>
          </a:prstGeom>
          <a:noFill/>
          <a:ln w="38100">
            <a:solidFill>
              <a:schemeClr val="tx1"/>
            </a:solidFill>
            <a:round/>
            <a:headEnd/>
            <a:tailEnd/>
          </a:ln>
        </p:spPr>
        <p:txBody>
          <a:bodyPr/>
          <a:lstStyle/>
          <a:p>
            <a:endParaRPr lang="en-US"/>
          </a:p>
        </p:txBody>
      </p:sp>
      <p:sp>
        <p:nvSpPr>
          <p:cNvPr id="45" name="Text Box 49"/>
          <p:cNvSpPr txBox="1">
            <a:spLocks noChangeAspect="1" noChangeArrowheads="1"/>
          </p:cNvSpPr>
          <p:nvPr/>
        </p:nvSpPr>
        <p:spPr bwMode="auto">
          <a:xfrm>
            <a:off x="1305509" y="5334000"/>
            <a:ext cx="861845" cy="457015"/>
          </a:xfrm>
          <a:prstGeom prst="rect">
            <a:avLst/>
          </a:prstGeom>
          <a:noFill/>
          <a:ln w="9525">
            <a:noFill/>
            <a:miter lim="800000"/>
            <a:headEnd/>
            <a:tailEnd/>
          </a:ln>
          <a:effectLst/>
        </p:spPr>
        <p:txBody>
          <a:bodyPr wrap="none">
            <a:spAutoFit/>
          </a:bodyPr>
          <a:lstStyle/>
          <a:p>
            <a:r>
              <a:rPr lang="en-GB" sz="2400" dirty="0">
                <a:solidFill>
                  <a:srgbClr val="FFFF00"/>
                </a:solidFill>
                <a:latin typeface="Arial" charset="0"/>
              </a:rPr>
              <a:t>Time</a:t>
            </a:r>
          </a:p>
        </p:txBody>
      </p:sp>
      <p:sp>
        <p:nvSpPr>
          <p:cNvPr id="46" name="Text Box 50"/>
          <p:cNvSpPr txBox="1">
            <a:spLocks noChangeAspect="1" noChangeArrowheads="1"/>
          </p:cNvSpPr>
          <p:nvPr/>
        </p:nvSpPr>
        <p:spPr bwMode="auto">
          <a:xfrm>
            <a:off x="533400" y="2895600"/>
            <a:ext cx="2002471" cy="369332"/>
          </a:xfrm>
          <a:prstGeom prst="rect">
            <a:avLst/>
          </a:prstGeom>
          <a:noFill/>
          <a:ln w="9525">
            <a:noFill/>
            <a:miter lim="800000"/>
            <a:headEnd/>
            <a:tailEnd/>
          </a:ln>
          <a:effectLst/>
        </p:spPr>
        <p:txBody>
          <a:bodyPr wrap="none">
            <a:spAutoFit/>
          </a:bodyPr>
          <a:lstStyle/>
          <a:p>
            <a:r>
              <a:rPr lang="en-GB" sz="1800" i="1" dirty="0" err="1" smtClean="0">
                <a:solidFill>
                  <a:srgbClr val="FFFF00"/>
                </a:solidFill>
                <a:latin typeface="Arial" charset="0"/>
              </a:rPr>
              <a:t>N</a:t>
            </a:r>
            <a:r>
              <a:rPr lang="en-GB" sz="1800" i="1" baseline="-25000" dirty="0" err="1" smtClean="0">
                <a:solidFill>
                  <a:srgbClr val="FFFF00"/>
                </a:solidFill>
                <a:latin typeface="Arial" charset="0"/>
              </a:rPr>
              <a:t>t</a:t>
            </a:r>
            <a:r>
              <a:rPr lang="en-GB" sz="1800" i="1" baseline="-25000" dirty="0" smtClean="0">
                <a:solidFill>
                  <a:srgbClr val="FFFF00"/>
                </a:solidFill>
                <a:latin typeface="Arial" charset="0"/>
              </a:rPr>
              <a:t> </a:t>
            </a:r>
            <a:r>
              <a:rPr lang="en-GB" sz="1800" dirty="0" smtClean="0">
                <a:solidFill>
                  <a:srgbClr val="FFFF00"/>
                </a:solidFill>
                <a:latin typeface="Arial" charset="0"/>
              </a:rPr>
              <a:t>Population </a:t>
            </a:r>
            <a:r>
              <a:rPr lang="en-GB" sz="1800" dirty="0">
                <a:solidFill>
                  <a:srgbClr val="FFFF00"/>
                </a:solidFill>
                <a:latin typeface="Arial" charset="0"/>
              </a:rPr>
              <a:t>size</a:t>
            </a:r>
          </a:p>
        </p:txBody>
      </p:sp>
      <p:cxnSp>
        <p:nvCxnSpPr>
          <p:cNvPr id="49" name="Straight Arrow Connector 48"/>
          <p:cNvCxnSpPr/>
          <p:nvPr/>
        </p:nvCxnSpPr>
        <p:spPr>
          <a:xfrm flipH="1">
            <a:off x="643354" y="3833035"/>
            <a:ext cx="2362200" cy="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28600" y="3657600"/>
            <a:ext cx="338554" cy="369332"/>
          </a:xfrm>
          <a:prstGeom prst="rect">
            <a:avLst/>
          </a:prstGeom>
          <a:noFill/>
        </p:spPr>
        <p:txBody>
          <a:bodyPr wrap="none" rtlCol="0">
            <a:spAutoFit/>
          </a:bodyPr>
          <a:lstStyle/>
          <a:p>
            <a:r>
              <a:rPr lang="en-US" i="1" dirty="0" smtClean="0"/>
              <a:t>K</a:t>
            </a:r>
            <a:endParaRPr lang="en-US" i="1" dirty="0"/>
          </a:p>
        </p:txBody>
      </p:sp>
      <p:sp>
        <p:nvSpPr>
          <p:cNvPr id="53" name="TextBox 52"/>
          <p:cNvSpPr txBox="1"/>
          <p:nvPr/>
        </p:nvSpPr>
        <p:spPr>
          <a:xfrm>
            <a:off x="5507666" y="4572000"/>
            <a:ext cx="338554" cy="369332"/>
          </a:xfrm>
          <a:prstGeom prst="rect">
            <a:avLst/>
          </a:prstGeom>
          <a:noFill/>
        </p:spPr>
        <p:txBody>
          <a:bodyPr wrap="none" rtlCol="0">
            <a:spAutoFit/>
          </a:bodyPr>
          <a:lstStyle/>
          <a:p>
            <a:r>
              <a:rPr lang="en-US" i="1" dirty="0" smtClean="0"/>
              <a:t>K</a:t>
            </a:r>
            <a:endParaRPr lang="en-US" i="1" dirty="0"/>
          </a:p>
        </p:txBody>
      </p:sp>
      <p:sp>
        <p:nvSpPr>
          <p:cNvPr id="55" name="Text Box 64"/>
          <p:cNvSpPr txBox="1">
            <a:spLocks noChangeAspect="1" noChangeArrowheads="1"/>
          </p:cNvSpPr>
          <p:nvPr/>
        </p:nvSpPr>
        <p:spPr bwMode="auto">
          <a:xfrm>
            <a:off x="6599237" y="5334000"/>
            <a:ext cx="2130711" cy="369332"/>
          </a:xfrm>
          <a:prstGeom prst="rect">
            <a:avLst/>
          </a:prstGeom>
          <a:noFill/>
          <a:ln w="9525">
            <a:noFill/>
            <a:miter lim="800000"/>
            <a:headEnd/>
            <a:tailEnd/>
          </a:ln>
          <a:effectLst/>
        </p:spPr>
        <p:txBody>
          <a:bodyPr wrap="none">
            <a:spAutoFit/>
          </a:bodyPr>
          <a:lstStyle/>
          <a:p>
            <a:r>
              <a:rPr lang="en-GB" b="0" dirty="0">
                <a:solidFill>
                  <a:srgbClr val="FFFF00"/>
                </a:solidFill>
                <a:latin typeface="Helvetica" pitchFamily="34" charset="0"/>
              </a:rPr>
              <a:t>Population </a:t>
            </a:r>
            <a:r>
              <a:rPr lang="en-GB" b="0" dirty="0" smtClean="0">
                <a:solidFill>
                  <a:srgbClr val="FFFF00"/>
                </a:solidFill>
                <a:latin typeface="Helvetica" pitchFamily="34" charset="0"/>
              </a:rPr>
              <a:t>size, </a:t>
            </a:r>
            <a:r>
              <a:rPr lang="en-GB" i="1" dirty="0" err="1" smtClean="0">
                <a:solidFill>
                  <a:srgbClr val="FFFF00"/>
                </a:solidFill>
              </a:rPr>
              <a:t>N</a:t>
            </a:r>
            <a:r>
              <a:rPr lang="en-GB" i="1" baseline="-25000" dirty="0" err="1" smtClean="0">
                <a:solidFill>
                  <a:srgbClr val="FFFF00"/>
                </a:solidFill>
              </a:rPr>
              <a:t>t</a:t>
            </a:r>
            <a:r>
              <a:rPr lang="en-GB" i="1" baseline="-25000" dirty="0" smtClean="0">
                <a:solidFill>
                  <a:srgbClr val="FFFF00"/>
                </a:solidFill>
              </a:rPr>
              <a:t> </a:t>
            </a:r>
            <a:endParaRPr lang="en-GB" b="0" dirty="0">
              <a:solidFill>
                <a:srgbClr val="FFFF00"/>
              </a:solidFill>
              <a:latin typeface="Helvetica" pitchFamily="34" charset="0"/>
            </a:endParaRPr>
          </a:p>
        </p:txBody>
      </p:sp>
      <p:sp>
        <p:nvSpPr>
          <p:cNvPr id="56" name="Text Box 65"/>
          <p:cNvSpPr txBox="1">
            <a:spLocks noChangeAspect="1" noChangeArrowheads="1"/>
          </p:cNvSpPr>
          <p:nvPr/>
        </p:nvSpPr>
        <p:spPr bwMode="auto">
          <a:xfrm>
            <a:off x="6250599" y="2667000"/>
            <a:ext cx="2467343" cy="923330"/>
          </a:xfrm>
          <a:prstGeom prst="rect">
            <a:avLst/>
          </a:prstGeom>
          <a:noFill/>
          <a:ln w="9525">
            <a:noFill/>
            <a:miter lim="800000"/>
            <a:headEnd/>
            <a:tailEnd/>
          </a:ln>
          <a:effectLst/>
        </p:spPr>
        <p:txBody>
          <a:bodyPr wrap="none">
            <a:spAutoFit/>
          </a:bodyPr>
          <a:lstStyle/>
          <a:p>
            <a:pPr algn="ctr"/>
            <a:r>
              <a:rPr lang="en-GB" sz="1800" b="0" dirty="0" smtClean="0">
                <a:solidFill>
                  <a:srgbClr val="FFFF00"/>
                </a:solidFill>
                <a:latin typeface="Helvetica" pitchFamily="34" charset="0"/>
              </a:rPr>
              <a:t>Per capita </a:t>
            </a:r>
          </a:p>
          <a:p>
            <a:pPr algn="ctr"/>
            <a:r>
              <a:rPr lang="en-GB" dirty="0" smtClean="0">
                <a:solidFill>
                  <a:srgbClr val="FFFF00"/>
                </a:solidFill>
                <a:latin typeface="Helvetica" pitchFamily="34" charset="0"/>
              </a:rPr>
              <a:t>p</a:t>
            </a:r>
            <a:r>
              <a:rPr lang="en-GB" sz="1800" b="0" dirty="0" smtClean="0">
                <a:solidFill>
                  <a:srgbClr val="FFFF00"/>
                </a:solidFill>
                <a:latin typeface="Helvetica" pitchFamily="34" charset="0"/>
              </a:rPr>
              <a:t>opulation </a:t>
            </a:r>
            <a:r>
              <a:rPr lang="en-GB" sz="1800" b="0" dirty="0">
                <a:solidFill>
                  <a:srgbClr val="FFFF00"/>
                </a:solidFill>
                <a:latin typeface="Helvetica" pitchFamily="34" charset="0"/>
              </a:rPr>
              <a:t>growth rate</a:t>
            </a:r>
          </a:p>
          <a:p>
            <a:pPr algn="ctr"/>
            <a:r>
              <a:rPr lang="en-GB" sz="1800" b="0" i="1" dirty="0" err="1" smtClean="0">
                <a:solidFill>
                  <a:srgbClr val="FFFF00"/>
                </a:solidFill>
                <a:latin typeface="Helvetica" pitchFamily="34" charset="0"/>
              </a:rPr>
              <a:t>dn</a:t>
            </a:r>
            <a:r>
              <a:rPr lang="en-GB" sz="1800" b="0" dirty="0" err="1" smtClean="0">
                <a:solidFill>
                  <a:srgbClr val="FFFF00"/>
                </a:solidFill>
                <a:latin typeface="Helvetica" pitchFamily="34" charset="0"/>
              </a:rPr>
              <a:t>/</a:t>
            </a:r>
            <a:r>
              <a:rPr lang="en-GB" sz="1800" b="0" i="1" dirty="0" err="1" smtClean="0">
                <a:solidFill>
                  <a:srgbClr val="FFFF00"/>
                </a:solidFill>
                <a:latin typeface="Helvetica" pitchFamily="34" charset="0"/>
              </a:rPr>
              <a:t>dt</a:t>
            </a:r>
            <a:r>
              <a:rPr lang="en-GB" sz="1800" b="0" i="1" dirty="0" smtClean="0">
                <a:solidFill>
                  <a:srgbClr val="FFFF00"/>
                </a:solidFill>
                <a:latin typeface="Helvetica" pitchFamily="34" charset="0"/>
              </a:rPr>
              <a:t> 1/N or N</a:t>
            </a:r>
            <a:r>
              <a:rPr lang="en-GB" i="1" baseline="30000" dirty="0" smtClean="0">
                <a:solidFill>
                  <a:srgbClr val="FFFF00"/>
                </a:solidFill>
                <a:latin typeface="Helvetica" pitchFamily="34" charset="0"/>
              </a:rPr>
              <a:t>-1</a:t>
            </a:r>
            <a:endParaRPr lang="en-GB" sz="1800" b="0" baseline="30000" dirty="0">
              <a:solidFill>
                <a:srgbClr val="FFFF00"/>
              </a:solidFill>
              <a:latin typeface="Helvetica" pitchFamily="34" charset="0"/>
            </a:endParaRPr>
          </a:p>
        </p:txBody>
      </p:sp>
      <p:sp>
        <p:nvSpPr>
          <p:cNvPr id="57" name="Line 8"/>
          <p:cNvSpPr>
            <a:spLocks noChangeAspect="1" noChangeShapeType="1"/>
          </p:cNvSpPr>
          <p:nvPr/>
        </p:nvSpPr>
        <p:spPr bwMode="auto">
          <a:xfrm>
            <a:off x="6378575" y="3733800"/>
            <a:ext cx="0" cy="1463675"/>
          </a:xfrm>
          <a:prstGeom prst="line">
            <a:avLst/>
          </a:prstGeom>
          <a:noFill/>
          <a:ln w="38100">
            <a:solidFill>
              <a:schemeClr val="tx1"/>
            </a:solidFill>
            <a:round/>
            <a:headEnd/>
            <a:tailEnd/>
          </a:ln>
        </p:spPr>
        <p:txBody>
          <a:bodyPr/>
          <a:lstStyle/>
          <a:p>
            <a:endParaRPr lang="en-US"/>
          </a:p>
        </p:txBody>
      </p:sp>
      <p:sp>
        <p:nvSpPr>
          <p:cNvPr id="58" name="Line 9"/>
          <p:cNvSpPr>
            <a:spLocks noChangeAspect="1" noChangeShapeType="1"/>
          </p:cNvSpPr>
          <p:nvPr/>
        </p:nvSpPr>
        <p:spPr bwMode="auto">
          <a:xfrm>
            <a:off x="6324600" y="5197475"/>
            <a:ext cx="52387" cy="1588"/>
          </a:xfrm>
          <a:prstGeom prst="line">
            <a:avLst/>
          </a:prstGeom>
          <a:noFill/>
          <a:ln w="38100">
            <a:solidFill>
              <a:schemeClr val="bg1"/>
            </a:solidFill>
            <a:round/>
            <a:headEnd/>
            <a:tailEnd/>
          </a:ln>
        </p:spPr>
        <p:txBody>
          <a:bodyPr/>
          <a:lstStyle/>
          <a:p>
            <a:endParaRPr lang="en-US"/>
          </a:p>
        </p:txBody>
      </p:sp>
      <p:sp>
        <p:nvSpPr>
          <p:cNvPr id="59" name="Line 14"/>
          <p:cNvSpPr>
            <a:spLocks noChangeAspect="1" noChangeShapeType="1"/>
          </p:cNvSpPr>
          <p:nvPr/>
        </p:nvSpPr>
        <p:spPr bwMode="auto">
          <a:xfrm>
            <a:off x="6376987" y="5197475"/>
            <a:ext cx="2690813" cy="0"/>
          </a:xfrm>
          <a:prstGeom prst="line">
            <a:avLst/>
          </a:prstGeom>
          <a:noFill/>
          <a:ln w="38100">
            <a:solidFill>
              <a:schemeClr val="tx1"/>
            </a:solidFill>
            <a:round/>
            <a:headEnd/>
            <a:tailEnd/>
          </a:ln>
        </p:spPr>
        <p:txBody>
          <a:bodyPr/>
          <a:lstStyle/>
          <a:p>
            <a:endParaRPr lang="en-US"/>
          </a:p>
        </p:txBody>
      </p:sp>
      <p:sp>
        <p:nvSpPr>
          <p:cNvPr id="60" name="Line 15"/>
          <p:cNvSpPr>
            <a:spLocks noChangeAspect="1" noChangeShapeType="1"/>
          </p:cNvSpPr>
          <p:nvPr/>
        </p:nvSpPr>
        <p:spPr bwMode="auto">
          <a:xfrm flipV="1">
            <a:off x="6376987" y="5197475"/>
            <a:ext cx="1588" cy="50800"/>
          </a:xfrm>
          <a:prstGeom prst="line">
            <a:avLst/>
          </a:prstGeom>
          <a:noFill/>
          <a:ln w="38100">
            <a:solidFill>
              <a:schemeClr val="bg1"/>
            </a:solidFill>
            <a:round/>
            <a:headEnd/>
            <a:tailEnd/>
          </a:ln>
        </p:spPr>
        <p:txBody>
          <a:bodyPr/>
          <a:lstStyle/>
          <a:p>
            <a:endParaRPr lang="en-US"/>
          </a:p>
        </p:txBody>
      </p:sp>
      <p:sp>
        <p:nvSpPr>
          <p:cNvPr id="88" name="Oval 66"/>
          <p:cNvSpPr>
            <a:spLocks noChangeAspect="1" noChangeArrowheads="1"/>
          </p:cNvSpPr>
          <p:nvPr/>
        </p:nvSpPr>
        <p:spPr bwMode="auto">
          <a:xfrm>
            <a:off x="8456613" y="5073501"/>
            <a:ext cx="230187" cy="23018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90" name="TextBox 89"/>
          <p:cNvSpPr txBox="1"/>
          <p:nvPr/>
        </p:nvSpPr>
        <p:spPr>
          <a:xfrm>
            <a:off x="8382000" y="4648200"/>
            <a:ext cx="338554" cy="369332"/>
          </a:xfrm>
          <a:prstGeom prst="rect">
            <a:avLst/>
          </a:prstGeom>
          <a:noFill/>
        </p:spPr>
        <p:txBody>
          <a:bodyPr wrap="none" rtlCol="0">
            <a:spAutoFit/>
          </a:bodyPr>
          <a:lstStyle/>
          <a:p>
            <a:r>
              <a:rPr lang="en-US" i="1" dirty="0" smtClean="0">
                <a:solidFill>
                  <a:schemeClr val="bg1"/>
                </a:solidFill>
              </a:rPr>
              <a:t>K</a:t>
            </a:r>
            <a:endParaRPr lang="en-US" i="1" dirty="0">
              <a:solidFill>
                <a:schemeClr val="bg1"/>
              </a:solidFill>
            </a:endParaRPr>
          </a:p>
        </p:txBody>
      </p:sp>
      <p:sp>
        <p:nvSpPr>
          <p:cNvPr id="89" name="Oval 67"/>
          <p:cNvSpPr>
            <a:spLocks noChangeAspect="1" noChangeArrowheads="1"/>
          </p:cNvSpPr>
          <p:nvPr/>
        </p:nvSpPr>
        <p:spPr bwMode="auto">
          <a:xfrm>
            <a:off x="6248400" y="5094288"/>
            <a:ext cx="230187" cy="230187"/>
          </a:xfrm>
          <a:prstGeom prst="ellipse">
            <a:avLst/>
          </a:prstGeom>
          <a:solidFill>
            <a:srgbClr val="FFFF00"/>
          </a:solidFill>
          <a:ln w="9525">
            <a:solidFill>
              <a:srgbClr val="FFFF00"/>
            </a:solidFill>
            <a:round/>
            <a:headEnd/>
            <a:tailEnd/>
          </a:ln>
          <a:effectLst/>
        </p:spPr>
        <p:txBody>
          <a:bodyPr wrap="none" anchor="ctr"/>
          <a:lstStyle/>
          <a:p>
            <a:endParaRPr lang="en-US"/>
          </a:p>
        </p:txBody>
      </p:sp>
      <p:cxnSp>
        <p:nvCxnSpPr>
          <p:cNvPr id="92" name="Straight Connector 91"/>
          <p:cNvCxnSpPr>
            <a:endCxn id="88" idx="2"/>
          </p:cNvCxnSpPr>
          <p:nvPr/>
        </p:nvCxnSpPr>
        <p:spPr>
          <a:xfrm>
            <a:off x="6400800" y="3865413"/>
            <a:ext cx="2055813" cy="13231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85867" y="2286000"/>
            <a:ext cx="2271776" cy="369332"/>
          </a:xfrm>
          <a:prstGeom prst="rect">
            <a:avLst/>
          </a:prstGeom>
          <a:noFill/>
        </p:spPr>
        <p:txBody>
          <a:bodyPr wrap="none" rtlCol="0">
            <a:spAutoFit/>
          </a:bodyPr>
          <a:lstStyle/>
          <a:p>
            <a:r>
              <a:rPr lang="en-US" dirty="0" smtClean="0"/>
              <a:t>N</a:t>
            </a:r>
            <a:r>
              <a:rPr lang="en-US" baseline="-25000" dirty="0" smtClean="0"/>
              <a:t>t+1</a:t>
            </a:r>
            <a:r>
              <a:rPr lang="en-US" dirty="0" smtClean="0"/>
              <a:t> = </a:t>
            </a:r>
            <a:r>
              <a:rPr lang="en-US" dirty="0" err="1" smtClean="0"/>
              <a:t>N</a:t>
            </a:r>
            <a:r>
              <a:rPr lang="en-US" baseline="-25000" dirty="0" err="1" smtClean="0"/>
              <a:t>t</a:t>
            </a:r>
            <a:r>
              <a:rPr lang="en-US" dirty="0" err="1" smtClean="0"/>
              <a:t>+rN</a:t>
            </a:r>
            <a:r>
              <a:rPr lang="en-US" baseline="-25000" dirty="0" err="1" smtClean="0"/>
              <a:t>t</a:t>
            </a:r>
            <a:r>
              <a:rPr lang="en-US" dirty="0" smtClean="0"/>
              <a:t>(1-N</a:t>
            </a:r>
            <a:r>
              <a:rPr lang="en-US" baseline="-25000" dirty="0" smtClean="0"/>
              <a:t>t</a:t>
            </a:r>
            <a:r>
              <a:rPr lang="en-US" dirty="0" smtClean="0"/>
              <a:t>/K)</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152400"/>
            <a:ext cx="7772400" cy="1143000"/>
          </a:xfrm>
        </p:spPr>
        <p:txBody>
          <a:bodyPr/>
          <a:lstStyle/>
          <a:p>
            <a:r>
              <a:rPr lang="en-GB" sz="3600" dirty="0">
                <a:latin typeface="Arial" charset="0"/>
              </a:rPr>
              <a:t>Population growth + predation rate</a:t>
            </a:r>
          </a:p>
        </p:txBody>
      </p:sp>
      <p:sp>
        <p:nvSpPr>
          <p:cNvPr id="73732" name="Text Box 4"/>
          <p:cNvSpPr txBox="1">
            <a:spLocks noChangeAspect="1" noChangeArrowheads="1"/>
          </p:cNvSpPr>
          <p:nvPr/>
        </p:nvSpPr>
        <p:spPr bwMode="auto">
          <a:xfrm>
            <a:off x="3886200" y="3962400"/>
            <a:ext cx="2014538" cy="336550"/>
          </a:xfrm>
          <a:prstGeom prst="rect">
            <a:avLst/>
          </a:prstGeom>
          <a:noFill/>
          <a:ln w="9525">
            <a:noFill/>
            <a:miter lim="800000"/>
            <a:headEnd/>
            <a:tailEnd/>
          </a:ln>
          <a:effectLst/>
        </p:spPr>
        <p:txBody>
          <a:bodyPr wrap="none">
            <a:spAutoFit/>
          </a:bodyPr>
          <a:lstStyle/>
          <a:p>
            <a:r>
              <a:rPr lang="en-GB" sz="1600" b="0" dirty="0">
                <a:solidFill>
                  <a:srgbClr val="FFFF00"/>
                </a:solidFill>
                <a:latin typeface="Helvetica" pitchFamily="34" charset="0"/>
              </a:rPr>
              <a:t>Prey population size</a:t>
            </a:r>
          </a:p>
        </p:txBody>
      </p:sp>
      <p:sp>
        <p:nvSpPr>
          <p:cNvPr id="73734" name="Text Box 6"/>
          <p:cNvSpPr txBox="1">
            <a:spLocks noChangeAspect="1" noChangeArrowheads="1"/>
          </p:cNvSpPr>
          <p:nvPr/>
        </p:nvSpPr>
        <p:spPr bwMode="auto">
          <a:xfrm rot="-5400000">
            <a:off x="-284956" y="2918619"/>
            <a:ext cx="2217737" cy="581025"/>
          </a:xfrm>
          <a:prstGeom prst="rect">
            <a:avLst/>
          </a:prstGeom>
          <a:noFill/>
          <a:ln w="9525">
            <a:noFill/>
            <a:miter lim="800000"/>
            <a:headEnd/>
            <a:tailEnd/>
          </a:ln>
          <a:effectLst/>
        </p:spPr>
        <p:txBody>
          <a:bodyPr wrap="none">
            <a:spAutoFit/>
          </a:bodyPr>
          <a:lstStyle/>
          <a:p>
            <a:pPr algn="ctr"/>
            <a:r>
              <a:rPr lang="en-GB" sz="1600" b="0" dirty="0">
                <a:solidFill>
                  <a:srgbClr val="FFFF00"/>
                </a:solidFill>
                <a:latin typeface="Arial" charset="0"/>
              </a:rPr>
              <a:t>Population growth rate</a:t>
            </a:r>
          </a:p>
          <a:p>
            <a:pPr algn="ctr"/>
            <a:r>
              <a:rPr lang="en-GB" sz="1600" b="0" dirty="0">
                <a:solidFill>
                  <a:srgbClr val="FFFF00"/>
                </a:solidFill>
                <a:latin typeface="Arial" charset="0"/>
              </a:rPr>
              <a:t>(</a:t>
            </a:r>
            <a:r>
              <a:rPr lang="en-GB" sz="1600" b="0" i="1" dirty="0" err="1">
                <a:solidFill>
                  <a:srgbClr val="FFFF00"/>
                </a:solidFill>
                <a:latin typeface="Arial" charset="0"/>
              </a:rPr>
              <a:t>dn</a:t>
            </a:r>
            <a:r>
              <a:rPr lang="en-GB" sz="1600" b="0" dirty="0" err="1">
                <a:solidFill>
                  <a:srgbClr val="FFFF00"/>
                </a:solidFill>
                <a:latin typeface="Arial" charset="0"/>
              </a:rPr>
              <a:t>/</a:t>
            </a:r>
            <a:r>
              <a:rPr lang="en-GB" sz="1600" b="0" i="1" dirty="0" err="1">
                <a:solidFill>
                  <a:srgbClr val="FFFF00"/>
                </a:solidFill>
                <a:latin typeface="Arial" charset="0"/>
              </a:rPr>
              <a:t>dt</a:t>
            </a:r>
            <a:r>
              <a:rPr lang="en-GB" sz="1600" b="0" dirty="0">
                <a:solidFill>
                  <a:srgbClr val="FFFF00"/>
                </a:solidFill>
                <a:latin typeface="Arial" charset="0"/>
              </a:rPr>
              <a:t>)</a:t>
            </a:r>
          </a:p>
        </p:txBody>
      </p:sp>
      <p:sp>
        <p:nvSpPr>
          <p:cNvPr id="73775" name="Text Box 47"/>
          <p:cNvSpPr txBox="1">
            <a:spLocks noChangeArrowheads="1"/>
          </p:cNvSpPr>
          <p:nvPr/>
        </p:nvSpPr>
        <p:spPr bwMode="auto">
          <a:xfrm>
            <a:off x="6678613" y="1797050"/>
            <a:ext cx="1454150" cy="641350"/>
          </a:xfrm>
          <a:prstGeom prst="rect">
            <a:avLst/>
          </a:prstGeom>
          <a:noFill/>
          <a:ln w="9525">
            <a:noFill/>
            <a:miter lim="800000"/>
            <a:headEnd/>
            <a:tailEnd/>
          </a:ln>
          <a:effectLst/>
        </p:spPr>
        <p:txBody>
          <a:bodyPr wrap="none">
            <a:spAutoFit/>
          </a:bodyPr>
          <a:lstStyle/>
          <a:p>
            <a:pPr algn="ctr"/>
            <a:r>
              <a:rPr lang="en-GB" sz="1800" b="0" dirty="0">
                <a:latin typeface="Arial" charset="0"/>
              </a:rPr>
              <a:t>Intermediate</a:t>
            </a:r>
          </a:p>
          <a:p>
            <a:pPr algn="ctr"/>
            <a:r>
              <a:rPr lang="en-GB" sz="1800" b="0" dirty="0">
                <a:latin typeface="Arial" charset="0"/>
              </a:rPr>
              <a:t>predation</a:t>
            </a:r>
          </a:p>
        </p:txBody>
      </p:sp>
      <p:sp>
        <p:nvSpPr>
          <p:cNvPr id="73779" name="Text Box 51"/>
          <p:cNvSpPr txBox="1">
            <a:spLocks noChangeArrowheads="1"/>
          </p:cNvSpPr>
          <p:nvPr/>
        </p:nvSpPr>
        <p:spPr bwMode="auto">
          <a:xfrm>
            <a:off x="7391400" y="1066800"/>
            <a:ext cx="1482725" cy="396875"/>
          </a:xfrm>
          <a:prstGeom prst="rect">
            <a:avLst/>
          </a:prstGeom>
          <a:noFill/>
          <a:ln w="9525">
            <a:noFill/>
            <a:miter lim="800000"/>
            <a:headEnd/>
            <a:tailEnd/>
          </a:ln>
          <a:effectLst/>
        </p:spPr>
        <p:txBody>
          <a:bodyPr wrap="none">
            <a:spAutoFit/>
          </a:bodyPr>
          <a:lstStyle/>
          <a:p>
            <a:r>
              <a:rPr lang="en-GB" sz="2000" dirty="0">
                <a:latin typeface="Arial" charset="0"/>
              </a:rPr>
              <a:t>May (1977)</a:t>
            </a:r>
          </a:p>
        </p:txBody>
      </p:sp>
      <p:sp>
        <p:nvSpPr>
          <p:cNvPr id="73735" name="Line 7"/>
          <p:cNvSpPr>
            <a:spLocks noChangeAspect="1" noChangeShapeType="1"/>
          </p:cNvSpPr>
          <p:nvPr/>
        </p:nvSpPr>
        <p:spPr bwMode="auto">
          <a:xfrm>
            <a:off x="6437313" y="2630488"/>
            <a:ext cx="1587" cy="1255712"/>
          </a:xfrm>
          <a:prstGeom prst="line">
            <a:avLst/>
          </a:prstGeom>
          <a:noFill/>
          <a:ln w="38100">
            <a:solidFill>
              <a:schemeClr val="tx1"/>
            </a:solidFill>
            <a:round/>
            <a:headEnd/>
            <a:tailEnd/>
          </a:ln>
        </p:spPr>
        <p:txBody>
          <a:bodyPr/>
          <a:lstStyle/>
          <a:p>
            <a:endParaRPr lang="en-US"/>
          </a:p>
        </p:txBody>
      </p:sp>
      <p:sp>
        <p:nvSpPr>
          <p:cNvPr id="73737" name="Line 9"/>
          <p:cNvSpPr>
            <a:spLocks noChangeAspect="1" noChangeShapeType="1"/>
          </p:cNvSpPr>
          <p:nvPr/>
        </p:nvSpPr>
        <p:spPr bwMode="auto">
          <a:xfrm>
            <a:off x="6427788" y="3883025"/>
            <a:ext cx="1954212" cy="0"/>
          </a:xfrm>
          <a:prstGeom prst="line">
            <a:avLst/>
          </a:prstGeom>
          <a:noFill/>
          <a:ln w="38100">
            <a:solidFill>
              <a:schemeClr val="tx1"/>
            </a:solidFill>
            <a:round/>
            <a:headEnd/>
            <a:tailEnd/>
          </a:ln>
        </p:spPr>
        <p:txBody>
          <a:bodyPr/>
          <a:lstStyle/>
          <a:p>
            <a:endParaRPr lang="en-US"/>
          </a:p>
        </p:txBody>
      </p:sp>
      <p:grpSp>
        <p:nvGrpSpPr>
          <p:cNvPr id="2" name="Group 45"/>
          <p:cNvGrpSpPr>
            <a:grpSpLocks noChangeAspect="1"/>
          </p:cNvGrpSpPr>
          <p:nvPr/>
        </p:nvGrpSpPr>
        <p:grpSpPr bwMode="auto">
          <a:xfrm>
            <a:off x="6502400" y="2935288"/>
            <a:ext cx="1465262" cy="941387"/>
            <a:chOff x="1363" y="1949"/>
            <a:chExt cx="1320" cy="847"/>
          </a:xfrm>
        </p:grpSpPr>
        <p:sp>
          <p:nvSpPr>
            <p:cNvPr id="73739" name="Freeform 11"/>
            <p:cNvSpPr>
              <a:spLocks noChangeAspect="1"/>
            </p:cNvSpPr>
            <p:nvPr/>
          </p:nvSpPr>
          <p:spPr bwMode="auto">
            <a:xfrm>
              <a:off x="1363" y="2686"/>
              <a:ext cx="43" cy="110"/>
            </a:xfrm>
            <a:custGeom>
              <a:avLst/>
              <a:gdLst/>
              <a:ahLst/>
              <a:cxnLst>
                <a:cxn ang="0">
                  <a:pos x="0" y="130"/>
                </a:cxn>
                <a:cxn ang="0">
                  <a:pos x="24" y="63"/>
                </a:cxn>
                <a:cxn ang="0">
                  <a:pos x="51" y="0"/>
                </a:cxn>
              </a:cxnLst>
              <a:rect l="0" t="0" r="r" b="b"/>
              <a:pathLst>
                <a:path w="51" h="130">
                  <a:moveTo>
                    <a:pt x="0" y="130"/>
                  </a:moveTo>
                  <a:lnTo>
                    <a:pt x="24" y="63"/>
                  </a:lnTo>
                  <a:lnTo>
                    <a:pt x="51" y="0"/>
                  </a:lnTo>
                </a:path>
              </a:pathLst>
            </a:custGeom>
            <a:noFill/>
            <a:ln w="38100" cmpd="sng">
              <a:solidFill>
                <a:srgbClr val="FFFF00"/>
              </a:solidFill>
              <a:prstDash val="solid"/>
              <a:round/>
              <a:headEnd/>
              <a:tailEnd/>
            </a:ln>
          </p:spPr>
          <p:txBody>
            <a:bodyPr/>
            <a:lstStyle/>
            <a:p>
              <a:endParaRPr lang="en-US"/>
            </a:p>
          </p:txBody>
        </p:sp>
        <p:sp>
          <p:nvSpPr>
            <p:cNvPr id="73740" name="Freeform 12"/>
            <p:cNvSpPr>
              <a:spLocks noChangeAspect="1"/>
            </p:cNvSpPr>
            <p:nvPr/>
          </p:nvSpPr>
          <p:spPr bwMode="auto">
            <a:xfrm>
              <a:off x="1406" y="2584"/>
              <a:ext cx="46" cy="102"/>
            </a:xfrm>
            <a:custGeom>
              <a:avLst/>
              <a:gdLst/>
              <a:ahLst/>
              <a:cxnLst>
                <a:cxn ang="0">
                  <a:pos x="0" y="122"/>
                </a:cxn>
                <a:cxn ang="0">
                  <a:pos x="28" y="59"/>
                </a:cxn>
                <a:cxn ang="0">
                  <a:pos x="55" y="0"/>
                </a:cxn>
              </a:cxnLst>
              <a:rect l="0" t="0" r="r" b="b"/>
              <a:pathLst>
                <a:path w="55" h="122">
                  <a:moveTo>
                    <a:pt x="0" y="122"/>
                  </a:moveTo>
                  <a:lnTo>
                    <a:pt x="28" y="59"/>
                  </a:lnTo>
                  <a:lnTo>
                    <a:pt x="55" y="0"/>
                  </a:lnTo>
                </a:path>
              </a:pathLst>
            </a:custGeom>
            <a:noFill/>
            <a:ln w="38100" cmpd="sng">
              <a:solidFill>
                <a:srgbClr val="FFFF00"/>
              </a:solidFill>
              <a:prstDash val="solid"/>
              <a:round/>
              <a:headEnd/>
              <a:tailEnd/>
            </a:ln>
          </p:spPr>
          <p:txBody>
            <a:bodyPr/>
            <a:lstStyle/>
            <a:p>
              <a:endParaRPr lang="en-US"/>
            </a:p>
          </p:txBody>
        </p:sp>
        <p:sp>
          <p:nvSpPr>
            <p:cNvPr id="73741" name="Freeform 13"/>
            <p:cNvSpPr>
              <a:spLocks noChangeAspect="1"/>
            </p:cNvSpPr>
            <p:nvPr/>
          </p:nvSpPr>
          <p:spPr bwMode="auto">
            <a:xfrm>
              <a:off x="1452" y="2491"/>
              <a:ext cx="43" cy="93"/>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noFill/>
            <a:ln w="38100" cmpd="sng">
              <a:solidFill>
                <a:srgbClr val="FFFF00"/>
              </a:solidFill>
              <a:prstDash val="solid"/>
              <a:round/>
              <a:headEnd/>
              <a:tailEnd/>
            </a:ln>
          </p:spPr>
          <p:txBody>
            <a:bodyPr/>
            <a:lstStyle/>
            <a:p>
              <a:endParaRPr lang="en-US"/>
            </a:p>
          </p:txBody>
        </p:sp>
        <p:sp>
          <p:nvSpPr>
            <p:cNvPr id="73742" name="Freeform 14"/>
            <p:cNvSpPr>
              <a:spLocks noChangeAspect="1"/>
            </p:cNvSpPr>
            <p:nvPr/>
          </p:nvSpPr>
          <p:spPr bwMode="auto">
            <a:xfrm>
              <a:off x="1495" y="2402"/>
              <a:ext cx="43" cy="89"/>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noFill/>
            <a:ln w="38100" cmpd="sng">
              <a:solidFill>
                <a:srgbClr val="FFFF00"/>
              </a:solidFill>
              <a:prstDash val="solid"/>
              <a:round/>
              <a:headEnd/>
              <a:tailEnd/>
            </a:ln>
          </p:spPr>
          <p:txBody>
            <a:bodyPr/>
            <a:lstStyle/>
            <a:p>
              <a:endParaRPr lang="en-US"/>
            </a:p>
          </p:txBody>
        </p:sp>
        <p:sp>
          <p:nvSpPr>
            <p:cNvPr id="73743" name="Line 15"/>
            <p:cNvSpPr>
              <a:spLocks noChangeAspect="1" noChangeShapeType="1"/>
            </p:cNvSpPr>
            <p:nvPr/>
          </p:nvSpPr>
          <p:spPr bwMode="auto">
            <a:xfrm flipV="1">
              <a:off x="1538" y="2323"/>
              <a:ext cx="47" cy="79"/>
            </a:xfrm>
            <a:prstGeom prst="line">
              <a:avLst/>
            </a:prstGeom>
            <a:noFill/>
            <a:ln w="38100">
              <a:solidFill>
                <a:srgbClr val="FFFF00"/>
              </a:solidFill>
              <a:round/>
              <a:headEnd/>
              <a:tailEnd/>
            </a:ln>
          </p:spPr>
          <p:txBody>
            <a:bodyPr/>
            <a:lstStyle/>
            <a:p>
              <a:endParaRPr lang="en-US"/>
            </a:p>
          </p:txBody>
        </p:sp>
        <p:sp>
          <p:nvSpPr>
            <p:cNvPr id="73744" name="Freeform 16"/>
            <p:cNvSpPr>
              <a:spLocks noChangeAspect="1"/>
            </p:cNvSpPr>
            <p:nvPr/>
          </p:nvSpPr>
          <p:spPr bwMode="auto">
            <a:xfrm>
              <a:off x="1585" y="2253"/>
              <a:ext cx="43" cy="70"/>
            </a:xfrm>
            <a:custGeom>
              <a:avLst/>
              <a:gdLst/>
              <a:ahLst/>
              <a:cxnLst>
                <a:cxn ang="0">
                  <a:pos x="0" y="83"/>
                </a:cxn>
                <a:cxn ang="0">
                  <a:pos x="27" y="39"/>
                </a:cxn>
                <a:cxn ang="0">
                  <a:pos x="51" y="0"/>
                </a:cxn>
              </a:cxnLst>
              <a:rect l="0" t="0" r="r" b="b"/>
              <a:pathLst>
                <a:path w="51" h="83">
                  <a:moveTo>
                    <a:pt x="0" y="83"/>
                  </a:moveTo>
                  <a:lnTo>
                    <a:pt x="27" y="39"/>
                  </a:lnTo>
                  <a:lnTo>
                    <a:pt x="51" y="0"/>
                  </a:lnTo>
                </a:path>
              </a:pathLst>
            </a:custGeom>
            <a:noFill/>
            <a:ln w="38100" cmpd="sng">
              <a:solidFill>
                <a:srgbClr val="FFFF00"/>
              </a:solidFill>
              <a:prstDash val="solid"/>
              <a:round/>
              <a:headEnd/>
              <a:tailEnd/>
            </a:ln>
          </p:spPr>
          <p:txBody>
            <a:bodyPr/>
            <a:lstStyle/>
            <a:p>
              <a:endParaRPr lang="en-US"/>
            </a:p>
          </p:txBody>
        </p:sp>
        <p:sp>
          <p:nvSpPr>
            <p:cNvPr id="73745" name="Freeform 17"/>
            <p:cNvSpPr>
              <a:spLocks noChangeAspect="1"/>
            </p:cNvSpPr>
            <p:nvPr/>
          </p:nvSpPr>
          <p:spPr bwMode="auto">
            <a:xfrm>
              <a:off x="1628" y="2187"/>
              <a:ext cx="43" cy="66"/>
            </a:xfrm>
            <a:custGeom>
              <a:avLst/>
              <a:gdLst/>
              <a:ahLst/>
              <a:cxnLst>
                <a:cxn ang="0">
                  <a:pos x="0" y="79"/>
                </a:cxn>
                <a:cxn ang="0">
                  <a:pos x="23" y="40"/>
                </a:cxn>
                <a:cxn ang="0">
                  <a:pos x="51" y="0"/>
                </a:cxn>
              </a:cxnLst>
              <a:rect l="0" t="0" r="r" b="b"/>
              <a:pathLst>
                <a:path w="51" h="79">
                  <a:moveTo>
                    <a:pt x="0" y="79"/>
                  </a:moveTo>
                  <a:lnTo>
                    <a:pt x="23" y="40"/>
                  </a:lnTo>
                  <a:lnTo>
                    <a:pt x="51" y="0"/>
                  </a:lnTo>
                </a:path>
              </a:pathLst>
            </a:custGeom>
            <a:noFill/>
            <a:ln w="38100" cmpd="sng">
              <a:solidFill>
                <a:srgbClr val="FFFF00"/>
              </a:solidFill>
              <a:prstDash val="solid"/>
              <a:round/>
              <a:headEnd/>
              <a:tailEnd/>
            </a:ln>
          </p:spPr>
          <p:txBody>
            <a:bodyPr/>
            <a:lstStyle/>
            <a:p>
              <a:endParaRPr lang="en-US"/>
            </a:p>
          </p:txBody>
        </p:sp>
        <p:sp>
          <p:nvSpPr>
            <p:cNvPr id="73746" name="Freeform 18"/>
            <p:cNvSpPr>
              <a:spLocks noChangeAspect="1"/>
            </p:cNvSpPr>
            <p:nvPr/>
          </p:nvSpPr>
          <p:spPr bwMode="auto">
            <a:xfrm>
              <a:off x="1671" y="2131"/>
              <a:ext cx="43" cy="56"/>
            </a:xfrm>
            <a:custGeom>
              <a:avLst/>
              <a:gdLst/>
              <a:ahLst/>
              <a:cxnLst>
                <a:cxn ang="0">
                  <a:pos x="0" y="66"/>
                </a:cxn>
                <a:cxn ang="0">
                  <a:pos x="23" y="31"/>
                </a:cxn>
                <a:cxn ang="0">
                  <a:pos x="51" y="0"/>
                </a:cxn>
              </a:cxnLst>
              <a:rect l="0" t="0" r="r" b="b"/>
              <a:pathLst>
                <a:path w="51" h="66">
                  <a:moveTo>
                    <a:pt x="0" y="66"/>
                  </a:moveTo>
                  <a:lnTo>
                    <a:pt x="23" y="31"/>
                  </a:lnTo>
                  <a:lnTo>
                    <a:pt x="51" y="0"/>
                  </a:lnTo>
                </a:path>
              </a:pathLst>
            </a:custGeom>
            <a:noFill/>
            <a:ln w="38100" cmpd="sng">
              <a:solidFill>
                <a:srgbClr val="FFFF00"/>
              </a:solidFill>
              <a:prstDash val="solid"/>
              <a:round/>
              <a:headEnd/>
              <a:tailEnd/>
            </a:ln>
          </p:spPr>
          <p:txBody>
            <a:bodyPr/>
            <a:lstStyle/>
            <a:p>
              <a:endParaRPr lang="en-US"/>
            </a:p>
          </p:txBody>
        </p:sp>
        <p:sp>
          <p:nvSpPr>
            <p:cNvPr id="73747" name="Freeform 19"/>
            <p:cNvSpPr>
              <a:spLocks noChangeAspect="1"/>
            </p:cNvSpPr>
            <p:nvPr/>
          </p:nvSpPr>
          <p:spPr bwMode="auto">
            <a:xfrm>
              <a:off x="1714" y="2085"/>
              <a:ext cx="46" cy="46"/>
            </a:xfrm>
            <a:custGeom>
              <a:avLst/>
              <a:gdLst/>
              <a:ahLst/>
              <a:cxnLst>
                <a:cxn ang="0">
                  <a:pos x="0" y="55"/>
                </a:cxn>
                <a:cxn ang="0">
                  <a:pos x="28" y="27"/>
                </a:cxn>
                <a:cxn ang="0">
                  <a:pos x="55" y="0"/>
                </a:cxn>
              </a:cxnLst>
              <a:rect l="0" t="0" r="r" b="b"/>
              <a:pathLst>
                <a:path w="55" h="55">
                  <a:moveTo>
                    <a:pt x="0" y="55"/>
                  </a:moveTo>
                  <a:lnTo>
                    <a:pt x="28" y="27"/>
                  </a:lnTo>
                  <a:lnTo>
                    <a:pt x="55" y="0"/>
                  </a:lnTo>
                </a:path>
              </a:pathLst>
            </a:custGeom>
            <a:noFill/>
            <a:ln w="38100" cmpd="sng">
              <a:solidFill>
                <a:srgbClr val="FFFF00"/>
              </a:solidFill>
              <a:prstDash val="solid"/>
              <a:round/>
              <a:headEnd/>
              <a:tailEnd/>
            </a:ln>
          </p:spPr>
          <p:txBody>
            <a:bodyPr/>
            <a:lstStyle/>
            <a:p>
              <a:endParaRPr lang="en-US"/>
            </a:p>
          </p:txBody>
        </p:sp>
        <p:sp>
          <p:nvSpPr>
            <p:cNvPr id="73748" name="Freeform 20"/>
            <p:cNvSpPr>
              <a:spLocks noChangeAspect="1"/>
            </p:cNvSpPr>
            <p:nvPr/>
          </p:nvSpPr>
          <p:spPr bwMode="auto">
            <a:xfrm>
              <a:off x="1760" y="2042"/>
              <a:ext cx="43" cy="43"/>
            </a:xfrm>
            <a:custGeom>
              <a:avLst/>
              <a:gdLst/>
              <a:ahLst/>
              <a:cxnLst>
                <a:cxn ang="0">
                  <a:pos x="0" y="51"/>
                </a:cxn>
                <a:cxn ang="0">
                  <a:pos x="28" y="23"/>
                </a:cxn>
                <a:cxn ang="0">
                  <a:pos x="51" y="0"/>
                </a:cxn>
              </a:cxnLst>
              <a:rect l="0" t="0" r="r" b="b"/>
              <a:pathLst>
                <a:path w="51" h="51">
                  <a:moveTo>
                    <a:pt x="0" y="51"/>
                  </a:moveTo>
                  <a:lnTo>
                    <a:pt x="28" y="23"/>
                  </a:lnTo>
                  <a:lnTo>
                    <a:pt x="51" y="0"/>
                  </a:lnTo>
                </a:path>
              </a:pathLst>
            </a:custGeom>
            <a:noFill/>
            <a:ln w="38100" cmpd="sng">
              <a:solidFill>
                <a:srgbClr val="FFFF00"/>
              </a:solidFill>
              <a:prstDash val="solid"/>
              <a:round/>
              <a:headEnd/>
              <a:tailEnd/>
            </a:ln>
          </p:spPr>
          <p:txBody>
            <a:bodyPr/>
            <a:lstStyle/>
            <a:p>
              <a:endParaRPr lang="en-US"/>
            </a:p>
          </p:txBody>
        </p:sp>
        <p:sp>
          <p:nvSpPr>
            <p:cNvPr id="73749" name="Freeform 21"/>
            <p:cNvSpPr>
              <a:spLocks noChangeAspect="1"/>
            </p:cNvSpPr>
            <p:nvPr/>
          </p:nvSpPr>
          <p:spPr bwMode="auto">
            <a:xfrm>
              <a:off x="1803" y="2009"/>
              <a:ext cx="43" cy="33"/>
            </a:xfrm>
            <a:custGeom>
              <a:avLst/>
              <a:gdLst/>
              <a:ahLst/>
              <a:cxnLst>
                <a:cxn ang="0">
                  <a:pos x="0" y="40"/>
                </a:cxn>
                <a:cxn ang="0">
                  <a:pos x="24" y="20"/>
                </a:cxn>
                <a:cxn ang="0">
                  <a:pos x="51" y="0"/>
                </a:cxn>
              </a:cxnLst>
              <a:rect l="0" t="0" r="r" b="b"/>
              <a:pathLst>
                <a:path w="51" h="40">
                  <a:moveTo>
                    <a:pt x="0" y="40"/>
                  </a:moveTo>
                  <a:lnTo>
                    <a:pt x="24" y="20"/>
                  </a:lnTo>
                  <a:lnTo>
                    <a:pt x="51" y="0"/>
                  </a:lnTo>
                </a:path>
              </a:pathLst>
            </a:custGeom>
            <a:noFill/>
            <a:ln w="38100" cmpd="sng">
              <a:solidFill>
                <a:srgbClr val="FFFF00"/>
              </a:solidFill>
              <a:prstDash val="solid"/>
              <a:round/>
              <a:headEnd/>
              <a:tailEnd/>
            </a:ln>
          </p:spPr>
          <p:txBody>
            <a:bodyPr/>
            <a:lstStyle/>
            <a:p>
              <a:endParaRPr lang="en-US"/>
            </a:p>
          </p:txBody>
        </p:sp>
        <p:sp>
          <p:nvSpPr>
            <p:cNvPr id="73750" name="Line 22"/>
            <p:cNvSpPr>
              <a:spLocks noChangeAspect="1" noChangeShapeType="1"/>
            </p:cNvSpPr>
            <p:nvPr/>
          </p:nvSpPr>
          <p:spPr bwMode="auto">
            <a:xfrm flipV="1">
              <a:off x="1846" y="1982"/>
              <a:ext cx="46" cy="27"/>
            </a:xfrm>
            <a:prstGeom prst="line">
              <a:avLst/>
            </a:prstGeom>
            <a:noFill/>
            <a:ln w="38100">
              <a:solidFill>
                <a:srgbClr val="FFFF00"/>
              </a:solidFill>
              <a:round/>
              <a:headEnd/>
              <a:tailEnd/>
            </a:ln>
          </p:spPr>
          <p:txBody>
            <a:bodyPr/>
            <a:lstStyle/>
            <a:p>
              <a:endParaRPr lang="en-US"/>
            </a:p>
          </p:txBody>
        </p:sp>
        <p:sp>
          <p:nvSpPr>
            <p:cNvPr id="73751" name="Freeform 23"/>
            <p:cNvSpPr>
              <a:spLocks noChangeAspect="1"/>
            </p:cNvSpPr>
            <p:nvPr/>
          </p:nvSpPr>
          <p:spPr bwMode="auto">
            <a:xfrm>
              <a:off x="1892" y="1962"/>
              <a:ext cx="44" cy="20"/>
            </a:xfrm>
            <a:custGeom>
              <a:avLst/>
              <a:gdLst/>
              <a:ahLst/>
              <a:cxnLst>
                <a:cxn ang="0">
                  <a:pos x="0" y="24"/>
                </a:cxn>
                <a:cxn ang="0">
                  <a:pos x="28" y="12"/>
                </a:cxn>
                <a:cxn ang="0">
                  <a:pos x="52" y="0"/>
                </a:cxn>
              </a:cxnLst>
              <a:rect l="0" t="0" r="r" b="b"/>
              <a:pathLst>
                <a:path w="52" h="24">
                  <a:moveTo>
                    <a:pt x="0" y="24"/>
                  </a:moveTo>
                  <a:lnTo>
                    <a:pt x="28" y="12"/>
                  </a:lnTo>
                  <a:lnTo>
                    <a:pt x="52" y="0"/>
                  </a:lnTo>
                </a:path>
              </a:pathLst>
            </a:custGeom>
            <a:noFill/>
            <a:ln w="38100" cmpd="sng">
              <a:solidFill>
                <a:srgbClr val="FFFF00"/>
              </a:solidFill>
              <a:prstDash val="solid"/>
              <a:round/>
              <a:headEnd/>
              <a:tailEnd/>
            </a:ln>
          </p:spPr>
          <p:txBody>
            <a:bodyPr/>
            <a:lstStyle/>
            <a:p>
              <a:endParaRPr lang="en-US"/>
            </a:p>
          </p:txBody>
        </p:sp>
        <p:sp>
          <p:nvSpPr>
            <p:cNvPr id="73752" name="Freeform 24"/>
            <p:cNvSpPr>
              <a:spLocks noChangeAspect="1"/>
            </p:cNvSpPr>
            <p:nvPr/>
          </p:nvSpPr>
          <p:spPr bwMode="auto">
            <a:xfrm>
              <a:off x="1936" y="1952"/>
              <a:ext cx="43" cy="10"/>
            </a:xfrm>
            <a:custGeom>
              <a:avLst/>
              <a:gdLst/>
              <a:ahLst/>
              <a:cxnLst>
                <a:cxn ang="0">
                  <a:pos x="0" y="12"/>
                </a:cxn>
                <a:cxn ang="0">
                  <a:pos x="23" y="4"/>
                </a:cxn>
                <a:cxn ang="0">
                  <a:pos x="51" y="0"/>
                </a:cxn>
              </a:cxnLst>
              <a:rect l="0" t="0" r="r" b="b"/>
              <a:pathLst>
                <a:path w="51" h="12">
                  <a:moveTo>
                    <a:pt x="0" y="12"/>
                  </a:moveTo>
                  <a:lnTo>
                    <a:pt x="23" y="4"/>
                  </a:lnTo>
                  <a:lnTo>
                    <a:pt x="51" y="0"/>
                  </a:lnTo>
                </a:path>
              </a:pathLst>
            </a:custGeom>
            <a:noFill/>
            <a:ln w="38100" cmpd="sng">
              <a:solidFill>
                <a:srgbClr val="FFFF00"/>
              </a:solidFill>
              <a:prstDash val="solid"/>
              <a:round/>
              <a:headEnd/>
              <a:tailEnd/>
            </a:ln>
          </p:spPr>
          <p:txBody>
            <a:bodyPr/>
            <a:lstStyle/>
            <a:p>
              <a:endParaRPr lang="en-US"/>
            </a:p>
          </p:txBody>
        </p:sp>
        <p:sp>
          <p:nvSpPr>
            <p:cNvPr id="73753" name="Line 25"/>
            <p:cNvSpPr>
              <a:spLocks noChangeAspect="1" noChangeShapeType="1"/>
            </p:cNvSpPr>
            <p:nvPr/>
          </p:nvSpPr>
          <p:spPr bwMode="auto">
            <a:xfrm flipV="1">
              <a:off x="1979" y="1949"/>
              <a:ext cx="46" cy="3"/>
            </a:xfrm>
            <a:prstGeom prst="line">
              <a:avLst/>
            </a:prstGeom>
            <a:noFill/>
            <a:ln w="38100">
              <a:solidFill>
                <a:srgbClr val="FFFF00"/>
              </a:solidFill>
              <a:round/>
              <a:headEnd/>
              <a:tailEnd/>
            </a:ln>
          </p:spPr>
          <p:txBody>
            <a:bodyPr/>
            <a:lstStyle/>
            <a:p>
              <a:endParaRPr lang="en-US"/>
            </a:p>
          </p:txBody>
        </p:sp>
        <p:sp>
          <p:nvSpPr>
            <p:cNvPr id="73754" name="Line 26"/>
            <p:cNvSpPr>
              <a:spLocks noChangeAspect="1" noChangeShapeType="1"/>
            </p:cNvSpPr>
            <p:nvPr/>
          </p:nvSpPr>
          <p:spPr bwMode="auto">
            <a:xfrm>
              <a:off x="2025" y="1949"/>
              <a:ext cx="43" cy="3"/>
            </a:xfrm>
            <a:prstGeom prst="line">
              <a:avLst/>
            </a:prstGeom>
            <a:noFill/>
            <a:ln w="38100">
              <a:solidFill>
                <a:srgbClr val="FFFF00"/>
              </a:solidFill>
              <a:round/>
              <a:headEnd/>
              <a:tailEnd/>
            </a:ln>
          </p:spPr>
          <p:txBody>
            <a:bodyPr/>
            <a:lstStyle/>
            <a:p>
              <a:endParaRPr lang="en-US"/>
            </a:p>
          </p:txBody>
        </p:sp>
        <p:sp>
          <p:nvSpPr>
            <p:cNvPr id="73755" name="Freeform 27"/>
            <p:cNvSpPr>
              <a:spLocks noChangeAspect="1"/>
            </p:cNvSpPr>
            <p:nvPr/>
          </p:nvSpPr>
          <p:spPr bwMode="auto">
            <a:xfrm>
              <a:off x="2068" y="1952"/>
              <a:ext cx="42" cy="10"/>
            </a:xfrm>
            <a:custGeom>
              <a:avLst/>
              <a:gdLst/>
              <a:ahLst/>
              <a:cxnLst>
                <a:cxn ang="0">
                  <a:pos x="0" y="0"/>
                </a:cxn>
                <a:cxn ang="0">
                  <a:pos x="24" y="4"/>
                </a:cxn>
                <a:cxn ang="0">
                  <a:pos x="51" y="12"/>
                </a:cxn>
              </a:cxnLst>
              <a:rect l="0" t="0" r="r" b="b"/>
              <a:pathLst>
                <a:path w="51" h="12">
                  <a:moveTo>
                    <a:pt x="0" y="0"/>
                  </a:moveTo>
                  <a:lnTo>
                    <a:pt x="24" y="4"/>
                  </a:lnTo>
                  <a:lnTo>
                    <a:pt x="51" y="12"/>
                  </a:lnTo>
                </a:path>
              </a:pathLst>
            </a:custGeom>
            <a:noFill/>
            <a:ln w="38100" cmpd="sng">
              <a:solidFill>
                <a:srgbClr val="FFFF00"/>
              </a:solidFill>
              <a:prstDash val="solid"/>
              <a:round/>
              <a:headEnd/>
              <a:tailEnd/>
            </a:ln>
          </p:spPr>
          <p:txBody>
            <a:bodyPr/>
            <a:lstStyle/>
            <a:p>
              <a:endParaRPr lang="en-US"/>
            </a:p>
          </p:txBody>
        </p:sp>
        <p:sp>
          <p:nvSpPr>
            <p:cNvPr id="73756" name="Freeform 28"/>
            <p:cNvSpPr>
              <a:spLocks noChangeAspect="1"/>
            </p:cNvSpPr>
            <p:nvPr/>
          </p:nvSpPr>
          <p:spPr bwMode="auto">
            <a:xfrm>
              <a:off x="2110" y="1962"/>
              <a:ext cx="43" cy="20"/>
            </a:xfrm>
            <a:custGeom>
              <a:avLst/>
              <a:gdLst/>
              <a:ahLst/>
              <a:cxnLst>
                <a:cxn ang="0">
                  <a:pos x="0" y="0"/>
                </a:cxn>
                <a:cxn ang="0">
                  <a:pos x="24" y="12"/>
                </a:cxn>
                <a:cxn ang="0">
                  <a:pos x="51" y="24"/>
                </a:cxn>
              </a:cxnLst>
              <a:rect l="0" t="0" r="r" b="b"/>
              <a:pathLst>
                <a:path w="51" h="24">
                  <a:moveTo>
                    <a:pt x="0" y="0"/>
                  </a:moveTo>
                  <a:lnTo>
                    <a:pt x="24" y="12"/>
                  </a:lnTo>
                  <a:lnTo>
                    <a:pt x="51" y="24"/>
                  </a:lnTo>
                </a:path>
              </a:pathLst>
            </a:custGeom>
            <a:noFill/>
            <a:ln w="38100" cmpd="sng">
              <a:solidFill>
                <a:srgbClr val="FFFF00"/>
              </a:solidFill>
              <a:prstDash val="solid"/>
              <a:round/>
              <a:headEnd/>
              <a:tailEnd/>
            </a:ln>
          </p:spPr>
          <p:txBody>
            <a:bodyPr/>
            <a:lstStyle/>
            <a:p>
              <a:endParaRPr lang="en-US"/>
            </a:p>
          </p:txBody>
        </p:sp>
        <p:sp>
          <p:nvSpPr>
            <p:cNvPr id="73757" name="Line 29"/>
            <p:cNvSpPr>
              <a:spLocks noChangeAspect="1" noChangeShapeType="1"/>
            </p:cNvSpPr>
            <p:nvPr/>
          </p:nvSpPr>
          <p:spPr bwMode="auto">
            <a:xfrm>
              <a:off x="2153" y="1982"/>
              <a:ext cx="47" cy="27"/>
            </a:xfrm>
            <a:prstGeom prst="line">
              <a:avLst/>
            </a:prstGeom>
            <a:noFill/>
            <a:ln w="38100">
              <a:solidFill>
                <a:srgbClr val="FFFF00"/>
              </a:solidFill>
              <a:round/>
              <a:headEnd/>
              <a:tailEnd/>
            </a:ln>
          </p:spPr>
          <p:txBody>
            <a:bodyPr/>
            <a:lstStyle/>
            <a:p>
              <a:endParaRPr lang="en-US"/>
            </a:p>
          </p:txBody>
        </p:sp>
        <p:sp>
          <p:nvSpPr>
            <p:cNvPr id="73758" name="Freeform 30"/>
            <p:cNvSpPr>
              <a:spLocks noChangeAspect="1"/>
            </p:cNvSpPr>
            <p:nvPr/>
          </p:nvSpPr>
          <p:spPr bwMode="auto">
            <a:xfrm>
              <a:off x="2200" y="2009"/>
              <a:ext cx="43" cy="33"/>
            </a:xfrm>
            <a:custGeom>
              <a:avLst/>
              <a:gdLst/>
              <a:ahLst/>
              <a:cxnLst>
                <a:cxn ang="0">
                  <a:pos x="0" y="0"/>
                </a:cxn>
                <a:cxn ang="0">
                  <a:pos x="28" y="20"/>
                </a:cxn>
                <a:cxn ang="0">
                  <a:pos x="52" y="40"/>
                </a:cxn>
              </a:cxnLst>
              <a:rect l="0" t="0" r="r" b="b"/>
              <a:pathLst>
                <a:path w="52" h="40">
                  <a:moveTo>
                    <a:pt x="0" y="0"/>
                  </a:moveTo>
                  <a:lnTo>
                    <a:pt x="28" y="20"/>
                  </a:lnTo>
                  <a:lnTo>
                    <a:pt x="52" y="40"/>
                  </a:lnTo>
                </a:path>
              </a:pathLst>
            </a:custGeom>
            <a:noFill/>
            <a:ln w="38100" cmpd="sng">
              <a:solidFill>
                <a:srgbClr val="FFFF00"/>
              </a:solidFill>
              <a:prstDash val="solid"/>
              <a:round/>
              <a:headEnd/>
              <a:tailEnd/>
            </a:ln>
          </p:spPr>
          <p:txBody>
            <a:bodyPr/>
            <a:lstStyle/>
            <a:p>
              <a:endParaRPr lang="en-US"/>
            </a:p>
          </p:txBody>
        </p:sp>
        <p:sp>
          <p:nvSpPr>
            <p:cNvPr id="73759" name="Freeform 31"/>
            <p:cNvSpPr>
              <a:spLocks noChangeAspect="1"/>
            </p:cNvSpPr>
            <p:nvPr/>
          </p:nvSpPr>
          <p:spPr bwMode="auto">
            <a:xfrm>
              <a:off x="2243" y="2042"/>
              <a:ext cx="43" cy="43"/>
            </a:xfrm>
            <a:custGeom>
              <a:avLst/>
              <a:gdLst/>
              <a:ahLst/>
              <a:cxnLst>
                <a:cxn ang="0">
                  <a:pos x="0" y="0"/>
                </a:cxn>
                <a:cxn ang="0">
                  <a:pos x="23" y="23"/>
                </a:cxn>
                <a:cxn ang="0">
                  <a:pos x="51" y="51"/>
                </a:cxn>
              </a:cxnLst>
              <a:rect l="0" t="0" r="r" b="b"/>
              <a:pathLst>
                <a:path w="51" h="51">
                  <a:moveTo>
                    <a:pt x="0" y="0"/>
                  </a:moveTo>
                  <a:lnTo>
                    <a:pt x="23" y="23"/>
                  </a:lnTo>
                  <a:lnTo>
                    <a:pt x="51" y="51"/>
                  </a:lnTo>
                </a:path>
              </a:pathLst>
            </a:custGeom>
            <a:noFill/>
            <a:ln w="38100" cmpd="sng">
              <a:solidFill>
                <a:srgbClr val="FFFF00"/>
              </a:solidFill>
              <a:prstDash val="solid"/>
              <a:round/>
              <a:headEnd/>
              <a:tailEnd/>
            </a:ln>
          </p:spPr>
          <p:txBody>
            <a:bodyPr/>
            <a:lstStyle/>
            <a:p>
              <a:endParaRPr lang="en-US"/>
            </a:p>
          </p:txBody>
        </p:sp>
        <p:sp>
          <p:nvSpPr>
            <p:cNvPr id="73760" name="Freeform 32"/>
            <p:cNvSpPr>
              <a:spLocks noChangeAspect="1"/>
            </p:cNvSpPr>
            <p:nvPr/>
          </p:nvSpPr>
          <p:spPr bwMode="auto">
            <a:xfrm>
              <a:off x="2286" y="2085"/>
              <a:ext cx="46" cy="46"/>
            </a:xfrm>
            <a:custGeom>
              <a:avLst/>
              <a:gdLst/>
              <a:ahLst/>
              <a:cxnLst>
                <a:cxn ang="0">
                  <a:pos x="0" y="0"/>
                </a:cxn>
                <a:cxn ang="0">
                  <a:pos x="27" y="27"/>
                </a:cxn>
                <a:cxn ang="0">
                  <a:pos x="55" y="55"/>
                </a:cxn>
              </a:cxnLst>
              <a:rect l="0" t="0" r="r" b="b"/>
              <a:pathLst>
                <a:path w="55" h="55">
                  <a:moveTo>
                    <a:pt x="0" y="0"/>
                  </a:moveTo>
                  <a:lnTo>
                    <a:pt x="27" y="27"/>
                  </a:lnTo>
                  <a:lnTo>
                    <a:pt x="55" y="55"/>
                  </a:lnTo>
                </a:path>
              </a:pathLst>
            </a:custGeom>
            <a:noFill/>
            <a:ln w="38100" cmpd="sng">
              <a:solidFill>
                <a:srgbClr val="FFFF00"/>
              </a:solidFill>
              <a:prstDash val="solid"/>
              <a:round/>
              <a:headEnd/>
              <a:tailEnd/>
            </a:ln>
          </p:spPr>
          <p:txBody>
            <a:bodyPr/>
            <a:lstStyle/>
            <a:p>
              <a:endParaRPr lang="en-US"/>
            </a:p>
          </p:txBody>
        </p:sp>
        <p:sp>
          <p:nvSpPr>
            <p:cNvPr id="73761" name="Freeform 33"/>
            <p:cNvSpPr>
              <a:spLocks noChangeAspect="1"/>
            </p:cNvSpPr>
            <p:nvPr/>
          </p:nvSpPr>
          <p:spPr bwMode="auto">
            <a:xfrm>
              <a:off x="2332" y="2131"/>
              <a:ext cx="43" cy="56"/>
            </a:xfrm>
            <a:custGeom>
              <a:avLst/>
              <a:gdLst/>
              <a:ahLst/>
              <a:cxnLst>
                <a:cxn ang="0">
                  <a:pos x="0" y="0"/>
                </a:cxn>
                <a:cxn ang="0">
                  <a:pos x="27" y="31"/>
                </a:cxn>
                <a:cxn ang="0">
                  <a:pos x="51" y="66"/>
                </a:cxn>
              </a:cxnLst>
              <a:rect l="0" t="0" r="r" b="b"/>
              <a:pathLst>
                <a:path w="51" h="66">
                  <a:moveTo>
                    <a:pt x="0" y="0"/>
                  </a:moveTo>
                  <a:lnTo>
                    <a:pt x="27" y="31"/>
                  </a:lnTo>
                  <a:lnTo>
                    <a:pt x="51" y="66"/>
                  </a:lnTo>
                </a:path>
              </a:pathLst>
            </a:custGeom>
            <a:noFill/>
            <a:ln w="38100" cmpd="sng">
              <a:solidFill>
                <a:srgbClr val="FFFF00"/>
              </a:solidFill>
              <a:prstDash val="solid"/>
              <a:round/>
              <a:headEnd/>
              <a:tailEnd/>
            </a:ln>
          </p:spPr>
          <p:txBody>
            <a:bodyPr/>
            <a:lstStyle/>
            <a:p>
              <a:endParaRPr lang="en-US"/>
            </a:p>
          </p:txBody>
        </p:sp>
        <p:sp>
          <p:nvSpPr>
            <p:cNvPr id="73762" name="Freeform 34"/>
            <p:cNvSpPr>
              <a:spLocks noChangeAspect="1"/>
            </p:cNvSpPr>
            <p:nvPr/>
          </p:nvSpPr>
          <p:spPr bwMode="auto">
            <a:xfrm>
              <a:off x="2375" y="2187"/>
              <a:ext cx="43" cy="66"/>
            </a:xfrm>
            <a:custGeom>
              <a:avLst/>
              <a:gdLst/>
              <a:ahLst/>
              <a:cxnLst>
                <a:cxn ang="0">
                  <a:pos x="0" y="0"/>
                </a:cxn>
                <a:cxn ang="0">
                  <a:pos x="24" y="40"/>
                </a:cxn>
                <a:cxn ang="0">
                  <a:pos x="51" y="79"/>
                </a:cxn>
              </a:cxnLst>
              <a:rect l="0" t="0" r="r" b="b"/>
              <a:pathLst>
                <a:path w="51" h="79">
                  <a:moveTo>
                    <a:pt x="0" y="0"/>
                  </a:moveTo>
                  <a:lnTo>
                    <a:pt x="24" y="40"/>
                  </a:lnTo>
                  <a:lnTo>
                    <a:pt x="51" y="79"/>
                  </a:lnTo>
                </a:path>
              </a:pathLst>
            </a:custGeom>
            <a:noFill/>
            <a:ln w="38100" cmpd="sng">
              <a:solidFill>
                <a:srgbClr val="FFFF00"/>
              </a:solidFill>
              <a:prstDash val="solid"/>
              <a:round/>
              <a:headEnd/>
              <a:tailEnd/>
            </a:ln>
          </p:spPr>
          <p:txBody>
            <a:bodyPr/>
            <a:lstStyle/>
            <a:p>
              <a:endParaRPr lang="en-US"/>
            </a:p>
          </p:txBody>
        </p:sp>
        <p:sp>
          <p:nvSpPr>
            <p:cNvPr id="73763" name="Line 35"/>
            <p:cNvSpPr>
              <a:spLocks noChangeAspect="1" noChangeShapeType="1"/>
            </p:cNvSpPr>
            <p:nvPr/>
          </p:nvSpPr>
          <p:spPr bwMode="auto">
            <a:xfrm>
              <a:off x="2418" y="2253"/>
              <a:ext cx="46" cy="73"/>
            </a:xfrm>
            <a:prstGeom prst="line">
              <a:avLst/>
            </a:prstGeom>
            <a:noFill/>
            <a:ln w="38100">
              <a:solidFill>
                <a:srgbClr val="FFFF00"/>
              </a:solidFill>
              <a:round/>
              <a:headEnd/>
              <a:tailEnd/>
            </a:ln>
          </p:spPr>
          <p:txBody>
            <a:bodyPr/>
            <a:lstStyle/>
            <a:p>
              <a:endParaRPr lang="en-US"/>
            </a:p>
          </p:txBody>
        </p:sp>
        <p:sp>
          <p:nvSpPr>
            <p:cNvPr id="73764" name="Freeform 36"/>
            <p:cNvSpPr>
              <a:spLocks noChangeAspect="1"/>
            </p:cNvSpPr>
            <p:nvPr/>
          </p:nvSpPr>
          <p:spPr bwMode="auto">
            <a:xfrm>
              <a:off x="2464" y="2326"/>
              <a:ext cx="43" cy="76"/>
            </a:xfrm>
            <a:custGeom>
              <a:avLst/>
              <a:gdLst/>
              <a:ahLst/>
              <a:cxnLst>
                <a:cxn ang="0">
                  <a:pos x="0" y="0"/>
                </a:cxn>
                <a:cxn ang="0">
                  <a:pos x="28" y="43"/>
                </a:cxn>
                <a:cxn ang="0">
                  <a:pos x="51" y="90"/>
                </a:cxn>
              </a:cxnLst>
              <a:rect l="0" t="0" r="r" b="b"/>
              <a:pathLst>
                <a:path w="51" h="90">
                  <a:moveTo>
                    <a:pt x="0" y="0"/>
                  </a:moveTo>
                  <a:lnTo>
                    <a:pt x="28" y="43"/>
                  </a:lnTo>
                  <a:lnTo>
                    <a:pt x="51" y="90"/>
                  </a:lnTo>
                </a:path>
              </a:pathLst>
            </a:custGeom>
            <a:noFill/>
            <a:ln w="38100" cmpd="sng">
              <a:solidFill>
                <a:srgbClr val="FFFF00"/>
              </a:solidFill>
              <a:prstDash val="solid"/>
              <a:round/>
              <a:headEnd/>
              <a:tailEnd/>
            </a:ln>
          </p:spPr>
          <p:txBody>
            <a:bodyPr/>
            <a:lstStyle/>
            <a:p>
              <a:endParaRPr lang="en-US"/>
            </a:p>
          </p:txBody>
        </p:sp>
        <p:sp>
          <p:nvSpPr>
            <p:cNvPr id="73765" name="Freeform 37"/>
            <p:cNvSpPr>
              <a:spLocks noChangeAspect="1"/>
            </p:cNvSpPr>
            <p:nvPr/>
          </p:nvSpPr>
          <p:spPr bwMode="auto">
            <a:xfrm>
              <a:off x="2507" y="2402"/>
              <a:ext cx="43" cy="89"/>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noFill/>
            <a:ln w="38100" cmpd="sng">
              <a:solidFill>
                <a:srgbClr val="FFFF00"/>
              </a:solidFill>
              <a:prstDash val="solid"/>
              <a:round/>
              <a:headEnd/>
              <a:tailEnd/>
            </a:ln>
          </p:spPr>
          <p:txBody>
            <a:bodyPr/>
            <a:lstStyle/>
            <a:p>
              <a:endParaRPr lang="en-US"/>
            </a:p>
          </p:txBody>
        </p:sp>
        <p:sp>
          <p:nvSpPr>
            <p:cNvPr id="73766" name="Freeform 38"/>
            <p:cNvSpPr>
              <a:spLocks noChangeAspect="1"/>
            </p:cNvSpPr>
            <p:nvPr/>
          </p:nvSpPr>
          <p:spPr bwMode="auto">
            <a:xfrm>
              <a:off x="2550" y="2491"/>
              <a:ext cx="44" cy="93"/>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noFill/>
            <a:ln w="38100" cmpd="sng">
              <a:solidFill>
                <a:srgbClr val="FFFF00"/>
              </a:solidFill>
              <a:prstDash val="solid"/>
              <a:round/>
              <a:headEnd/>
              <a:tailEnd/>
            </a:ln>
          </p:spPr>
          <p:txBody>
            <a:bodyPr/>
            <a:lstStyle/>
            <a:p>
              <a:endParaRPr lang="en-US"/>
            </a:p>
          </p:txBody>
        </p:sp>
        <p:sp>
          <p:nvSpPr>
            <p:cNvPr id="73767" name="Freeform 39"/>
            <p:cNvSpPr>
              <a:spLocks noChangeAspect="1"/>
            </p:cNvSpPr>
            <p:nvPr/>
          </p:nvSpPr>
          <p:spPr bwMode="auto">
            <a:xfrm>
              <a:off x="2594" y="2584"/>
              <a:ext cx="46" cy="102"/>
            </a:xfrm>
            <a:custGeom>
              <a:avLst/>
              <a:gdLst/>
              <a:ahLst/>
              <a:cxnLst>
                <a:cxn ang="0">
                  <a:pos x="0" y="0"/>
                </a:cxn>
                <a:cxn ang="0">
                  <a:pos x="27" y="59"/>
                </a:cxn>
                <a:cxn ang="0">
                  <a:pos x="55" y="122"/>
                </a:cxn>
              </a:cxnLst>
              <a:rect l="0" t="0" r="r" b="b"/>
              <a:pathLst>
                <a:path w="55" h="122">
                  <a:moveTo>
                    <a:pt x="0" y="0"/>
                  </a:moveTo>
                  <a:lnTo>
                    <a:pt x="27" y="59"/>
                  </a:lnTo>
                  <a:lnTo>
                    <a:pt x="55" y="122"/>
                  </a:lnTo>
                </a:path>
              </a:pathLst>
            </a:custGeom>
            <a:noFill/>
            <a:ln w="38100" cmpd="sng">
              <a:solidFill>
                <a:srgbClr val="FFFF00"/>
              </a:solidFill>
              <a:prstDash val="solid"/>
              <a:round/>
              <a:headEnd/>
              <a:tailEnd/>
            </a:ln>
          </p:spPr>
          <p:txBody>
            <a:bodyPr/>
            <a:lstStyle/>
            <a:p>
              <a:endParaRPr lang="en-US"/>
            </a:p>
          </p:txBody>
        </p:sp>
        <p:sp>
          <p:nvSpPr>
            <p:cNvPr id="73768" name="Line 40"/>
            <p:cNvSpPr>
              <a:spLocks noChangeAspect="1" noChangeShapeType="1"/>
            </p:cNvSpPr>
            <p:nvPr/>
          </p:nvSpPr>
          <p:spPr bwMode="auto">
            <a:xfrm>
              <a:off x="2640" y="2686"/>
              <a:ext cx="43" cy="110"/>
            </a:xfrm>
            <a:prstGeom prst="line">
              <a:avLst/>
            </a:prstGeom>
            <a:noFill/>
            <a:ln w="38100">
              <a:solidFill>
                <a:srgbClr val="FFFF00"/>
              </a:solidFill>
              <a:round/>
              <a:headEnd/>
              <a:tailEnd/>
            </a:ln>
          </p:spPr>
          <p:txBody>
            <a:bodyPr/>
            <a:lstStyle/>
            <a:p>
              <a:endParaRPr lang="en-US"/>
            </a:p>
          </p:txBody>
        </p:sp>
      </p:grpSp>
      <p:grpSp>
        <p:nvGrpSpPr>
          <p:cNvPr id="3" name="Group 49"/>
          <p:cNvGrpSpPr>
            <a:grpSpLocks noChangeAspect="1"/>
          </p:cNvGrpSpPr>
          <p:nvPr/>
        </p:nvGrpSpPr>
        <p:grpSpPr bwMode="auto">
          <a:xfrm>
            <a:off x="6481763" y="3116263"/>
            <a:ext cx="1323975" cy="746125"/>
            <a:chOff x="1345" y="2016"/>
            <a:chExt cx="1193" cy="672"/>
          </a:xfrm>
        </p:grpSpPr>
        <p:sp>
          <p:nvSpPr>
            <p:cNvPr id="73774" name="Arc 46"/>
            <p:cNvSpPr>
              <a:spLocks noChangeAspect="1"/>
            </p:cNvSpPr>
            <p:nvPr/>
          </p:nvSpPr>
          <p:spPr bwMode="auto">
            <a:xfrm rot="5400000" flipH="1" flipV="1">
              <a:off x="1521" y="1840"/>
              <a:ext cx="672" cy="1024"/>
            </a:xfrm>
            <a:custGeom>
              <a:avLst/>
              <a:gdLst>
                <a:gd name="G0" fmla="+- 0 0 0"/>
                <a:gd name="G1" fmla="+- 21600 0 0"/>
                <a:gd name="G2" fmla="+- 21600 0 0"/>
                <a:gd name="T0" fmla="*/ 0 w 21600"/>
                <a:gd name="T1" fmla="*/ 0 h 25603"/>
                <a:gd name="T2" fmla="*/ 21226 w 21600"/>
                <a:gd name="T3" fmla="*/ 25603 h 25603"/>
                <a:gd name="T4" fmla="*/ 0 w 21600"/>
                <a:gd name="T5" fmla="*/ 21600 h 25603"/>
              </a:gdLst>
              <a:ahLst/>
              <a:cxnLst>
                <a:cxn ang="0">
                  <a:pos x="T0" y="T1"/>
                </a:cxn>
                <a:cxn ang="0">
                  <a:pos x="T2" y="T3"/>
                </a:cxn>
                <a:cxn ang="0">
                  <a:pos x="T4" y="T5"/>
                </a:cxn>
              </a:cxnLst>
              <a:rect l="0" t="0" r="r" b="b"/>
              <a:pathLst>
                <a:path w="21600" h="25603" fill="none" extrusionOk="0">
                  <a:moveTo>
                    <a:pt x="-1" y="0"/>
                  </a:moveTo>
                  <a:cubicBezTo>
                    <a:pt x="11929" y="0"/>
                    <a:pt x="21600" y="9670"/>
                    <a:pt x="21600" y="21600"/>
                  </a:cubicBezTo>
                  <a:cubicBezTo>
                    <a:pt x="21600" y="22943"/>
                    <a:pt x="21474" y="24283"/>
                    <a:pt x="21225" y="25602"/>
                  </a:cubicBezTo>
                </a:path>
                <a:path w="21600" h="25603" stroke="0" extrusionOk="0">
                  <a:moveTo>
                    <a:pt x="-1" y="0"/>
                  </a:moveTo>
                  <a:cubicBezTo>
                    <a:pt x="11929" y="0"/>
                    <a:pt x="21600" y="9670"/>
                    <a:pt x="21600" y="21600"/>
                  </a:cubicBezTo>
                  <a:cubicBezTo>
                    <a:pt x="21600" y="22943"/>
                    <a:pt x="21474" y="24283"/>
                    <a:pt x="21225" y="25602"/>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73776" name="Line 48"/>
            <p:cNvSpPr>
              <a:spLocks noChangeAspect="1" noChangeShapeType="1"/>
            </p:cNvSpPr>
            <p:nvPr/>
          </p:nvSpPr>
          <p:spPr bwMode="auto">
            <a:xfrm>
              <a:off x="2298" y="2016"/>
              <a:ext cx="240" cy="0"/>
            </a:xfrm>
            <a:prstGeom prst="line">
              <a:avLst/>
            </a:prstGeom>
            <a:noFill/>
            <a:ln w="38100">
              <a:solidFill>
                <a:schemeClr val="tx1"/>
              </a:solidFill>
              <a:round/>
              <a:headEnd/>
              <a:tailEnd/>
            </a:ln>
            <a:effectLst/>
          </p:spPr>
          <p:txBody>
            <a:bodyPr wrap="none" anchor="ctr"/>
            <a:lstStyle/>
            <a:p>
              <a:endParaRPr lang="en-US"/>
            </a:p>
          </p:txBody>
        </p:sp>
      </p:grpSp>
      <p:sp>
        <p:nvSpPr>
          <p:cNvPr id="73780" name="Oval 52"/>
          <p:cNvSpPr>
            <a:spLocks noChangeAspect="1" noChangeArrowheads="1"/>
          </p:cNvSpPr>
          <p:nvPr/>
        </p:nvSpPr>
        <p:spPr bwMode="auto">
          <a:xfrm>
            <a:off x="7453313" y="3028950"/>
            <a:ext cx="160337" cy="16033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73781" name="Oval 53"/>
          <p:cNvSpPr>
            <a:spLocks noChangeAspect="1" noChangeArrowheads="1"/>
          </p:cNvSpPr>
          <p:nvPr/>
        </p:nvSpPr>
        <p:spPr bwMode="auto">
          <a:xfrm>
            <a:off x="6664325" y="3267075"/>
            <a:ext cx="160337" cy="15875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73816" name="Text Box 88"/>
          <p:cNvSpPr txBox="1">
            <a:spLocks noChangeAspect="1" noChangeArrowheads="1"/>
          </p:cNvSpPr>
          <p:nvPr/>
        </p:nvSpPr>
        <p:spPr bwMode="auto">
          <a:xfrm>
            <a:off x="4371975" y="1797050"/>
            <a:ext cx="1136650" cy="641350"/>
          </a:xfrm>
          <a:prstGeom prst="rect">
            <a:avLst/>
          </a:prstGeom>
          <a:noFill/>
          <a:ln w="9525">
            <a:noFill/>
            <a:miter lim="800000"/>
            <a:headEnd/>
            <a:tailEnd/>
          </a:ln>
          <a:effectLst/>
        </p:spPr>
        <p:txBody>
          <a:bodyPr wrap="none">
            <a:spAutoFit/>
          </a:bodyPr>
          <a:lstStyle/>
          <a:p>
            <a:pPr algn="ctr"/>
            <a:r>
              <a:rPr lang="en-GB" sz="1800" b="0">
                <a:latin typeface="Arial" charset="0"/>
              </a:rPr>
              <a:t>High</a:t>
            </a:r>
          </a:p>
          <a:p>
            <a:pPr algn="ctr"/>
            <a:r>
              <a:rPr lang="en-GB" sz="1800" b="0">
                <a:latin typeface="Arial" charset="0"/>
              </a:rPr>
              <a:t>predation</a:t>
            </a:r>
          </a:p>
        </p:txBody>
      </p:sp>
      <p:sp>
        <p:nvSpPr>
          <p:cNvPr id="73783" name="Line 55"/>
          <p:cNvSpPr>
            <a:spLocks noChangeAspect="1" noChangeShapeType="1"/>
          </p:cNvSpPr>
          <p:nvPr/>
        </p:nvSpPr>
        <p:spPr bwMode="auto">
          <a:xfrm>
            <a:off x="3971925" y="2627313"/>
            <a:ext cx="1588" cy="1255712"/>
          </a:xfrm>
          <a:prstGeom prst="line">
            <a:avLst/>
          </a:prstGeom>
          <a:noFill/>
          <a:ln w="38100">
            <a:solidFill>
              <a:schemeClr val="tx1"/>
            </a:solidFill>
            <a:round/>
            <a:headEnd/>
            <a:tailEnd/>
          </a:ln>
        </p:spPr>
        <p:txBody>
          <a:bodyPr/>
          <a:lstStyle/>
          <a:p>
            <a:endParaRPr lang="en-US"/>
          </a:p>
        </p:txBody>
      </p:sp>
      <p:sp>
        <p:nvSpPr>
          <p:cNvPr id="73784" name="Line 56"/>
          <p:cNvSpPr>
            <a:spLocks noChangeAspect="1" noChangeShapeType="1"/>
          </p:cNvSpPr>
          <p:nvPr/>
        </p:nvSpPr>
        <p:spPr bwMode="auto">
          <a:xfrm>
            <a:off x="3962400" y="3879850"/>
            <a:ext cx="1955800" cy="0"/>
          </a:xfrm>
          <a:prstGeom prst="line">
            <a:avLst/>
          </a:prstGeom>
          <a:noFill/>
          <a:ln w="38100">
            <a:solidFill>
              <a:schemeClr val="tx1"/>
            </a:solidFill>
            <a:round/>
            <a:headEnd/>
            <a:tailEnd/>
          </a:ln>
        </p:spPr>
        <p:txBody>
          <a:bodyPr/>
          <a:lstStyle/>
          <a:p>
            <a:endParaRPr lang="en-US"/>
          </a:p>
        </p:txBody>
      </p:sp>
      <p:grpSp>
        <p:nvGrpSpPr>
          <p:cNvPr id="4" name="Group 57"/>
          <p:cNvGrpSpPr>
            <a:grpSpLocks noChangeAspect="1"/>
          </p:cNvGrpSpPr>
          <p:nvPr/>
        </p:nvGrpSpPr>
        <p:grpSpPr bwMode="auto">
          <a:xfrm>
            <a:off x="4002088" y="2932113"/>
            <a:ext cx="1466850" cy="941387"/>
            <a:chOff x="1363" y="1949"/>
            <a:chExt cx="1320" cy="847"/>
          </a:xfrm>
        </p:grpSpPr>
        <p:sp>
          <p:nvSpPr>
            <p:cNvPr id="73786" name="Freeform 58"/>
            <p:cNvSpPr>
              <a:spLocks noChangeAspect="1"/>
            </p:cNvSpPr>
            <p:nvPr/>
          </p:nvSpPr>
          <p:spPr bwMode="auto">
            <a:xfrm>
              <a:off x="1363" y="2686"/>
              <a:ext cx="43" cy="110"/>
            </a:xfrm>
            <a:custGeom>
              <a:avLst/>
              <a:gdLst/>
              <a:ahLst/>
              <a:cxnLst>
                <a:cxn ang="0">
                  <a:pos x="0" y="130"/>
                </a:cxn>
                <a:cxn ang="0">
                  <a:pos x="24" y="63"/>
                </a:cxn>
                <a:cxn ang="0">
                  <a:pos x="51" y="0"/>
                </a:cxn>
              </a:cxnLst>
              <a:rect l="0" t="0" r="r" b="b"/>
              <a:pathLst>
                <a:path w="51" h="130">
                  <a:moveTo>
                    <a:pt x="0" y="130"/>
                  </a:moveTo>
                  <a:lnTo>
                    <a:pt x="24" y="63"/>
                  </a:lnTo>
                  <a:lnTo>
                    <a:pt x="51" y="0"/>
                  </a:lnTo>
                </a:path>
              </a:pathLst>
            </a:custGeom>
            <a:noFill/>
            <a:ln w="38100" cmpd="sng">
              <a:solidFill>
                <a:srgbClr val="FFFF00"/>
              </a:solidFill>
              <a:prstDash val="solid"/>
              <a:round/>
              <a:headEnd/>
              <a:tailEnd/>
            </a:ln>
          </p:spPr>
          <p:txBody>
            <a:bodyPr/>
            <a:lstStyle/>
            <a:p>
              <a:endParaRPr lang="en-US"/>
            </a:p>
          </p:txBody>
        </p:sp>
        <p:sp>
          <p:nvSpPr>
            <p:cNvPr id="73787" name="Freeform 59"/>
            <p:cNvSpPr>
              <a:spLocks noChangeAspect="1"/>
            </p:cNvSpPr>
            <p:nvPr/>
          </p:nvSpPr>
          <p:spPr bwMode="auto">
            <a:xfrm>
              <a:off x="1406" y="2584"/>
              <a:ext cx="46" cy="102"/>
            </a:xfrm>
            <a:custGeom>
              <a:avLst/>
              <a:gdLst/>
              <a:ahLst/>
              <a:cxnLst>
                <a:cxn ang="0">
                  <a:pos x="0" y="122"/>
                </a:cxn>
                <a:cxn ang="0">
                  <a:pos x="28" y="59"/>
                </a:cxn>
                <a:cxn ang="0">
                  <a:pos x="55" y="0"/>
                </a:cxn>
              </a:cxnLst>
              <a:rect l="0" t="0" r="r" b="b"/>
              <a:pathLst>
                <a:path w="55" h="122">
                  <a:moveTo>
                    <a:pt x="0" y="122"/>
                  </a:moveTo>
                  <a:lnTo>
                    <a:pt x="28" y="59"/>
                  </a:lnTo>
                  <a:lnTo>
                    <a:pt x="55" y="0"/>
                  </a:lnTo>
                </a:path>
              </a:pathLst>
            </a:custGeom>
            <a:noFill/>
            <a:ln w="38100" cmpd="sng">
              <a:solidFill>
                <a:srgbClr val="FFFF00"/>
              </a:solidFill>
              <a:prstDash val="solid"/>
              <a:round/>
              <a:headEnd/>
              <a:tailEnd/>
            </a:ln>
          </p:spPr>
          <p:txBody>
            <a:bodyPr/>
            <a:lstStyle/>
            <a:p>
              <a:endParaRPr lang="en-US"/>
            </a:p>
          </p:txBody>
        </p:sp>
        <p:sp>
          <p:nvSpPr>
            <p:cNvPr id="73788" name="Freeform 60"/>
            <p:cNvSpPr>
              <a:spLocks noChangeAspect="1"/>
            </p:cNvSpPr>
            <p:nvPr/>
          </p:nvSpPr>
          <p:spPr bwMode="auto">
            <a:xfrm>
              <a:off x="1452" y="2491"/>
              <a:ext cx="43" cy="93"/>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noFill/>
            <a:ln w="38100" cmpd="sng">
              <a:solidFill>
                <a:srgbClr val="FFFF00"/>
              </a:solidFill>
              <a:prstDash val="solid"/>
              <a:round/>
              <a:headEnd/>
              <a:tailEnd/>
            </a:ln>
          </p:spPr>
          <p:txBody>
            <a:bodyPr/>
            <a:lstStyle/>
            <a:p>
              <a:endParaRPr lang="en-US"/>
            </a:p>
          </p:txBody>
        </p:sp>
        <p:sp>
          <p:nvSpPr>
            <p:cNvPr id="73789" name="Freeform 61"/>
            <p:cNvSpPr>
              <a:spLocks noChangeAspect="1"/>
            </p:cNvSpPr>
            <p:nvPr/>
          </p:nvSpPr>
          <p:spPr bwMode="auto">
            <a:xfrm>
              <a:off x="1495" y="2402"/>
              <a:ext cx="43" cy="89"/>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noFill/>
            <a:ln w="38100" cmpd="sng">
              <a:solidFill>
                <a:srgbClr val="FFFF00"/>
              </a:solidFill>
              <a:prstDash val="solid"/>
              <a:round/>
              <a:headEnd/>
              <a:tailEnd/>
            </a:ln>
          </p:spPr>
          <p:txBody>
            <a:bodyPr/>
            <a:lstStyle/>
            <a:p>
              <a:endParaRPr lang="en-US"/>
            </a:p>
          </p:txBody>
        </p:sp>
        <p:sp>
          <p:nvSpPr>
            <p:cNvPr id="73790" name="Line 62"/>
            <p:cNvSpPr>
              <a:spLocks noChangeAspect="1" noChangeShapeType="1"/>
            </p:cNvSpPr>
            <p:nvPr/>
          </p:nvSpPr>
          <p:spPr bwMode="auto">
            <a:xfrm flipV="1">
              <a:off x="1538" y="2323"/>
              <a:ext cx="47" cy="79"/>
            </a:xfrm>
            <a:prstGeom prst="line">
              <a:avLst/>
            </a:prstGeom>
            <a:noFill/>
            <a:ln w="38100">
              <a:solidFill>
                <a:srgbClr val="FFFF00"/>
              </a:solidFill>
              <a:round/>
              <a:headEnd/>
              <a:tailEnd/>
            </a:ln>
          </p:spPr>
          <p:txBody>
            <a:bodyPr/>
            <a:lstStyle/>
            <a:p>
              <a:endParaRPr lang="en-US"/>
            </a:p>
          </p:txBody>
        </p:sp>
        <p:sp>
          <p:nvSpPr>
            <p:cNvPr id="73791" name="Freeform 63"/>
            <p:cNvSpPr>
              <a:spLocks noChangeAspect="1"/>
            </p:cNvSpPr>
            <p:nvPr/>
          </p:nvSpPr>
          <p:spPr bwMode="auto">
            <a:xfrm>
              <a:off x="1585" y="2253"/>
              <a:ext cx="43" cy="70"/>
            </a:xfrm>
            <a:custGeom>
              <a:avLst/>
              <a:gdLst/>
              <a:ahLst/>
              <a:cxnLst>
                <a:cxn ang="0">
                  <a:pos x="0" y="83"/>
                </a:cxn>
                <a:cxn ang="0">
                  <a:pos x="27" y="39"/>
                </a:cxn>
                <a:cxn ang="0">
                  <a:pos x="51" y="0"/>
                </a:cxn>
              </a:cxnLst>
              <a:rect l="0" t="0" r="r" b="b"/>
              <a:pathLst>
                <a:path w="51" h="83">
                  <a:moveTo>
                    <a:pt x="0" y="83"/>
                  </a:moveTo>
                  <a:lnTo>
                    <a:pt x="27" y="39"/>
                  </a:lnTo>
                  <a:lnTo>
                    <a:pt x="51" y="0"/>
                  </a:lnTo>
                </a:path>
              </a:pathLst>
            </a:custGeom>
            <a:noFill/>
            <a:ln w="38100" cmpd="sng">
              <a:solidFill>
                <a:srgbClr val="FFFF00"/>
              </a:solidFill>
              <a:prstDash val="solid"/>
              <a:round/>
              <a:headEnd/>
              <a:tailEnd/>
            </a:ln>
          </p:spPr>
          <p:txBody>
            <a:bodyPr/>
            <a:lstStyle/>
            <a:p>
              <a:endParaRPr lang="en-US"/>
            </a:p>
          </p:txBody>
        </p:sp>
        <p:sp>
          <p:nvSpPr>
            <p:cNvPr id="73792" name="Freeform 64"/>
            <p:cNvSpPr>
              <a:spLocks noChangeAspect="1"/>
            </p:cNvSpPr>
            <p:nvPr/>
          </p:nvSpPr>
          <p:spPr bwMode="auto">
            <a:xfrm>
              <a:off x="1628" y="2187"/>
              <a:ext cx="43" cy="66"/>
            </a:xfrm>
            <a:custGeom>
              <a:avLst/>
              <a:gdLst/>
              <a:ahLst/>
              <a:cxnLst>
                <a:cxn ang="0">
                  <a:pos x="0" y="79"/>
                </a:cxn>
                <a:cxn ang="0">
                  <a:pos x="23" y="40"/>
                </a:cxn>
                <a:cxn ang="0">
                  <a:pos x="51" y="0"/>
                </a:cxn>
              </a:cxnLst>
              <a:rect l="0" t="0" r="r" b="b"/>
              <a:pathLst>
                <a:path w="51" h="79">
                  <a:moveTo>
                    <a:pt x="0" y="79"/>
                  </a:moveTo>
                  <a:lnTo>
                    <a:pt x="23" y="40"/>
                  </a:lnTo>
                  <a:lnTo>
                    <a:pt x="51" y="0"/>
                  </a:lnTo>
                </a:path>
              </a:pathLst>
            </a:custGeom>
            <a:noFill/>
            <a:ln w="38100" cmpd="sng">
              <a:solidFill>
                <a:srgbClr val="FFFF00"/>
              </a:solidFill>
              <a:prstDash val="solid"/>
              <a:round/>
              <a:headEnd/>
              <a:tailEnd/>
            </a:ln>
          </p:spPr>
          <p:txBody>
            <a:bodyPr/>
            <a:lstStyle/>
            <a:p>
              <a:endParaRPr lang="en-US"/>
            </a:p>
          </p:txBody>
        </p:sp>
        <p:sp>
          <p:nvSpPr>
            <p:cNvPr id="73793" name="Freeform 65"/>
            <p:cNvSpPr>
              <a:spLocks noChangeAspect="1"/>
            </p:cNvSpPr>
            <p:nvPr/>
          </p:nvSpPr>
          <p:spPr bwMode="auto">
            <a:xfrm>
              <a:off x="1671" y="2131"/>
              <a:ext cx="43" cy="56"/>
            </a:xfrm>
            <a:custGeom>
              <a:avLst/>
              <a:gdLst/>
              <a:ahLst/>
              <a:cxnLst>
                <a:cxn ang="0">
                  <a:pos x="0" y="66"/>
                </a:cxn>
                <a:cxn ang="0">
                  <a:pos x="23" y="31"/>
                </a:cxn>
                <a:cxn ang="0">
                  <a:pos x="51" y="0"/>
                </a:cxn>
              </a:cxnLst>
              <a:rect l="0" t="0" r="r" b="b"/>
              <a:pathLst>
                <a:path w="51" h="66">
                  <a:moveTo>
                    <a:pt x="0" y="66"/>
                  </a:moveTo>
                  <a:lnTo>
                    <a:pt x="23" y="31"/>
                  </a:lnTo>
                  <a:lnTo>
                    <a:pt x="51" y="0"/>
                  </a:lnTo>
                </a:path>
              </a:pathLst>
            </a:custGeom>
            <a:noFill/>
            <a:ln w="38100" cmpd="sng">
              <a:solidFill>
                <a:srgbClr val="FFFF00"/>
              </a:solidFill>
              <a:prstDash val="solid"/>
              <a:round/>
              <a:headEnd/>
              <a:tailEnd/>
            </a:ln>
          </p:spPr>
          <p:txBody>
            <a:bodyPr/>
            <a:lstStyle/>
            <a:p>
              <a:endParaRPr lang="en-US"/>
            </a:p>
          </p:txBody>
        </p:sp>
        <p:sp>
          <p:nvSpPr>
            <p:cNvPr id="73794" name="Freeform 66"/>
            <p:cNvSpPr>
              <a:spLocks noChangeAspect="1"/>
            </p:cNvSpPr>
            <p:nvPr/>
          </p:nvSpPr>
          <p:spPr bwMode="auto">
            <a:xfrm>
              <a:off x="1714" y="2085"/>
              <a:ext cx="46" cy="46"/>
            </a:xfrm>
            <a:custGeom>
              <a:avLst/>
              <a:gdLst/>
              <a:ahLst/>
              <a:cxnLst>
                <a:cxn ang="0">
                  <a:pos x="0" y="55"/>
                </a:cxn>
                <a:cxn ang="0">
                  <a:pos x="28" y="27"/>
                </a:cxn>
                <a:cxn ang="0">
                  <a:pos x="55" y="0"/>
                </a:cxn>
              </a:cxnLst>
              <a:rect l="0" t="0" r="r" b="b"/>
              <a:pathLst>
                <a:path w="55" h="55">
                  <a:moveTo>
                    <a:pt x="0" y="55"/>
                  </a:moveTo>
                  <a:lnTo>
                    <a:pt x="28" y="27"/>
                  </a:lnTo>
                  <a:lnTo>
                    <a:pt x="55" y="0"/>
                  </a:lnTo>
                </a:path>
              </a:pathLst>
            </a:custGeom>
            <a:noFill/>
            <a:ln w="38100" cmpd="sng">
              <a:solidFill>
                <a:srgbClr val="FFFF00"/>
              </a:solidFill>
              <a:prstDash val="solid"/>
              <a:round/>
              <a:headEnd/>
              <a:tailEnd/>
            </a:ln>
          </p:spPr>
          <p:txBody>
            <a:bodyPr/>
            <a:lstStyle/>
            <a:p>
              <a:endParaRPr lang="en-US"/>
            </a:p>
          </p:txBody>
        </p:sp>
        <p:sp>
          <p:nvSpPr>
            <p:cNvPr id="73795" name="Freeform 67"/>
            <p:cNvSpPr>
              <a:spLocks noChangeAspect="1"/>
            </p:cNvSpPr>
            <p:nvPr/>
          </p:nvSpPr>
          <p:spPr bwMode="auto">
            <a:xfrm>
              <a:off x="1760" y="2042"/>
              <a:ext cx="43" cy="43"/>
            </a:xfrm>
            <a:custGeom>
              <a:avLst/>
              <a:gdLst/>
              <a:ahLst/>
              <a:cxnLst>
                <a:cxn ang="0">
                  <a:pos x="0" y="51"/>
                </a:cxn>
                <a:cxn ang="0">
                  <a:pos x="28" y="23"/>
                </a:cxn>
                <a:cxn ang="0">
                  <a:pos x="51" y="0"/>
                </a:cxn>
              </a:cxnLst>
              <a:rect l="0" t="0" r="r" b="b"/>
              <a:pathLst>
                <a:path w="51" h="51">
                  <a:moveTo>
                    <a:pt x="0" y="51"/>
                  </a:moveTo>
                  <a:lnTo>
                    <a:pt x="28" y="23"/>
                  </a:lnTo>
                  <a:lnTo>
                    <a:pt x="51" y="0"/>
                  </a:lnTo>
                </a:path>
              </a:pathLst>
            </a:custGeom>
            <a:noFill/>
            <a:ln w="38100" cmpd="sng">
              <a:solidFill>
                <a:srgbClr val="FFFF00"/>
              </a:solidFill>
              <a:prstDash val="solid"/>
              <a:round/>
              <a:headEnd/>
              <a:tailEnd/>
            </a:ln>
          </p:spPr>
          <p:txBody>
            <a:bodyPr/>
            <a:lstStyle/>
            <a:p>
              <a:endParaRPr lang="en-US"/>
            </a:p>
          </p:txBody>
        </p:sp>
        <p:sp>
          <p:nvSpPr>
            <p:cNvPr id="73796" name="Freeform 68"/>
            <p:cNvSpPr>
              <a:spLocks noChangeAspect="1"/>
            </p:cNvSpPr>
            <p:nvPr/>
          </p:nvSpPr>
          <p:spPr bwMode="auto">
            <a:xfrm>
              <a:off x="1803" y="2009"/>
              <a:ext cx="43" cy="33"/>
            </a:xfrm>
            <a:custGeom>
              <a:avLst/>
              <a:gdLst/>
              <a:ahLst/>
              <a:cxnLst>
                <a:cxn ang="0">
                  <a:pos x="0" y="40"/>
                </a:cxn>
                <a:cxn ang="0">
                  <a:pos x="24" y="20"/>
                </a:cxn>
                <a:cxn ang="0">
                  <a:pos x="51" y="0"/>
                </a:cxn>
              </a:cxnLst>
              <a:rect l="0" t="0" r="r" b="b"/>
              <a:pathLst>
                <a:path w="51" h="40">
                  <a:moveTo>
                    <a:pt x="0" y="40"/>
                  </a:moveTo>
                  <a:lnTo>
                    <a:pt x="24" y="20"/>
                  </a:lnTo>
                  <a:lnTo>
                    <a:pt x="51" y="0"/>
                  </a:lnTo>
                </a:path>
              </a:pathLst>
            </a:custGeom>
            <a:noFill/>
            <a:ln w="38100" cmpd="sng">
              <a:solidFill>
                <a:srgbClr val="FFFF00"/>
              </a:solidFill>
              <a:prstDash val="solid"/>
              <a:round/>
              <a:headEnd/>
              <a:tailEnd/>
            </a:ln>
          </p:spPr>
          <p:txBody>
            <a:bodyPr/>
            <a:lstStyle/>
            <a:p>
              <a:endParaRPr lang="en-US"/>
            </a:p>
          </p:txBody>
        </p:sp>
        <p:sp>
          <p:nvSpPr>
            <p:cNvPr id="73797" name="Line 69"/>
            <p:cNvSpPr>
              <a:spLocks noChangeAspect="1" noChangeShapeType="1"/>
            </p:cNvSpPr>
            <p:nvPr/>
          </p:nvSpPr>
          <p:spPr bwMode="auto">
            <a:xfrm flipV="1">
              <a:off x="1846" y="1982"/>
              <a:ext cx="46" cy="27"/>
            </a:xfrm>
            <a:prstGeom prst="line">
              <a:avLst/>
            </a:prstGeom>
            <a:noFill/>
            <a:ln w="38100">
              <a:solidFill>
                <a:srgbClr val="FFFF00"/>
              </a:solidFill>
              <a:round/>
              <a:headEnd/>
              <a:tailEnd/>
            </a:ln>
          </p:spPr>
          <p:txBody>
            <a:bodyPr/>
            <a:lstStyle/>
            <a:p>
              <a:endParaRPr lang="en-US"/>
            </a:p>
          </p:txBody>
        </p:sp>
        <p:sp>
          <p:nvSpPr>
            <p:cNvPr id="73798" name="Freeform 70"/>
            <p:cNvSpPr>
              <a:spLocks noChangeAspect="1"/>
            </p:cNvSpPr>
            <p:nvPr/>
          </p:nvSpPr>
          <p:spPr bwMode="auto">
            <a:xfrm>
              <a:off x="1892" y="1962"/>
              <a:ext cx="44" cy="20"/>
            </a:xfrm>
            <a:custGeom>
              <a:avLst/>
              <a:gdLst/>
              <a:ahLst/>
              <a:cxnLst>
                <a:cxn ang="0">
                  <a:pos x="0" y="24"/>
                </a:cxn>
                <a:cxn ang="0">
                  <a:pos x="28" y="12"/>
                </a:cxn>
                <a:cxn ang="0">
                  <a:pos x="52" y="0"/>
                </a:cxn>
              </a:cxnLst>
              <a:rect l="0" t="0" r="r" b="b"/>
              <a:pathLst>
                <a:path w="52" h="24">
                  <a:moveTo>
                    <a:pt x="0" y="24"/>
                  </a:moveTo>
                  <a:lnTo>
                    <a:pt x="28" y="12"/>
                  </a:lnTo>
                  <a:lnTo>
                    <a:pt x="52" y="0"/>
                  </a:lnTo>
                </a:path>
              </a:pathLst>
            </a:custGeom>
            <a:noFill/>
            <a:ln w="38100" cmpd="sng">
              <a:solidFill>
                <a:srgbClr val="FFFF00"/>
              </a:solidFill>
              <a:prstDash val="solid"/>
              <a:round/>
              <a:headEnd/>
              <a:tailEnd/>
            </a:ln>
          </p:spPr>
          <p:txBody>
            <a:bodyPr/>
            <a:lstStyle/>
            <a:p>
              <a:endParaRPr lang="en-US"/>
            </a:p>
          </p:txBody>
        </p:sp>
        <p:sp>
          <p:nvSpPr>
            <p:cNvPr id="73799" name="Freeform 71"/>
            <p:cNvSpPr>
              <a:spLocks noChangeAspect="1"/>
            </p:cNvSpPr>
            <p:nvPr/>
          </p:nvSpPr>
          <p:spPr bwMode="auto">
            <a:xfrm>
              <a:off x="1936" y="1952"/>
              <a:ext cx="43" cy="10"/>
            </a:xfrm>
            <a:custGeom>
              <a:avLst/>
              <a:gdLst/>
              <a:ahLst/>
              <a:cxnLst>
                <a:cxn ang="0">
                  <a:pos x="0" y="12"/>
                </a:cxn>
                <a:cxn ang="0">
                  <a:pos x="23" y="4"/>
                </a:cxn>
                <a:cxn ang="0">
                  <a:pos x="51" y="0"/>
                </a:cxn>
              </a:cxnLst>
              <a:rect l="0" t="0" r="r" b="b"/>
              <a:pathLst>
                <a:path w="51" h="12">
                  <a:moveTo>
                    <a:pt x="0" y="12"/>
                  </a:moveTo>
                  <a:lnTo>
                    <a:pt x="23" y="4"/>
                  </a:lnTo>
                  <a:lnTo>
                    <a:pt x="51" y="0"/>
                  </a:lnTo>
                </a:path>
              </a:pathLst>
            </a:custGeom>
            <a:noFill/>
            <a:ln w="38100" cmpd="sng">
              <a:solidFill>
                <a:srgbClr val="FFFF00"/>
              </a:solidFill>
              <a:prstDash val="solid"/>
              <a:round/>
              <a:headEnd/>
              <a:tailEnd/>
            </a:ln>
          </p:spPr>
          <p:txBody>
            <a:bodyPr/>
            <a:lstStyle/>
            <a:p>
              <a:endParaRPr lang="en-US"/>
            </a:p>
          </p:txBody>
        </p:sp>
        <p:sp>
          <p:nvSpPr>
            <p:cNvPr id="73800" name="Line 72"/>
            <p:cNvSpPr>
              <a:spLocks noChangeAspect="1" noChangeShapeType="1"/>
            </p:cNvSpPr>
            <p:nvPr/>
          </p:nvSpPr>
          <p:spPr bwMode="auto">
            <a:xfrm flipV="1">
              <a:off x="1979" y="1949"/>
              <a:ext cx="46" cy="3"/>
            </a:xfrm>
            <a:prstGeom prst="line">
              <a:avLst/>
            </a:prstGeom>
            <a:noFill/>
            <a:ln w="38100">
              <a:solidFill>
                <a:srgbClr val="FFFF00"/>
              </a:solidFill>
              <a:round/>
              <a:headEnd/>
              <a:tailEnd/>
            </a:ln>
          </p:spPr>
          <p:txBody>
            <a:bodyPr/>
            <a:lstStyle/>
            <a:p>
              <a:endParaRPr lang="en-US"/>
            </a:p>
          </p:txBody>
        </p:sp>
        <p:sp>
          <p:nvSpPr>
            <p:cNvPr id="73801" name="Line 73"/>
            <p:cNvSpPr>
              <a:spLocks noChangeAspect="1" noChangeShapeType="1"/>
            </p:cNvSpPr>
            <p:nvPr/>
          </p:nvSpPr>
          <p:spPr bwMode="auto">
            <a:xfrm>
              <a:off x="2025" y="1949"/>
              <a:ext cx="43" cy="3"/>
            </a:xfrm>
            <a:prstGeom prst="line">
              <a:avLst/>
            </a:prstGeom>
            <a:noFill/>
            <a:ln w="38100">
              <a:solidFill>
                <a:srgbClr val="FFFF00"/>
              </a:solidFill>
              <a:round/>
              <a:headEnd/>
              <a:tailEnd/>
            </a:ln>
          </p:spPr>
          <p:txBody>
            <a:bodyPr/>
            <a:lstStyle/>
            <a:p>
              <a:endParaRPr lang="en-US"/>
            </a:p>
          </p:txBody>
        </p:sp>
        <p:sp>
          <p:nvSpPr>
            <p:cNvPr id="73802" name="Freeform 74"/>
            <p:cNvSpPr>
              <a:spLocks noChangeAspect="1"/>
            </p:cNvSpPr>
            <p:nvPr/>
          </p:nvSpPr>
          <p:spPr bwMode="auto">
            <a:xfrm>
              <a:off x="2068" y="1952"/>
              <a:ext cx="42" cy="10"/>
            </a:xfrm>
            <a:custGeom>
              <a:avLst/>
              <a:gdLst/>
              <a:ahLst/>
              <a:cxnLst>
                <a:cxn ang="0">
                  <a:pos x="0" y="0"/>
                </a:cxn>
                <a:cxn ang="0">
                  <a:pos x="24" y="4"/>
                </a:cxn>
                <a:cxn ang="0">
                  <a:pos x="51" y="12"/>
                </a:cxn>
              </a:cxnLst>
              <a:rect l="0" t="0" r="r" b="b"/>
              <a:pathLst>
                <a:path w="51" h="12">
                  <a:moveTo>
                    <a:pt x="0" y="0"/>
                  </a:moveTo>
                  <a:lnTo>
                    <a:pt x="24" y="4"/>
                  </a:lnTo>
                  <a:lnTo>
                    <a:pt x="51" y="12"/>
                  </a:lnTo>
                </a:path>
              </a:pathLst>
            </a:custGeom>
            <a:noFill/>
            <a:ln w="38100" cmpd="sng">
              <a:solidFill>
                <a:srgbClr val="FFFF00"/>
              </a:solidFill>
              <a:prstDash val="solid"/>
              <a:round/>
              <a:headEnd/>
              <a:tailEnd/>
            </a:ln>
          </p:spPr>
          <p:txBody>
            <a:bodyPr/>
            <a:lstStyle/>
            <a:p>
              <a:endParaRPr lang="en-US"/>
            </a:p>
          </p:txBody>
        </p:sp>
        <p:sp>
          <p:nvSpPr>
            <p:cNvPr id="73803" name="Freeform 75"/>
            <p:cNvSpPr>
              <a:spLocks noChangeAspect="1"/>
            </p:cNvSpPr>
            <p:nvPr/>
          </p:nvSpPr>
          <p:spPr bwMode="auto">
            <a:xfrm>
              <a:off x="2110" y="1962"/>
              <a:ext cx="43" cy="20"/>
            </a:xfrm>
            <a:custGeom>
              <a:avLst/>
              <a:gdLst/>
              <a:ahLst/>
              <a:cxnLst>
                <a:cxn ang="0">
                  <a:pos x="0" y="0"/>
                </a:cxn>
                <a:cxn ang="0">
                  <a:pos x="24" y="12"/>
                </a:cxn>
                <a:cxn ang="0">
                  <a:pos x="51" y="24"/>
                </a:cxn>
              </a:cxnLst>
              <a:rect l="0" t="0" r="r" b="b"/>
              <a:pathLst>
                <a:path w="51" h="24">
                  <a:moveTo>
                    <a:pt x="0" y="0"/>
                  </a:moveTo>
                  <a:lnTo>
                    <a:pt x="24" y="12"/>
                  </a:lnTo>
                  <a:lnTo>
                    <a:pt x="51" y="24"/>
                  </a:lnTo>
                </a:path>
              </a:pathLst>
            </a:custGeom>
            <a:noFill/>
            <a:ln w="38100" cmpd="sng">
              <a:solidFill>
                <a:srgbClr val="FFFF00"/>
              </a:solidFill>
              <a:prstDash val="solid"/>
              <a:round/>
              <a:headEnd/>
              <a:tailEnd/>
            </a:ln>
          </p:spPr>
          <p:txBody>
            <a:bodyPr/>
            <a:lstStyle/>
            <a:p>
              <a:endParaRPr lang="en-US"/>
            </a:p>
          </p:txBody>
        </p:sp>
        <p:sp>
          <p:nvSpPr>
            <p:cNvPr id="73804" name="Line 76"/>
            <p:cNvSpPr>
              <a:spLocks noChangeAspect="1" noChangeShapeType="1"/>
            </p:cNvSpPr>
            <p:nvPr/>
          </p:nvSpPr>
          <p:spPr bwMode="auto">
            <a:xfrm>
              <a:off x="2153" y="1982"/>
              <a:ext cx="47" cy="27"/>
            </a:xfrm>
            <a:prstGeom prst="line">
              <a:avLst/>
            </a:prstGeom>
            <a:noFill/>
            <a:ln w="38100">
              <a:solidFill>
                <a:srgbClr val="FFFF00"/>
              </a:solidFill>
              <a:round/>
              <a:headEnd/>
              <a:tailEnd/>
            </a:ln>
          </p:spPr>
          <p:txBody>
            <a:bodyPr/>
            <a:lstStyle/>
            <a:p>
              <a:endParaRPr lang="en-US"/>
            </a:p>
          </p:txBody>
        </p:sp>
        <p:sp>
          <p:nvSpPr>
            <p:cNvPr id="73805" name="Freeform 77"/>
            <p:cNvSpPr>
              <a:spLocks noChangeAspect="1"/>
            </p:cNvSpPr>
            <p:nvPr/>
          </p:nvSpPr>
          <p:spPr bwMode="auto">
            <a:xfrm>
              <a:off x="2200" y="2009"/>
              <a:ext cx="43" cy="33"/>
            </a:xfrm>
            <a:custGeom>
              <a:avLst/>
              <a:gdLst/>
              <a:ahLst/>
              <a:cxnLst>
                <a:cxn ang="0">
                  <a:pos x="0" y="0"/>
                </a:cxn>
                <a:cxn ang="0">
                  <a:pos x="28" y="20"/>
                </a:cxn>
                <a:cxn ang="0">
                  <a:pos x="52" y="40"/>
                </a:cxn>
              </a:cxnLst>
              <a:rect l="0" t="0" r="r" b="b"/>
              <a:pathLst>
                <a:path w="52" h="40">
                  <a:moveTo>
                    <a:pt x="0" y="0"/>
                  </a:moveTo>
                  <a:lnTo>
                    <a:pt x="28" y="20"/>
                  </a:lnTo>
                  <a:lnTo>
                    <a:pt x="52" y="40"/>
                  </a:lnTo>
                </a:path>
              </a:pathLst>
            </a:custGeom>
            <a:noFill/>
            <a:ln w="38100" cmpd="sng">
              <a:solidFill>
                <a:srgbClr val="FFFF00"/>
              </a:solidFill>
              <a:prstDash val="solid"/>
              <a:round/>
              <a:headEnd/>
              <a:tailEnd/>
            </a:ln>
          </p:spPr>
          <p:txBody>
            <a:bodyPr/>
            <a:lstStyle/>
            <a:p>
              <a:endParaRPr lang="en-US"/>
            </a:p>
          </p:txBody>
        </p:sp>
        <p:sp>
          <p:nvSpPr>
            <p:cNvPr id="73806" name="Freeform 78"/>
            <p:cNvSpPr>
              <a:spLocks noChangeAspect="1"/>
            </p:cNvSpPr>
            <p:nvPr/>
          </p:nvSpPr>
          <p:spPr bwMode="auto">
            <a:xfrm>
              <a:off x="2243" y="2042"/>
              <a:ext cx="43" cy="43"/>
            </a:xfrm>
            <a:custGeom>
              <a:avLst/>
              <a:gdLst/>
              <a:ahLst/>
              <a:cxnLst>
                <a:cxn ang="0">
                  <a:pos x="0" y="0"/>
                </a:cxn>
                <a:cxn ang="0">
                  <a:pos x="23" y="23"/>
                </a:cxn>
                <a:cxn ang="0">
                  <a:pos x="51" y="51"/>
                </a:cxn>
              </a:cxnLst>
              <a:rect l="0" t="0" r="r" b="b"/>
              <a:pathLst>
                <a:path w="51" h="51">
                  <a:moveTo>
                    <a:pt x="0" y="0"/>
                  </a:moveTo>
                  <a:lnTo>
                    <a:pt x="23" y="23"/>
                  </a:lnTo>
                  <a:lnTo>
                    <a:pt x="51" y="51"/>
                  </a:lnTo>
                </a:path>
              </a:pathLst>
            </a:custGeom>
            <a:noFill/>
            <a:ln w="38100" cmpd="sng">
              <a:solidFill>
                <a:srgbClr val="FFFF00"/>
              </a:solidFill>
              <a:prstDash val="solid"/>
              <a:round/>
              <a:headEnd/>
              <a:tailEnd/>
            </a:ln>
          </p:spPr>
          <p:txBody>
            <a:bodyPr/>
            <a:lstStyle/>
            <a:p>
              <a:endParaRPr lang="en-US"/>
            </a:p>
          </p:txBody>
        </p:sp>
        <p:sp>
          <p:nvSpPr>
            <p:cNvPr id="73807" name="Freeform 79"/>
            <p:cNvSpPr>
              <a:spLocks noChangeAspect="1"/>
            </p:cNvSpPr>
            <p:nvPr/>
          </p:nvSpPr>
          <p:spPr bwMode="auto">
            <a:xfrm>
              <a:off x="2286" y="2085"/>
              <a:ext cx="46" cy="46"/>
            </a:xfrm>
            <a:custGeom>
              <a:avLst/>
              <a:gdLst/>
              <a:ahLst/>
              <a:cxnLst>
                <a:cxn ang="0">
                  <a:pos x="0" y="0"/>
                </a:cxn>
                <a:cxn ang="0">
                  <a:pos x="27" y="27"/>
                </a:cxn>
                <a:cxn ang="0">
                  <a:pos x="55" y="55"/>
                </a:cxn>
              </a:cxnLst>
              <a:rect l="0" t="0" r="r" b="b"/>
              <a:pathLst>
                <a:path w="55" h="55">
                  <a:moveTo>
                    <a:pt x="0" y="0"/>
                  </a:moveTo>
                  <a:lnTo>
                    <a:pt x="27" y="27"/>
                  </a:lnTo>
                  <a:lnTo>
                    <a:pt x="55" y="55"/>
                  </a:lnTo>
                </a:path>
              </a:pathLst>
            </a:custGeom>
            <a:noFill/>
            <a:ln w="38100" cmpd="sng">
              <a:solidFill>
                <a:srgbClr val="FFFF00"/>
              </a:solidFill>
              <a:prstDash val="solid"/>
              <a:round/>
              <a:headEnd/>
              <a:tailEnd/>
            </a:ln>
          </p:spPr>
          <p:txBody>
            <a:bodyPr/>
            <a:lstStyle/>
            <a:p>
              <a:endParaRPr lang="en-US"/>
            </a:p>
          </p:txBody>
        </p:sp>
        <p:sp>
          <p:nvSpPr>
            <p:cNvPr id="73808" name="Freeform 80"/>
            <p:cNvSpPr>
              <a:spLocks noChangeAspect="1"/>
            </p:cNvSpPr>
            <p:nvPr/>
          </p:nvSpPr>
          <p:spPr bwMode="auto">
            <a:xfrm>
              <a:off x="2332" y="2131"/>
              <a:ext cx="43" cy="56"/>
            </a:xfrm>
            <a:custGeom>
              <a:avLst/>
              <a:gdLst/>
              <a:ahLst/>
              <a:cxnLst>
                <a:cxn ang="0">
                  <a:pos x="0" y="0"/>
                </a:cxn>
                <a:cxn ang="0">
                  <a:pos x="27" y="31"/>
                </a:cxn>
                <a:cxn ang="0">
                  <a:pos x="51" y="66"/>
                </a:cxn>
              </a:cxnLst>
              <a:rect l="0" t="0" r="r" b="b"/>
              <a:pathLst>
                <a:path w="51" h="66">
                  <a:moveTo>
                    <a:pt x="0" y="0"/>
                  </a:moveTo>
                  <a:lnTo>
                    <a:pt x="27" y="31"/>
                  </a:lnTo>
                  <a:lnTo>
                    <a:pt x="51" y="66"/>
                  </a:lnTo>
                </a:path>
              </a:pathLst>
            </a:custGeom>
            <a:noFill/>
            <a:ln w="38100" cmpd="sng">
              <a:solidFill>
                <a:srgbClr val="FFFF00"/>
              </a:solidFill>
              <a:prstDash val="solid"/>
              <a:round/>
              <a:headEnd/>
              <a:tailEnd/>
            </a:ln>
          </p:spPr>
          <p:txBody>
            <a:bodyPr/>
            <a:lstStyle/>
            <a:p>
              <a:endParaRPr lang="en-US"/>
            </a:p>
          </p:txBody>
        </p:sp>
        <p:sp>
          <p:nvSpPr>
            <p:cNvPr id="73809" name="Freeform 81"/>
            <p:cNvSpPr>
              <a:spLocks noChangeAspect="1"/>
            </p:cNvSpPr>
            <p:nvPr/>
          </p:nvSpPr>
          <p:spPr bwMode="auto">
            <a:xfrm>
              <a:off x="2375" y="2187"/>
              <a:ext cx="43" cy="66"/>
            </a:xfrm>
            <a:custGeom>
              <a:avLst/>
              <a:gdLst/>
              <a:ahLst/>
              <a:cxnLst>
                <a:cxn ang="0">
                  <a:pos x="0" y="0"/>
                </a:cxn>
                <a:cxn ang="0">
                  <a:pos x="24" y="40"/>
                </a:cxn>
                <a:cxn ang="0">
                  <a:pos x="51" y="79"/>
                </a:cxn>
              </a:cxnLst>
              <a:rect l="0" t="0" r="r" b="b"/>
              <a:pathLst>
                <a:path w="51" h="79">
                  <a:moveTo>
                    <a:pt x="0" y="0"/>
                  </a:moveTo>
                  <a:lnTo>
                    <a:pt x="24" y="40"/>
                  </a:lnTo>
                  <a:lnTo>
                    <a:pt x="51" y="79"/>
                  </a:lnTo>
                </a:path>
              </a:pathLst>
            </a:custGeom>
            <a:noFill/>
            <a:ln w="38100" cmpd="sng">
              <a:solidFill>
                <a:srgbClr val="FFFF00"/>
              </a:solidFill>
              <a:prstDash val="solid"/>
              <a:round/>
              <a:headEnd/>
              <a:tailEnd/>
            </a:ln>
          </p:spPr>
          <p:txBody>
            <a:bodyPr/>
            <a:lstStyle/>
            <a:p>
              <a:endParaRPr lang="en-US"/>
            </a:p>
          </p:txBody>
        </p:sp>
        <p:sp>
          <p:nvSpPr>
            <p:cNvPr id="73810" name="Line 82"/>
            <p:cNvSpPr>
              <a:spLocks noChangeAspect="1" noChangeShapeType="1"/>
            </p:cNvSpPr>
            <p:nvPr/>
          </p:nvSpPr>
          <p:spPr bwMode="auto">
            <a:xfrm>
              <a:off x="2418" y="2253"/>
              <a:ext cx="46" cy="73"/>
            </a:xfrm>
            <a:prstGeom prst="line">
              <a:avLst/>
            </a:prstGeom>
            <a:noFill/>
            <a:ln w="38100">
              <a:solidFill>
                <a:srgbClr val="FFFF00"/>
              </a:solidFill>
              <a:round/>
              <a:headEnd/>
              <a:tailEnd/>
            </a:ln>
          </p:spPr>
          <p:txBody>
            <a:bodyPr/>
            <a:lstStyle/>
            <a:p>
              <a:endParaRPr lang="en-US"/>
            </a:p>
          </p:txBody>
        </p:sp>
        <p:sp>
          <p:nvSpPr>
            <p:cNvPr id="73811" name="Freeform 83"/>
            <p:cNvSpPr>
              <a:spLocks noChangeAspect="1"/>
            </p:cNvSpPr>
            <p:nvPr/>
          </p:nvSpPr>
          <p:spPr bwMode="auto">
            <a:xfrm>
              <a:off x="2464" y="2326"/>
              <a:ext cx="43" cy="76"/>
            </a:xfrm>
            <a:custGeom>
              <a:avLst/>
              <a:gdLst/>
              <a:ahLst/>
              <a:cxnLst>
                <a:cxn ang="0">
                  <a:pos x="0" y="0"/>
                </a:cxn>
                <a:cxn ang="0">
                  <a:pos x="28" y="43"/>
                </a:cxn>
                <a:cxn ang="0">
                  <a:pos x="51" y="90"/>
                </a:cxn>
              </a:cxnLst>
              <a:rect l="0" t="0" r="r" b="b"/>
              <a:pathLst>
                <a:path w="51" h="90">
                  <a:moveTo>
                    <a:pt x="0" y="0"/>
                  </a:moveTo>
                  <a:lnTo>
                    <a:pt x="28" y="43"/>
                  </a:lnTo>
                  <a:lnTo>
                    <a:pt x="51" y="90"/>
                  </a:lnTo>
                </a:path>
              </a:pathLst>
            </a:custGeom>
            <a:noFill/>
            <a:ln w="38100" cmpd="sng">
              <a:solidFill>
                <a:srgbClr val="FFFF00"/>
              </a:solidFill>
              <a:prstDash val="solid"/>
              <a:round/>
              <a:headEnd/>
              <a:tailEnd/>
            </a:ln>
          </p:spPr>
          <p:txBody>
            <a:bodyPr/>
            <a:lstStyle/>
            <a:p>
              <a:endParaRPr lang="en-US"/>
            </a:p>
          </p:txBody>
        </p:sp>
        <p:sp>
          <p:nvSpPr>
            <p:cNvPr id="73812" name="Freeform 84"/>
            <p:cNvSpPr>
              <a:spLocks noChangeAspect="1"/>
            </p:cNvSpPr>
            <p:nvPr/>
          </p:nvSpPr>
          <p:spPr bwMode="auto">
            <a:xfrm>
              <a:off x="2507" y="2402"/>
              <a:ext cx="43" cy="89"/>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noFill/>
            <a:ln w="38100" cmpd="sng">
              <a:solidFill>
                <a:srgbClr val="FFFF00"/>
              </a:solidFill>
              <a:prstDash val="solid"/>
              <a:round/>
              <a:headEnd/>
              <a:tailEnd/>
            </a:ln>
          </p:spPr>
          <p:txBody>
            <a:bodyPr/>
            <a:lstStyle/>
            <a:p>
              <a:endParaRPr lang="en-US"/>
            </a:p>
          </p:txBody>
        </p:sp>
        <p:sp>
          <p:nvSpPr>
            <p:cNvPr id="73813" name="Freeform 85"/>
            <p:cNvSpPr>
              <a:spLocks noChangeAspect="1"/>
            </p:cNvSpPr>
            <p:nvPr/>
          </p:nvSpPr>
          <p:spPr bwMode="auto">
            <a:xfrm>
              <a:off x="2550" y="2491"/>
              <a:ext cx="44" cy="93"/>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noFill/>
            <a:ln w="38100" cmpd="sng">
              <a:solidFill>
                <a:srgbClr val="FFFF00"/>
              </a:solidFill>
              <a:prstDash val="solid"/>
              <a:round/>
              <a:headEnd/>
              <a:tailEnd/>
            </a:ln>
          </p:spPr>
          <p:txBody>
            <a:bodyPr/>
            <a:lstStyle/>
            <a:p>
              <a:endParaRPr lang="en-US"/>
            </a:p>
          </p:txBody>
        </p:sp>
        <p:sp>
          <p:nvSpPr>
            <p:cNvPr id="73814" name="Freeform 86"/>
            <p:cNvSpPr>
              <a:spLocks noChangeAspect="1"/>
            </p:cNvSpPr>
            <p:nvPr/>
          </p:nvSpPr>
          <p:spPr bwMode="auto">
            <a:xfrm>
              <a:off x="2594" y="2584"/>
              <a:ext cx="46" cy="102"/>
            </a:xfrm>
            <a:custGeom>
              <a:avLst/>
              <a:gdLst/>
              <a:ahLst/>
              <a:cxnLst>
                <a:cxn ang="0">
                  <a:pos x="0" y="0"/>
                </a:cxn>
                <a:cxn ang="0">
                  <a:pos x="27" y="59"/>
                </a:cxn>
                <a:cxn ang="0">
                  <a:pos x="55" y="122"/>
                </a:cxn>
              </a:cxnLst>
              <a:rect l="0" t="0" r="r" b="b"/>
              <a:pathLst>
                <a:path w="55" h="122">
                  <a:moveTo>
                    <a:pt x="0" y="0"/>
                  </a:moveTo>
                  <a:lnTo>
                    <a:pt x="27" y="59"/>
                  </a:lnTo>
                  <a:lnTo>
                    <a:pt x="55" y="122"/>
                  </a:lnTo>
                </a:path>
              </a:pathLst>
            </a:custGeom>
            <a:noFill/>
            <a:ln w="38100" cmpd="sng">
              <a:solidFill>
                <a:srgbClr val="FFFF00"/>
              </a:solidFill>
              <a:prstDash val="solid"/>
              <a:round/>
              <a:headEnd/>
              <a:tailEnd/>
            </a:ln>
          </p:spPr>
          <p:txBody>
            <a:bodyPr/>
            <a:lstStyle/>
            <a:p>
              <a:endParaRPr lang="en-US"/>
            </a:p>
          </p:txBody>
        </p:sp>
        <p:sp>
          <p:nvSpPr>
            <p:cNvPr id="73815" name="Line 87"/>
            <p:cNvSpPr>
              <a:spLocks noChangeAspect="1" noChangeShapeType="1"/>
            </p:cNvSpPr>
            <p:nvPr/>
          </p:nvSpPr>
          <p:spPr bwMode="auto">
            <a:xfrm>
              <a:off x="2640" y="2686"/>
              <a:ext cx="43" cy="110"/>
            </a:xfrm>
            <a:prstGeom prst="line">
              <a:avLst/>
            </a:prstGeom>
            <a:noFill/>
            <a:ln w="38100">
              <a:solidFill>
                <a:srgbClr val="FFFF00"/>
              </a:solidFill>
              <a:round/>
              <a:headEnd/>
              <a:tailEnd/>
            </a:ln>
          </p:spPr>
          <p:txBody>
            <a:bodyPr/>
            <a:lstStyle/>
            <a:p>
              <a:endParaRPr lang="en-US"/>
            </a:p>
          </p:txBody>
        </p:sp>
      </p:grpSp>
      <p:grpSp>
        <p:nvGrpSpPr>
          <p:cNvPr id="5" name="Group 89"/>
          <p:cNvGrpSpPr>
            <a:grpSpLocks noChangeAspect="1"/>
          </p:cNvGrpSpPr>
          <p:nvPr/>
        </p:nvGrpSpPr>
        <p:grpSpPr bwMode="auto">
          <a:xfrm>
            <a:off x="4016375" y="2763838"/>
            <a:ext cx="1452563" cy="1096962"/>
            <a:chOff x="1345" y="2016"/>
            <a:chExt cx="1193" cy="672"/>
          </a:xfrm>
        </p:grpSpPr>
        <p:sp>
          <p:nvSpPr>
            <p:cNvPr id="73818" name="Arc 90"/>
            <p:cNvSpPr>
              <a:spLocks noChangeAspect="1"/>
            </p:cNvSpPr>
            <p:nvPr/>
          </p:nvSpPr>
          <p:spPr bwMode="auto">
            <a:xfrm rot="5400000" flipH="1" flipV="1">
              <a:off x="1521" y="1840"/>
              <a:ext cx="672" cy="1024"/>
            </a:xfrm>
            <a:custGeom>
              <a:avLst/>
              <a:gdLst>
                <a:gd name="G0" fmla="+- 0 0 0"/>
                <a:gd name="G1" fmla="+- 21600 0 0"/>
                <a:gd name="G2" fmla="+- 21600 0 0"/>
                <a:gd name="T0" fmla="*/ 0 w 21600"/>
                <a:gd name="T1" fmla="*/ 0 h 25603"/>
                <a:gd name="T2" fmla="*/ 21226 w 21600"/>
                <a:gd name="T3" fmla="*/ 25603 h 25603"/>
                <a:gd name="T4" fmla="*/ 0 w 21600"/>
                <a:gd name="T5" fmla="*/ 21600 h 25603"/>
              </a:gdLst>
              <a:ahLst/>
              <a:cxnLst>
                <a:cxn ang="0">
                  <a:pos x="T0" y="T1"/>
                </a:cxn>
                <a:cxn ang="0">
                  <a:pos x="T2" y="T3"/>
                </a:cxn>
                <a:cxn ang="0">
                  <a:pos x="T4" y="T5"/>
                </a:cxn>
              </a:cxnLst>
              <a:rect l="0" t="0" r="r" b="b"/>
              <a:pathLst>
                <a:path w="21600" h="25603" fill="none" extrusionOk="0">
                  <a:moveTo>
                    <a:pt x="-1" y="0"/>
                  </a:moveTo>
                  <a:cubicBezTo>
                    <a:pt x="11929" y="0"/>
                    <a:pt x="21600" y="9670"/>
                    <a:pt x="21600" y="21600"/>
                  </a:cubicBezTo>
                  <a:cubicBezTo>
                    <a:pt x="21600" y="22943"/>
                    <a:pt x="21474" y="24283"/>
                    <a:pt x="21225" y="25602"/>
                  </a:cubicBezTo>
                </a:path>
                <a:path w="21600" h="25603" stroke="0" extrusionOk="0">
                  <a:moveTo>
                    <a:pt x="-1" y="0"/>
                  </a:moveTo>
                  <a:cubicBezTo>
                    <a:pt x="11929" y="0"/>
                    <a:pt x="21600" y="9670"/>
                    <a:pt x="21600" y="21600"/>
                  </a:cubicBezTo>
                  <a:cubicBezTo>
                    <a:pt x="21600" y="22943"/>
                    <a:pt x="21474" y="24283"/>
                    <a:pt x="21225" y="25602"/>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73819" name="Line 91"/>
            <p:cNvSpPr>
              <a:spLocks noChangeAspect="1" noChangeShapeType="1"/>
            </p:cNvSpPr>
            <p:nvPr/>
          </p:nvSpPr>
          <p:spPr bwMode="auto">
            <a:xfrm>
              <a:off x="2298" y="2016"/>
              <a:ext cx="240" cy="0"/>
            </a:xfrm>
            <a:prstGeom prst="line">
              <a:avLst/>
            </a:prstGeom>
            <a:noFill/>
            <a:ln w="38100">
              <a:solidFill>
                <a:schemeClr val="tx1"/>
              </a:solidFill>
              <a:round/>
              <a:headEnd/>
              <a:tailEnd/>
            </a:ln>
            <a:effectLst/>
          </p:spPr>
          <p:txBody>
            <a:bodyPr wrap="none" anchor="ctr"/>
            <a:lstStyle/>
            <a:p>
              <a:endParaRPr lang="en-US"/>
            </a:p>
          </p:txBody>
        </p:sp>
      </p:grpSp>
      <p:sp>
        <p:nvSpPr>
          <p:cNvPr id="73821" name="Oval 93"/>
          <p:cNvSpPr>
            <a:spLocks noChangeAspect="1" noChangeArrowheads="1"/>
          </p:cNvSpPr>
          <p:nvPr/>
        </p:nvSpPr>
        <p:spPr bwMode="auto">
          <a:xfrm>
            <a:off x="3975100" y="3776663"/>
            <a:ext cx="160338" cy="160337"/>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73862" name="Text Box 134"/>
          <p:cNvSpPr txBox="1">
            <a:spLocks noChangeAspect="1" noChangeArrowheads="1"/>
          </p:cNvSpPr>
          <p:nvPr/>
        </p:nvSpPr>
        <p:spPr bwMode="auto">
          <a:xfrm>
            <a:off x="1676400" y="1752600"/>
            <a:ext cx="1136650" cy="641350"/>
          </a:xfrm>
          <a:prstGeom prst="rect">
            <a:avLst/>
          </a:prstGeom>
          <a:noFill/>
          <a:ln w="9525">
            <a:noFill/>
            <a:miter lim="800000"/>
            <a:headEnd/>
            <a:tailEnd/>
          </a:ln>
          <a:effectLst/>
        </p:spPr>
        <p:txBody>
          <a:bodyPr wrap="none">
            <a:spAutoFit/>
          </a:bodyPr>
          <a:lstStyle/>
          <a:p>
            <a:pPr algn="ctr"/>
            <a:r>
              <a:rPr lang="en-GB" sz="1800" b="0" dirty="0">
                <a:latin typeface="Arial" charset="0"/>
              </a:rPr>
              <a:t>Low</a:t>
            </a:r>
          </a:p>
          <a:p>
            <a:pPr algn="ctr"/>
            <a:r>
              <a:rPr lang="en-GB" sz="1800" b="0" dirty="0">
                <a:latin typeface="Arial" charset="0"/>
              </a:rPr>
              <a:t>predation</a:t>
            </a:r>
          </a:p>
        </p:txBody>
      </p:sp>
      <p:sp>
        <p:nvSpPr>
          <p:cNvPr id="73866" name="Text Box 138"/>
          <p:cNvSpPr txBox="1">
            <a:spLocks noChangeArrowheads="1"/>
          </p:cNvSpPr>
          <p:nvPr/>
        </p:nvSpPr>
        <p:spPr bwMode="auto">
          <a:xfrm>
            <a:off x="889739" y="4431268"/>
            <a:ext cx="2540119" cy="369332"/>
          </a:xfrm>
          <a:prstGeom prst="rect">
            <a:avLst/>
          </a:prstGeom>
          <a:noFill/>
          <a:ln w="9525">
            <a:noFill/>
            <a:miter lim="800000"/>
            <a:headEnd/>
            <a:tailEnd/>
          </a:ln>
          <a:effectLst/>
        </p:spPr>
        <p:txBody>
          <a:bodyPr wrap="none">
            <a:spAutoFit/>
          </a:bodyPr>
          <a:lstStyle/>
          <a:p>
            <a:pPr algn="ctr"/>
            <a:r>
              <a:rPr lang="en-GB" dirty="0" smtClean="0">
                <a:solidFill>
                  <a:schemeClr val="accent4">
                    <a:lumMod val="60000"/>
                    <a:lumOff val="40000"/>
                  </a:schemeClr>
                </a:solidFill>
                <a:latin typeface="Arial" charset="0"/>
              </a:rPr>
              <a:t>Prey largely unaffected</a:t>
            </a:r>
            <a:endParaRPr lang="en-GB" dirty="0">
              <a:solidFill>
                <a:schemeClr val="accent4">
                  <a:lumMod val="60000"/>
                  <a:lumOff val="40000"/>
                </a:schemeClr>
              </a:solidFill>
              <a:latin typeface="Arial" charset="0"/>
            </a:endParaRPr>
          </a:p>
        </p:txBody>
      </p:sp>
      <p:sp>
        <p:nvSpPr>
          <p:cNvPr id="73868" name="Text Box 140"/>
          <p:cNvSpPr txBox="1">
            <a:spLocks noChangeArrowheads="1"/>
          </p:cNvSpPr>
          <p:nvPr/>
        </p:nvSpPr>
        <p:spPr bwMode="auto">
          <a:xfrm>
            <a:off x="3940154" y="4431268"/>
            <a:ext cx="1774846" cy="369332"/>
          </a:xfrm>
          <a:prstGeom prst="rect">
            <a:avLst/>
          </a:prstGeom>
          <a:noFill/>
          <a:ln w="9525">
            <a:noFill/>
            <a:miter lim="800000"/>
            <a:headEnd/>
            <a:tailEnd/>
          </a:ln>
          <a:effectLst/>
        </p:spPr>
        <p:txBody>
          <a:bodyPr wrap="none">
            <a:spAutoFit/>
          </a:bodyPr>
          <a:lstStyle/>
          <a:p>
            <a:pPr algn="ctr"/>
            <a:r>
              <a:rPr lang="en-GB" dirty="0" smtClean="0">
                <a:solidFill>
                  <a:schemeClr val="accent4">
                    <a:lumMod val="60000"/>
                    <a:lumOff val="40000"/>
                  </a:schemeClr>
                </a:solidFill>
                <a:latin typeface="Arial" charset="0"/>
              </a:rPr>
              <a:t>Prey eliminated</a:t>
            </a:r>
            <a:endParaRPr lang="en-GB" dirty="0">
              <a:solidFill>
                <a:schemeClr val="accent4">
                  <a:lumMod val="60000"/>
                  <a:lumOff val="40000"/>
                </a:schemeClr>
              </a:solidFill>
              <a:latin typeface="Arial" charset="0"/>
            </a:endParaRPr>
          </a:p>
        </p:txBody>
      </p:sp>
      <p:sp>
        <p:nvSpPr>
          <p:cNvPr id="73869" name="Text Box 141"/>
          <p:cNvSpPr txBox="1">
            <a:spLocks noChangeArrowheads="1"/>
          </p:cNvSpPr>
          <p:nvPr/>
        </p:nvSpPr>
        <p:spPr bwMode="auto">
          <a:xfrm>
            <a:off x="6185338" y="4343400"/>
            <a:ext cx="2795957" cy="1323439"/>
          </a:xfrm>
          <a:prstGeom prst="rect">
            <a:avLst/>
          </a:prstGeom>
          <a:noFill/>
          <a:ln w="9525">
            <a:noFill/>
            <a:miter lim="800000"/>
            <a:headEnd/>
            <a:tailEnd/>
          </a:ln>
          <a:effectLst/>
        </p:spPr>
        <p:txBody>
          <a:bodyPr wrap="none">
            <a:spAutoFit/>
          </a:bodyPr>
          <a:lstStyle/>
          <a:p>
            <a:pPr algn="ctr"/>
            <a:r>
              <a:rPr lang="en-GB" sz="1600" dirty="0">
                <a:solidFill>
                  <a:schemeClr val="accent4">
                    <a:lumMod val="60000"/>
                    <a:lumOff val="40000"/>
                  </a:schemeClr>
                </a:solidFill>
                <a:latin typeface="Arial" charset="0"/>
              </a:rPr>
              <a:t>Alternate</a:t>
            </a:r>
          </a:p>
          <a:p>
            <a:pPr algn="ctr"/>
            <a:r>
              <a:rPr lang="en-GB" sz="1600" dirty="0" smtClean="0">
                <a:solidFill>
                  <a:schemeClr val="accent4">
                    <a:lumMod val="60000"/>
                    <a:lumOff val="40000"/>
                  </a:schemeClr>
                </a:solidFill>
                <a:latin typeface="Arial" charset="0"/>
              </a:rPr>
              <a:t>States</a:t>
            </a:r>
          </a:p>
          <a:p>
            <a:pPr algn="ctr"/>
            <a:endParaRPr lang="en-GB" sz="1600" dirty="0" smtClean="0">
              <a:solidFill>
                <a:schemeClr val="accent4">
                  <a:lumMod val="60000"/>
                  <a:lumOff val="40000"/>
                </a:schemeClr>
              </a:solidFill>
            </a:endParaRPr>
          </a:p>
          <a:p>
            <a:pPr algn="ctr"/>
            <a:r>
              <a:rPr lang="en-GB" sz="1600" dirty="0" smtClean="0">
                <a:solidFill>
                  <a:schemeClr val="accent4">
                    <a:lumMod val="60000"/>
                    <a:lumOff val="40000"/>
                  </a:schemeClr>
                </a:solidFill>
                <a:latin typeface="Arial" charset="0"/>
              </a:rPr>
              <a:t>Lower prey carrying capacity</a:t>
            </a:r>
          </a:p>
          <a:p>
            <a:pPr algn="ctr"/>
            <a:r>
              <a:rPr lang="en-GB" sz="1600" dirty="0" smtClean="0">
                <a:solidFill>
                  <a:schemeClr val="accent4">
                    <a:lumMod val="60000"/>
                    <a:lumOff val="40000"/>
                  </a:schemeClr>
                </a:solidFill>
                <a:latin typeface="Arial" charset="0"/>
              </a:rPr>
              <a:t> or extinction</a:t>
            </a:r>
            <a:endParaRPr lang="en-GB" sz="1600" dirty="0">
              <a:solidFill>
                <a:schemeClr val="accent4">
                  <a:lumMod val="60000"/>
                  <a:lumOff val="40000"/>
                </a:schemeClr>
              </a:solidFill>
              <a:latin typeface="Arial" charset="0"/>
            </a:endParaRPr>
          </a:p>
        </p:txBody>
      </p:sp>
      <p:sp>
        <p:nvSpPr>
          <p:cNvPr id="73824" name="Line 96"/>
          <p:cNvSpPr>
            <a:spLocks noChangeAspect="1" noChangeShapeType="1"/>
          </p:cNvSpPr>
          <p:nvPr/>
        </p:nvSpPr>
        <p:spPr bwMode="auto">
          <a:xfrm>
            <a:off x="1381125" y="2635250"/>
            <a:ext cx="1588" cy="1255713"/>
          </a:xfrm>
          <a:prstGeom prst="line">
            <a:avLst/>
          </a:prstGeom>
          <a:noFill/>
          <a:ln w="38100">
            <a:solidFill>
              <a:schemeClr val="tx1"/>
            </a:solidFill>
            <a:round/>
            <a:headEnd/>
            <a:tailEnd/>
          </a:ln>
        </p:spPr>
        <p:txBody>
          <a:bodyPr/>
          <a:lstStyle/>
          <a:p>
            <a:endParaRPr lang="en-US"/>
          </a:p>
        </p:txBody>
      </p:sp>
      <p:sp>
        <p:nvSpPr>
          <p:cNvPr id="73825" name="Line 97"/>
          <p:cNvSpPr>
            <a:spLocks noChangeAspect="1" noChangeShapeType="1"/>
          </p:cNvSpPr>
          <p:nvPr/>
        </p:nvSpPr>
        <p:spPr bwMode="auto">
          <a:xfrm>
            <a:off x="1371600" y="3887788"/>
            <a:ext cx="1954213" cy="0"/>
          </a:xfrm>
          <a:prstGeom prst="line">
            <a:avLst/>
          </a:prstGeom>
          <a:noFill/>
          <a:ln w="38100">
            <a:solidFill>
              <a:schemeClr val="tx1"/>
            </a:solidFill>
            <a:round/>
            <a:headEnd/>
            <a:tailEnd/>
          </a:ln>
        </p:spPr>
        <p:txBody>
          <a:bodyPr/>
          <a:lstStyle/>
          <a:p>
            <a:endParaRPr lang="en-US"/>
          </a:p>
        </p:txBody>
      </p:sp>
      <p:grpSp>
        <p:nvGrpSpPr>
          <p:cNvPr id="6" name="Group 98"/>
          <p:cNvGrpSpPr>
            <a:grpSpLocks noChangeAspect="1"/>
          </p:cNvGrpSpPr>
          <p:nvPr/>
        </p:nvGrpSpPr>
        <p:grpSpPr bwMode="auto">
          <a:xfrm>
            <a:off x="1397000" y="2940050"/>
            <a:ext cx="1465263" cy="941388"/>
            <a:chOff x="1363" y="1949"/>
            <a:chExt cx="1320" cy="847"/>
          </a:xfrm>
          <a:solidFill>
            <a:srgbClr val="FFFF00"/>
          </a:solidFill>
        </p:grpSpPr>
        <p:sp>
          <p:nvSpPr>
            <p:cNvPr id="73827" name="Freeform 99"/>
            <p:cNvSpPr>
              <a:spLocks noChangeAspect="1"/>
            </p:cNvSpPr>
            <p:nvPr/>
          </p:nvSpPr>
          <p:spPr bwMode="auto">
            <a:xfrm>
              <a:off x="1363" y="2686"/>
              <a:ext cx="43" cy="110"/>
            </a:xfrm>
            <a:custGeom>
              <a:avLst/>
              <a:gdLst/>
              <a:ahLst/>
              <a:cxnLst>
                <a:cxn ang="0">
                  <a:pos x="0" y="130"/>
                </a:cxn>
                <a:cxn ang="0">
                  <a:pos x="24" y="63"/>
                </a:cxn>
                <a:cxn ang="0">
                  <a:pos x="51" y="0"/>
                </a:cxn>
              </a:cxnLst>
              <a:rect l="0" t="0" r="r" b="b"/>
              <a:pathLst>
                <a:path w="51" h="130">
                  <a:moveTo>
                    <a:pt x="0" y="130"/>
                  </a:moveTo>
                  <a:lnTo>
                    <a:pt x="24" y="63"/>
                  </a:lnTo>
                  <a:lnTo>
                    <a:pt x="51" y="0"/>
                  </a:lnTo>
                </a:path>
              </a:pathLst>
            </a:custGeom>
            <a:grpFill/>
            <a:ln w="38100" cmpd="sng">
              <a:solidFill>
                <a:srgbClr val="FFFF00"/>
              </a:solidFill>
              <a:prstDash val="solid"/>
              <a:round/>
              <a:headEnd/>
              <a:tailEnd/>
            </a:ln>
          </p:spPr>
          <p:txBody>
            <a:bodyPr/>
            <a:lstStyle/>
            <a:p>
              <a:endParaRPr lang="en-US"/>
            </a:p>
          </p:txBody>
        </p:sp>
        <p:sp>
          <p:nvSpPr>
            <p:cNvPr id="73828" name="Freeform 100"/>
            <p:cNvSpPr>
              <a:spLocks noChangeAspect="1"/>
            </p:cNvSpPr>
            <p:nvPr/>
          </p:nvSpPr>
          <p:spPr bwMode="auto">
            <a:xfrm>
              <a:off x="1406" y="2584"/>
              <a:ext cx="46" cy="102"/>
            </a:xfrm>
            <a:custGeom>
              <a:avLst/>
              <a:gdLst/>
              <a:ahLst/>
              <a:cxnLst>
                <a:cxn ang="0">
                  <a:pos x="0" y="122"/>
                </a:cxn>
                <a:cxn ang="0">
                  <a:pos x="28" y="59"/>
                </a:cxn>
                <a:cxn ang="0">
                  <a:pos x="55" y="0"/>
                </a:cxn>
              </a:cxnLst>
              <a:rect l="0" t="0" r="r" b="b"/>
              <a:pathLst>
                <a:path w="55" h="122">
                  <a:moveTo>
                    <a:pt x="0" y="122"/>
                  </a:moveTo>
                  <a:lnTo>
                    <a:pt x="28" y="59"/>
                  </a:lnTo>
                  <a:lnTo>
                    <a:pt x="55" y="0"/>
                  </a:lnTo>
                </a:path>
              </a:pathLst>
            </a:custGeom>
            <a:grpFill/>
            <a:ln w="38100" cmpd="sng">
              <a:solidFill>
                <a:srgbClr val="FFFF00"/>
              </a:solidFill>
              <a:prstDash val="solid"/>
              <a:round/>
              <a:headEnd/>
              <a:tailEnd/>
            </a:ln>
          </p:spPr>
          <p:txBody>
            <a:bodyPr/>
            <a:lstStyle/>
            <a:p>
              <a:endParaRPr lang="en-US"/>
            </a:p>
          </p:txBody>
        </p:sp>
        <p:sp>
          <p:nvSpPr>
            <p:cNvPr id="73829" name="Freeform 101"/>
            <p:cNvSpPr>
              <a:spLocks noChangeAspect="1"/>
            </p:cNvSpPr>
            <p:nvPr/>
          </p:nvSpPr>
          <p:spPr bwMode="auto">
            <a:xfrm>
              <a:off x="1452" y="2491"/>
              <a:ext cx="43" cy="93"/>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grpFill/>
            <a:ln w="38100" cmpd="sng">
              <a:solidFill>
                <a:srgbClr val="FFFF00"/>
              </a:solidFill>
              <a:prstDash val="solid"/>
              <a:round/>
              <a:headEnd/>
              <a:tailEnd/>
            </a:ln>
          </p:spPr>
          <p:txBody>
            <a:bodyPr/>
            <a:lstStyle/>
            <a:p>
              <a:endParaRPr lang="en-US"/>
            </a:p>
          </p:txBody>
        </p:sp>
        <p:sp>
          <p:nvSpPr>
            <p:cNvPr id="73830" name="Freeform 102"/>
            <p:cNvSpPr>
              <a:spLocks noChangeAspect="1"/>
            </p:cNvSpPr>
            <p:nvPr/>
          </p:nvSpPr>
          <p:spPr bwMode="auto">
            <a:xfrm>
              <a:off x="1495" y="2402"/>
              <a:ext cx="43" cy="89"/>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grpFill/>
            <a:ln w="38100" cmpd="sng">
              <a:solidFill>
                <a:srgbClr val="FFFF00"/>
              </a:solidFill>
              <a:prstDash val="solid"/>
              <a:round/>
              <a:headEnd/>
              <a:tailEnd/>
            </a:ln>
          </p:spPr>
          <p:txBody>
            <a:bodyPr/>
            <a:lstStyle/>
            <a:p>
              <a:endParaRPr lang="en-US"/>
            </a:p>
          </p:txBody>
        </p:sp>
        <p:sp>
          <p:nvSpPr>
            <p:cNvPr id="73831" name="Line 103"/>
            <p:cNvSpPr>
              <a:spLocks noChangeAspect="1" noChangeShapeType="1"/>
            </p:cNvSpPr>
            <p:nvPr/>
          </p:nvSpPr>
          <p:spPr bwMode="auto">
            <a:xfrm flipV="1">
              <a:off x="1538" y="2323"/>
              <a:ext cx="47" cy="79"/>
            </a:xfrm>
            <a:prstGeom prst="line">
              <a:avLst/>
            </a:prstGeom>
            <a:grpFill/>
            <a:ln w="38100">
              <a:solidFill>
                <a:srgbClr val="FFFF00"/>
              </a:solidFill>
              <a:round/>
              <a:headEnd/>
              <a:tailEnd/>
            </a:ln>
          </p:spPr>
          <p:txBody>
            <a:bodyPr/>
            <a:lstStyle/>
            <a:p>
              <a:endParaRPr lang="en-US"/>
            </a:p>
          </p:txBody>
        </p:sp>
        <p:sp>
          <p:nvSpPr>
            <p:cNvPr id="73832" name="Freeform 104"/>
            <p:cNvSpPr>
              <a:spLocks noChangeAspect="1"/>
            </p:cNvSpPr>
            <p:nvPr/>
          </p:nvSpPr>
          <p:spPr bwMode="auto">
            <a:xfrm>
              <a:off x="1585" y="2253"/>
              <a:ext cx="43" cy="70"/>
            </a:xfrm>
            <a:custGeom>
              <a:avLst/>
              <a:gdLst/>
              <a:ahLst/>
              <a:cxnLst>
                <a:cxn ang="0">
                  <a:pos x="0" y="83"/>
                </a:cxn>
                <a:cxn ang="0">
                  <a:pos x="27" y="39"/>
                </a:cxn>
                <a:cxn ang="0">
                  <a:pos x="51" y="0"/>
                </a:cxn>
              </a:cxnLst>
              <a:rect l="0" t="0" r="r" b="b"/>
              <a:pathLst>
                <a:path w="51" h="83">
                  <a:moveTo>
                    <a:pt x="0" y="83"/>
                  </a:moveTo>
                  <a:lnTo>
                    <a:pt x="27" y="39"/>
                  </a:lnTo>
                  <a:lnTo>
                    <a:pt x="51" y="0"/>
                  </a:lnTo>
                </a:path>
              </a:pathLst>
            </a:custGeom>
            <a:grpFill/>
            <a:ln w="38100" cmpd="sng">
              <a:solidFill>
                <a:srgbClr val="FFFF00"/>
              </a:solidFill>
              <a:prstDash val="solid"/>
              <a:round/>
              <a:headEnd/>
              <a:tailEnd/>
            </a:ln>
          </p:spPr>
          <p:txBody>
            <a:bodyPr/>
            <a:lstStyle/>
            <a:p>
              <a:endParaRPr lang="en-US"/>
            </a:p>
          </p:txBody>
        </p:sp>
        <p:sp>
          <p:nvSpPr>
            <p:cNvPr id="73833" name="Freeform 105"/>
            <p:cNvSpPr>
              <a:spLocks noChangeAspect="1"/>
            </p:cNvSpPr>
            <p:nvPr/>
          </p:nvSpPr>
          <p:spPr bwMode="auto">
            <a:xfrm>
              <a:off x="1628" y="2187"/>
              <a:ext cx="43" cy="66"/>
            </a:xfrm>
            <a:custGeom>
              <a:avLst/>
              <a:gdLst/>
              <a:ahLst/>
              <a:cxnLst>
                <a:cxn ang="0">
                  <a:pos x="0" y="79"/>
                </a:cxn>
                <a:cxn ang="0">
                  <a:pos x="23" y="40"/>
                </a:cxn>
                <a:cxn ang="0">
                  <a:pos x="51" y="0"/>
                </a:cxn>
              </a:cxnLst>
              <a:rect l="0" t="0" r="r" b="b"/>
              <a:pathLst>
                <a:path w="51" h="79">
                  <a:moveTo>
                    <a:pt x="0" y="79"/>
                  </a:moveTo>
                  <a:lnTo>
                    <a:pt x="23" y="40"/>
                  </a:lnTo>
                  <a:lnTo>
                    <a:pt x="51" y="0"/>
                  </a:lnTo>
                </a:path>
              </a:pathLst>
            </a:custGeom>
            <a:grpFill/>
            <a:ln w="38100" cmpd="sng">
              <a:solidFill>
                <a:srgbClr val="FFFF00"/>
              </a:solidFill>
              <a:prstDash val="solid"/>
              <a:round/>
              <a:headEnd/>
              <a:tailEnd/>
            </a:ln>
          </p:spPr>
          <p:txBody>
            <a:bodyPr/>
            <a:lstStyle/>
            <a:p>
              <a:endParaRPr lang="en-US"/>
            </a:p>
          </p:txBody>
        </p:sp>
        <p:sp>
          <p:nvSpPr>
            <p:cNvPr id="73834" name="Freeform 106"/>
            <p:cNvSpPr>
              <a:spLocks noChangeAspect="1"/>
            </p:cNvSpPr>
            <p:nvPr/>
          </p:nvSpPr>
          <p:spPr bwMode="auto">
            <a:xfrm>
              <a:off x="1671" y="2131"/>
              <a:ext cx="43" cy="56"/>
            </a:xfrm>
            <a:custGeom>
              <a:avLst/>
              <a:gdLst/>
              <a:ahLst/>
              <a:cxnLst>
                <a:cxn ang="0">
                  <a:pos x="0" y="66"/>
                </a:cxn>
                <a:cxn ang="0">
                  <a:pos x="23" y="31"/>
                </a:cxn>
                <a:cxn ang="0">
                  <a:pos x="51" y="0"/>
                </a:cxn>
              </a:cxnLst>
              <a:rect l="0" t="0" r="r" b="b"/>
              <a:pathLst>
                <a:path w="51" h="66">
                  <a:moveTo>
                    <a:pt x="0" y="66"/>
                  </a:moveTo>
                  <a:lnTo>
                    <a:pt x="23" y="31"/>
                  </a:lnTo>
                  <a:lnTo>
                    <a:pt x="51" y="0"/>
                  </a:lnTo>
                </a:path>
              </a:pathLst>
            </a:custGeom>
            <a:grpFill/>
            <a:ln w="38100" cmpd="sng">
              <a:solidFill>
                <a:srgbClr val="FFFF00"/>
              </a:solidFill>
              <a:prstDash val="solid"/>
              <a:round/>
              <a:headEnd/>
              <a:tailEnd/>
            </a:ln>
          </p:spPr>
          <p:txBody>
            <a:bodyPr/>
            <a:lstStyle/>
            <a:p>
              <a:endParaRPr lang="en-US"/>
            </a:p>
          </p:txBody>
        </p:sp>
        <p:sp>
          <p:nvSpPr>
            <p:cNvPr id="73835" name="Freeform 107"/>
            <p:cNvSpPr>
              <a:spLocks noChangeAspect="1"/>
            </p:cNvSpPr>
            <p:nvPr/>
          </p:nvSpPr>
          <p:spPr bwMode="auto">
            <a:xfrm>
              <a:off x="1714" y="2085"/>
              <a:ext cx="46" cy="46"/>
            </a:xfrm>
            <a:custGeom>
              <a:avLst/>
              <a:gdLst/>
              <a:ahLst/>
              <a:cxnLst>
                <a:cxn ang="0">
                  <a:pos x="0" y="55"/>
                </a:cxn>
                <a:cxn ang="0">
                  <a:pos x="28" y="27"/>
                </a:cxn>
                <a:cxn ang="0">
                  <a:pos x="55" y="0"/>
                </a:cxn>
              </a:cxnLst>
              <a:rect l="0" t="0" r="r" b="b"/>
              <a:pathLst>
                <a:path w="55" h="55">
                  <a:moveTo>
                    <a:pt x="0" y="55"/>
                  </a:moveTo>
                  <a:lnTo>
                    <a:pt x="28" y="27"/>
                  </a:lnTo>
                  <a:lnTo>
                    <a:pt x="55" y="0"/>
                  </a:lnTo>
                </a:path>
              </a:pathLst>
            </a:custGeom>
            <a:grpFill/>
            <a:ln w="38100" cmpd="sng">
              <a:solidFill>
                <a:srgbClr val="FFFF00"/>
              </a:solidFill>
              <a:prstDash val="solid"/>
              <a:round/>
              <a:headEnd/>
              <a:tailEnd/>
            </a:ln>
          </p:spPr>
          <p:txBody>
            <a:bodyPr/>
            <a:lstStyle/>
            <a:p>
              <a:endParaRPr lang="en-US"/>
            </a:p>
          </p:txBody>
        </p:sp>
        <p:sp>
          <p:nvSpPr>
            <p:cNvPr id="73836" name="Freeform 108"/>
            <p:cNvSpPr>
              <a:spLocks noChangeAspect="1"/>
            </p:cNvSpPr>
            <p:nvPr/>
          </p:nvSpPr>
          <p:spPr bwMode="auto">
            <a:xfrm>
              <a:off x="1760" y="2042"/>
              <a:ext cx="43" cy="43"/>
            </a:xfrm>
            <a:custGeom>
              <a:avLst/>
              <a:gdLst/>
              <a:ahLst/>
              <a:cxnLst>
                <a:cxn ang="0">
                  <a:pos x="0" y="51"/>
                </a:cxn>
                <a:cxn ang="0">
                  <a:pos x="28" y="23"/>
                </a:cxn>
                <a:cxn ang="0">
                  <a:pos x="51" y="0"/>
                </a:cxn>
              </a:cxnLst>
              <a:rect l="0" t="0" r="r" b="b"/>
              <a:pathLst>
                <a:path w="51" h="51">
                  <a:moveTo>
                    <a:pt x="0" y="51"/>
                  </a:moveTo>
                  <a:lnTo>
                    <a:pt x="28" y="23"/>
                  </a:lnTo>
                  <a:lnTo>
                    <a:pt x="51" y="0"/>
                  </a:lnTo>
                </a:path>
              </a:pathLst>
            </a:custGeom>
            <a:grpFill/>
            <a:ln w="38100" cmpd="sng">
              <a:solidFill>
                <a:srgbClr val="FFFF00"/>
              </a:solidFill>
              <a:prstDash val="solid"/>
              <a:round/>
              <a:headEnd/>
              <a:tailEnd/>
            </a:ln>
          </p:spPr>
          <p:txBody>
            <a:bodyPr/>
            <a:lstStyle/>
            <a:p>
              <a:endParaRPr lang="en-US"/>
            </a:p>
          </p:txBody>
        </p:sp>
        <p:sp>
          <p:nvSpPr>
            <p:cNvPr id="73837" name="Freeform 109"/>
            <p:cNvSpPr>
              <a:spLocks noChangeAspect="1"/>
            </p:cNvSpPr>
            <p:nvPr/>
          </p:nvSpPr>
          <p:spPr bwMode="auto">
            <a:xfrm>
              <a:off x="1803" y="2009"/>
              <a:ext cx="43" cy="33"/>
            </a:xfrm>
            <a:custGeom>
              <a:avLst/>
              <a:gdLst/>
              <a:ahLst/>
              <a:cxnLst>
                <a:cxn ang="0">
                  <a:pos x="0" y="40"/>
                </a:cxn>
                <a:cxn ang="0">
                  <a:pos x="24" y="20"/>
                </a:cxn>
                <a:cxn ang="0">
                  <a:pos x="51" y="0"/>
                </a:cxn>
              </a:cxnLst>
              <a:rect l="0" t="0" r="r" b="b"/>
              <a:pathLst>
                <a:path w="51" h="40">
                  <a:moveTo>
                    <a:pt x="0" y="40"/>
                  </a:moveTo>
                  <a:lnTo>
                    <a:pt x="24" y="20"/>
                  </a:lnTo>
                  <a:lnTo>
                    <a:pt x="51" y="0"/>
                  </a:lnTo>
                </a:path>
              </a:pathLst>
            </a:custGeom>
            <a:grpFill/>
            <a:ln w="38100" cmpd="sng">
              <a:solidFill>
                <a:srgbClr val="FFFF00"/>
              </a:solidFill>
              <a:prstDash val="solid"/>
              <a:round/>
              <a:headEnd/>
              <a:tailEnd/>
            </a:ln>
          </p:spPr>
          <p:txBody>
            <a:bodyPr/>
            <a:lstStyle/>
            <a:p>
              <a:endParaRPr lang="en-US"/>
            </a:p>
          </p:txBody>
        </p:sp>
        <p:sp>
          <p:nvSpPr>
            <p:cNvPr id="73838" name="Line 110"/>
            <p:cNvSpPr>
              <a:spLocks noChangeAspect="1" noChangeShapeType="1"/>
            </p:cNvSpPr>
            <p:nvPr/>
          </p:nvSpPr>
          <p:spPr bwMode="auto">
            <a:xfrm flipV="1">
              <a:off x="1846" y="1982"/>
              <a:ext cx="46" cy="27"/>
            </a:xfrm>
            <a:prstGeom prst="line">
              <a:avLst/>
            </a:prstGeom>
            <a:grpFill/>
            <a:ln w="38100">
              <a:solidFill>
                <a:srgbClr val="FFFF00"/>
              </a:solidFill>
              <a:round/>
              <a:headEnd/>
              <a:tailEnd/>
            </a:ln>
          </p:spPr>
          <p:txBody>
            <a:bodyPr/>
            <a:lstStyle/>
            <a:p>
              <a:endParaRPr lang="en-US"/>
            </a:p>
          </p:txBody>
        </p:sp>
        <p:sp>
          <p:nvSpPr>
            <p:cNvPr id="73839" name="Freeform 111"/>
            <p:cNvSpPr>
              <a:spLocks noChangeAspect="1"/>
            </p:cNvSpPr>
            <p:nvPr/>
          </p:nvSpPr>
          <p:spPr bwMode="auto">
            <a:xfrm>
              <a:off x="1892" y="1962"/>
              <a:ext cx="44" cy="20"/>
            </a:xfrm>
            <a:custGeom>
              <a:avLst/>
              <a:gdLst/>
              <a:ahLst/>
              <a:cxnLst>
                <a:cxn ang="0">
                  <a:pos x="0" y="24"/>
                </a:cxn>
                <a:cxn ang="0">
                  <a:pos x="28" y="12"/>
                </a:cxn>
                <a:cxn ang="0">
                  <a:pos x="52" y="0"/>
                </a:cxn>
              </a:cxnLst>
              <a:rect l="0" t="0" r="r" b="b"/>
              <a:pathLst>
                <a:path w="52" h="24">
                  <a:moveTo>
                    <a:pt x="0" y="24"/>
                  </a:moveTo>
                  <a:lnTo>
                    <a:pt x="28" y="12"/>
                  </a:lnTo>
                  <a:lnTo>
                    <a:pt x="52" y="0"/>
                  </a:lnTo>
                </a:path>
              </a:pathLst>
            </a:custGeom>
            <a:grpFill/>
            <a:ln w="38100" cmpd="sng">
              <a:solidFill>
                <a:srgbClr val="FFFF00"/>
              </a:solidFill>
              <a:prstDash val="solid"/>
              <a:round/>
              <a:headEnd/>
              <a:tailEnd/>
            </a:ln>
          </p:spPr>
          <p:txBody>
            <a:bodyPr/>
            <a:lstStyle/>
            <a:p>
              <a:endParaRPr lang="en-US"/>
            </a:p>
          </p:txBody>
        </p:sp>
        <p:sp>
          <p:nvSpPr>
            <p:cNvPr id="73840" name="Freeform 112"/>
            <p:cNvSpPr>
              <a:spLocks noChangeAspect="1"/>
            </p:cNvSpPr>
            <p:nvPr/>
          </p:nvSpPr>
          <p:spPr bwMode="auto">
            <a:xfrm>
              <a:off x="1936" y="1952"/>
              <a:ext cx="43" cy="10"/>
            </a:xfrm>
            <a:custGeom>
              <a:avLst/>
              <a:gdLst/>
              <a:ahLst/>
              <a:cxnLst>
                <a:cxn ang="0">
                  <a:pos x="0" y="12"/>
                </a:cxn>
                <a:cxn ang="0">
                  <a:pos x="23" y="4"/>
                </a:cxn>
                <a:cxn ang="0">
                  <a:pos x="51" y="0"/>
                </a:cxn>
              </a:cxnLst>
              <a:rect l="0" t="0" r="r" b="b"/>
              <a:pathLst>
                <a:path w="51" h="12">
                  <a:moveTo>
                    <a:pt x="0" y="12"/>
                  </a:moveTo>
                  <a:lnTo>
                    <a:pt x="23" y="4"/>
                  </a:lnTo>
                  <a:lnTo>
                    <a:pt x="51" y="0"/>
                  </a:lnTo>
                </a:path>
              </a:pathLst>
            </a:custGeom>
            <a:grpFill/>
            <a:ln w="38100" cmpd="sng">
              <a:solidFill>
                <a:srgbClr val="FFFF00"/>
              </a:solidFill>
              <a:prstDash val="solid"/>
              <a:round/>
              <a:headEnd/>
              <a:tailEnd/>
            </a:ln>
          </p:spPr>
          <p:txBody>
            <a:bodyPr/>
            <a:lstStyle/>
            <a:p>
              <a:endParaRPr lang="en-US"/>
            </a:p>
          </p:txBody>
        </p:sp>
        <p:sp>
          <p:nvSpPr>
            <p:cNvPr id="73841" name="Line 113"/>
            <p:cNvSpPr>
              <a:spLocks noChangeAspect="1" noChangeShapeType="1"/>
            </p:cNvSpPr>
            <p:nvPr/>
          </p:nvSpPr>
          <p:spPr bwMode="auto">
            <a:xfrm flipV="1">
              <a:off x="1979" y="1949"/>
              <a:ext cx="46" cy="3"/>
            </a:xfrm>
            <a:prstGeom prst="line">
              <a:avLst/>
            </a:prstGeom>
            <a:grpFill/>
            <a:ln w="38100">
              <a:solidFill>
                <a:srgbClr val="FFFF00"/>
              </a:solidFill>
              <a:round/>
              <a:headEnd/>
              <a:tailEnd/>
            </a:ln>
          </p:spPr>
          <p:txBody>
            <a:bodyPr/>
            <a:lstStyle/>
            <a:p>
              <a:endParaRPr lang="en-US"/>
            </a:p>
          </p:txBody>
        </p:sp>
        <p:sp>
          <p:nvSpPr>
            <p:cNvPr id="73842" name="Line 114"/>
            <p:cNvSpPr>
              <a:spLocks noChangeAspect="1" noChangeShapeType="1"/>
            </p:cNvSpPr>
            <p:nvPr/>
          </p:nvSpPr>
          <p:spPr bwMode="auto">
            <a:xfrm>
              <a:off x="2025" y="1949"/>
              <a:ext cx="43" cy="3"/>
            </a:xfrm>
            <a:prstGeom prst="line">
              <a:avLst/>
            </a:prstGeom>
            <a:grpFill/>
            <a:ln w="38100">
              <a:solidFill>
                <a:srgbClr val="FFFF00"/>
              </a:solidFill>
              <a:round/>
              <a:headEnd/>
              <a:tailEnd/>
            </a:ln>
          </p:spPr>
          <p:txBody>
            <a:bodyPr/>
            <a:lstStyle/>
            <a:p>
              <a:endParaRPr lang="en-US"/>
            </a:p>
          </p:txBody>
        </p:sp>
        <p:sp>
          <p:nvSpPr>
            <p:cNvPr id="73843" name="Freeform 115"/>
            <p:cNvSpPr>
              <a:spLocks noChangeAspect="1"/>
            </p:cNvSpPr>
            <p:nvPr/>
          </p:nvSpPr>
          <p:spPr bwMode="auto">
            <a:xfrm>
              <a:off x="2068" y="1952"/>
              <a:ext cx="42" cy="10"/>
            </a:xfrm>
            <a:custGeom>
              <a:avLst/>
              <a:gdLst/>
              <a:ahLst/>
              <a:cxnLst>
                <a:cxn ang="0">
                  <a:pos x="0" y="0"/>
                </a:cxn>
                <a:cxn ang="0">
                  <a:pos x="24" y="4"/>
                </a:cxn>
                <a:cxn ang="0">
                  <a:pos x="51" y="12"/>
                </a:cxn>
              </a:cxnLst>
              <a:rect l="0" t="0" r="r" b="b"/>
              <a:pathLst>
                <a:path w="51" h="12">
                  <a:moveTo>
                    <a:pt x="0" y="0"/>
                  </a:moveTo>
                  <a:lnTo>
                    <a:pt x="24" y="4"/>
                  </a:lnTo>
                  <a:lnTo>
                    <a:pt x="51" y="12"/>
                  </a:lnTo>
                </a:path>
              </a:pathLst>
            </a:custGeom>
            <a:grpFill/>
            <a:ln w="38100" cmpd="sng">
              <a:solidFill>
                <a:srgbClr val="FFFF00"/>
              </a:solidFill>
              <a:prstDash val="solid"/>
              <a:round/>
              <a:headEnd/>
              <a:tailEnd/>
            </a:ln>
          </p:spPr>
          <p:txBody>
            <a:bodyPr/>
            <a:lstStyle/>
            <a:p>
              <a:endParaRPr lang="en-US"/>
            </a:p>
          </p:txBody>
        </p:sp>
        <p:sp>
          <p:nvSpPr>
            <p:cNvPr id="73844" name="Freeform 116"/>
            <p:cNvSpPr>
              <a:spLocks noChangeAspect="1"/>
            </p:cNvSpPr>
            <p:nvPr/>
          </p:nvSpPr>
          <p:spPr bwMode="auto">
            <a:xfrm>
              <a:off x="2110" y="1962"/>
              <a:ext cx="43" cy="20"/>
            </a:xfrm>
            <a:custGeom>
              <a:avLst/>
              <a:gdLst/>
              <a:ahLst/>
              <a:cxnLst>
                <a:cxn ang="0">
                  <a:pos x="0" y="0"/>
                </a:cxn>
                <a:cxn ang="0">
                  <a:pos x="24" y="12"/>
                </a:cxn>
                <a:cxn ang="0">
                  <a:pos x="51" y="24"/>
                </a:cxn>
              </a:cxnLst>
              <a:rect l="0" t="0" r="r" b="b"/>
              <a:pathLst>
                <a:path w="51" h="24">
                  <a:moveTo>
                    <a:pt x="0" y="0"/>
                  </a:moveTo>
                  <a:lnTo>
                    <a:pt x="24" y="12"/>
                  </a:lnTo>
                  <a:lnTo>
                    <a:pt x="51" y="24"/>
                  </a:lnTo>
                </a:path>
              </a:pathLst>
            </a:custGeom>
            <a:grpFill/>
            <a:ln w="38100" cmpd="sng">
              <a:solidFill>
                <a:srgbClr val="FFFF00"/>
              </a:solidFill>
              <a:prstDash val="solid"/>
              <a:round/>
              <a:headEnd/>
              <a:tailEnd/>
            </a:ln>
          </p:spPr>
          <p:txBody>
            <a:bodyPr/>
            <a:lstStyle/>
            <a:p>
              <a:endParaRPr lang="en-US"/>
            </a:p>
          </p:txBody>
        </p:sp>
        <p:sp>
          <p:nvSpPr>
            <p:cNvPr id="73845" name="Line 117"/>
            <p:cNvSpPr>
              <a:spLocks noChangeAspect="1" noChangeShapeType="1"/>
            </p:cNvSpPr>
            <p:nvPr/>
          </p:nvSpPr>
          <p:spPr bwMode="auto">
            <a:xfrm>
              <a:off x="2153" y="1982"/>
              <a:ext cx="47" cy="27"/>
            </a:xfrm>
            <a:prstGeom prst="line">
              <a:avLst/>
            </a:prstGeom>
            <a:grpFill/>
            <a:ln w="38100">
              <a:solidFill>
                <a:srgbClr val="FFFF00"/>
              </a:solidFill>
              <a:round/>
              <a:headEnd/>
              <a:tailEnd/>
            </a:ln>
          </p:spPr>
          <p:txBody>
            <a:bodyPr/>
            <a:lstStyle/>
            <a:p>
              <a:endParaRPr lang="en-US"/>
            </a:p>
          </p:txBody>
        </p:sp>
        <p:sp>
          <p:nvSpPr>
            <p:cNvPr id="73846" name="Freeform 118"/>
            <p:cNvSpPr>
              <a:spLocks noChangeAspect="1"/>
            </p:cNvSpPr>
            <p:nvPr/>
          </p:nvSpPr>
          <p:spPr bwMode="auto">
            <a:xfrm>
              <a:off x="2200" y="2009"/>
              <a:ext cx="43" cy="33"/>
            </a:xfrm>
            <a:custGeom>
              <a:avLst/>
              <a:gdLst/>
              <a:ahLst/>
              <a:cxnLst>
                <a:cxn ang="0">
                  <a:pos x="0" y="0"/>
                </a:cxn>
                <a:cxn ang="0">
                  <a:pos x="28" y="20"/>
                </a:cxn>
                <a:cxn ang="0">
                  <a:pos x="52" y="40"/>
                </a:cxn>
              </a:cxnLst>
              <a:rect l="0" t="0" r="r" b="b"/>
              <a:pathLst>
                <a:path w="52" h="40">
                  <a:moveTo>
                    <a:pt x="0" y="0"/>
                  </a:moveTo>
                  <a:lnTo>
                    <a:pt x="28" y="20"/>
                  </a:lnTo>
                  <a:lnTo>
                    <a:pt x="52" y="40"/>
                  </a:lnTo>
                </a:path>
              </a:pathLst>
            </a:custGeom>
            <a:grpFill/>
            <a:ln w="38100" cmpd="sng">
              <a:solidFill>
                <a:srgbClr val="FFFF00"/>
              </a:solidFill>
              <a:prstDash val="solid"/>
              <a:round/>
              <a:headEnd/>
              <a:tailEnd/>
            </a:ln>
          </p:spPr>
          <p:txBody>
            <a:bodyPr/>
            <a:lstStyle/>
            <a:p>
              <a:endParaRPr lang="en-US"/>
            </a:p>
          </p:txBody>
        </p:sp>
        <p:sp>
          <p:nvSpPr>
            <p:cNvPr id="73847" name="Freeform 119"/>
            <p:cNvSpPr>
              <a:spLocks noChangeAspect="1"/>
            </p:cNvSpPr>
            <p:nvPr/>
          </p:nvSpPr>
          <p:spPr bwMode="auto">
            <a:xfrm>
              <a:off x="2243" y="2042"/>
              <a:ext cx="43" cy="43"/>
            </a:xfrm>
            <a:custGeom>
              <a:avLst/>
              <a:gdLst/>
              <a:ahLst/>
              <a:cxnLst>
                <a:cxn ang="0">
                  <a:pos x="0" y="0"/>
                </a:cxn>
                <a:cxn ang="0">
                  <a:pos x="23" y="23"/>
                </a:cxn>
                <a:cxn ang="0">
                  <a:pos x="51" y="51"/>
                </a:cxn>
              </a:cxnLst>
              <a:rect l="0" t="0" r="r" b="b"/>
              <a:pathLst>
                <a:path w="51" h="51">
                  <a:moveTo>
                    <a:pt x="0" y="0"/>
                  </a:moveTo>
                  <a:lnTo>
                    <a:pt x="23" y="23"/>
                  </a:lnTo>
                  <a:lnTo>
                    <a:pt x="51" y="51"/>
                  </a:lnTo>
                </a:path>
              </a:pathLst>
            </a:custGeom>
            <a:grpFill/>
            <a:ln w="38100" cmpd="sng">
              <a:solidFill>
                <a:srgbClr val="FFFF00"/>
              </a:solidFill>
              <a:prstDash val="solid"/>
              <a:round/>
              <a:headEnd/>
              <a:tailEnd/>
            </a:ln>
          </p:spPr>
          <p:txBody>
            <a:bodyPr/>
            <a:lstStyle/>
            <a:p>
              <a:endParaRPr lang="en-US"/>
            </a:p>
          </p:txBody>
        </p:sp>
        <p:sp>
          <p:nvSpPr>
            <p:cNvPr id="73848" name="Freeform 120"/>
            <p:cNvSpPr>
              <a:spLocks noChangeAspect="1"/>
            </p:cNvSpPr>
            <p:nvPr/>
          </p:nvSpPr>
          <p:spPr bwMode="auto">
            <a:xfrm>
              <a:off x="2286" y="2085"/>
              <a:ext cx="46" cy="46"/>
            </a:xfrm>
            <a:custGeom>
              <a:avLst/>
              <a:gdLst/>
              <a:ahLst/>
              <a:cxnLst>
                <a:cxn ang="0">
                  <a:pos x="0" y="0"/>
                </a:cxn>
                <a:cxn ang="0">
                  <a:pos x="27" y="27"/>
                </a:cxn>
                <a:cxn ang="0">
                  <a:pos x="55" y="55"/>
                </a:cxn>
              </a:cxnLst>
              <a:rect l="0" t="0" r="r" b="b"/>
              <a:pathLst>
                <a:path w="55" h="55">
                  <a:moveTo>
                    <a:pt x="0" y="0"/>
                  </a:moveTo>
                  <a:lnTo>
                    <a:pt x="27" y="27"/>
                  </a:lnTo>
                  <a:lnTo>
                    <a:pt x="55" y="55"/>
                  </a:lnTo>
                </a:path>
              </a:pathLst>
            </a:custGeom>
            <a:grpFill/>
            <a:ln w="38100" cmpd="sng">
              <a:solidFill>
                <a:srgbClr val="FFFF00"/>
              </a:solidFill>
              <a:prstDash val="solid"/>
              <a:round/>
              <a:headEnd/>
              <a:tailEnd/>
            </a:ln>
          </p:spPr>
          <p:txBody>
            <a:bodyPr/>
            <a:lstStyle/>
            <a:p>
              <a:endParaRPr lang="en-US"/>
            </a:p>
          </p:txBody>
        </p:sp>
        <p:sp>
          <p:nvSpPr>
            <p:cNvPr id="73849" name="Freeform 121"/>
            <p:cNvSpPr>
              <a:spLocks noChangeAspect="1"/>
            </p:cNvSpPr>
            <p:nvPr/>
          </p:nvSpPr>
          <p:spPr bwMode="auto">
            <a:xfrm>
              <a:off x="2332" y="2131"/>
              <a:ext cx="43" cy="56"/>
            </a:xfrm>
            <a:custGeom>
              <a:avLst/>
              <a:gdLst/>
              <a:ahLst/>
              <a:cxnLst>
                <a:cxn ang="0">
                  <a:pos x="0" y="0"/>
                </a:cxn>
                <a:cxn ang="0">
                  <a:pos x="27" y="31"/>
                </a:cxn>
                <a:cxn ang="0">
                  <a:pos x="51" y="66"/>
                </a:cxn>
              </a:cxnLst>
              <a:rect l="0" t="0" r="r" b="b"/>
              <a:pathLst>
                <a:path w="51" h="66">
                  <a:moveTo>
                    <a:pt x="0" y="0"/>
                  </a:moveTo>
                  <a:lnTo>
                    <a:pt x="27" y="31"/>
                  </a:lnTo>
                  <a:lnTo>
                    <a:pt x="51" y="66"/>
                  </a:lnTo>
                </a:path>
              </a:pathLst>
            </a:custGeom>
            <a:grpFill/>
            <a:ln w="38100" cmpd="sng">
              <a:solidFill>
                <a:srgbClr val="FFFF00"/>
              </a:solidFill>
              <a:prstDash val="solid"/>
              <a:round/>
              <a:headEnd/>
              <a:tailEnd/>
            </a:ln>
          </p:spPr>
          <p:txBody>
            <a:bodyPr/>
            <a:lstStyle/>
            <a:p>
              <a:endParaRPr lang="en-US"/>
            </a:p>
          </p:txBody>
        </p:sp>
        <p:sp>
          <p:nvSpPr>
            <p:cNvPr id="73850" name="Freeform 122"/>
            <p:cNvSpPr>
              <a:spLocks noChangeAspect="1"/>
            </p:cNvSpPr>
            <p:nvPr/>
          </p:nvSpPr>
          <p:spPr bwMode="auto">
            <a:xfrm>
              <a:off x="2375" y="2187"/>
              <a:ext cx="43" cy="66"/>
            </a:xfrm>
            <a:custGeom>
              <a:avLst/>
              <a:gdLst/>
              <a:ahLst/>
              <a:cxnLst>
                <a:cxn ang="0">
                  <a:pos x="0" y="0"/>
                </a:cxn>
                <a:cxn ang="0">
                  <a:pos x="24" y="40"/>
                </a:cxn>
                <a:cxn ang="0">
                  <a:pos x="51" y="79"/>
                </a:cxn>
              </a:cxnLst>
              <a:rect l="0" t="0" r="r" b="b"/>
              <a:pathLst>
                <a:path w="51" h="79">
                  <a:moveTo>
                    <a:pt x="0" y="0"/>
                  </a:moveTo>
                  <a:lnTo>
                    <a:pt x="24" y="40"/>
                  </a:lnTo>
                  <a:lnTo>
                    <a:pt x="51" y="79"/>
                  </a:lnTo>
                </a:path>
              </a:pathLst>
            </a:custGeom>
            <a:grpFill/>
            <a:ln w="38100" cmpd="sng">
              <a:solidFill>
                <a:srgbClr val="FFFF00"/>
              </a:solidFill>
              <a:prstDash val="solid"/>
              <a:round/>
              <a:headEnd/>
              <a:tailEnd/>
            </a:ln>
          </p:spPr>
          <p:txBody>
            <a:bodyPr/>
            <a:lstStyle/>
            <a:p>
              <a:endParaRPr lang="en-US"/>
            </a:p>
          </p:txBody>
        </p:sp>
        <p:sp>
          <p:nvSpPr>
            <p:cNvPr id="73851" name="Line 123"/>
            <p:cNvSpPr>
              <a:spLocks noChangeAspect="1" noChangeShapeType="1"/>
            </p:cNvSpPr>
            <p:nvPr/>
          </p:nvSpPr>
          <p:spPr bwMode="auto">
            <a:xfrm>
              <a:off x="2418" y="2253"/>
              <a:ext cx="46" cy="73"/>
            </a:xfrm>
            <a:prstGeom prst="line">
              <a:avLst/>
            </a:prstGeom>
            <a:grpFill/>
            <a:ln w="38100">
              <a:solidFill>
                <a:srgbClr val="FFFF00"/>
              </a:solidFill>
              <a:round/>
              <a:headEnd/>
              <a:tailEnd/>
            </a:ln>
          </p:spPr>
          <p:txBody>
            <a:bodyPr/>
            <a:lstStyle/>
            <a:p>
              <a:endParaRPr lang="en-US"/>
            </a:p>
          </p:txBody>
        </p:sp>
        <p:sp>
          <p:nvSpPr>
            <p:cNvPr id="73852" name="Freeform 124"/>
            <p:cNvSpPr>
              <a:spLocks noChangeAspect="1"/>
            </p:cNvSpPr>
            <p:nvPr/>
          </p:nvSpPr>
          <p:spPr bwMode="auto">
            <a:xfrm>
              <a:off x="2464" y="2326"/>
              <a:ext cx="43" cy="76"/>
            </a:xfrm>
            <a:custGeom>
              <a:avLst/>
              <a:gdLst/>
              <a:ahLst/>
              <a:cxnLst>
                <a:cxn ang="0">
                  <a:pos x="0" y="0"/>
                </a:cxn>
                <a:cxn ang="0">
                  <a:pos x="28" y="43"/>
                </a:cxn>
                <a:cxn ang="0">
                  <a:pos x="51" y="90"/>
                </a:cxn>
              </a:cxnLst>
              <a:rect l="0" t="0" r="r" b="b"/>
              <a:pathLst>
                <a:path w="51" h="90">
                  <a:moveTo>
                    <a:pt x="0" y="0"/>
                  </a:moveTo>
                  <a:lnTo>
                    <a:pt x="28" y="43"/>
                  </a:lnTo>
                  <a:lnTo>
                    <a:pt x="51" y="90"/>
                  </a:lnTo>
                </a:path>
              </a:pathLst>
            </a:custGeom>
            <a:grpFill/>
            <a:ln w="38100" cmpd="sng">
              <a:solidFill>
                <a:srgbClr val="FFFF00"/>
              </a:solidFill>
              <a:prstDash val="solid"/>
              <a:round/>
              <a:headEnd/>
              <a:tailEnd/>
            </a:ln>
          </p:spPr>
          <p:txBody>
            <a:bodyPr/>
            <a:lstStyle/>
            <a:p>
              <a:endParaRPr lang="en-US"/>
            </a:p>
          </p:txBody>
        </p:sp>
        <p:sp>
          <p:nvSpPr>
            <p:cNvPr id="73853" name="Freeform 125"/>
            <p:cNvSpPr>
              <a:spLocks noChangeAspect="1"/>
            </p:cNvSpPr>
            <p:nvPr/>
          </p:nvSpPr>
          <p:spPr bwMode="auto">
            <a:xfrm>
              <a:off x="2507" y="2402"/>
              <a:ext cx="43" cy="89"/>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grpFill/>
            <a:ln w="38100" cmpd="sng">
              <a:solidFill>
                <a:srgbClr val="FFFF00"/>
              </a:solidFill>
              <a:prstDash val="solid"/>
              <a:round/>
              <a:headEnd/>
              <a:tailEnd/>
            </a:ln>
          </p:spPr>
          <p:txBody>
            <a:bodyPr/>
            <a:lstStyle/>
            <a:p>
              <a:endParaRPr lang="en-US"/>
            </a:p>
          </p:txBody>
        </p:sp>
        <p:sp>
          <p:nvSpPr>
            <p:cNvPr id="73854" name="Freeform 126"/>
            <p:cNvSpPr>
              <a:spLocks noChangeAspect="1"/>
            </p:cNvSpPr>
            <p:nvPr/>
          </p:nvSpPr>
          <p:spPr bwMode="auto">
            <a:xfrm>
              <a:off x="2550" y="2491"/>
              <a:ext cx="44" cy="93"/>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grpFill/>
            <a:ln w="38100" cmpd="sng">
              <a:solidFill>
                <a:srgbClr val="FFFF00"/>
              </a:solidFill>
              <a:prstDash val="solid"/>
              <a:round/>
              <a:headEnd/>
              <a:tailEnd/>
            </a:ln>
          </p:spPr>
          <p:txBody>
            <a:bodyPr/>
            <a:lstStyle/>
            <a:p>
              <a:endParaRPr lang="en-US"/>
            </a:p>
          </p:txBody>
        </p:sp>
        <p:sp>
          <p:nvSpPr>
            <p:cNvPr id="73855" name="Freeform 127"/>
            <p:cNvSpPr>
              <a:spLocks noChangeAspect="1"/>
            </p:cNvSpPr>
            <p:nvPr/>
          </p:nvSpPr>
          <p:spPr bwMode="auto">
            <a:xfrm>
              <a:off x="2594" y="2584"/>
              <a:ext cx="46" cy="102"/>
            </a:xfrm>
            <a:custGeom>
              <a:avLst/>
              <a:gdLst/>
              <a:ahLst/>
              <a:cxnLst>
                <a:cxn ang="0">
                  <a:pos x="0" y="0"/>
                </a:cxn>
                <a:cxn ang="0">
                  <a:pos x="27" y="59"/>
                </a:cxn>
                <a:cxn ang="0">
                  <a:pos x="55" y="122"/>
                </a:cxn>
              </a:cxnLst>
              <a:rect l="0" t="0" r="r" b="b"/>
              <a:pathLst>
                <a:path w="55" h="122">
                  <a:moveTo>
                    <a:pt x="0" y="0"/>
                  </a:moveTo>
                  <a:lnTo>
                    <a:pt x="27" y="59"/>
                  </a:lnTo>
                  <a:lnTo>
                    <a:pt x="55" y="122"/>
                  </a:lnTo>
                </a:path>
              </a:pathLst>
            </a:custGeom>
            <a:grpFill/>
            <a:ln w="38100" cmpd="sng">
              <a:solidFill>
                <a:srgbClr val="FFFF00"/>
              </a:solidFill>
              <a:prstDash val="solid"/>
              <a:round/>
              <a:headEnd/>
              <a:tailEnd/>
            </a:ln>
          </p:spPr>
          <p:txBody>
            <a:bodyPr/>
            <a:lstStyle/>
            <a:p>
              <a:endParaRPr lang="en-US"/>
            </a:p>
          </p:txBody>
        </p:sp>
        <p:sp>
          <p:nvSpPr>
            <p:cNvPr id="73856" name="Line 128"/>
            <p:cNvSpPr>
              <a:spLocks noChangeAspect="1" noChangeShapeType="1"/>
            </p:cNvSpPr>
            <p:nvPr/>
          </p:nvSpPr>
          <p:spPr bwMode="auto">
            <a:xfrm>
              <a:off x="2640" y="2686"/>
              <a:ext cx="43" cy="110"/>
            </a:xfrm>
            <a:prstGeom prst="line">
              <a:avLst/>
            </a:prstGeom>
            <a:grpFill/>
            <a:ln w="38100">
              <a:solidFill>
                <a:srgbClr val="FFFF00"/>
              </a:solidFill>
              <a:round/>
              <a:headEnd/>
              <a:tailEnd/>
            </a:ln>
          </p:spPr>
          <p:txBody>
            <a:bodyPr/>
            <a:lstStyle/>
            <a:p>
              <a:endParaRPr lang="en-US"/>
            </a:p>
          </p:txBody>
        </p:sp>
      </p:grpSp>
      <p:grpSp>
        <p:nvGrpSpPr>
          <p:cNvPr id="7" name="Group 129"/>
          <p:cNvGrpSpPr>
            <a:grpSpLocks noChangeAspect="1"/>
          </p:cNvGrpSpPr>
          <p:nvPr/>
        </p:nvGrpSpPr>
        <p:grpSpPr bwMode="auto">
          <a:xfrm>
            <a:off x="1425575" y="3586163"/>
            <a:ext cx="1470025" cy="312738"/>
            <a:chOff x="1345" y="2016"/>
            <a:chExt cx="1193" cy="672"/>
          </a:xfrm>
        </p:grpSpPr>
        <p:sp>
          <p:nvSpPr>
            <p:cNvPr id="73858" name="Arc 130"/>
            <p:cNvSpPr>
              <a:spLocks noChangeAspect="1"/>
            </p:cNvSpPr>
            <p:nvPr/>
          </p:nvSpPr>
          <p:spPr bwMode="auto">
            <a:xfrm rot="5400000" flipH="1" flipV="1">
              <a:off x="1521" y="1840"/>
              <a:ext cx="672" cy="1024"/>
            </a:xfrm>
            <a:custGeom>
              <a:avLst/>
              <a:gdLst>
                <a:gd name="G0" fmla="+- 0 0 0"/>
                <a:gd name="G1" fmla="+- 21600 0 0"/>
                <a:gd name="G2" fmla="+- 21600 0 0"/>
                <a:gd name="T0" fmla="*/ 0 w 21600"/>
                <a:gd name="T1" fmla="*/ 0 h 25603"/>
                <a:gd name="T2" fmla="*/ 21226 w 21600"/>
                <a:gd name="T3" fmla="*/ 25603 h 25603"/>
                <a:gd name="T4" fmla="*/ 0 w 21600"/>
                <a:gd name="T5" fmla="*/ 21600 h 25603"/>
              </a:gdLst>
              <a:ahLst/>
              <a:cxnLst>
                <a:cxn ang="0">
                  <a:pos x="T0" y="T1"/>
                </a:cxn>
                <a:cxn ang="0">
                  <a:pos x="T2" y="T3"/>
                </a:cxn>
                <a:cxn ang="0">
                  <a:pos x="T4" y="T5"/>
                </a:cxn>
              </a:cxnLst>
              <a:rect l="0" t="0" r="r" b="b"/>
              <a:pathLst>
                <a:path w="21600" h="25603" fill="none" extrusionOk="0">
                  <a:moveTo>
                    <a:pt x="-1" y="0"/>
                  </a:moveTo>
                  <a:cubicBezTo>
                    <a:pt x="11929" y="0"/>
                    <a:pt x="21600" y="9670"/>
                    <a:pt x="21600" y="21600"/>
                  </a:cubicBezTo>
                  <a:cubicBezTo>
                    <a:pt x="21600" y="22943"/>
                    <a:pt x="21474" y="24283"/>
                    <a:pt x="21225" y="25602"/>
                  </a:cubicBezTo>
                </a:path>
                <a:path w="21600" h="25603" stroke="0" extrusionOk="0">
                  <a:moveTo>
                    <a:pt x="-1" y="0"/>
                  </a:moveTo>
                  <a:cubicBezTo>
                    <a:pt x="11929" y="0"/>
                    <a:pt x="21600" y="9670"/>
                    <a:pt x="21600" y="21600"/>
                  </a:cubicBezTo>
                  <a:cubicBezTo>
                    <a:pt x="21600" y="22943"/>
                    <a:pt x="21474" y="24283"/>
                    <a:pt x="21225" y="25602"/>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73859" name="Line 131"/>
            <p:cNvSpPr>
              <a:spLocks noChangeAspect="1" noChangeShapeType="1"/>
            </p:cNvSpPr>
            <p:nvPr/>
          </p:nvSpPr>
          <p:spPr bwMode="auto">
            <a:xfrm>
              <a:off x="2298" y="2016"/>
              <a:ext cx="240" cy="0"/>
            </a:xfrm>
            <a:prstGeom prst="line">
              <a:avLst/>
            </a:prstGeom>
            <a:noFill/>
            <a:ln w="38100">
              <a:solidFill>
                <a:schemeClr val="tx1"/>
              </a:solidFill>
              <a:round/>
              <a:headEnd/>
              <a:tailEnd/>
            </a:ln>
            <a:effectLst/>
          </p:spPr>
          <p:txBody>
            <a:bodyPr wrap="none" anchor="ctr"/>
            <a:lstStyle/>
            <a:p>
              <a:endParaRPr lang="en-US"/>
            </a:p>
          </p:txBody>
        </p:sp>
      </p:grpSp>
      <p:sp>
        <p:nvSpPr>
          <p:cNvPr id="73860" name="Oval 132"/>
          <p:cNvSpPr>
            <a:spLocks noChangeAspect="1" noChangeArrowheads="1"/>
          </p:cNvSpPr>
          <p:nvPr/>
        </p:nvSpPr>
        <p:spPr bwMode="auto">
          <a:xfrm>
            <a:off x="2659063" y="3502025"/>
            <a:ext cx="160338" cy="160338"/>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27" name="Text Box 6"/>
          <p:cNvSpPr txBox="1">
            <a:spLocks noChangeAspect="1" noChangeArrowheads="1"/>
          </p:cNvSpPr>
          <p:nvPr/>
        </p:nvSpPr>
        <p:spPr bwMode="auto">
          <a:xfrm rot="-5400000">
            <a:off x="7759442" y="3073191"/>
            <a:ext cx="1826141" cy="338554"/>
          </a:xfrm>
          <a:prstGeom prst="rect">
            <a:avLst/>
          </a:prstGeom>
          <a:noFill/>
          <a:ln w="9525">
            <a:noFill/>
            <a:miter lim="800000"/>
            <a:headEnd/>
            <a:tailEnd/>
          </a:ln>
          <a:effectLst/>
        </p:spPr>
        <p:txBody>
          <a:bodyPr wrap="none">
            <a:spAutoFit/>
          </a:bodyPr>
          <a:lstStyle/>
          <a:p>
            <a:pPr algn="ctr"/>
            <a:r>
              <a:rPr lang="en-GB" sz="1600" b="0" dirty="0" smtClean="0">
                <a:latin typeface="Arial" charset="0"/>
              </a:rPr>
              <a:t>Prey consumption</a:t>
            </a:r>
            <a:endParaRPr lang="en-GB" sz="1600" b="0" dirty="0">
              <a:latin typeface="Arial" charset="0"/>
            </a:endParaRPr>
          </a:p>
        </p:txBody>
      </p:sp>
      <p:grpSp>
        <p:nvGrpSpPr>
          <p:cNvPr id="8" name="Group 132"/>
          <p:cNvGrpSpPr/>
          <p:nvPr/>
        </p:nvGrpSpPr>
        <p:grpSpPr>
          <a:xfrm>
            <a:off x="990600" y="5066929"/>
            <a:ext cx="2425703" cy="1791071"/>
            <a:chOff x="990600" y="5066929"/>
            <a:chExt cx="2425703" cy="1791071"/>
          </a:xfrm>
        </p:grpSpPr>
        <p:pic>
          <p:nvPicPr>
            <p:cNvPr id="128" name="Picture 1"/>
            <p:cNvPicPr>
              <a:picLocks noChangeAspect="1" noChangeArrowheads="1"/>
            </p:cNvPicPr>
            <p:nvPr/>
          </p:nvPicPr>
          <p:blipFill>
            <a:blip r:embed="rId2" cstate="print"/>
            <a:srcRect/>
            <a:stretch>
              <a:fillRect/>
            </a:stretch>
          </p:blipFill>
          <p:spPr bwMode="auto">
            <a:xfrm rot="16200000">
              <a:off x="1307916" y="4749613"/>
              <a:ext cx="1791071" cy="2425703"/>
            </a:xfrm>
            <a:prstGeom prst="rect">
              <a:avLst/>
            </a:prstGeom>
            <a:noFill/>
            <a:ln w="9525">
              <a:noFill/>
              <a:miter lim="800000"/>
              <a:headEnd/>
              <a:tailEnd/>
            </a:ln>
          </p:spPr>
        </p:pic>
        <p:sp>
          <p:nvSpPr>
            <p:cNvPr id="129" name="Oval 128"/>
            <p:cNvSpPr/>
            <p:nvPr/>
          </p:nvSpPr>
          <p:spPr>
            <a:xfrm>
              <a:off x="2514600" y="6096000"/>
              <a:ext cx="533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33"/>
          <p:cNvGrpSpPr/>
          <p:nvPr/>
        </p:nvGrpSpPr>
        <p:grpSpPr>
          <a:xfrm>
            <a:off x="3822697" y="5029201"/>
            <a:ext cx="2425703" cy="1791071"/>
            <a:chOff x="3822697" y="5029201"/>
            <a:chExt cx="2425703" cy="1791071"/>
          </a:xfrm>
        </p:grpSpPr>
        <p:pic>
          <p:nvPicPr>
            <p:cNvPr id="130" name="Picture 1"/>
            <p:cNvPicPr>
              <a:picLocks noChangeAspect="1" noChangeArrowheads="1"/>
            </p:cNvPicPr>
            <p:nvPr/>
          </p:nvPicPr>
          <p:blipFill>
            <a:blip r:embed="rId2" cstate="print"/>
            <a:srcRect/>
            <a:stretch>
              <a:fillRect/>
            </a:stretch>
          </p:blipFill>
          <p:spPr bwMode="auto">
            <a:xfrm rot="16200000">
              <a:off x="4140013" y="4711885"/>
              <a:ext cx="1791071" cy="2425703"/>
            </a:xfrm>
            <a:prstGeom prst="rect">
              <a:avLst/>
            </a:prstGeom>
            <a:noFill/>
            <a:ln w="9525">
              <a:noFill/>
              <a:miter lim="800000"/>
              <a:headEnd/>
              <a:tailEnd/>
            </a:ln>
          </p:spPr>
        </p:pic>
        <p:sp>
          <p:nvSpPr>
            <p:cNvPr id="131" name="Oval 130"/>
            <p:cNvSpPr/>
            <p:nvPr/>
          </p:nvSpPr>
          <p:spPr>
            <a:xfrm>
              <a:off x="4953000" y="5257800"/>
              <a:ext cx="533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04800"/>
            <a:ext cx="7772400" cy="1143000"/>
          </a:xfrm>
        </p:spPr>
        <p:txBody>
          <a:bodyPr/>
          <a:lstStyle/>
          <a:p>
            <a:r>
              <a:rPr lang="en-GB" sz="3200" dirty="0">
                <a:solidFill>
                  <a:srgbClr val="FFFF00"/>
                </a:solidFill>
                <a:latin typeface="Helvetica" pitchFamily="34" charset="0"/>
              </a:rPr>
              <a:t>Allee effects </a:t>
            </a:r>
            <a:r>
              <a:rPr lang="en-GB" sz="3200" dirty="0" smtClean="0">
                <a:solidFill>
                  <a:srgbClr val="FFFF00"/>
                </a:solidFill>
                <a:latin typeface="Helvetica" pitchFamily="34" charset="0"/>
              </a:rPr>
              <a:t>and outbreak dynamics emerge </a:t>
            </a:r>
            <a:r>
              <a:rPr lang="en-GB" sz="3200" dirty="0">
                <a:solidFill>
                  <a:srgbClr val="FFFF00"/>
                </a:solidFill>
                <a:latin typeface="Helvetica" pitchFamily="34" charset="0"/>
              </a:rPr>
              <a:t>from simple predator-prey models</a:t>
            </a:r>
          </a:p>
        </p:txBody>
      </p:sp>
      <p:sp>
        <p:nvSpPr>
          <p:cNvPr id="64577" name="Text Box 65"/>
          <p:cNvSpPr txBox="1">
            <a:spLocks noChangeArrowheads="1"/>
          </p:cNvSpPr>
          <p:nvPr/>
        </p:nvSpPr>
        <p:spPr bwMode="auto">
          <a:xfrm>
            <a:off x="457200" y="4951413"/>
            <a:ext cx="6548588" cy="1477328"/>
          </a:xfrm>
          <a:prstGeom prst="rect">
            <a:avLst/>
          </a:prstGeom>
          <a:noFill/>
          <a:ln w="9525">
            <a:noFill/>
            <a:miter lim="800000"/>
            <a:headEnd/>
            <a:tailEnd/>
          </a:ln>
          <a:effectLst/>
        </p:spPr>
        <p:txBody>
          <a:bodyPr wrap="none">
            <a:spAutoFit/>
          </a:bodyPr>
          <a:lstStyle/>
          <a:p>
            <a:pPr>
              <a:buFontTx/>
              <a:buChar char="•"/>
            </a:pPr>
            <a:r>
              <a:rPr lang="en-GB" sz="1800" dirty="0">
                <a:solidFill>
                  <a:srgbClr val="FFFF00"/>
                </a:solidFill>
                <a:latin typeface="Helvetica" pitchFamily="34" charset="0"/>
              </a:rPr>
              <a:t> Small prey populations &lt; unstable equilibrium,</a:t>
            </a:r>
          </a:p>
          <a:p>
            <a:r>
              <a:rPr lang="en-GB" sz="1800" dirty="0">
                <a:solidFill>
                  <a:srgbClr val="FFFF00"/>
                </a:solidFill>
                <a:latin typeface="Helvetica" pitchFamily="34" charset="0"/>
              </a:rPr>
              <a:t>spiral to </a:t>
            </a:r>
            <a:r>
              <a:rPr lang="en-GB" sz="1800" dirty="0">
                <a:latin typeface="Helvetica" pitchFamily="34" charset="0"/>
              </a:rPr>
              <a:t>local extinction</a:t>
            </a:r>
            <a:endParaRPr lang="en-GB" sz="1800" b="0" dirty="0">
              <a:latin typeface="Helvetica" pitchFamily="34" charset="0"/>
            </a:endParaRPr>
          </a:p>
          <a:p>
            <a:endParaRPr lang="en-GB" sz="1800" b="0" dirty="0">
              <a:solidFill>
                <a:srgbClr val="FFFF00"/>
              </a:solidFill>
              <a:latin typeface="Helvetica" pitchFamily="34" charset="0"/>
            </a:endParaRPr>
          </a:p>
          <a:p>
            <a:pPr>
              <a:buFontTx/>
              <a:buChar char="•"/>
            </a:pPr>
            <a:r>
              <a:rPr lang="en-GB" sz="1800" dirty="0">
                <a:solidFill>
                  <a:srgbClr val="FFFF00"/>
                </a:solidFill>
                <a:latin typeface="Helvetica" pitchFamily="34" charset="0"/>
              </a:rPr>
              <a:t> Large prey populations exceed the unstable equilibrium point</a:t>
            </a:r>
          </a:p>
          <a:p>
            <a:r>
              <a:rPr lang="en-GB" sz="1800" dirty="0">
                <a:solidFill>
                  <a:srgbClr val="FFFF00"/>
                </a:solidFill>
                <a:latin typeface="Helvetica" pitchFamily="34" charset="0"/>
              </a:rPr>
              <a:t>resulting in</a:t>
            </a:r>
            <a:r>
              <a:rPr lang="en-GB" sz="1800" dirty="0">
                <a:latin typeface="Helvetica" pitchFamily="34" charset="0"/>
              </a:rPr>
              <a:t> outbreaks</a:t>
            </a:r>
            <a:endParaRPr lang="en-GB" b="0" dirty="0">
              <a:latin typeface="Helvetica" pitchFamily="34" charset="0"/>
            </a:endParaRPr>
          </a:p>
        </p:txBody>
      </p:sp>
      <p:sp>
        <p:nvSpPr>
          <p:cNvPr id="64517" name="Line 5"/>
          <p:cNvSpPr>
            <a:spLocks noChangeShapeType="1"/>
          </p:cNvSpPr>
          <p:nvPr/>
        </p:nvSpPr>
        <p:spPr bwMode="auto">
          <a:xfrm>
            <a:off x="2916238" y="1752600"/>
            <a:ext cx="1587" cy="2365375"/>
          </a:xfrm>
          <a:prstGeom prst="line">
            <a:avLst/>
          </a:prstGeom>
          <a:noFill/>
          <a:ln w="38100">
            <a:solidFill>
              <a:schemeClr val="tx1"/>
            </a:solidFill>
            <a:round/>
            <a:headEnd/>
            <a:tailEnd/>
          </a:ln>
        </p:spPr>
        <p:txBody>
          <a:bodyPr/>
          <a:lstStyle/>
          <a:p>
            <a:endParaRPr lang="en-US"/>
          </a:p>
        </p:txBody>
      </p:sp>
      <p:sp>
        <p:nvSpPr>
          <p:cNvPr id="64520" name="Line 8"/>
          <p:cNvSpPr>
            <a:spLocks noChangeShapeType="1"/>
          </p:cNvSpPr>
          <p:nvPr/>
        </p:nvSpPr>
        <p:spPr bwMode="auto">
          <a:xfrm>
            <a:off x="2916238" y="3525838"/>
            <a:ext cx="3260725" cy="1587"/>
          </a:xfrm>
          <a:prstGeom prst="line">
            <a:avLst/>
          </a:prstGeom>
          <a:noFill/>
          <a:ln w="38100">
            <a:solidFill>
              <a:srgbClr val="FFFFFF"/>
            </a:solidFill>
            <a:prstDash val="sysDot"/>
            <a:round/>
            <a:headEnd/>
            <a:tailEnd/>
          </a:ln>
        </p:spPr>
        <p:txBody>
          <a:bodyPr/>
          <a:lstStyle/>
          <a:p>
            <a:endParaRPr lang="en-US"/>
          </a:p>
        </p:txBody>
      </p:sp>
      <p:sp>
        <p:nvSpPr>
          <p:cNvPr id="64521" name="Line 9"/>
          <p:cNvSpPr>
            <a:spLocks noChangeShapeType="1"/>
          </p:cNvSpPr>
          <p:nvPr/>
        </p:nvSpPr>
        <p:spPr bwMode="auto">
          <a:xfrm flipV="1">
            <a:off x="2916238" y="3525838"/>
            <a:ext cx="1587" cy="49212"/>
          </a:xfrm>
          <a:prstGeom prst="line">
            <a:avLst/>
          </a:prstGeom>
          <a:noFill/>
          <a:ln w="38100">
            <a:solidFill>
              <a:schemeClr val="tx1"/>
            </a:solidFill>
            <a:round/>
            <a:headEnd/>
            <a:tailEnd/>
          </a:ln>
        </p:spPr>
        <p:txBody>
          <a:bodyPr/>
          <a:lstStyle/>
          <a:p>
            <a:endParaRPr lang="en-US"/>
          </a:p>
        </p:txBody>
      </p:sp>
      <p:sp>
        <p:nvSpPr>
          <p:cNvPr id="64523" name="Line 11"/>
          <p:cNvSpPr>
            <a:spLocks noChangeShapeType="1"/>
          </p:cNvSpPr>
          <p:nvPr/>
        </p:nvSpPr>
        <p:spPr bwMode="auto">
          <a:xfrm flipV="1">
            <a:off x="3019425" y="4005263"/>
            <a:ext cx="3175" cy="112712"/>
          </a:xfrm>
          <a:prstGeom prst="line">
            <a:avLst/>
          </a:prstGeom>
          <a:noFill/>
          <a:ln w="19050">
            <a:solidFill>
              <a:srgbClr val="FFFF00"/>
            </a:solidFill>
            <a:round/>
            <a:headEnd/>
            <a:tailEnd/>
          </a:ln>
        </p:spPr>
        <p:txBody>
          <a:bodyPr/>
          <a:lstStyle/>
          <a:p>
            <a:endParaRPr lang="en-US"/>
          </a:p>
        </p:txBody>
      </p:sp>
      <p:sp>
        <p:nvSpPr>
          <p:cNvPr id="64524" name="Line 12"/>
          <p:cNvSpPr>
            <a:spLocks noChangeShapeType="1"/>
          </p:cNvSpPr>
          <p:nvPr/>
        </p:nvSpPr>
        <p:spPr bwMode="auto">
          <a:xfrm flipV="1">
            <a:off x="3022600" y="3338513"/>
            <a:ext cx="57150" cy="666750"/>
          </a:xfrm>
          <a:prstGeom prst="line">
            <a:avLst/>
          </a:prstGeom>
          <a:noFill/>
          <a:ln w="19050">
            <a:solidFill>
              <a:srgbClr val="FFFF00"/>
            </a:solidFill>
            <a:round/>
            <a:headEnd/>
            <a:tailEnd/>
          </a:ln>
        </p:spPr>
        <p:txBody>
          <a:bodyPr/>
          <a:lstStyle/>
          <a:p>
            <a:endParaRPr lang="en-US"/>
          </a:p>
        </p:txBody>
      </p:sp>
      <p:sp>
        <p:nvSpPr>
          <p:cNvPr id="64525" name="Line 13"/>
          <p:cNvSpPr>
            <a:spLocks noChangeShapeType="1"/>
          </p:cNvSpPr>
          <p:nvPr/>
        </p:nvSpPr>
        <p:spPr bwMode="auto">
          <a:xfrm flipV="1">
            <a:off x="3079750" y="3025775"/>
            <a:ext cx="55563" cy="312738"/>
          </a:xfrm>
          <a:prstGeom prst="line">
            <a:avLst/>
          </a:prstGeom>
          <a:noFill/>
          <a:ln w="19050">
            <a:solidFill>
              <a:srgbClr val="FFFF00"/>
            </a:solidFill>
            <a:round/>
            <a:headEnd/>
            <a:tailEnd/>
          </a:ln>
        </p:spPr>
        <p:txBody>
          <a:bodyPr/>
          <a:lstStyle/>
          <a:p>
            <a:endParaRPr lang="en-US"/>
          </a:p>
        </p:txBody>
      </p:sp>
      <p:sp>
        <p:nvSpPr>
          <p:cNvPr id="64526" name="Line 14"/>
          <p:cNvSpPr>
            <a:spLocks noChangeShapeType="1"/>
          </p:cNvSpPr>
          <p:nvPr/>
        </p:nvSpPr>
        <p:spPr bwMode="auto">
          <a:xfrm flipV="1">
            <a:off x="3135313" y="2851150"/>
            <a:ext cx="55562" cy="174625"/>
          </a:xfrm>
          <a:prstGeom prst="line">
            <a:avLst/>
          </a:prstGeom>
          <a:noFill/>
          <a:ln w="19050">
            <a:solidFill>
              <a:srgbClr val="FFFF00"/>
            </a:solidFill>
            <a:round/>
            <a:headEnd/>
            <a:tailEnd/>
          </a:ln>
        </p:spPr>
        <p:txBody>
          <a:bodyPr/>
          <a:lstStyle/>
          <a:p>
            <a:endParaRPr lang="en-US"/>
          </a:p>
        </p:txBody>
      </p:sp>
      <p:sp>
        <p:nvSpPr>
          <p:cNvPr id="64527" name="Line 15"/>
          <p:cNvSpPr>
            <a:spLocks noChangeShapeType="1"/>
          </p:cNvSpPr>
          <p:nvPr/>
        </p:nvSpPr>
        <p:spPr bwMode="auto">
          <a:xfrm flipV="1">
            <a:off x="3190875" y="2751138"/>
            <a:ext cx="50800" cy="100012"/>
          </a:xfrm>
          <a:prstGeom prst="line">
            <a:avLst/>
          </a:prstGeom>
          <a:noFill/>
          <a:ln w="19050">
            <a:solidFill>
              <a:srgbClr val="FFFF00"/>
            </a:solidFill>
            <a:round/>
            <a:headEnd/>
            <a:tailEnd/>
          </a:ln>
        </p:spPr>
        <p:txBody>
          <a:bodyPr/>
          <a:lstStyle/>
          <a:p>
            <a:endParaRPr lang="en-US"/>
          </a:p>
        </p:txBody>
      </p:sp>
      <p:sp>
        <p:nvSpPr>
          <p:cNvPr id="64528" name="Line 16"/>
          <p:cNvSpPr>
            <a:spLocks noChangeShapeType="1"/>
          </p:cNvSpPr>
          <p:nvPr/>
        </p:nvSpPr>
        <p:spPr bwMode="auto">
          <a:xfrm flipV="1">
            <a:off x="3241675" y="2695575"/>
            <a:ext cx="55563" cy="55563"/>
          </a:xfrm>
          <a:prstGeom prst="line">
            <a:avLst/>
          </a:prstGeom>
          <a:noFill/>
          <a:ln w="19050">
            <a:solidFill>
              <a:srgbClr val="FFFF00"/>
            </a:solidFill>
            <a:round/>
            <a:headEnd/>
            <a:tailEnd/>
          </a:ln>
        </p:spPr>
        <p:txBody>
          <a:bodyPr/>
          <a:lstStyle/>
          <a:p>
            <a:endParaRPr lang="en-US"/>
          </a:p>
        </p:txBody>
      </p:sp>
      <p:sp>
        <p:nvSpPr>
          <p:cNvPr id="64529" name="Line 17"/>
          <p:cNvSpPr>
            <a:spLocks noChangeShapeType="1"/>
          </p:cNvSpPr>
          <p:nvPr/>
        </p:nvSpPr>
        <p:spPr bwMode="auto">
          <a:xfrm flipV="1">
            <a:off x="3297238" y="2657475"/>
            <a:ext cx="57150" cy="38100"/>
          </a:xfrm>
          <a:prstGeom prst="line">
            <a:avLst/>
          </a:prstGeom>
          <a:noFill/>
          <a:ln w="19050">
            <a:solidFill>
              <a:srgbClr val="FFFF00"/>
            </a:solidFill>
            <a:round/>
            <a:headEnd/>
            <a:tailEnd/>
          </a:ln>
        </p:spPr>
        <p:txBody>
          <a:bodyPr/>
          <a:lstStyle/>
          <a:p>
            <a:endParaRPr lang="en-US"/>
          </a:p>
        </p:txBody>
      </p:sp>
      <p:sp>
        <p:nvSpPr>
          <p:cNvPr id="64530" name="Line 18"/>
          <p:cNvSpPr>
            <a:spLocks noChangeShapeType="1"/>
          </p:cNvSpPr>
          <p:nvPr/>
        </p:nvSpPr>
        <p:spPr bwMode="auto">
          <a:xfrm flipV="1">
            <a:off x="3354388" y="2640013"/>
            <a:ext cx="49212" cy="17462"/>
          </a:xfrm>
          <a:prstGeom prst="line">
            <a:avLst/>
          </a:prstGeom>
          <a:noFill/>
          <a:ln w="19050">
            <a:solidFill>
              <a:srgbClr val="FFFF00"/>
            </a:solidFill>
            <a:round/>
            <a:headEnd/>
            <a:tailEnd/>
          </a:ln>
        </p:spPr>
        <p:txBody>
          <a:bodyPr/>
          <a:lstStyle/>
          <a:p>
            <a:endParaRPr lang="en-US"/>
          </a:p>
        </p:txBody>
      </p:sp>
      <p:sp>
        <p:nvSpPr>
          <p:cNvPr id="64531" name="Line 19"/>
          <p:cNvSpPr>
            <a:spLocks noChangeShapeType="1"/>
          </p:cNvSpPr>
          <p:nvPr/>
        </p:nvSpPr>
        <p:spPr bwMode="auto">
          <a:xfrm>
            <a:off x="3403600" y="2640013"/>
            <a:ext cx="57150" cy="1587"/>
          </a:xfrm>
          <a:prstGeom prst="line">
            <a:avLst/>
          </a:prstGeom>
          <a:noFill/>
          <a:ln w="19050">
            <a:solidFill>
              <a:srgbClr val="FFFF00"/>
            </a:solidFill>
            <a:round/>
            <a:headEnd/>
            <a:tailEnd/>
          </a:ln>
        </p:spPr>
        <p:txBody>
          <a:bodyPr/>
          <a:lstStyle/>
          <a:p>
            <a:endParaRPr lang="en-US"/>
          </a:p>
        </p:txBody>
      </p:sp>
      <p:sp>
        <p:nvSpPr>
          <p:cNvPr id="64532" name="Line 20"/>
          <p:cNvSpPr>
            <a:spLocks noChangeShapeType="1"/>
          </p:cNvSpPr>
          <p:nvPr/>
        </p:nvSpPr>
        <p:spPr bwMode="auto">
          <a:xfrm>
            <a:off x="3460750" y="2640013"/>
            <a:ext cx="55563" cy="1587"/>
          </a:xfrm>
          <a:prstGeom prst="line">
            <a:avLst/>
          </a:prstGeom>
          <a:noFill/>
          <a:ln w="19050">
            <a:solidFill>
              <a:srgbClr val="FFFF00"/>
            </a:solidFill>
            <a:round/>
            <a:headEnd/>
            <a:tailEnd/>
          </a:ln>
        </p:spPr>
        <p:txBody>
          <a:bodyPr/>
          <a:lstStyle/>
          <a:p>
            <a:endParaRPr lang="en-US"/>
          </a:p>
        </p:txBody>
      </p:sp>
      <p:sp>
        <p:nvSpPr>
          <p:cNvPr id="64533" name="Line 21"/>
          <p:cNvSpPr>
            <a:spLocks noChangeShapeType="1"/>
          </p:cNvSpPr>
          <p:nvPr/>
        </p:nvSpPr>
        <p:spPr bwMode="auto">
          <a:xfrm>
            <a:off x="3516313" y="2640013"/>
            <a:ext cx="50800" cy="11112"/>
          </a:xfrm>
          <a:prstGeom prst="line">
            <a:avLst/>
          </a:prstGeom>
          <a:noFill/>
          <a:ln w="19050">
            <a:solidFill>
              <a:srgbClr val="FFFF00"/>
            </a:solidFill>
            <a:round/>
            <a:headEnd/>
            <a:tailEnd/>
          </a:ln>
        </p:spPr>
        <p:txBody>
          <a:bodyPr/>
          <a:lstStyle/>
          <a:p>
            <a:endParaRPr lang="en-US"/>
          </a:p>
        </p:txBody>
      </p:sp>
      <p:sp>
        <p:nvSpPr>
          <p:cNvPr id="64534" name="Line 22"/>
          <p:cNvSpPr>
            <a:spLocks noChangeShapeType="1"/>
          </p:cNvSpPr>
          <p:nvPr/>
        </p:nvSpPr>
        <p:spPr bwMode="auto">
          <a:xfrm>
            <a:off x="3567113" y="2651125"/>
            <a:ext cx="55562" cy="19050"/>
          </a:xfrm>
          <a:prstGeom prst="line">
            <a:avLst/>
          </a:prstGeom>
          <a:noFill/>
          <a:ln w="19050">
            <a:solidFill>
              <a:srgbClr val="FFFF00"/>
            </a:solidFill>
            <a:round/>
            <a:headEnd/>
            <a:tailEnd/>
          </a:ln>
        </p:spPr>
        <p:txBody>
          <a:bodyPr/>
          <a:lstStyle/>
          <a:p>
            <a:endParaRPr lang="en-US"/>
          </a:p>
        </p:txBody>
      </p:sp>
      <p:sp>
        <p:nvSpPr>
          <p:cNvPr id="64535" name="Line 23"/>
          <p:cNvSpPr>
            <a:spLocks noChangeShapeType="1"/>
          </p:cNvSpPr>
          <p:nvPr/>
        </p:nvSpPr>
        <p:spPr bwMode="auto">
          <a:xfrm>
            <a:off x="3622675" y="2670175"/>
            <a:ext cx="55563" cy="19050"/>
          </a:xfrm>
          <a:prstGeom prst="line">
            <a:avLst/>
          </a:prstGeom>
          <a:noFill/>
          <a:ln w="19050">
            <a:solidFill>
              <a:srgbClr val="FFFF00"/>
            </a:solidFill>
            <a:round/>
            <a:headEnd/>
            <a:tailEnd/>
          </a:ln>
        </p:spPr>
        <p:txBody>
          <a:bodyPr/>
          <a:lstStyle/>
          <a:p>
            <a:endParaRPr lang="en-US"/>
          </a:p>
        </p:txBody>
      </p:sp>
      <p:sp>
        <p:nvSpPr>
          <p:cNvPr id="64536" name="Line 24"/>
          <p:cNvSpPr>
            <a:spLocks noChangeShapeType="1"/>
          </p:cNvSpPr>
          <p:nvPr/>
        </p:nvSpPr>
        <p:spPr bwMode="auto">
          <a:xfrm>
            <a:off x="3678238" y="2689225"/>
            <a:ext cx="57150" cy="25400"/>
          </a:xfrm>
          <a:prstGeom prst="line">
            <a:avLst/>
          </a:prstGeom>
          <a:noFill/>
          <a:ln w="19050">
            <a:solidFill>
              <a:srgbClr val="FFFF00"/>
            </a:solidFill>
            <a:round/>
            <a:headEnd/>
            <a:tailEnd/>
          </a:ln>
        </p:spPr>
        <p:txBody>
          <a:bodyPr/>
          <a:lstStyle/>
          <a:p>
            <a:endParaRPr lang="en-US"/>
          </a:p>
        </p:txBody>
      </p:sp>
      <p:sp>
        <p:nvSpPr>
          <p:cNvPr id="64537" name="Line 25"/>
          <p:cNvSpPr>
            <a:spLocks noChangeShapeType="1"/>
          </p:cNvSpPr>
          <p:nvPr/>
        </p:nvSpPr>
        <p:spPr bwMode="auto">
          <a:xfrm>
            <a:off x="3735388" y="2714625"/>
            <a:ext cx="49212" cy="23813"/>
          </a:xfrm>
          <a:prstGeom prst="line">
            <a:avLst/>
          </a:prstGeom>
          <a:noFill/>
          <a:ln w="19050">
            <a:solidFill>
              <a:srgbClr val="FFFF00"/>
            </a:solidFill>
            <a:round/>
            <a:headEnd/>
            <a:tailEnd/>
          </a:ln>
        </p:spPr>
        <p:txBody>
          <a:bodyPr/>
          <a:lstStyle/>
          <a:p>
            <a:endParaRPr lang="en-US"/>
          </a:p>
        </p:txBody>
      </p:sp>
      <p:sp>
        <p:nvSpPr>
          <p:cNvPr id="64538" name="Line 26"/>
          <p:cNvSpPr>
            <a:spLocks noChangeShapeType="1"/>
          </p:cNvSpPr>
          <p:nvPr/>
        </p:nvSpPr>
        <p:spPr bwMode="auto">
          <a:xfrm>
            <a:off x="3784600" y="2738438"/>
            <a:ext cx="57150" cy="25400"/>
          </a:xfrm>
          <a:prstGeom prst="line">
            <a:avLst/>
          </a:prstGeom>
          <a:noFill/>
          <a:ln w="19050">
            <a:solidFill>
              <a:srgbClr val="FFFF00"/>
            </a:solidFill>
            <a:round/>
            <a:headEnd/>
            <a:tailEnd/>
          </a:ln>
        </p:spPr>
        <p:txBody>
          <a:bodyPr/>
          <a:lstStyle/>
          <a:p>
            <a:endParaRPr lang="en-US"/>
          </a:p>
        </p:txBody>
      </p:sp>
      <p:sp>
        <p:nvSpPr>
          <p:cNvPr id="64539" name="Line 27"/>
          <p:cNvSpPr>
            <a:spLocks noChangeShapeType="1"/>
          </p:cNvSpPr>
          <p:nvPr/>
        </p:nvSpPr>
        <p:spPr bwMode="auto">
          <a:xfrm>
            <a:off x="3841750" y="2763838"/>
            <a:ext cx="55563" cy="31750"/>
          </a:xfrm>
          <a:prstGeom prst="line">
            <a:avLst/>
          </a:prstGeom>
          <a:noFill/>
          <a:ln w="19050">
            <a:solidFill>
              <a:srgbClr val="FFFF00"/>
            </a:solidFill>
            <a:round/>
            <a:headEnd/>
            <a:tailEnd/>
          </a:ln>
        </p:spPr>
        <p:txBody>
          <a:bodyPr/>
          <a:lstStyle/>
          <a:p>
            <a:endParaRPr lang="en-US"/>
          </a:p>
        </p:txBody>
      </p:sp>
      <p:sp>
        <p:nvSpPr>
          <p:cNvPr id="64540" name="Line 28"/>
          <p:cNvSpPr>
            <a:spLocks noChangeShapeType="1"/>
          </p:cNvSpPr>
          <p:nvPr/>
        </p:nvSpPr>
        <p:spPr bwMode="auto">
          <a:xfrm>
            <a:off x="3897313" y="2795588"/>
            <a:ext cx="50800" cy="30162"/>
          </a:xfrm>
          <a:prstGeom prst="line">
            <a:avLst/>
          </a:prstGeom>
          <a:noFill/>
          <a:ln w="19050">
            <a:solidFill>
              <a:srgbClr val="FFFF00"/>
            </a:solidFill>
            <a:round/>
            <a:headEnd/>
            <a:tailEnd/>
          </a:ln>
        </p:spPr>
        <p:txBody>
          <a:bodyPr/>
          <a:lstStyle/>
          <a:p>
            <a:endParaRPr lang="en-US"/>
          </a:p>
        </p:txBody>
      </p:sp>
      <p:sp>
        <p:nvSpPr>
          <p:cNvPr id="64541" name="Line 29"/>
          <p:cNvSpPr>
            <a:spLocks noChangeShapeType="1"/>
          </p:cNvSpPr>
          <p:nvPr/>
        </p:nvSpPr>
        <p:spPr bwMode="auto">
          <a:xfrm>
            <a:off x="3948113" y="2825750"/>
            <a:ext cx="55562" cy="38100"/>
          </a:xfrm>
          <a:prstGeom prst="line">
            <a:avLst/>
          </a:prstGeom>
          <a:noFill/>
          <a:ln w="19050">
            <a:solidFill>
              <a:srgbClr val="FFFF00"/>
            </a:solidFill>
            <a:round/>
            <a:headEnd/>
            <a:tailEnd/>
          </a:ln>
        </p:spPr>
        <p:txBody>
          <a:bodyPr/>
          <a:lstStyle/>
          <a:p>
            <a:endParaRPr lang="en-US"/>
          </a:p>
        </p:txBody>
      </p:sp>
      <p:sp>
        <p:nvSpPr>
          <p:cNvPr id="64542" name="Line 30"/>
          <p:cNvSpPr>
            <a:spLocks noChangeShapeType="1"/>
          </p:cNvSpPr>
          <p:nvPr/>
        </p:nvSpPr>
        <p:spPr bwMode="auto">
          <a:xfrm>
            <a:off x="4003675" y="2863850"/>
            <a:ext cx="55563" cy="31750"/>
          </a:xfrm>
          <a:prstGeom prst="line">
            <a:avLst/>
          </a:prstGeom>
          <a:noFill/>
          <a:ln w="19050">
            <a:solidFill>
              <a:srgbClr val="FFFF00"/>
            </a:solidFill>
            <a:round/>
            <a:headEnd/>
            <a:tailEnd/>
          </a:ln>
        </p:spPr>
        <p:txBody>
          <a:bodyPr/>
          <a:lstStyle/>
          <a:p>
            <a:endParaRPr lang="en-US"/>
          </a:p>
        </p:txBody>
      </p:sp>
      <p:sp>
        <p:nvSpPr>
          <p:cNvPr id="64543" name="Line 31"/>
          <p:cNvSpPr>
            <a:spLocks noChangeShapeType="1"/>
          </p:cNvSpPr>
          <p:nvPr/>
        </p:nvSpPr>
        <p:spPr bwMode="auto">
          <a:xfrm>
            <a:off x="4059238" y="2895600"/>
            <a:ext cx="50800" cy="36513"/>
          </a:xfrm>
          <a:prstGeom prst="line">
            <a:avLst/>
          </a:prstGeom>
          <a:noFill/>
          <a:ln w="19050">
            <a:solidFill>
              <a:srgbClr val="FFFF00"/>
            </a:solidFill>
            <a:round/>
            <a:headEnd/>
            <a:tailEnd/>
          </a:ln>
        </p:spPr>
        <p:txBody>
          <a:bodyPr/>
          <a:lstStyle/>
          <a:p>
            <a:endParaRPr lang="en-US"/>
          </a:p>
        </p:txBody>
      </p:sp>
      <p:sp>
        <p:nvSpPr>
          <p:cNvPr id="64544" name="Line 32"/>
          <p:cNvSpPr>
            <a:spLocks noChangeShapeType="1"/>
          </p:cNvSpPr>
          <p:nvPr/>
        </p:nvSpPr>
        <p:spPr bwMode="auto">
          <a:xfrm>
            <a:off x="4110038" y="2932113"/>
            <a:ext cx="55562" cy="31750"/>
          </a:xfrm>
          <a:prstGeom prst="line">
            <a:avLst/>
          </a:prstGeom>
          <a:noFill/>
          <a:ln w="19050">
            <a:solidFill>
              <a:srgbClr val="FFFF00"/>
            </a:solidFill>
            <a:round/>
            <a:headEnd/>
            <a:tailEnd/>
          </a:ln>
        </p:spPr>
        <p:txBody>
          <a:bodyPr/>
          <a:lstStyle/>
          <a:p>
            <a:endParaRPr lang="en-US"/>
          </a:p>
        </p:txBody>
      </p:sp>
      <p:sp>
        <p:nvSpPr>
          <p:cNvPr id="64545" name="Line 33"/>
          <p:cNvSpPr>
            <a:spLocks noChangeShapeType="1"/>
          </p:cNvSpPr>
          <p:nvPr/>
        </p:nvSpPr>
        <p:spPr bwMode="auto">
          <a:xfrm>
            <a:off x="4165600" y="2963863"/>
            <a:ext cx="57150" cy="36512"/>
          </a:xfrm>
          <a:prstGeom prst="line">
            <a:avLst/>
          </a:prstGeom>
          <a:noFill/>
          <a:ln w="19050">
            <a:solidFill>
              <a:srgbClr val="FFFF00"/>
            </a:solidFill>
            <a:round/>
            <a:headEnd/>
            <a:tailEnd/>
          </a:ln>
        </p:spPr>
        <p:txBody>
          <a:bodyPr/>
          <a:lstStyle/>
          <a:p>
            <a:endParaRPr lang="en-US"/>
          </a:p>
        </p:txBody>
      </p:sp>
      <p:sp>
        <p:nvSpPr>
          <p:cNvPr id="64546" name="Line 34"/>
          <p:cNvSpPr>
            <a:spLocks noChangeShapeType="1"/>
          </p:cNvSpPr>
          <p:nvPr/>
        </p:nvSpPr>
        <p:spPr bwMode="auto">
          <a:xfrm>
            <a:off x="4222750" y="3000375"/>
            <a:ext cx="49213" cy="38100"/>
          </a:xfrm>
          <a:prstGeom prst="line">
            <a:avLst/>
          </a:prstGeom>
          <a:noFill/>
          <a:ln w="19050">
            <a:solidFill>
              <a:srgbClr val="FFFF00"/>
            </a:solidFill>
            <a:round/>
            <a:headEnd/>
            <a:tailEnd/>
          </a:ln>
        </p:spPr>
        <p:txBody>
          <a:bodyPr/>
          <a:lstStyle/>
          <a:p>
            <a:endParaRPr lang="en-US"/>
          </a:p>
        </p:txBody>
      </p:sp>
      <p:sp>
        <p:nvSpPr>
          <p:cNvPr id="64547" name="Line 35"/>
          <p:cNvSpPr>
            <a:spLocks noChangeShapeType="1"/>
          </p:cNvSpPr>
          <p:nvPr/>
        </p:nvSpPr>
        <p:spPr bwMode="auto">
          <a:xfrm>
            <a:off x="4271963" y="3038475"/>
            <a:ext cx="57150" cy="38100"/>
          </a:xfrm>
          <a:prstGeom prst="line">
            <a:avLst/>
          </a:prstGeom>
          <a:noFill/>
          <a:ln w="19050">
            <a:solidFill>
              <a:srgbClr val="FFFF00"/>
            </a:solidFill>
            <a:round/>
            <a:headEnd/>
            <a:tailEnd/>
          </a:ln>
        </p:spPr>
        <p:txBody>
          <a:bodyPr/>
          <a:lstStyle/>
          <a:p>
            <a:endParaRPr lang="en-US"/>
          </a:p>
        </p:txBody>
      </p:sp>
      <p:sp>
        <p:nvSpPr>
          <p:cNvPr id="64548" name="Line 36"/>
          <p:cNvSpPr>
            <a:spLocks noChangeShapeType="1"/>
          </p:cNvSpPr>
          <p:nvPr/>
        </p:nvSpPr>
        <p:spPr bwMode="auto">
          <a:xfrm>
            <a:off x="4329113" y="3076575"/>
            <a:ext cx="55562" cy="36513"/>
          </a:xfrm>
          <a:prstGeom prst="line">
            <a:avLst/>
          </a:prstGeom>
          <a:noFill/>
          <a:ln w="19050">
            <a:solidFill>
              <a:srgbClr val="FFFF00"/>
            </a:solidFill>
            <a:round/>
            <a:headEnd/>
            <a:tailEnd/>
          </a:ln>
        </p:spPr>
        <p:txBody>
          <a:bodyPr/>
          <a:lstStyle/>
          <a:p>
            <a:endParaRPr lang="en-US"/>
          </a:p>
        </p:txBody>
      </p:sp>
      <p:sp>
        <p:nvSpPr>
          <p:cNvPr id="64549" name="Line 37"/>
          <p:cNvSpPr>
            <a:spLocks noChangeShapeType="1"/>
          </p:cNvSpPr>
          <p:nvPr/>
        </p:nvSpPr>
        <p:spPr bwMode="auto">
          <a:xfrm>
            <a:off x="4384675" y="3113088"/>
            <a:ext cx="55563" cy="38100"/>
          </a:xfrm>
          <a:prstGeom prst="line">
            <a:avLst/>
          </a:prstGeom>
          <a:noFill/>
          <a:ln w="19050">
            <a:solidFill>
              <a:srgbClr val="FFFF00"/>
            </a:solidFill>
            <a:round/>
            <a:headEnd/>
            <a:tailEnd/>
          </a:ln>
        </p:spPr>
        <p:txBody>
          <a:bodyPr/>
          <a:lstStyle/>
          <a:p>
            <a:endParaRPr lang="en-US"/>
          </a:p>
        </p:txBody>
      </p:sp>
      <p:sp>
        <p:nvSpPr>
          <p:cNvPr id="64550" name="Line 38"/>
          <p:cNvSpPr>
            <a:spLocks noChangeShapeType="1"/>
          </p:cNvSpPr>
          <p:nvPr/>
        </p:nvSpPr>
        <p:spPr bwMode="auto">
          <a:xfrm>
            <a:off x="4440238" y="3151188"/>
            <a:ext cx="50800" cy="42862"/>
          </a:xfrm>
          <a:prstGeom prst="line">
            <a:avLst/>
          </a:prstGeom>
          <a:noFill/>
          <a:ln w="19050">
            <a:solidFill>
              <a:srgbClr val="FFFF00"/>
            </a:solidFill>
            <a:round/>
            <a:headEnd/>
            <a:tailEnd/>
          </a:ln>
        </p:spPr>
        <p:txBody>
          <a:bodyPr/>
          <a:lstStyle/>
          <a:p>
            <a:endParaRPr lang="en-US"/>
          </a:p>
        </p:txBody>
      </p:sp>
      <p:sp>
        <p:nvSpPr>
          <p:cNvPr id="64551" name="Line 39"/>
          <p:cNvSpPr>
            <a:spLocks noChangeShapeType="1"/>
          </p:cNvSpPr>
          <p:nvPr/>
        </p:nvSpPr>
        <p:spPr bwMode="auto">
          <a:xfrm>
            <a:off x="4491038" y="3194050"/>
            <a:ext cx="55562" cy="38100"/>
          </a:xfrm>
          <a:prstGeom prst="line">
            <a:avLst/>
          </a:prstGeom>
          <a:noFill/>
          <a:ln w="19050">
            <a:solidFill>
              <a:srgbClr val="FFFF00"/>
            </a:solidFill>
            <a:round/>
            <a:headEnd/>
            <a:tailEnd/>
          </a:ln>
        </p:spPr>
        <p:txBody>
          <a:bodyPr/>
          <a:lstStyle/>
          <a:p>
            <a:endParaRPr lang="en-US"/>
          </a:p>
        </p:txBody>
      </p:sp>
      <p:sp>
        <p:nvSpPr>
          <p:cNvPr id="64552" name="Line 40"/>
          <p:cNvSpPr>
            <a:spLocks noChangeShapeType="1"/>
          </p:cNvSpPr>
          <p:nvPr/>
        </p:nvSpPr>
        <p:spPr bwMode="auto">
          <a:xfrm>
            <a:off x="4546600" y="3232150"/>
            <a:ext cx="57150" cy="36513"/>
          </a:xfrm>
          <a:prstGeom prst="line">
            <a:avLst/>
          </a:prstGeom>
          <a:noFill/>
          <a:ln w="19050">
            <a:solidFill>
              <a:srgbClr val="FFFF00"/>
            </a:solidFill>
            <a:round/>
            <a:headEnd/>
            <a:tailEnd/>
          </a:ln>
        </p:spPr>
        <p:txBody>
          <a:bodyPr/>
          <a:lstStyle/>
          <a:p>
            <a:endParaRPr lang="en-US"/>
          </a:p>
        </p:txBody>
      </p:sp>
      <p:sp>
        <p:nvSpPr>
          <p:cNvPr id="64553" name="Line 41"/>
          <p:cNvSpPr>
            <a:spLocks noChangeShapeType="1"/>
          </p:cNvSpPr>
          <p:nvPr/>
        </p:nvSpPr>
        <p:spPr bwMode="auto">
          <a:xfrm>
            <a:off x="4603750" y="3268663"/>
            <a:ext cx="49213" cy="44450"/>
          </a:xfrm>
          <a:prstGeom prst="line">
            <a:avLst/>
          </a:prstGeom>
          <a:noFill/>
          <a:ln w="19050">
            <a:solidFill>
              <a:srgbClr val="FFFF00"/>
            </a:solidFill>
            <a:round/>
            <a:headEnd/>
            <a:tailEnd/>
          </a:ln>
        </p:spPr>
        <p:txBody>
          <a:bodyPr/>
          <a:lstStyle/>
          <a:p>
            <a:endParaRPr lang="en-US"/>
          </a:p>
        </p:txBody>
      </p:sp>
      <p:sp>
        <p:nvSpPr>
          <p:cNvPr id="64554" name="Line 42"/>
          <p:cNvSpPr>
            <a:spLocks noChangeShapeType="1"/>
          </p:cNvSpPr>
          <p:nvPr/>
        </p:nvSpPr>
        <p:spPr bwMode="auto">
          <a:xfrm>
            <a:off x="4652963" y="3313113"/>
            <a:ext cx="57150" cy="38100"/>
          </a:xfrm>
          <a:prstGeom prst="line">
            <a:avLst/>
          </a:prstGeom>
          <a:noFill/>
          <a:ln w="19050">
            <a:solidFill>
              <a:srgbClr val="FFFF00"/>
            </a:solidFill>
            <a:round/>
            <a:headEnd/>
            <a:tailEnd/>
          </a:ln>
        </p:spPr>
        <p:txBody>
          <a:bodyPr/>
          <a:lstStyle/>
          <a:p>
            <a:endParaRPr lang="en-US"/>
          </a:p>
        </p:txBody>
      </p:sp>
      <p:sp>
        <p:nvSpPr>
          <p:cNvPr id="64555" name="Line 43"/>
          <p:cNvSpPr>
            <a:spLocks noChangeShapeType="1"/>
          </p:cNvSpPr>
          <p:nvPr/>
        </p:nvSpPr>
        <p:spPr bwMode="auto">
          <a:xfrm>
            <a:off x="4710113" y="3351213"/>
            <a:ext cx="55562" cy="36512"/>
          </a:xfrm>
          <a:prstGeom prst="line">
            <a:avLst/>
          </a:prstGeom>
          <a:noFill/>
          <a:ln w="19050">
            <a:solidFill>
              <a:srgbClr val="FFFF00"/>
            </a:solidFill>
            <a:round/>
            <a:headEnd/>
            <a:tailEnd/>
          </a:ln>
        </p:spPr>
        <p:txBody>
          <a:bodyPr/>
          <a:lstStyle/>
          <a:p>
            <a:endParaRPr lang="en-US"/>
          </a:p>
        </p:txBody>
      </p:sp>
      <p:sp>
        <p:nvSpPr>
          <p:cNvPr id="64556" name="Line 44"/>
          <p:cNvSpPr>
            <a:spLocks noChangeShapeType="1"/>
          </p:cNvSpPr>
          <p:nvPr/>
        </p:nvSpPr>
        <p:spPr bwMode="auto">
          <a:xfrm>
            <a:off x="4765675" y="3387725"/>
            <a:ext cx="55563" cy="44450"/>
          </a:xfrm>
          <a:prstGeom prst="line">
            <a:avLst/>
          </a:prstGeom>
          <a:noFill/>
          <a:ln w="19050">
            <a:solidFill>
              <a:srgbClr val="FFFF00"/>
            </a:solidFill>
            <a:round/>
            <a:headEnd/>
            <a:tailEnd/>
          </a:ln>
        </p:spPr>
        <p:txBody>
          <a:bodyPr/>
          <a:lstStyle/>
          <a:p>
            <a:endParaRPr lang="en-US"/>
          </a:p>
        </p:txBody>
      </p:sp>
      <p:sp>
        <p:nvSpPr>
          <p:cNvPr id="64557" name="Line 45"/>
          <p:cNvSpPr>
            <a:spLocks noChangeShapeType="1"/>
          </p:cNvSpPr>
          <p:nvPr/>
        </p:nvSpPr>
        <p:spPr bwMode="auto">
          <a:xfrm>
            <a:off x="4821238" y="3432175"/>
            <a:ext cx="50800" cy="42863"/>
          </a:xfrm>
          <a:prstGeom prst="line">
            <a:avLst/>
          </a:prstGeom>
          <a:noFill/>
          <a:ln w="19050">
            <a:solidFill>
              <a:srgbClr val="FFFF00"/>
            </a:solidFill>
            <a:round/>
            <a:headEnd/>
            <a:tailEnd/>
          </a:ln>
        </p:spPr>
        <p:txBody>
          <a:bodyPr/>
          <a:lstStyle/>
          <a:p>
            <a:endParaRPr lang="en-US"/>
          </a:p>
        </p:txBody>
      </p:sp>
      <p:sp>
        <p:nvSpPr>
          <p:cNvPr id="64558" name="Line 46"/>
          <p:cNvSpPr>
            <a:spLocks noChangeShapeType="1"/>
          </p:cNvSpPr>
          <p:nvPr/>
        </p:nvSpPr>
        <p:spPr bwMode="auto">
          <a:xfrm>
            <a:off x="4872038" y="3475038"/>
            <a:ext cx="55562" cy="38100"/>
          </a:xfrm>
          <a:prstGeom prst="line">
            <a:avLst/>
          </a:prstGeom>
          <a:noFill/>
          <a:ln w="19050">
            <a:solidFill>
              <a:srgbClr val="FFFF00"/>
            </a:solidFill>
            <a:round/>
            <a:headEnd/>
            <a:tailEnd/>
          </a:ln>
        </p:spPr>
        <p:txBody>
          <a:bodyPr/>
          <a:lstStyle/>
          <a:p>
            <a:endParaRPr lang="en-US"/>
          </a:p>
        </p:txBody>
      </p:sp>
      <p:sp>
        <p:nvSpPr>
          <p:cNvPr id="64559" name="Line 47"/>
          <p:cNvSpPr>
            <a:spLocks noChangeShapeType="1"/>
          </p:cNvSpPr>
          <p:nvPr/>
        </p:nvSpPr>
        <p:spPr bwMode="auto">
          <a:xfrm>
            <a:off x="4927600" y="3513138"/>
            <a:ext cx="57150" cy="42862"/>
          </a:xfrm>
          <a:prstGeom prst="line">
            <a:avLst/>
          </a:prstGeom>
          <a:noFill/>
          <a:ln w="19050">
            <a:solidFill>
              <a:srgbClr val="FFFF00"/>
            </a:solidFill>
            <a:round/>
            <a:headEnd/>
            <a:tailEnd/>
          </a:ln>
        </p:spPr>
        <p:txBody>
          <a:bodyPr/>
          <a:lstStyle/>
          <a:p>
            <a:endParaRPr lang="en-US"/>
          </a:p>
        </p:txBody>
      </p:sp>
      <p:sp>
        <p:nvSpPr>
          <p:cNvPr id="64560" name="Line 48"/>
          <p:cNvSpPr>
            <a:spLocks noChangeShapeType="1"/>
          </p:cNvSpPr>
          <p:nvPr/>
        </p:nvSpPr>
        <p:spPr bwMode="auto">
          <a:xfrm>
            <a:off x="4984750" y="3556000"/>
            <a:ext cx="49213" cy="38100"/>
          </a:xfrm>
          <a:prstGeom prst="line">
            <a:avLst/>
          </a:prstGeom>
          <a:noFill/>
          <a:ln w="19050">
            <a:solidFill>
              <a:srgbClr val="FFFF00"/>
            </a:solidFill>
            <a:round/>
            <a:headEnd/>
            <a:tailEnd/>
          </a:ln>
        </p:spPr>
        <p:txBody>
          <a:bodyPr/>
          <a:lstStyle/>
          <a:p>
            <a:endParaRPr lang="en-US"/>
          </a:p>
        </p:txBody>
      </p:sp>
      <p:sp>
        <p:nvSpPr>
          <p:cNvPr id="64561" name="Line 49"/>
          <p:cNvSpPr>
            <a:spLocks noChangeShapeType="1"/>
          </p:cNvSpPr>
          <p:nvPr/>
        </p:nvSpPr>
        <p:spPr bwMode="auto">
          <a:xfrm>
            <a:off x="5033963" y="3594100"/>
            <a:ext cx="57150" cy="42863"/>
          </a:xfrm>
          <a:prstGeom prst="line">
            <a:avLst/>
          </a:prstGeom>
          <a:noFill/>
          <a:ln w="19050">
            <a:solidFill>
              <a:srgbClr val="FFFF00"/>
            </a:solidFill>
            <a:round/>
            <a:headEnd/>
            <a:tailEnd/>
          </a:ln>
        </p:spPr>
        <p:txBody>
          <a:bodyPr/>
          <a:lstStyle/>
          <a:p>
            <a:endParaRPr lang="en-US"/>
          </a:p>
        </p:txBody>
      </p:sp>
      <p:sp>
        <p:nvSpPr>
          <p:cNvPr id="64562" name="Line 50"/>
          <p:cNvSpPr>
            <a:spLocks noChangeShapeType="1"/>
          </p:cNvSpPr>
          <p:nvPr/>
        </p:nvSpPr>
        <p:spPr bwMode="auto">
          <a:xfrm>
            <a:off x="5091113" y="3636963"/>
            <a:ext cx="55562" cy="44450"/>
          </a:xfrm>
          <a:prstGeom prst="line">
            <a:avLst/>
          </a:prstGeom>
          <a:noFill/>
          <a:ln w="19050">
            <a:solidFill>
              <a:srgbClr val="FFFF00"/>
            </a:solidFill>
            <a:round/>
            <a:headEnd/>
            <a:tailEnd/>
          </a:ln>
        </p:spPr>
        <p:txBody>
          <a:bodyPr/>
          <a:lstStyle/>
          <a:p>
            <a:endParaRPr lang="en-US"/>
          </a:p>
        </p:txBody>
      </p:sp>
      <p:sp>
        <p:nvSpPr>
          <p:cNvPr id="64563" name="Line 51"/>
          <p:cNvSpPr>
            <a:spLocks noChangeShapeType="1"/>
          </p:cNvSpPr>
          <p:nvPr/>
        </p:nvSpPr>
        <p:spPr bwMode="auto">
          <a:xfrm>
            <a:off x="5146675" y="3681413"/>
            <a:ext cx="49213" cy="36512"/>
          </a:xfrm>
          <a:prstGeom prst="line">
            <a:avLst/>
          </a:prstGeom>
          <a:noFill/>
          <a:ln w="19050">
            <a:solidFill>
              <a:srgbClr val="FFFF00"/>
            </a:solidFill>
            <a:round/>
            <a:headEnd/>
            <a:tailEnd/>
          </a:ln>
        </p:spPr>
        <p:txBody>
          <a:bodyPr/>
          <a:lstStyle/>
          <a:p>
            <a:endParaRPr lang="en-US"/>
          </a:p>
        </p:txBody>
      </p:sp>
      <p:sp>
        <p:nvSpPr>
          <p:cNvPr id="64564" name="Line 52"/>
          <p:cNvSpPr>
            <a:spLocks noChangeShapeType="1"/>
          </p:cNvSpPr>
          <p:nvPr/>
        </p:nvSpPr>
        <p:spPr bwMode="auto">
          <a:xfrm>
            <a:off x="5195888" y="3717925"/>
            <a:ext cx="57150" cy="44450"/>
          </a:xfrm>
          <a:prstGeom prst="line">
            <a:avLst/>
          </a:prstGeom>
          <a:noFill/>
          <a:ln w="19050">
            <a:solidFill>
              <a:srgbClr val="FFFF00"/>
            </a:solidFill>
            <a:round/>
            <a:headEnd/>
            <a:tailEnd/>
          </a:ln>
        </p:spPr>
        <p:txBody>
          <a:bodyPr/>
          <a:lstStyle/>
          <a:p>
            <a:endParaRPr lang="en-US"/>
          </a:p>
        </p:txBody>
      </p:sp>
      <p:sp>
        <p:nvSpPr>
          <p:cNvPr id="64565" name="Line 53"/>
          <p:cNvSpPr>
            <a:spLocks noChangeShapeType="1"/>
          </p:cNvSpPr>
          <p:nvPr/>
        </p:nvSpPr>
        <p:spPr bwMode="auto">
          <a:xfrm>
            <a:off x="5253038" y="3762375"/>
            <a:ext cx="55562" cy="42863"/>
          </a:xfrm>
          <a:prstGeom prst="line">
            <a:avLst/>
          </a:prstGeom>
          <a:noFill/>
          <a:ln w="19050">
            <a:solidFill>
              <a:srgbClr val="FFFF00"/>
            </a:solidFill>
            <a:round/>
            <a:headEnd/>
            <a:tailEnd/>
          </a:ln>
        </p:spPr>
        <p:txBody>
          <a:bodyPr/>
          <a:lstStyle/>
          <a:p>
            <a:endParaRPr lang="en-US"/>
          </a:p>
        </p:txBody>
      </p:sp>
      <p:sp>
        <p:nvSpPr>
          <p:cNvPr id="64566" name="Line 54"/>
          <p:cNvSpPr>
            <a:spLocks noChangeShapeType="1"/>
          </p:cNvSpPr>
          <p:nvPr/>
        </p:nvSpPr>
        <p:spPr bwMode="auto">
          <a:xfrm>
            <a:off x="5308600" y="3805238"/>
            <a:ext cx="50800" cy="44450"/>
          </a:xfrm>
          <a:prstGeom prst="line">
            <a:avLst/>
          </a:prstGeom>
          <a:noFill/>
          <a:ln w="19050">
            <a:solidFill>
              <a:srgbClr val="FFFF00"/>
            </a:solidFill>
            <a:round/>
            <a:headEnd/>
            <a:tailEnd/>
          </a:ln>
        </p:spPr>
        <p:txBody>
          <a:bodyPr/>
          <a:lstStyle/>
          <a:p>
            <a:endParaRPr lang="en-US"/>
          </a:p>
        </p:txBody>
      </p:sp>
      <p:sp>
        <p:nvSpPr>
          <p:cNvPr id="64567" name="Line 55"/>
          <p:cNvSpPr>
            <a:spLocks noChangeShapeType="1"/>
          </p:cNvSpPr>
          <p:nvPr/>
        </p:nvSpPr>
        <p:spPr bwMode="auto">
          <a:xfrm>
            <a:off x="5359400" y="3849688"/>
            <a:ext cx="55563" cy="38100"/>
          </a:xfrm>
          <a:prstGeom prst="line">
            <a:avLst/>
          </a:prstGeom>
          <a:noFill/>
          <a:ln w="19050">
            <a:solidFill>
              <a:srgbClr val="FFFF00"/>
            </a:solidFill>
            <a:round/>
            <a:headEnd/>
            <a:tailEnd/>
          </a:ln>
        </p:spPr>
        <p:txBody>
          <a:bodyPr/>
          <a:lstStyle/>
          <a:p>
            <a:endParaRPr lang="en-US"/>
          </a:p>
        </p:txBody>
      </p:sp>
      <p:sp>
        <p:nvSpPr>
          <p:cNvPr id="64568" name="Line 56"/>
          <p:cNvSpPr>
            <a:spLocks noChangeShapeType="1"/>
          </p:cNvSpPr>
          <p:nvPr/>
        </p:nvSpPr>
        <p:spPr bwMode="auto">
          <a:xfrm>
            <a:off x="5414963" y="3887788"/>
            <a:ext cx="57150" cy="42862"/>
          </a:xfrm>
          <a:prstGeom prst="line">
            <a:avLst/>
          </a:prstGeom>
          <a:noFill/>
          <a:ln w="19050">
            <a:solidFill>
              <a:srgbClr val="FFFF00"/>
            </a:solidFill>
            <a:round/>
            <a:headEnd/>
            <a:tailEnd/>
          </a:ln>
        </p:spPr>
        <p:txBody>
          <a:bodyPr/>
          <a:lstStyle/>
          <a:p>
            <a:endParaRPr lang="en-US"/>
          </a:p>
        </p:txBody>
      </p:sp>
      <p:sp>
        <p:nvSpPr>
          <p:cNvPr id="64569" name="Line 57"/>
          <p:cNvSpPr>
            <a:spLocks noChangeShapeType="1"/>
          </p:cNvSpPr>
          <p:nvPr/>
        </p:nvSpPr>
        <p:spPr bwMode="auto">
          <a:xfrm>
            <a:off x="5472113" y="3930650"/>
            <a:ext cx="55562" cy="44450"/>
          </a:xfrm>
          <a:prstGeom prst="line">
            <a:avLst/>
          </a:prstGeom>
          <a:noFill/>
          <a:ln w="19050">
            <a:solidFill>
              <a:srgbClr val="FFFF00"/>
            </a:solidFill>
            <a:round/>
            <a:headEnd/>
            <a:tailEnd/>
          </a:ln>
        </p:spPr>
        <p:txBody>
          <a:bodyPr/>
          <a:lstStyle/>
          <a:p>
            <a:endParaRPr lang="en-US"/>
          </a:p>
        </p:txBody>
      </p:sp>
      <p:sp>
        <p:nvSpPr>
          <p:cNvPr id="64570" name="Line 58"/>
          <p:cNvSpPr>
            <a:spLocks noChangeShapeType="1"/>
          </p:cNvSpPr>
          <p:nvPr/>
        </p:nvSpPr>
        <p:spPr bwMode="auto">
          <a:xfrm>
            <a:off x="5527675" y="3975100"/>
            <a:ext cx="49213" cy="42863"/>
          </a:xfrm>
          <a:prstGeom prst="line">
            <a:avLst/>
          </a:prstGeom>
          <a:noFill/>
          <a:ln w="19050">
            <a:solidFill>
              <a:srgbClr val="FFFF00"/>
            </a:solidFill>
            <a:round/>
            <a:headEnd/>
            <a:tailEnd/>
          </a:ln>
        </p:spPr>
        <p:txBody>
          <a:bodyPr/>
          <a:lstStyle/>
          <a:p>
            <a:endParaRPr lang="en-US"/>
          </a:p>
        </p:txBody>
      </p:sp>
      <p:sp>
        <p:nvSpPr>
          <p:cNvPr id="64571" name="Line 59"/>
          <p:cNvSpPr>
            <a:spLocks noChangeShapeType="1"/>
          </p:cNvSpPr>
          <p:nvPr/>
        </p:nvSpPr>
        <p:spPr bwMode="auto">
          <a:xfrm>
            <a:off x="5576888" y="4017963"/>
            <a:ext cx="57150" cy="44450"/>
          </a:xfrm>
          <a:prstGeom prst="line">
            <a:avLst/>
          </a:prstGeom>
          <a:noFill/>
          <a:ln w="19050">
            <a:solidFill>
              <a:srgbClr val="FFFF00"/>
            </a:solidFill>
            <a:round/>
            <a:headEnd/>
            <a:tailEnd/>
          </a:ln>
        </p:spPr>
        <p:txBody>
          <a:bodyPr/>
          <a:lstStyle/>
          <a:p>
            <a:endParaRPr lang="en-US"/>
          </a:p>
        </p:txBody>
      </p:sp>
      <p:sp>
        <p:nvSpPr>
          <p:cNvPr id="64572" name="Rectangle 60"/>
          <p:cNvSpPr>
            <a:spLocks noChangeArrowheads="1"/>
          </p:cNvSpPr>
          <p:nvPr/>
        </p:nvSpPr>
        <p:spPr bwMode="auto">
          <a:xfrm>
            <a:off x="2609850" y="3394075"/>
            <a:ext cx="127000" cy="274638"/>
          </a:xfrm>
          <a:prstGeom prst="rect">
            <a:avLst/>
          </a:prstGeom>
          <a:noFill/>
          <a:ln w="9525">
            <a:noFill/>
            <a:miter lim="800000"/>
            <a:headEnd/>
            <a:tailEnd/>
          </a:ln>
        </p:spPr>
        <p:txBody>
          <a:bodyPr wrap="none" lIns="0" tIns="0" rIns="0" bIns="0">
            <a:spAutoFit/>
          </a:bodyPr>
          <a:lstStyle/>
          <a:p>
            <a:r>
              <a:rPr lang="en-GB" sz="1800" dirty="0">
                <a:latin typeface="Helvetica" pitchFamily="34" charset="0"/>
              </a:rPr>
              <a:t>0</a:t>
            </a:r>
          </a:p>
        </p:txBody>
      </p:sp>
      <p:sp>
        <p:nvSpPr>
          <p:cNvPr id="64573" name="Oval 61"/>
          <p:cNvSpPr>
            <a:spLocks noChangeArrowheads="1"/>
          </p:cNvSpPr>
          <p:nvPr/>
        </p:nvSpPr>
        <p:spPr bwMode="auto">
          <a:xfrm>
            <a:off x="4851400" y="3429000"/>
            <a:ext cx="228600" cy="2286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4574" name="Oval 62"/>
          <p:cNvSpPr>
            <a:spLocks noChangeArrowheads="1"/>
          </p:cNvSpPr>
          <p:nvPr/>
        </p:nvSpPr>
        <p:spPr bwMode="auto">
          <a:xfrm>
            <a:off x="2946400" y="3416300"/>
            <a:ext cx="228600" cy="2286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64578" name="Text Box 66"/>
          <p:cNvSpPr txBox="1">
            <a:spLocks noChangeArrowheads="1"/>
          </p:cNvSpPr>
          <p:nvPr/>
        </p:nvSpPr>
        <p:spPr bwMode="auto">
          <a:xfrm>
            <a:off x="3536950" y="4343400"/>
            <a:ext cx="1749197" cy="369332"/>
          </a:xfrm>
          <a:prstGeom prst="rect">
            <a:avLst/>
          </a:prstGeom>
          <a:noFill/>
          <a:ln w="9525">
            <a:noFill/>
            <a:miter lim="800000"/>
            <a:headEnd/>
            <a:tailEnd/>
          </a:ln>
          <a:effectLst/>
        </p:spPr>
        <p:txBody>
          <a:bodyPr wrap="none">
            <a:spAutoFit/>
          </a:bodyPr>
          <a:lstStyle/>
          <a:p>
            <a:r>
              <a:rPr lang="en-GB" b="0" dirty="0">
                <a:latin typeface="Helvetica" pitchFamily="34" charset="0"/>
              </a:rPr>
              <a:t>Population size</a:t>
            </a:r>
          </a:p>
        </p:txBody>
      </p:sp>
      <p:sp>
        <p:nvSpPr>
          <p:cNvPr id="64584" name="Text Box 72"/>
          <p:cNvSpPr txBox="1">
            <a:spLocks noChangeArrowheads="1"/>
          </p:cNvSpPr>
          <p:nvPr/>
        </p:nvSpPr>
        <p:spPr bwMode="auto">
          <a:xfrm>
            <a:off x="533400" y="1828800"/>
            <a:ext cx="2051050" cy="641350"/>
          </a:xfrm>
          <a:prstGeom prst="rect">
            <a:avLst/>
          </a:prstGeom>
          <a:noFill/>
          <a:ln w="9525">
            <a:noFill/>
            <a:miter lim="800000"/>
            <a:headEnd/>
            <a:tailEnd/>
          </a:ln>
          <a:effectLst/>
        </p:spPr>
        <p:txBody>
          <a:bodyPr wrap="none">
            <a:spAutoFit/>
          </a:bodyPr>
          <a:lstStyle/>
          <a:p>
            <a:pPr algn="ctr"/>
            <a:r>
              <a:rPr lang="en-GB" sz="1800" b="0" dirty="0">
                <a:latin typeface="Helvetica" pitchFamily="34" charset="0"/>
              </a:rPr>
              <a:t>Population</a:t>
            </a:r>
          </a:p>
          <a:p>
            <a:pPr algn="ctr"/>
            <a:r>
              <a:rPr lang="en-GB" sz="1800" b="0" dirty="0">
                <a:latin typeface="Helvetica" pitchFamily="34" charset="0"/>
              </a:rPr>
              <a:t>growth rate (</a:t>
            </a:r>
            <a:r>
              <a:rPr lang="en-GB" sz="1800" b="0" i="1" dirty="0" err="1">
                <a:latin typeface="Helvetica" pitchFamily="34" charset="0"/>
              </a:rPr>
              <a:t>dn</a:t>
            </a:r>
            <a:r>
              <a:rPr lang="en-GB" sz="1800" b="0" dirty="0" err="1">
                <a:latin typeface="Helvetica" pitchFamily="34" charset="0"/>
              </a:rPr>
              <a:t>/</a:t>
            </a:r>
            <a:r>
              <a:rPr lang="en-GB" sz="1800" b="0" i="1" dirty="0" err="1">
                <a:latin typeface="Helvetica" pitchFamily="34" charset="0"/>
              </a:rPr>
              <a:t>dt</a:t>
            </a:r>
            <a:r>
              <a:rPr lang="en-GB" sz="1800" b="0" dirty="0">
                <a:latin typeface="Helvetica" pitchFamily="34"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685800" y="152400"/>
            <a:ext cx="7391400" cy="990600"/>
          </a:xfrm>
        </p:spPr>
        <p:txBody>
          <a:bodyPr/>
          <a:lstStyle/>
          <a:p>
            <a:pPr eaLnBrk="1" hangingPunct="1">
              <a:defRPr/>
            </a:pPr>
            <a:r>
              <a:rPr lang="en-GB" sz="4000" dirty="0" smtClean="0">
                <a:latin typeface="Helvetica" pitchFamily="34" charset="0"/>
              </a:rPr>
              <a:t>Case study: Fijian coral reefs</a:t>
            </a:r>
          </a:p>
        </p:txBody>
      </p:sp>
      <p:sp>
        <p:nvSpPr>
          <p:cNvPr id="57485" name="Rectangle 4"/>
          <p:cNvSpPr>
            <a:spLocks noChangeArrowheads="1"/>
          </p:cNvSpPr>
          <p:nvPr/>
        </p:nvSpPr>
        <p:spPr bwMode="auto">
          <a:xfrm>
            <a:off x="2552700" y="5867400"/>
            <a:ext cx="1638300" cy="457200"/>
          </a:xfrm>
          <a:prstGeom prst="rect">
            <a:avLst/>
          </a:prstGeom>
          <a:noFill/>
          <a:ln w="9525">
            <a:noFill/>
            <a:miter lim="800000"/>
            <a:headEnd/>
            <a:tailEnd/>
          </a:ln>
        </p:spPr>
        <p:txBody>
          <a:bodyPr wrap="none" lIns="0" tIns="0" rIns="0" bIns="0">
            <a:spAutoFit/>
          </a:bodyPr>
          <a:lstStyle/>
          <a:p>
            <a:pPr algn="ctr">
              <a:defRPr/>
            </a:pPr>
            <a:r>
              <a:rPr lang="en-GB">
                <a:solidFill>
                  <a:srgbClr val="FFFFFF"/>
                </a:solidFill>
              </a:rPr>
              <a:t>Fishing intensity</a:t>
            </a:r>
          </a:p>
          <a:p>
            <a:pPr algn="ctr">
              <a:defRPr/>
            </a:pPr>
            <a:r>
              <a:rPr lang="en-GB" sz="1200">
                <a:solidFill>
                  <a:srgbClr val="FFFFFF"/>
                </a:solidFill>
              </a:rPr>
              <a:t>persons·km reef front</a:t>
            </a:r>
            <a:r>
              <a:rPr lang="en-GB" sz="1200" baseline="30000">
                <a:solidFill>
                  <a:srgbClr val="FFFFFF"/>
                </a:solidFill>
              </a:rPr>
              <a:t>-1</a:t>
            </a:r>
            <a:endParaRPr lang="en-GB" sz="1200">
              <a:solidFill>
                <a:srgbClr val="FFFFFF"/>
              </a:solidFill>
            </a:endParaRPr>
          </a:p>
        </p:txBody>
      </p:sp>
      <p:sp>
        <p:nvSpPr>
          <p:cNvPr id="57486" name="Rectangle 5"/>
          <p:cNvSpPr>
            <a:spLocks noChangeArrowheads="1"/>
          </p:cNvSpPr>
          <p:nvPr/>
        </p:nvSpPr>
        <p:spPr bwMode="auto">
          <a:xfrm flipH="1">
            <a:off x="3795713" y="1371600"/>
            <a:ext cx="1155700" cy="457200"/>
          </a:xfrm>
          <a:prstGeom prst="rect">
            <a:avLst/>
          </a:prstGeom>
          <a:noFill/>
          <a:ln w="9525">
            <a:noFill/>
            <a:miter lim="800000"/>
            <a:headEnd/>
            <a:tailEnd/>
          </a:ln>
        </p:spPr>
        <p:txBody>
          <a:bodyPr wrap="none" lIns="0" tIns="0" rIns="0" bIns="0">
            <a:spAutoFit/>
          </a:bodyPr>
          <a:lstStyle/>
          <a:p>
            <a:pPr algn="ctr">
              <a:defRPr/>
            </a:pPr>
            <a:r>
              <a:rPr lang="en-GB" dirty="0">
                <a:solidFill>
                  <a:srgbClr val="FFFFFF"/>
                </a:solidFill>
              </a:rPr>
              <a:t>Abundance</a:t>
            </a:r>
          </a:p>
          <a:p>
            <a:pPr algn="ctr">
              <a:defRPr/>
            </a:pPr>
            <a:r>
              <a:rPr lang="en-GB" sz="1200" dirty="0">
                <a:solidFill>
                  <a:srgbClr val="FFFFFF"/>
                </a:solidFill>
              </a:rPr>
              <a:t>(numbers·m</a:t>
            </a:r>
            <a:r>
              <a:rPr lang="en-GB" sz="1200" baseline="30000" dirty="0">
                <a:solidFill>
                  <a:srgbClr val="FFFFFF"/>
                </a:solidFill>
              </a:rPr>
              <a:t>-2</a:t>
            </a:r>
            <a:r>
              <a:rPr lang="en-GB" sz="1200" dirty="0">
                <a:solidFill>
                  <a:srgbClr val="FFFFFF"/>
                </a:solidFill>
              </a:rPr>
              <a:t>)</a:t>
            </a:r>
          </a:p>
        </p:txBody>
      </p:sp>
      <p:sp>
        <p:nvSpPr>
          <p:cNvPr id="57348" name="Text Box 7"/>
          <p:cNvSpPr txBox="1">
            <a:spLocks noChangeArrowheads="1"/>
          </p:cNvSpPr>
          <p:nvPr/>
        </p:nvSpPr>
        <p:spPr bwMode="auto">
          <a:xfrm>
            <a:off x="6119813" y="6497638"/>
            <a:ext cx="2947987" cy="274637"/>
          </a:xfrm>
          <a:prstGeom prst="rect">
            <a:avLst/>
          </a:prstGeom>
          <a:noFill/>
          <a:ln w="9525">
            <a:noFill/>
            <a:miter lim="800000"/>
            <a:headEnd/>
            <a:tailEnd/>
          </a:ln>
        </p:spPr>
        <p:txBody>
          <a:bodyPr wrap="none">
            <a:spAutoFit/>
          </a:bodyPr>
          <a:lstStyle/>
          <a:p>
            <a:pPr eaLnBrk="0" hangingPunct="0">
              <a:defRPr/>
            </a:pPr>
            <a:r>
              <a:rPr lang="en-GB" sz="1200">
                <a:solidFill>
                  <a:srgbClr val="FFFF00"/>
                </a:solidFill>
              </a:rPr>
              <a:t>Dulvy, NK </a:t>
            </a:r>
            <a:r>
              <a:rPr lang="en-GB" sz="1200" i="1">
                <a:solidFill>
                  <a:srgbClr val="FFFF00"/>
                </a:solidFill>
              </a:rPr>
              <a:t>et al.</a:t>
            </a:r>
            <a:r>
              <a:rPr lang="en-GB" sz="1200">
                <a:solidFill>
                  <a:srgbClr val="FFFF00"/>
                </a:solidFill>
              </a:rPr>
              <a:t> 2004 CJFAS 61:466-475</a:t>
            </a:r>
          </a:p>
        </p:txBody>
      </p:sp>
      <p:pic>
        <p:nvPicPr>
          <p:cNvPr id="84070" name="Picture 50" descr="Plec_laevis"/>
          <p:cNvPicPr>
            <a:picLocks noChangeAspect="1" noChangeArrowheads="1"/>
          </p:cNvPicPr>
          <p:nvPr/>
        </p:nvPicPr>
        <p:blipFill>
          <a:blip r:embed="rId3" cstate="print"/>
          <a:srcRect/>
          <a:stretch>
            <a:fillRect/>
          </a:stretch>
        </p:blipFill>
        <p:spPr bwMode="auto">
          <a:xfrm>
            <a:off x="5648325" y="1600200"/>
            <a:ext cx="2200275" cy="1346200"/>
          </a:xfrm>
          <a:prstGeom prst="rect">
            <a:avLst/>
          </a:prstGeom>
          <a:noFill/>
          <a:ln w="9525">
            <a:noFill/>
            <a:miter lim="800000"/>
            <a:headEnd/>
            <a:tailEnd/>
          </a:ln>
        </p:spPr>
      </p:pic>
      <p:pic>
        <p:nvPicPr>
          <p:cNvPr id="84025" name="Picture 96" descr="Bal_undu"/>
          <p:cNvPicPr>
            <a:picLocks noChangeAspect="1" noChangeArrowheads="1"/>
          </p:cNvPicPr>
          <p:nvPr/>
        </p:nvPicPr>
        <p:blipFill>
          <a:blip r:embed="rId4" cstate="print"/>
          <a:srcRect/>
          <a:stretch>
            <a:fillRect/>
          </a:stretch>
        </p:blipFill>
        <p:spPr bwMode="auto">
          <a:xfrm>
            <a:off x="5638800" y="2971800"/>
            <a:ext cx="2209800" cy="1317625"/>
          </a:xfrm>
          <a:prstGeom prst="rect">
            <a:avLst/>
          </a:prstGeom>
          <a:noFill/>
          <a:ln w="9525">
            <a:noFill/>
            <a:miter lim="800000"/>
            <a:headEnd/>
            <a:tailEnd/>
          </a:ln>
        </p:spPr>
      </p:pic>
      <p:pic>
        <p:nvPicPr>
          <p:cNvPr id="83980" name="Picture 142" descr="Parrotfish"/>
          <p:cNvPicPr>
            <a:picLocks noChangeAspect="1" noChangeArrowheads="1"/>
          </p:cNvPicPr>
          <p:nvPr/>
        </p:nvPicPr>
        <p:blipFill>
          <a:blip r:embed="rId5" cstate="print"/>
          <a:srcRect/>
          <a:stretch>
            <a:fillRect/>
          </a:stretch>
        </p:blipFill>
        <p:spPr bwMode="auto">
          <a:xfrm>
            <a:off x="5648325" y="4329113"/>
            <a:ext cx="2133600" cy="1528763"/>
          </a:xfrm>
          <a:prstGeom prst="rect">
            <a:avLst/>
          </a:prstGeom>
          <a:noFill/>
          <a:ln w="9525">
            <a:noFill/>
            <a:miter lim="800000"/>
            <a:headEnd/>
            <a:tailEnd/>
          </a:ln>
        </p:spPr>
      </p:pic>
      <p:grpSp>
        <p:nvGrpSpPr>
          <p:cNvPr id="2" name="Group 190"/>
          <p:cNvGrpSpPr/>
          <p:nvPr/>
        </p:nvGrpSpPr>
        <p:grpSpPr>
          <a:xfrm>
            <a:off x="5648325" y="1600200"/>
            <a:ext cx="2143125" cy="3033713"/>
            <a:chOff x="5648325" y="1600200"/>
            <a:chExt cx="2143125" cy="3033713"/>
          </a:xfrm>
        </p:grpSpPr>
        <p:sp>
          <p:nvSpPr>
            <p:cNvPr id="57443" name="Text Box 51"/>
            <p:cNvSpPr txBox="1">
              <a:spLocks noChangeArrowheads="1"/>
            </p:cNvSpPr>
            <p:nvPr/>
          </p:nvSpPr>
          <p:spPr bwMode="auto">
            <a:xfrm>
              <a:off x="5648325" y="1600200"/>
              <a:ext cx="2143125" cy="366713"/>
            </a:xfrm>
            <a:prstGeom prst="rect">
              <a:avLst/>
            </a:prstGeom>
            <a:noFill/>
            <a:ln w="9525">
              <a:noFill/>
              <a:miter lim="800000"/>
              <a:headEnd/>
              <a:tailEnd/>
            </a:ln>
          </p:spPr>
          <p:txBody>
            <a:bodyPr wrap="none">
              <a:spAutoFit/>
            </a:bodyPr>
            <a:lstStyle/>
            <a:p>
              <a:pPr>
                <a:defRPr/>
              </a:pPr>
              <a:r>
                <a:rPr lang="en-CA" dirty="0">
                  <a:solidFill>
                    <a:srgbClr val="FFFFFF"/>
                  </a:solidFill>
                </a:rPr>
                <a:t>81% </a:t>
              </a:r>
              <a:r>
                <a:rPr lang="en-CA" sz="1400" dirty="0">
                  <a:solidFill>
                    <a:srgbClr val="FFFFFF"/>
                  </a:solidFill>
                </a:rPr>
                <a:t>biomass reduction</a:t>
              </a:r>
              <a:endParaRPr lang="en-US" sz="1400" dirty="0">
                <a:solidFill>
                  <a:srgbClr val="FFFFFF"/>
                </a:solidFill>
              </a:endParaRPr>
            </a:p>
          </p:txBody>
        </p:sp>
        <p:sp>
          <p:nvSpPr>
            <p:cNvPr id="57398" name="Text Box 97"/>
            <p:cNvSpPr txBox="1">
              <a:spLocks noChangeArrowheads="1"/>
            </p:cNvSpPr>
            <p:nvPr/>
          </p:nvSpPr>
          <p:spPr bwMode="auto">
            <a:xfrm>
              <a:off x="5648325" y="2947988"/>
              <a:ext cx="2143125" cy="366712"/>
            </a:xfrm>
            <a:prstGeom prst="rect">
              <a:avLst/>
            </a:prstGeom>
            <a:noFill/>
            <a:ln w="9525">
              <a:noFill/>
              <a:miter lim="800000"/>
              <a:headEnd/>
              <a:tailEnd/>
            </a:ln>
          </p:spPr>
          <p:txBody>
            <a:bodyPr wrap="none">
              <a:spAutoFit/>
            </a:bodyPr>
            <a:lstStyle/>
            <a:p>
              <a:pPr>
                <a:defRPr/>
              </a:pPr>
              <a:r>
                <a:rPr lang="en-CA">
                  <a:solidFill>
                    <a:srgbClr val="FFFFFF"/>
                  </a:solidFill>
                </a:rPr>
                <a:t>53% </a:t>
              </a:r>
              <a:r>
                <a:rPr lang="en-CA" sz="1400">
                  <a:solidFill>
                    <a:srgbClr val="FFFFFF"/>
                  </a:solidFill>
                </a:rPr>
                <a:t>biomass reduction</a:t>
              </a:r>
              <a:endParaRPr lang="en-US" sz="1400">
                <a:solidFill>
                  <a:srgbClr val="FFFFFF"/>
                </a:solidFill>
              </a:endParaRPr>
            </a:p>
          </p:txBody>
        </p:sp>
        <p:sp>
          <p:nvSpPr>
            <p:cNvPr id="57353" name="Text Box 143"/>
            <p:cNvSpPr txBox="1">
              <a:spLocks noChangeArrowheads="1"/>
            </p:cNvSpPr>
            <p:nvPr/>
          </p:nvSpPr>
          <p:spPr bwMode="auto">
            <a:xfrm>
              <a:off x="5648325" y="4267200"/>
              <a:ext cx="1936750" cy="366713"/>
            </a:xfrm>
            <a:prstGeom prst="rect">
              <a:avLst/>
            </a:prstGeom>
            <a:noFill/>
            <a:ln w="9525">
              <a:noFill/>
              <a:miter lim="800000"/>
              <a:headEnd/>
              <a:tailEnd/>
            </a:ln>
          </p:spPr>
          <p:txBody>
            <a:bodyPr wrap="none">
              <a:spAutoFit/>
            </a:bodyPr>
            <a:lstStyle/>
            <a:p>
              <a:pPr>
                <a:defRPr/>
              </a:pPr>
              <a:r>
                <a:rPr lang="en-CA">
                  <a:solidFill>
                    <a:srgbClr val="FFFFFF"/>
                  </a:solidFill>
                </a:rPr>
                <a:t>39% </a:t>
              </a:r>
              <a:r>
                <a:rPr lang="en-CA" sz="1200">
                  <a:solidFill>
                    <a:srgbClr val="FFFFFF"/>
                  </a:solidFill>
                </a:rPr>
                <a:t>biomass reduction</a:t>
              </a:r>
              <a:endParaRPr lang="en-US" sz="1200">
                <a:solidFill>
                  <a:srgbClr val="FFFFFF"/>
                </a:solidFill>
              </a:endParaRPr>
            </a:p>
          </p:txBody>
        </p:sp>
      </p:grpSp>
      <p:sp>
        <p:nvSpPr>
          <p:cNvPr id="57487" name="Rectangle 6"/>
          <p:cNvSpPr>
            <a:spLocks noChangeArrowheads="1"/>
          </p:cNvSpPr>
          <p:nvPr/>
        </p:nvSpPr>
        <p:spPr bwMode="auto">
          <a:xfrm flipH="1">
            <a:off x="1905000" y="1371600"/>
            <a:ext cx="876300" cy="457200"/>
          </a:xfrm>
          <a:prstGeom prst="rect">
            <a:avLst/>
          </a:prstGeom>
          <a:noFill/>
          <a:ln w="9525">
            <a:noFill/>
            <a:miter lim="800000"/>
            <a:headEnd/>
            <a:tailEnd/>
          </a:ln>
        </p:spPr>
        <p:txBody>
          <a:bodyPr wrap="none" lIns="0" tIns="0" rIns="0" bIns="0">
            <a:spAutoFit/>
          </a:bodyPr>
          <a:lstStyle/>
          <a:p>
            <a:pPr algn="ctr">
              <a:defRPr/>
            </a:pPr>
            <a:r>
              <a:rPr lang="en-GB" dirty="0">
                <a:solidFill>
                  <a:srgbClr val="FFFFFF"/>
                </a:solidFill>
              </a:rPr>
              <a:t>Biomass</a:t>
            </a:r>
          </a:p>
          <a:p>
            <a:pPr algn="ctr">
              <a:defRPr/>
            </a:pPr>
            <a:r>
              <a:rPr lang="en-GB" sz="1200" dirty="0">
                <a:solidFill>
                  <a:srgbClr val="FFFFFF"/>
                </a:solidFill>
              </a:rPr>
              <a:t>(g·m</a:t>
            </a:r>
            <a:r>
              <a:rPr lang="en-GB" sz="1200" baseline="30000" dirty="0">
                <a:solidFill>
                  <a:srgbClr val="FFFFFF"/>
                </a:solidFill>
              </a:rPr>
              <a:t>-2</a:t>
            </a:r>
            <a:r>
              <a:rPr lang="en-GB" sz="1200" dirty="0">
                <a:solidFill>
                  <a:srgbClr val="FFFFFF"/>
                </a:solidFill>
              </a:rPr>
              <a:t>)</a:t>
            </a:r>
          </a:p>
        </p:txBody>
      </p:sp>
      <p:grpSp>
        <p:nvGrpSpPr>
          <p:cNvPr id="3" name="Group 200"/>
          <p:cNvGrpSpPr/>
          <p:nvPr/>
        </p:nvGrpSpPr>
        <p:grpSpPr>
          <a:xfrm>
            <a:off x="1245415" y="1937975"/>
            <a:ext cx="1862910" cy="1374960"/>
            <a:chOff x="1245415" y="1937975"/>
            <a:chExt cx="1862910" cy="1374960"/>
          </a:xfrm>
        </p:grpSpPr>
        <p:grpSp>
          <p:nvGrpSpPr>
            <p:cNvPr id="4" name="Group 30"/>
            <p:cNvGrpSpPr>
              <a:grpSpLocks/>
            </p:cNvGrpSpPr>
            <p:nvPr/>
          </p:nvGrpSpPr>
          <p:grpSpPr bwMode="auto">
            <a:xfrm>
              <a:off x="1530350" y="2060575"/>
              <a:ext cx="1577975" cy="1136650"/>
              <a:chOff x="2044" y="1119"/>
              <a:chExt cx="994" cy="716"/>
            </a:xfrm>
          </p:grpSpPr>
          <p:sp>
            <p:nvSpPr>
              <p:cNvPr id="57447" name="Line 31"/>
              <p:cNvSpPr>
                <a:spLocks noChangeShapeType="1"/>
              </p:cNvSpPr>
              <p:nvPr/>
            </p:nvSpPr>
            <p:spPr bwMode="auto">
              <a:xfrm>
                <a:off x="2044" y="1834"/>
                <a:ext cx="994"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48" name="Line 32"/>
              <p:cNvSpPr>
                <a:spLocks noChangeShapeType="1"/>
              </p:cNvSpPr>
              <p:nvPr/>
            </p:nvSpPr>
            <p:spPr bwMode="auto">
              <a:xfrm flipV="1">
                <a:off x="2541" y="1824"/>
                <a:ext cx="1" cy="9"/>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49" name="Line 33"/>
              <p:cNvSpPr>
                <a:spLocks noChangeShapeType="1"/>
              </p:cNvSpPr>
              <p:nvPr/>
            </p:nvSpPr>
            <p:spPr bwMode="auto">
              <a:xfrm flipV="1">
                <a:off x="2044" y="1119"/>
                <a:ext cx="1" cy="715"/>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50" name="Line 34"/>
              <p:cNvSpPr>
                <a:spLocks noChangeShapeType="1"/>
              </p:cNvSpPr>
              <p:nvPr/>
            </p:nvSpPr>
            <p:spPr bwMode="auto">
              <a:xfrm>
                <a:off x="2045" y="1595"/>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51" name="Line 35"/>
              <p:cNvSpPr>
                <a:spLocks noChangeShapeType="1"/>
              </p:cNvSpPr>
              <p:nvPr/>
            </p:nvSpPr>
            <p:spPr bwMode="auto">
              <a:xfrm>
                <a:off x="2045" y="1357"/>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52" name="Line 36"/>
              <p:cNvSpPr>
                <a:spLocks noChangeShapeType="1"/>
              </p:cNvSpPr>
              <p:nvPr/>
            </p:nvSpPr>
            <p:spPr bwMode="auto">
              <a:xfrm>
                <a:off x="2101" y="1302"/>
                <a:ext cx="786" cy="404"/>
              </a:xfrm>
              <a:prstGeom prst="line">
                <a:avLst/>
              </a:prstGeom>
              <a:noFill/>
              <a:ln w="3175">
                <a:solidFill>
                  <a:schemeClr val="bg1"/>
                </a:solidFill>
                <a:round/>
                <a:headEnd/>
                <a:tailEnd/>
              </a:ln>
            </p:spPr>
            <p:txBody>
              <a:bodyPr/>
              <a:lstStyle/>
              <a:p>
                <a:pPr>
                  <a:defRPr/>
                </a:pPr>
                <a:endParaRPr lang="en-US">
                  <a:solidFill>
                    <a:srgbClr val="000000"/>
                  </a:solidFill>
                </a:endParaRPr>
              </a:p>
            </p:txBody>
          </p:sp>
          <p:sp>
            <p:nvSpPr>
              <p:cNvPr id="57453" name="Oval 37"/>
              <p:cNvSpPr>
                <a:spLocks noChangeArrowheads="1"/>
              </p:cNvSpPr>
              <p:nvPr/>
            </p:nvSpPr>
            <p:spPr bwMode="auto">
              <a:xfrm>
                <a:off x="2080" y="1215"/>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54" name="Oval 38"/>
              <p:cNvSpPr>
                <a:spLocks noChangeArrowheads="1"/>
              </p:cNvSpPr>
              <p:nvPr/>
            </p:nvSpPr>
            <p:spPr bwMode="auto">
              <a:xfrm>
                <a:off x="2229" y="1268"/>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55" name="Oval 39"/>
              <p:cNvSpPr>
                <a:spLocks noChangeArrowheads="1"/>
              </p:cNvSpPr>
              <p:nvPr/>
            </p:nvSpPr>
            <p:spPr bwMode="auto">
              <a:xfrm>
                <a:off x="2274" y="1417"/>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56" name="Oval 40"/>
              <p:cNvSpPr>
                <a:spLocks noChangeArrowheads="1"/>
              </p:cNvSpPr>
              <p:nvPr/>
            </p:nvSpPr>
            <p:spPr bwMode="auto">
              <a:xfrm>
                <a:off x="2398" y="1541"/>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57" name="Oval 41"/>
              <p:cNvSpPr>
                <a:spLocks noChangeArrowheads="1"/>
              </p:cNvSpPr>
              <p:nvPr/>
            </p:nvSpPr>
            <p:spPr bwMode="auto">
              <a:xfrm>
                <a:off x="2410" y="1359"/>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58" name="Oval 42"/>
              <p:cNvSpPr>
                <a:spLocks noChangeArrowheads="1"/>
              </p:cNvSpPr>
              <p:nvPr/>
            </p:nvSpPr>
            <p:spPr bwMode="auto">
              <a:xfrm>
                <a:off x="2430" y="1658"/>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59" name="Oval 43"/>
              <p:cNvSpPr>
                <a:spLocks noChangeArrowheads="1"/>
              </p:cNvSpPr>
              <p:nvPr/>
            </p:nvSpPr>
            <p:spPr bwMode="auto">
              <a:xfrm>
                <a:off x="2443" y="1591"/>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60" name="Oval 44"/>
              <p:cNvSpPr>
                <a:spLocks noChangeArrowheads="1"/>
              </p:cNvSpPr>
              <p:nvPr/>
            </p:nvSpPr>
            <p:spPr bwMode="auto">
              <a:xfrm>
                <a:off x="2534" y="1375"/>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61" name="Oval 45"/>
              <p:cNvSpPr>
                <a:spLocks noChangeArrowheads="1"/>
              </p:cNvSpPr>
              <p:nvPr/>
            </p:nvSpPr>
            <p:spPr bwMode="auto">
              <a:xfrm>
                <a:off x="2647" y="1600"/>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62" name="Oval 46"/>
              <p:cNvSpPr>
                <a:spLocks noChangeArrowheads="1"/>
              </p:cNvSpPr>
              <p:nvPr/>
            </p:nvSpPr>
            <p:spPr bwMode="auto">
              <a:xfrm>
                <a:off x="2712" y="1525"/>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63" name="Oval 47"/>
              <p:cNvSpPr>
                <a:spLocks noChangeArrowheads="1"/>
              </p:cNvSpPr>
              <p:nvPr/>
            </p:nvSpPr>
            <p:spPr bwMode="auto">
              <a:xfrm>
                <a:off x="2727" y="1601"/>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64" name="Oval 48"/>
              <p:cNvSpPr>
                <a:spLocks noChangeArrowheads="1"/>
              </p:cNvSpPr>
              <p:nvPr/>
            </p:nvSpPr>
            <p:spPr bwMode="auto">
              <a:xfrm>
                <a:off x="2836" y="1670"/>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65" name="Oval 49"/>
              <p:cNvSpPr>
                <a:spLocks noChangeArrowheads="1"/>
              </p:cNvSpPr>
              <p:nvPr/>
            </p:nvSpPr>
            <p:spPr bwMode="auto">
              <a:xfrm>
                <a:off x="2866" y="1683"/>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grpSp>
        <p:grpSp>
          <p:nvGrpSpPr>
            <p:cNvPr id="5" name="Group 199"/>
            <p:cNvGrpSpPr/>
            <p:nvPr/>
          </p:nvGrpSpPr>
          <p:grpSpPr>
            <a:xfrm>
              <a:off x="1245415" y="1937975"/>
              <a:ext cx="341760" cy="1374960"/>
              <a:chOff x="1245415" y="1937975"/>
              <a:chExt cx="341760" cy="1374960"/>
            </a:xfrm>
          </p:grpSpPr>
          <p:sp>
            <p:nvSpPr>
              <p:cNvPr id="144" name="TextBox 143"/>
              <p:cNvSpPr txBox="1"/>
              <p:nvPr/>
            </p:nvSpPr>
            <p:spPr>
              <a:xfrm>
                <a:off x="1323961" y="3051325"/>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45" name="TextBox 144"/>
              <p:cNvSpPr txBox="1"/>
              <p:nvPr/>
            </p:nvSpPr>
            <p:spPr>
              <a:xfrm>
                <a:off x="1323961" y="2680265"/>
                <a:ext cx="263214" cy="261610"/>
              </a:xfrm>
              <a:prstGeom prst="rect">
                <a:avLst/>
              </a:prstGeom>
              <a:noFill/>
            </p:spPr>
            <p:txBody>
              <a:bodyPr wrap="none" rtlCol="0">
                <a:spAutoFit/>
              </a:bodyPr>
              <a:lstStyle/>
              <a:p>
                <a:r>
                  <a:rPr lang="en-US" sz="1100" dirty="0" smtClean="0">
                    <a:solidFill>
                      <a:srgbClr val="FFFFFF"/>
                    </a:solidFill>
                  </a:rPr>
                  <a:t>5</a:t>
                </a:r>
                <a:endParaRPr lang="en-US" sz="1100" dirty="0">
                  <a:solidFill>
                    <a:srgbClr val="FFFFFF"/>
                  </a:solidFill>
                </a:endParaRPr>
              </a:p>
            </p:txBody>
          </p:sp>
          <p:sp>
            <p:nvSpPr>
              <p:cNvPr id="146" name="TextBox 145"/>
              <p:cNvSpPr txBox="1"/>
              <p:nvPr/>
            </p:nvSpPr>
            <p:spPr>
              <a:xfrm>
                <a:off x="1245415" y="2309000"/>
                <a:ext cx="341760" cy="261610"/>
              </a:xfrm>
              <a:prstGeom prst="rect">
                <a:avLst/>
              </a:prstGeom>
              <a:noFill/>
            </p:spPr>
            <p:txBody>
              <a:bodyPr wrap="none" rtlCol="0">
                <a:spAutoFit/>
              </a:bodyPr>
              <a:lstStyle/>
              <a:p>
                <a:r>
                  <a:rPr lang="en-US" sz="1100" dirty="0" smtClean="0">
                    <a:solidFill>
                      <a:srgbClr val="FFFFFF"/>
                    </a:solidFill>
                  </a:rPr>
                  <a:t>10</a:t>
                </a:r>
                <a:endParaRPr lang="en-US" sz="1100" dirty="0">
                  <a:solidFill>
                    <a:srgbClr val="FFFFFF"/>
                  </a:solidFill>
                </a:endParaRPr>
              </a:p>
            </p:txBody>
          </p:sp>
          <p:sp>
            <p:nvSpPr>
              <p:cNvPr id="147" name="TextBox 146"/>
              <p:cNvSpPr txBox="1"/>
              <p:nvPr/>
            </p:nvSpPr>
            <p:spPr>
              <a:xfrm>
                <a:off x="1245415" y="1937975"/>
                <a:ext cx="341760" cy="261610"/>
              </a:xfrm>
              <a:prstGeom prst="rect">
                <a:avLst/>
              </a:prstGeom>
              <a:noFill/>
            </p:spPr>
            <p:txBody>
              <a:bodyPr wrap="none" rtlCol="0">
                <a:spAutoFit/>
              </a:bodyPr>
              <a:lstStyle/>
              <a:p>
                <a:r>
                  <a:rPr lang="en-US" sz="1100" dirty="0" smtClean="0">
                    <a:solidFill>
                      <a:srgbClr val="FFFFFF"/>
                    </a:solidFill>
                  </a:rPr>
                  <a:t>15</a:t>
                </a:r>
                <a:endParaRPr lang="en-US" sz="1100" dirty="0">
                  <a:solidFill>
                    <a:srgbClr val="FFFFFF"/>
                  </a:solidFill>
                </a:endParaRPr>
              </a:p>
            </p:txBody>
          </p:sp>
        </p:grpSp>
      </p:grpSp>
      <p:grpSp>
        <p:nvGrpSpPr>
          <p:cNvPr id="6" name="Group 201"/>
          <p:cNvGrpSpPr/>
          <p:nvPr/>
        </p:nvGrpSpPr>
        <p:grpSpPr>
          <a:xfrm>
            <a:off x="1244806" y="3200400"/>
            <a:ext cx="1857169" cy="1389890"/>
            <a:chOff x="1244806" y="3200400"/>
            <a:chExt cx="1857169" cy="1389890"/>
          </a:xfrm>
        </p:grpSpPr>
        <p:sp>
          <p:nvSpPr>
            <p:cNvPr id="154" name="TextBox 153"/>
            <p:cNvSpPr txBox="1"/>
            <p:nvPr/>
          </p:nvSpPr>
          <p:spPr>
            <a:xfrm>
              <a:off x="1244806" y="3200400"/>
              <a:ext cx="341760" cy="261610"/>
            </a:xfrm>
            <a:prstGeom prst="rect">
              <a:avLst/>
            </a:prstGeom>
            <a:noFill/>
          </p:spPr>
          <p:txBody>
            <a:bodyPr wrap="none" rtlCol="0">
              <a:spAutoFit/>
            </a:bodyPr>
            <a:lstStyle/>
            <a:p>
              <a:r>
                <a:rPr lang="en-US" sz="1100" dirty="0" smtClean="0">
                  <a:solidFill>
                    <a:srgbClr val="FFFFFF"/>
                  </a:solidFill>
                </a:rPr>
                <a:t>30</a:t>
              </a:r>
              <a:endParaRPr lang="en-US" sz="1100" dirty="0">
                <a:solidFill>
                  <a:srgbClr val="FFFFFF"/>
                </a:solidFill>
              </a:endParaRPr>
            </a:p>
          </p:txBody>
        </p:sp>
        <p:grpSp>
          <p:nvGrpSpPr>
            <p:cNvPr id="7" name="Group 188"/>
            <p:cNvGrpSpPr/>
            <p:nvPr/>
          </p:nvGrpSpPr>
          <p:grpSpPr>
            <a:xfrm>
              <a:off x="1244806" y="3319463"/>
              <a:ext cx="1857169" cy="1270827"/>
              <a:chOff x="1244806" y="3319463"/>
              <a:chExt cx="1857169" cy="1270827"/>
            </a:xfrm>
          </p:grpSpPr>
          <p:grpSp>
            <p:nvGrpSpPr>
              <p:cNvPr id="8" name="Group 76"/>
              <p:cNvGrpSpPr>
                <a:grpSpLocks/>
              </p:cNvGrpSpPr>
              <p:nvPr/>
            </p:nvGrpSpPr>
            <p:grpSpPr bwMode="auto">
              <a:xfrm>
                <a:off x="1524000" y="3319463"/>
                <a:ext cx="1577975" cy="1136650"/>
                <a:chOff x="2040" y="2093"/>
                <a:chExt cx="994" cy="716"/>
              </a:xfrm>
            </p:grpSpPr>
            <p:sp>
              <p:nvSpPr>
                <p:cNvPr id="57402" name="Line 77"/>
                <p:cNvSpPr>
                  <a:spLocks noChangeShapeType="1"/>
                </p:cNvSpPr>
                <p:nvPr/>
              </p:nvSpPr>
              <p:spPr bwMode="auto">
                <a:xfrm>
                  <a:off x="2040" y="2808"/>
                  <a:ext cx="994"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03" name="Line 78"/>
                <p:cNvSpPr>
                  <a:spLocks noChangeShapeType="1"/>
                </p:cNvSpPr>
                <p:nvPr/>
              </p:nvSpPr>
              <p:spPr bwMode="auto">
                <a:xfrm flipV="1">
                  <a:off x="2537" y="2798"/>
                  <a:ext cx="1" cy="10"/>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04" name="Line 79"/>
                <p:cNvSpPr>
                  <a:spLocks noChangeShapeType="1"/>
                </p:cNvSpPr>
                <p:nvPr/>
              </p:nvSpPr>
              <p:spPr bwMode="auto">
                <a:xfrm flipV="1">
                  <a:off x="2040" y="2093"/>
                  <a:ext cx="1" cy="715"/>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05" name="Line 80"/>
                <p:cNvSpPr>
                  <a:spLocks noChangeShapeType="1"/>
                </p:cNvSpPr>
                <p:nvPr/>
              </p:nvSpPr>
              <p:spPr bwMode="auto">
                <a:xfrm>
                  <a:off x="2041" y="2569"/>
                  <a:ext cx="10"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06" name="Line 81"/>
                <p:cNvSpPr>
                  <a:spLocks noChangeShapeType="1"/>
                </p:cNvSpPr>
                <p:nvPr/>
              </p:nvSpPr>
              <p:spPr bwMode="auto">
                <a:xfrm>
                  <a:off x="2041" y="2331"/>
                  <a:ext cx="10"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07" name="Line 82"/>
                <p:cNvSpPr>
                  <a:spLocks noChangeShapeType="1"/>
                </p:cNvSpPr>
                <p:nvPr/>
              </p:nvSpPr>
              <p:spPr bwMode="auto">
                <a:xfrm>
                  <a:off x="2097" y="2396"/>
                  <a:ext cx="786" cy="229"/>
                </a:xfrm>
                <a:prstGeom prst="line">
                  <a:avLst/>
                </a:prstGeom>
                <a:noFill/>
                <a:ln w="3175">
                  <a:solidFill>
                    <a:schemeClr val="bg1"/>
                  </a:solidFill>
                  <a:round/>
                  <a:headEnd/>
                  <a:tailEnd/>
                </a:ln>
              </p:spPr>
              <p:txBody>
                <a:bodyPr/>
                <a:lstStyle/>
                <a:p>
                  <a:pPr>
                    <a:defRPr/>
                  </a:pPr>
                  <a:endParaRPr lang="en-US">
                    <a:solidFill>
                      <a:srgbClr val="000000"/>
                    </a:solidFill>
                  </a:endParaRPr>
                </a:p>
              </p:txBody>
            </p:sp>
            <p:sp>
              <p:nvSpPr>
                <p:cNvPr id="57408" name="Oval 83"/>
                <p:cNvSpPr>
                  <a:spLocks noChangeArrowheads="1"/>
                </p:cNvSpPr>
                <p:nvPr/>
              </p:nvSpPr>
              <p:spPr bwMode="auto">
                <a:xfrm>
                  <a:off x="2076" y="2421"/>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09" name="Oval 84"/>
                <p:cNvSpPr>
                  <a:spLocks noChangeArrowheads="1"/>
                </p:cNvSpPr>
                <p:nvPr/>
              </p:nvSpPr>
              <p:spPr bwMode="auto">
                <a:xfrm>
                  <a:off x="2225" y="2163"/>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0" name="Oval 85"/>
                <p:cNvSpPr>
                  <a:spLocks noChangeArrowheads="1"/>
                </p:cNvSpPr>
                <p:nvPr/>
              </p:nvSpPr>
              <p:spPr bwMode="auto">
                <a:xfrm>
                  <a:off x="2270" y="2592"/>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1" name="Oval 86"/>
                <p:cNvSpPr>
                  <a:spLocks noChangeArrowheads="1"/>
                </p:cNvSpPr>
                <p:nvPr/>
              </p:nvSpPr>
              <p:spPr bwMode="auto">
                <a:xfrm>
                  <a:off x="2394" y="2548"/>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2" name="Oval 87"/>
                <p:cNvSpPr>
                  <a:spLocks noChangeArrowheads="1"/>
                </p:cNvSpPr>
                <p:nvPr/>
              </p:nvSpPr>
              <p:spPr bwMode="auto">
                <a:xfrm>
                  <a:off x="2406" y="2453"/>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3" name="Oval 88"/>
                <p:cNvSpPr>
                  <a:spLocks noChangeArrowheads="1"/>
                </p:cNvSpPr>
                <p:nvPr/>
              </p:nvSpPr>
              <p:spPr bwMode="auto">
                <a:xfrm>
                  <a:off x="2426" y="2573"/>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4" name="Oval 89"/>
                <p:cNvSpPr>
                  <a:spLocks noChangeArrowheads="1"/>
                </p:cNvSpPr>
                <p:nvPr/>
              </p:nvSpPr>
              <p:spPr bwMode="auto">
                <a:xfrm>
                  <a:off x="2439" y="2438"/>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5" name="Oval 90"/>
                <p:cNvSpPr>
                  <a:spLocks noChangeArrowheads="1"/>
                </p:cNvSpPr>
                <p:nvPr/>
              </p:nvSpPr>
              <p:spPr bwMode="auto">
                <a:xfrm>
                  <a:off x="2531" y="2446"/>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6" name="Oval 91"/>
                <p:cNvSpPr>
                  <a:spLocks noChangeArrowheads="1"/>
                </p:cNvSpPr>
                <p:nvPr/>
              </p:nvSpPr>
              <p:spPr bwMode="auto">
                <a:xfrm>
                  <a:off x="2643" y="2512"/>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7" name="Oval 92"/>
                <p:cNvSpPr>
                  <a:spLocks noChangeArrowheads="1"/>
                </p:cNvSpPr>
                <p:nvPr/>
              </p:nvSpPr>
              <p:spPr bwMode="auto">
                <a:xfrm>
                  <a:off x="2708" y="2563"/>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8" name="Oval 93"/>
                <p:cNvSpPr>
                  <a:spLocks noChangeArrowheads="1"/>
                </p:cNvSpPr>
                <p:nvPr/>
              </p:nvSpPr>
              <p:spPr bwMode="auto">
                <a:xfrm>
                  <a:off x="2724" y="2592"/>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19" name="Oval 94"/>
                <p:cNvSpPr>
                  <a:spLocks noChangeArrowheads="1"/>
                </p:cNvSpPr>
                <p:nvPr/>
              </p:nvSpPr>
              <p:spPr bwMode="auto">
                <a:xfrm>
                  <a:off x="2832" y="2551"/>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20" name="Oval 95"/>
                <p:cNvSpPr>
                  <a:spLocks noChangeArrowheads="1"/>
                </p:cNvSpPr>
                <p:nvPr/>
              </p:nvSpPr>
              <p:spPr bwMode="auto">
                <a:xfrm>
                  <a:off x="2862" y="2634"/>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grpSp>
          <p:sp>
            <p:nvSpPr>
              <p:cNvPr id="151" name="TextBox 150"/>
              <p:cNvSpPr txBox="1"/>
              <p:nvPr/>
            </p:nvSpPr>
            <p:spPr>
              <a:xfrm>
                <a:off x="1323352" y="4328680"/>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52" name="TextBox 151"/>
              <p:cNvSpPr txBox="1"/>
              <p:nvPr/>
            </p:nvSpPr>
            <p:spPr>
              <a:xfrm>
                <a:off x="1244806" y="3952586"/>
                <a:ext cx="341760" cy="261610"/>
              </a:xfrm>
              <a:prstGeom prst="rect">
                <a:avLst/>
              </a:prstGeom>
              <a:noFill/>
            </p:spPr>
            <p:txBody>
              <a:bodyPr wrap="none" rtlCol="0">
                <a:spAutoFit/>
              </a:bodyPr>
              <a:lstStyle/>
              <a:p>
                <a:r>
                  <a:rPr lang="en-US" sz="1100" dirty="0" smtClean="0">
                    <a:solidFill>
                      <a:srgbClr val="FFFFFF"/>
                    </a:solidFill>
                  </a:rPr>
                  <a:t>10</a:t>
                </a:r>
                <a:endParaRPr lang="en-US" sz="1100" dirty="0">
                  <a:solidFill>
                    <a:srgbClr val="FFFFFF"/>
                  </a:solidFill>
                </a:endParaRPr>
              </a:p>
            </p:txBody>
          </p:sp>
          <p:sp>
            <p:nvSpPr>
              <p:cNvPr id="153" name="TextBox 152"/>
              <p:cNvSpPr txBox="1"/>
              <p:nvPr/>
            </p:nvSpPr>
            <p:spPr>
              <a:xfrm>
                <a:off x="1244806" y="3576493"/>
                <a:ext cx="341760" cy="261610"/>
              </a:xfrm>
              <a:prstGeom prst="rect">
                <a:avLst/>
              </a:prstGeom>
              <a:noFill/>
            </p:spPr>
            <p:txBody>
              <a:bodyPr wrap="none" rtlCol="0">
                <a:spAutoFit/>
              </a:bodyPr>
              <a:lstStyle/>
              <a:p>
                <a:r>
                  <a:rPr lang="en-US" sz="1100" dirty="0" smtClean="0">
                    <a:solidFill>
                      <a:srgbClr val="FFFFFF"/>
                    </a:solidFill>
                  </a:rPr>
                  <a:t>20</a:t>
                </a:r>
                <a:endParaRPr lang="en-US" sz="1100" dirty="0">
                  <a:solidFill>
                    <a:srgbClr val="FFFFFF"/>
                  </a:solidFill>
                </a:endParaRPr>
              </a:p>
            </p:txBody>
          </p:sp>
        </p:grpSp>
      </p:grpSp>
      <p:grpSp>
        <p:nvGrpSpPr>
          <p:cNvPr id="9" name="Group 187"/>
          <p:cNvGrpSpPr/>
          <p:nvPr/>
        </p:nvGrpSpPr>
        <p:grpSpPr>
          <a:xfrm>
            <a:off x="1258440" y="4568826"/>
            <a:ext cx="2057468" cy="1373736"/>
            <a:chOff x="1258440" y="4568826"/>
            <a:chExt cx="2057468" cy="1373736"/>
          </a:xfrm>
        </p:grpSpPr>
        <p:grpSp>
          <p:nvGrpSpPr>
            <p:cNvPr id="10" name="Group 100"/>
            <p:cNvGrpSpPr>
              <a:grpSpLocks/>
            </p:cNvGrpSpPr>
            <p:nvPr/>
          </p:nvGrpSpPr>
          <p:grpSpPr bwMode="auto">
            <a:xfrm>
              <a:off x="1530350" y="4568826"/>
              <a:ext cx="1577975" cy="1136650"/>
              <a:chOff x="2044" y="2999"/>
              <a:chExt cx="994" cy="716"/>
            </a:xfrm>
          </p:grpSpPr>
          <p:sp>
            <p:nvSpPr>
              <p:cNvPr id="57377" name="Line 101"/>
              <p:cNvSpPr>
                <a:spLocks noChangeShapeType="1"/>
              </p:cNvSpPr>
              <p:nvPr/>
            </p:nvSpPr>
            <p:spPr bwMode="auto">
              <a:xfrm>
                <a:off x="2044" y="3714"/>
                <a:ext cx="994"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78" name="Line 102"/>
              <p:cNvSpPr>
                <a:spLocks noChangeShapeType="1"/>
              </p:cNvSpPr>
              <p:nvPr/>
            </p:nvSpPr>
            <p:spPr bwMode="auto">
              <a:xfrm flipV="1">
                <a:off x="2541" y="3704"/>
                <a:ext cx="1" cy="10"/>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79" name="Line 103"/>
              <p:cNvSpPr>
                <a:spLocks noChangeShapeType="1"/>
              </p:cNvSpPr>
              <p:nvPr/>
            </p:nvSpPr>
            <p:spPr bwMode="auto">
              <a:xfrm flipV="1">
                <a:off x="2044" y="2999"/>
                <a:ext cx="1" cy="715"/>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80" name="Line 104"/>
              <p:cNvSpPr>
                <a:spLocks noChangeShapeType="1"/>
              </p:cNvSpPr>
              <p:nvPr/>
            </p:nvSpPr>
            <p:spPr bwMode="auto">
              <a:xfrm>
                <a:off x="2045" y="3535"/>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81" name="Line 105"/>
              <p:cNvSpPr>
                <a:spLocks noChangeShapeType="1"/>
              </p:cNvSpPr>
              <p:nvPr/>
            </p:nvSpPr>
            <p:spPr bwMode="auto">
              <a:xfrm>
                <a:off x="2045" y="3356"/>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82" name="Line 106"/>
              <p:cNvSpPr>
                <a:spLocks noChangeShapeType="1"/>
              </p:cNvSpPr>
              <p:nvPr/>
            </p:nvSpPr>
            <p:spPr bwMode="auto">
              <a:xfrm>
                <a:off x="2045" y="3177"/>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83" name="Line 107"/>
              <p:cNvSpPr>
                <a:spLocks noChangeShapeType="1"/>
              </p:cNvSpPr>
              <p:nvPr/>
            </p:nvSpPr>
            <p:spPr bwMode="auto">
              <a:xfrm>
                <a:off x="2101" y="3273"/>
                <a:ext cx="786" cy="189"/>
              </a:xfrm>
              <a:prstGeom prst="line">
                <a:avLst/>
              </a:prstGeom>
              <a:noFill/>
              <a:ln w="3175">
                <a:solidFill>
                  <a:schemeClr val="bg1"/>
                </a:solidFill>
                <a:round/>
                <a:headEnd/>
                <a:tailEnd/>
              </a:ln>
            </p:spPr>
            <p:txBody>
              <a:bodyPr/>
              <a:lstStyle/>
              <a:p>
                <a:pPr>
                  <a:defRPr/>
                </a:pPr>
                <a:endParaRPr lang="en-US">
                  <a:solidFill>
                    <a:srgbClr val="000000"/>
                  </a:solidFill>
                </a:endParaRPr>
              </a:p>
            </p:txBody>
          </p:sp>
          <p:sp>
            <p:nvSpPr>
              <p:cNvPr id="57384" name="Oval 108"/>
              <p:cNvSpPr>
                <a:spLocks noChangeArrowheads="1"/>
              </p:cNvSpPr>
              <p:nvPr/>
            </p:nvSpPr>
            <p:spPr bwMode="auto">
              <a:xfrm>
                <a:off x="2080" y="3287"/>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85" name="Oval 109"/>
              <p:cNvSpPr>
                <a:spLocks noChangeArrowheads="1"/>
              </p:cNvSpPr>
              <p:nvPr/>
            </p:nvSpPr>
            <p:spPr bwMode="auto">
              <a:xfrm>
                <a:off x="2229" y="3350"/>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86" name="Oval 110"/>
              <p:cNvSpPr>
                <a:spLocks noChangeArrowheads="1"/>
              </p:cNvSpPr>
              <p:nvPr/>
            </p:nvSpPr>
            <p:spPr bwMode="auto">
              <a:xfrm>
                <a:off x="2274" y="3149"/>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87" name="Oval 111"/>
              <p:cNvSpPr>
                <a:spLocks noChangeArrowheads="1"/>
              </p:cNvSpPr>
              <p:nvPr/>
            </p:nvSpPr>
            <p:spPr bwMode="auto">
              <a:xfrm>
                <a:off x="2398" y="3310"/>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88" name="Oval 112"/>
              <p:cNvSpPr>
                <a:spLocks noChangeArrowheads="1"/>
              </p:cNvSpPr>
              <p:nvPr/>
            </p:nvSpPr>
            <p:spPr bwMode="auto">
              <a:xfrm>
                <a:off x="2410" y="3451"/>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89" name="Oval 113"/>
              <p:cNvSpPr>
                <a:spLocks noChangeArrowheads="1"/>
              </p:cNvSpPr>
              <p:nvPr/>
            </p:nvSpPr>
            <p:spPr bwMode="auto">
              <a:xfrm>
                <a:off x="2430" y="3227"/>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90" name="Oval 114"/>
              <p:cNvSpPr>
                <a:spLocks noChangeArrowheads="1"/>
              </p:cNvSpPr>
              <p:nvPr/>
            </p:nvSpPr>
            <p:spPr bwMode="auto">
              <a:xfrm>
                <a:off x="2443" y="3385"/>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91" name="Oval 115"/>
              <p:cNvSpPr>
                <a:spLocks noChangeArrowheads="1"/>
              </p:cNvSpPr>
              <p:nvPr/>
            </p:nvSpPr>
            <p:spPr bwMode="auto">
              <a:xfrm>
                <a:off x="2534" y="3316"/>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92" name="Oval 116"/>
              <p:cNvSpPr>
                <a:spLocks noChangeArrowheads="1"/>
              </p:cNvSpPr>
              <p:nvPr/>
            </p:nvSpPr>
            <p:spPr bwMode="auto">
              <a:xfrm>
                <a:off x="2647" y="3417"/>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93" name="Oval 117"/>
              <p:cNvSpPr>
                <a:spLocks noChangeArrowheads="1"/>
              </p:cNvSpPr>
              <p:nvPr/>
            </p:nvSpPr>
            <p:spPr bwMode="auto">
              <a:xfrm>
                <a:off x="2712" y="3446"/>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94" name="Oval 118"/>
              <p:cNvSpPr>
                <a:spLocks noChangeArrowheads="1"/>
              </p:cNvSpPr>
              <p:nvPr/>
            </p:nvSpPr>
            <p:spPr bwMode="auto">
              <a:xfrm>
                <a:off x="2727" y="3443"/>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95" name="Oval 119"/>
              <p:cNvSpPr>
                <a:spLocks noChangeArrowheads="1"/>
              </p:cNvSpPr>
              <p:nvPr/>
            </p:nvSpPr>
            <p:spPr bwMode="auto">
              <a:xfrm>
                <a:off x="2836" y="3406"/>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96" name="Oval 120"/>
              <p:cNvSpPr>
                <a:spLocks noChangeArrowheads="1"/>
              </p:cNvSpPr>
              <p:nvPr/>
            </p:nvSpPr>
            <p:spPr bwMode="auto">
              <a:xfrm>
                <a:off x="2866" y="3419"/>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grpSp>
        <p:grpSp>
          <p:nvGrpSpPr>
            <p:cNvPr id="11" name="Group 159"/>
            <p:cNvGrpSpPr/>
            <p:nvPr/>
          </p:nvGrpSpPr>
          <p:grpSpPr>
            <a:xfrm>
              <a:off x="1258440" y="4716996"/>
              <a:ext cx="341760" cy="1135772"/>
              <a:chOff x="1258440" y="4716996"/>
              <a:chExt cx="341760" cy="1135772"/>
            </a:xfrm>
          </p:grpSpPr>
          <p:sp>
            <p:nvSpPr>
              <p:cNvPr id="156" name="TextBox 155"/>
              <p:cNvSpPr txBox="1"/>
              <p:nvPr/>
            </p:nvSpPr>
            <p:spPr>
              <a:xfrm>
                <a:off x="1336986" y="5591158"/>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57" name="TextBox 156"/>
              <p:cNvSpPr txBox="1"/>
              <p:nvPr/>
            </p:nvSpPr>
            <p:spPr>
              <a:xfrm>
                <a:off x="1258440" y="5290722"/>
                <a:ext cx="341760" cy="261610"/>
              </a:xfrm>
              <a:prstGeom prst="rect">
                <a:avLst/>
              </a:prstGeom>
              <a:noFill/>
            </p:spPr>
            <p:txBody>
              <a:bodyPr wrap="none" rtlCol="0">
                <a:spAutoFit/>
              </a:bodyPr>
              <a:lstStyle/>
              <a:p>
                <a:r>
                  <a:rPr lang="en-US" sz="1100" dirty="0" smtClean="0">
                    <a:solidFill>
                      <a:srgbClr val="FFFFFF"/>
                    </a:solidFill>
                  </a:rPr>
                  <a:t>25</a:t>
                </a:r>
                <a:endParaRPr lang="en-US" sz="1100" dirty="0">
                  <a:solidFill>
                    <a:srgbClr val="FFFFFF"/>
                  </a:solidFill>
                </a:endParaRPr>
              </a:p>
            </p:txBody>
          </p:sp>
          <p:sp>
            <p:nvSpPr>
              <p:cNvPr id="158" name="TextBox 157"/>
              <p:cNvSpPr txBox="1"/>
              <p:nvPr/>
            </p:nvSpPr>
            <p:spPr>
              <a:xfrm>
                <a:off x="1258440" y="5014480"/>
                <a:ext cx="341760" cy="261610"/>
              </a:xfrm>
              <a:prstGeom prst="rect">
                <a:avLst/>
              </a:prstGeom>
              <a:noFill/>
            </p:spPr>
            <p:txBody>
              <a:bodyPr wrap="none" rtlCol="0">
                <a:spAutoFit/>
              </a:bodyPr>
              <a:lstStyle/>
              <a:p>
                <a:r>
                  <a:rPr lang="en-US" sz="1100" dirty="0" smtClean="0">
                    <a:solidFill>
                      <a:srgbClr val="FFFFFF"/>
                    </a:solidFill>
                  </a:rPr>
                  <a:t>50</a:t>
                </a:r>
                <a:endParaRPr lang="en-US" sz="1100" dirty="0">
                  <a:solidFill>
                    <a:srgbClr val="FFFFFF"/>
                  </a:solidFill>
                </a:endParaRPr>
              </a:p>
            </p:txBody>
          </p:sp>
          <p:sp>
            <p:nvSpPr>
              <p:cNvPr id="159" name="TextBox 158"/>
              <p:cNvSpPr txBox="1"/>
              <p:nvPr/>
            </p:nvSpPr>
            <p:spPr>
              <a:xfrm>
                <a:off x="1258440" y="4716996"/>
                <a:ext cx="341760" cy="261610"/>
              </a:xfrm>
              <a:prstGeom prst="rect">
                <a:avLst/>
              </a:prstGeom>
              <a:noFill/>
            </p:spPr>
            <p:txBody>
              <a:bodyPr wrap="none" rtlCol="0">
                <a:spAutoFit/>
              </a:bodyPr>
              <a:lstStyle/>
              <a:p>
                <a:r>
                  <a:rPr lang="en-US" sz="1100" dirty="0" smtClean="0">
                    <a:solidFill>
                      <a:srgbClr val="FFFFFF"/>
                    </a:solidFill>
                  </a:rPr>
                  <a:t>75</a:t>
                </a:r>
                <a:endParaRPr lang="en-US" sz="1100" dirty="0">
                  <a:solidFill>
                    <a:srgbClr val="FFFFFF"/>
                  </a:solidFill>
                </a:endParaRPr>
              </a:p>
            </p:txBody>
          </p:sp>
        </p:grpSp>
        <p:grpSp>
          <p:nvGrpSpPr>
            <p:cNvPr id="12" name="Group 165"/>
            <p:cNvGrpSpPr/>
            <p:nvPr/>
          </p:nvGrpSpPr>
          <p:grpSpPr>
            <a:xfrm>
              <a:off x="1395920" y="5680952"/>
              <a:ext cx="1919988" cy="261610"/>
              <a:chOff x="1395920" y="5680952"/>
              <a:chExt cx="1919988" cy="261610"/>
            </a:xfrm>
          </p:grpSpPr>
          <p:sp>
            <p:nvSpPr>
              <p:cNvPr id="162" name="TextBox 161"/>
              <p:cNvSpPr txBox="1"/>
              <p:nvPr/>
            </p:nvSpPr>
            <p:spPr>
              <a:xfrm>
                <a:off x="1395920" y="5680952"/>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63" name="TextBox 162"/>
              <p:cNvSpPr txBox="1"/>
              <p:nvPr/>
            </p:nvSpPr>
            <p:spPr>
              <a:xfrm>
                <a:off x="2133600" y="5680952"/>
                <a:ext cx="341760" cy="261610"/>
              </a:xfrm>
              <a:prstGeom prst="rect">
                <a:avLst/>
              </a:prstGeom>
              <a:noFill/>
            </p:spPr>
            <p:txBody>
              <a:bodyPr wrap="none" rtlCol="0">
                <a:spAutoFit/>
              </a:bodyPr>
              <a:lstStyle/>
              <a:p>
                <a:r>
                  <a:rPr lang="en-US" sz="1100" dirty="0" smtClean="0">
                    <a:solidFill>
                      <a:srgbClr val="FFFFFF"/>
                    </a:solidFill>
                  </a:rPr>
                  <a:t>10</a:t>
                </a:r>
                <a:endParaRPr lang="en-US" sz="1100" dirty="0">
                  <a:solidFill>
                    <a:srgbClr val="FFFFFF"/>
                  </a:solidFill>
                </a:endParaRPr>
              </a:p>
            </p:txBody>
          </p:sp>
          <p:sp>
            <p:nvSpPr>
              <p:cNvPr id="164" name="TextBox 163"/>
              <p:cNvSpPr txBox="1"/>
              <p:nvPr/>
            </p:nvSpPr>
            <p:spPr>
              <a:xfrm>
                <a:off x="2895600" y="5680952"/>
                <a:ext cx="420308" cy="261610"/>
              </a:xfrm>
              <a:prstGeom prst="rect">
                <a:avLst/>
              </a:prstGeom>
              <a:noFill/>
            </p:spPr>
            <p:txBody>
              <a:bodyPr wrap="none" rtlCol="0">
                <a:spAutoFit/>
              </a:bodyPr>
              <a:lstStyle/>
              <a:p>
                <a:r>
                  <a:rPr lang="en-US" sz="1100" dirty="0" smtClean="0">
                    <a:solidFill>
                      <a:srgbClr val="FFFFFF"/>
                    </a:solidFill>
                  </a:rPr>
                  <a:t>100</a:t>
                </a:r>
                <a:endParaRPr lang="en-US" sz="1100" dirty="0">
                  <a:solidFill>
                    <a:srgbClr val="FFFFFF"/>
                  </a:solidFill>
                </a:endParaRPr>
              </a:p>
            </p:txBody>
          </p:sp>
        </p:grpSp>
      </p:grpSp>
      <p:grpSp>
        <p:nvGrpSpPr>
          <p:cNvPr id="13" name="Group 198"/>
          <p:cNvGrpSpPr/>
          <p:nvPr/>
        </p:nvGrpSpPr>
        <p:grpSpPr>
          <a:xfrm>
            <a:off x="3091776" y="1929320"/>
            <a:ext cx="2261680" cy="4018207"/>
            <a:chOff x="3091776" y="1929320"/>
            <a:chExt cx="2261680" cy="4018207"/>
          </a:xfrm>
        </p:grpSpPr>
        <p:grpSp>
          <p:nvGrpSpPr>
            <p:cNvPr id="14" name="Group 194"/>
            <p:cNvGrpSpPr/>
            <p:nvPr/>
          </p:nvGrpSpPr>
          <p:grpSpPr>
            <a:xfrm>
              <a:off x="3091776" y="1929320"/>
              <a:ext cx="2261680" cy="4018207"/>
              <a:chOff x="3091776" y="1929320"/>
              <a:chExt cx="2261680" cy="4018207"/>
            </a:xfrm>
          </p:grpSpPr>
          <p:grpSp>
            <p:nvGrpSpPr>
              <p:cNvPr id="15" name="Group 193"/>
              <p:cNvGrpSpPr/>
              <p:nvPr/>
            </p:nvGrpSpPr>
            <p:grpSpPr>
              <a:xfrm>
                <a:off x="3172840" y="4461752"/>
                <a:ext cx="2180616" cy="1485775"/>
                <a:chOff x="3172840" y="4461752"/>
                <a:chExt cx="2180616" cy="1485775"/>
              </a:xfrm>
            </p:grpSpPr>
            <p:grpSp>
              <p:nvGrpSpPr>
                <p:cNvPr id="16" name="Group 186"/>
                <p:cNvGrpSpPr/>
                <p:nvPr/>
              </p:nvGrpSpPr>
              <p:grpSpPr>
                <a:xfrm>
                  <a:off x="3172840" y="4572000"/>
                  <a:ext cx="2180616" cy="1375527"/>
                  <a:chOff x="3172840" y="4576763"/>
                  <a:chExt cx="2180616" cy="1375527"/>
                </a:xfrm>
              </p:grpSpPr>
              <p:grpSp>
                <p:nvGrpSpPr>
                  <p:cNvPr id="17" name="Group 121"/>
                  <p:cNvGrpSpPr>
                    <a:grpSpLocks/>
                  </p:cNvGrpSpPr>
                  <p:nvPr/>
                </p:nvGrpSpPr>
                <p:grpSpPr bwMode="auto">
                  <a:xfrm>
                    <a:off x="3559175" y="4576763"/>
                    <a:ext cx="1576388" cy="1138238"/>
                    <a:chOff x="3322" y="3004"/>
                    <a:chExt cx="993" cy="717"/>
                  </a:xfrm>
                </p:grpSpPr>
                <p:grpSp>
                  <p:nvGrpSpPr>
                    <p:cNvPr id="18" name="Group 122"/>
                    <p:cNvGrpSpPr>
                      <a:grpSpLocks/>
                    </p:cNvGrpSpPr>
                    <p:nvPr/>
                  </p:nvGrpSpPr>
                  <p:grpSpPr bwMode="auto">
                    <a:xfrm>
                      <a:off x="3322" y="3710"/>
                      <a:ext cx="993" cy="11"/>
                      <a:chOff x="3322" y="3710"/>
                      <a:chExt cx="993" cy="11"/>
                    </a:xfrm>
                  </p:grpSpPr>
                  <p:sp>
                    <p:nvSpPr>
                      <p:cNvPr id="57375" name="Line 123"/>
                      <p:cNvSpPr>
                        <a:spLocks noChangeShapeType="1"/>
                      </p:cNvSpPr>
                      <p:nvPr/>
                    </p:nvSpPr>
                    <p:spPr bwMode="auto">
                      <a:xfrm>
                        <a:off x="3322" y="3720"/>
                        <a:ext cx="993"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76" name="Line 124"/>
                      <p:cNvSpPr>
                        <a:spLocks noChangeShapeType="1"/>
                      </p:cNvSpPr>
                      <p:nvPr/>
                    </p:nvSpPr>
                    <p:spPr bwMode="auto">
                      <a:xfrm flipV="1">
                        <a:off x="3818" y="3710"/>
                        <a:ext cx="1" cy="9"/>
                      </a:xfrm>
                      <a:prstGeom prst="line">
                        <a:avLst/>
                      </a:prstGeom>
                      <a:noFill/>
                      <a:ln w="19050">
                        <a:solidFill>
                          <a:schemeClr val="bg1"/>
                        </a:solidFill>
                        <a:round/>
                        <a:headEnd/>
                        <a:tailEnd/>
                      </a:ln>
                    </p:spPr>
                    <p:txBody>
                      <a:bodyPr/>
                      <a:lstStyle/>
                      <a:p>
                        <a:pPr>
                          <a:defRPr/>
                        </a:pPr>
                        <a:endParaRPr lang="en-US">
                          <a:solidFill>
                            <a:srgbClr val="000000"/>
                          </a:solidFill>
                        </a:endParaRPr>
                      </a:p>
                    </p:txBody>
                  </p:sp>
                </p:grpSp>
                <p:grpSp>
                  <p:nvGrpSpPr>
                    <p:cNvPr id="19" name="Group 125"/>
                    <p:cNvGrpSpPr>
                      <a:grpSpLocks/>
                    </p:cNvGrpSpPr>
                    <p:nvPr/>
                  </p:nvGrpSpPr>
                  <p:grpSpPr bwMode="auto">
                    <a:xfrm>
                      <a:off x="3322" y="3004"/>
                      <a:ext cx="10" cy="716"/>
                      <a:chOff x="3322" y="3004"/>
                      <a:chExt cx="10" cy="716"/>
                    </a:xfrm>
                  </p:grpSpPr>
                  <p:sp>
                    <p:nvSpPr>
                      <p:cNvPr id="57373" name="Line 126"/>
                      <p:cNvSpPr>
                        <a:spLocks noChangeShapeType="1"/>
                      </p:cNvSpPr>
                      <p:nvPr/>
                    </p:nvSpPr>
                    <p:spPr bwMode="auto">
                      <a:xfrm flipV="1">
                        <a:off x="3322" y="3004"/>
                        <a:ext cx="1" cy="716"/>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374" name="Line 127"/>
                      <p:cNvSpPr>
                        <a:spLocks noChangeShapeType="1"/>
                      </p:cNvSpPr>
                      <p:nvPr/>
                    </p:nvSpPr>
                    <p:spPr bwMode="auto">
                      <a:xfrm>
                        <a:off x="3322" y="3362"/>
                        <a:ext cx="10" cy="1"/>
                      </a:xfrm>
                      <a:prstGeom prst="line">
                        <a:avLst/>
                      </a:prstGeom>
                      <a:noFill/>
                      <a:ln w="19050">
                        <a:solidFill>
                          <a:schemeClr val="bg1"/>
                        </a:solidFill>
                        <a:round/>
                        <a:headEnd/>
                        <a:tailEnd/>
                      </a:ln>
                    </p:spPr>
                    <p:txBody>
                      <a:bodyPr/>
                      <a:lstStyle/>
                      <a:p>
                        <a:pPr>
                          <a:defRPr/>
                        </a:pPr>
                        <a:endParaRPr lang="en-US">
                          <a:solidFill>
                            <a:srgbClr val="000000"/>
                          </a:solidFill>
                        </a:endParaRPr>
                      </a:p>
                    </p:txBody>
                  </p:sp>
                </p:grpSp>
                <p:sp>
                  <p:nvSpPr>
                    <p:cNvPr id="57359" name="Line 128"/>
                    <p:cNvSpPr>
                      <a:spLocks noChangeShapeType="1"/>
                    </p:cNvSpPr>
                    <p:nvPr/>
                  </p:nvSpPr>
                  <p:spPr bwMode="auto">
                    <a:xfrm>
                      <a:off x="3378" y="3276"/>
                      <a:ext cx="787" cy="84"/>
                    </a:xfrm>
                    <a:prstGeom prst="line">
                      <a:avLst/>
                    </a:prstGeom>
                    <a:noFill/>
                    <a:ln w="3175">
                      <a:solidFill>
                        <a:schemeClr val="bg1"/>
                      </a:solidFill>
                      <a:round/>
                      <a:headEnd/>
                      <a:tailEnd/>
                    </a:ln>
                  </p:spPr>
                  <p:txBody>
                    <a:bodyPr/>
                    <a:lstStyle/>
                    <a:p>
                      <a:pPr>
                        <a:defRPr/>
                      </a:pPr>
                      <a:endParaRPr lang="en-US">
                        <a:solidFill>
                          <a:srgbClr val="000000"/>
                        </a:solidFill>
                      </a:endParaRPr>
                    </a:p>
                  </p:txBody>
                </p:sp>
                <p:sp>
                  <p:nvSpPr>
                    <p:cNvPr id="57360" name="Oval 129"/>
                    <p:cNvSpPr>
                      <a:spLocks noChangeArrowheads="1"/>
                    </p:cNvSpPr>
                    <p:nvPr/>
                  </p:nvSpPr>
                  <p:spPr bwMode="auto">
                    <a:xfrm>
                      <a:off x="3357" y="3288"/>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1" name="Oval 130"/>
                    <p:cNvSpPr>
                      <a:spLocks noChangeArrowheads="1"/>
                    </p:cNvSpPr>
                    <p:nvPr/>
                  </p:nvSpPr>
                  <p:spPr bwMode="auto">
                    <a:xfrm>
                      <a:off x="3507" y="3419"/>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2" name="Oval 131"/>
                    <p:cNvSpPr>
                      <a:spLocks noChangeArrowheads="1"/>
                    </p:cNvSpPr>
                    <p:nvPr/>
                  </p:nvSpPr>
                  <p:spPr bwMode="auto">
                    <a:xfrm>
                      <a:off x="3551" y="3038"/>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3" name="Oval 132"/>
                    <p:cNvSpPr>
                      <a:spLocks noChangeArrowheads="1"/>
                    </p:cNvSpPr>
                    <p:nvPr/>
                  </p:nvSpPr>
                  <p:spPr bwMode="auto">
                    <a:xfrm>
                      <a:off x="3676" y="3317"/>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4" name="Oval 133"/>
                    <p:cNvSpPr>
                      <a:spLocks noChangeArrowheads="1"/>
                    </p:cNvSpPr>
                    <p:nvPr/>
                  </p:nvSpPr>
                  <p:spPr bwMode="auto">
                    <a:xfrm>
                      <a:off x="3687" y="3352"/>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5" name="Oval 134"/>
                    <p:cNvSpPr>
                      <a:spLocks noChangeArrowheads="1"/>
                    </p:cNvSpPr>
                    <p:nvPr/>
                  </p:nvSpPr>
                  <p:spPr bwMode="auto">
                    <a:xfrm>
                      <a:off x="3708" y="3249"/>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6" name="Oval 135"/>
                    <p:cNvSpPr>
                      <a:spLocks noChangeArrowheads="1"/>
                    </p:cNvSpPr>
                    <p:nvPr/>
                  </p:nvSpPr>
                  <p:spPr bwMode="auto">
                    <a:xfrm>
                      <a:off x="3720" y="3311"/>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7" name="Oval 136"/>
                    <p:cNvSpPr>
                      <a:spLocks noChangeArrowheads="1"/>
                    </p:cNvSpPr>
                    <p:nvPr/>
                  </p:nvSpPr>
                  <p:spPr bwMode="auto">
                    <a:xfrm>
                      <a:off x="3812" y="3321"/>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8" name="Oval 137"/>
                    <p:cNvSpPr>
                      <a:spLocks noChangeArrowheads="1"/>
                    </p:cNvSpPr>
                    <p:nvPr/>
                  </p:nvSpPr>
                  <p:spPr bwMode="auto">
                    <a:xfrm>
                      <a:off x="3924" y="3265"/>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69" name="Oval 138"/>
                    <p:cNvSpPr>
                      <a:spLocks noChangeArrowheads="1"/>
                    </p:cNvSpPr>
                    <p:nvPr/>
                  </p:nvSpPr>
                  <p:spPr bwMode="auto">
                    <a:xfrm>
                      <a:off x="3990" y="3342"/>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70" name="Oval 139"/>
                    <p:cNvSpPr>
                      <a:spLocks noChangeArrowheads="1"/>
                    </p:cNvSpPr>
                    <p:nvPr/>
                  </p:nvSpPr>
                  <p:spPr bwMode="auto">
                    <a:xfrm>
                      <a:off x="4005" y="3256"/>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71" name="Oval 140"/>
                    <p:cNvSpPr>
                      <a:spLocks noChangeArrowheads="1"/>
                    </p:cNvSpPr>
                    <p:nvPr/>
                  </p:nvSpPr>
                  <p:spPr bwMode="auto">
                    <a:xfrm>
                      <a:off x="4113" y="3389"/>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372" name="Oval 141"/>
                    <p:cNvSpPr>
                      <a:spLocks noChangeArrowheads="1"/>
                    </p:cNvSpPr>
                    <p:nvPr/>
                  </p:nvSpPr>
                  <p:spPr bwMode="auto">
                    <a:xfrm>
                      <a:off x="4144" y="3357"/>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grpSp>
              <p:grpSp>
                <p:nvGrpSpPr>
                  <p:cNvPr id="20" name="Group 166"/>
                  <p:cNvGrpSpPr/>
                  <p:nvPr/>
                </p:nvGrpSpPr>
                <p:grpSpPr>
                  <a:xfrm>
                    <a:off x="3433468" y="5690680"/>
                    <a:ext cx="1919988" cy="261610"/>
                    <a:chOff x="1395920" y="5680952"/>
                    <a:chExt cx="1919988" cy="261610"/>
                  </a:xfrm>
                </p:grpSpPr>
                <p:sp>
                  <p:nvSpPr>
                    <p:cNvPr id="168" name="TextBox 167"/>
                    <p:cNvSpPr txBox="1"/>
                    <p:nvPr/>
                  </p:nvSpPr>
                  <p:spPr>
                    <a:xfrm>
                      <a:off x="1395920" y="5680952"/>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69" name="TextBox 168"/>
                    <p:cNvSpPr txBox="1"/>
                    <p:nvPr/>
                  </p:nvSpPr>
                  <p:spPr>
                    <a:xfrm>
                      <a:off x="2133600" y="5680952"/>
                      <a:ext cx="341760" cy="261610"/>
                    </a:xfrm>
                    <a:prstGeom prst="rect">
                      <a:avLst/>
                    </a:prstGeom>
                    <a:noFill/>
                  </p:spPr>
                  <p:txBody>
                    <a:bodyPr wrap="none" rtlCol="0">
                      <a:spAutoFit/>
                    </a:bodyPr>
                    <a:lstStyle/>
                    <a:p>
                      <a:r>
                        <a:rPr lang="en-US" sz="1100" dirty="0" smtClean="0">
                          <a:solidFill>
                            <a:srgbClr val="FFFFFF"/>
                          </a:solidFill>
                        </a:rPr>
                        <a:t>10</a:t>
                      </a:r>
                      <a:endParaRPr lang="en-US" sz="1100" dirty="0">
                        <a:solidFill>
                          <a:srgbClr val="FFFFFF"/>
                        </a:solidFill>
                      </a:endParaRPr>
                    </a:p>
                  </p:txBody>
                </p:sp>
                <p:sp>
                  <p:nvSpPr>
                    <p:cNvPr id="170" name="TextBox 169"/>
                    <p:cNvSpPr txBox="1"/>
                    <p:nvPr/>
                  </p:nvSpPr>
                  <p:spPr>
                    <a:xfrm>
                      <a:off x="2895600" y="5680952"/>
                      <a:ext cx="420308" cy="261610"/>
                    </a:xfrm>
                    <a:prstGeom prst="rect">
                      <a:avLst/>
                    </a:prstGeom>
                    <a:noFill/>
                  </p:spPr>
                  <p:txBody>
                    <a:bodyPr wrap="none" rtlCol="0">
                      <a:spAutoFit/>
                    </a:bodyPr>
                    <a:lstStyle/>
                    <a:p>
                      <a:r>
                        <a:rPr lang="en-US" sz="1100" dirty="0" smtClean="0">
                          <a:solidFill>
                            <a:srgbClr val="FFFFFF"/>
                          </a:solidFill>
                        </a:rPr>
                        <a:t>100</a:t>
                      </a:r>
                      <a:endParaRPr lang="en-US" sz="1100" dirty="0">
                        <a:solidFill>
                          <a:srgbClr val="FFFFFF"/>
                        </a:solidFill>
                      </a:endParaRPr>
                    </a:p>
                  </p:txBody>
                </p:sp>
              </p:grpSp>
              <p:sp>
                <p:nvSpPr>
                  <p:cNvPr id="172" name="TextBox 171"/>
                  <p:cNvSpPr txBox="1"/>
                  <p:nvPr/>
                </p:nvSpPr>
                <p:spPr>
                  <a:xfrm>
                    <a:off x="3366826" y="5591198"/>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73" name="TextBox 172"/>
                  <p:cNvSpPr txBox="1"/>
                  <p:nvPr/>
                </p:nvSpPr>
                <p:spPr>
                  <a:xfrm>
                    <a:off x="3172840" y="5015234"/>
                    <a:ext cx="458780" cy="261610"/>
                  </a:xfrm>
                  <a:prstGeom prst="rect">
                    <a:avLst/>
                  </a:prstGeom>
                  <a:noFill/>
                </p:spPr>
                <p:txBody>
                  <a:bodyPr wrap="none" rtlCol="0">
                    <a:spAutoFit/>
                  </a:bodyPr>
                  <a:lstStyle/>
                  <a:p>
                    <a:r>
                      <a:rPr lang="en-US" sz="1100" dirty="0" smtClean="0">
                        <a:solidFill>
                          <a:srgbClr val="FFFFFF"/>
                        </a:solidFill>
                      </a:rPr>
                      <a:t>0.25</a:t>
                    </a:r>
                    <a:endParaRPr lang="en-US" sz="1100" dirty="0">
                      <a:solidFill>
                        <a:srgbClr val="FFFFFF"/>
                      </a:solidFill>
                    </a:endParaRPr>
                  </a:p>
                </p:txBody>
              </p:sp>
            </p:grpSp>
            <p:sp>
              <p:nvSpPr>
                <p:cNvPr id="174" name="TextBox 173"/>
                <p:cNvSpPr txBox="1"/>
                <p:nvPr/>
              </p:nvSpPr>
              <p:spPr>
                <a:xfrm>
                  <a:off x="3172840" y="4461752"/>
                  <a:ext cx="458780" cy="261610"/>
                </a:xfrm>
                <a:prstGeom prst="rect">
                  <a:avLst/>
                </a:prstGeom>
                <a:noFill/>
              </p:spPr>
              <p:txBody>
                <a:bodyPr wrap="none" rtlCol="0">
                  <a:spAutoFit/>
                </a:bodyPr>
                <a:lstStyle/>
                <a:p>
                  <a:r>
                    <a:rPr lang="en-US" sz="1100" dirty="0" smtClean="0">
                      <a:solidFill>
                        <a:srgbClr val="FFFFFF"/>
                      </a:solidFill>
                    </a:rPr>
                    <a:t>0.50</a:t>
                  </a:r>
                  <a:endParaRPr lang="en-US" sz="1100" dirty="0">
                    <a:solidFill>
                      <a:srgbClr val="FFFFFF"/>
                    </a:solidFill>
                  </a:endParaRPr>
                </a:p>
              </p:txBody>
            </p:sp>
          </p:grpSp>
          <p:grpSp>
            <p:nvGrpSpPr>
              <p:cNvPr id="21" name="Group 192"/>
              <p:cNvGrpSpPr/>
              <p:nvPr/>
            </p:nvGrpSpPr>
            <p:grpSpPr>
              <a:xfrm>
                <a:off x="3176080" y="3200400"/>
                <a:ext cx="1962658" cy="1391056"/>
                <a:chOff x="3176080" y="3200400"/>
                <a:chExt cx="1962658" cy="1391056"/>
              </a:xfrm>
            </p:grpSpPr>
            <p:grpSp>
              <p:nvGrpSpPr>
                <p:cNvPr id="22" name="Group 54"/>
                <p:cNvGrpSpPr>
                  <a:grpSpLocks/>
                </p:cNvGrpSpPr>
                <p:nvPr/>
              </p:nvGrpSpPr>
              <p:grpSpPr bwMode="auto">
                <a:xfrm>
                  <a:off x="3560763" y="3325813"/>
                  <a:ext cx="1577975" cy="1138238"/>
                  <a:chOff x="3323" y="2097"/>
                  <a:chExt cx="994" cy="717"/>
                </a:xfrm>
              </p:grpSpPr>
              <p:sp>
                <p:nvSpPr>
                  <p:cNvPr id="57421" name="Line 55"/>
                  <p:cNvSpPr>
                    <a:spLocks noChangeShapeType="1"/>
                  </p:cNvSpPr>
                  <p:nvPr/>
                </p:nvSpPr>
                <p:spPr bwMode="auto">
                  <a:xfrm>
                    <a:off x="3323" y="2813"/>
                    <a:ext cx="994"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22" name="Line 56"/>
                  <p:cNvSpPr>
                    <a:spLocks noChangeShapeType="1"/>
                  </p:cNvSpPr>
                  <p:nvPr/>
                </p:nvSpPr>
                <p:spPr bwMode="auto">
                  <a:xfrm flipV="1">
                    <a:off x="3820" y="2803"/>
                    <a:ext cx="1" cy="9"/>
                  </a:xfrm>
                  <a:prstGeom prst="line">
                    <a:avLst/>
                  </a:prstGeom>
                  <a:noFill/>
                  <a:ln w="19050">
                    <a:solidFill>
                      <a:schemeClr val="bg1"/>
                    </a:solidFill>
                    <a:round/>
                    <a:headEnd/>
                    <a:tailEnd/>
                  </a:ln>
                </p:spPr>
                <p:txBody>
                  <a:bodyPr/>
                  <a:lstStyle/>
                  <a:p>
                    <a:pPr>
                      <a:defRPr/>
                    </a:pPr>
                    <a:endParaRPr lang="en-US">
                      <a:solidFill>
                        <a:srgbClr val="000000"/>
                      </a:solidFill>
                    </a:endParaRPr>
                  </a:p>
                </p:txBody>
              </p:sp>
              <p:grpSp>
                <p:nvGrpSpPr>
                  <p:cNvPr id="23" name="Group 57"/>
                  <p:cNvGrpSpPr>
                    <a:grpSpLocks/>
                  </p:cNvGrpSpPr>
                  <p:nvPr/>
                </p:nvGrpSpPr>
                <p:grpSpPr bwMode="auto">
                  <a:xfrm>
                    <a:off x="3323" y="2097"/>
                    <a:ext cx="10" cy="716"/>
                    <a:chOff x="3323" y="2097"/>
                    <a:chExt cx="10" cy="716"/>
                  </a:xfrm>
                </p:grpSpPr>
                <p:sp>
                  <p:nvSpPr>
                    <p:cNvPr id="57438" name="Line 58"/>
                    <p:cNvSpPr>
                      <a:spLocks noChangeShapeType="1"/>
                    </p:cNvSpPr>
                    <p:nvPr/>
                  </p:nvSpPr>
                  <p:spPr bwMode="auto">
                    <a:xfrm flipV="1">
                      <a:off x="3323" y="2097"/>
                      <a:ext cx="1" cy="716"/>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39" name="Line 59"/>
                    <p:cNvSpPr>
                      <a:spLocks noChangeShapeType="1"/>
                    </p:cNvSpPr>
                    <p:nvPr/>
                  </p:nvSpPr>
                  <p:spPr bwMode="auto">
                    <a:xfrm>
                      <a:off x="3324" y="2574"/>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40" name="Line 60"/>
                    <p:cNvSpPr>
                      <a:spLocks noChangeShapeType="1"/>
                    </p:cNvSpPr>
                    <p:nvPr/>
                  </p:nvSpPr>
                  <p:spPr bwMode="auto">
                    <a:xfrm>
                      <a:off x="3324" y="2336"/>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41" name="Line 61"/>
                    <p:cNvSpPr>
                      <a:spLocks noChangeShapeType="1"/>
                    </p:cNvSpPr>
                    <p:nvPr/>
                  </p:nvSpPr>
                  <p:spPr bwMode="auto">
                    <a:xfrm>
                      <a:off x="3324" y="2097"/>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grpSp>
              <p:sp>
                <p:nvSpPr>
                  <p:cNvPr id="57424" name="Line 62"/>
                  <p:cNvSpPr>
                    <a:spLocks noChangeShapeType="1"/>
                  </p:cNvSpPr>
                  <p:nvPr/>
                </p:nvSpPr>
                <p:spPr bwMode="auto">
                  <a:xfrm>
                    <a:off x="3380" y="2458"/>
                    <a:ext cx="786" cy="42"/>
                  </a:xfrm>
                  <a:prstGeom prst="line">
                    <a:avLst/>
                  </a:prstGeom>
                  <a:noFill/>
                  <a:ln w="3175">
                    <a:solidFill>
                      <a:schemeClr val="bg1"/>
                    </a:solidFill>
                    <a:round/>
                    <a:headEnd/>
                    <a:tailEnd/>
                  </a:ln>
                </p:spPr>
                <p:txBody>
                  <a:bodyPr/>
                  <a:lstStyle/>
                  <a:p>
                    <a:pPr>
                      <a:defRPr/>
                    </a:pPr>
                    <a:endParaRPr lang="en-US">
                      <a:solidFill>
                        <a:srgbClr val="000000"/>
                      </a:solidFill>
                    </a:endParaRPr>
                  </a:p>
                </p:txBody>
              </p:sp>
              <p:sp>
                <p:nvSpPr>
                  <p:cNvPr id="57425" name="Oval 63"/>
                  <p:cNvSpPr>
                    <a:spLocks noChangeArrowheads="1"/>
                  </p:cNvSpPr>
                  <p:nvPr/>
                </p:nvSpPr>
                <p:spPr bwMode="auto">
                  <a:xfrm>
                    <a:off x="3359" y="2463"/>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26" name="Oval 64"/>
                  <p:cNvSpPr>
                    <a:spLocks noChangeArrowheads="1"/>
                  </p:cNvSpPr>
                  <p:nvPr/>
                </p:nvSpPr>
                <p:spPr bwMode="auto">
                  <a:xfrm>
                    <a:off x="3508" y="2501"/>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27" name="Oval 65"/>
                  <p:cNvSpPr>
                    <a:spLocks noChangeArrowheads="1"/>
                  </p:cNvSpPr>
                  <p:nvPr/>
                </p:nvSpPr>
                <p:spPr bwMode="auto">
                  <a:xfrm>
                    <a:off x="3553" y="2536"/>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28" name="Oval 66"/>
                  <p:cNvSpPr>
                    <a:spLocks noChangeArrowheads="1"/>
                  </p:cNvSpPr>
                  <p:nvPr/>
                </p:nvSpPr>
                <p:spPr bwMode="auto">
                  <a:xfrm>
                    <a:off x="3677" y="2439"/>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29" name="Oval 67"/>
                  <p:cNvSpPr>
                    <a:spLocks noChangeArrowheads="1"/>
                  </p:cNvSpPr>
                  <p:nvPr/>
                </p:nvSpPr>
                <p:spPr bwMode="auto">
                  <a:xfrm>
                    <a:off x="3689" y="2321"/>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0" name="Oval 68"/>
                  <p:cNvSpPr>
                    <a:spLocks noChangeArrowheads="1"/>
                  </p:cNvSpPr>
                  <p:nvPr/>
                </p:nvSpPr>
                <p:spPr bwMode="auto">
                  <a:xfrm>
                    <a:off x="3709" y="2437"/>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1" name="Oval 69"/>
                  <p:cNvSpPr>
                    <a:spLocks noChangeArrowheads="1"/>
                  </p:cNvSpPr>
                  <p:nvPr/>
                </p:nvSpPr>
                <p:spPr bwMode="auto">
                  <a:xfrm>
                    <a:off x="3722" y="2317"/>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2" name="Oval 70"/>
                  <p:cNvSpPr>
                    <a:spLocks noChangeArrowheads="1"/>
                  </p:cNvSpPr>
                  <p:nvPr/>
                </p:nvSpPr>
                <p:spPr bwMode="auto">
                  <a:xfrm>
                    <a:off x="3813" y="2514"/>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3" name="Oval 71"/>
                  <p:cNvSpPr>
                    <a:spLocks noChangeArrowheads="1"/>
                  </p:cNvSpPr>
                  <p:nvPr/>
                </p:nvSpPr>
                <p:spPr bwMode="auto">
                  <a:xfrm>
                    <a:off x="3926" y="2507"/>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4" name="Oval 72"/>
                  <p:cNvSpPr>
                    <a:spLocks noChangeArrowheads="1"/>
                  </p:cNvSpPr>
                  <p:nvPr/>
                </p:nvSpPr>
                <p:spPr bwMode="auto">
                  <a:xfrm>
                    <a:off x="3991" y="2477"/>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5" name="Oval 73"/>
                  <p:cNvSpPr>
                    <a:spLocks noChangeArrowheads="1"/>
                  </p:cNvSpPr>
                  <p:nvPr/>
                </p:nvSpPr>
                <p:spPr bwMode="auto">
                  <a:xfrm>
                    <a:off x="4006" y="2456"/>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6" name="Oval 74"/>
                  <p:cNvSpPr>
                    <a:spLocks noChangeArrowheads="1"/>
                  </p:cNvSpPr>
                  <p:nvPr/>
                </p:nvSpPr>
                <p:spPr bwMode="auto">
                  <a:xfrm>
                    <a:off x="4115" y="2428"/>
                    <a:ext cx="42"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37" name="Oval 75"/>
                  <p:cNvSpPr>
                    <a:spLocks noChangeArrowheads="1"/>
                  </p:cNvSpPr>
                  <p:nvPr/>
                </p:nvSpPr>
                <p:spPr bwMode="auto">
                  <a:xfrm>
                    <a:off x="4145" y="2573"/>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grpSp>
            <p:grpSp>
              <p:nvGrpSpPr>
                <p:cNvPr id="24" name="Group 179"/>
                <p:cNvGrpSpPr/>
                <p:nvPr/>
              </p:nvGrpSpPr>
              <p:grpSpPr>
                <a:xfrm>
                  <a:off x="3176080" y="3200400"/>
                  <a:ext cx="458780" cy="1391056"/>
                  <a:chOff x="3176080" y="3200400"/>
                  <a:chExt cx="458780" cy="1391056"/>
                </a:xfrm>
              </p:grpSpPr>
              <p:sp>
                <p:nvSpPr>
                  <p:cNvPr id="176" name="TextBox 175"/>
                  <p:cNvSpPr txBox="1"/>
                  <p:nvPr/>
                </p:nvSpPr>
                <p:spPr>
                  <a:xfrm>
                    <a:off x="3371646" y="4329846"/>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77" name="TextBox 176"/>
                  <p:cNvSpPr txBox="1"/>
                  <p:nvPr/>
                </p:nvSpPr>
                <p:spPr>
                  <a:xfrm>
                    <a:off x="3176080" y="3958574"/>
                    <a:ext cx="458780" cy="261610"/>
                  </a:xfrm>
                  <a:prstGeom prst="rect">
                    <a:avLst/>
                  </a:prstGeom>
                  <a:noFill/>
                </p:spPr>
                <p:txBody>
                  <a:bodyPr wrap="none" rtlCol="0">
                    <a:spAutoFit/>
                  </a:bodyPr>
                  <a:lstStyle/>
                  <a:p>
                    <a:r>
                      <a:rPr lang="en-US" sz="1100" dirty="0" smtClean="0">
                        <a:solidFill>
                          <a:srgbClr val="FFFFFF"/>
                        </a:solidFill>
                      </a:rPr>
                      <a:t>0.05</a:t>
                    </a:r>
                    <a:endParaRPr lang="en-US" sz="1100" dirty="0">
                      <a:solidFill>
                        <a:srgbClr val="FFFFFF"/>
                      </a:solidFill>
                    </a:endParaRPr>
                  </a:p>
                </p:txBody>
              </p:sp>
              <p:sp>
                <p:nvSpPr>
                  <p:cNvPr id="178" name="TextBox 177"/>
                  <p:cNvSpPr txBox="1"/>
                  <p:nvPr/>
                </p:nvSpPr>
                <p:spPr>
                  <a:xfrm>
                    <a:off x="3254628" y="3581400"/>
                    <a:ext cx="380232" cy="261610"/>
                  </a:xfrm>
                  <a:prstGeom prst="rect">
                    <a:avLst/>
                  </a:prstGeom>
                  <a:noFill/>
                </p:spPr>
                <p:txBody>
                  <a:bodyPr wrap="none" rtlCol="0">
                    <a:spAutoFit/>
                  </a:bodyPr>
                  <a:lstStyle/>
                  <a:p>
                    <a:r>
                      <a:rPr lang="en-US" sz="1100" dirty="0" smtClean="0">
                        <a:solidFill>
                          <a:srgbClr val="FFFFFF"/>
                        </a:solidFill>
                      </a:rPr>
                      <a:t>0.1</a:t>
                    </a:r>
                    <a:endParaRPr lang="en-US" sz="1100" dirty="0">
                      <a:solidFill>
                        <a:srgbClr val="FFFFFF"/>
                      </a:solidFill>
                    </a:endParaRPr>
                  </a:p>
                </p:txBody>
              </p:sp>
              <p:sp>
                <p:nvSpPr>
                  <p:cNvPr id="179" name="TextBox 178"/>
                  <p:cNvSpPr txBox="1"/>
                  <p:nvPr/>
                </p:nvSpPr>
                <p:spPr>
                  <a:xfrm>
                    <a:off x="3176080" y="3200400"/>
                    <a:ext cx="458780" cy="261610"/>
                  </a:xfrm>
                  <a:prstGeom prst="rect">
                    <a:avLst/>
                  </a:prstGeom>
                  <a:noFill/>
                </p:spPr>
                <p:txBody>
                  <a:bodyPr wrap="none" rtlCol="0">
                    <a:spAutoFit/>
                  </a:bodyPr>
                  <a:lstStyle/>
                  <a:p>
                    <a:r>
                      <a:rPr lang="en-US" sz="1100" dirty="0" smtClean="0">
                        <a:solidFill>
                          <a:srgbClr val="FFFFFF"/>
                        </a:solidFill>
                      </a:rPr>
                      <a:t>0.15</a:t>
                    </a:r>
                    <a:endParaRPr lang="en-US" sz="1100" dirty="0">
                      <a:solidFill>
                        <a:srgbClr val="FFFFFF"/>
                      </a:solidFill>
                    </a:endParaRPr>
                  </a:p>
                </p:txBody>
              </p:sp>
            </p:grpSp>
          </p:grpSp>
          <p:grpSp>
            <p:nvGrpSpPr>
              <p:cNvPr id="25" name="Group 191"/>
              <p:cNvGrpSpPr/>
              <p:nvPr/>
            </p:nvGrpSpPr>
            <p:grpSpPr>
              <a:xfrm>
                <a:off x="3091776" y="1929320"/>
                <a:ext cx="2046962" cy="1365698"/>
                <a:chOff x="3091776" y="1929320"/>
                <a:chExt cx="2046962" cy="1365698"/>
              </a:xfrm>
            </p:grpSpPr>
            <p:grpSp>
              <p:nvGrpSpPr>
                <p:cNvPr id="26" name="Group 10"/>
                <p:cNvGrpSpPr>
                  <a:grpSpLocks/>
                </p:cNvGrpSpPr>
                <p:nvPr/>
              </p:nvGrpSpPr>
              <p:grpSpPr bwMode="auto">
                <a:xfrm>
                  <a:off x="3560763" y="2054225"/>
                  <a:ext cx="1577975" cy="1136650"/>
                  <a:chOff x="3323" y="1115"/>
                  <a:chExt cx="994" cy="716"/>
                </a:xfrm>
              </p:grpSpPr>
              <p:sp>
                <p:nvSpPr>
                  <p:cNvPr id="57466" name="Line 11"/>
                  <p:cNvSpPr>
                    <a:spLocks noChangeShapeType="1"/>
                  </p:cNvSpPr>
                  <p:nvPr/>
                </p:nvSpPr>
                <p:spPr bwMode="auto">
                  <a:xfrm>
                    <a:off x="3323" y="1830"/>
                    <a:ext cx="994" cy="1"/>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67" name="Line 12"/>
                  <p:cNvSpPr>
                    <a:spLocks noChangeShapeType="1"/>
                  </p:cNvSpPr>
                  <p:nvPr/>
                </p:nvSpPr>
                <p:spPr bwMode="auto">
                  <a:xfrm flipV="1">
                    <a:off x="3820" y="1820"/>
                    <a:ext cx="1" cy="10"/>
                  </a:xfrm>
                  <a:prstGeom prst="line">
                    <a:avLst/>
                  </a:prstGeom>
                  <a:noFill/>
                  <a:ln w="19050">
                    <a:solidFill>
                      <a:schemeClr val="bg1"/>
                    </a:solidFill>
                    <a:round/>
                    <a:headEnd/>
                    <a:tailEnd/>
                  </a:ln>
                </p:spPr>
                <p:txBody>
                  <a:bodyPr/>
                  <a:lstStyle/>
                  <a:p>
                    <a:pPr>
                      <a:defRPr/>
                    </a:pPr>
                    <a:endParaRPr lang="en-US">
                      <a:solidFill>
                        <a:srgbClr val="000000"/>
                      </a:solidFill>
                    </a:endParaRPr>
                  </a:p>
                </p:txBody>
              </p:sp>
              <p:grpSp>
                <p:nvGrpSpPr>
                  <p:cNvPr id="27" name="Group 13"/>
                  <p:cNvGrpSpPr>
                    <a:grpSpLocks/>
                  </p:cNvGrpSpPr>
                  <p:nvPr/>
                </p:nvGrpSpPr>
                <p:grpSpPr bwMode="auto">
                  <a:xfrm>
                    <a:off x="3323" y="1115"/>
                    <a:ext cx="10" cy="715"/>
                    <a:chOff x="3323" y="1115"/>
                    <a:chExt cx="10" cy="715"/>
                  </a:xfrm>
                </p:grpSpPr>
                <p:sp>
                  <p:nvSpPr>
                    <p:cNvPr id="57483" name="Line 14"/>
                    <p:cNvSpPr>
                      <a:spLocks noChangeShapeType="1"/>
                    </p:cNvSpPr>
                    <p:nvPr/>
                  </p:nvSpPr>
                  <p:spPr bwMode="auto">
                    <a:xfrm flipV="1">
                      <a:off x="3323" y="1115"/>
                      <a:ext cx="1" cy="715"/>
                    </a:xfrm>
                    <a:prstGeom prst="line">
                      <a:avLst/>
                    </a:prstGeom>
                    <a:noFill/>
                    <a:ln w="19050">
                      <a:solidFill>
                        <a:schemeClr val="bg1"/>
                      </a:solidFill>
                      <a:round/>
                      <a:headEnd/>
                      <a:tailEnd/>
                    </a:ln>
                  </p:spPr>
                  <p:txBody>
                    <a:bodyPr/>
                    <a:lstStyle/>
                    <a:p>
                      <a:pPr>
                        <a:defRPr/>
                      </a:pPr>
                      <a:endParaRPr lang="en-US">
                        <a:solidFill>
                          <a:srgbClr val="000000"/>
                        </a:solidFill>
                      </a:endParaRPr>
                    </a:p>
                  </p:txBody>
                </p:sp>
                <p:sp>
                  <p:nvSpPr>
                    <p:cNvPr id="57484" name="Line 15"/>
                    <p:cNvSpPr>
                      <a:spLocks noChangeShapeType="1"/>
                    </p:cNvSpPr>
                    <p:nvPr/>
                  </p:nvSpPr>
                  <p:spPr bwMode="auto">
                    <a:xfrm>
                      <a:off x="3324" y="1472"/>
                      <a:ext cx="9" cy="1"/>
                    </a:xfrm>
                    <a:prstGeom prst="line">
                      <a:avLst/>
                    </a:prstGeom>
                    <a:noFill/>
                    <a:ln w="19050">
                      <a:solidFill>
                        <a:schemeClr val="bg1"/>
                      </a:solidFill>
                      <a:round/>
                      <a:headEnd/>
                      <a:tailEnd/>
                    </a:ln>
                  </p:spPr>
                  <p:txBody>
                    <a:bodyPr/>
                    <a:lstStyle/>
                    <a:p>
                      <a:pPr>
                        <a:defRPr/>
                      </a:pPr>
                      <a:endParaRPr lang="en-US">
                        <a:solidFill>
                          <a:srgbClr val="000000"/>
                        </a:solidFill>
                      </a:endParaRPr>
                    </a:p>
                  </p:txBody>
                </p:sp>
              </p:grpSp>
              <p:sp>
                <p:nvSpPr>
                  <p:cNvPr id="57469" name="Line 16"/>
                  <p:cNvSpPr>
                    <a:spLocks noChangeShapeType="1"/>
                  </p:cNvSpPr>
                  <p:nvPr/>
                </p:nvSpPr>
                <p:spPr bwMode="auto">
                  <a:xfrm>
                    <a:off x="3380" y="1537"/>
                    <a:ext cx="786" cy="105"/>
                  </a:xfrm>
                  <a:prstGeom prst="line">
                    <a:avLst/>
                  </a:prstGeom>
                  <a:noFill/>
                  <a:ln w="3175">
                    <a:solidFill>
                      <a:schemeClr val="bg1"/>
                    </a:solidFill>
                    <a:round/>
                    <a:headEnd/>
                    <a:tailEnd/>
                  </a:ln>
                </p:spPr>
                <p:txBody>
                  <a:bodyPr/>
                  <a:lstStyle/>
                  <a:p>
                    <a:pPr>
                      <a:defRPr/>
                    </a:pPr>
                    <a:endParaRPr lang="en-US">
                      <a:solidFill>
                        <a:srgbClr val="000000"/>
                      </a:solidFill>
                    </a:endParaRPr>
                  </a:p>
                </p:txBody>
              </p:sp>
              <p:sp>
                <p:nvSpPr>
                  <p:cNvPr id="57470" name="Oval 17"/>
                  <p:cNvSpPr>
                    <a:spLocks noChangeArrowheads="1"/>
                  </p:cNvSpPr>
                  <p:nvPr/>
                </p:nvSpPr>
                <p:spPr bwMode="auto">
                  <a:xfrm>
                    <a:off x="3359" y="1390"/>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1" name="Oval 18"/>
                  <p:cNvSpPr>
                    <a:spLocks noChangeArrowheads="1"/>
                  </p:cNvSpPr>
                  <p:nvPr/>
                </p:nvSpPr>
                <p:spPr bwMode="auto">
                  <a:xfrm>
                    <a:off x="3508" y="1586"/>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2" name="Oval 19"/>
                  <p:cNvSpPr>
                    <a:spLocks noChangeArrowheads="1"/>
                  </p:cNvSpPr>
                  <p:nvPr/>
                </p:nvSpPr>
                <p:spPr bwMode="auto">
                  <a:xfrm>
                    <a:off x="3553" y="1607"/>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3" name="Oval 20"/>
                  <p:cNvSpPr>
                    <a:spLocks noChangeArrowheads="1"/>
                  </p:cNvSpPr>
                  <p:nvPr/>
                </p:nvSpPr>
                <p:spPr bwMode="auto">
                  <a:xfrm>
                    <a:off x="3677" y="1553"/>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4" name="Oval 21"/>
                  <p:cNvSpPr>
                    <a:spLocks noChangeArrowheads="1"/>
                  </p:cNvSpPr>
                  <p:nvPr/>
                </p:nvSpPr>
                <p:spPr bwMode="auto">
                  <a:xfrm>
                    <a:off x="3689" y="1550"/>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5" name="Oval 22"/>
                  <p:cNvSpPr>
                    <a:spLocks noChangeArrowheads="1"/>
                  </p:cNvSpPr>
                  <p:nvPr/>
                </p:nvSpPr>
                <p:spPr bwMode="auto">
                  <a:xfrm>
                    <a:off x="3709" y="1655"/>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6" name="Oval 23"/>
                  <p:cNvSpPr>
                    <a:spLocks noChangeArrowheads="1"/>
                  </p:cNvSpPr>
                  <p:nvPr/>
                </p:nvSpPr>
                <p:spPr bwMode="auto">
                  <a:xfrm>
                    <a:off x="3722" y="1575"/>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7" name="Oval 24"/>
                  <p:cNvSpPr>
                    <a:spLocks noChangeArrowheads="1"/>
                  </p:cNvSpPr>
                  <p:nvPr/>
                </p:nvSpPr>
                <p:spPr bwMode="auto">
                  <a:xfrm>
                    <a:off x="3813" y="1551"/>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8" name="Oval 25"/>
                  <p:cNvSpPr>
                    <a:spLocks noChangeArrowheads="1"/>
                  </p:cNvSpPr>
                  <p:nvPr/>
                </p:nvSpPr>
                <p:spPr bwMode="auto">
                  <a:xfrm>
                    <a:off x="3926" y="1640"/>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79" name="Oval 26"/>
                  <p:cNvSpPr>
                    <a:spLocks noChangeArrowheads="1"/>
                  </p:cNvSpPr>
                  <p:nvPr/>
                </p:nvSpPr>
                <p:spPr bwMode="auto">
                  <a:xfrm>
                    <a:off x="3991" y="1537"/>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80" name="Oval 27"/>
                  <p:cNvSpPr>
                    <a:spLocks noChangeArrowheads="1"/>
                  </p:cNvSpPr>
                  <p:nvPr/>
                </p:nvSpPr>
                <p:spPr bwMode="auto">
                  <a:xfrm>
                    <a:off x="4006" y="1576"/>
                    <a:ext cx="43"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81" name="Oval 28"/>
                  <p:cNvSpPr>
                    <a:spLocks noChangeArrowheads="1"/>
                  </p:cNvSpPr>
                  <p:nvPr/>
                </p:nvSpPr>
                <p:spPr bwMode="auto">
                  <a:xfrm>
                    <a:off x="4115" y="1636"/>
                    <a:ext cx="42" cy="42"/>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sp>
                <p:nvSpPr>
                  <p:cNvPr id="57482" name="Oval 29"/>
                  <p:cNvSpPr>
                    <a:spLocks noChangeArrowheads="1"/>
                  </p:cNvSpPr>
                  <p:nvPr/>
                </p:nvSpPr>
                <p:spPr bwMode="auto">
                  <a:xfrm>
                    <a:off x="4145" y="1587"/>
                    <a:ext cx="43" cy="43"/>
                  </a:xfrm>
                  <a:prstGeom prst="ellipse">
                    <a:avLst/>
                  </a:prstGeom>
                  <a:solidFill>
                    <a:srgbClr val="FFFF00"/>
                  </a:solidFill>
                  <a:ln w="6350">
                    <a:solidFill>
                      <a:schemeClr val="bg1"/>
                    </a:solidFill>
                    <a:round/>
                    <a:headEnd/>
                    <a:tailEnd/>
                  </a:ln>
                </p:spPr>
                <p:txBody>
                  <a:bodyPr/>
                  <a:lstStyle/>
                  <a:p>
                    <a:pPr>
                      <a:defRPr/>
                    </a:pPr>
                    <a:endParaRPr lang="en-US">
                      <a:solidFill>
                        <a:srgbClr val="000000"/>
                      </a:solidFill>
                    </a:endParaRPr>
                  </a:p>
                </p:txBody>
              </p:sp>
            </p:grpSp>
            <p:grpSp>
              <p:nvGrpSpPr>
                <p:cNvPr id="28" name="Group 185"/>
                <p:cNvGrpSpPr/>
                <p:nvPr/>
              </p:nvGrpSpPr>
              <p:grpSpPr>
                <a:xfrm>
                  <a:off x="3091776" y="1929320"/>
                  <a:ext cx="537327" cy="1365698"/>
                  <a:chOff x="3091776" y="1929320"/>
                  <a:chExt cx="537327" cy="1365698"/>
                </a:xfrm>
              </p:grpSpPr>
              <p:sp>
                <p:nvSpPr>
                  <p:cNvPr id="182" name="TextBox 181"/>
                  <p:cNvSpPr txBox="1"/>
                  <p:nvPr/>
                </p:nvSpPr>
                <p:spPr>
                  <a:xfrm>
                    <a:off x="3365889" y="3033408"/>
                    <a:ext cx="263214" cy="261610"/>
                  </a:xfrm>
                  <a:prstGeom prst="rect">
                    <a:avLst/>
                  </a:prstGeom>
                  <a:noFill/>
                </p:spPr>
                <p:txBody>
                  <a:bodyPr wrap="none" rtlCol="0">
                    <a:spAutoFit/>
                  </a:bodyPr>
                  <a:lstStyle/>
                  <a:p>
                    <a:r>
                      <a:rPr lang="en-US" sz="1100" dirty="0" smtClean="0">
                        <a:solidFill>
                          <a:srgbClr val="FFFFFF"/>
                        </a:solidFill>
                      </a:rPr>
                      <a:t>0</a:t>
                    </a:r>
                    <a:endParaRPr lang="en-US" sz="1100" dirty="0">
                      <a:solidFill>
                        <a:srgbClr val="FFFFFF"/>
                      </a:solidFill>
                    </a:endParaRPr>
                  </a:p>
                </p:txBody>
              </p:sp>
              <p:sp>
                <p:nvSpPr>
                  <p:cNvPr id="183" name="TextBox 182"/>
                  <p:cNvSpPr txBox="1"/>
                  <p:nvPr/>
                </p:nvSpPr>
                <p:spPr>
                  <a:xfrm>
                    <a:off x="3091776" y="2500008"/>
                    <a:ext cx="537327" cy="261610"/>
                  </a:xfrm>
                  <a:prstGeom prst="rect">
                    <a:avLst/>
                  </a:prstGeom>
                  <a:noFill/>
                </p:spPr>
                <p:txBody>
                  <a:bodyPr wrap="none" rtlCol="0">
                    <a:spAutoFit/>
                  </a:bodyPr>
                  <a:lstStyle/>
                  <a:p>
                    <a:r>
                      <a:rPr lang="en-US" sz="1100" dirty="0" smtClean="0">
                        <a:solidFill>
                          <a:srgbClr val="FFFFFF"/>
                        </a:solidFill>
                      </a:rPr>
                      <a:t>0.025</a:t>
                    </a:r>
                    <a:endParaRPr lang="en-US" sz="1100" dirty="0">
                      <a:solidFill>
                        <a:srgbClr val="FFFFFF"/>
                      </a:solidFill>
                    </a:endParaRPr>
                  </a:p>
                </p:txBody>
              </p:sp>
              <p:sp>
                <p:nvSpPr>
                  <p:cNvPr id="184" name="TextBox 183"/>
                  <p:cNvSpPr txBox="1"/>
                  <p:nvPr/>
                </p:nvSpPr>
                <p:spPr>
                  <a:xfrm>
                    <a:off x="3170323" y="1929320"/>
                    <a:ext cx="458780" cy="261610"/>
                  </a:xfrm>
                  <a:prstGeom prst="rect">
                    <a:avLst/>
                  </a:prstGeom>
                  <a:noFill/>
                </p:spPr>
                <p:txBody>
                  <a:bodyPr wrap="none" rtlCol="0">
                    <a:spAutoFit/>
                  </a:bodyPr>
                  <a:lstStyle/>
                  <a:p>
                    <a:r>
                      <a:rPr lang="en-US" sz="1100" dirty="0" smtClean="0">
                        <a:solidFill>
                          <a:srgbClr val="FFFFFF"/>
                        </a:solidFill>
                      </a:rPr>
                      <a:t>0.05</a:t>
                    </a:r>
                    <a:endParaRPr lang="en-US" sz="1100" dirty="0">
                      <a:solidFill>
                        <a:srgbClr val="FFFFFF"/>
                      </a:solidFill>
                    </a:endParaRPr>
                  </a:p>
                </p:txBody>
              </p:sp>
            </p:grpSp>
          </p:grpSp>
        </p:grpSp>
        <p:sp>
          <p:nvSpPr>
            <p:cNvPr id="196" name="TextBox 195"/>
            <p:cNvSpPr txBox="1"/>
            <p:nvPr/>
          </p:nvSpPr>
          <p:spPr>
            <a:xfrm>
              <a:off x="4648200" y="1981200"/>
              <a:ext cx="505267" cy="369332"/>
            </a:xfrm>
            <a:prstGeom prst="rect">
              <a:avLst/>
            </a:prstGeom>
            <a:noFill/>
          </p:spPr>
          <p:txBody>
            <a:bodyPr wrap="none" rtlCol="0">
              <a:spAutoFit/>
            </a:bodyPr>
            <a:lstStyle/>
            <a:p>
              <a:r>
                <a:rPr lang="en-US" dirty="0" smtClean="0">
                  <a:solidFill>
                    <a:srgbClr val="FFFFFF"/>
                  </a:solidFill>
                </a:rPr>
                <a:t>NS</a:t>
              </a:r>
              <a:endParaRPr lang="en-US" dirty="0">
                <a:solidFill>
                  <a:srgbClr val="FFFFFF"/>
                </a:solidFill>
              </a:endParaRPr>
            </a:p>
          </p:txBody>
        </p:sp>
        <p:sp>
          <p:nvSpPr>
            <p:cNvPr id="197" name="TextBox 196"/>
            <p:cNvSpPr txBox="1"/>
            <p:nvPr/>
          </p:nvSpPr>
          <p:spPr>
            <a:xfrm>
              <a:off x="4648200" y="3352800"/>
              <a:ext cx="505267" cy="369332"/>
            </a:xfrm>
            <a:prstGeom prst="rect">
              <a:avLst/>
            </a:prstGeom>
            <a:noFill/>
          </p:spPr>
          <p:txBody>
            <a:bodyPr wrap="none" rtlCol="0">
              <a:spAutoFit/>
            </a:bodyPr>
            <a:lstStyle/>
            <a:p>
              <a:r>
                <a:rPr lang="en-US" dirty="0" smtClean="0">
                  <a:solidFill>
                    <a:srgbClr val="FFFFFF"/>
                  </a:solidFill>
                </a:rPr>
                <a:t>NS</a:t>
              </a:r>
              <a:endParaRPr lang="en-US" dirty="0">
                <a:solidFill>
                  <a:srgbClr val="FFFFFF"/>
                </a:solidFill>
              </a:endParaRPr>
            </a:p>
          </p:txBody>
        </p:sp>
        <p:sp>
          <p:nvSpPr>
            <p:cNvPr id="198" name="TextBox 197"/>
            <p:cNvSpPr txBox="1"/>
            <p:nvPr/>
          </p:nvSpPr>
          <p:spPr>
            <a:xfrm>
              <a:off x="4648200" y="4572000"/>
              <a:ext cx="505267" cy="369332"/>
            </a:xfrm>
            <a:prstGeom prst="rect">
              <a:avLst/>
            </a:prstGeom>
            <a:noFill/>
          </p:spPr>
          <p:txBody>
            <a:bodyPr wrap="none" rtlCol="0">
              <a:spAutoFit/>
            </a:bodyPr>
            <a:lstStyle/>
            <a:p>
              <a:r>
                <a:rPr lang="en-US" dirty="0" smtClean="0">
                  <a:solidFill>
                    <a:srgbClr val="FFFFFF"/>
                  </a:solidFill>
                </a:rPr>
                <a:t>NS</a:t>
              </a:r>
              <a:endParaRPr lang="en-US" dirty="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152400" y="533400"/>
            <a:ext cx="8686800" cy="1143000"/>
          </a:xfrm>
        </p:spPr>
        <p:txBody>
          <a:bodyPr/>
          <a:lstStyle/>
          <a:p>
            <a:r>
              <a:rPr lang="en-GB" sz="3200" dirty="0" smtClean="0">
                <a:solidFill>
                  <a:srgbClr val="66FFFF"/>
                </a:solidFill>
              </a:rPr>
              <a:t>Fishing out the </a:t>
            </a:r>
            <a:r>
              <a:rPr lang="en-GB" sz="3200" i="1" dirty="0" smtClean="0">
                <a:solidFill>
                  <a:srgbClr val="66FFFF"/>
                </a:solidFill>
              </a:rPr>
              <a:t>biomass</a:t>
            </a:r>
            <a:r>
              <a:rPr lang="en-GB" sz="3200" dirty="0" smtClean="0">
                <a:solidFill>
                  <a:srgbClr val="66FFFF"/>
                </a:solidFill>
              </a:rPr>
              <a:t> of largest predatory size fraction leads </a:t>
            </a:r>
            <a:r>
              <a:rPr lang="en-GB" sz="3200" dirty="0">
                <a:solidFill>
                  <a:srgbClr val="66FFFF"/>
                </a:solidFill>
              </a:rPr>
              <a:t>to </a:t>
            </a:r>
            <a:r>
              <a:rPr lang="en-GB" sz="3200" i="1" dirty="0" smtClean="0">
                <a:solidFill>
                  <a:srgbClr val="66FFFF"/>
                </a:solidFill>
              </a:rPr>
              <a:t>numerical</a:t>
            </a:r>
            <a:r>
              <a:rPr lang="en-GB" sz="3200" dirty="0" smtClean="0">
                <a:solidFill>
                  <a:srgbClr val="66FFFF"/>
                </a:solidFill>
              </a:rPr>
              <a:t> increases </a:t>
            </a:r>
            <a:r>
              <a:rPr lang="en-GB" sz="3200" dirty="0">
                <a:solidFill>
                  <a:srgbClr val="66FFFF"/>
                </a:solidFill>
              </a:rPr>
              <a:t>in small fishes</a:t>
            </a:r>
          </a:p>
        </p:txBody>
      </p:sp>
      <p:sp>
        <p:nvSpPr>
          <p:cNvPr id="560131" name="Rectangle 3"/>
          <p:cNvSpPr>
            <a:spLocks noChangeArrowheads="1"/>
          </p:cNvSpPr>
          <p:nvPr/>
        </p:nvSpPr>
        <p:spPr bwMode="auto">
          <a:xfrm>
            <a:off x="1632605" y="4830763"/>
            <a:ext cx="5834995" cy="276999"/>
          </a:xfrm>
          <a:prstGeom prst="rect">
            <a:avLst/>
          </a:prstGeom>
          <a:noFill/>
          <a:ln w="9525">
            <a:noFill/>
            <a:miter lim="800000"/>
            <a:headEnd/>
            <a:tailEnd/>
          </a:ln>
        </p:spPr>
        <p:txBody>
          <a:bodyPr wrap="none" lIns="0" tIns="0" rIns="0" bIns="0">
            <a:spAutoFit/>
          </a:bodyPr>
          <a:lstStyle/>
          <a:p>
            <a:r>
              <a:rPr lang="en-GB" dirty="0" smtClean="0">
                <a:solidFill>
                  <a:srgbClr val="FFFF00"/>
                </a:solidFill>
              </a:rPr>
              <a:t>Change in B/A of Length </a:t>
            </a:r>
            <a:r>
              <a:rPr lang="en-GB" dirty="0">
                <a:solidFill>
                  <a:srgbClr val="FFFF00"/>
                </a:solidFill>
              </a:rPr>
              <a:t>class </a:t>
            </a:r>
            <a:r>
              <a:rPr lang="en-GB" sz="1200" dirty="0">
                <a:solidFill>
                  <a:srgbClr val="FFFF00"/>
                </a:solidFill>
              </a:rPr>
              <a:t>(cm</a:t>
            </a:r>
            <a:r>
              <a:rPr lang="en-GB" sz="1200" dirty="0" smtClean="0">
                <a:solidFill>
                  <a:srgbClr val="FFFF00"/>
                </a:solidFill>
              </a:rPr>
              <a:t>)</a:t>
            </a:r>
            <a:r>
              <a:rPr lang="en-GB" dirty="0" smtClean="0">
                <a:solidFill>
                  <a:srgbClr val="FFFF00"/>
                </a:solidFill>
              </a:rPr>
              <a:t> across fishing gradient</a:t>
            </a:r>
            <a:endParaRPr lang="en-GB" dirty="0">
              <a:solidFill>
                <a:srgbClr val="FFFF00"/>
              </a:solidFill>
            </a:endParaRPr>
          </a:p>
        </p:txBody>
      </p:sp>
      <p:grpSp>
        <p:nvGrpSpPr>
          <p:cNvPr id="2" name="Group 4"/>
          <p:cNvGrpSpPr>
            <a:grpSpLocks/>
          </p:cNvGrpSpPr>
          <p:nvPr/>
        </p:nvGrpSpPr>
        <p:grpSpPr bwMode="auto">
          <a:xfrm>
            <a:off x="4800600" y="2460625"/>
            <a:ext cx="2109788" cy="2220913"/>
            <a:chOff x="3024" y="1550"/>
            <a:chExt cx="1329" cy="1399"/>
          </a:xfrm>
        </p:grpSpPr>
        <p:grpSp>
          <p:nvGrpSpPr>
            <p:cNvPr id="3" name="Group 5"/>
            <p:cNvGrpSpPr>
              <a:grpSpLocks/>
            </p:cNvGrpSpPr>
            <p:nvPr/>
          </p:nvGrpSpPr>
          <p:grpSpPr bwMode="auto">
            <a:xfrm>
              <a:off x="3024" y="1838"/>
              <a:ext cx="1329" cy="1111"/>
              <a:chOff x="3555" y="2380"/>
              <a:chExt cx="1329" cy="1111"/>
            </a:xfrm>
          </p:grpSpPr>
          <p:sp>
            <p:nvSpPr>
              <p:cNvPr id="560134" name="Rectangle 6"/>
              <p:cNvSpPr>
                <a:spLocks noChangeArrowheads="1"/>
              </p:cNvSpPr>
              <p:nvPr/>
            </p:nvSpPr>
            <p:spPr bwMode="auto">
              <a:xfrm>
                <a:off x="3624"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15</a:t>
                </a:r>
                <a:endParaRPr lang="en-GB" sz="2400">
                  <a:solidFill>
                    <a:srgbClr val="FFFF00"/>
                  </a:solidFill>
                  <a:latin typeface="Times New Roman" pitchFamily="18" charset="0"/>
                </a:endParaRPr>
              </a:p>
            </p:txBody>
          </p:sp>
          <p:sp>
            <p:nvSpPr>
              <p:cNvPr id="560135" name="Rectangle 7"/>
              <p:cNvSpPr>
                <a:spLocks noChangeArrowheads="1"/>
              </p:cNvSpPr>
              <p:nvPr/>
            </p:nvSpPr>
            <p:spPr bwMode="auto">
              <a:xfrm>
                <a:off x="3844"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25</a:t>
                </a:r>
                <a:endParaRPr lang="en-GB" sz="2400">
                  <a:solidFill>
                    <a:srgbClr val="FFFF00"/>
                  </a:solidFill>
                  <a:latin typeface="Times New Roman" pitchFamily="18" charset="0"/>
                </a:endParaRPr>
              </a:p>
            </p:txBody>
          </p:sp>
          <p:sp>
            <p:nvSpPr>
              <p:cNvPr id="560136" name="Rectangle 8"/>
              <p:cNvSpPr>
                <a:spLocks noChangeArrowheads="1"/>
              </p:cNvSpPr>
              <p:nvPr/>
            </p:nvSpPr>
            <p:spPr bwMode="auto">
              <a:xfrm>
                <a:off x="4063"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35</a:t>
                </a:r>
                <a:endParaRPr lang="en-GB" sz="2400">
                  <a:solidFill>
                    <a:srgbClr val="FFFF00"/>
                  </a:solidFill>
                  <a:latin typeface="Times New Roman" pitchFamily="18" charset="0"/>
                </a:endParaRPr>
              </a:p>
            </p:txBody>
          </p:sp>
          <p:sp>
            <p:nvSpPr>
              <p:cNvPr id="560137" name="Rectangle 9"/>
              <p:cNvSpPr>
                <a:spLocks noChangeArrowheads="1"/>
              </p:cNvSpPr>
              <p:nvPr/>
            </p:nvSpPr>
            <p:spPr bwMode="auto">
              <a:xfrm>
                <a:off x="4282"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45</a:t>
                </a:r>
                <a:endParaRPr lang="en-GB" sz="2400">
                  <a:solidFill>
                    <a:srgbClr val="FFFF00"/>
                  </a:solidFill>
                  <a:latin typeface="Times New Roman" pitchFamily="18" charset="0"/>
                </a:endParaRPr>
              </a:p>
            </p:txBody>
          </p:sp>
          <p:sp>
            <p:nvSpPr>
              <p:cNvPr id="560138" name="Rectangle 10"/>
              <p:cNvSpPr>
                <a:spLocks noChangeArrowheads="1"/>
              </p:cNvSpPr>
              <p:nvPr/>
            </p:nvSpPr>
            <p:spPr bwMode="auto">
              <a:xfrm>
                <a:off x="4501"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55</a:t>
                </a:r>
                <a:endParaRPr lang="en-GB" sz="2400">
                  <a:solidFill>
                    <a:srgbClr val="FFFF00"/>
                  </a:solidFill>
                  <a:latin typeface="Times New Roman" pitchFamily="18" charset="0"/>
                </a:endParaRPr>
              </a:p>
            </p:txBody>
          </p:sp>
          <p:sp>
            <p:nvSpPr>
              <p:cNvPr id="560139" name="Rectangle 11"/>
              <p:cNvSpPr>
                <a:spLocks noChangeArrowheads="1"/>
              </p:cNvSpPr>
              <p:nvPr/>
            </p:nvSpPr>
            <p:spPr bwMode="auto">
              <a:xfrm>
                <a:off x="4721"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65</a:t>
                </a:r>
                <a:endParaRPr lang="en-GB" sz="2400">
                  <a:solidFill>
                    <a:srgbClr val="FFFF00"/>
                  </a:solidFill>
                  <a:latin typeface="Times New Roman" pitchFamily="18" charset="0"/>
                </a:endParaRPr>
              </a:p>
            </p:txBody>
          </p:sp>
          <p:grpSp>
            <p:nvGrpSpPr>
              <p:cNvPr id="4" name="Group 12"/>
              <p:cNvGrpSpPr>
                <a:grpSpLocks/>
              </p:cNvGrpSpPr>
              <p:nvPr/>
            </p:nvGrpSpPr>
            <p:grpSpPr bwMode="auto">
              <a:xfrm>
                <a:off x="3555" y="2380"/>
                <a:ext cx="1329" cy="949"/>
                <a:chOff x="3555" y="2380"/>
                <a:chExt cx="1329" cy="949"/>
              </a:xfrm>
            </p:grpSpPr>
            <p:sp>
              <p:nvSpPr>
                <p:cNvPr id="560141" name="Line 13"/>
                <p:cNvSpPr>
                  <a:spLocks noChangeShapeType="1"/>
                </p:cNvSpPr>
                <p:nvPr/>
              </p:nvSpPr>
              <p:spPr bwMode="auto">
                <a:xfrm>
                  <a:off x="3568" y="3328"/>
                  <a:ext cx="1316" cy="1"/>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2" name="Line 14"/>
                <p:cNvSpPr>
                  <a:spLocks noChangeShapeType="1"/>
                </p:cNvSpPr>
                <p:nvPr/>
              </p:nvSpPr>
              <p:spPr bwMode="auto">
                <a:xfrm flipV="1">
                  <a:off x="3678"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3" name="Line 15"/>
                <p:cNvSpPr>
                  <a:spLocks noChangeShapeType="1"/>
                </p:cNvSpPr>
                <p:nvPr/>
              </p:nvSpPr>
              <p:spPr bwMode="auto">
                <a:xfrm flipV="1">
                  <a:off x="3897"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4" name="Line 16"/>
                <p:cNvSpPr>
                  <a:spLocks noChangeShapeType="1"/>
                </p:cNvSpPr>
                <p:nvPr/>
              </p:nvSpPr>
              <p:spPr bwMode="auto">
                <a:xfrm flipV="1">
                  <a:off x="4117"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5" name="Line 17"/>
                <p:cNvSpPr>
                  <a:spLocks noChangeShapeType="1"/>
                </p:cNvSpPr>
                <p:nvPr/>
              </p:nvSpPr>
              <p:spPr bwMode="auto">
                <a:xfrm flipV="1">
                  <a:off x="4336"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6" name="Line 18"/>
                <p:cNvSpPr>
                  <a:spLocks noChangeShapeType="1"/>
                </p:cNvSpPr>
                <p:nvPr/>
              </p:nvSpPr>
              <p:spPr bwMode="auto">
                <a:xfrm flipV="1">
                  <a:off x="4555"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7" name="Line 19"/>
                <p:cNvSpPr>
                  <a:spLocks noChangeShapeType="1"/>
                </p:cNvSpPr>
                <p:nvPr/>
              </p:nvSpPr>
              <p:spPr bwMode="auto">
                <a:xfrm flipV="1">
                  <a:off x="4774"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8" name="Line 20"/>
                <p:cNvSpPr>
                  <a:spLocks noChangeShapeType="1"/>
                </p:cNvSpPr>
                <p:nvPr/>
              </p:nvSpPr>
              <p:spPr bwMode="auto">
                <a:xfrm flipV="1">
                  <a:off x="3568" y="2380"/>
                  <a:ext cx="1" cy="948"/>
                </a:xfrm>
                <a:prstGeom prst="line">
                  <a:avLst/>
                </a:prstGeom>
                <a:noFill/>
                <a:ln w="4763">
                  <a:solidFill>
                    <a:schemeClr val="bg1"/>
                  </a:solidFill>
                  <a:round/>
                  <a:headEnd/>
                  <a:tailEnd/>
                </a:ln>
              </p:spPr>
              <p:txBody>
                <a:bodyPr/>
                <a:lstStyle/>
                <a:p>
                  <a:endParaRPr lang="en-US">
                    <a:solidFill>
                      <a:srgbClr val="000000"/>
                    </a:solidFill>
                  </a:endParaRPr>
                </a:p>
              </p:txBody>
            </p:sp>
            <p:sp>
              <p:nvSpPr>
                <p:cNvPr id="560149" name="Line 21"/>
                <p:cNvSpPr>
                  <a:spLocks noChangeShapeType="1"/>
                </p:cNvSpPr>
                <p:nvPr/>
              </p:nvSpPr>
              <p:spPr bwMode="auto">
                <a:xfrm>
                  <a:off x="3555" y="3328"/>
                  <a:ext cx="13" cy="1"/>
                </a:xfrm>
                <a:prstGeom prst="line">
                  <a:avLst/>
                </a:prstGeom>
                <a:noFill/>
                <a:ln w="4763">
                  <a:solidFill>
                    <a:schemeClr val="bg1"/>
                  </a:solidFill>
                  <a:round/>
                  <a:headEnd/>
                  <a:tailEnd/>
                </a:ln>
              </p:spPr>
              <p:txBody>
                <a:bodyPr/>
                <a:lstStyle/>
                <a:p>
                  <a:endParaRPr lang="en-US">
                    <a:solidFill>
                      <a:srgbClr val="000000"/>
                    </a:solidFill>
                  </a:endParaRPr>
                </a:p>
              </p:txBody>
            </p:sp>
            <p:grpSp>
              <p:nvGrpSpPr>
                <p:cNvPr id="5" name="Group 22"/>
                <p:cNvGrpSpPr>
                  <a:grpSpLocks/>
                </p:cNvGrpSpPr>
                <p:nvPr/>
              </p:nvGrpSpPr>
              <p:grpSpPr bwMode="auto">
                <a:xfrm>
                  <a:off x="3568" y="2519"/>
                  <a:ext cx="1316" cy="675"/>
                  <a:chOff x="3568" y="2519"/>
                  <a:chExt cx="1316" cy="675"/>
                </a:xfrm>
              </p:grpSpPr>
              <p:sp>
                <p:nvSpPr>
                  <p:cNvPr id="560151" name="Rectangle 23"/>
                  <p:cNvSpPr>
                    <a:spLocks noChangeArrowheads="1"/>
                  </p:cNvSpPr>
                  <p:nvPr/>
                </p:nvSpPr>
                <p:spPr bwMode="auto">
                  <a:xfrm>
                    <a:off x="3645" y="2519"/>
                    <a:ext cx="66" cy="493"/>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52" name="Rectangle 24"/>
                  <p:cNvSpPr>
                    <a:spLocks noChangeArrowheads="1"/>
                  </p:cNvSpPr>
                  <p:nvPr/>
                </p:nvSpPr>
                <p:spPr bwMode="auto">
                  <a:xfrm>
                    <a:off x="3646" y="2520"/>
                    <a:ext cx="64" cy="491"/>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53" name="Rectangle 25"/>
                  <p:cNvSpPr>
                    <a:spLocks noChangeArrowheads="1"/>
                  </p:cNvSpPr>
                  <p:nvPr/>
                </p:nvSpPr>
                <p:spPr bwMode="auto">
                  <a:xfrm>
                    <a:off x="3754" y="2855"/>
                    <a:ext cx="66" cy="157"/>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54" name="Rectangle 26"/>
                  <p:cNvSpPr>
                    <a:spLocks noChangeArrowheads="1"/>
                  </p:cNvSpPr>
                  <p:nvPr/>
                </p:nvSpPr>
                <p:spPr bwMode="auto">
                  <a:xfrm>
                    <a:off x="3755" y="2856"/>
                    <a:ext cx="64" cy="155"/>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55" name="Rectangle 27"/>
                  <p:cNvSpPr>
                    <a:spLocks noChangeArrowheads="1"/>
                  </p:cNvSpPr>
                  <p:nvPr/>
                </p:nvSpPr>
                <p:spPr bwMode="auto">
                  <a:xfrm>
                    <a:off x="3864" y="2904"/>
                    <a:ext cx="66" cy="108"/>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56" name="Rectangle 28"/>
                  <p:cNvSpPr>
                    <a:spLocks noChangeArrowheads="1"/>
                  </p:cNvSpPr>
                  <p:nvPr/>
                </p:nvSpPr>
                <p:spPr bwMode="auto">
                  <a:xfrm>
                    <a:off x="3865" y="2905"/>
                    <a:ext cx="64" cy="106"/>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57" name="Rectangle 29"/>
                  <p:cNvSpPr>
                    <a:spLocks noChangeArrowheads="1"/>
                  </p:cNvSpPr>
                  <p:nvPr/>
                </p:nvSpPr>
                <p:spPr bwMode="auto">
                  <a:xfrm>
                    <a:off x="3974" y="3012"/>
                    <a:ext cx="66" cy="182"/>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58" name="Rectangle 30"/>
                  <p:cNvSpPr>
                    <a:spLocks noChangeArrowheads="1"/>
                  </p:cNvSpPr>
                  <p:nvPr/>
                </p:nvSpPr>
                <p:spPr bwMode="auto">
                  <a:xfrm>
                    <a:off x="3975" y="3013"/>
                    <a:ext cx="64" cy="180"/>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59" name="Rectangle 31"/>
                  <p:cNvSpPr>
                    <a:spLocks noChangeArrowheads="1"/>
                  </p:cNvSpPr>
                  <p:nvPr/>
                </p:nvSpPr>
                <p:spPr bwMode="auto">
                  <a:xfrm>
                    <a:off x="4083" y="3012"/>
                    <a:ext cx="67" cy="11"/>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60" name="Rectangle 32"/>
                  <p:cNvSpPr>
                    <a:spLocks noChangeArrowheads="1"/>
                  </p:cNvSpPr>
                  <p:nvPr/>
                </p:nvSpPr>
                <p:spPr bwMode="auto">
                  <a:xfrm>
                    <a:off x="4084" y="3013"/>
                    <a:ext cx="65" cy="9"/>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61" name="Rectangle 33"/>
                  <p:cNvSpPr>
                    <a:spLocks noChangeArrowheads="1"/>
                  </p:cNvSpPr>
                  <p:nvPr/>
                </p:nvSpPr>
                <p:spPr bwMode="auto">
                  <a:xfrm>
                    <a:off x="4193" y="3012"/>
                    <a:ext cx="66" cy="63"/>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62" name="Rectangle 34"/>
                  <p:cNvSpPr>
                    <a:spLocks noChangeArrowheads="1"/>
                  </p:cNvSpPr>
                  <p:nvPr/>
                </p:nvSpPr>
                <p:spPr bwMode="auto">
                  <a:xfrm>
                    <a:off x="4194" y="3013"/>
                    <a:ext cx="64" cy="61"/>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63" name="Rectangle 35"/>
                  <p:cNvSpPr>
                    <a:spLocks noChangeArrowheads="1"/>
                  </p:cNvSpPr>
                  <p:nvPr/>
                </p:nvSpPr>
                <p:spPr bwMode="auto">
                  <a:xfrm>
                    <a:off x="4303" y="3012"/>
                    <a:ext cx="66" cy="57"/>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64" name="Rectangle 36"/>
                  <p:cNvSpPr>
                    <a:spLocks noChangeArrowheads="1"/>
                  </p:cNvSpPr>
                  <p:nvPr/>
                </p:nvSpPr>
                <p:spPr bwMode="auto">
                  <a:xfrm>
                    <a:off x="4304" y="3013"/>
                    <a:ext cx="64" cy="55"/>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65" name="Rectangle 37"/>
                  <p:cNvSpPr>
                    <a:spLocks noChangeArrowheads="1"/>
                  </p:cNvSpPr>
                  <p:nvPr/>
                </p:nvSpPr>
                <p:spPr bwMode="auto">
                  <a:xfrm>
                    <a:off x="4413" y="3012"/>
                    <a:ext cx="65" cy="34"/>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66" name="Rectangle 38"/>
                  <p:cNvSpPr>
                    <a:spLocks noChangeArrowheads="1"/>
                  </p:cNvSpPr>
                  <p:nvPr/>
                </p:nvSpPr>
                <p:spPr bwMode="auto">
                  <a:xfrm>
                    <a:off x="4414" y="3013"/>
                    <a:ext cx="63" cy="32"/>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67" name="Rectangle 39"/>
                  <p:cNvSpPr>
                    <a:spLocks noChangeArrowheads="1"/>
                  </p:cNvSpPr>
                  <p:nvPr/>
                </p:nvSpPr>
                <p:spPr bwMode="auto">
                  <a:xfrm>
                    <a:off x="4522" y="3012"/>
                    <a:ext cx="66" cy="30"/>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68" name="Rectangle 40"/>
                  <p:cNvSpPr>
                    <a:spLocks noChangeArrowheads="1"/>
                  </p:cNvSpPr>
                  <p:nvPr/>
                </p:nvSpPr>
                <p:spPr bwMode="auto">
                  <a:xfrm>
                    <a:off x="4523" y="3013"/>
                    <a:ext cx="64" cy="28"/>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69" name="Rectangle 41"/>
                  <p:cNvSpPr>
                    <a:spLocks noChangeArrowheads="1"/>
                  </p:cNvSpPr>
                  <p:nvPr/>
                </p:nvSpPr>
                <p:spPr bwMode="auto">
                  <a:xfrm>
                    <a:off x="4632" y="3012"/>
                    <a:ext cx="66" cy="31"/>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70" name="Rectangle 42"/>
                  <p:cNvSpPr>
                    <a:spLocks noChangeArrowheads="1"/>
                  </p:cNvSpPr>
                  <p:nvPr/>
                </p:nvSpPr>
                <p:spPr bwMode="auto">
                  <a:xfrm>
                    <a:off x="4633" y="3013"/>
                    <a:ext cx="64" cy="29"/>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71" name="Rectangle 43"/>
                  <p:cNvSpPr>
                    <a:spLocks noChangeArrowheads="1"/>
                  </p:cNvSpPr>
                  <p:nvPr/>
                </p:nvSpPr>
                <p:spPr bwMode="auto">
                  <a:xfrm>
                    <a:off x="4742" y="3012"/>
                    <a:ext cx="65" cy="3"/>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72" name="Rectangle 44"/>
                  <p:cNvSpPr>
                    <a:spLocks noChangeArrowheads="1"/>
                  </p:cNvSpPr>
                  <p:nvPr/>
                </p:nvSpPr>
                <p:spPr bwMode="auto">
                  <a:xfrm>
                    <a:off x="4743" y="3013"/>
                    <a:ext cx="63" cy="1"/>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73" name="Line 45"/>
                  <p:cNvSpPr>
                    <a:spLocks noChangeShapeType="1"/>
                  </p:cNvSpPr>
                  <p:nvPr/>
                </p:nvSpPr>
                <p:spPr bwMode="auto">
                  <a:xfrm>
                    <a:off x="3568" y="3012"/>
                    <a:ext cx="1316" cy="1"/>
                  </a:xfrm>
                  <a:prstGeom prst="line">
                    <a:avLst/>
                  </a:prstGeom>
                  <a:noFill/>
                  <a:ln w="4763">
                    <a:solidFill>
                      <a:schemeClr val="bg1"/>
                    </a:solidFill>
                    <a:round/>
                    <a:headEnd/>
                    <a:tailEnd/>
                  </a:ln>
                </p:spPr>
                <p:txBody>
                  <a:bodyPr/>
                  <a:lstStyle/>
                  <a:p>
                    <a:endParaRPr lang="en-US">
                      <a:solidFill>
                        <a:srgbClr val="000000"/>
                      </a:solidFill>
                    </a:endParaRPr>
                  </a:p>
                </p:txBody>
              </p:sp>
            </p:grpSp>
          </p:grpSp>
        </p:grpSp>
        <p:sp>
          <p:nvSpPr>
            <p:cNvPr id="560174" name="Rectangle 46"/>
            <p:cNvSpPr>
              <a:spLocks noChangeArrowheads="1"/>
            </p:cNvSpPr>
            <p:nvPr/>
          </p:nvSpPr>
          <p:spPr bwMode="auto">
            <a:xfrm flipH="1">
              <a:off x="3360" y="1550"/>
              <a:ext cx="728" cy="173"/>
            </a:xfrm>
            <a:prstGeom prst="rect">
              <a:avLst/>
            </a:prstGeom>
            <a:noFill/>
            <a:ln w="9525">
              <a:noFill/>
              <a:miter lim="800000"/>
              <a:headEnd/>
              <a:tailEnd/>
            </a:ln>
          </p:spPr>
          <p:txBody>
            <a:bodyPr wrap="none" lIns="0" tIns="0" rIns="0" bIns="0">
              <a:spAutoFit/>
            </a:bodyPr>
            <a:lstStyle/>
            <a:p>
              <a:pPr algn="ctr"/>
              <a:r>
                <a:rPr lang="en-GB">
                  <a:solidFill>
                    <a:srgbClr val="FFFFFF"/>
                  </a:solidFill>
                </a:rPr>
                <a:t>Abundance</a:t>
              </a:r>
            </a:p>
          </p:txBody>
        </p:sp>
      </p:grpSp>
      <p:sp>
        <p:nvSpPr>
          <p:cNvPr id="560175" name="Text Box 47"/>
          <p:cNvSpPr txBox="1">
            <a:spLocks noChangeArrowheads="1"/>
          </p:cNvSpPr>
          <p:nvPr/>
        </p:nvSpPr>
        <p:spPr bwMode="auto">
          <a:xfrm>
            <a:off x="914400" y="5410200"/>
            <a:ext cx="7776488" cy="646331"/>
          </a:xfrm>
          <a:prstGeom prst="rect">
            <a:avLst/>
          </a:prstGeom>
          <a:noFill/>
          <a:ln w="9525">
            <a:noFill/>
            <a:miter lim="800000"/>
            <a:headEnd/>
            <a:tailEnd/>
          </a:ln>
          <a:effectLst/>
        </p:spPr>
        <p:txBody>
          <a:bodyPr wrap="none">
            <a:spAutoFit/>
          </a:bodyPr>
          <a:lstStyle/>
          <a:p>
            <a:pPr eaLnBrk="0" hangingPunct="0"/>
            <a:r>
              <a:rPr lang="en-GB" dirty="0">
                <a:solidFill>
                  <a:srgbClr val="FFFFFF"/>
                </a:solidFill>
              </a:rPr>
              <a:t>Net loss of biomass</a:t>
            </a:r>
          </a:p>
          <a:p>
            <a:pPr eaLnBrk="0" hangingPunct="0"/>
            <a:r>
              <a:rPr lang="en-GB" dirty="0" smtClean="0">
                <a:solidFill>
                  <a:srgbClr val="FFFFFF"/>
                </a:solidFill>
              </a:rPr>
              <a:t>30% higher abundance </a:t>
            </a:r>
            <a:r>
              <a:rPr lang="en-GB" dirty="0">
                <a:solidFill>
                  <a:srgbClr val="FFFFFF"/>
                </a:solidFill>
              </a:rPr>
              <a:t>of small size </a:t>
            </a:r>
            <a:r>
              <a:rPr lang="en-GB" dirty="0" smtClean="0">
                <a:solidFill>
                  <a:srgbClr val="FFFFFF"/>
                </a:solidFill>
              </a:rPr>
              <a:t>classes in most heavily fished islands</a:t>
            </a:r>
            <a:endParaRPr lang="en-GB" dirty="0">
              <a:solidFill>
                <a:srgbClr val="FFFFFF"/>
              </a:solidFill>
            </a:endParaRPr>
          </a:p>
        </p:txBody>
      </p:sp>
      <p:sp>
        <p:nvSpPr>
          <p:cNvPr id="560176" name="Text Box 48"/>
          <p:cNvSpPr txBox="1">
            <a:spLocks noChangeArrowheads="1"/>
          </p:cNvSpPr>
          <p:nvPr/>
        </p:nvSpPr>
        <p:spPr bwMode="auto">
          <a:xfrm>
            <a:off x="76200" y="6400800"/>
            <a:ext cx="8763000" cy="396875"/>
          </a:xfrm>
          <a:prstGeom prst="rect">
            <a:avLst/>
          </a:prstGeom>
          <a:noFill/>
          <a:ln w="9525">
            <a:noFill/>
            <a:miter lim="800000"/>
            <a:headEnd/>
            <a:tailEnd/>
          </a:ln>
          <a:effectLst/>
        </p:spPr>
        <p:txBody>
          <a:bodyPr>
            <a:spAutoFit/>
          </a:bodyPr>
          <a:lstStyle/>
          <a:p>
            <a:pPr eaLnBrk="0" hangingPunct="0"/>
            <a:r>
              <a:rPr lang="en-GB" sz="1000">
                <a:solidFill>
                  <a:srgbClr val="FFFFFF"/>
                </a:solidFill>
              </a:rPr>
              <a:t>Dulvy, N.K., Polunin, N.V.C., Mill, A.C., Graham, N.A.J. (2004) Size structural change in lightly exploited coral reef fish communities: evidence for weak indirect effects. </a:t>
            </a:r>
            <a:r>
              <a:rPr lang="en-GB" sz="1000" i="1">
                <a:solidFill>
                  <a:srgbClr val="FFFFFF"/>
                </a:solidFill>
              </a:rPr>
              <a:t>Canadian Journal Of Fisheries and Aquatic Sciences</a:t>
            </a:r>
            <a:r>
              <a:rPr lang="en-GB" sz="1000">
                <a:solidFill>
                  <a:srgbClr val="FFFFFF"/>
                </a:solidFill>
              </a:rPr>
              <a:t> </a:t>
            </a:r>
            <a:r>
              <a:rPr lang="en-GB" sz="1000" b="1">
                <a:solidFill>
                  <a:srgbClr val="FFFFFF"/>
                </a:solidFill>
              </a:rPr>
              <a:t>61,</a:t>
            </a:r>
            <a:r>
              <a:rPr lang="en-GB" sz="1000">
                <a:solidFill>
                  <a:srgbClr val="FFFFFF"/>
                </a:solidFill>
              </a:rPr>
              <a:t> 466-475.</a:t>
            </a:r>
          </a:p>
        </p:txBody>
      </p:sp>
      <p:grpSp>
        <p:nvGrpSpPr>
          <p:cNvPr id="6" name="Group 49"/>
          <p:cNvGrpSpPr>
            <a:grpSpLocks/>
          </p:cNvGrpSpPr>
          <p:nvPr/>
        </p:nvGrpSpPr>
        <p:grpSpPr bwMode="auto">
          <a:xfrm>
            <a:off x="795338" y="2536825"/>
            <a:ext cx="3556000" cy="2144713"/>
            <a:chOff x="501" y="1598"/>
            <a:chExt cx="2240" cy="1351"/>
          </a:xfrm>
        </p:grpSpPr>
        <p:grpSp>
          <p:nvGrpSpPr>
            <p:cNvPr id="7" name="Group 50"/>
            <p:cNvGrpSpPr>
              <a:grpSpLocks/>
            </p:cNvGrpSpPr>
            <p:nvPr/>
          </p:nvGrpSpPr>
          <p:grpSpPr bwMode="auto">
            <a:xfrm>
              <a:off x="1407" y="1598"/>
              <a:ext cx="1334" cy="1351"/>
              <a:chOff x="1407" y="1598"/>
              <a:chExt cx="1334" cy="1351"/>
            </a:xfrm>
          </p:grpSpPr>
          <p:grpSp>
            <p:nvGrpSpPr>
              <p:cNvPr id="8" name="Group 51"/>
              <p:cNvGrpSpPr>
                <a:grpSpLocks/>
              </p:cNvGrpSpPr>
              <p:nvPr/>
            </p:nvGrpSpPr>
            <p:grpSpPr bwMode="auto">
              <a:xfrm>
                <a:off x="1407" y="1838"/>
                <a:ext cx="1334" cy="1111"/>
                <a:chOff x="1407" y="2380"/>
                <a:chExt cx="1334" cy="1111"/>
              </a:xfrm>
            </p:grpSpPr>
            <p:sp>
              <p:nvSpPr>
                <p:cNvPr id="560180" name="Rectangle 52"/>
                <p:cNvSpPr>
                  <a:spLocks noChangeArrowheads="1"/>
                </p:cNvSpPr>
                <p:nvPr/>
              </p:nvSpPr>
              <p:spPr bwMode="auto">
                <a:xfrm>
                  <a:off x="1476"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15</a:t>
                  </a:r>
                  <a:endParaRPr lang="en-GB" sz="2400">
                    <a:solidFill>
                      <a:srgbClr val="FFFF00"/>
                    </a:solidFill>
                    <a:latin typeface="Times New Roman" pitchFamily="18" charset="0"/>
                  </a:endParaRPr>
                </a:p>
              </p:txBody>
            </p:sp>
            <p:sp>
              <p:nvSpPr>
                <p:cNvPr id="560181" name="Rectangle 53"/>
                <p:cNvSpPr>
                  <a:spLocks noChangeArrowheads="1"/>
                </p:cNvSpPr>
                <p:nvPr/>
              </p:nvSpPr>
              <p:spPr bwMode="auto">
                <a:xfrm>
                  <a:off x="1696"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25</a:t>
                  </a:r>
                  <a:endParaRPr lang="en-GB" sz="2400">
                    <a:solidFill>
                      <a:srgbClr val="FFFF00"/>
                    </a:solidFill>
                    <a:latin typeface="Times New Roman" pitchFamily="18" charset="0"/>
                  </a:endParaRPr>
                </a:p>
              </p:txBody>
            </p:sp>
            <p:sp>
              <p:nvSpPr>
                <p:cNvPr id="560182" name="Rectangle 54"/>
                <p:cNvSpPr>
                  <a:spLocks noChangeArrowheads="1"/>
                </p:cNvSpPr>
                <p:nvPr/>
              </p:nvSpPr>
              <p:spPr bwMode="auto">
                <a:xfrm>
                  <a:off x="1915"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35</a:t>
                  </a:r>
                  <a:endParaRPr lang="en-GB" sz="2400">
                    <a:solidFill>
                      <a:srgbClr val="FFFF00"/>
                    </a:solidFill>
                    <a:latin typeface="Times New Roman" pitchFamily="18" charset="0"/>
                  </a:endParaRPr>
                </a:p>
              </p:txBody>
            </p:sp>
            <p:sp>
              <p:nvSpPr>
                <p:cNvPr id="560183" name="Rectangle 55"/>
                <p:cNvSpPr>
                  <a:spLocks noChangeArrowheads="1"/>
                </p:cNvSpPr>
                <p:nvPr/>
              </p:nvSpPr>
              <p:spPr bwMode="auto">
                <a:xfrm>
                  <a:off x="2134"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45</a:t>
                  </a:r>
                  <a:endParaRPr lang="en-GB" sz="2400">
                    <a:solidFill>
                      <a:srgbClr val="FFFF00"/>
                    </a:solidFill>
                    <a:latin typeface="Times New Roman" pitchFamily="18" charset="0"/>
                  </a:endParaRPr>
                </a:p>
              </p:txBody>
            </p:sp>
            <p:sp>
              <p:nvSpPr>
                <p:cNvPr id="560184" name="Rectangle 56"/>
                <p:cNvSpPr>
                  <a:spLocks noChangeArrowheads="1"/>
                </p:cNvSpPr>
                <p:nvPr/>
              </p:nvSpPr>
              <p:spPr bwMode="auto">
                <a:xfrm>
                  <a:off x="2354"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55</a:t>
                  </a:r>
                  <a:endParaRPr lang="en-GB" sz="2400">
                    <a:solidFill>
                      <a:srgbClr val="FFFF00"/>
                    </a:solidFill>
                    <a:latin typeface="Times New Roman" pitchFamily="18" charset="0"/>
                  </a:endParaRPr>
                </a:p>
              </p:txBody>
            </p:sp>
            <p:sp>
              <p:nvSpPr>
                <p:cNvPr id="560185" name="Rectangle 57"/>
                <p:cNvSpPr>
                  <a:spLocks noChangeArrowheads="1"/>
                </p:cNvSpPr>
                <p:nvPr/>
              </p:nvSpPr>
              <p:spPr bwMode="auto">
                <a:xfrm>
                  <a:off x="2573" y="3376"/>
                  <a:ext cx="106" cy="115"/>
                </a:xfrm>
                <a:prstGeom prst="rect">
                  <a:avLst/>
                </a:prstGeom>
                <a:noFill/>
                <a:ln w="9525">
                  <a:noFill/>
                  <a:miter lim="800000"/>
                  <a:headEnd/>
                  <a:tailEnd/>
                </a:ln>
              </p:spPr>
              <p:txBody>
                <a:bodyPr wrap="none" lIns="0" tIns="0" rIns="0" bIns="0">
                  <a:spAutoFit/>
                </a:bodyPr>
                <a:lstStyle/>
                <a:p>
                  <a:r>
                    <a:rPr lang="en-GB" sz="1200">
                      <a:solidFill>
                        <a:srgbClr val="FFFF00"/>
                      </a:solidFill>
                    </a:rPr>
                    <a:t>65</a:t>
                  </a:r>
                  <a:endParaRPr lang="en-GB" sz="2400">
                    <a:solidFill>
                      <a:srgbClr val="FFFF00"/>
                    </a:solidFill>
                    <a:latin typeface="Times New Roman" pitchFamily="18" charset="0"/>
                  </a:endParaRPr>
                </a:p>
              </p:txBody>
            </p:sp>
            <p:grpSp>
              <p:nvGrpSpPr>
                <p:cNvPr id="9" name="Group 58"/>
                <p:cNvGrpSpPr>
                  <a:grpSpLocks/>
                </p:cNvGrpSpPr>
                <p:nvPr/>
              </p:nvGrpSpPr>
              <p:grpSpPr bwMode="auto">
                <a:xfrm>
                  <a:off x="1407" y="2380"/>
                  <a:ext cx="1334" cy="949"/>
                  <a:chOff x="1407" y="2380"/>
                  <a:chExt cx="1334" cy="949"/>
                </a:xfrm>
              </p:grpSpPr>
              <p:sp>
                <p:nvSpPr>
                  <p:cNvPr id="560187" name="Line 59"/>
                  <p:cNvSpPr>
                    <a:spLocks noChangeShapeType="1"/>
                  </p:cNvSpPr>
                  <p:nvPr/>
                </p:nvSpPr>
                <p:spPr bwMode="auto">
                  <a:xfrm>
                    <a:off x="1420" y="3328"/>
                    <a:ext cx="1317" cy="1"/>
                  </a:xfrm>
                  <a:prstGeom prst="line">
                    <a:avLst/>
                  </a:prstGeom>
                  <a:noFill/>
                  <a:ln w="4763">
                    <a:solidFill>
                      <a:schemeClr val="bg1"/>
                    </a:solidFill>
                    <a:round/>
                    <a:headEnd/>
                    <a:tailEnd/>
                  </a:ln>
                </p:spPr>
                <p:txBody>
                  <a:bodyPr/>
                  <a:lstStyle/>
                  <a:p>
                    <a:endParaRPr lang="en-US">
                      <a:solidFill>
                        <a:srgbClr val="000000"/>
                      </a:solidFill>
                    </a:endParaRPr>
                  </a:p>
                </p:txBody>
              </p:sp>
              <p:sp>
                <p:nvSpPr>
                  <p:cNvPr id="560188" name="Line 60"/>
                  <p:cNvSpPr>
                    <a:spLocks noChangeShapeType="1"/>
                  </p:cNvSpPr>
                  <p:nvPr/>
                </p:nvSpPr>
                <p:spPr bwMode="auto">
                  <a:xfrm flipV="1">
                    <a:off x="1530"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89" name="Line 61"/>
                  <p:cNvSpPr>
                    <a:spLocks noChangeShapeType="1"/>
                  </p:cNvSpPr>
                  <p:nvPr/>
                </p:nvSpPr>
                <p:spPr bwMode="auto">
                  <a:xfrm flipV="1">
                    <a:off x="1749"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90" name="Line 62"/>
                  <p:cNvSpPr>
                    <a:spLocks noChangeShapeType="1"/>
                  </p:cNvSpPr>
                  <p:nvPr/>
                </p:nvSpPr>
                <p:spPr bwMode="auto">
                  <a:xfrm flipV="1">
                    <a:off x="1969"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91" name="Line 63"/>
                  <p:cNvSpPr>
                    <a:spLocks noChangeShapeType="1"/>
                  </p:cNvSpPr>
                  <p:nvPr/>
                </p:nvSpPr>
                <p:spPr bwMode="auto">
                  <a:xfrm flipV="1">
                    <a:off x="2188"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92" name="Line 64"/>
                  <p:cNvSpPr>
                    <a:spLocks noChangeShapeType="1"/>
                  </p:cNvSpPr>
                  <p:nvPr/>
                </p:nvSpPr>
                <p:spPr bwMode="auto">
                  <a:xfrm flipV="1">
                    <a:off x="2407"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93" name="Line 65"/>
                  <p:cNvSpPr>
                    <a:spLocks noChangeShapeType="1"/>
                  </p:cNvSpPr>
                  <p:nvPr/>
                </p:nvSpPr>
                <p:spPr bwMode="auto">
                  <a:xfrm flipV="1">
                    <a:off x="2627" y="3315"/>
                    <a:ext cx="1" cy="12"/>
                  </a:xfrm>
                  <a:prstGeom prst="line">
                    <a:avLst/>
                  </a:prstGeom>
                  <a:noFill/>
                  <a:ln w="4763">
                    <a:solidFill>
                      <a:schemeClr val="bg1"/>
                    </a:solidFill>
                    <a:round/>
                    <a:headEnd/>
                    <a:tailEnd/>
                  </a:ln>
                </p:spPr>
                <p:txBody>
                  <a:bodyPr/>
                  <a:lstStyle/>
                  <a:p>
                    <a:endParaRPr lang="en-US">
                      <a:solidFill>
                        <a:srgbClr val="000000"/>
                      </a:solidFill>
                    </a:endParaRPr>
                  </a:p>
                </p:txBody>
              </p:sp>
              <p:sp>
                <p:nvSpPr>
                  <p:cNvPr id="560194" name="Line 66"/>
                  <p:cNvSpPr>
                    <a:spLocks noChangeShapeType="1"/>
                  </p:cNvSpPr>
                  <p:nvPr/>
                </p:nvSpPr>
                <p:spPr bwMode="auto">
                  <a:xfrm flipV="1">
                    <a:off x="1420" y="2380"/>
                    <a:ext cx="1" cy="948"/>
                  </a:xfrm>
                  <a:prstGeom prst="line">
                    <a:avLst/>
                  </a:prstGeom>
                  <a:noFill/>
                  <a:ln w="4763">
                    <a:solidFill>
                      <a:schemeClr val="bg1"/>
                    </a:solidFill>
                    <a:round/>
                    <a:headEnd/>
                    <a:tailEnd/>
                  </a:ln>
                </p:spPr>
                <p:txBody>
                  <a:bodyPr/>
                  <a:lstStyle/>
                  <a:p>
                    <a:endParaRPr lang="en-US">
                      <a:solidFill>
                        <a:srgbClr val="000000"/>
                      </a:solidFill>
                    </a:endParaRPr>
                  </a:p>
                </p:txBody>
              </p:sp>
              <p:sp>
                <p:nvSpPr>
                  <p:cNvPr id="560195" name="Line 67"/>
                  <p:cNvSpPr>
                    <a:spLocks noChangeShapeType="1"/>
                  </p:cNvSpPr>
                  <p:nvPr/>
                </p:nvSpPr>
                <p:spPr bwMode="auto">
                  <a:xfrm>
                    <a:off x="1407" y="3328"/>
                    <a:ext cx="13" cy="1"/>
                  </a:xfrm>
                  <a:prstGeom prst="line">
                    <a:avLst/>
                  </a:prstGeom>
                  <a:noFill/>
                  <a:ln w="4763">
                    <a:solidFill>
                      <a:schemeClr val="bg1"/>
                    </a:solidFill>
                    <a:round/>
                    <a:headEnd/>
                    <a:tailEnd/>
                  </a:ln>
                </p:spPr>
                <p:txBody>
                  <a:bodyPr/>
                  <a:lstStyle/>
                  <a:p>
                    <a:endParaRPr lang="en-US">
                      <a:solidFill>
                        <a:srgbClr val="000000"/>
                      </a:solidFill>
                    </a:endParaRPr>
                  </a:p>
                </p:txBody>
              </p:sp>
              <p:grpSp>
                <p:nvGrpSpPr>
                  <p:cNvPr id="10" name="Group 68"/>
                  <p:cNvGrpSpPr>
                    <a:grpSpLocks/>
                  </p:cNvGrpSpPr>
                  <p:nvPr/>
                </p:nvGrpSpPr>
                <p:grpSpPr bwMode="auto">
                  <a:xfrm>
                    <a:off x="1424" y="2454"/>
                    <a:ext cx="1317" cy="799"/>
                    <a:chOff x="1335" y="2454"/>
                    <a:chExt cx="1317" cy="799"/>
                  </a:xfrm>
                </p:grpSpPr>
                <p:sp>
                  <p:nvSpPr>
                    <p:cNvPr id="560197" name="Rectangle 69"/>
                    <p:cNvSpPr>
                      <a:spLocks noChangeArrowheads="1"/>
                    </p:cNvSpPr>
                    <p:nvPr/>
                  </p:nvSpPr>
                  <p:spPr bwMode="auto">
                    <a:xfrm>
                      <a:off x="1522" y="2490"/>
                      <a:ext cx="65" cy="48"/>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198" name="Rectangle 70"/>
                    <p:cNvSpPr>
                      <a:spLocks noChangeArrowheads="1"/>
                    </p:cNvSpPr>
                    <p:nvPr/>
                  </p:nvSpPr>
                  <p:spPr bwMode="auto">
                    <a:xfrm>
                      <a:off x="1523" y="2491"/>
                      <a:ext cx="63" cy="46"/>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199" name="Rectangle 71"/>
                    <p:cNvSpPr>
                      <a:spLocks noChangeArrowheads="1"/>
                    </p:cNvSpPr>
                    <p:nvPr/>
                  </p:nvSpPr>
                  <p:spPr bwMode="auto">
                    <a:xfrm>
                      <a:off x="1632" y="2454"/>
                      <a:ext cx="65" cy="84"/>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00" name="Rectangle 72"/>
                    <p:cNvSpPr>
                      <a:spLocks noChangeArrowheads="1"/>
                    </p:cNvSpPr>
                    <p:nvPr/>
                  </p:nvSpPr>
                  <p:spPr bwMode="auto">
                    <a:xfrm>
                      <a:off x="1633" y="2455"/>
                      <a:ext cx="63" cy="82"/>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01" name="Rectangle 73"/>
                    <p:cNvSpPr>
                      <a:spLocks noChangeArrowheads="1"/>
                    </p:cNvSpPr>
                    <p:nvPr/>
                  </p:nvSpPr>
                  <p:spPr bwMode="auto">
                    <a:xfrm>
                      <a:off x="1741" y="2538"/>
                      <a:ext cx="66" cy="488"/>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02" name="Rectangle 74"/>
                    <p:cNvSpPr>
                      <a:spLocks noChangeArrowheads="1"/>
                    </p:cNvSpPr>
                    <p:nvPr/>
                  </p:nvSpPr>
                  <p:spPr bwMode="auto">
                    <a:xfrm>
                      <a:off x="1742" y="2539"/>
                      <a:ext cx="64" cy="486"/>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03" name="Rectangle 75"/>
                    <p:cNvSpPr>
                      <a:spLocks noChangeArrowheads="1"/>
                    </p:cNvSpPr>
                    <p:nvPr/>
                  </p:nvSpPr>
                  <p:spPr bwMode="auto">
                    <a:xfrm>
                      <a:off x="1850" y="2538"/>
                      <a:ext cx="67" cy="61"/>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04" name="Rectangle 76"/>
                    <p:cNvSpPr>
                      <a:spLocks noChangeArrowheads="1"/>
                    </p:cNvSpPr>
                    <p:nvPr/>
                  </p:nvSpPr>
                  <p:spPr bwMode="auto">
                    <a:xfrm>
                      <a:off x="1851" y="2539"/>
                      <a:ext cx="65" cy="59"/>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05" name="Rectangle 77"/>
                    <p:cNvSpPr>
                      <a:spLocks noChangeArrowheads="1"/>
                    </p:cNvSpPr>
                    <p:nvPr/>
                  </p:nvSpPr>
                  <p:spPr bwMode="auto">
                    <a:xfrm>
                      <a:off x="1960" y="2538"/>
                      <a:ext cx="66" cy="378"/>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06" name="Rectangle 78"/>
                    <p:cNvSpPr>
                      <a:spLocks noChangeArrowheads="1"/>
                    </p:cNvSpPr>
                    <p:nvPr/>
                  </p:nvSpPr>
                  <p:spPr bwMode="auto">
                    <a:xfrm>
                      <a:off x="1961" y="2539"/>
                      <a:ext cx="64" cy="376"/>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07" name="Rectangle 79"/>
                    <p:cNvSpPr>
                      <a:spLocks noChangeArrowheads="1"/>
                    </p:cNvSpPr>
                    <p:nvPr/>
                  </p:nvSpPr>
                  <p:spPr bwMode="auto">
                    <a:xfrm>
                      <a:off x="2070" y="2538"/>
                      <a:ext cx="66" cy="501"/>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08" name="Rectangle 80"/>
                    <p:cNvSpPr>
                      <a:spLocks noChangeArrowheads="1"/>
                    </p:cNvSpPr>
                    <p:nvPr/>
                  </p:nvSpPr>
                  <p:spPr bwMode="auto">
                    <a:xfrm>
                      <a:off x="2071" y="2539"/>
                      <a:ext cx="64" cy="499"/>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09" name="Rectangle 81"/>
                    <p:cNvSpPr>
                      <a:spLocks noChangeArrowheads="1"/>
                    </p:cNvSpPr>
                    <p:nvPr/>
                  </p:nvSpPr>
                  <p:spPr bwMode="auto">
                    <a:xfrm>
                      <a:off x="2180" y="2538"/>
                      <a:ext cx="66" cy="373"/>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10" name="Rectangle 82"/>
                    <p:cNvSpPr>
                      <a:spLocks noChangeArrowheads="1"/>
                    </p:cNvSpPr>
                    <p:nvPr/>
                  </p:nvSpPr>
                  <p:spPr bwMode="auto">
                    <a:xfrm>
                      <a:off x="2181" y="2539"/>
                      <a:ext cx="64" cy="371"/>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11" name="Rectangle 83"/>
                    <p:cNvSpPr>
                      <a:spLocks noChangeArrowheads="1"/>
                    </p:cNvSpPr>
                    <p:nvPr/>
                  </p:nvSpPr>
                  <p:spPr bwMode="auto">
                    <a:xfrm>
                      <a:off x="2289" y="2538"/>
                      <a:ext cx="66" cy="364"/>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12" name="Rectangle 84"/>
                    <p:cNvSpPr>
                      <a:spLocks noChangeArrowheads="1"/>
                    </p:cNvSpPr>
                    <p:nvPr/>
                  </p:nvSpPr>
                  <p:spPr bwMode="auto">
                    <a:xfrm>
                      <a:off x="2290" y="2539"/>
                      <a:ext cx="64" cy="362"/>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13" name="Rectangle 85"/>
                    <p:cNvSpPr>
                      <a:spLocks noChangeArrowheads="1"/>
                    </p:cNvSpPr>
                    <p:nvPr/>
                  </p:nvSpPr>
                  <p:spPr bwMode="auto">
                    <a:xfrm>
                      <a:off x="2399" y="2538"/>
                      <a:ext cx="66" cy="715"/>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14" name="Rectangle 86"/>
                    <p:cNvSpPr>
                      <a:spLocks noChangeArrowheads="1"/>
                    </p:cNvSpPr>
                    <p:nvPr/>
                  </p:nvSpPr>
                  <p:spPr bwMode="auto">
                    <a:xfrm>
                      <a:off x="2400" y="2539"/>
                      <a:ext cx="64" cy="713"/>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15" name="Rectangle 87"/>
                    <p:cNvSpPr>
                      <a:spLocks noChangeArrowheads="1"/>
                    </p:cNvSpPr>
                    <p:nvPr/>
                  </p:nvSpPr>
                  <p:spPr bwMode="auto">
                    <a:xfrm>
                      <a:off x="2509" y="2538"/>
                      <a:ext cx="65" cy="169"/>
                    </a:xfrm>
                    <a:prstGeom prst="rect">
                      <a:avLst/>
                    </a:prstGeom>
                    <a:solidFill>
                      <a:srgbClr val="FFFF00"/>
                    </a:solidFill>
                    <a:ln w="9525">
                      <a:solidFill>
                        <a:schemeClr val="bg1"/>
                      </a:solidFill>
                      <a:miter lim="800000"/>
                      <a:headEnd/>
                      <a:tailEnd/>
                    </a:ln>
                  </p:spPr>
                  <p:txBody>
                    <a:bodyPr/>
                    <a:lstStyle/>
                    <a:p>
                      <a:endParaRPr lang="en-US">
                        <a:solidFill>
                          <a:srgbClr val="000000"/>
                        </a:solidFill>
                      </a:endParaRPr>
                    </a:p>
                  </p:txBody>
                </p:sp>
                <p:sp>
                  <p:nvSpPr>
                    <p:cNvPr id="560216" name="Rectangle 88"/>
                    <p:cNvSpPr>
                      <a:spLocks noChangeArrowheads="1"/>
                    </p:cNvSpPr>
                    <p:nvPr/>
                  </p:nvSpPr>
                  <p:spPr bwMode="auto">
                    <a:xfrm>
                      <a:off x="2510" y="2539"/>
                      <a:ext cx="63" cy="167"/>
                    </a:xfrm>
                    <a:prstGeom prst="rect">
                      <a:avLst/>
                    </a:prstGeom>
                    <a:solidFill>
                      <a:srgbClr val="FFFF00"/>
                    </a:solidFill>
                    <a:ln w="3175">
                      <a:solidFill>
                        <a:schemeClr val="bg1"/>
                      </a:solidFill>
                      <a:miter lim="800000"/>
                      <a:headEnd/>
                      <a:tailEnd/>
                    </a:ln>
                  </p:spPr>
                  <p:txBody>
                    <a:bodyPr/>
                    <a:lstStyle/>
                    <a:p>
                      <a:endParaRPr lang="en-US">
                        <a:solidFill>
                          <a:srgbClr val="000000"/>
                        </a:solidFill>
                      </a:endParaRPr>
                    </a:p>
                  </p:txBody>
                </p:sp>
                <p:sp>
                  <p:nvSpPr>
                    <p:cNvPr id="560217" name="Line 89"/>
                    <p:cNvSpPr>
                      <a:spLocks noChangeShapeType="1"/>
                    </p:cNvSpPr>
                    <p:nvPr/>
                  </p:nvSpPr>
                  <p:spPr bwMode="auto">
                    <a:xfrm>
                      <a:off x="1335" y="2538"/>
                      <a:ext cx="1317" cy="1"/>
                    </a:xfrm>
                    <a:prstGeom prst="line">
                      <a:avLst/>
                    </a:prstGeom>
                    <a:noFill/>
                    <a:ln w="4763">
                      <a:solidFill>
                        <a:schemeClr val="bg1"/>
                      </a:solidFill>
                      <a:round/>
                      <a:headEnd/>
                      <a:tailEnd/>
                    </a:ln>
                  </p:spPr>
                  <p:txBody>
                    <a:bodyPr/>
                    <a:lstStyle/>
                    <a:p>
                      <a:endParaRPr lang="en-US">
                        <a:solidFill>
                          <a:srgbClr val="000000"/>
                        </a:solidFill>
                      </a:endParaRPr>
                    </a:p>
                  </p:txBody>
                </p:sp>
              </p:grpSp>
            </p:grpSp>
          </p:grpSp>
          <p:sp>
            <p:nvSpPr>
              <p:cNvPr id="560218" name="Rectangle 90"/>
              <p:cNvSpPr>
                <a:spLocks noChangeArrowheads="1"/>
              </p:cNvSpPr>
              <p:nvPr/>
            </p:nvSpPr>
            <p:spPr bwMode="auto">
              <a:xfrm flipH="1">
                <a:off x="1800" y="1598"/>
                <a:ext cx="552" cy="173"/>
              </a:xfrm>
              <a:prstGeom prst="rect">
                <a:avLst/>
              </a:prstGeom>
              <a:noFill/>
              <a:ln w="9525">
                <a:noFill/>
                <a:miter lim="800000"/>
                <a:headEnd/>
                <a:tailEnd/>
              </a:ln>
            </p:spPr>
            <p:txBody>
              <a:bodyPr wrap="none" lIns="0" tIns="0" rIns="0" bIns="0">
                <a:spAutoFit/>
              </a:bodyPr>
              <a:lstStyle/>
              <a:p>
                <a:pPr algn="ctr"/>
                <a:r>
                  <a:rPr lang="en-GB">
                    <a:solidFill>
                      <a:srgbClr val="FFFFFF"/>
                    </a:solidFill>
                  </a:rPr>
                  <a:t>Biomass</a:t>
                </a:r>
              </a:p>
            </p:txBody>
          </p:sp>
        </p:grpSp>
        <p:sp>
          <p:nvSpPr>
            <p:cNvPr id="560219" name="Text Box 91"/>
            <p:cNvSpPr txBox="1">
              <a:spLocks noChangeArrowheads="1"/>
            </p:cNvSpPr>
            <p:nvPr/>
          </p:nvSpPr>
          <p:spPr bwMode="auto">
            <a:xfrm>
              <a:off x="570" y="2112"/>
              <a:ext cx="726" cy="288"/>
            </a:xfrm>
            <a:prstGeom prst="rect">
              <a:avLst/>
            </a:prstGeom>
            <a:noFill/>
            <a:ln w="9525">
              <a:noFill/>
              <a:miter lim="800000"/>
              <a:headEnd/>
              <a:tailEnd/>
            </a:ln>
            <a:effectLst/>
          </p:spPr>
          <p:txBody>
            <a:bodyPr wrap="none">
              <a:spAutoFit/>
            </a:bodyPr>
            <a:lstStyle/>
            <a:p>
              <a:r>
                <a:rPr lang="en-GB" sz="2400">
                  <a:solidFill>
                    <a:srgbClr val="FFFF00"/>
                  </a:solidFill>
                </a:rPr>
                <a:t>decline</a:t>
              </a:r>
            </a:p>
          </p:txBody>
        </p:sp>
        <p:sp>
          <p:nvSpPr>
            <p:cNvPr id="560220" name="Text Box 92"/>
            <p:cNvSpPr txBox="1">
              <a:spLocks noChangeArrowheads="1"/>
            </p:cNvSpPr>
            <p:nvPr/>
          </p:nvSpPr>
          <p:spPr bwMode="auto">
            <a:xfrm>
              <a:off x="501" y="1680"/>
              <a:ext cx="843" cy="288"/>
            </a:xfrm>
            <a:prstGeom prst="rect">
              <a:avLst/>
            </a:prstGeom>
            <a:noFill/>
            <a:ln w="9525">
              <a:noFill/>
              <a:miter lim="800000"/>
              <a:headEnd/>
              <a:tailEnd/>
            </a:ln>
            <a:effectLst/>
          </p:spPr>
          <p:txBody>
            <a:bodyPr wrap="none">
              <a:spAutoFit/>
            </a:bodyPr>
            <a:lstStyle/>
            <a:p>
              <a:r>
                <a:rPr lang="en-GB" sz="2400">
                  <a:solidFill>
                    <a:srgbClr val="FFFF00"/>
                  </a:solidFill>
                </a:rPr>
                <a:t>increase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0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7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AU" smtClean="0">
                <a:ea typeface="ＭＳ Ｐゴシック" charset="-128"/>
              </a:rPr>
              <a:t>What is a keystone species?</a:t>
            </a:r>
          </a:p>
        </p:txBody>
      </p:sp>
      <p:sp>
        <p:nvSpPr>
          <p:cNvPr id="76803" name="Content Placeholder 2"/>
          <p:cNvSpPr>
            <a:spLocks noGrp="1"/>
          </p:cNvSpPr>
          <p:nvPr>
            <p:ph idx="1"/>
          </p:nvPr>
        </p:nvSpPr>
        <p:spPr>
          <a:xfrm>
            <a:off x="457200" y="1036638"/>
            <a:ext cx="8229600" cy="4525962"/>
          </a:xfrm>
        </p:spPr>
        <p:txBody>
          <a:bodyPr/>
          <a:lstStyle/>
          <a:p>
            <a:pPr marL="52388" indent="3175">
              <a:buFont typeface="Arial" charset="0"/>
              <a:buNone/>
            </a:pPr>
            <a:r>
              <a:rPr lang="en-US" dirty="0" smtClean="0">
                <a:ea typeface="ＭＳ Ｐゴシック" charset="-128"/>
              </a:rPr>
              <a:t>Central idea: a non-abundant species that has a greater-than-expected impact on ecosystem functions </a:t>
            </a:r>
            <a:r>
              <a:rPr lang="en-US" i="1" dirty="0" smtClean="0">
                <a:ea typeface="ＭＳ Ｐゴシック" charset="-128"/>
              </a:rPr>
              <a:t>via a chain of interactions</a:t>
            </a:r>
          </a:p>
        </p:txBody>
      </p:sp>
      <p:cxnSp>
        <p:nvCxnSpPr>
          <p:cNvPr id="4" name="Straight Arrow Connector 3"/>
          <p:cNvCxnSpPr>
            <a:cxnSpLocks noChangeShapeType="1"/>
          </p:cNvCxnSpPr>
          <p:nvPr/>
        </p:nvCxnSpPr>
        <p:spPr bwMode="auto">
          <a:xfrm rot="5400000" flipH="1" flipV="1">
            <a:off x="1588294" y="4050506"/>
            <a:ext cx="261620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5" name="Straight Arrow Connector 4"/>
          <p:cNvCxnSpPr>
            <a:cxnSpLocks noChangeShapeType="1"/>
          </p:cNvCxnSpPr>
          <p:nvPr/>
        </p:nvCxnSpPr>
        <p:spPr bwMode="auto">
          <a:xfrm>
            <a:off x="2895600" y="5359400"/>
            <a:ext cx="3452813"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76816" name="TextBox 5"/>
          <p:cNvSpPr txBox="1">
            <a:spLocks noChangeArrowheads="1"/>
          </p:cNvSpPr>
          <p:nvPr/>
        </p:nvSpPr>
        <p:spPr bwMode="auto">
          <a:xfrm>
            <a:off x="2895600" y="5461739"/>
            <a:ext cx="3581488" cy="369393"/>
          </a:xfrm>
          <a:prstGeom prst="rect">
            <a:avLst/>
          </a:prstGeom>
          <a:noFill/>
          <a:ln w="9525">
            <a:noFill/>
            <a:miter lim="800000"/>
            <a:headEnd/>
            <a:tailEnd/>
          </a:ln>
        </p:spPr>
        <p:txBody>
          <a:bodyPr>
            <a:spAutoFit/>
          </a:bodyPr>
          <a:lstStyle/>
          <a:p>
            <a:r>
              <a:rPr lang="en-AU"/>
              <a:t>Proportional biomass of species</a:t>
            </a:r>
          </a:p>
        </p:txBody>
      </p:sp>
      <p:sp>
        <p:nvSpPr>
          <p:cNvPr id="76817" name="TextBox 6"/>
          <p:cNvSpPr txBox="1">
            <a:spLocks noChangeArrowheads="1"/>
          </p:cNvSpPr>
          <p:nvPr/>
        </p:nvSpPr>
        <p:spPr bwMode="auto">
          <a:xfrm>
            <a:off x="2895600" y="6108228"/>
            <a:ext cx="3852863" cy="338610"/>
          </a:xfrm>
          <a:prstGeom prst="rect">
            <a:avLst/>
          </a:prstGeom>
          <a:noFill/>
          <a:ln w="9525">
            <a:noFill/>
            <a:miter lim="800000"/>
            <a:headEnd/>
            <a:tailEnd/>
          </a:ln>
        </p:spPr>
        <p:txBody>
          <a:bodyPr>
            <a:spAutoFit/>
          </a:bodyPr>
          <a:lstStyle/>
          <a:p>
            <a:r>
              <a:rPr lang="en-AU" sz="1600"/>
              <a:t>Modified from Power et al. 1996</a:t>
            </a:r>
          </a:p>
        </p:txBody>
      </p:sp>
      <p:sp>
        <p:nvSpPr>
          <p:cNvPr id="76818" name="TextBox 7"/>
          <p:cNvSpPr txBox="1">
            <a:spLocks noChangeArrowheads="1"/>
          </p:cNvSpPr>
          <p:nvPr/>
        </p:nvSpPr>
        <p:spPr bwMode="auto">
          <a:xfrm>
            <a:off x="2999201" y="4611780"/>
            <a:ext cx="1035913" cy="646438"/>
          </a:xfrm>
          <a:prstGeom prst="rect">
            <a:avLst/>
          </a:prstGeom>
          <a:noFill/>
          <a:ln w="9525">
            <a:noFill/>
            <a:miter lim="800000"/>
            <a:headEnd/>
            <a:tailEnd/>
          </a:ln>
        </p:spPr>
        <p:txBody>
          <a:bodyPr>
            <a:spAutoFit/>
          </a:bodyPr>
          <a:lstStyle/>
          <a:p>
            <a:r>
              <a:rPr lang="en-AU" dirty="0"/>
              <a:t>Rare species</a:t>
            </a:r>
          </a:p>
        </p:txBody>
      </p:sp>
      <p:sp>
        <p:nvSpPr>
          <p:cNvPr id="76821" name="TextBox 10"/>
          <p:cNvSpPr txBox="1">
            <a:spLocks noChangeArrowheads="1"/>
          </p:cNvSpPr>
          <p:nvPr/>
        </p:nvSpPr>
        <p:spPr bwMode="auto">
          <a:xfrm>
            <a:off x="4802832" y="4496092"/>
            <a:ext cx="1330825" cy="646438"/>
          </a:xfrm>
          <a:prstGeom prst="rect">
            <a:avLst/>
          </a:prstGeom>
          <a:noFill/>
          <a:ln w="9525">
            <a:noFill/>
            <a:miter lim="800000"/>
            <a:headEnd/>
            <a:tailEnd/>
          </a:ln>
        </p:spPr>
        <p:txBody>
          <a:bodyPr>
            <a:spAutoFit/>
          </a:bodyPr>
          <a:lstStyle/>
          <a:p>
            <a:r>
              <a:rPr lang="en-AU" dirty="0"/>
              <a:t>Common species</a:t>
            </a:r>
          </a:p>
        </p:txBody>
      </p:sp>
      <p:sp>
        <p:nvSpPr>
          <p:cNvPr id="76805" name="TextBox 14"/>
          <p:cNvSpPr txBox="1">
            <a:spLocks noChangeArrowheads="1"/>
          </p:cNvSpPr>
          <p:nvPr/>
        </p:nvSpPr>
        <p:spPr bwMode="auto">
          <a:xfrm rot="-5400000">
            <a:off x="1333500" y="3924300"/>
            <a:ext cx="2432050" cy="374650"/>
          </a:xfrm>
          <a:prstGeom prst="rect">
            <a:avLst/>
          </a:prstGeom>
          <a:noFill/>
          <a:ln w="9525">
            <a:noFill/>
            <a:miter lim="800000"/>
            <a:headEnd/>
            <a:tailEnd/>
          </a:ln>
        </p:spPr>
        <p:txBody>
          <a:bodyPr>
            <a:spAutoFit/>
          </a:bodyPr>
          <a:lstStyle/>
          <a:p>
            <a:r>
              <a:rPr lang="en-AU"/>
              <a:t>Impact on ecosystem</a:t>
            </a:r>
          </a:p>
        </p:txBody>
      </p:sp>
      <p:grpSp>
        <p:nvGrpSpPr>
          <p:cNvPr id="23" name="Group 22"/>
          <p:cNvGrpSpPr/>
          <p:nvPr/>
        </p:nvGrpSpPr>
        <p:grpSpPr>
          <a:xfrm>
            <a:off x="4751388" y="2438400"/>
            <a:ext cx="3630612" cy="4087813"/>
            <a:chOff x="4751388" y="2438400"/>
            <a:chExt cx="3630612" cy="4087813"/>
          </a:xfrm>
        </p:grpSpPr>
        <p:sp>
          <p:nvSpPr>
            <p:cNvPr id="7180" name="TextBox 9"/>
            <p:cNvSpPr txBox="1">
              <a:spLocks noChangeArrowheads="1"/>
            </p:cNvSpPr>
            <p:nvPr/>
          </p:nvSpPr>
          <p:spPr bwMode="auto">
            <a:xfrm>
              <a:off x="4751388" y="2947988"/>
              <a:ext cx="1365250" cy="923330"/>
            </a:xfrm>
            <a:prstGeom prst="rect">
              <a:avLst/>
            </a:prstGeom>
            <a:noFill/>
            <a:ln w="9525">
              <a:noFill/>
              <a:miter lim="800000"/>
              <a:headEnd/>
              <a:tailEnd/>
            </a:ln>
          </p:spPr>
          <p:txBody>
            <a:bodyPr>
              <a:spAutoFit/>
            </a:bodyPr>
            <a:lstStyle/>
            <a:p>
              <a:pPr>
                <a:defRPr/>
              </a:pPr>
              <a:r>
                <a:rPr lang="en-AU" dirty="0" smtClean="0">
                  <a:solidFill>
                    <a:schemeClr val="bg2">
                      <a:lumMod val="40000"/>
                      <a:lumOff val="60000"/>
                    </a:schemeClr>
                  </a:solidFill>
                </a:rPr>
                <a:t>Dominant/</a:t>
              </a:r>
            </a:p>
            <a:p>
              <a:pPr>
                <a:defRPr/>
              </a:pPr>
              <a:r>
                <a:rPr lang="en-AU" dirty="0" smtClean="0">
                  <a:solidFill>
                    <a:schemeClr val="bg2">
                      <a:lumMod val="40000"/>
                      <a:lumOff val="60000"/>
                    </a:schemeClr>
                  </a:solidFill>
                </a:rPr>
                <a:t>Foundation </a:t>
              </a:r>
              <a:r>
                <a:rPr lang="en-AU" dirty="0">
                  <a:solidFill>
                    <a:schemeClr val="bg2">
                      <a:lumMod val="40000"/>
                      <a:lumOff val="60000"/>
                    </a:schemeClr>
                  </a:solidFill>
                </a:rPr>
                <a:t>species</a:t>
              </a:r>
            </a:p>
          </p:txBody>
        </p:sp>
        <p:grpSp>
          <p:nvGrpSpPr>
            <p:cNvPr id="22" name="Group 21"/>
            <p:cNvGrpSpPr/>
            <p:nvPr/>
          </p:nvGrpSpPr>
          <p:grpSpPr>
            <a:xfrm>
              <a:off x="6934200" y="2438400"/>
              <a:ext cx="1447800" cy="4087813"/>
              <a:chOff x="6934200" y="2438400"/>
              <a:chExt cx="1447800" cy="4087813"/>
            </a:xfrm>
          </p:grpSpPr>
          <p:pic>
            <p:nvPicPr>
              <p:cNvPr id="76806" name="Picture 15"/>
              <p:cNvPicPr>
                <a:picLocks noChangeAspect="1" noChangeArrowheads="1"/>
              </p:cNvPicPr>
              <p:nvPr/>
            </p:nvPicPr>
            <p:blipFill>
              <a:blip r:embed="rId3" cstate="print"/>
              <a:srcRect/>
              <a:stretch>
                <a:fillRect/>
              </a:stretch>
            </p:blipFill>
            <p:spPr bwMode="auto">
              <a:xfrm>
                <a:off x="7010400" y="2438400"/>
                <a:ext cx="1333500" cy="889000"/>
              </a:xfrm>
              <a:prstGeom prst="rect">
                <a:avLst/>
              </a:prstGeom>
              <a:noFill/>
              <a:ln w="9525">
                <a:noFill/>
                <a:miter lim="800000"/>
                <a:headEnd/>
                <a:tailEnd/>
              </a:ln>
            </p:spPr>
          </p:pic>
          <p:pic>
            <p:nvPicPr>
              <p:cNvPr id="76807" name="Picture 16"/>
              <p:cNvPicPr>
                <a:picLocks noChangeAspect="1" noChangeArrowheads="1"/>
              </p:cNvPicPr>
              <p:nvPr/>
            </p:nvPicPr>
            <p:blipFill>
              <a:blip r:embed="rId4" cstate="print"/>
              <a:srcRect/>
              <a:stretch>
                <a:fillRect/>
              </a:stretch>
            </p:blipFill>
            <p:spPr bwMode="auto">
              <a:xfrm>
                <a:off x="6934200" y="3352800"/>
                <a:ext cx="1447800" cy="1085850"/>
              </a:xfrm>
              <a:prstGeom prst="rect">
                <a:avLst/>
              </a:prstGeom>
              <a:noFill/>
              <a:ln w="9525">
                <a:noFill/>
                <a:miter lim="800000"/>
                <a:headEnd/>
                <a:tailEnd/>
              </a:ln>
            </p:spPr>
          </p:pic>
          <p:pic>
            <p:nvPicPr>
              <p:cNvPr id="76808" name="Picture 17"/>
              <p:cNvPicPr>
                <a:picLocks noChangeAspect="1" noChangeArrowheads="1"/>
              </p:cNvPicPr>
              <p:nvPr/>
            </p:nvPicPr>
            <p:blipFill>
              <a:blip r:embed="rId5" cstate="print"/>
              <a:srcRect/>
              <a:stretch>
                <a:fillRect/>
              </a:stretch>
            </p:blipFill>
            <p:spPr bwMode="auto">
              <a:xfrm>
                <a:off x="6934200" y="4495800"/>
                <a:ext cx="1447800" cy="989013"/>
              </a:xfrm>
              <a:prstGeom prst="rect">
                <a:avLst/>
              </a:prstGeom>
              <a:noFill/>
              <a:ln w="9525">
                <a:noFill/>
                <a:miter lim="800000"/>
                <a:headEnd/>
                <a:tailEnd/>
              </a:ln>
            </p:spPr>
          </p:pic>
          <p:pic>
            <p:nvPicPr>
              <p:cNvPr id="76809" name="Picture 18"/>
              <p:cNvPicPr>
                <a:picLocks noChangeAspect="1" noChangeArrowheads="1"/>
              </p:cNvPicPr>
              <p:nvPr/>
            </p:nvPicPr>
            <p:blipFill>
              <a:blip r:embed="rId6" cstate="print"/>
              <a:srcRect/>
              <a:stretch>
                <a:fillRect/>
              </a:stretch>
            </p:blipFill>
            <p:spPr bwMode="auto">
              <a:xfrm>
                <a:off x="6934200" y="5562600"/>
                <a:ext cx="1447800" cy="963613"/>
              </a:xfrm>
              <a:prstGeom prst="rect">
                <a:avLst/>
              </a:prstGeom>
              <a:noFill/>
              <a:ln w="9525">
                <a:noFill/>
                <a:miter lim="800000"/>
                <a:headEnd/>
                <a:tailEnd/>
              </a:ln>
            </p:spPr>
          </p:pic>
        </p:grpSp>
      </p:grpSp>
      <p:grpSp>
        <p:nvGrpSpPr>
          <p:cNvPr id="24" name="Group 23"/>
          <p:cNvGrpSpPr/>
          <p:nvPr/>
        </p:nvGrpSpPr>
        <p:grpSpPr>
          <a:xfrm>
            <a:off x="728663" y="2667000"/>
            <a:ext cx="3670504" cy="4006850"/>
            <a:chOff x="728663" y="2667000"/>
            <a:chExt cx="3670504" cy="4006850"/>
          </a:xfrm>
        </p:grpSpPr>
        <p:sp>
          <p:nvSpPr>
            <p:cNvPr id="76819" name="TextBox 8"/>
            <p:cNvSpPr txBox="1">
              <a:spLocks noChangeArrowheads="1"/>
            </p:cNvSpPr>
            <p:nvPr/>
          </p:nvSpPr>
          <p:spPr bwMode="auto">
            <a:xfrm>
              <a:off x="3050734" y="2947879"/>
              <a:ext cx="1348433" cy="646438"/>
            </a:xfrm>
            <a:prstGeom prst="rect">
              <a:avLst/>
            </a:prstGeom>
            <a:noFill/>
            <a:ln w="9525">
              <a:noFill/>
              <a:miter lim="800000"/>
              <a:headEnd/>
              <a:tailEnd/>
            </a:ln>
          </p:spPr>
          <p:txBody>
            <a:bodyPr>
              <a:spAutoFit/>
            </a:bodyPr>
            <a:lstStyle/>
            <a:p>
              <a:r>
                <a:rPr lang="en-AU" dirty="0">
                  <a:solidFill>
                    <a:srgbClr val="FFFF00"/>
                  </a:solidFill>
                </a:rPr>
                <a:t>Keystone species</a:t>
              </a:r>
            </a:p>
          </p:txBody>
        </p:sp>
        <p:pic>
          <p:nvPicPr>
            <p:cNvPr id="76810" name="Picture 19"/>
            <p:cNvPicPr>
              <a:picLocks noChangeAspect="1" noChangeArrowheads="1"/>
            </p:cNvPicPr>
            <p:nvPr/>
          </p:nvPicPr>
          <p:blipFill>
            <a:blip r:embed="rId7" cstate="print"/>
            <a:srcRect/>
            <a:stretch>
              <a:fillRect/>
            </a:stretch>
          </p:blipFill>
          <p:spPr bwMode="auto">
            <a:xfrm>
              <a:off x="762000" y="2667000"/>
              <a:ext cx="1143000" cy="1139825"/>
            </a:xfrm>
            <a:prstGeom prst="rect">
              <a:avLst/>
            </a:prstGeom>
            <a:noFill/>
            <a:ln w="9525">
              <a:noFill/>
              <a:miter lim="800000"/>
              <a:headEnd/>
              <a:tailEnd/>
            </a:ln>
          </p:spPr>
        </p:pic>
        <p:pic>
          <p:nvPicPr>
            <p:cNvPr id="76811" name="Picture 20"/>
            <p:cNvPicPr>
              <a:picLocks noChangeAspect="1" noChangeArrowheads="1"/>
            </p:cNvPicPr>
            <p:nvPr/>
          </p:nvPicPr>
          <p:blipFill>
            <a:blip r:embed="rId8" cstate="print"/>
            <a:srcRect/>
            <a:stretch>
              <a:fillRect/>
            </a:stretch>
          </p:blipFill>
          <p:spPr bwMode="auto">
            <a:xfrm>
              <a:off x="728663" y="3821113"/>
              <a:ext cx="1219200" cy="914400"/>
            </a:xfrm>
            <a:prstGeom prst="rect">
              <a:avLst/>
            </a:prstGeom>
            <a:noFill/>
            <a:ln w="9525">
              <a:noFill/>
              <a:miter lim="800000"/>
              <a:headEnd/>
              <a:tailEnd/>
            </a:ln>
          </p:spPr>
        </p:pic>
        <p:pic>
          <p:nvPicPr>
            <p:cNvPr id="76812" name="Picture 21"/>
            <p:cNvPicPr>
              <a:picLocks noChangeAspect="1" noChangeArrowheads="1"/>
            </p:cNvPicPr>
            <p:nvPr/>
          </p:nvPicPr>
          <p:blipFill>
            <a:blip r:embed="rId9" cstate="print"/>
            <a:srcRect/>
            <a:stretch>
              <a:fillRect/>
            </a:stretch>
          </p:blipFill>
          <p:spPr bwMode="auto">
            <a:xfrm>
              <a:off x="762000" y="4724400"/>
              <a:ext cx="1219200" cy="831850"/>
            </a:xfrm>
            <a:prstGeom prst="rect">
              <a:avLst/>
            </a:prstGeom>
            <a:noFill/>
            <a:ln w="9525">
              <a:noFill/>
              <a:miter lim="800000"/>
              <a:headEnd/>
              <a:tailEnd/>
            </a:ln>
          </p:spPr>
        </p:pic>
        <p:pic>
          <p:nvPicPr>
            <p:cNvPr id="76813" name="Picture 22"/>
            <p:cNvPicPr>
              <a:picLocks noChangeAspect="1" noChangeArrowheads="1"/>
            </p:cNvPicPr>
            <p:nvPr/>
          </p:nvPicPr>
          <p:blipFill>
            <a:blip r:embed="rId10" cstate="print"/>
            <a:srcRect/>
            <a:stretch>
              <a:fillRect/>
            </a:stretch>
          </p:blipFill>
          <p:spPr bwMode="auto">
            <a:xfrm>
              <a:off x="762000" y="5562600"/>
              <a:ext cx="1219200" cy="111125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OTS"/>
          <p:cNvPicPr>
            <a:picLocks noChangeAspect="1" noChangeArrowheads="1"/>
          </p:cNvPicPr>
          <p:nvPr/>
        </p:nvPicPr>
        <p:blipFill>
          <a:blip r:embed="rId3" cstate="print"/>
          <a:srcRect/>
          <a:stretch>
            <a:fillRect/>
          </a:stretch>
        </p:blipFill>
        <p:spPr bwMode="auto">
          <a:xfrm>
            <a:off x="590550" y="2681288"/>
            <a:ext cx="3114675" cy="1871662"/>
          </a:xfrm>
          <a:prstGeom prst="rect">
            <a:avLst/>
          </a:prstGeom>
          <a:noFill/>
          <a:ln w="9525">
            <a:noFill/>
            <a:miter lim="800000"/>
            <a:headEnd/>
            <a:tailEnd/>
          </a:ln>
        </p:spPr>
      </p:pic>
      <p:sp>
        <p:nvSpPr>
          <p:cNvPr id="562179" name="Rectangle 3"/>
          <p:cNvSpPr>
            <a:spLocks noGrp="1" noChangeArrowheads="1"/>
          </p:cNvSpPr>
          <p:nvPr>
            <p:ph type="title" idx="4294967295"/>
          </p:nvPr>
        </p:nvSpPr>
        <p:spPr/>
        <p:txBody>
          <a:bodyPr/>
          <a:lstStyle/>
          <a:p>
            <a:pPr eaLnBrk="1" hangingPunct="1">
              <a:defRPr/>
            </a:pPr>
            <a:r>
              <a:rPr lang="en-GB" sz="3200" dirty="0" smtClean="0">
                <a:latin typeface="Helvetica" pitchFamily="34" charset="0"/>
              </a:rPr>
              <a:t>Predator removal associated with keystone starfish outbreaks</a:t>
            </a:r>
            <a:endParaRPr lang="en-GB" sz="3200" dirty="0" smtClean="0"/>
          </a:p>
        </p:txBody>
      </p:sp>
      <p:grpSp>
        <p:nvGrpSpPr>
          <p:cNvPr id="2" name="Group 40"/>
          <p:cNvGrpSpPr>
            <a:grpSpLocks/>
          </p:cNvGrpSpPr>
          <p:nvPr/>
        </p:nvGrpSpPr>
        <p:grpSpPr bwMode="auto">
          <a:xfrm>
            <a:off x="3902075" y="2273300"/>
            <a:ext cx="4438650" cy="3517900"/>
            <a:chOff x="2458" y="1432"/>
            <a:chExt cx="2796" cy="2216"/>
          </a:xfrm>
        </p:grpSpPr>
        <p:sp>
          <p:nvSpPr>
            <p:cNvPr id="71687" name="Line 5"/>
            <p:cNvSpPr>
              <a:spLocks noChangeAspect="1" noChangeShapeType="1"/>
            </p:cNvSpPr>
            <p:nvPr/>
          </p:nvSpPr>
          <p:spPr bwMode="auto">
            <a:xfrm>
              <a:off x="2901" y="1491"/>
              <a:ext cx="2" cy="1539"/>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88" name="Line 6"/>
            <p:cNvSpPr>
              <a:spLocks noChangeAspect="1" noChangeShapeType="1"/>
            </p:cNvSpPr>
            <p:nvPr/>
          </p:nvSpPr>
          <p:spPr bwMode="auto">
            <a:xfrm>
              <a:off x="2851" y="3030"/>
              <a:ext cx="50" cy="2"/>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89" name="Line 7"/>
            <p:cNvSpPr>
              <a:spLocks noChangeAspect="1" noChangeShapeType="1"/>
            </p:cNvSpPr>
            <p:nvPr/>
          </p:nvSpPr>
          <p:spPr bwMode="auto">
            <a:xfrm>
              <a:off x="2851" y="2514"/>
              <a:ext cx="50" cy="2"/>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0" name="Line 8"/>
            <p:cNvSpPr>
              <a:spLocks noChangeAspect="1" noChangeShapeType="1"/>
            </p:cNvSpPr>
            <p:nvPr/>
          </p:nvSpPr>
          <p:spPr bwMode="auto">
            <a:xfrm>
              <a:off x="2851" y="2005"/>
              <a:ext cx="50" cy="2"/>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1" name="Line 9"/>
            <p:cNvSpPr>
              <a:spLocks noChangeAspect="1" noChangeShapeType="1"/>
            </p:cNvSpPr>
            <p:nvPr/>
          </p:nvSpPr>
          <p:spPr bwMode="auto">
            <a:xfrm>
              <a:off x="2851" y="1491"/>
              <a:ext cx="50" cy="2"/>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2" name="Line 10"/>
            <p:cNvSpPr>
              <a:spLocks noChangeAspect="1" noChangeShapeType="1"/>
            </p:cNvSpPr>
            <p:nvPr/>
          </p:nvSpPr>
          <p:spPr bwMode="auto">
            <a:xfrm>
              <a:off x="2901" y="3030"/>
              <a:ext cx="2249" cy="2"/>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3" name="Line 11"/>
            <p:cNvSpPr>
              <a:spLocks noChangeAspect="1" noChangeShapeType="1"/>
            </p:cNvSpPr>
            <p:nvPr/>
          </p:nvSpPr>
          <p:spPr bwMode="auto">
            <a:xfrm flipV="1">
              <a:off x="2901" y="3030"/>
              <a:ext cx="2" cy="48"/>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4" name="Line 12"/>
            <p:cNvSpPr>
              <a:spLocks noChangeAspect="1" noChangeShapeType="1"/>
            </p:cNvSpPr>
            <p:nvPr/>
          </p:nvSpPr>
          <p:spPr bwMode="auto">
            <a:xfrm flipV="1">
              <a:off x="3654" y="3030"/>
              <a:ext cx="1" cy="48"/>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5" name="Line 13"/>
            <p:cNvSpPr>
              <a:spLocks noChangeAspect="1" noChangeShapeType="1"/>
            </p:cNvSpPr>
            <p:nvPr/>
          </p:nvSpPr>
          <p:spPr bwMode="auto">
            <a:xfrm flipV="1">
              <a:off x="4399" y="3030"/>
              <a:ext cx="1" cy="48"/>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6" name="Line 14"/>
            <p:cNvSpPr>
              <a:spLocks noChangeAspect="1" noChangeShapeType="1"/>
            </p:cNvSpPr>
            <p:nvPr/>
          </p:nvSpPr>
          <p:spPr bwMode="auto">
            <a:xfrm flipV="1">
              <a:off x="5150" y="3030"/>
              <a:ext cx="2" cy="48"/>
            </a:xfrm>
            <a:prstGeom prst="line">
              <a:avLst/>
            </a:prstGeom>
            <a:noFill/>
            <a:ln w="0">
              <a:solidFill>
                <a:srgbClr val="FFFF00"/>
              </a:solidFill>
              <a:round/>
              <a:headEnd/>
              <a:tailEnd/>
            </a:ln>
          </p:spPr>
          <p:txBody>
            <a:bodyPr/>
            <a:lstStyle/>
            <a:p>
              <a:pPr>
                <a:defRPr/>
              </a:pPr>
              <a:endParaRPr lang="en-US">
                <a:solidFill>
                  <a:srgbClr val="000000"/>
                </a:solidFill>
                <a:ea typeface="+mn-ea"/>
              </a:endParaRPr>
            </a:p>
          </p:txBody>
        </p:sp>
        <p:sp>
          <p:nvSpPr>
            <p:cNvPr id="71697" name="Oval 22"/>
            <p:cNvSpPr>
              <a:spLocks noChangeAspect="1" noChangeArrowheads="1"/>
            </p:cNvSpPr>
            <p:nvPr/>
          </p:nvSpPr>
          <p:spPr bwMode="auto">
            <a:xfrm>
              <a:off x="2969" y="2463"/>
              <a:ext cx="112" cy="114"/>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a typeface="+mn-ea"/>
              </a:endParaRPr>
            </a:p>
          </p:txBody>
        </p:sp>
        <p:sp>
          <p:nvSpPr>
            <p:cNvPr id="71698" name="Oval 23"/>
            <p:cNvSpPr>
              <a:spLocks noChangeAspect="1" noChangeArrowheads="1"/>
            </p:cNvSpPr>
            <p:nvPr/>
          </p:nvSpPr>
          <p:spPr bwMode="auto">
            <a:xfrm>
              <a:off x="2988" y="2339"/>
              <a:ext cx="108" cy="114"/>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a typeface="+mn-ea"/>
              </a:endParaRPr>
            </a:p>
          </p:txBody>
        </p:sp>
        <p:sp>
          <p:nvSpPr>
            <p:cNvPr id="71699" name="Oval 24"/>
            <p:cNvSpPr>
              <a:spLocks noChangeAspect="1" noChangeArrowheads="1"/>
            </p:cNvSpPr>
            <p:nvPr/>
          </p:nvSpPr>
          <p:spPr bwMode="auto">
            <a:xfrm>
              <a:off x="3545" y="2520"/>
              <a:ext cx="114" cy="110"/>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a typeface="+mn-ea"/>
              </a:endParaRPr>
            </a:p>
          </p:txBody>
        </p:sp>
        <p:sp>
          <p:nvSpPr>
            <p:cNvPr id="71700" name="Oval 25"/>
            <p:cNvSpPr>
              <a:spLocks noChangeAspect="1" noChangeArrowheads="1"/>
            </p:cNvSpPr>
            <p:nvPr/>
          </p:nvSpPr>
          <p:spPr bwMode="auto">
            <a:xfrm>
              <a:off x="3850" y="2253"/>
              <a:ext cx="115" cy="114"/>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a typeface="+mn-ea"/>
              </a:endParaRPr>
            </a:p>
          </p:txBody>
        </p:sp>
        <p:sp>
          <p:nvSpPr>
            <p:cNvPr id="71701" name="Oval 26"/>
            <p:cNvSpPr>
              <a:spLocks noChangeAspect="1" noChangeArrowheads="1"/>
            </p:cNvSpPr>
            <p:nvPr/>
          </p:nvSpPr>
          <p:spPr bwMode="auto">
            <a:xfrm>
              <a:off x="4490" y="1768"/>
              <a:ext cx="115" cy="116"/>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a typeface="+mn-ea"/>
              </a:endParaRPr>
            </a:p>
          </p:txBody>
        </p:sp>
        <p:sp>
          <p:nvSpPr>
            <p:cNvPr id="71702" name="Oval 27"/>
            <p:cNvSpPr>
              <a:spLocks noChangeAspect="1" noChangeArrowheads="1"/>
            </p:cNvSpPr>
            <p:nvPr/>
          </p:nvSpPr>
          <p:spPr bwMode="auto">
            <a:xfrm>
              <a:off x="4733" y="1881"/>
              <a:ext cx="114" cy="112"/>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a typeface="+mn-ea"/>
              </a:endParaRPr>
            </a:p>
          </p:txBody>
        </p:sp>
        <p:sp>
          <p:nvSpPr>
            <p:cNvPr id="71703" name="Rectangle 28"/>
            <p:cNvSpPr>
              <a:spLocks noChangeAspect="1" noChangeArrowheads="1"/>
            </p:cNvSpPr>
            <p:nvPr/>
          </p:nvSpPr>
          <p:spPr bwMode="auto">
            <a:xfrm>
              <a:off x="2783" y="2970"/>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0</a:t>
              </a:r>
            </a:p>
          </p:txBody>
        </p:sp>
        <p:sp>
          <p:nvSpPr>
            <p:cNvPr id="71704" name="Rectangle 29"/>
            <p:cNvSpPr>
              <a:spLocks noChangeAspect="1" noChangeArrowheads="1"/>
            </p:cNvSpPr>
            <p:nvPr/>
          </p:nvSpPr>
          <p:spPr bwMode="auto">
            <a:xfrm>
              <a:off x="2783" y="2457"/>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2</a:t>
              </a:r>
            </a:p>
          </p:txBody>
        </p:sp>
        <p:sp>
          <p:nvSpPr>
            <p:cNvPr id="71705" name="Rectangle 30"/>
            <p:cNvSpPr>
              <a:spLocks noChangeAspect="1" noChangeArrowheads="1"/>
            </p:cNvSpPr>
            <p:nvPr/>
          </p:nvSpPr>
          <p:spPr bwMode="auto">
            <a:xfrm>
              <a:off x="2783" y="1948"/>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4</a:t>
              </a:r>
            </a:p>
          </p:txBody>
        </p:sp>
        <p:sp>
          <p:nvSpPr>
            <p:cNvPr id="71706" name="Rectangle 31"/>
            <p:cNvSpPr>
              <a:spLocks noChangeAspect="1" noChangeArrowheads="1"/>
            </p:cNvSpPr>
            <p:nvPr/>
          </p:nvSpPr>
          <p:spPr bwMode="auto">
            <a:xfrm>
              <a:off x="2783" y="1432"/>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6</a:t>
              </a:r>
            </a:p>
          </p:txBody>
        </p:sp>
        <p:sp>
          <p:nvSpPr>
            <p:cNvPr id="71707" name="Rectangle 32"/>
            <p:cNvSpPr>
              <a:spLocks noChangeAspect="1" noChangeArrowheads="1"/>
            </p:cNvSpPr>
            <p:nvPr/>
          </p:nvSpPr>
          <p:spPr bwMode="auto">
            <a:xfrm>
              <a:off x="2872" y="3073"/>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0</a:t>
              </a:r>
            </a:p>
          </p:txBody>
        </p:sp>
        <p:sp>
          <p:nvSpPr>
            <p:cNvPr id="71708" name="Rectangle 33"/>
            <p:cNvSpPr>
              <a:spLocks noChangeAspect="1" noChangeArrowheads="1"/>
            </p:cNvSpPr>
            <p:nvPr/>
          </p:nvSpPr>
          <p:spPr bwMode="auto">
            <a:xfrm>
              <a:off x="3597" y="3073"/>
              <a:ext cx="16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20</a:t>
              </a:r>
            </a:p>
          </p:txBody>
        </p:sp>
        <p:sp>
          <p:nvSpPr>
            <p:cNvPr id="71709" name="Rectangle 34"/>
            <p:cNvSpPr>
              <a:spLocks noChangeAspect="1" noChangeArrowheads="1"/>
            </p:cNvSpPr>
            <p:nvPr/>
          </p:nvSpPr>
          <p:spPr bwMode="auto">
            <a:xfrm>
              <a:off x="4342" y="3073"/>
              <a:ext cx="16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40</a:t>
              </a:r>
            </a:p>
          </p:txBody>
        </p:sp>
        <p:sp>
          <p:nvSpPr>
            <p:cNvPr id="71710" name="Rectangle 35"/>
            <p:cNvSpPr>
              <a:spLocks noChangeAspect="1" noChangeArrowheads="1"/>
            </p:cNvSpPr>
            <p:nvPr/>
          </p:nvSpPr>
          <p:spPr bwMode="auto">
            <a:xfrm>
              <a:off x="5094" y="3073"/>
              <a:ext cx="16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ea typeface="+mn-ea"/>
                </a:rPr>
                <a:t>60</a:t>
              </a:r>
            </a:p>
          </p:txBody>
        </p:sp>
        <p:sp>
          <p:nvSpPr>
            <p:cNvPr id="71711" name="Text Box 36"/>
            <p:cNvSpPr txBox="1">
              <a:spLocks noChangeAspect="1" noChangeArrowheads="1"/>
            </p:cNvSpPr>
            <p:nvPr/>
          </p:nvSpPr>
          <p:spPr bwMode="auto">
            <a:xfrm rot="-5400000">
              <a:off x="1984" y="2151"/>
              <a:ext cx="1180" cy="231"/>
            </a:xfrm>
            <a:prstGeom prst="rect">
              <a:avLst/>
            </a:prstGeom>
            <a:noFill/>
            <a:ln w="9525">
              <a:noFill/>
              <a:miter lim="800000"/>
              <a:headEnd/>
              <a:tailEnd/>
            </a:ln>
          </p:spPr>
          <p:txBody>
            <a:bodyPr wrap="none">
              <a:spAutoFit/>
            </a:bodyPr>
            <a:lstStyle/>
            <a:p>
              <a:pPr eaLnBrk="0" hangingPunct="0">
                <a:defRPr/>
              </a:pPr>
              <a:r>
                <a:rPr lang="en-GB">
                  <a:solidFill>
                    <a:srgbClr val="FFFFFF"/>
                  </a:solidFill>
                  <a:latin typeface="Helvetica" pitchFamily="34" charset="0"/>
                  <a:ea typeface="+mn-ea"/>
                </a:rPr>
                <a:t>Density </a:t>
              </a:r>
              <a:r>
                <a:rPr lang="en-GB" sz="1200">
                  <a:solidFill>
                    <a:srgbClr val="FFFFFF"/>
                  </a:solidFill>
                  <a:latin typeface="Helvetica" pitchFamily="34" charset="0"/>
                  <a:ea typeface="+mn-ea"/>
                </a:rPr>
                <a:t>log</a:t>
              </a:r>
              <a:r>
                <a:rPr lang="en-GB" sz="1200" baseline="-25000">
                  <a:solidFill>
                    <a:srgbClr val="FFFFFF"/>
                  </a:solidFill>
                  <a:latin typeface="Helvetica" pitchFamily="34" charset="0"/>
                  <a:ea typeface="+mn-ea"/>
                </a:rPr>
                <a:t>10</a:t>
              </a:r>
              <a:r>
                <a:rPr lang="en-GB" sz="1200">
                  <a:solidFill>
                    <a:srgbClr val="FFFFFF"/>
                  </a:solidFill>
                  <a:latin typeface="Helvetica" pitchFamily="34" charset="0"/>
                  <a:ea typeface="+mn-ea"/>
                </a:rPr>
                <a:t> no km</a:t>
              </a:r>
              <a:r>
                <a:rPr lang="en-GB" sz="1200" baseline="30000">
                  <a:solidFill>
                    <a:srgbClr val="FFFFFF"/>
                  </a:solidFill>
                  <a:latin typeface="Helvetica" pitchFamily="34" charset="0"/>
                  <a:ea typeface="+mn-ea"/>
                </a:rPr>
                <a:t>-2</a:t>
              </a:r>
              <a:endParaRPr lang="en-GB" sz="1200">
                <a:solidFill>
                  <a:srgbClr val="FFFFFF"/>
                </a:solidFill>
                <a:latin typeface="Helvetica" pitchFamily="34" charset="0"/>
                <a:ea typeface="+mn-ea"/>
              </a:endParaRPr>
            </a:p>
          </p:txBody>
        </p:sp>
        <p:sp>
          <p:nvSpPr>
            <p:cNvPr id="71712" name="Rectangle 37"/>
            <p:cNvSpPr>
              <a:spLocks noChangeArrowheads="1"/>
            </p:cNvSpPr>
            <p:nvPr/>
          </p:nvSpPr>
          <p:spPr bwMode="auto">
            <a:xfrm>
              <a:off x="3504" y="3360"/>
              <a:ext cx="1032" cy="288"/>
            </a:xfrm>
            <a:prstGeom prst="rect">
              <a:avLst/>
            </a:prstGeom>
            <a:noFill/>
            <a:ln w="9525">
              <a:noFill/>
              <a:miter lim="800000"/>
              <a:headEnd/>
              <a:tailEnd/>
            </a:ln>
          </p:spPr>
          <p:txBody>
            <a:bodyPr wrap="none" lIns="0" tIns="0" rIns="0" bIns="0">
              <a:spAutoFit/>
            </a:bodyPr>
            <a:lstStyle/>
            <a:p>
              <a:pPr algn="ctr">
                <a:defRPr/>
              </a:pPr>
              <a:r>
                <a:rPr lang="en-GB">
                  <a:solidFill>
                    <a:srgbClr val="FFFFFF"/>
                  </a:solidFill>
                  <a:ea typeface="+mn-ea"/>
                </a:rPr>
                <a:t>Fishing intensity</a:t>
              </a:r>
            </a:p>
            <a:p>
              <a:pPr algn="ctr">
                <a:defRPr/>
              </a:pPr>
              <a:r>
                <a:rPr lang="en-GB" sz="1200">
                  <a:solidFill>
                    <a:srgbClr val="FFFFFF"/>
                  </a:solidFill>
                  <a:ea typeface="+mn-ea"/>
                </a:rPr>
                <a:t>persons·km reef front</a:t>
              </a:r>
              <a:r>
                <a:rPr lang="en-GB" sz="1200" baseline="30000">
                  <a:solidFill>
                    <a:srgbClr val="FFFFFF"/>
                  </a:solidFill>
                  <a:ea typeface="+mn-ea"/>
                </a:rPr>
                <a:t>-1</a:t>
              </a:r>
            </a:p>
          </p:txBody>
        </p:sp>
      </p:grpSp>
      <p:sp>
        <p:nvSpPr>
          <p:cNvPr id="71685" name="Text Box 38"/>
          <p:cNvSpPr txBox="1">
            <a:spLocks noChangeArrowheads="1"/>
          </p:cNvSpPr>
          <p:nvPr/>
        </p:nvSpPr>
        <p:spPr bwMode="auto">
          <a:xfrm>
            <a:off x="1157288" y="4921250"/>
            <a:ext cx="1817687" cy="274638"/>
          </a:xfrm>
          <a:prstGeom prst="rect">
            <a:avLst/>
          </a:prstGeom>
          <a:noFill/>
          <a:ln w="9525">
            <a:noFill/>
            <a:miter lim="800000"/>
            <a:headEnd/>
            <a:tailEnd/>
          </a:ln>
        </p:spPr>
        <p:txBody>
          <a:bodyPr wrap="none" lIns="0" tIns="0" rIns="0" bIns="0">
            <a:spAutoFit/>
          </a:bodyPr>
          <a:lstStyle/>
          <a:p>
            <a:pPr algn="ctr">
              <a:defRPr/>
            </a:pPr>
            <a:r>
              <a:rPr lang="en-GB">
                <a:solidFill>
                  <a:srgbClr val="FFFFFF"/>
                </a:solidFill>
                <a:ea typeface="+mn-ea"/>
              </a:rPr>
              <a:t>e.g. starfish, urchins</a:t>
            </a:r>
          </a:p>
        </p:txBody>
      </p:sp>
      <p:sp>
        <p:nvSpPr>
          <p:cNvPr id="71686" name="Text Box 39"/>
          <p:cNvSpPr txBox="1">
            <a:spLocks noChangeArrowheads="1"/>
          </p:cNvSpPr>
          <p:nvPr/>
        </p:nvSpPr>
        <p:spPr bwMode="auto">
          <a:xfrm>
            <a:off x="6559550" y="6477000"/>
            <a:ext cx="2508250" cy="274638"/>
          </a:xfrm>
          <a:prstGeom prst="rect">
            <a:avLst/>
          </a:prstGeom>
          <a:noFill/>
          <a:ln w="9525">
            <a:noFill/>
            <a:miter lim="800000"/>
            <a:headEnd/>
            <a:tailEnd/>
          </a:ln>
        </p:spPr>
        <p:txBody>
          <a:bodyPr wrap="none">
            <a:spAutoFit/>
          </a:bodyPr>
          <a:lstStyle/>
          <a:p>
            <a:pPr eaLnBrk="0" hangingPunct="0">
              <a:defRPr/>
            </a:pPr>
            <a:r>
              <a:rPr lang="en-GB" sz="1200">
                <a:solidFill>
                  <a:srgbClr val="FFFF00"/>
                </a:solidFill>
                <a:ea typeface="+mn-ea"/>
              </a:rPr>
              <a:t>Dulvy </a:t>
            </a:r>
            <a:r>
              <a:rPr lang="en-GB" sz="1200" i="1">
                <a:solidFill>
                  <a:srgbClr val="FFFF00"/>
                </a:solidFill>
                <a:ea typeface="+mn-ea"/>
              </a:rPr>
              <a:t>et al.</a:t>
            </a:r>
            <a:r>
              <a:rPr lang="en-GB" sz="1200">
                <a:solidFill>
                  <a:srgbClr val="FFFF00"/>
                </a:solidFill>
                <a:ea typeface="+mn-ea"/>
              </a:rPr>
              <a:t> (2004) Ecology Letters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Text Box 136"/>
          <p:cNvSpPr txBox="1">
            <a:spLocks noChangeArrowheads="1"/>
          </p:cNvSpPr>
          <p:nvPr/>
        </p:nvSpPr>
        <p:spPr bwMode="auto">
          <a:xfrm>
            <a:off x="533400" y="258763"/>
            <a:ext cx="8610600" cy="1077912"/>
          </a:xfrm>
          <a:prstGeom prst="rect">
            <a:avLst/>
          </a:prstGeom>
          <a:noFill/>
          <a:ln w="9525">
            <a:noFill/>
            <a:miter lim="800000"/>
            <a:headEnd/>
            <a:tailEnd/>
          </a:ln>
        </p:spPr>
        <p:txBody>
          <a:bodyPr>
            <a:spAutoFit/>
          </a:bodyPr>
          <a:lstStyle/>
          <a:p>
            <a:pPr>
              <a:defRPr/>
            </a:pPr>
            <a:r>
              <a:rPr lang="en-GB" sz="3200" dirty="0">
                <a:solidFill>
                  <a:srgbClr val="66FFFF"/>
                </a:solidFill>
                <a:latin typeface="Helvetica" pitchFamily="34" charset="0"/>
              </a:rPr>
              <a:t>Starfish trajectory and primary production at one island</a:t>
            </a:r>
          </a:p>
        </p:txBody>
      </p:sp>
      <p:grpSp>
        <p:nvGrpSpPr>
          <p:cNvPr id="2" name="Group 142"/>
          <p:cNvGrpSpPr>
            <a:grpSpLocks/>
          </p:cNvGrpSpPr>
          <p:nvPr/>
        </p:nvGrpSpPr>
        <p:grpSpPr bwMode="auto">
          <a:xfrm>
            <a:off x="1447800" y="1212850"/>
            <a:ext cx="6873875" cy="5508625"/>
            <a:chOff x="912" y="764"/>
            <a:chExt cx="4330" cy="3470"/>
          </a:xfrm>
        </p:grpSpPr>
        <p:grpSp>
          <p:nvGrpSpPr>
            <p:cNvPr id="3" name="Group 140"/>
            <p:cNvGrpSpPr>
              <a:grpSpLocks/>
            </p:cNvGrpSpPr>
            <p:nvPr/>
          </p:nvGrpSpPr>
          <p:grpSpPr bwMode="auto">
            <a:xfrm>
              <a:off x="912" y="2256"/>
              <a:ext cx="4330" cy="1659"/>
              <a:chOff x="384" y="597"/>
              <a:chExt cx="4330" cy="1659"/>
            </a:xfrm>
          </p:grpSpPr>
          <p:grpSp>
            <p:nvGrpSpPr>
              <p:cNvPr id="4" name="Group 134"/>
              <p:cNvGrpSpPr>
                <a:grpSpLocks/>
              </p:cNvGrpSpPr>
              <p:nvPr/>
            </p:nvGrpSpPr>
            <p:grpSpPr bwMode="auto">
              <a:xfrm>
                <a:off x="1597" y="597"/>
                <a:ext cx="3117" cy="1659"/>
                <a:chOff x="1668" y="417"/>
                <a:chExt cx="3117" cy="1659"/>
              </a:xfrm>
            </p:grpSpPr>
            <p:grpSp>
              <p:nvGrpSpPr>
                <p:cNvPr id="5" name="Group 130"/>
                <p:cNvGrpSpPr>
                  <a:grpSpLocks/>
                </p:cNvGrpSpPr>
                <p:nvPr/>
              </p:nvGrpSpPr>
              <p:grpSpPr bwMode="auto">
                <a:xfrm>
                  <a:off x="1668" y="417"/>
                  <a:ext cx="2384" cy="1659"/>
                  <a:chOff x="1776" y="417"/>
                  <a:chExt cx="2384" cy="1659"/>
                </a:xfrm>
              </p:grpSpPr>
              <p:sp>
                <p:nvSpPr>
                  <p:cNvPr id="77865" name="Line 86"/>
                  <p:cNvSpPr>
                    <a:spLocks noChangeShapeType="1"/>
                  </p:cNvSpPr>
                  <p:nvPr/>
                </p:nvSpPr>
                <p:spPr bwMode="auto">
                  <a:xfrm>
                    <a:off x="2018" y="492"/>
                    <a:ext cx="1" cy="1485"/>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66" name="Line 87"/>
                  <p:cNvSpPr>
                    <a:spLocks noChangeShapeType="1"/>
                  </p:cNvSpPr>
                  <p:nvPr/>
                </p:nvSpPr>
                <p:spPr bwMode="auto">
                  <a:xfrm>
                    <a:off x="1987" y="1977"/>
                    <a:ext cx="31"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67" name="Line 88"/>
                  <p:cNvSpPr>
                    <a:spLocks noChangeShapeType="1"/>
                  </p:cNvSpPr>
                  <p:nvPr/>
                </p:nvSpPr>
                <p:spPr bwMode="auto">
                  <a:xfrm>
                    <a:off x="1987" y="1608"/>
                    <a:ext cx="31"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68" name="Line 89"/>
                  <p:cNvSpPr>
                    <a:spLocks noChangeShapeType="1"/>
                  </p:cNvSpPr>
                  <p:nvPr/>
                </p:nvSpPr>
                <p:spPr bwMode="auto">
                  <a:xfrm>
                    <a:off x="1987" y="1234"/>
                    <a:ext cx="31"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69" name="Line 90"/>
                  <p:cNvSpPr>
                    <a:spLocks noChangeShapeType="1"/>
                  </p:cNvSpPr>
                  <p:nvPr/>
                </p:nvSpPr>
                <p:spPr bwMode="auto">
                  <a:xfrm>
                    <a:off x="1987" y="865"/>
                    <a:ext cx="31"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0" name="Line 91"/>
                  <p:cNvSpPr>
                    <a:spLocks noChangeShapeType="1"/>
                  </p:cNvSpPr>
                  <p:nvPr/>
                </p:nvSpPr>
                <p:spPr bwMode="auto">
                  <a:xfrm>
                    <a:off x="1987" y="492"/>
                    <a:ext cx="31"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1" name="Line 92"/>
                  <p:cNvSpPr>
                    <a:spLocks noChangeShapeType="1"/>
                  </p:cNvSpPr>
                  <p:nvPr/>
                </p:nvSpPr>
                <p:spPr bwMode="auto">
                  <a:xfrm>
                    <a:off x="2018" y="1977"/>
                    <a:ext cx="2141"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2" name="Line 93"/>
                  <p:cNvSpPr>
                    <a:spLocks noChangeShapeType="1"/>
                  </p:cNvSpPr>
                  <p:nvPr/>
                </p:nvSpPr>
                <p:spPr bwMode="auto">
                  <a:xfrm flipV="1">
                    <a:off x="2018" y="1977"/>
                    <a:ext cx="1" cy="32"/>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3" name="Line 94"/>
                  <p:cNvSpPr>
                    <a:spLocks noChangeShapeType="1"/>
                  </p:cNvSpPr>
                  <p:nvPr/>
                </p:nvSpPr>
                <p:spPr bwMode="auto">
                  <a:xfrm flipV="1">
                    <a:off x="2553" y="1977"/>
                    <a:ext cx="1" cy="32"/>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4" name="Line 95"/>
                  <p:cNvSpPr>
                    <a:spLocks noChangeShapeType="1"/>
                  </p:cNvSpPr>
                  <p:nvPr/>
                </p:nvSpPr>
                <p:spPr bwMode="auto">
                  <a:xfrm flipV="1">
                    <a:off x="3089" y="1977"/>
                    <a:ext cx="1" cy="32"/>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5" name="Line 96"/>
                  <p:cNvSpPr>
                    <a:spLocks noChangeShapeType="1"/>
                  </p:cNvSpPr>
                  <p:nvPr/>
                </p:nvSpPr>
                <p:spPr bwMode="auto">
                  <a:xfrm flipV="1">
                    <a:off x="3624" y="1977"/>
                    <a:ext cx="1" cy="32"/>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6" name="Line 97"/>
                  <p:cNvSpPr>
                    <a:spLocks noChangeShapeType="1"/>
                  </p:cNvSpPr>
                  <p:nvPr/>
                </p:nvSpPr>
                <p:spPr bwMode="auto">
                  <a:xfrm flipV="1">
                    <a:off x="4159" y="1977"/>
                    <a:ext cx="1" cy="32"/>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77" name="Line 98"/>
                  <p:cNvSpPr>
                    <a:spLocks noChangeShapeType="1"/>
                  </p:cNvSpPr>
                  <p:nvPr/>
                </p:nvSpPr>
                <p:spPr bwMode="auto">
                  <a:xfrm flipV="1">
                    <a:off x="2553" y="912"/>
                    <a:ext cx="536" cy="660"/>
                  </a:xfrm>
                  <a:prstGeom prst="line">
                    <a:avLst/>
                  </a:prstGeom>
                  <a:noFill/>
                  <a:ln w="0">
                    <a:solidFill>
                      <a:srgbClr val="99CC00"/>
                    </a:solidFill>
                    <a:round/>
                    <a:headEnd/>
                    <a:tailEnd/>
                  </a:ln>
                </p:spPr>
                <p:txBody>
                  <a:bodyPr/>
                  <a:lstStyle/>
                  <a:p>
                    <a:pPr>
                      <a:defRPr/>
                    </a:pPr>
                    <a:endParaRPr lang="en-US">
                      <a:solidFill>
                        <a:srgbClr val="000000"/>
                      </a:solidFill>
                    </a:endParaRPr>
                  </a:p>
                </p:txBody>
              </p:sp>
              <p:sp>
                <p:nvSpPr>
                  <p:cNvPr id="77878" name="Line 99"/>
                  <p:cNvSpPr>
                    <a:spLocks noChangeShapeType="1"/>
                  </p:cNvSpPr>
                  <p:nvPr/>
                </p:nvSpPr>
                <p:spPr bwMode="auto">
                  <a:xfrm flipV="1">
                    <a:off x="3089" y="853"/>
                    <a:ext cx="535" cy="59"/>
                  </a:xfrm>
                  <a:prstGeom prst="line">
                    <a:avLst/>
                  </a:prstGeom>
                  <a:noFill/>
                  <a:ln w="0">
                    <a:solidFill>
                      <a:srgbClr val="99CC00"/>
                    </a:solidFill>
                    <a:round/>
                    <a:headEnd/>
                    <a:tailEnd/>
                  </a:ln>
                </p:spPr>
                <p:txBody>
                  <a:bodyPr/>
                  <a:lstStyle/>
                  <a:p>
                    <a:pPr>
                      <a:defRPr/>
                    </a:pPr>
                    <a:endParaRPr lang="en-US">
                      <a:solidFill>
                        <a:srgbClr val="000000"/>
                      </a:solidFill>
                    </a:endParaRPr>
                  </a:p>
                </p:txBody>
              </p:sp>
              <p:sp>
                <p:nvSpPr>
                  <p:cNvPr id="77879" name="Line 100"/>
                  <p:cNvSpPr>
                    <a:spLocks noChangeShapeType="1"/>
                  </p:cNvSpPr>
                  <p:nvPr/>
                </p:nvSpPr>
                <p:spPr bwMode="auto">
                  <a:xfrm flipV="1">
                    <a:off x="2553" y="1470"/>
                    <a:ext cx="1" cy="102"/>
                  </a:xfrm>
                  <a:prstGeom prst="line">
                    <a:avLst/>
                  </a:prstGeom>
                  <a:noFill/>
                  <a:ln w="6350">
                    <a:solidFill>
                      <a:srgbClr val="99CC00"/>
                    </a:solidFill>
                    <a:round/>
                    <a:headEnd/>
                    <a:tailEnd/>
                  </a:ln>
                </p:spPr>
                <p:txBody>
                  <a:bodyPr/>
                  <a:lstStyle/>
                  <a:p>
                    <a:pPr>
                      <a:defRPr/>
                    </a:pPr>
                    <a:endParaRPr lang="en-US">
                      <a:solidFill>
                        <a:srgbClr val="000000"/>
                      </a:solidFill>
                    </a:endParaRPr>
                  </a:p>
                </p:txBody>
              </p:sp>
              <p:sp>
                <p:nvSpPr>
                  <p:cNvPr id="77880" name="Line 101"/>
                  <p:cNvSpPr>
                    <a:spLocks noChangeShapeType="1"/>
                  </p:cNvSpPr>
                  <p:nvPr/>
                </p:nvSpPr>
                <p:spPr bwMode="auto">
                  <a:xfrm flipV="1">
                    <a:off x="3089" y="755"/>
                    <a:ext cx="1" cy="157"/>
                  </a:xfrm>
                  <a:prstGeom prst="line">
                    <a:avLst/>
                  </a:prstGeom>
                  <a:noFill/>
                  <a:ln w="6350">
                    <a:solidFill>
                      <a:srgbClr val="99CC00"/>
                    </a:solidFill>
                    <a:round/>
                    <a:headEnd/>
                    <a:tailEnd/>
                  </a:ln>
                </p:spPr>
                <p:txBody>
                  <a:bodyPr/>
                  <a:lstStyle/>
                  <a:p>
                    <a:pPr>
                      <a:defRPr/>
                    </a:pPr>
                    <a:endParaRPr lang="en-US">
                      <a:solidFill>
                        <a:srgbClr val="000000"/>
                      </a:solidFill>
                    </a:endParaRPr>
                  </a:p>
                </p:txBody>
              </p:sp>
              <p:sp>
                <p:nvSpPr>
                  <p:cNvPr id="77881" name="Line 102"/>
                  <p:cNvSpPr>
                    <a:spLocks noChangeShapeType="1"/>
                  </p:cNvSpPr>
                  <p:nvPr/>
                </p:nvSpPr>
                <p:spPr bwMode="auto">
                  <a:xfrm flipV="1">
                    <a:off x="3624" y="782"/>
                    <a:ext cx="1" cy="71"/>
                  </a:xfrm>
                  <a:prstGeom prst="line">
                    <a:avLst/>
                  </a:prstGeom>
                  <a:noFill/>
                  <a:ln w="6350">
                    <a:solidFill>
                      <a:srgbClr val="99CC00"/>
                    </a:solidFill>
                    <a:round/>
                    <a:headEnd/>
                    <a:tailEnd/>
                  </a:ln>
                </p:spPr>
                <p:txBody>
                  <a:bodyPr/>
                  <a:lstStyle/>
                  <a:p>
                    <a:pPr>
                      <a:defRPr/>
                    </a:pPr>
                    <a:endParaRPr lang="en-US">
                      <a:solidFill>
                        <a:srgbClr val="000000"/>
                      </a:solidFill>
                    </a:endParaRPr>
                  </a:p>
                </p:txBody>
              </p:sp>
              <p:sp>
                <p:nvSpPr>
                  <p:cNvPr id="77882" name="Line 103"/>
                  <p:cNvSpPr>
                    <a:spLocks noChangeShapeType="1"/>
                  </p:cNvSpPr>
                  <p:nvPr/>
                </p:nvSpPr>
                <p:spPr bwMode="auto">
                  <a:xfrm>
                    <a:off x="2553" y="1572"/>
                    <a:ext cx="1" cy="102"/>
                  </a:xfrm>
                  <a:prstGeom prst="line">
                    <a:avLst/>
                  </a:prstGeom>
                  <a:noFill/>
                  <a:ln w="6350">
                    <a:solidFill>
                      <a:srgbClr val="99CC00"/>
                    </a:solidFill>
                    <a:round/>
                    <a:headEnd/>
                    <a:tailEnd/>
                  </a:ln>
                </p:spPr>
                <p:txBody>
                  <a:bodyPr/>
                  <a:lstStyle/>
                  <a:p>
                    <a:pPr>
                      <a:defRPr/>
                    </a:pPr>
                    <a:endParaRPr lang="en-US">
                      <a:solidFill>
                        <a:srgbClr val="000000"/>
                      </a:solidFill>
                    </a:endParaRPr>
                  </a:p>
                </p:txBody>
              </p:sp>
              <p:sp>
                <p:nvSpPr>
                  <p:cNvPr id="77883" name="Line 104"/>
                  <p:cNvSpPr>
                    <a:spLocks noChangeShapeType="1"/>
                  </p:cNvSpPr>
                  <p:nvPr/>
                </p:nvSpPr>
                <p:spPr bwMode="auto">
                  <a:xfrm>
                    <a:off x="3089" y="912"/>
                    <a:ext cx="1" cy="157"/>
                  </a:xfrm>
                  <a:prstGeom prst="line">
                    <a:avLst/>
                  </a:prstGeom>
                  <a:noFill/>
                  <a:ln w="6350">
                    <a:solidFill>
                      <a:srgbClr val="99CC00"/>
                    </a:solidFill>
                    <a:round/>
                    <a:headEnd/>
                    <a:tailEnd/>
                  </a:ln>
                </p:spPr>
                <p:txBody>
                  <a:bodyPr/>
                  <a:lstStyle/>
                  <a:p>
                    <a:pPr>
                      <a:defRPr/>
                    </a:pPr>
                    <a:endParaRPr lang="en-US">
                      <a:solidFill>
                        <a:srgbClr val="000000"/>
                      </a:solidFill>
                    </a:endParaRPr>
                  </a:p>
                </p:txBody>
              </p:sp>
              <p:sp>
                <p:nvSpPr>
                  <p:cNvPr id="77884" name="Line 105"/>
                  <p:cNvSpPr>
                    <a:spLocks noChangeShapeType="1"/>
                  </p:cNvSpPr>
                  <p:nvPr/>
                </p:nvSpPr>
                <p:spPr bwMode="auto">
                  <a:xfrm>
                    <a:off x="3624" y="853"/>
                    <a:ext cx="1" cy="67"/>
                  </a:xfrm>
                  <a:prstGeom prst="line">
                    <a:avLst/>
                  </a:prstGeom>
                  <a:noFill/>
                  <a:ln w="6350">
                    <a:solidFill>
                      <a:srgbClr val="99CC00"/>
                    </a:solidFill>
                    <a:round/>
                    <a:headEnd/>
                    <a:tailEnd/>
                  </a:ln>
                </p:spPr>
                <p:txBody>
                  <a:bodyPr/>
                  <a:lstStyle/>
                  <a:p>
                    <a:pPr>
                      <a:defRPr/>
                    </a:pPr>
                    <a:endParaRPr lang="en-US">
                      <a:solidFill>
                        <a:srgbClr val="000000"/>
                      </a:solidFill>
                    </a:endParaRPr>
                  </a:p>
                </p:txBody>
              </p:sp>
              <p:sp>
                <p:nvSpPr>
                  <p:cNvPr id="77885" name="Line 106"/>
                  <p:cNvSpPr>
                    <a:spLocks noChangeShapeType="1"/>
                  </p:cNvSpPr>
                  <p:nvPr/>
                </p:nvSpPr>
                <p:spPr bwMode="auto">
                  <a:xfrm>
                    <a:off x="2553" y="1156"/>
                    <a:ext cx="536" cy="495"/>
                  </a:xfrm>
                  <a:prstGeom prst="line">
                    <a:avLst/>
                  </a:prstGeom>
                  <a:noFill/>
                  <a:ln w="0">
                    <a:solidFill>
                      <a:srgbClr val="00FFFF"/>
                    </a:solidFill>
                    <a:round/>
                    <a:headEnd/>
                    <a:tailEnd/>
                  </a:ln>
                </p:spPr>
                <p:txBody>
                  <a:bodyPr/>
                  <a:lstStyle/>
                  <a:p>
                    <a:pPr>
                      <a:defRPr/>
                    </a:pPr>
                    <a:endParaRPr lang="en-US">
                      <a:solidFill>
                        <a:srgbClr val="000000"/>
                      </a:solidFill>
                    </a:endParaRPr>
                  </a:p>
                </p:txBody>
              </p:sp>
              <p:sp>
                <p:nvSpPr>
                  <p:cNvPr id="77886" name="Line 107"/>
                  <p:cNvSpPr>
                    <a:spLocks noChangeShapeType="1"/>
                  </p:cNvSpPr>
                  <p:nvPr/>
                </p:nvSpPr>
                <p:spPr bwMode="auto">
                  <a:xfrm>
                    <a:off x="3089" y="1651"/>
                    <a:ext cx="535" cy="185"/>
                  </a:xfrm>
                  <a:prstGeom prst="line">
                    <a:avLst/>
                  </a:prstGeom>
                  <a:noFill/>
                  <a:ln w="0">
                    <a:solidFill>
                      <a:srgbClr val="00FFFF"/>
                    </a:solidFill>
                    <a:round/>
                    <a:headEnd/>
                    <a:tailEnd/>
                  </a:ln>
                </p:spPr>
                <p:txBody>
                  <a:bodyPr/>
                  <a:lstStyle/>
                  <a:p>
                    <a:pPr>
                      <a:defRPr/>
                    </a:pPr>
                    <a:endParaRPr lang="en-US">
                      <a:solidFill>
                        <a:srgbClr val="000000"/>
                      </a:solidFill>
                    </a:endParaRPr>
                  </a:p>
                </p:txBody>
              </p:sp>
              <p:sp>
                <p:nvSpPr>
                  <p:cNvPr id="77887" name="Line 108"/>
                  <p:cNvSpPr>
                    <a:spLocks noChangeShapeType="1"/>
                  </p:cNvSpPr>
                  <p:nvPr/>
                </p:nvSpPr>
                <p:spPr bwMode="auto">
                  <a:xfrm flipV="1">
                    <a:off x="2553" y="1081"/>
                    <a:ext cx="1" cy="75"/>
                  </a:xfrm>
                  <a:prstGeom prst="line">
                    <a:avLst/>
                  </a:prstGeom>
                  <a:noFill/>
                  <a:ln w="6350">
                    <a:solidFill>
                      <a:srgbClr val="00FFFF"/>
                    </a:solidFill>
                    <a:round/>
                    <a:headEnd/>
                    <a:tailEnd/>
                  </a:ln>
                </p:spPr>
                <p:txBody>
                  <a:bodyPr/>
                  <a:lstStyle/>
                  <a:p>
                    <a:pPr>
                      <a:defRPr/>
                    </a:pPr>
                    <a:endParaRPr lang="en-US">
                      <a:solidFill>
                        <a:srgbClr val="000000"/>
                      </a:solidFill>
                    </a:endParaRPr>
                  </a:p>
                </p:txBody>
              </p:sp>
              <p:sp>
                <p:nvSpPr>
                  <p:cNvPr id="77888" name="Line 109"/>
                  <p:cNvSpPr>
                    <a:spLocks noChangeShapeType="1"/>
                  </p:cNvSpPr>
                  <p:nvPr/>
                </p:nvSpPr>
                <p:spPr bwMode="auto">
                  <a:xfrm flipV="1">
                    <a:off x="3089" y="1478"/>
                    <a:ext cx="1" cy="173"/>
                  </a:xfrm>
                  <a:prstGeom prst="line">
                    <a:avLst/>
                  </a:prstGeom>
                  <a:noFill/>
                  <a:ln w="6350">
                    <a:solidFill>
                      <a:srgbClr val="00FFFF"/>
                    </a:solidFill>
                    <a:round/>
                    <a:headEnd/>
                    <a:tailEnd/>
                  </a:ln>
                </p:spPr>
                <p:txBody>
                  <a:bodyPr/>
                  <a:lstStyle/>
                  <a:p>
                    <a:pPr>
                      <a:defRPr/>
                    </a:pPr>
                    <a:endParaRPr lang="en-US">
                      <a:solidFill>
                        <a:srgbClr val="000000"/>
                      </a:solidFill>
                    </a:endParaRPr>
                  </a:p>
                </p:txBody>
              </p:sp>
              <p:sp>
                <p:nvSpPr>
                  <p:cNvPr id="77889" name="Line 110"/>
                  <p:cNvSpPr>
                    <a:spLocks noChangeShapeType="1"/>
                  </p:cNvSpPr>
                  <p:nvPr/>
                </p:nvSpPr>
                <p:spPr bwMode="auto">
                  <a:xfrm flipV="1">
                    <a:off x="3624" y="1741"/>
                    <a:ext cx="1" cy="95"/>
                  </a:xfrm>
                  <a:prstGeom prst="line">
                    <a:avLst/>
                  </a:prstGeom>
                  <a:noFill/>
                  <a:ln w="6350">
                    <a:solidFill>
                      <a:srgbClr val="00FFFF"/>
                    </a:solidFill>
                    <a:round/>
                    <a:headEnd/>
                    <a:tailEnd/>
                  </a:ln>
                </p:spPr>
                <p:txBody>
                  <a:bodyPr/>
                  <a:lstStyle/>
                  <a:p>
                    <a:pPr>
                      <a:defRPr/>
                    </a:pPr>
                    <a:endParaRPr lang="en-US">
                      <a:solidFill>
                        <a:srgbClr val="000000"/>
                      </a:solidFill>
                    </a:endParaRPr>
                  </a:p>
                </p:txBody>
              </p:sp>
              <p:sp>
                <p:nvSpPr>
                  <p:cNvPr id="77890" name="Line 111"/>
                  <p:cNvSpPr>
                    <a:spLocks noChangeShapeType="1"/>
                  </p:cNvSpPr>
                  <p:nvPr/>
                </p:nvSpPr>
                <p:spPr bwMode="auto">
                  <a:xfrm>
                    <a:off x="2553" y="1156"/>
                    <a:ext cx="1" cy="78"/>
                  </a:xfrm>
                  <a:prstGeom prst="line">
                    <a:avLst/>
                  </a:prstGeom>
                  <a:noFill/>
                  <a:ln w="6350">
                    <a:solidFill>
                      <a:srgbClr val="00FFFF"/>
                    </a:solidFill>
                    <a:round/>
                    <a:headEnd/>
                    <a:tailEnd/>
                  </a:ln>
                </p:spPr>
                <p:txBody>
                  <a:bodyPr/>
                  <a:lstStyle/>
                  <a:p>
                    <a:pPr>
                      <a:defRPr/>
                    </a:pPr>
                    <a:endParaRPr lang="en-US">
                      <a:solidFill>
                        <a:srgbClr val="000000"/>
                      </a:solidFill>
                    </a:endParaRPr>
                  </a:p>
                </p:txBody>
              </p:sp>
              <p:sp>
                <p:nvSpPr>
                  <p:cNvPr id="77891" name="Line 112"/>
                  <p:cNvSpPr>
                    <a:spLocks noChangeShapeType="1"/>
                  </p:cNvSpPr>
                  <p:nvPr/>
                </p:nvSpPr>
                <p:spPr bwMode="auto">
                  <a:xfrm>
                    <a:off x="3089" y="1651"/>
                    <a:ext cx="1" cy="173"/>
                  </a:xfrm>
                  <a:prstGeom prst="line">
                    <a:avLst/>
                  </a:prstGeom>
                  <a:noFill/>
                  <a:ln w="6350">
                    <a:solidFill>
                      <a:srgbClr val="00FFFF"/>
                    </a:solidFill>
                    <a:round/>
                    <a:headEnd/>
                    <a:tailEnd/>
                  </a:ln>
                </p:spPr>
                <p:txBody>
                  <a:bodyPr/>
                  <a:lstStyle/>
                  <a:p>
                    <a:pPr>
                      <a:defRPr/>
                    </a:pPr>
                    <a:endParaRPr lang="en-US">
                      <a:solidFill>
                        <a:srgbClr val="000000"/>
                      </a:solidFill>
                    </a:endParaRPr>
                  </a:p>
                </p:txBody>
              </p:sp>
              <p:sp>
                <p:nvSpPr>
                  <p:cNvPr id="77892" name="Line 113"/>
                  <p:cNvSpPr>
                    <a:spLocks noChangeShapeType="1"/>
                  </p:cNvSpPr>
                  <p:nvPr/>
                </p:nvSpPr>
                <p:spPr bwMode="auto">
                  <a:xfrm>
                    <a:off x="3624" y="1836"/>
                    <a:ext cx="1" cy="94"/>
                  </a:xfrm>
                  <a:prstGeom prst="line">
                    <a:avLst/>
                  </a:prstGeom>
                  <a:noFill/>
                  <a:ln w="6350">
                    <a:solidFill>
                      <a:srgbClr val="00FFFF"/>
                    </a:solidFill>
                    <a:round/>
                    <a:headEnd/>
                    <a:tailEnd/>
                  </a:ln>
                </p:spPr>
                <p:txBody>
                  <a:bodyPr/>
                  <a:lstStyle/>
                  <a:p>
                    <a:pPr>
                      <a:defRPr/>
                    </a:pPr>
                    <a:endParaRPr lang="en-US">
                      <a:solidFill>
                        <a:srgbClr val="000000"/>
                      </a:solidFill>
                    </a:endParaRPr>
                  </a:p>
                </p:txBody>
              </p:sp>
              <p:sp>
                <p:nvSpPr>
                  <p:cNvPr id="77893" name="Oval 114"/>
                  <p:cNvSpPr>
                    <a:spLocks noChangeArrowheads="1"/>
                  </p:cNvSpPr>
                  <p:nvPr/>
                </p:nvSpPr>
                <p:spPr bwMode="auto">
                  <a:xfrm>
                    <a:off x="2514" y="1533"/>
                    <a:ext cx="75" cy="75"/>
                  </a:xfrm>
                  <a:prstGeom prst="ellipse">
                    <a:avLst/>
                  </a:prstGeom>
                  <a:solidFill>
                    <a:srgbClr val="99CC00"/>
                  </a:solidFill>
                  <a:ln w="6350">
                    <a:solidFill>
                      <a:srgbClr val="99CC00"/>
                    </a:solidFill>
                    <a:round/>
                    <a:headEnd/>
                    <a:tailEnd/>
                  </a:ln>
                </p:spPr>
                <p:txBody>
                  <a:bodyPr/>
                  <a:lstStyle/>
                  <a:p>
                    <a:pPr>
                      <a:defRPr/>
                    </a:pPr>
                    <a:endParaRPr lang="en-US">
                      <a:solidFill>
                        <a:srgbClr val="000000"/>
                      </a:solidFill>
                    </a:endParaRPr>
                  </a:p>
                </p:txBody>
              </p:sp>
              <p:sp>
                <p:nvSpPr>
                  <p:cNvPr id="77894" name="Oval 115"/>
                  <p:cNvSpPr>
                    <a:spLocks noChangeArrowheads="1"/>
                  </p:cNvSpPr>
                  <p:nvPr/>
                </p:nvSpPr>
                <p:spPr bwMode="auto">
                  <a:xfrm>
                    <a:off x="3049" y="873"/>
                    <a:ext cx="75" cy="74"/>
                  </a:xfrm>
                  <a:prstGeom prst="ellipse">
                    <a:avLst/>
                  </a:prstGeom>
                  <a:solidFill>
                    <a:srgbClr val="99CC00"/>
                  </a:solidFill>
                  <a:ln w="6350">
                    <a:solidFill>
                      <a:srgbClr val="99CC00"/>
                    </a:solidFill>
                    <a:round/>
                    <a:headEnd/>
                    <a:tailEnd/>
                  </a:ln>
                </p:spPr>
                <p:txBody>
                  <a:bodyPr/>
                  <a:lstStyle/>
                  <a:p>
                    <a:pPr>
                      <a:defRPr/>
                    </a:pPr>
                    <a:endParaRPr lang="en-US">
                      <a:solidFill>
                        <a:srgbClr val="000000"/>
                      </a:solidFill>
                    </a:endParaRPr>
                  </a:p>
                </p:txBody>
              </p:sp>
              <p:sp>
                <p:nvSpPr>
                  <p:cNvPr id="77895" name="Oval 116"/>
                  <p:cNvSpPr>
                    <a:spLocks noChangeArrowheads="1"/>
                  </p:cNvSpPr>
                  <p:nvPr/>
                </p:nvSpPr>
                <p:spPr bwMode="auto">
                  <a:xfrm>
                    <a:off x="3584" y="814"/>
                    <a:ext cx="75" cy="74"/>
                  </a:xfrm>
                  <a:prstGeom prst="ellipse">
                    <a:avLst/>
                  </a:prstGeom>
                  <a:solidFill>
                    <a:srgbClr val="99CC00"/>
                  </a:solidFill>
                  <a:ln w="6350">
                    <a:solidFill>
                      <a:srgbClr val="99CC00"/>
                    </a:solidFill>
                    <a:round/>
                    <a:headEnd/>
                    <a:tailEnd/>
                  </a:ln>
                </p:spPr>
                <p:txBody>
                  <a:bodyPr/>
                  <a:lstStyle/>
                  <a:p>
                    <a:pPr>
                      <a:defRPr/>
                    </a:pPr>
                    <a:endParaRPr lang="en-US">
                      <a:solidFill>
                        <a:srgbClr val="000000"/>
                      </a:solidFill>
                    </a:endParaRPr>
                  </a:p>
                </p:txBody>
              </p:sp>
              <p:sp>
                <p:nvSpPr>
                  <p:cNvPr id="77896" name="Oval 117"/>
                  <p:cNvSpPr>
                    <a:spLocks noChangeArrowheads="1"/>
                  </p:cNvSpPr>
                  <p:nvPr/>
                </p:nvSpPr>
                <p:spPr bwMode="auto">
                  <a:xfrm>
                    <a:off x="2514" y="1116"/>
                    <a:ext cx="75" cy="75"/>
                  </a:xfrm>
                  <a:prstGeom prst="ellipse">
                    <a:avLst/>
                  </a:prstGeom>
                  <a:solidFill>
                    <a:srgbClr val="00FFFF"/>
                  </a:solidFill>
                  <a:ln w="6350">
                    <a:solidFill>
                      <a:srgbClr val="00FFFF"/>
                    </a:solidFill>
                    <a:round/>
                    <a:headEnd/>
                    <a:tailEnd/>
                  </a:ln>
                </p:spPr>
                <p:txBody>
                  <a:bodyPr/>
                  <a:lstStyle/>
                  <a:p>
                    <a:pPr>
                      <a:defRPr/>
                    </a:pPr>
                    <a:endParaRPr lang="en-US">
                      <a:solidFill>
                        <a:srgbClr val="000000"/>
                      </a:solidFill>
                    </a:endParaRPr>
                  </a:p>
                </p:txBody>
              </p:sp>
              <p:sp>
                <p:nvSpPr>
                  <p:cNvPr id="77897" name="Oval 118"/>
                  <p:cNvSpPr>
                    <a:spLocks noChangeArrowheads="1"/>
                  </p:cNvSpPr>
                  <p:nvPr/>
                </p:nvSpPr>
                <p:spPr bwMode="auto">
                  <a:xfrm>
                    <a:off x="3049" y="1612"/>
                    <a:ext cx="75" cy="74"/>
                  </a:xfrm>
                  <a:prstGeom prst="ellipse">
                    <a:avLst/>
                  </a:prstGeom>
                  <a:solidFill>
                    <a:srgbClr val="00FFFF"/>
                  </a:solidFill>
                  <a:ln w="6350">
                    <a:solidFill>
                      <a:srgbClr val="00FFFF"/>
                    </a:solidFill>
                    <a:round/>
                    <a:headEnd/>
                    <a:tailEnd/>
                  </a:ln>
                </p:spPr>
                <p:txBody>
                  <a:bodyPr/>
                  <a:lstStyle/>
                  <a:p>
                    <a:pPr>
                      <a:defRPr/>
                    </a:pPr>
                    <a:endParaRPr lang="en-US">
                      <a:solidFill>
                        <a:srgbClr val="000000"/>
                      </a:solidFill>
                    </a:endParaRPr>
                  </a:p>
                </p:txBody>
              </p:sp>
              <p:sp>
                <p:nvSpPr>
                  <p:cNvPr id="77898" name="Oval 119"/>
                  <p:cNvSpPr>
                    <a:spLocks noChangeArrowheads="1"/>
                  </p:cNvSpPr>
                  <p:nvPr/>
                </p:nvSpPr>
                <p:spPr bwMode="auto">
                  <a:xfrm>
                    <a:off x="3584" y="1796"/>
                    <a:ext cx="75" cy="75"/>
                  </a:xfrm>
                  <a:prstGeom prst="ellipse">
                    <a:avLst/>
                  </a:prstGeom>
                  <a:solidFill>
                    <a:srgbClr val="00FFFF"/>
                  </a:solidFill>
                  <a:ln w="6350">
                    <a:solidFill>
                      <a:srgbClr val="00FFFF"/>
                    </a:solidFill>
                    <a:round/>
                    <a:headEnd/>
                    <a:tailEnd/>
                  </a:ln>
                </p:spPr>
                <p:txBody>
                  <a:bodyPr/>
                  <a:lstStyle/>
                  <a:p>
                    <a:pPr>
                      <a:defRPr/>
                    </a:pPr>
                    <a:endParaRPr lang="en-US">
                      <a:solidFill>
                        <a:srgbClr val="000000"/>
                      </a:solidFill>
                    </a:endParaRPr>
                  </a:p>
                </p:txBody>
              </p:sp>
              <p:sp>
                <p:nvSpPr>
                  <p:cNvPr id="77899" name="Rectangle 120"/>
                  <p:cNvSpPr>
                    <a:spLocks noChangeArrowheads="1"/>
                  </p:cNvSpPr>
                  <p:nvPr/>
                </p:nvSpPr>
                <p:spPr bwMode="auto">
                  <a:xfrm>
                    <a:off x="1856" y="1903"/>
                    <a:ext cx="80" cy="173"/>
                  </a:xfrm>
                  <a:prstGeom prst="rect">
                    <a:avLst/>
                  </a:prstGeom>
                  <a:noFill/>
                  <a:ln w="9525">
                    <a:noFill/>
                    <a:miter lim="800000"/>
                    <a:headEnd/>
                    <a:tailEnd/>
                  </a:ln>
                </p:spPr>
                <p:txBody>
                  <a:bodyPr wrap="none" lIns="0" tIns="0" rIns="0" bIns="0">
                    <a:spAutoFit/>
                  </a:bodyPr>
                  <a:lstStyle/>
                  <a:p>
                    <a:pPr>
                      <a:defRPr/>
                    </a:pPr>
                    <a:r>
                      <a:rPr lang="en-GB" b="1">
                        <a:solidFill>
                          <a:srgbClr val="FFFF00"/>
                        </a:solidFill>
                        <a:latin typeface="Helvetica" pitchFamily="34" charset="0"/>
                      </a:rPr>
                      <a:t>0</a:t>
                    </a:r>
                  </a:p>
                </p:txBody>
              </p:sp>
              <p:sp>
                <p:nvSpPr>
                  <p:cNvPr id="77900" name="Rectangle 122"/>
                  <p:cNvSpPr>
                    <a:spLocks noChangeArrowheads="1"/>
                  </p:cNvSpPr>
                  <p:nvPr/>
                </p:nvSpPr>
                <p:spPr bwMode="auto">
                  <a:xfrm>
                    <a:off x="1776" y="1160"/>
                    <a:ext cx="160" cy="173"/>
                  </a:xfrm>
                  <a:prstGeom prst="rect">
                    <a:avLst/>
                  </a:prstGeom>
                  <a:noFill/>
                  <a:ln w="9525">
                    <a:noFill/>
                    <a:miter lim="800000"/>
                    <a:headEnd/>
                    <a:tailEnd/>
                  </a:ln>
                </p:spPr>
                <p:txBody>
                  <a:bodyPr wrap="none" lIns="0" tIns="0" rIns="0" bIns="0">
                    <a:spAutoFit/>
                  </a:bodyPr>
                  <a:lstStyle/>
                  <a:p>
                    <a:pPr>
                      <a:defRPr/>
                    </a:pPr>
                    <a:r>
                      <a:rPr lang="en-GB" b="1">
                        <a:solidFill>
                          <a:srgbClr val="FFFF00"/>
                        </a:solidFill>
                        <a:latin typeface="Helvetica" pitchFamily="34" charset="0"/>
                      </a:rPr>
                      <a:t>40</a:t>
                    </a:r>
                  </a:p>
                </p:txBody>
              </p:sp>
              <p:sp>
                <p:nvSpPr>
                  <p:cNvPr id="77901" name="Rectangle 124"/>
                  <p:cNvSpPr>
                    <a:spLocks noChangeArrowheads="1"/>
                  </p:cNvSpPr>
                  <p:nvPr/>
                </p:nvSpPr>
                <p:spPr bwMode="auto">
                  <a:xfrm>
                    <a:off x="1776" y="417"/>
                    <a:ext cx="160" cy="173"/>
                  </a:xfrm>
                  <a:prstGeom prst="rect">
                    <a:avLst/>
                  </a:prstGeom>
                  <a:noFill/>
                  <a:ln w="9525">
                    <a:noFill/>
                    <a:miter lim="800000"/>
                    <a:headEnd/>
                    <a:tailEnd/>
                  </a:ln>
                </p:spPr>
                <p:txBody>
                  <a:bodyPr wrap="none" lIns="0" tIns="0" rIns="0" bIns="0">
                    <a:spAutoFit/>
                  </a:bodyPr>
                  <a:lstStyle/>
                  <a:p>
                    <a:pPr>
                      <a:defRPr/>
                    </a:pPr>
                    <a:r>
                      <a:rPr lang="en-GB" b="1">
                        <a:solidFill>
                          <a:srgbClr val="FFFF00"/>
                        </a:solidFill>
                        <a:latin typeface="Helvetica" pitchFamily="34" charset="0"/>
                      </a:rPr>
                      <a:t>80</a:t>
                    </a:r>
                  </a:p>
                </p:txBody>
              </p:sp>
            </p:grpSp>
            <p:sp>
              <p:nvSpPr>
                <p:cNvPr id="77863" name="Text Box 131"/>
                <p:cNvSpPr txBox="1">
                  <a:spLocks noChangeArrowheads="1"/>
                </p:cNvSpPr>
                <p:nvPr/>
              </p:nvSpPr>
              <p:spPr bwMode="auto">
                <a:xfrm>
                  <a:off x="3782" y="650"/>
                  <a:ext cx="981" cy="288"/>
                </a:xfrm>
                <a:prstGeom prst="rect">
                  <a:avLst/>
                </a:prstGeom>
                <a:noFill/>
                <a:ln w="9525">
                  <a:noFill/>
                  <a:miter lim="800000"/>
                  <a:headEnd/>
                  <a:tailEnd/>
                </a:ln>
              </p:spPr>
              <p:txBody>
                <a:bodyPr wrap="none">
                  <a:spAutoFit/>
                </a:bodyPr>
                <a:lstStyle/>
                <a:p>
                  <a:pPr>
                    <a:defRPr/>
                  </a:pPr>
                  <a:r>
                    <a:rPr lang="en-GB">
                      <a:solidFill>
                        <a:srgbClr val="FFFF00"/>
                      </a:solidFill>
                      <a:latin typeface="Helvetica" pitchFamily="34" charset="0"/>
                    </a:rPr>
                    <a:t>Turf algae</a:t>
                  </a:r>
                </a:p>
              </p:txBody>
            </p:sp>
            <p:sp>
              <p:nvSpPr>
                <p:cNvPr id="77864" name="Text Box 132"/>
                <p:cNvSpPr txBox="1">
                  <a:spLocks noChangeArrowheads="1"/>
                </p:cNvSpPr>
                <p:nvPr/>
              </p:nvSpPr>
              <p:spPr bwMode="auto">
                <a:xfrm>
                  <a:off x="3782" y="1610"/>
                  <a:ext cx="1003" cy="288"/>
                </a:xfrm>
                <a:prstGeom prst="rect">
                  <a:avLst/>
                </a:prstGeom>
                <a:noFill/>
                <a:ln w="9525">
                  <a:noFill/>
                  <a:miter lim="800000"/>
                  <a:headEnd/>
                  <a:tailEnd/>
                </a:ln>
              </p:spPr>
              <p:txBody>
                <a:bodyPr wrap="none">
                  <a:spAutoFit/>
                </a:bodyPr>
                <a:lstStyle/>
                <a:p>
                  <a:pPr>
                    <a:defRPr/>
                  </a:pPr>
                  <a:r>
                    <a:rPr lang="en-GB">
                      <a:solidFill>
                        <a:srgbClr val="FFFF00"/>
                      </a:solidFill>
                      <a:latin typeface="Helvetica" pitchFamily="34" charset="0"/>
                    </a:rPr>
                    <a:t>Hard coral</a:t>
                  </a:r>
                </a:p>
              </p:txBody>
            </p:sp>
          </p:grpSp>
          <p:sp>
            <p:nvSpPr>
              <p:cNvPr id="77861" name="Text Box 133"/>
              <p:cNvSpPr txBox="1">
                <a:spLocks noChangeArrowheads="1"/>
              </p:cNvSpPr>
              <p:nvPr/>
            </p:nvSpPr>
            <p:spPr bwMode="auto">
              <a:xfrm>
                <a:off x="384" y="1296"/>
                <a:ext cx="853" cy="288"/>
              </a:xfrm>
              <a:prstGeom prst="rect">
                <a:avLst/>
              </a:prstGeom>
              <a:noFill/>
              <a:ln w="9525">
                <a:noFill/>
                <a:miter lim="800000"/>
                <a:headEnd/>
                <a:tailEnd/>
              </a:ln>
            </p:spPr>
            <p:txBody>
              <a:bodyPr wrap="none">
                <a:spAutoFit/>
              </a:bodyPr>
              <a:lstStyle/>
              <a:p>
                <a:pPr algn="ctr">
                  <a:defRPr/>
                </a:pPr>
                <a:r>
                  <a:rPr lang="en-GB" b="1">
                    <a:solidFill>
                      <a:srgbClr val="FFFF00"/>
                    </a:solidFill>
                    <a:latin typeface="Helvetica" pitchFamily="34" charset="0"/>
                  </a:rPr>
                  <a:t>% cover</a:t>
                </a:r>
              </a:p>
            </p:txBody>
          </p:sp>
        </p:grpSp>
        <p:sp>
          <p:nvSpPr>
            <p:cNvPr id="77829" name="Line 5"/>
            <p:cNvSpPr>
              <a:spLocks noChangeShapeType="1"/>
            </p:cNvSpPr>
            <p:nvPr/>
          </p:nvSpPr>
          <p:spPr bwMode="auto">
            <a:xfrm>
              <a:off x="2363" y="855"/>
              <a:ext cx="1" cy="134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0" name="Line 6"/>
            <p:cNvSpPr>
              <a:spLocks noChangeShapeType="1"/>
            </p:cNvSpPr>
            <p:nvPr/>
          </p:nvSpPr>
          <p:spPr bwMode="auto">
            <a:xfrm>
              <a:off x="2331" y="2196"/>
              <a:ext cx="32"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1" name="Line 7"/>
            <p:cNvSpPr>
              <a:spLocks noChangeShapeType="1"/>
            </p:cNvSpPr>
            <p:nvPr/>
          </p:nvSpPr>
          <p:spPr bwMode="auto">
            <a:xfrm>
              <a:off x="2331" y="1748"/>
              <a:ext cx="32"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2" name="Line 8"/>
            <p:cNvSpPr>
              <a:spLocks noChangeShapeType="1"/>
            </p:cNvSpPr>
            <p:nvPr/>
          </p:nvSpPr>
          <p:spPr bwMode="auto">
            <a:xfrm>
              <a:off x="2331" y="1303"/>
              <a:ext cx="32"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3" name="Line 9"/>
            <p:cNvSpPr>
              <a:spLocks noChangeShapeType="1"/>
            </p:cNvSpPr>
            <p:nvPr/>
          </p:nvSpPr>
          <p:spPr bwMode="auto">
            <a:xfrm>
              <a:off x="2331" y="855"/>
              <a:ext cx="32"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4" name="Line 10"/>
            <p:cNvSpPr>
              <a:spLocks noChangeShapeType="1"/>
            </p:cNvSpPr>
            <p:nvPr/>
          </p:nvSpPr>
          <p:spPr bwMode="auto">
            <a:xfrm>
              <a:off x="2363" y="2196"/>
              <a:ext cx="1936" cy="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5" name="Line 11"/>
            <p:cNvSpPr>
              <a:spLocks noChangeShapeType="1"/>
            </p:cNvSpPr>
            <p:nvPr/>
          </p:nvSpPr>
          <p:spPr bwMode="auto">
            <a:xfrm flipV="1">
              <a:off x="2363" y="2196"/>
              <a:ext cx="1" cy="3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6" name="Line 12"/>
            <p:cNvSpPr>
              <a:spLocks noChangeShapeType="1"/>
            </p:cNvSpPr>
            <p:nvPr/>
          </p:nvSpPr>
          <p:spPr bwMode="auto">
            <a:xfrm flipV="1">
              <a:off x="2847" y="2196"/>
              <a:ext cx="1" cy="3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7" name="Line 13"/>
            <p:cNvSpPr>
              <a:spLocks noChangeShapeType="1"/>
            </p:cNvSpPr>
            <p:nvPr/>
          </p:nvSpPr>
          <p:spPr bwMode="auto">
            <a:xfrm flipV="1">
              <a:off x="3331" y="2196"/>
              <a:ext cx="1" cy="3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8" name="Line 14"/>
            <p:cNvSpPr>
              <a:spLocks noChangeShapeType="1"/>
            </p:cNvSpPr>
            <p:nvPr/>
          </p:nvSpPr>
          <p:spPr bwMode="auto">
            <a:xfrm flipV="1">
              <a:off x="3815" y="2196"/>
              <a:ext cx="1" cy="3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39" name="Line 15"/>
            <p:cNvSpPr>
              <a:spLocks noChangeShapeType="1"/>
            </p:cNvSpPr>
            <p:nvPr/>
          </p:nvSpPr>
          <p:spPr bwMode="auto">
            <a:xfrm flipV="1">
              <a:off x="4299" y="2196"/>
              <a:ext cx="1" cy="31"/>
            </a:xfrm>
            <a:prstGeom prst="line">
              <a:avLst/>
            </a:prstGeom>
            <a:noFill/>
            <a:ln w="38100">
              <a:solidFill>
                <a:schemeClr val="bg1"/>
              </a:solidFill>
              <a:round/>
              <a:headEnd/>
              <a:tailEnd/>
            </a:ln>
          </p:spPr>
          <p:txBody>
            <a:bodyPr/>
            <a:lstStyle/>
            <a:p>
              <a:pPr>
                <a:defRPr/>
              </a:pPr>
              <a:endParaRPr lang="en-US">
                <a:solidFill>
                  <a:srgbClr val="000000"/>
                </a:solidFill>
              </a:endParaRPr>
            </a:p>
          </p:txBody>
        </p:sp>
        <p:sp>
          <p:nvSpPr>
            <p:cNvPr id="77840" name="Line 16"/>
            <p:cNvSpPr>
              <a:spLocks noChangeShapeType="1"/>
            </p:cNvSpPr>
            <p:nvPr/>
          </p:nvSpPr>
          <p:spPr bwMode="auto">
            <a:xfrm flipV="1">
              <a:off x="2847" y="2062"/>
              <a:ext cx="1" cy="55"/>
            </a:xfrm>
            <a:prstGeom prst="line">
              <a:avLst/>
            </a:prstGeom>
            <a:noFill/>
            <a:ln w="6350">
              <a:solidFill>
                <a:srgbClr val="FFFF00"/>
              </a:solidFill>
              <a:round/>
              <a:headEnd/>
              <a:tailEnd/>
            </a:ln>
          </p:spPr>
          <p:txBody>
            <a:bodyPr/>
            <a:lstStyle/>
            <a:p>
              <a:pPr>
                <a:defRPr/>
              </a:pPr>
              <a:endParaRPr lang="en-US">
                <a:solidFill>
                  <a:srgbClr val="000000"/>
                </a:solidFill>
              </a:endParaRPr>
            </a:p>
          </p:txBody>
        </p:sp>
        <p:sp>
          <p:nvSpPr>
            <p:cNvPr id="77841" name="Line 17"/>
            <p:cNvSpPr>
              <a:spLocks noChangeShapeType="1"/>
            </p:cNvSpPr>
            <p:nvPr/>
          </p:nvSpPr>
          <p:spPr bwMode="auto">
            <a:xfrm flipV="1">
              <a:off x="3331" y="1056"/>
              <a:ext cx="1" cy="130"/>
            </a:xfrm>
            <a:prstGeom prst="line">
              <a:avLst/>
            </a:prstGeom>
            <a:noFill/>
            <a:ln w="6350">
              <a:solidFill>
                <a:srgbClr val="FFFF00"/>
              </a:solidFill>
              <a:round/>
              <a:headEnd/>
              <a:tailEnd/>
            </a:ln>
          </p:spPr>
          <p:txBody>
            <a:bodyPr/>
            <a:lstStyle/>
            <a:p>
              <a:pPr>
                <a:defRPr/>
              </a:pPr>
              <a:endParaRPr lang="en-US">
                <a:solidFill>
                  <a:srgbClr val="000000"/>
                </a:solidFill>
              </a:endParaRPr>
            </a:p>
          </p:txBody>
        </p:sp>
        <p:sp>
          <p:nvSpPr>
            <p:cNvPr id="77842" name="Line 18"/>
            <p:cNvSpPr>
              <a:spLocks noChangeShapeType="1"/>
            </p:cNvSpPr>
            <p:nvPr/>
          </p:nvSpPr>
          <p:spPr bwMode="auto">
            <a:xfrm flipV="1">
              <a:off x="3815" y="1720"/>
              <a:ext cx="1" cy="20"/>
            </a:xfrm>
            <a:prstGeom prst="line">
              <a:avLst/>
            </a:prstGeom>
            <a:noFill/>
            <a:ln w="6350">
              <a:solidFill>
                <a:srgbClr val="FFFF00"/>
              </a:solidFill>
              <a:round/>
              <a:headEnd/>
              <a:tailEnd/>
            </a:ln>
          </p:spPr>
          <p:txBody>
            <a:bodyPr/>
            <a:lstStyle/>
            <a:p>
              <a:pPr>
                <a:defRPr/>
              </a:pPr>
              <a:endParaRPr lang="en-US">
                <a:solidFill>
                  <a:srgbClr val="000000"/>
                </a:solidFill>
              </a:endParaRPr>
            </a:p>
          </p:txBody>
        </p:sp>
        <p:sp>
          <p:nvSpPr>
            <p:cNvPr id="77843" name="Line 19"/>
            <p:cNvSpPr>
              <a:spLocks noChangeShapeType="1"/>
            </p:cNvSpPr>
            <p:nvPr/>
          </p:nvSpPr>
          <p:spPr bwMode="auto">
            <a:xfrm>
              <a:off x="2847" y="2117"/>
              <a:ext cx="1" cy="59"/>
            </a:xfrm>
            <a:prstGeom prst="line">
              <a:avLst/>
            </a:prstGeom>
            <a:noFill/>
            <a:ln w="6350">
              <a:solidFill>
                <a:srgbClr val="FFFF00"/>
              </a:solidFill>
              <a:round/>
              <a:headEnd/>
              <a:tailEnd/>
            </a:ln>
          </p:spPr>
          <p:txBody>
            <a:bodyPr/>
            <a:lstStyle/>
            <a:p>
              <a:pPr>
                <a:defRPr/>
              </a:pPr>
              <a:endParaRPr lang="en-US">
                <a:solidFill>
                  <a:srgbClr val="000000"/>
                </a:solidFill>
              </a:endParaRPr>
            </a:p>
          </p:txBody>
        </p:sp>
        <p:sp>
          <p:nvSpPr>
            <p:cNvPr id="77844" name="Line 20"/>
            <p:cNvSpPr>
              <a:spLocks noChangeShapeType="1"/>
            </p:cNvSpPr>
            <p:nvPr/>
          </p:nvSpPr>
          <p:spPr bwMode="auto">
            <a:xfrm>
              <a:off x="3331" y="1186"/>
              <a:ext cx="1" cy="129"/>
            </a:xfrm>
            <a:prstGeom prst="line">
              <a:avLst/>
            </a:prstGeom>
            <a:noFill/>
            <a:ln w="6350">
              <a:solidFill>
                <a:srgbClr val="FFFF00"/>
              </a:solidFill>
              <a:round/>
              <a:headEnd/>
              <a:tailEnd/>
            </a:ln>
          </p:spPr>
          <p:txBody>
            <a:bodyPr/>
            <a:lstStyle/>
            <a:p>
              <a:pPr>
                <a:defRPr/>
              </a:pPr>
              <a:endParaRPr lang="en-US">
                <a:solidFill>
                  <a:srgbClr val="000000"/>
                </a:solidFill>
              </a:endParaRPr>
            </a:p>
          </p:txBody>
        </p:sp>
        <p:sp>
          <p:nvSpPr>
            <p:cNvPr id="77845" name="Line 21"/>
            <p:cNvSpPr>
              <a:spLocks noChangeShapeType="1"/>
            </p:cNvSpPr>
            <p:nvPr/>
          </p:nvSpPr>
          <p:spPr bwMode="auto">
            <a:xfrm>
              <a:off x="3815" y="1740"/>
              <a:ext cx="1" cy="23"/>
            </a:xfrm>
            <a:prstGeom prst="line">
              <a:avLst/>
            </a:prstGeom>
            <a:noFill/>
            <a:ln w="6350">
              <a:solidFill>
                <a:srgbClr val="FFFF00"/>
              </a:solidFill>
              <a:round/>
              <a:headEnd/>
              <a:tailEnd/>
            </a:ln>
          </p:spPr>
          <p:txBody>
            <a:bodyPr/>
            <a:lstStyle/>
            <a:p>
              <a:pPr>
                <a:defRPr/>
              </a:pPr>
              <a:endParaRPr lang="en-US">
                <a:solidFill>
                  <a:srgbClr val="000000"/>
                </a:solidFill>
              </a:endParaRPr>
            </a:p>
          </p:txBody>
        </p:sp>
        <p:sp>
          <p:nvSpPr>
            <p:cNvPr id="77846" name="Oval 22"/>
            <p:cNvSpPr>
              <a:spLocks noChangeArrowheads="1"/>
            </p:cNvSpPr>
            <p:nvPr/>
          </p:nvSpPr>
          <p:spPr bwMode="auto">
            <a:xfrm>
              <a:off x="2808" y="2078"/>
              <a:ext cx="74" cy="74"/>
            </a:xfrm>
            <a:prstGeom prst="ellipse">
              <a:avLst/>
            </a:prstGeom>
            <a:solidFill>
              <a:srgbClr val="FFFF00"/>
            </a:solidFill>
            <a:ln w="6350">
              <a:solidFill>
                <a:srgbClr val="FFFF00"/>
              </a:solidFill>
              <a:round/>
              <a:headEnd/>
              <a:tailEnd/>
            </a:ln>
          </p:spPr>
          <p:txBody>
            <a:bodyPr/>
            <a:lstStyle/>
            <a:p>
              <a:pPr>
                <a:defRPr/>
              </a:pPr>
              <a:endParaRPr lang="en-US">
                <a:solidFill>
                  <a:srgbClr val="000000"/>
                </a:solidFill>
              </a:endParaRPr>
            </a:p>
          </p:txBody>
        </p:sp>
        <p:sp>
          <p:nvSpPr>
            <p:cNvPr id="77847" name="Oval 23"/>
            <p:cNvSpPr>
              <a:spLocks noChangeArrowheads="1"/>
            </p:cNvSpPr>
            <p:nvPr/>
          </p:nvSpPr>
          <p:spPr bwMode="auto">
            <a:xfrm>
              <a:off x="3291" y="1146"/>
              <a:ext cx="75" cy="75"/>
            </a:xfrm>
            <a:prstGeom prst="ellipse">
              <a:avLst/>
            </a:prstGeom>
            <a:solidFill>
              <a:srgbClr val="FFFF00"/>
            </a:solidFill>
            <a:ln w="6350">
              <a:solidFill>
                <a:srgbClr val="FFFF00"/>
              </a:solidFill>
              <a:round/>
              <a:headEnd/>
              <a:tailEnd/>
            </a:ln>
          </p:spPr>
          <p:txBody>
            <a:bodyPr/>
            <a:lstStyle/>
            <a:p>
              <a:pPr>
                <a:defRPr/>
              </a:pPr>
              <a:endParaRPr lang="en-US">
                <a:solidFill>
                  <a:srgbClr val="000000"/>
                </a:solidFill>
              </a:endParaRPr>
            </a:p>
          </p:txBody>
        </p:sp>
        <p:sp>
          <p:nvSpPr>
            <p:cNvPr id="77848" name="Oval 24"/>
            <p:cNvSpPr>
              <a:spLocks noChangeArrowheads="1"/>
            </p:cNvSpPr>
            <p:nvPr/>
          </p:nvSpPr>
          <p:spPr bwMode="auto">
            <a:xfrm>
              <a:off x="3775" y="1700"/>
              <a:ext cx="75" cy="75"/>
            </a:xfrm>
            <a:prstGeom prst="ellipse">
              <a:avLst/>
            </a:prstGeom>
            <a:solidFill>
              <a:srgbClr val="FFFF00"/>
            </a:solidFill>
            <a:ln w="6350">
              <a:solidFill>
                <a:srgbClr val="FFFF00"/>
              </a:solidFill>
              <a:round/>
              <a:headEnd/>
              <a:tailEnd/>
            </a:ln>
          </p:spPr>
          <p:txBody>
            <a:bodyPr/>
            <a:lstStyle/>
            <a:p>
              <a:pPr>
                <a:defRPr/>
              </a:pPr>
              <a:endParaRPr lang="en-US">
                <a:solidFill>
                  <a:srgbClr val="000000"/>
                </a:solidFill>
              </a:endParaRPr>
            </a:p>
          </p:txBody>
        </p:sp>
        <p:sp>
          <p:nvSpPr>
            <p:cNvPr id="77849" name="Rectangle 25"/>
            <p:cNvSpPr>
              <a:spLocks noChangeArrowheads="1"/>
            </p:cNvSpPr>
            <p:nvPr/>
          </p:nvSpPr>
          <p:spPr bwMode="auto">
            <a:xfrm>
              <a:off x="2212" y="2104"/>
              <a:ext cx="80" cy="173"/>
            </a:xfrm>
            <a:prstGeom prst="rect">
              <a:avLst/>
            </a:prstGeom>
            <a:noFill/>
            <a:ln w="9525">
              <a:noFill/>
              <a:miter lim="800000"/>
              <a:headEnd/>
              <a:tailEnd/>
            </a:ln>
          </p:spPr>
          <p:txBody>
            <a:bodyPr wrap="none" lIns="0" tIns="0" rIns="0" bIns="0">
              <a:spAutoFit/>
            </a:bodyPr>
            <a:lstStyle/>
            <a:p>
              <a:pPr>
                <a:defRPr/>
              </a:pPr>
              <a:r>
                <a:rPr lang="en-GB" b="1">
                  <a:solidFill>
                    <a:srgbClr val="FFFF00"/>
                  </a:solidFill>
                  <a:latin typeface="Helvetica" pitchFamily="34" charset="0"/>
                </a:rPr>
                <a:t>0</a:t>
              </a:r>
              <a:endParaRPr lang="en-GB" b="1">
                <a:solidFill>
                  <a:srgbClr val="FFFF00"/>
                </a:solidFill>
              </a:endParaRPr>
            </a:p>
          </p:txBody>
        </p:sp>
        <p:sp>
          <p:nvSpPr>
            <p:cNvPr id="77850" name="Rectangle 26"/>
            <p:cNvSpPr>
              <a:spLocks noChangeArrowheads="1"/>
            </p:cNvSpPr>
            <p:nvPr/>
          </p:nvSpPr>
          <p:spPr bwMode="auto">
            <a:xfrm>
              <a:off x="1852" y="1656"/>
              <a:ext cx="440" cy="173"/>
            </a:xfrm>
            <a:prstGeom prst="rect">
              <a:avLst/>
            </a:prstGeom>
            <a:noFill/>
            <a:ln w="9525">
              <a:noFill/>
              <a:miter lim="800000"/>
              <a:headEnd/>
              <a:tailEnd/>
            </a:ln>
          </p:spPr>
          <p:txBody>
            <a:bodyPr wrap="none" lIns="0" tIns="0" rIns="0" bIns="0">
              <a:spAutoFit/>
            </a:bodyPr>
            <a:lstStyle/>
            <a:p>
              <a:pPr>
                <a:defRPr/>
              </a:pPr>
              <a:r>
                <a:rPr lang="en-GB" b="1">
                  <a:solidFill>
                    <a:srgbClr val="FFFF00"/>
                  </a:solidFill>
                  <a:latin typeface="Helvetica" pitchFamily="34" charset="0"/>
                </a:rPr>
                <a:t>50,000</a:t>
              </a:r>
              <a:endParaRPr lang="en-GB" b="1">
                <a:solidFill>
                  <a:srgbClr val="FFFF00"/>
                </a:solidFill>
              </a:endParaRPr>
            </a:p>
          </p:txBody>
        </p:sp>
        <p:sp>
          <p:nvSpPr>
            <p:cNvPr id="77851" name="Rectangle 27"/>
            <p:cNvSpPr>
              <a:spLocks noChangeArrowheads="1"/>
            </p:cNvSpPr>
            <p:nvPr/>
          </p:nvSpPr>
          <p:spPr bwMode="auto">
            <a:xfrm>
              <a:off x="1772" y="1212"/>
              <a:ext cx="520" cy="173"/>
            </a:xfrm>
            <a:prstGeom prst="rect">
              <a:avLst/>
            </a:prstGeom>
            <a:noFill/>
            <a:ln w="9525">
              <a:noFill/>
              <a:miter lim="800000"/>
              <a:headEnd/>
              <a:tailEnd/>
            </a:ln>
          </p:spPr>
          <p:txBody>
            <a:bodyPr wrap="none" lIns="0" tIns="0" rIns="0" bIns="0">
              <a:spAutoFit/>
            </a:bodyPr>
            <a:lstStyle/>
            <a:p>
              <a:pPr>
                <a:defRPr/>
              </a:pPr>
              <a:r>
                <a:rPr lang="en-GB" b="1">
                  <a:solidFill>
                    <a:srgbClr val="FFFF00"/>
                  </a:solidFill>
                  <a:latin typeface="Helvetica" pitchFamily="34" charset="0"/>
                </a:rPr>
                <a:t>100,000</a:t>
              </a:r>
              <a:endParaRPr lang="en-GB" b="1">
                <a:solidFill>
                  <a:srgbClr val="FFFF00"/>
                </a:solidFill>
              </a:endParaRPr>
            </a:p>
          </p:txBody>
        </p:sp>
        <p:sp>
          <p:nvSpPr>
            <p:cNvPr id="77852" name="Rectangle 28"/>
            <p:cNvSpPr>
              <a:spLocks noChangeArrowheads="1"/>
            </p:cNvSpPr>
            <p:nvPr/>
          </p:nvSpPr>
          <p:spPr bwMode="auto">
            <a:xfrm>
              <a:off x="1772" y="764"/>
              <a:ext cx="520" cy="173"/>
            </a:xfrm>
            <a:prstGeom prst="rect">
              <a:avLst/>
            </a:prstGeom>
            <a:noFill/>
            <a:ln w="9525">
              <a:noFill/>
              <a:miter lim="800000"/>
              <a:headEnd/>
              <a:tailEnd/>
            </a:ln>
          </p:spPr>
          <p:txBody>
            <a:bodyPr wrap="none" lIns="0" tIns="0" rIns="0" bIns="0">
              <a:spAutoFit/>
            </a:bodyPr>
            <a:lstStyle/>
            <a:p>
              <a:pPr>
                <a:defRPr/>
              </a:pPr>
              <a:r>
                <a:rPr lang="en-GB" b="1">
                  <a:solidFill>
                    <a:srgbClr val="FFFF00"/>
                  </a:solidFill>
                  <a:latin typeface="Helvetica" pitchFamily="34" charset="0"/>
                </a:rPr>
                <a:t>150,000</a:t>
              </a:r>
              <a:endParaRPr lang="en-GB" b="1">
                <a:solidFill>
                  <a:srgbClr val="FFFF00"/>
                </a:solidFill>
              </a:endParaRPr>
            </a:p>
          </p:txBody>
        </p:sp>
        <p:grpSp>
          <p:nvGrpSpPr>
            <p:cNvPr id="6" name="Group 141"/>
            <p:cNvGrpSpPr>
              <a:grpSpLocks/>
            </p:cNvGrpSpPr>
            <p:nvPr/>
          </p:nvGrpSpPr>
          <p:grpSpPr bwMode="auto">
            <a:xfrm>
              <a:off x="2778" y="3888"/>
              <a:ext cx="1302" cy="346"/>
              <a:chOff x="2684" y="2294"/>
              <a:chExt cx="1302" cy="346"/>
            </a:xfrm>
          </p:grpSpPr>
          <p:sp>
            <p:nvSpPr>
              <p:cNvPr id="77857" name="Rectangle 30"/>
              <p:cNvSpPr>
                <a:spLocks noChangeArrowheads="1"/>
              </p:cNvSpPr>
              <p:nvPr/>
            </p:nvSpPr>
            <p:spPr bwMode="auto">
              <a:xfrm>
                <a:off x="2684" y="2294"/>
                <a:ext cx="320" cy="346"/>
              </a:xfrm>
              <a:prstGeom prst="rect">
                <a:avLst/>
              </a:prstGeom>
              <a:noFill/>
              <a:ln w="9525">
                <a:noFill/>
                <a:miter lim="800000"/>
                <a:headEnd/>
                <a:tailEnd/>
              </a:ln>
            </p:spPr>
            <p:txBody>
              <a:bodyPr wrap="none" lIns="0" tIns="0" rIns="0" bIns="0">
                <a:spAutoFit/>
              </a:bodyPr>
              <a:lstStyle/>
              <a:p>
                <a:pPr algn="ctr">
                  <a:defRPr/>
                </a:pPr>
                <a:r>
                  <a:rPr lang="en-GB" b="1">
                    <a:solidFill>
                      <a:srgbClr val="FFFF00"/>
                    </a:solidFill>
                    <a:latin typeface="Helvetica" pitchFamily="34" charset="0"/>
                  </a:rPr>
                  <a:t>Apr</a:t>
                </a:r>
              </a:p>
              <a:p>
                <a:pPr algn="ctr">
                  <a:defRPr/>
                </a:pPr>
                <a:r>
                  <a:rPr lang="en-GB" b="1">
                    <a:solidFill>
                      <a:srgbClr val="FFFF00"/>
                    </a:solidFill>
                    <a:latin typeface="Helvetica" pitchFamily="34" charset="0"/>
                  </a:rPr>
                  <a:t>1999</a:t>
                </a:r>
              </a:p>
            </p:txBody>
          </p:sp>
          <p:sp>
            <p:nvSpPr>
              <p:cNvPr id="77858" name="Rectangle 31"/>
              <p:cNvSpPr>
                <a:spLocks noChangeArrowheads="1"/>
              </p:cNvSpPr>
              <p:nvPr/>
            </p:nvSpPr>
            <p:spPr bwMode="auto">
              <a:xfrm>
                <a:off x="3168" y="2294"/>
                <a:ext cx="320" cy="346"/>
              </a:xfrm>
              <a:prstGeom prst="rect">
                <a:avLst/>
              </a:prstGeom>
              <a:noFill/>
              <a:ln w="9525">
                <a:noFill/>
                <a:miter lim="800000"/>
                <a:headEnd/>
                <a:tailEnd/>
              </a:ln>
            </p:spPr>
            <p:txBody>
              <a:bodyPr wrap="none" lIns="0" tIns="0" rIns="0" bIns="0">
                <a:spAutoFit/>
              </a:bodyPr>
              <a:lstStyle/>
              <a:p>
                <a:pPr algn="ctr">
                  <a:defRPr/>
                </a:pPr>
                <a:r>
                  <a:rPr lang="en-GB" b="1">
                    <a:solidFill>
                      <a:srgbClr val="FFFF00"/>
                    </a:solidFill>
                    <a:latin typeface="Helvetica" pitchFamily="34" charset="0"/>
                  </a:rPr>
                  <a:t>Nov</a:t>
                </a:r>
              </a:p>
              <a:p>
                <a:pPr algn="ctr">
                  <a:defRPr/>
                </a:pPr>
                <a:r>
                  <a:rPr lang="en-GB" b="1">
                    <a:solidFill>
                      <a:srgbClr val="FFFF00"/>
                    </a:solidFill>
                    <a:latin typeface="Helvetica" pitchFamily="34" charset="0"/>
                  </a:rPr>
                  <a:t>1999</a:t>
                </a:r>
              </a:p>
            </p:txBody>
          </p:sp>
          <p:sp>
            <p:nvSpPr>
              <p:cNvPr id="77859" name="Rectangle 32"/>
              <p:cNvSpPr>
                <a:spLocks noChangeArrowheads="1"/>
              </p:cNvSpPr>
              <p:nvPr/>
            </p:nvSpPr>
            <p:spPr bwMode="auto">
              <a:xfrm>
                <a:off x="3666" y="2294"/>
                <a:ext cx="320" cy="346"/>
              </a:xfrm>
              <a:prstGeom prst="rect">
                <a:avLst/>
              </a:prstGeom>
              <a:noFill/>
              <a:ln w="9525">
                <a:noFill/>
                <a:miter lim="800000"/>
                <a:headEnd/>
                <a:tailEnd/>
              </a:ln>
            </p:spPr>
            <p:txBody>
              <a:bodyPr wrap="none" lIns="0" tIns="0" rIns="0" bIns="0">
                <a:spAutoFit/>
              </a:bodyPr>
              <a:lstStyle/>
              <a:p>
                <a:pPr algn="ctr">
                  <a:defRPr/>
                </a:pPr>
                <a:r>
                  <a:rPr lang="en-GB" b="1">
                    <a:solidFill>
                      <a:srgbClr val="FFFF00"/>
                    </a:solidFill>
                    <a:latin typeface="Helvetica" pitchFamily="34" charset="0"/>
                  </a:rPr>
                  <a:t>Feb</a:t>
                </a:r>
              </a:p>
              <a:p>
                <a:pPr algn="ctr">
                  <a:defRPr/>
                </a:pPr>
                <a:r>
                  <a:rPr lang="en-GB" b="1">
                    <a:solidFill>
                      <a:srgbClr val="FFFF00"/>
                    </a:solidFill>
                    <a:latin typeface="Helvetica" pitchFamily="34" charset="0"/>
                  </a:rPr>
                  <a:t>2000</a:t>
                </a:r>
              </a:p>
            </p:txBody>
          </p:sp>
        </p:grpSp>
        <p:sp>
          <p:nvSpPr>
            <p:cNvPr id="77854" name="Text Box 35"/>
            <p:cNvSpPr txBox="1">
              <a:spLocks noChangeArrowheads="1"/>
            </p:cNvSpPr>
            <p:nvPr/>
          </p:nvSpPr>
          <p:spPr bwMode="auto">
            <a:xfrm>
              <a:off x="937" y="1152"/>
              <a:ext cx="641" cy="582"/>
            </a:xfrm>
            <a:prstGeom prst="rect">
              <a:avLst/>
            </a:prstGeom>
            <a:noFill/>
            <a:ln w="9525">
              <a:noFill/>
              <a:miter lim="800000"/>
              <a:headEnd/>
              <a:tailEnd/>
            </a:ln>
          </p:spPr>
          <p:txBody>
            <a:bodyPr wrap="none">
              <a:spAutoFit/>
            </a:bodyPr>
            <a:lstStyle/>
            <a:p>
              <a:pPr algn="ctr">
                <a:defRPr/>
              </a:pPr>
              <a:r>
                <a:rPr lang="en-GB" b="1">
                  <a:solidFill>
                    <a:srgbClr val="FFFF00"/>
                  </a:solidFill>
                  <a:latin typeface="Helvetica" pitchFamily="34" charset="0"/>
                </a:rPr>
                <a:t>starfish</a:t>
              </a:r>
            </a:p>
            <a:p>
              <a:pPr algn="ctr">
                <a:defRPr/>
              </a:pPr>
              <a:r>
                <a:rPr lang="en-GB" b="1">
                  <a:solidFill>
                    <a:srgbClr val="FFFF00"/>
                  </a:solidFill>
                  <a:latin typeface="Helvetica" pitchFamily="34" charset="0"/>
                </a:rPr>
                <a:t>density</a:t>
              </a:r>
            </a:p>
            <a:p>
              <a:pPr algn="ctr">
                <a:defRPr/>
              </a:pPr>
              <a:r>
                <a:rPr lang="en-GB" b="1">
                  <a:solidFill>
                    <a:srgbClr val="FFFF00"/>
                  </a:solidFill>
                  <a:latin typeface="Helvetica" pitchFamily="34" charset="0"/>
                </a:rPr>
                <a:t>(#/km</a:t>
              </a:r>
              <a:r>
                <a:rPr lang="en-GB" b="1" baseline="30000">
                  <a:solidFill>
                    <a:srgbClr val="FFFF00"/>
                  </a:solidFill>
                  <a:latin typeface="Helvetica" pitchFamily="34" charset="0"/>
                </a:rPr>
                <a:t>2</a:t>
              </a:r>
              <a:r>
                <a:rPr lang="en-GB" b="1">
                  <a:solidFill>
                    <a:srgbClr val="FFFF00"/>
                  </a:solidFill>
                  <a:latin typeface="Helvetica" pitchFamily="34" charset="0"/>
                </a:rPr>
                <a:t>)</a:t>
              </a:r>
            </a:p>
          </p:txBody>
        </p:sp>
        <p:sp>
          <p:nvSpPr>
            <p:cNvPr id="77855" name="Line 137"/>
            <p:cNvSpPr>
              <a:spLocks noChangeShapeType="1"/>
            </p:cNvSpPr>
            <p:nvPr/>
          </p:nvSpPr>
          <p:spPr bwMode="auto">
            <a:xfrm flipH="1">
              <a:off x="2832" y="1152"/>
              <a:ext cx="480" cy="960"/>
            </a:xfrm>
            <a:prstGeom prst="line">
              <a:avLst/>
            </a:prstGeom>
            <a:noFill/>
            <a:ln w="9525">
              <a:solidFill>
                <a:srgbClr val="FFFF00"/>
              </a:solidFill>
              <a:round/>
              <a:headEnd/>
              <a:tailEnd/>
            </a:ln>
          </p:spPr>
          <p:txBody>
            <a:bodyPr wrap="none" anchor="ctr"/>
            <a:lstStyle/>
            <a:p>
              <a:pPr>
                <a:defRPr/>
              </a:pPr>
              <a:endParaRPr lang="en-US">
                <a:solidFill>
                  <a:srgbClr val="000000"/>
                </a:solidFill>
              </a:endParaRPr>
            </a:p>
          </p:txBody>
        </p:sp>
        <p:sp>
          <p:nvSpPr>
            <p:cNvPr id="77856" name="Line 138"/>
            <p:cNvSpPr>
              <a:spLocks noChangeShapeType="1"/>
            </p:cNvSpPr>
            <p:nvPr/>
          </p:nvSpPr>
          <p:spPr bwMode="auto">
            <a:xfrm>
              <a:off x="3360" y="1200"/>
              <a:ext cx="480" cy="528"/>
            </a:xfrm>
            <a:prstGeom prst="line">
              <a:avLst/>
            </a:prstGeom>
            <a:noFill/>
            <a:ln w="9525">
              <a:solidFill>
                <a:srgbClr val="FFFF00"/>
              </a:solidFill>
              <a:round/>
              <a:headEnd/>
              <a:tailEnd/>
            </a:ln>
          </p:spPr>
          <p:txBody>
            <a:bodyPr wrap="none" anchor="ctr"/>
            <a:lstStyle/>
            <a:p>
              <a:pPr>
                <a:defRPr/>
              </a:pPr>
              <a:endParaRPr lang="en-US">
                <a:solidFill>
                  <a:srgbClr val="000000"/>
                </a:solidFill>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pPr eaLnBrk="1" hangingPunct="1">
              <a:defRPr/>
            </a:pPr>
            <a:r>
              <a:rPr lang="en-GB" sz="4000" dirty="0" smtClean="0">
                <a:solidFill>
                  <a:srgbClr val="66FFFF"/>
                </a:solidFill>
              </a:rPr>
              <a:t>Starfish outbreaks modulated by Allee effect</a:t>
            </a:r>
          </a:p>
        </p:txBody>
      </p:sp>
      <p:grpSp>
        <p:nvGrpSpPr>
          <p:cNvPr id="2" name="Group 3"/>
          <p:cNvGrpSpPr>
            <a:grpSpLocks/>
          </p:cNvGrpSpPr>
          <p:nvPr/>
        </p:nvGrpSpPr>
        <p:grpSpPr bwMode="auto">
          <a:xfrm>
            <a:off x="539750" y="2501900"/>
            <a:ext cx="4306888" cy="3365500"/>
            <a:chOff x="340" y="1576"/>
            <a:chExt cx="2713" cy="2120"/>
          </a:xfrm>
        </p:grpSpPr>
        <p:sp>
          <p:nvSpPr>
            <p:cNvPr id="72712" name="Rectangle 4"/>
            <p:cNvSpPr>
              <a:spLocks noChangeAspect="1" noChangeArrowheads="1"/>
            </p:cNvSpPr>
            <p:nvPr/>
          </p:nvSpPr>
          <p:spPr bwMode="auto">
            <a:xfrm>
              <a:off x="779" y="3022"/>
              <a:ext cx="128"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-1</a:t>
              </a:r>
            </a:p>
          </p:txBody>
        </p:sp>
        <p:sp>
          <p:nvSpPr>
            <p:cNvPr id="72713" name="Rectangle 5"/>
            <p:cNvSpPr>
              <a:spLocks noChangeAspect="1" noChangeArrowheads="1"/>
            </p:cNvSpPr>
            <p:nvPr/>
          </p:nvSpPr>
          <p:spPr bwMode="auto">
            <a:xfrm>
              <a:off x="821" y="2661"/>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0</a:t>
              </a:r>
            </a:p>
          </p:txBody>
        </p:sp>
        <p:sp>
          <p:nvSpPr>
            <p:cNvPr id="72714" name="Rectangle 6"/>
            <p:cNvSpPr>
              <a:spLocks noChangeAspect="1" noChangeArrowheads="1"/>
            </p:cNvSpPr>
            <p:nvPr/>
          </p:nvSpPr>
          <p:spPr bwMode="auto">
            <a:xfrm>
              <a:off x="821" y="2297"/>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1</a:t>
              </a:r>
            </a:p>
          </p:txBody>
        </p:sp>
        <p:sp>
          <p:nvSpPr>
            <p:cNvPr id="72715" name="Rectangle 7"/>
            <p:cNvSpPr>
              <a:spLocks noChangeAspect="1" noChangeArrowheads="1"/>
            </p:cNvSpPr>
            <p:nvPr/>
          </p:nvSpPr>
          <p:spPr bwMode="auto">
            <a:xfrm>
              <a:off x="821" y="1940"/>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2</a:t>
              </a:r>
            </a:p>
          </p:txBody>
        </p:sp>
        <p:sp>
          <p:nvSpPr>
            <p:cNvPr id="72716" name="Rectangle 8"/>
            <p:cNvSpPr>
              <a:spLocks noChangeAspect="1" noChangeArrowheads="1"/>
            </p:cNvSpPr>
            <p:nvPr/>
          </p:nvSpPr>
          <p:spPr bwMode="auto">
            <a:xfrm>
              <a:off x="821" y="1576"/>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3</a:t>
              </a:r>
            </a:p>
          </p:txBody>
        </p:sp>
        <p:sp>
          <p:nvSpPr>
            <p:cNvPr id="72717" name="Rectangle 9"/>
            <p:cNvSpPr>
              <a:spLocks noChangeAspect="1" noChangeArrowheads="1"/>
            </p:cNvSpPr>
            <p:nvPr/>
          </p:nvSpPr>
          <p:spPr bwMode="auto">
            <a:xfrm>
              <a:off x="1101" y="3185"/>
              <a:ext cx="213"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10</a:t>
              </a:r>
              <a:r>
                <a:rPr lang="en-GB" baseline="30000">
                  <a:solidFill>
                    <a:srgbClr val="FFFFFF"/>
                  </a:solidFill>
                  <a:latin typeface="Helvetica" pitchFamily="34" charset="0"/>
                </a:rPr>
                <a:t>2</a:t>
              </a:r>
              <a:endParaRPr lang="en-GB">
                <a:solidFill>
                  <a:srgbClr val="FFFFFF"/>
                </a:solidFill>
                <a:latin typeface="Helvetica" pitchFamily="34" charset="0"/>
              </a:endParaRPr>
            </a:p>
          </p:txBody>
        </p:sp>
        <p:sp>
          <p:nvSpPr>
            <p:cNvPr id="72718" name="Rectangle 10"/>
            <p:cNvSpPr>
              <a:spLocks noChangeAspect="1" noChangeArrowheads="1"/>
            </p:cNvSpPr>
            <p:nvPr/>
          </p:nvSpPr>
          <p:spPr bwMode="auto">
            <a:xfrm>
              <a:off x="1619" y="3185"/>
              <a:ext cx="213"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10</a:t>
              </a:r>
              <a:r>
                <a:rPr lang="en-GB" baseline="30000">
                  <a:solidFill>
                    <a:srgbClr val="FFFFFF"/>
                  </a:solidFill>
                  <a:latin typeface="Helvetica" pitchFamily="34" charset="0"/>
                </a:rPr>
                <a:t>3</a:t>
              </a:r>
              <a:endParaRPr lang="en-GB">
                <a:solidFill>
                  <a:srgbClr val="FFFFFF"/>
                </a:solidFill>
                <a:latin typeface="Helvetica" pitchFamily="34" charset="0"/>
              </a:endParaRPr>
            </a:p>
          </p:txBody>
        </p:sp>
        <p:sp>
          <p:nvSpPr>
            <p:cNvPr id="72719" name="Rectangle 11"/>
            <p:cNvSpPr>
              <a:spLocks noChangeAspect="1" noChangeArrowheads="1"/>
            </p:cNvSpPr>
            <p:nvPr/>
          </p:nvSpPr>
          <p:spPr bwMode="auto">
            <a:xfrm>
              <a:off x="2138" y="3185"/>
              <a:ext cx="213"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10</a:t>
              </a:r>
              <a:r>
                <a:rPr lang="en-GB" baseline="30000">
                  <a:solidFill>
                    <a:srgbClr val="FFFFFF"/>
                  </a:solidFill>
                  <a:latin typeface="Helvetica" pitchFamily="34" charset="0"/>
                </a:rPr>
                <a:t>4</a:t>
              </a:r>
              <a:endParaRPr lang="en-GB">
                <a:solidFill>
                  <a:srgbClr val="FFFFFF"/>
                </a:solidFill>
                <a:latin typeface="Helvetica" pitchFamily="34" charset="0"/>
              </a:endParaRPr>
            </a:p>
          </p:txBody>
        </p:sp>
        <p:sp>
          <p:nvSpPr>
            <p:cNvPr id="72720" name="Rectangle 12"/>
            <p:cNvSpPr>
              <a:spLocks noChangeAspect="1" noChangeArrowheads="1"/>
            </p:cNvSpPr>
            <p:nvPr/>
          </p:nvSpPr>
          <p:spPr bwMode="auto">
            <a:xfrm>
              <a:off x="2661" y="3185"/>
              <a:ext cx="213"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10</a:t>
              </a:r>
              <a:r>
                <a:rPr lang="en-GB" baseline="30000">
                  <a:solidFill>
                    <a:srgbClr val="FFFFFF"/>
                  </a:solidFill>
                  <a:latin typeface="Helvetica" pitchFamily="34" charset="0"/>
                </a:rPr>
                <a:t>5</a:t>
              </a:r>
              <a:endParaRPr lang="en-GB">
                <a:solidFill>
                  <a:srgbClr val="FFFFFF"/>
                </a:solidFill>
                <a:latin typeface="Helvetica" pitchFamily="34" charset="0"/>
              </a:endParaRPr>
            </a:p>
          </p:txBody>
        </p:sp>
        <p:sp>
          <p:nvSpPr>
            <p:cNvPr id="72721" name="Line 13"/>
            <p:cNvSpPr>
              <a:spLocks noChangeAspect="1" noChangeShapeType="1"/>
            </p:cNvSpPr>
            <p:nvPr/>
          </p:nvSpPr>
          <p:spPr bwMode="auto">
            <a:xfrm>
              <a:off x="981" y="1685"/>
              <a:ext cx="1" cy="1451"/>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2" name="Line 14"/>
            <p:cNvSpPr>
              <a:spLocks noChangeAspect="1" noChangeShapeType="1"/>
            </p:cNvSpPr>
            <p:nvPr/>
          </p:nvSpPr>
          <p:spPr bwMode="auto">
            <a:xfrm>
              <a:off x="981" y="3136"/>
              <a:ext cx="31" cy="1"/>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3" name="Line 15"/>
            <p:cNvSpPr>
              <a:spLocks noChangeAspect="1" noChangeShapeType="1"/>
            </p:cNvSpPr>
            <p:nvPr/>
          </p:nvSpPr>
          <p:spPr bwMode="auto">
            <a:xfrm>
              <a:off x="981" y="2775"/>
              <a:ext cx="31" cy="1"/>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4" name="Line 16"/>
            <p:cNvSpPr>
              <a:spLocks noChangeAspect="1" noChangeShapeType="1"/>
            </p:cNvSpPr>
            <p:nvPr/>
          </p:nvSpPr>
          <p:spPr bwMode="auto">
            <a:xfrm>
              <a:off x="981" y="2410"/>
              <a:ext cx="31" cy="2"/>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5" name="Line 17"/>
            <p:cNvSpPr>
              <a:spLocks noChangeAspect="1" noChangeShapeType="1"/>
            </p:cNvSpPr>
            <p:nvPr/>
          </p:nvSpPr>
          <p:spPr bwMode="auto">
            <a:xfrm>
              <a:off x="981" y="2050"/>
              <a:ext cx="31" cy="1"/>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6" name="Line 18"/>
            <p:cNvSpPr>
              <a:spLocks noChangeAspect="1" noChangeShapeType="1"/>
            </p:cNvSpPr>
            <p:nvPr/>
          </p:nvSpPr>
          <p:spPr bwMode="auto">
            <a:xfrm>
              <a:off x="981" y="1685"/>
              <a:ext cx="31" cy="1"/>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7" name="Line 19"/>
            <p:cNvSpPr>
              <a:spLocks noChangeAspect="1" noChangeShapeType="1"/>
            </p:cNvSpPr>
            <p:nvPr/>
          </p:nvSpPr>
          <p:spPr bwMode="auto">
            <a:xfrm>
              <a:off x="981" y="3136"/>
              <a:ext cx="2071" cy="1"/>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8" name="Line 20"/>
            <p:cNvSpPr>
              <a:spLocks noChangeAspect="1" noChangeShapeType="1"/>
            </p:cNvSpPr>
            <p:nvPr/>
          </p:nvSpPr>
          <p:spPr bwMode="auto">
            <a:xfrm flipV="1">
              <a:off x="981" y="3106"/>
              <a:ext cx="1" cy="30"/>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29" name="Line 21"/>
            <p:cNvSpPr>
              <a:spLocks noChangeAspect="1" noChangeShapeType="1"/>
            </p:cNvSpPr>
            <p:nvPr/>
          </p:nvSpPr>
          <p:spPr bwMode="auto">
            <a:xfrm flipV="1">
              <a:off x="1239" y="3106"/>
              <a:ext cx="1" cy="30"/>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30" name="Line 22"/>
            <p:cNvSpPr>
              <a:spLocks noChangeAspect="1" noChangeShapeType="1"/>
            </p:cNvSpPr>
            <p:nvPr/>
          </p:nvSpPr>
          <p:spPr bwMode="auto">
            <a:xfrm flipV="1">
              <a:off x="1757" y="3106"/>
              <a:ext cx="1" cy="30"/>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31" name="Line 23"/>
            <p:cNvSpPr>
              <a:spLocks noChangeAspect="1" noChangeShapeType="1"/>
            </p:cNvSpPr>
            <p:nvPr/>
          </p:nvSpPr>
          <p:spPr bwMode="auto">
            <a:xfrm flipV="1">
              <a:off x="2275" y="3106"/>
              <a:ext cx="1" cy="30"/>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32" name="Line 24"/>
            <p:cNvSpPr>
              <a:spLocks noChangeAspect="1" noChangeShapeType="1"/>
            </p:cNvSpPr>
            <p:nvPr/>
          </p:nvSpPr>
          <p:spPr bwMode="auto">
            <a:xfrm flipV="1">
              <a:off x="2794" y="3106"/>
              <a:ext cx="1" cy="30"/>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33" name="Line 25"/>
            <p:cNvSpPr>
              <a:spLocks noChangeAspect="1" noChangeShapeType="1"/>
            </p:cNvSpPr>
            <p:nvPr/>
          </p:nvSpPr>
          <p:spPr bwMode="auto">
            <a:xfrm flipV="1">
              <a:off x="3052" y="3106"/>
              <a:ext cx="1" cy="30"/>
            </a:xfrm>
            <a:prstGeom prst="line">
              <a:avLst/>
            </a:prstGeom>
            <a:noFill/>
            <a:ln w="28575">
              <a:solidFill>
                <a:srgbClr val="FFFF00"/>
              </a:solidFill>
              <a:round/>
              <a:headEnd/>
              <a:tailEnd/>
            </a:ln>
          </p:spPr>
          <p:txBody>
            <a:bodyPr/>
            <a:lstStyle/>
            <a:p>
              <a:pPr>
                <a:defRPr/>
              </a:pPr>
              <a:endParaRPr lang="en-US">
                <a:solidFill>
                  <a:srgbClr val="000000"/>
                </a:solidFill>
              </a:endParaRPr>
            </a:p>
          </p:txBody>
        </p:sp>
        <p:sp>
          <p:nvSpPr>
            <p:cNvPr id="72734" name="Oval 26"/>
            <p:cNvSpPr>
              <a:spLocks noChangeAspect="1" noChangeArrowheads="1"/>
            </p:cNvSpPr>
            <p:nvPr/>
          </p:nvSpPr>
          <p:spPr bwMode="auto">
            <a:xfrm>
              <a:off x="1219" y="2917"/>
              <a:ext cx="102" cy="102"/>
            </a:xfrm>
            <a:prstGeom prst="ellipse">
              <a:avLst/>
            </a:prstGeom>
            <a:solidFill>
              <a:schemeClr val="bg1"/>
            </a:solidFill>
            <a:ln w="4826">
              <a:solidFill>
                <a:schemeClr val="bg1"/>
              </a:solidFill>
              <a:round/>
              <a:headEnd/>
              <a:tailEnd/>
            </a:ln>
          </p:spPr>
          <p:txBody>
            <a:bodyPr/>
            <a:lstStyle/>
            <a:p>
              <a:pPr>
                <a:defRPr/>
              </a:pPr>
              <a:endParaRPr lang="en-US">
                <a:solidFill>
                  <a:srgbClr val="000000"/>
                </a:solidFill>
              </a:endParaRPr>
            </a:p>
          </p:txBody>
        </p:sp>
        <p:sp>
          <p:nvSpPr>
            <p:cNvPr id="72735" name="Oval 27"/>
            <p:cNvSpPr>
              <a:spLocks noChangeAspect="1" noChangeArrowheads="1"/>
            </p:cNvSpPr>
            <p:nvPr/>
          </p:nvSpPr>
          <p:spPr bwMode="auto">
            <a:xfrm>
              <a:off x="1334" y="2856"/>
              <a:ext cx="104" cy="102"/>
            </a:xfrm>
            <a:prstGeom prst="ellipse">
              <a:avLst/>
            </a:prstGeom>
            <a:solidFill>
              <a:schemeClr val="bg1"/>
            </a:solidFill>
            <a:ln w="4826">
              <a:solidFill>
                <a:schemeClr val="bg1"/>
              </a:solidFill>
              <a:round/>
              <a:headEnd/>
              <a:tailEnd/>
            </a:ln>
          </p:spPr>
          <p:txBody>
            <a:bodyPr/>
            <a:lstStyle/>
            <a:p>
              <a:pPr>
                <a:defRPr/>
              </a:pPr>
              <a:endParaRPr lang="en-US">
                <a:solidFill>
                  <a:srgbClr val="000000"/>
                </a:solidFill>
              </a:endParaRPr>
            </a:p>
          </p:txBody>
        </p:sp>
        <p:sp>
          <p:nvSpPr>
            <p:cNvPr id="72736" name="Oval 28"/>
            <p:cNvSpPr>
              <a:spLocks noChangeAspect="1" noChangeArrowheads="1"/>
            </p:cNvSpPr>
            <p:nvPr/>
          </p:nvSpPr>
          <p:spPr bwMode="auto">
            <a:xfrm>
              <a:off x="1692" y="2334"/>
              <a:ext cx="102" cy="101"/>
            </a:xfrm>
            <a:prstGeom prst="ellipse">
              <a:avLst/>
            </a:prstGeom>
            <a:solidFill>
              <a:schemeClr val="bg1"/>
            </a:solidFill>
            <a:ln w="4826">
              <a:solidFill>
                <a:schemeClr val="bg1"/>
              </a:solidFill>
              <a:round/>
              <a:headEnd/>
              <a:tailEnd/>
            </a:ln>
          </p:spPr>
          <p:txBody>
            <a:bodyPr/>
            <a:lstStyle/>
            <a:p>
              <a:pPr>
                <a:defRPr/>
              </a:pPr>
              <a:endParaRPr lang="en-US">
                <a:solidFill>
                  <a:srgbClr val="000000"/>
                </a:solidFill>
              </a:endParaRPr>
            </a:p>
          </p:txBody>
        </p:sp>
        <p:sp>
          <p:nvSpPr>
            <p:cNvPr id="72737" name="Oval 29"/>
            <p:cNvSpPr>
              <a:spLocks noChangeAspect="1" noChangeArrowheads="1"/>
            </p:cNvSpPr>
            <p:nvPr/>
          </p:nvSpPr>
          <p:spPr bwMode="auto">
            <a:xfrm>
              <a:off x="1692" y="2568"/>
              <a:ext cx="102" cy="102"/>
            </a:xfrm>
            <a:prstGeom prst="ellipse">
              <a:avLst/>
            </a:prstGeom>
            <a:solidFill>
              <a:schemeClr val="bg1"/>
            </a:solidFill>
            <a:ln w="4826">
              <a:solidFill>
                <a:schemeClr val="bg1"/>
              </a:solidFill>
              <a:round/>
              <a:headEnd/>
              <a:tailEnd/>
            </a:ln>
          </p:spPr>
          <p:txBody>
            <a:bodyPr/>
            <a:lstStyle/>
            <a:p>
              <a:pPr>
                <a:defRPr/>
              </a:pPr>
              <a:endParaRPr lang="en-US">
                <a:solidFill>
                  <a:srgbClr val="000000"/>
                </a:solidFill>
              </a:endParaRPr>
            </a:p>
          </p:txBody>
        </p:sp>
        <p:sp>
          <p:nvSpPr>
            <p:cNvPr id="72738" name="Oval 30"/>
            <p:cNvSpPr>
              <a:spLocks noChangeAspect="1" noChangeArrowheads="1"/>
            </p:cNvSpPr>
            <p:nvPr/>
          </p:nvSpPr>
          <p:spPr bwMode="auto">
            <a:xfrm>
              <a:off x="2264" y="2011"/>
              <a:ext cx="102" cy="101"/>
            </a:xfrm>
            <a:prstGeom prst="ellipse">
              <a:avLst/>
            </a:prstGeom>
            <a:solidFill>
              <a:schemeClr val="bg1"/>
            </a:solidFill>
            <a:ln w="4826">
              <a:solidFill>
                <a:schemeClr val="bg1"/>
              </a:solidFill>
              <a:round/>
              <a:headEnd/>
              <a:tailEnd/>
            </a:ln>
          </p:spPr>
          <p:txBody>
            <a:bodyPr/>
            <a:lstStyle/>
            <a:p>
              <a:pPr>
                <a:defRPr/>
              </a:pPr>
              <a:endParaRPr lang="en-US">
                <a:solidFill>
                  <a:srgbClr val="000000"/>
                </a:solidFill>
              </a:endParaRPr>
            </a:p>
          </p:txBody>
        </p:sp>
        <p:sp>
          <p:nvSpPr>
            <p:cNvPr id="72739" name="Oval 31"/>
            <p:cNvSpPr>
              <a:spLocks noChangeAspect="1" noChangeArrowheads="1"/>
            </p:cNvSpPr>
            <p:nvPr/>
          </p:nvSpPr>
          <p:spPr bwMode="auto">
            <a:xfrm>
              <a:off x="2663" y="2134"/>
              <a:ext cx="104" cy="102"/>
            </a:xfrm>
            <a:prstGeom prst="ellipse">
              <a:avLst/>
            </a:prstGeom>
            <a:solidFill>
              <a:schemeClr val="bg1"/>
            </a:solidFill>
            <a:ln w="4826">
              <a:solidFill>
                <a:schemeClr val="bg1"/>
              </a:solidFill>
              <a:round/>
              <a:headEnd/>
              <a:tailEnd/>
            </a:ln>
          </p:spPr>
          <p:txBody>
            <a:bodyPr/>
            <a:lstStyle/>
            <a:p>
              <a:pPr>
                <a:defRPr/>
              </a:pPr>
              <a:endParaRPr lang="en-US">
                <a:solidFill>
                  <a:srgbClr val="000000"/>
                </a:solidFill>
              </a:endParaRPr>
            </a:p>
          </p:txBody>
        </p:sp>
        <p:sp>
          <p:nvSpPr>
            <p:cNvPr id="72740" name="Oval 32"/>
            <p:cNvSpPr>
              <a:spLocks noChangeAspect="1" noChangeArrowheads="1"/>
            </p:cNvSpPr>
            <p:nvPr/>
          </p:nvSpPr>
          <p:spPr bwMode="auto">
            <a:xfrm>
              <a:off x="2709" y="2637"/>
              <a:ext cx="102" cy="102"/>
            </a:xfrm>
            <a:prstGeom prst="ellipse">
              <a:avLst/>
            </a:prstGeom>
            <a:solidFill>
              <a:schemeClr val="bg1"/>
            </a:solidFill>
            <a:ln w="4826">
              <a:solidFill>
                <a:schemeClr val="bg1"/>
              </a:solidFill>
              <a:round/>
              <a:headEnd/>
              <a:tailEnd/>
            </a:ln>
          </p:spPr>
          <p:txBody>
            <a:bodyPr/>
            <a:lstStyle/>
            <a:p>
              <a:pPr>
                <a:defRPr/>
              </a:pPr>
              <a:endParaRPr lang="en-US">
                <a:solidFill>
                  <a:srgbClr val="000000"/>
                </a:solidFill>
              </a:endParaRPr>
            </a:p>
          </p:txBody>
        </p:sp>
        <p:sp>
          <p:nvSpPr>
            <p:cNvPr id="72741" name="Line 33"/>
            <p:cNvSpPr>
              <a:spLocks noChangeAspect="1" noChangeShapeType="1"/>
            </p:cNvSpPr>
            <p:nvPr/>
          </p:nvSpPr>
          <p:spPr bwMode="auto">
            <a:xfrm>
              <a:off x="1020" y="2778"/>
              <a:ext cx="2024" cy="1"/>
            </a:xfrm>
            <a:prstGeom prst="line">
              <a:avLst/>
            </a:prstGeom>
            <a:noFill/>
            <a:ln w="12700">
              <a:solidFill>
                <a:srgbClr val="FFFF00"/>
              </a:solidFill>
              <a:prstDash val="dash"/>
              <a:round/>
              <a:headEnd/>
              <a:tailEnd/>
            </a:ln>
          </p:spPr>
          <p:txBody>
            <a:bodyPr/>
            <a:lstStyle/>
            <a:p>
              <a:pPr>
                <a:defRPr/>
              </a:pPr>
              <a:endParaRPr lang="en-US">
                <a:solidFill>
                  <a:srgbClr val="000000"/>
                </a:solidFill>
              </a:endParaRPr>
            </a:p>
          </p:txBody>
        </p:sp>
        <p:sp>
          <p:nvSpPr>
            <p:cNvPr id="72742" name="Text Box 34"/>
            <p:cNvSpPr txBox="1">
              <a:spLocks noChangeArrowheads="1"/>
            </p:cNvSpPr>
            <p:nvPr/>
          </p:nvSpPr>
          <p:spPr bwMode="auto">
            <a:xfrm>
              <a:off x="1123" y="3465"/>
              <a:ext cx="1601" cy="231"/>
            </a:xfrm>
            <a:prstGeom prst="rect">
              <a:avLst/>
            </a:prstGeom>
            <a:noFill/>
            <a:ln w="9525">
              <a:noFill/>
              <a:miter lim="800000"/>
              <a:headEnd/>
              <a:tailEnd/>
            </a:ln>
          </p:spPr>
          <p:txBody>
            <a:bodyPr wrap="none">
              <a:spAutoFit/>
            </a:bodyPr>
            <a:lstStyle/>
            <a:p>
              <a:pPr eaLnBrk="0" hangingPunct="0">
                <a:defRPr/>
              </a:pPr>
              <a:r>
                <a:rPr lang="en-GB">
                  <a:solidFill>
                    <a:srgbClr val="FFFFFF"/>
                  </a:solidFill>
                  <a:latin typeface="Helvetica" pitchFamily="34" charset="0"/>
                </a:rPr>
                <a:t>Starfish density (#/km</a:t>
              </a:r>
              <a:r>
                <a:rPr lang="en-GB" baseline="30000">
                  <a:solidFill>
                    <a:srgbClr val="FFFFFF"/>
                  </a:solidFill>
                  <a:latin typeface="Helvetica" pitchFamily="34" charset="0"/>
                </a:rPr>
                <a:t>2</a:t>
              </a:r>
              <a:r>
                <a:rPr lang="en-GB">
                  <a:solidFill>
                    <a:srgbClr val="FFFFFF"/>
                  </a:solidFill>
                  <a:latin typeface="Helvetica" pitchFamily="34" charset="0"/>
                </a:rPr>
                <a:t>)</a:t>
              </a:r>
            </a:p>
          </p:txBody>
        </p:sp>
        <p:sp>
          <p:nvSpPr>
            <p:cNvPr id="72743" name="Text Box 35"/>
            <p:cNvSpPr txBox="1">
              <a:spLocks noChangeArrowheads="1"/>
            </p:cNvSpPr>
            <p:nvPr/>
          </p:nvSpPr>
          <p:spPr bwMode="auto">
            <a:xfrm rot="-5400000">
              <a:off x="-220" y="2213"/>
              <a:ext cx="1524" cy="404"/>
            </a:xfrm>
            <a:prstGeom prst="rect">
              <a:avLst/>
            </a:prstGeom>
            <a:noFill/>
            <a:ln w="9525">
              <a:noFill/>
              <a:miter lim="800000"/>
              <a:headEnd/>
              <a:tailEnd/>
            </a:ln>
          </p:spPr>
          <p:txBody>
            <a:bodyPr wrap="none">
              <a:spAutoFit/>
            </a:bodyPr>
            <a:lstStyle/>
            <a:p>
              <a:pPr algn="ctr" eaLnBrk="0" hangingPunct="0">
                <a:defRPr/>
              </a:pPr>
              <a:r>
                <a:rPr lang="en-GB">
                  <a:solidFill>
                    <a:srgbClr val="FFFFFF"/>
                  </a:solidFill>
                </a:rPr>
                <a:t>Starfish</a:t>
              </a:r>
            </a:p>
            <a:p>
              <a:pPr algn="ctr" eaLnBrk="0" hangingPunct="0">
                <a:defRPr/>
              </a:pPr>
              <a:r>
                <a:rPr lang="en-GB">
                  <a:solidFill>
                    <a:srgbClr val="FFFFFF"/>
                  </a:solidFill>
                </a:rPr>
                <a:t>Per capita growth rate</a:t>
              </a:r>
            </a:p>
          </p:txBody>
        </p:sp>
      </p:grpSp>
      <p:grpSp>
        <p:nvGrpSpPr>
          <p:cNvPr id="3" name="Group 37"/>
          <p:cNvGrpSpPr>
            <a:grpSpLocks/>
          </p:cNvGrpSpPr>
          <p:nvPr/>
        </p:nvGrpSpPr>
        <p:grpSpPr bwMode="auto">
          <a:xfrm>
            <a:off x="5486400" y="2654300"/>
            <a:ext cx="3114675" cy="2514600"/>
            <a:chOff x="372" y="1689"/>
            <a:chExt cx="1962" cy="1584"/>
          </a:xfrm>
        </p:grpSpPr>
        <p:pic>
          <p:nvPicPr>
            <p:cNvPr id="87052" name="Picture 38" descr="COTS"/>
            <p:cNvPicPr>
              <a:picLocks noChangeAspect="1" noChangeArrowheads="1"/>
            </p:cNvPicPr>
            <p:nvPr/>
          </p:nvPicPr>
          <p:blipFill>
            <a:blip r:embed="rId3" cstate="print"/>
            <a:srcRect/>
            <a:stretch>
              <a:fillRect/>
            </a:stretch>
          </p:blipFill>
          <p:spPr bwMode="auto">
            <a:xfrm>
              <a:off x="372" y="1689"/>
              <a:ext cx="1962" cy="1179"/>
            </a:xfrm>
            <a:prstGeom prst="rect">
              <a:avLst/>
            </a:prstGeom>
            <a:noFill/>
            <a:ln w="9525">
              <a:noFill/>
              <a:miter lim="800000"/>
              <a:headEnd/>
              <a:tailEnd/>
            </a:ln>
          </p:spPr>
        </p:pic>
        <p:sp>
          <p:nvSpPr>
            <p:cNvPr id="72711" name="Text Box 39"/>
            <p:cNvSpPr txBox="1">
              <a:spLocks noChangeArrowheads="1"/>
            </p:cNvSpPr>
            <p:nvPr/>
          </p:nvSpPr>
          <p:spPr bwMode="auto">
            <a:xfrm>
              <a:off x="1302" y="3100"/>
              <a:ext cx="1" cy="173"/>
            </a:xfrm>
            <a:prstGeom prst="rect">
              <a:avLst/>
            </a:prstGeom>
            <a:noFill/>
            <a:ln w="9525">
              <a:noFill/>
              <a:miter lim="800000"/>
              <a:headEnd/>
              <a:tailEnd/>
            </a:ln>
          </p:spPr>
          <p:txBody>
            <a:bodyPr wrap="none" lIns="0" tIns="0" rIns="0" bIns="0">
              <a:spAutoFit/>
            </a:bodyPr>
            <a:lstStyle/>
            <a:p>
              <a:pPr algn="ctr">
                <a:defRPr/>
              </a:pPr>
              <a:endParaRPr lang="en-US">
                <a:solidFill>
                  <a:srgbClr val="FFFFFF"/>
                </a:solidFill>
              </a:endParaRPr>
            </a:p>
          </p:txBody>
        </p:sp>
      </p:grpSp>
      <p:sp>
        <p:nvSpPr>
          <p:cNvPr id="40" name="Text Box 32"/>
          <p:cNvSpPr txBox="1">
            <a:spLocks noChangeArrowheads="1"/>
          </p:cNvSpPr>
          <p:nvPr/>
        </p:nvSpPr>
        <p:spPr bwMode="auto">
          <a:xfrm>
            <a:off x="68263" y="6524625"/>
            <a:ext cx="4432300" cy="274638"/>
          </a:xfrm>
          <a:prstGeom prst="rect">
            <a:avLst/>
          </a:prstGeom>
          <a:noFill/>
          <a:ln w="9525">
            <a:noFill/>
            <a:miter lim="800000"/>
            <a:headEnd/>
            <a:tailEnd/>
          </a:ln>
        </p:spPr>
        <p:txBody>
          <a:bodyPr wrap="none">
            <a:spAutoFit/>
          </a:bodyPr>
          <a:lstStyle/>
          <a:p>
            <a:pPr eaLnBrk="0" hangingPunct="0">
              <a:defRPr/>
            </a:pPr>
            <a:r>
              <a:rPr lang="en-GB" sz="1200" dirty="0">
                <a:solidFill>
                  <a:srgbClr val="FFFFFF"/>
                </a:solidFill>
                <a:latin typeface="Helvetica" pitchFamily="34" charset="0"/>
              </a:rPr>
              <a:t>Dulvy, Freckleton &amp; Polunin (2004) Ecology Letters 7:4210-416</a:t>
            </a:r>
          </a:p>
        </p:txBody>
      </p:sp>
      <p:grpSp>
        <p:nvGrpSpPr>
          <p:cNvPr id="4" name="Group 46"/>
          <p:cNvGrpSpPr>
            <a:grpSpLocks/>
          </p:cNvGrpSpPr>
          <p:nvPr/>
        </p:nvGrpSpPr>
        <p:grpSpPr bwMode="auto">
          <a:xfrm>
            <a:off x="1752600" y="2955925"/>
            <a:ext cx="3521075" cy="2339975"/>
            <a:chOff x="1752600" y="2955580"/>
            <a:chExt cx="3520698" cy="2340378"/>
          </a:xfrm>
        </p:grpSpPr>
        <p:sp>
          <p:nvSpPr>
            <p:cNvPr id="42" name="Freeform 41"/>
            <p:cNvSpPr/>
            <p:nvPr/>
          </p:nvSpPr>
          <p:spPr>
            <a:xfrm>
              <a:off x="1752600" y="3123884"/>
              <a:ext cx="2796876" cy="1659224"/>
            </a:xfrm>
            <a:custGeom>
              <a:avLst/>
              <a:gdLst>
                <a:gd name="connsiteX0" fmla="*/ 0 w 2796209"/>
                <a:gd name="connsiteY0" fmla="*/ 1658731 h 1658731"/>
                <a:gd name="connsiteX1" fmla="*/ 2107096 w 2796209"/>
                <a:gd name="connsiteY1" fmla="*/ 81722 h 1658731"/>
                <a:gd name="connsiteX2" fmla="*/ 2796209 w 2796209"/>
                <a:gd name="connsiteY2" fmla="*/ 1168400 h 1658731"/>
                <a:gd name="connsiteX3" fmla="*/ 2796209 w 2796209"/>
                <a:gd name="connsiteY3" fmla="*/ 1168400 h 1658731"/>
              </a:gdLst>
              <a:ahLst/>
              <a:cxnLst>
                <a:cxn ang="0">
                  <a:pos x="connsiteX0" y="connsiteY0"/>
                </a:cxn>
                <a:cxn ang="0">
                  <a:pos x="connsiteX1" y="connsiteY1"/>
                </a:cxn>
                <a:cxn ang="0">
                  <a:pos x="connsiteX2" y="connsiteY2"/>
                </a:cxn>
                <a:cxn ang="0">
                  <a:pos x="connsiteX3" y="connsiteY3"/>
                </a:cxn>
              </a:cxnLst>
              <a:rect l="l" t="t" r="r" b="b"/>
              <a:pathLst>
                <a:path w="2796209" h="1658731">
                  <a:moveTo>
                    <a:pt x="0" y="1658731"/>
                  </a:moveTo>
                  <a:cubicBezTo>
                    <a:pt x="820530" y="911087"/>
                    <a:pt x="1641061" y="163444"/>
                    <a:pt x="2107096" y="81722"/>
                  </a:cubicBezTo>
                  <a:cubicBezTo>
                    <a:pt x="2573131" y="0"/>
                    <a:pt x="2796209" y="1168400"/>
                    <a:pt x="2796209" y="1168400"/>
                  </a:cubicBezTo>
                  <a:lnTo>
                    <a:pt x="2796209" y="116840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43" name="Right Arrow 42"/>
            <p:cNvSpPr/>
            <p:nvPr/>
          </p:nvSpPr>
          <p:spPr>
            <a:xfrm rot="4482622">
              <a:off x="4401759" y="3778102"/>
              <a:ext cx="685918" cy="39365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 name="Right Arrow 43"/>
            <p:cNvSpPr/>
            <p:nvPr/>
          </p:nvSpPr>
          <p:spPr>
            <a:xfrm rot="15336633" flipV="1">
              <a:off x="4733510" y="4756170"/>
              <a:ext cx="685918" cy="39365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 name="Right Arrow 44"/>
            <p:cNvSpPr/>
            <p:nvPr/>
          </p:nvSpPr>
          <p:spPr>
            <a:xfrm rot="8854066" flipV="1">
              <a:off x="2871668" y="2955580"/>
              <a:ext cx="685727" cy="39376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 name="Right Arrow 45"/>
            <p:cNvSpPr/>
            <p:nvPr/>
          </p:nvSpPr>
          <p:spPr>
            <a:xfrm rot="8390512" flipV="1">
              <a:off x="1881174" y="3811390"/>
              <a:ext cx="685727" cy="39376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7" name="Oval 66"/>
          <p:cNvSpPr>
            <a:spLocks noChangeAspect="1" noChangeArrowheads="1"/>
          </p:cNvSpPr>
          <p:nvPr/>
        </p:nvSpPr>
        <p:spPr bwMode="auto">
          <a:xfrm>
            <a:off x="4495800" y="4267200"/>
            <a:ext cx="230187" cy="23018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48" name="Oval 67"/>
          <p:cNvSpPr>
            <a:spLocks noChangeAspect="1" noChangeArrowheads="1"/>
          </p:cNvSpPr>
          <p:nvPr/>
        </p:nvSpPr>
        <p:spPr bwMode="auto">
          <a:xfrm>
            <a:off x="2057400" y="4267200"/>
            <a:ext cx="230187" cy="230187"/>
          </a:xfrm>
          <a:prstGeom prst="ellipse">
            <a:avLst/>
          </a:prstGeom>
          <a:solidFill>
            <a:srgbClr val="FFFF00"/>
          </a:solidFill>
          <a:ln w="9525">
            <a:solidFill>
              <a:srgbClr val="FFFF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p:txBody>
          <a:bodyPr/>
          <a:lstStyle/>
          <a:p>
            <a:pPr eaLnBrk="1" hangingPunct="1">
              <a:defRPr/>
            </a:pPr>
            <a:r>
              <a:rPr lang="en-GB" dirty="0" smtClean="0">
                <a:solidFill>
                  <a:srgbClr val="66FFFF"/>
                </a:solidFill>
                <a:latin typeface="Helvetica" pitchFamily="34" charset="0"/>
              </a:rPr>
              <a:t>Who are the starfish predators?</a:t>
            </a:r>
          </a:p>
        </p:txBody>
      </p:sp>
      <p:pic>
        <p:nvPicPr>
          <p:cNvPr id="86019" name="Picture 3" descr="Hemi_mela"/>
          <p:cNvPicPr>
            <a:picLocks noChangeAspect="1" noChangeArrowheads="1"/>
          </p:cNvPicPr>
          <p:nvPr/>
        </p:nvPicPr>
        <p:blipFill>
          <a:blip r:embed="rId3" cstate="print"/>
          <a:srcRect/>
          <a:stretch>
            <a:fillRect/>
          </a:stretch>
        </p:blipFill>
        <p:spPr bwMode="auto">
          <a:xfrm>
            <a:off x="304800" y="1676400"/>
            <a:ext cx="2936875" cy="1812925"/>
          </a:xfrm>
          <a:prstGeom prst="rect">
            <a:avLst/>
          </a:prstGeom>
          <a:noFill/>
          <a:ln w="9525">
            <a:noFill/>
            <a:miter lim="800000"/>
            <a:headEnd/>
            <a:tailEnd/>
          </a:ln>
        </p:spPr>
      </p:pic>
      <p:pic>
        <p:nvPicPr>
          <p:cNvPr id="86020" name="Picture 4" descr="Bali_cons"/>
          <p:cNvPicPr>
            <a:picLocks noChangeAspect="1" noChangeArrowheads="1"/>
          </p:cNvPicPr>
          <p:nvPr/>
        </p:nvPicPr>
        <p:blipFill>
          <a:blip r:embed="rId4" cstate="print"/>
          <a:srcRect/>
          <a:stretch>
            <a:fillRect/>
          </a:stretch>
        </p:blipFill>
        <p:spPr bwMode="auto">
          <a:xfrm>
            <a:off x="3352800" y="1752600"/>
            <a:ext cx="2459038" cy="1771650"/>
          </a:xfrm>
          <a:prstGeom prst="rect">
            <a:avLst/>
          </a:prstGeom>
          <a:noFill/>
          <a:ln w="9525">
            <a:noFill/>
            <a:miter lim="800000"/>
            <a:headEnd/>
            <a:tailEnd/>
          </a:ln>
        </p:spPr>
      </p:pic>
      <p:pic>
        <p:nvPicPr>
          <p:cNvPr id="86021" name="Picture 5" descr="Mono_grand"/>
          <p:cNvPicPr>
            <a:picLocks noChangeAspect="1" noChangeArrowheads="1"/>
          </p:cNvPicPr>
          <p:nvPr/>
        </p:nvPicPr>
        <p:blipFill>
          <a:blip r:embed="rId5" cstate="print"/>
          <a:srcRect/>
          <a:stretch>
            <a:fillRect/>
          </a:stretch>
        </p:blipFill>
        <p:spPr bwMode="auto">
          <a:xfrm>
            <a:off x="381000" y="3657600"/>
            <a:ext cx="2819400" cy="1758950"/>
          </a:xfrm>
          <a:prstGeom prst="rect">
            <a:avLst/>
          </a:prstGeom>
          <a:noFill/>
          <a:ln w="9525">
            <a:noFill/>
            <a:miter lim="800000"/>
            <a:headEnd/>
            <a:tailEnd/>
          </a:ln>
        </p:spPr>
      </p:pic>
      <p:pic>
        <p:nvPicPr>
          <p:cNvPr id="86022" name="Picture 6" descr="Oxy_Diag"/>
          <p:cNvPicPr>
            <a:picLocks noChangeAspect="1" noChangeArrowheads="1"/>
          </p:cNvPicPr>
          <p:nvPr/>
        </p:nvPicPr>
        <p:blipFill>
          <a:blip r:embed="rId6" cstate="print"/>
          <a:srcRect/>
          <a:stretch>
            <a:fillRect/>
          </a:stretch>
        </p:blipFill>
        <p:spPr bwMode="auto">
          <a:xfrm>
            <a:off x="3352800" y="3733800"/>
            <a:ext cx="2514600" cy="1139825"/>
          </a:xfrm>
          <a:prstGeom prst="rect">
            <a:avLst/>
          </a:prstGeom>
          <a:noFill/>
          <a:ln w="9525">
            <a:noFill/>
            <a:miter lim="800000"/>
            <a:headEnd/>
            <a:tailEnd/>
          </a:ln>
        </p:spPr>
      </p:pic>
      <p:pic>
        <p:nvPicPr>
          <p:cNvPr id="86023" name="Picture 7" descr="Epi_poly"/>
          <p:cNvPicPr>
            <a:picLocks noChangeAspect="1" noChangeArrowheads="1"/>
          </p:cNvPicPr>
          <p:nvPr/>
        </p:nvPicPr>
        <p:blipFill>
          <a:blip r:embed="rId7" cstate="print"/>
          <a:srcRect/>
          <a:stretch>
            <a:fillRect/>
          </a:stretch>
        </p:blipFill>
        <p:spPr bwMode="auto">
          <a:xfrm>
            <a:off x="5943600" y="1752600"/>
            <a:ext cx="2819400" cy="1476375"/>
          </a:xfrm>
          <a:prstGeom prst="rect">
            <a:avLst/>
          </a:prstGeom>
          <a:noFill/>
          <a:ln w="9525">
            <a:noFill/>
            <a:miter lim="800000"/>
            <a:headEnd/>
            <a:tailEnd/>
          </a:ln>
        </p:spPr>
      </p:pic>
      <p:pic>
        <p:nvPicPr>
          <p:cNvPr id="86024" name="Picture 8" descr="Plec_laevis"/>
          <p:cNvPicPr>
            <a:picLocks noChangeAspect="1" noChangeArrowheads="1"/>
          </p:cNvPicPr>
          <p:nvPr/>
        </p:nvPicPr>
        <p:blipFill>
          <a:blip r:embed="rId8" cstate="print"/>
          <a:srcRect/>
          <a:stretch>
            <a:fillRect/>
          </a:stretch>
        </p:blipFill>
        <p:spPr bwMode="auto">
          <a:xfrm>
            <a:off x="6019800" y="3657600"/>
            <a:ext cx="2895600" cy="1774825"/>
          </a:xfrm>
          <a:prstGeom prst="rect">
            <a:avLst/>
          </a:prstGeom>
          <a:noFill/>
          <a:ln w="9525">
            <a:noFill/>
            <a:miter lim="800000"/>
            <a:headEnd/>
            <a:tailEnd/>
          </a:ln>
        </p:spPr>
      </p:pic>
      <p:sp>
        <p:nvSpPr>
          <p:cNvPr id="74761" name="Text Box 9"/>
          <p:cNvSpPr txBox="1">
            <a:spLocks noChangeArrowheads="1"/>
          </p:cNvSpPr>
          <p:nvPr/>
        </p:nvSpPr>
        <p:spPr bwMode="auto">
          <a:xfrm>
            <a:off x="1012825" y="5562600"/>
            <a:ext cx="6607175" cy="1069975"/>
          </a:xfrm>
          <a:prstGeom prst="rect">
            <a:avLst/>
          </a:prstGeom>
          <a:noFill/>
          <a:ln w="9525">
            <a:noFill/>
            <a:miter lim="800000"/>
            <a:headEnd/>
            <a:tailEnd/>
          </a:ln>
        </p:spPr>
        <p:txBody>
          <a:bodyPr wrap="none">
            <a:spAutoFit/>
          </a:bodyPr>
          <a:lstStyle/>
          <a:p>
            <a:pPr>
              <a:defRPr/>
            </a:pPr>
            <a:r>
              <a:rPr lang="en-GB" sz="1600">
                <a:solidFill>
                  <a:srgbClr val="FFFF00"/>
                </a:solidFill>
                <a:ea typeface="+mn-ea"/>
              </a:rPr>
              <a:t>Negatively correlated with fishing and negatively correlated with starfish</a:t>
            </a:r>
          </a:p>
          <a:p>
            <a:pPr>
              <a:defRPr/>
            </a:pPr>
            <a:endParaRPr lang="en-GB" sz="1600">
              <a:solidFill>
                <a:srgbClr val="FFFF00"/>
              </a:solidFill>
              <a:ea typeface="+mn-ea"/>
            </a:endParaRPr>
          </a:p>
          <a:p>
            <a:pPr>
              <a:defRPr/>
            </a:pPr>
            <a:r>
              <a:rPr lang="en-GB" sz="1600">
                <a:solidFill>
                  <a:srgbClr val="FFFF00"/>
                </a:solidFill>
                <a:ea typeface="+mn-ea"/>
              </a:rPr>
              <a:t>All are known to feed on large morphologically-defended invertebrates, </a:t>
            </a:r>
          </a:p>
          <a:p>
            <a:pPr>
              <a:defRPr/>
            </a:pPr>
            <a:r>
              <a:rPr lang="en-GB" sz="1600">
                <a:solidFill>
                  <a:srgbClr val="FFFF00"/>
                </a:solidFill>
                <a:ea typeface="+mn-ea"/>
              </a:rPr>
              <a:t>congeners of urchin &amp; starfish predators in other regions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CA" sz="4000" dirty="0" smtClean="0">
                <a:ea typeface="ＭＳ Ｐゴシック" charset="-128"/>
              </a:rPr>
              <a:t>Fishing induced trophic cascade</a:t>
            </a:r>
            <a:endParaRPr lang="en-US" sz="4000" dirty="0" smtClean="0">
              <a:ea typeface="ＭＳ Ｐゴシック" charset="-128"/>
            </a:endParaRPr>
          </a:p>
        </p:txBody>
      </p:sp>
      <p:pic>
        <p:nvPicPr>
          <p:cNvPr id="90115" name="Picture 3" descr="COTS"/>
          <p:cNvPicPr>
            <a:picLocks noChangeAspect="1" noChangeArrowheads="1"/>
          </p:cNvPicPr>
          <p:nvPr/>
        </p:nvPicPr>
        <p:blipFill>
          <a:blip r:embed="rId3" cstate="print"/>
          <a:srcRect/>
          <a:stretch>
            <a:fillRect/>
          </a:stretch>
        </p:blipFill>
        <p:spPr bwMode="auto">
          <a:xfrm>
            <a:off x="900113" y="3484563"/>
            <a:ext cx="2663825" cy="1600200"/>
          </a:xfrm>
          <a:prstGeom prst="rect">
            <a:avLst/>
          </a:prstGeom>
          <a:noFill/>
          <a:ln w="9525">
            <a:noFill/>
            <a:miter lim="800000"/>
            <a:headEnd/>
            <a:tailEnd/>
          </a:ln>
        </p:spPr>
      </p:pic>
      <p:pic>
        <p:nvPicPr>
          <p:cNvPr id="90116" name="Picture 4"/>
          <p:cNvPicPr>
            <a:picLocks noChangeAspect="1" noChangeArrowheads="1"/>
          </p:cNvPicPr>
          <p:nvPr/>
        </p:nvPicPr>
        <p:blipFill>
          <a:blip r:embed="rId4" cstate="print"/>
          <a:srcRect/>
          <a:stretch>
            <a:fillRect/>
          </a:stretch>
        </p:blipFill>
        <p:spPr bwMode="auto">
          <a:xfrm>
            <a:off x="1335088" y="5373688"/>
            <a:ext cx="1795462" cy="1343025"/>
          </a:xfrm>
          <a:prstGeom prst="rect">
            <a:avLst/>
          </a:prstGeom>
          <a:noFill/>
          <a:ln w="9525">
            <a:noFill/>
            <a:miter lim="800000"/>
            <a:headEnd/>
            <a:tailEnd/>
          </a:ln>
        </p:spPr>
      </p:pic>
      <p:pic>
        <p:nvPicPr>
          <p:cNvPr id="90117" name="Picture 5" descr="Bal_undu"/>
          <p:cNvPicPr>
            <a:picLocks noChangeAspect="1" noChangeArrowheads="1"/>
          </p:cNvPicPr>
          <p:nvPr/>
        </p:nvPicPr>
        <p:blipFill>
          <a:blip r:embed="rId5" cstate="print"/>
          <a:srcRect/>
          <a:stretch>
            <a:fillRect/>
          </a:stretch>
        </p:blipFill>
        <p:spPr bwMode="auto">
          <a:xfrm>
            <a:off x="909638" y="1700213"/>
            <a:ext cx="2643187" cy="1576387"/>
          </a:xfrm>
          <a:prstGeom prst="rect">
            <a:avLst/>
          </a:prstGeom>
          <a:noFill/>
          <a:ln w="9525">
            <a:noFill/>
            <a:miter lim="800000"/>
            <a:headEnd/>
            <a:tailEnd/>
          </a:ln>
        </p:spPr>
      </p:pic>
      <p:sp>
        <p:nvSpPr>
          <p:cNvPr id="90118" name="Line 6"/>
          <p:cNvSpPr>
            <a:spLocks noChangeShapeType="1"/>
          </p:cNvSpPr>
          <p:nvPr/>
        </p:nvSpPr>
        <p:spPr bwMode="auto">
          <a:xfrm>
            <a:off x="2232025" y="3213100"/>
            <a:ext cx="0" cy="431800"/>
          </a:xfrm>
          <a:prstGeom prst="line">
            <a:avLst/>
          </a:prstGeom>
          <a:noFill/>
          <a:ln w="57150">
            <a:solidFill>
              <a:schemeClr val="bg1"/>
            </a:solidFill>
            <a:round/>
            <a:headEnd/>
            <a:tailEnd type="triangle" w="med" len="med"/>
          </a:ln>
        </p:spPr>
        <p:txBody>
          <a:bodyPr/>
          <a:lstStyle/>
          <a:p>
            <a:endParaRPr lang="en-US">
              <a:solidFill>
                <a:prstClr val="white"/>
              </a:solidFill>
            </a:endParaRPr>
          </a:p>
        </p:txBody>
      </p:sp>
      <p:sp>
        <p:nvSpPr>
          <p:cNvPr id="90119" name="Line 7"/>
          <p:cNvSpPr>
            <a:spLocks noChangeShapeType="1"/>
          </p:cNvSpPr>
          <p:nvPr/>
        </p:nvSpPr>
        <p:spPr bwMode="auto">
          <a:xfrm>
            <a:off x="2232025" y="5013325"/>
            <a:ext cx="0" cy="431800"/>
          </a:xfrm>
          <a:prstGeom prst="line">
            <a:avLst/>
          </a:prstGeom>
          <a:noFill/>
          <a:ln w="57150">
            <a:solidFill>
              <a:schemeClr val="bg1"/>
            </a:solidFill>
            <a:round/>
            <a:headEnd/>
            <a:tailEnd type="triangle" w="med" len="med"/>
          </a:ln>
        </p:spPr>
        <p:txBody>
          <a:bodyPr/>
          <a:lstStyle/>
          <a:p>
            <a:endParaRPr lang="en-US">
              <a:solidFill>
                <a:prstClr val="white"/>
              </a:solidFill>
            </a:endParaRPr>
          </a:p>
        </p:txBody>
      </p:sp>
      <p:grpSp>
        <p:nvGrpSpPr>
          <p:cNvPr id="2" name="Group 36"/>
          <p:cNvGrpSpPr>
            <a:grpSpLocks/>
          </p:cNvGrpSpPr>
          <p:nvPr/>
        </p:nvGrpSpPr>
        <p:grpSpPr bwMode="auto">
          <a:xfrm>
            <a:off x="5187950" y="5056188"/>
            <a:ext cx="3633788" cy="1814512"/>
            <a:chOff x="3268" y="3185"/>
            <a:chExt cx="2289" cy="1143"/>
          </a:xfrm>
        </p:grpSpPr>
        <p:sp>
          <p:nvSpPr>
            <p:cNvPr id="90181" name="Text Box 37"/>
            <p:cNvSpPr txBox="1">
              <a:spLocks noChangeArrowheads="1"/>
            </p:cNvSpPr>
            <p:nvPr/>
          </p:nvSpPr>
          <p:spPr bwMode="auto">
            <a:xfrm rot="-5400000">
              <a:off x="2999" y="3563"/>
              <a:ext cx="691" cy="154"/>
            </a:xfrm>
            <a:prstGeom prst="rect">
              <a:avLst/>
            </a:prstGeom>
            <a:noFill/>
            <a:ln w="9525">
              <a:noFill/>
              <a:miter lim="800000"/>
              <a:headEnd/>
              <a:tailEnd/>
            </a:ln>
          </p:spPr>
          <p:txBody>
            <a:bodyPr wrap="none">
              <a:spAutoFit/>
            </a:bodyPr>
            <a:lstStyle/>
            <a:p>
              <a:pPr algn="ctr" eaLnBrk="0" hangingPunct="0"/>
              <a:r>
                <a:rPr lang="en-GB" sz="1000">
                  <a:solidFill>
                    <a:prstClr val="white"/>
                  </a:solidFill>
                  <a:latin typeface="Helvetica" pitchFamily="34" charset="0"/>
                </a:rPr>
                <a:t>Benthic cover %</a:t>
              </a:r>
            </a:p>
          </p:txBody>
        </p:sp>
        <p:sp>
          <p:nvSpPr>
            <p:cNvPr id="90182" name="Text Box 38"/>
            <p:cNvSpPr txBox="1">
              <a:spLocks noChangeArrowheads="1"/>
            </p:cNvSpPr>
            <p:nvPr/>
          </p:nvSpPr>
          <p:spPr bwMode="auto">
            <a:xfrm>
              <a:off x="3764" y="4174"/>
              <a:ext cx="935" cy="154"/>
            </a:xfrm>
            <a:prstGeom prst="rect">
              <a:avLst/>
            </a:prstGeom>
            <a:noFill/>
            <a:ln w="9525">
              <a:noFill/>
              <a:miter lim="800000"/>
              <a:headEnd/>
              <a:tailEnd/>
            </a:ln>
          </p:spPr>
          <p:txBody>
            <a:bodyPr wrap="none">
              <a:spAutoFit/>
            </a:bodyPr>
            <a:lstStyle/>
            <a:p>
              <a:pPr eaLnBrk="0" hangingPunct="0"/>
              <a:r>
                <a:rPr lang="en-GB" sz="1000">
                  <a:solidFill>
                    <a:prstClr val="white"/>
                  </a:solidFill>
                  <a:latin typeface="Helvetica" pitchFamily="34" charset="0"/>
                </a:rPr>
                <a:t>Predator density (g m</a:t>
              </a:r>
              <a:r>
                <a:rPr lang="en-GB" sz="1000" baseline="30000">
                  <a:solidFill>
                    <a:prstClr val="white"/>
                  </a:solidFill>
                  <a:latin typeface="Helvetica" pitchFamily="34" charset="0"/>
                </a:rPr>
                <a:t>2</a:t>
              </a:r>
              <a:r>
                <a:rPr lang="en-GB" sz="1000">
                  <a:solidFill>
                    <a:prstClr val="white"/>
                  </a:solidFill>
                  <a:latin typeface="Helvetica" pitchFamily="34" charset="0"/>
                </a:rPr>
                <a:t>)</a:t>
              </a:r>
            </a:p>
          </p:txBody>
        </p:sp>
        <p:sp>
          <p:nvSpPr>
            <p:cNvPr id="90183" name="Text Box 39"/>
            <p:cNvSpPr txBox="1">
              <a:spLocks noChangeAspect="1" noChangeArrowheads="1"/>
            </p:cNvSpPr>
            <p:nvPr/>
          </p:nvSpPr>
          <p:spPr bwMode="auto">
            <a:xfrm>
              <a:off x="4558" y="3838"/>
              <a:ext cx="999" cy="154"/>
            </a:xfrm>
            <a:prstGeom prst="rect">
              <a:avLst/>
            </a:prstGeom>
            <a:noFill/>
            <a:ln w="9525">
              <a:noFill/>
              <a:miter lim="800000"/>
              <a:headEnd/>
              <a:tailEnd/>
            </a:ln>
          </p:spPr>
          <p:txBody>
            <a:bodyPr wrap="none">
              <a:spAutoFit/>
            </a:bodyPr>
            <a:lstStyle/>
            <a:p>
              <a:pPr algn="ctr" eaLnBrk="0" hangingPunct="0"/>
              <a:r>
                <a:rPr lang="en-GB" sz="1000" b="1">
                  <a:solidFill>
                    <a:srgbClr val="FFFF00"/>
                  </a:solidFill>
                  <a:latin typeface="Helvetica" pitchFamily="34" charset="0"/>
                </a:rPr>
                <a:t>Non-calcifying benthos</a:t>
              </a:r>
            </a:p>
          </p:txBody>
        </p:sp>
        <p:sp>
          <p:nvSpPr>
            <p:cNvPr id="90184" name="Line 40"/>
            <p:cNvSpPr>
              <a:spLocks noChangeAspect="1" noChangeShapeType="1"/>
            </p:cNvSpPr>
            <p:nvPr/>
          </p:nvSpPr>
          <p:spPr bwMode="auto">
            <a:xfrm>
              <a:off x="3662" y="3236"/>
              <a:ext cx="0" cy="808"/>
            </a:xfrm>
            <a:prstGeom prst="line">
              <a:avLst/>
            </a:prstGeom>
            <a:noFill/>
            <a:ln w="28575">
              <a:solidFill>
                <a:srgbClr val="FFFF00"/>
              </a:solidFill>
              <a:round/>
              <a:headEnd/>
              <a:tailEnd/>
            </a:ln>
          </p:spPr>
          <p:txBody>
            <a:bodyPr/>
            <a:lstStyle/>
            <a:p>
              <a:endParaRPr lang="en-US">
                <a:solidFill>
                  <a:prstClr val="white"/>
                </a:solidFill>
              </a:endParaRPr>
            </a:p>
          </p:txBody>
        </p:sp>
        <p:sp>
          <p:nvSpPr>
            <p:cNvPr id="90185" name="Line 41"/>
            <p:cNvSpPr>
              <a:spLocks noChangeAspect="1" noChangeShapeType="1"/>
            </p:cNvSpPr>
            <p:nvPr/>
          </p:nvSpPr>
          <p:spPr bwMode="auto">
            <a:xfrm>
              <a:off x="3662" y="4044"/>
              <a:ext cx="16" cy="0"/>
            </a:xfrm>
            <a:prstGeom prst="line">
              <a:avLst/>
            </a:prstGeom>
            <a:noFill/>
            <a:ln w="28575">
              <a:solidFill>
                <a:srgbClr val="FFFF00"/>
              </a:solidFill>
              <a:round/>
              <a:headEnd/>
              <a:tailEnd/>
            </a:ln>
          </p:spPr>
          <p:txBody>
            <a:bodyPr/>
            <a:lstStyle/>
            <a:p>
              <a:endParaRPr lang="en-US">
                <a:solidFill>
                  <a:prstClr val="white"/>
                </a:solidFill>
              </a:endParaRPr>
            </a:p>
          </p:txBody>
        </p:sp>
        <p:sp>
          <p:nvSpPr>
            <p:cNvPr id="90186" name="Line 42"/>
            <p:cNvSpPr>
              <a:spLocks noChangeAspect="1" noChangeShapeType="1"/>
            </p:cNvSpPr>
            <p:nvPr/>
          </p:nvSpPr>
          <p:spPr bwMode="auto">
            <a:xfrm>
              <a:off x="3662" y="3639"/>
              <a:ext cx="16"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87" name="Line 43"/>
            <p:cNvSpPr>
              <a:spLocks noChangeAspect="1" noChangeShapeType="1"/>
            </p:cNvSpPr>
            <p:nvPr/>
          </p:nvSpPr>
          <p:spPr bwMode="auto">
            <a:xfrm>
              <a:off x="3662" y="3236"/>
              <a:ext cx="16"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88" name="Line 44"/>
            <p:cNvSpPr>
              <a:spLocks noChangeAspect="1" noChangeShapeType="1"/>
            </p:cNvSpPr>
            <p:nvPr/>
          </p:nvSpPr>
          <p:spPr bwMode="auto">
            <a:xfrm>
              <a:off x="3662" y="4044"/>
              <a:ext cx="1118" cy="0"/>
            </a:xfrm>
            <a:prstGeom prst="line">
              <a:avLst/>
            </a:prstGeom>
            <a:noFill/>
            <a:ln w="28575">
              <a:solidFill>
                <a:srgbClr val="FFFF00"/>
              </a:solidFill>
              <a:round/>
              <a:headEnd/>
              <a:tailEnd/>
            </a:ln>
          </p:spPr>
          <p:txBody>
            <a:bodyPr/>
            <a:lstStyle/>
            <a:p>
              <a:endParaRPr lang="en-US">
                <a:solidFill>
                  <a:prstClr val="white"/>
                </a:solidFill>
              </a:endParaRPr>
            </a:p>
          </p:txBody>
        </p:sp>
        <p:sp>
          <p:nvSpPr>
            <p:cNvPr id="90189" name="Line 45"/>
            <p:cNvSpPr>
              <a:spLocks noChangeAspect="1" noChangeShapeType="1"/>
            </p:cNvSpPr>
            <p:nvPr/>
          </p:nvSpPr>
          <p:spPr bwMode="auto">
            <a:xfrm flipV="1">
              <a:off x="4780" y="4027"/>
              <a:ext cx="1" cy="17"/>
            </a:xfrm>
            <a:prstGeom prst="line">
              <a:avLst/>
            </a:prstGeom>
            <a:noFill/>
            <a:ln w="28575">
              <a:solidFill>
                <a:srgbClr val="FFFF00"/>
              </a:solidFill>
              <a:round/>
              <a:headEnd/>
              <a:tailEnd/>
            </a:ln>
          </p:spPr>
          <p:txBody>
            <a:bodyPr/>
            <a:lstStyle/>
            <a:p>
              <a:endParaRPr lang="en-US">
                <a:solidFill>
                  <a:prstClr val="white"/>
                </a:solidFill>
              </a:endParaRPr>
            </a:p>
          </p:txBody>
        </p:sp>
        <p:sp>
          <p:nvSpPr>
            <p:cNvPr id="90190" name="Line 46"/>
            <p:cNvSpPr>
              <a:spLocks noChangeAspect="1" noChangeShapeType="1"/>
            </p:cNvSpPr>
            <p:nvPr/>
          </p:nvSpPr>
          <p:spPr bwMode="auto">
            <a:xfrm flipV="1">
              <a:off x="4221" y="4027"/>
              <a:ext cx="0" cy="17"/>
            </a:xfrm>
            <a:prstGeom prst="line">
              <a:avLst/>
            </a:prstGeom>
            <a:noFill/>
            <a:ln w="28575">
              <a:solidFill>
                <a:srgbClr val="FFFF00"/>
              </a:solidFill>
              <a:round/>
              <a:headEnd/>
              <a:tailEnd/>
            </a:ln>
          </p:spPr>
          <p:txBody>
            <a:bodyPr/>
            <a:lstStyle/>
            <a:p>
              <a:endParaRPr lang="en-US">
                <a:solidFill>
                  <a:prstClr val="white"/>
                </a:solidFill>
              </a:endParaRPr>
            </a:p>
          </p:txBody>
        </p:sp>
        <p:sp>
          <p:nvSpPr>
            <p:cNvPr id="90191" name="Line 47"/>
            <p:cNvSpPr>
              <a:spLocks noChangeAspect="1" noChangeShapeType="1"/>
            </p:cNvSpPr>
            <p:nvPr/>
          </p:nvSpPr>
          <p:spPr bwMode="auto">
            <a:xfrm flipV="1">
              <a:off x="3662" y="4027"/>
              <a:ext cx="0" cy="17"/>
            </a:xfrm>
            <a:prstGeom prst="line">
              <a:avLst/>
            </a:prstGeom>
            <a:noFill/>
            <a:ln w="28575">
              <a:solidFill>
                <a:srgbClr val="FFFF00"/>
              </a:solidFill>
              <a:round/>
              <a:headEnd/>
              <a:tailEnd/>
            </a:ln>
          </p:spPr>
          <p:txBody>
            <a:bodyPr/>
            <a:lstStyle/>
            <a:p>
              <a:endParaRPr lang="en-US">
                <a:solidFill>
                  <a:prstClr val="white"/>
                </a:solidFill>
              </a:endParaRPr>
            </a:p>
          </p:txBody>
        </p:sp>
        <p:sp>
          <p:nvSpPr>
            <p:cNvPr id="90192" name="Oval 48"/>
            <p:cNvSpPr>
              <a:spLocks noChangeAspect="1" noChangeArrowheads="1"/>
            </p:cNvSpPr>
            <p:nvPr/>
          </p:nvSpPr>
          <p:spPr bwMode="auto">
            <a:xfrm>
              <a:off x="3981" y="3453"/>
              <a:ext cx="40" cy="40"/>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193" name="Oval 49"/>
            <p:cNvSpPr>
              <a:spLocks noChangeAspect="1" noChangeArrowheads="1"/>
            </p:cNvSpPr>
            <p:nvPr/>
          </p:nvSpPr>
          <p:spPr bwMode="auto">
            <a:xfrm>
              <a:off x="3708" y="3402"/>
              <a:ext cx="41" cy="40"/>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194" name="Oval 50"/>
            <p:cNvSpPr>
              <a:spLocks noChangeAspect="1" noChangeArrowheads="1"/>
            </p:cNvSpPr>
            <p:nvPr/>
          </p:nvSpPr>
          <p:spPr bwMode="auto">
            <a:xfrm>
              <a:off x="4300" y="3699"/>
              <a:ext cx="40" cy="41"/>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195" name="Oval 51"/>
            <p:cNvSpPr>
              <a:spLocks noChangeAspect="1" noChangeArrowheads="1"/>
            </p:cNvSpPr>
            <p:nvPr/>
          </p:nvSpPr>
          <p:spPr bwMode="auto">
            <a:xfrm>
              <a:off x="4319" y="3544"/>
              <a:ext cx="40" cy="40"/>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196" name="Oval 52"/>
            <p:cNvSpPr>
              <a:spLocks noChangeAspect="1" noChangeArrowheads="1"/>
            </p:cNvSpPr>
            <p:nvPr/>
          </p:nvSpPr>
          <p:spPr bwMode="auto">
            <a:xfrm>
              <a:off x="4102" y="3399"/>
              <a:ext cx="40" cy="41"/>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197" name="Oval 53"/>
            <p:cNvSpPr>
              <a:spLocks noChangeAspect="1" noChangeArrowheads="1"/>
            </p:cNvSpPr>
            <p:nvPr/>
          </p:nvSpPr>
          <p:spPr bwMode="auto">
            <a:xfrm>
              <a:off x="4419" y="3423"/>
              <a:ext cx="40" cy="40"/>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198" name="Oval 54"/>
            <p:cNvSpPr>
              <a:spLocks noChangeAspect="1" noChangeArrowheads="1"/>
            </p:cNvSpPr>
            <p:nvPr/>
          </p:nvSpPr>
          <p:spPr bwMode="auto">
            <a:xfrm>
              <a:off x="4221" y="3402"/>
              <a:ext cx="40" cy="40"/>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199" name="Oval 55"/>
            <p:cNvSpPr>
              <a:spLocks noChangeAspect="1" noChangeArrowheads="1"/>
            </p:cNvSpPr>
            <p:nvPr/>
          </p:nvSpPr>
          <p:spPr bwMode="auto">
            <a:xfrm>
              <a:off x="4104" y="3531"/>
              <a:ext cx="40" cy="41"/>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200" name="Oval 56"/>
            <p:cNvSpPr>
              <a:spLocks noChangeAspect="1" noChangeArrowheads="1"/>
            </p:cNvSpPr>
            <p:nvPr/>
          </p:nvSpPr>
          <p:spPr bwMode="auto">
            <a:xfrm>
              <a:off x="4313" y="3514"/>
              <a:ext cx="40" cy="41"/>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201" name="Oval 57"/>
            <p:cNvSpPr>
              <a:spLocks noChangeAspect="1" noChangeArrowheads="1"/>
            </p:cNvSpPr>
            <p:nvPr/>
          </p:nvSpPr>
          <p:spPr bwMode="auto">
            <a:xfrm>
              <a:off x="4329" y="3486"/>
              <a:ext cx="41" cy="41"/>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202" name="Oval 58"/>
            <p:cNvSpPr>
              <a:spLocks noChangeAspect="1" noChangeArrowheads="1"/>
            </p:cNvSpPr>
            <p:nvPr/>
          </p:nvSpPr>
          <p:spPr bwMode="auto">
            <a:xfrm>
              <a:off x="4408" y="3497"/>
              <a:ext cx="40" cy="41"/>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203" name="Oval 59"/>
            <p:cNvSpPr>
              <a:spLocks noChangeAspect="1" noChangeArrowheads="1"/>
            </p:cNvSpPr>
            <p:nvPr/>
          </p:nvSpPr>
          <p:spPr bwMode="auto">
            <a:xfrm>
              <a:off x="4400" y="3650"/>
              <a:ext cx="40" cy="41"/>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sp>
          <p:nvSpPr>
            <p:cNvPr id="90204" name="Oval 60"/>
            <p:cNvSpPr>
              <a:spLocks noChangeAspect="1" noChangeArrowheads="1"/>
            </p:cNvSpPr>
            <p:nvPr/>
          </p:nvSpPr>
          <p:spPr bwMode="auto">
            <a:xfrm>
              <a:off x="4504" y="3689"/>
              <a:ext cx="40" cy="40"/>
            </a:xfrm>
            <a:prstGeom prst="ellipse">
              <a:avLst/>
            </a:prstGeom>
            <a:solidFill>
              <a:schemeClr val="bg1"/>
            </a:solidFill>
            <a:ln w="6350">
              <a:solidFill>
                <a:srgbClr val="FF0000"/>
              </a:solidFill>
              <a:round/>
              <a:headEnd/>
              <a:tailEnd/>
            </a:ln>
          </p:spPr>
          <p:txBody>
            <a:bodyPr/>
            <a:lstStyle/>
            <a:p>
              <a:endParaRPr lang="en-US">
                <a:solidFill>
                  <a:prstClr val="white"/>
                </a:solidFill>
              </a:endParaRPr>
            </a:p>
          </p:txBody>
        </p:sp>
        <p:grpSp>
          <p:nvGrpSpPr>
            <p:cNvPr id="3" name="Group 61"/>
            <p:cNvGrpSpPr>
              <a:grpSpLocks noChangeAspect="1"/>
            </p:cNvGrpSpPr>
            <p:nvPr/>
          </p:nvGrpSpPr>
          <p:grpSpPr bwMode="auto">
            <a:xfrm>
              <a:off x="3708" y="3538"/>
              <a:ext cx="836" cy="342"/>
              <a:chOff x="1672" y="2092"/>
              <a:chExt cx="1546" cy="632"/>
            </a:xfrm>
          </p:grpSpPr>
          <p:sp>
            <p:nvSpPr>
              <p:cNvPr id="90213" name="Oval 62"/>
              <p:cNvSpPr>
                <a:spLocks noChangeAspect="1" noChangeArrowheads="1"/>
              </p:cNvSpPr>
              <p:nvPr/>
            </p:nvSpPr>
            <p:spPr bwMode="auto">
              <a:xfrm>
                <a:off x="2176" y="2548"/>
                <a:ext cx="74" cy="74"/>
              </a:xfrm>
              <a:prstGeom prst="ellipse">
                <a:avLst/>
              </a:prstGeom>
              <a:solidFill>
                <a:srgbClr val="FF0000"/>
              </a:solidFill>
              <a:ln w="6350">
                <a:solidFill>
                  <a:srgbClr val="808000"/>
                </a:solidFill>
                <a:round/>
                <a:headEnd/>
                <a:tailEnd/>
              </a:ln>
            </p:spPr>
            <p:txBody>
              <a:bodyPr/>
              <a:lstStyle/>
              <a:p>
                <a:endParaRPr lang="en-US">
                  <a:solidFill>
                    <a:prstClr val="white"/>
                  </a:solidFill>
                </a:endParaRPr>
              </a:p>
            </p:txBody>
          </p:sp>
          <p:sp>
            <p:nvSpPr>
              <p:cNvPr id="90214" name="Oval 63"/>
              <p:cNvSpPr>
                <a:spLocks noChangeAspect="1" noChangeArrowheads="1"/>
              </p:cNvSpPr>
              <p:nvPr/>
            </p:nvSpPr>
            <p:spPr bwMode="auto">
              <a:xfrm>
                <a:off x="1672" y="2642"/>
                <a:ext cx="75" cy="75"/>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15" name="Oval 64"/>
              <p:cNvSpPr>
                <a:spLocks noChangeAspect="1" noChangeArrowheads="1"/>
              </p:cNvSpPr>
              <p:nvPr/>
            </p:nvSpPr>
            <p:spPr bwMode="auto">
              <a:xfrm>
                <a:off x="2766" y="2092"/>
                <a:ext cx="75" cy="74"/>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16" name="Oval 65"/>
              <p:cNvSpPr>
                <a:spLocks noChangeAspect="1" noChangeArrowheads="1"/>
              </p:cNvSpPr>
              <p:nvPr/>
            </p:nvSpPr>
            <p:spPr bwMode="auto">
              <a:xfrm>
                <a:off x="2801" y="2379"/>
                <a:ext cx="75" cy="74"/>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17" name="Oval 66"/>
              <p:cNvSpPr>
                <a:spLocks noChangeAspect="1" noChangeArrowheads="1"/>
              </p:cNvSpPr>
              <p:nvPr/>
            </p:nvSpPr>
            <p:spPr bwMode="auto">
              <a:xfrm>
                <a:off x="2400" y="2650"/>
                <a:ext cx="75" cy="74"/>
              </a:xfrm>
              <a:prstGeom prst="ellipse">
                <a:avLst/>
              </a:prstGeom>
              <a:solidFill>
                <a:srgbClr val="FF0000"/>
              </a:solidFill>
              <a:ln w="6350">
                <a:solidFill>
                  <a:srgbClr val="808000"/>
                </a:solidFill>
                <a:round/>
                <a:headEnd/>
                <a:tailEnd/>
              </a:ln>
            </p:spPr>
            <p:txBody>
              <a:bodyPr/>
              <a:lstStyle/>
              <a:p>
                <a:endParaRPr lang="en-US">
                  <a:solidFill>
                    <a:prstClr val="white"/>
                  </a:solidFill>
                </a:endParaRPr>
              </a:p>
            </p:txBody>
          </p:sp>
          <p:sp>
            <p:nvSpPr>
              <p:cNvPr id="90218" name="Oval 67"/>
              <p:cNvSpPr>
                <a:spLocks noChangeAspect="1" noChangeArrowheads="1"/>
              </p:cNvSpPr>
              <p:nvPr/>
            </p:nvSpPr>
            <p:spPr bwMode="auto">
              <a:xfrm>
                <a:off x="2986" y="2603"/>
                <a:ext cx="75" cy="74"/>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19" name="Oval 68"/>
              <p:cNvSpPr>
                <a:spLocks noChangeAspect="1" noChangeArrowheads="1"/>
              </p:cNvSpPr>
              <p:nvPr/>
            </p:nvSpPr>
            <p:spPr bwMode="auto">
              <a:xfrm>
                <a:off x="2620" y="2642"/>
                <a:ext cx="75" cy="75"/>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20" name="Oval 69"/>
              <p:cNvSpPr>
                <a:spLocks noChangeAspect="1" noChangeArrowheads="1"/>
              </p:cNvSpPr>
              <p:nvPr/>
            </p:nvSpPr>
            <p:spPr bwMode="auto">
              <a:xfrm>
                <a:off x="2404" y="2402"/>
                <a:ext cx="75" cy="75"/>
              </a:xfrm>
              <a:prstGeom prst="ellipse">
                <a:avLst/>
              </a:prstGeom>
              <a:solidFill>
                <a:srgbClr val="FF0000"/>
              </a:solidFill>
              <a:ln w="6350">
                <a:solidFill>
                  <a:srgbClr val="808000"/>
                </a:solidFill>
                <a:round/>
                <a:headEnd/>
                <a:tailEnd/>
              </a:ln>
            </p:spPr>
            <p:txBody>
              <a:bodyPr/>
              <a:lstStyle/>
              <a:p>
                <a:endParaRPr lang="en-US">
                  <a:solidFill>
                    <a:prstClr val="white"/>
                  </a:solidFill>
                </a:endParaRPr>
              </a:p>
            </p:txBody>
          </p:sp>
          <p:sp>
            <p:nvSpPr>
              <p:cNvPr id="90221" name="Oval 70"/>
              <p:cNvSpPr>
                <a:spLocks noChangeAspect="1" noChangeArrowheads="1"/>
              </p:cNvSpPr>
              <p:nvPr/>
            </p:nvSpPr>
            <p:spPr bwMode="auto">
              <a:xfrm>
                <a:off x="2790" y="2434"/>
                <a:ext cx="74" cy="74"/>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22" name="Oval 71"/>
              <p:cNvSpPr>
                <a:spLocks noChangeAspect="1" noChangeArrowheads="1"/>
              </p:cNvSpPr>
              <p:nvPr/>
            </p:nvSpPr>
            <p:spPr bwMode="auto">
              <a:xfrm>
                <a:off x="2821" y="2485"/>
                <a:ext cx="75" cy="74"/>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23" name="Oval 72"/>
              <p:cNvSpPr>
                <a:spLocks noChangeAspect="1" noChangeArrowheads="1"/>
              </p:cNvSpPr>
              <p:nvPr/>
            </p:nvSpPr>
            <p:spPr bwMode="auto">
              <a:xfrm>
                <a:off x="2967" y="2469"/>
                <a:ext cx="74" cy="75"/>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24" name="Oval 73"/>
              <p:cNvSpPr>
                <a:spLocks noChangeAspect="1" noChangeArrowheads="1"/>
              </p:cNvSpPr>
              <p:nvPr/>
            </p:nvSpPr>
            <p:spPr bwMode="auto">
              <a:xfrm>
                <a:off x="2951" y="2182"/>
                <a:ext cx="75" cy="75"/>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sp>
            <p:nvSpPr>
              <p:cNvPr id="90225" name="Oval 74"/>
              <p:cNvSpPr>
                <a:spLocks noChangeAspect="1" noChangeArrowheads="1"/>
              </p:cNvSpPr>
              <p:nvPr/>
            </p:nvSpPr>
            <p:spPr bwMode="auto">
              <a:xfrm>
                <a:off x="3144" y="2115"/>
                <a:ext cx="74" cy="75"/>
              </a:xfrm>
              <a:prstGeom prst="ellipse">
                <a:avLst/>
              </a:prstGeom>
              <a:solidFill>
                <a:srgbClr val="FF0000"/>
              </a:solidFill>
              <a:ln w="6350">
                <a:solidFill>
                  <a:srgbClr val="FFFF00"/>
                </a:solidFill>
                <a:round/>
                <a:headEnd/>
                <a:tailEnd/>
              </a:ln>
            </p:spPr>
            <p:txBody>
              <a:bodyPr/>
              <a:lstStyle/>
              <a:p>
                <a:endParaRPr lang="en-US">
                  <a:solidFill>
                    <a:prstClr val="white"/>
                  </a:solidFill>
                </a:endParaRPr>
              </a:p>
            </p:txBody>
          </p:sp>
        </p:grpSp>
        <p:sp>
          <p:nvSpPr>
            <p:cNvPr id="90206" name="Rectangle 75"/>
            <p:cNvSpPr>
              <a:spLocks noChangeAspect="1" noChangeArrowheads="1"/>
            </p:cNvSpPr>
            <p:nvPr/>
          </p:nvSpPr>
          <p:spPr bwMode="auto">
            <a:xfrm>
              <a:off x="3592" y="3993"/>
              <a:ext cx="44" cy="96"/>
            </a:xfrm>
            <a:prstGeom prst="rect">
              <a:avLst/>
            </a:prstGeom>
            <a:noFill/>
            <a:ln w="9525">
              <a:noFill/>
              <a:miter lim="800000"/>
              <a:headEnd/>
              <a:tailEnd/>
            </a:ln>
          </p:spPr>
          <p:txBody>
            <a:bodyPr wrap="none" lIns="0" tIns="0" rIns="0" bIns="0">
              <a:spAutoFit/>
            </a:bodyPr>
            <a:lstStyle/>
            <a:p>
              <a:pPr eaLnBrk="0" hangingPunct="0"/>
              <a:r>
                <a:rPr lang="en-GB" sz="1000">
                  <a:solidFill>
                    <a:prstClr val="black"/>
                  </a:solidFill>
                  <a:latin typeface="Helvetica" pitchFamily="34" charset="0"/>
                </a:rPr>
                <a:t>0</a:t>
              </a:r>
            </a:p>
          </p:txBody>
        </p:sp>
        <p:sp>
          <p:nvSpPr>
            <p:cNvPr id="90207" name="Rectangle 76"/>
            <p:cNvSpPr>
              <a:spLocks noChangeAspect="1" noChangeArrowheads="1"/>
            </p:cNvSpPr>
            <p:nvPr/>
          </p:nvSpPr>
          <p:spPr bwMode="auto">
            <a:xfrm>
              <a:off x="3548" y="3589"/>
              <a:ext cx="88" cy="96"/>
            </a:xfrm>
            <a:prstGeom prst="rect">
              <a:avLst/>
            </a:prstGeom>
            <a:noFill/>
            <a:ln w="9525">
              <a:noFill/>
              <a:miter lim="800000"/>
              <a:headEnd/>
              <a:tailEnd/>
            </a:ln>
          </p:spPr>
          <p:txBody>
            <a:bodyPr wrap="none" lIns="0" tIns="0" rIns="0" bIns="0">
              <a:spAutoFit/>
            </a:bodyPr>
            <a:lstStyle/>
            <a:p>
              <a:pPr eaLnBrk="0" hangingPunct="0"/>
              <a:r>
                <a:rPr lang="en-GB" sz="1000">
                  <a:solidFill>
                    <a:prstClr val="black"/>
                  </a:solidFill>
                  <a:latin typeface="Helvetica" pitchFamily="34" charset="0"/>
                </a:rPr>
                <a:t>50</a:t>
              </a:r>
            </a:p>
          </p:txBody>
        </p:sp>
        <p:sp>
          <p:nvSpPr>
            <p:cNvPr id="90208" name="Rectangle 77"/>
            <p:cNvSpPr>
              <a:spLocks noChangeAspect="1" noChangeArrowheads="1"/>
            </p:cNvSpPr>
            <p:nvPr/>
          </p:nvSpPr>
          <p:spPr bwMode="auto">
            <a:xfrm>
              <a:off x="3504" y="3185"/>
              <a:ext cx="132" cy="96"/>
            </a:xfrm>
            <a:prstGeom prst="rect">
              <a:avLst/>
            </a:prstGeom>
            <a:noFill/>
            <a:ln w="9525">
              <a:noFill/>
              <a:miter lim="800000"/>
              <a:headEnd/>
              <a:tailEnd/>
            </a:ln>
          </p:spPr>
          <p:txBody>
            <a:bodyPr wrap="none" lIns="0" tIns="0" rIns="0" bIns="0">
              <a:spAutoFit/>
            </a:bodyPr>
            <a:lstStyle/>
            <a:p>
              <a:pPr eaLnBrk="0" hangingPunct="0"/>
              <a:r>
                <a:rPr lang="en-GB" sz="1000">
                  <a:solidFill>
                    <a:prstClr val="black"/>
                  </a:solidFill>
                  <a:latin typeface="Helvetica" pitchFamily="34" charset="0"/>
                </a:rPr>
                <a:t>100</a:t>
              </a:r>
            </a:p>
          </p:txBody>
        </p:sp>
        <p:sp>
          <p:nvSpPr>
            <p:cNvPr id="90209" name="Rectangle 78"/>
            <p:cNvSpPr>
              <a:spLocks noChangeAspect="1" noChangeArrowheads="1"/>
            </p:cNvSpPr>
            <p:nvPr/>
          </p:nvSpPr>
          <p:spPr bwMode="auto">
            <a:xfrm>
              <a:off x="4764" y="4060"/>
              <a:ext cx="44" cy="96"/>
            </a:xfrm>
            <a:prstGeom prst="rect">
              <a:avLst/>
            </a:prstGeom>
            <a:noFill/>
            <a:ln w="9525">
              <a:noFill/>
              <a:miter lim="800000"/>
              <a:headEnd/>
              <a:tailEnd/>
            </a:ln>
          </p:spPr>
          <p:txBody>
            <a:bodyPr wrap="none" lIns="0" tIns="0" rIns="0" bIns="0">
              <a:spAutoFit/>
            </a:bodyPr>
            <a:lstStyle/>
            <a:p>
              <a:pPr eaLnBrk="0" hangingPunct="0"/>
              <a:r>
                <a:rPr lang="en-GB" sz="1000">
                  <a:solidFill>
                    <a:prstClr val="white"/>
                  </a:solidFill>
                  <a:latin typeface="Helvetica" pitchFamily="34" charset="0"/>
                </a:rPr>
                <a:t>0</a:t>
              </a:r>
            </a:p>
          </p:txBody>
        </p:sp>
        <p:sp>
          <p:nvSpPr>
            <p:cNvPr id="90210" name="Rectangle 79"/>
            <p:cNvSpPr>
              <a:spLocks noChangeAspect="1" noChangeArrowheads="1"/>
            </p:cNvSpPr>
            <p:nvPr/>
          </p:nvSpPr>
          <p:spPr bwMode="auto">
            <a:xfrm>
              <a:off x="4189" y="4060"/>
              <a:ext cx="88" cy="96"/>
            </a:xfrm>
            <a:prstGeom prst="rect">
              <a:avLst/>
            </a:prstGeom>
            <a:noFill/>
            <a:ln w="9525">
              <a:noFill/>
              <a:miter lim="800000"/>
              <a:headEnd/>
              <a:tailEnd/>
            </a:ln>
          </p:spPr>
          <p:txBody>
            <a:bodyPr wrap="none" lIns="0" tIns="0" rIns="0" bIns="0">
              <a:spAutoFit/>
            </a:bodyPr>
            <a:lstStyle/>
            <a:p>
              <a:pPr eaLnBrk="0" hangingPunct="0"/>
              <a:r>
                <a:rPr lang="en-GB" sz="1000">
                  <a:solidFill>
                    <a:prstClr val="white"/>
                  </a:solidFill>
                  <a:latin typeface="Helvetica" pitchFamily="34" charset="0"/>
                </a:rPr>
                <a:t>20</a:t>
              </a:r>
            </a:p>
          </p:txBody>
        </p:sp>
        <p:sp>
          <p:nvSpPr>
            <p:cNvPr id="90211" name="Rectangle 80"/>
            <p:cNvSpPr>
              <a:spLocks noChangeAspect="1" noChangeArrowheads="1"/>
            </p:cNvSpPr>
            <p:nvPr/>
          </p:nvSpPr>
          <p:spPr bwMode="auto">
            <a:xfrm>
              <a:off x="3622" y="4060"/>
              <a:ext cx="88" cy="96"/>
            </a:xfrm>
            <a:prstGeom prst="rect">
              <a:avLst/>
            </a:prstGeom>
            <a:noFill/>
            <a:ln w="9525">
              <a:noFill/>
              <a:miter lim="800000"/>
              <a:headEnd/>
              <a:tailEnd/>
            </a:ln>
          </p:spPr>
          <p:txBody>
            <a:bodyPr wrap="none" lIns="0" tIns="0" rIns="0" bIns="0">
              <a:spAutoFit/>
            </a:bodyPr>
            <a:lstStyle/>
            <a:p>
              <a:pPr eaLnBrk="0" hangingPunct="0"/>
              <a:r>
                <a:rPr lang="en-GB" sz="1000">
                  <a:solidFill>
                    <a:prstClr val="white"/>
                  </a:solidFill>
                  <a:latin typeface="Helvetica" pitchFamily="34" charset="0"/>
                </a:rPr>
                <a:t>40</a:t>
              </a:r>
            </a:p>
          </p:txBody>
        </p:sp>
        <p:sp>
          <p:nvSpPr>
            <p:cNvPr id="90212" name="Text Box 81"/>
            <p:cNvSpPr txBox="1">
              <a:spLocks noChangeAspect="1" noChangeArrowheads="1"/>
            </p:cNvSpPr>
            <p:nvPr/>
          </p:nvSpPr>
          <p:spPr bwMode="auto">
            <a:xfrm>
              <a:off x="4558" y="3294"/>
              <a:ext cx="766" cy="154"/>
            </a:xfrm>
            <a:prstGeom prst="rect">
              <a:avLst/>
            </a:prstGeom>
            <a:noFill/>
            <a:ln w="9525">
              <a:noFill/>
              <a:miter lim="800000"/>
              <a:headEnd/>
              <a:tailEnd/>
            </a:ln>
          </p:spPr>
          <p:txBody>
            <a:bodyPr wrap="none">
              <a:spAutoFit/>
            </a:bodyPr>
            <a:lstStyle/>
            <a:p>
              <a:pPr algn="ctr" eaLnBrk="0" hangingPunct="0"/>
              <a:r>
                <a:rPr lang="en-GB" sz="1000">
                  <a:solidFill>
                    <a:srgbClr val="FF0000"/>
                  </a:solidFill>
                  <a:latin typeface="Helvetica" pitchFamily="34" charset="0"/>
                </a:rPr>
                <a:t>Calcifying benthos</a:t>
              </a:r>
            </a:p>
          </p:txBody>
        </p:sp>
      </p:grpSp>
      <p:grpSp>
        <p:nvGrpSpPr>
          <p:cNvPr id="4" name="Group 8"/>
          <p:cNvGrpSpPr>
            <a:grpSpLocks/>
          </p:cNvGrpSpPr>
          <p:nvPr/>
        </p:nvGrpSpPr>
        <p:grpSpPr bwMode="auto">
          <a:xfrm>
            <a:off x="5148263" y="3284538"/>
            <a:ext cx="2700337" cy="1620837"/>
            <a:chOff x="3243" y="2067"/>
            <a:chExt cx="1701" cy="1021"/>
          </a:xfrm>
        </p:grpSpPr>
        <p:sp>
          <p:nvSpPr>
            <p:cNvPr id="90154" name="Rectangle 9"/>
            <p:cNvSpPr>
              <a:spLocks noChangeArrowheads="1"/>
            </p:cNvSpPr>
            <p:nvPr/>
          </p:nvSpPr>
          <p:spPr bwMode="auto">
            <a:xfrm>
              <a:off x="3606" y="2992"/>
              <a:ext cx="1338" cy="96"/>
            </a:xfrm>
            <a:prstGeom prst="rect">
              <a:avLst/>
            </a:prstGeom>
            <a:noFill/>
            <a:ln w="9525">
              <a:noFill/>
              <a:miter lim="800000"/>
              <a:headEnd/>
              <a:tailEnd/>
            </a:ln>
          </p:spPr>
          <p:txBody>
            <a:bodyPr lIns="0" tIns="0" rIns="0" bIns="0">
              <a:spAutoFit/>
            </a:bodyPr>
            <a:lstStyle/>
            <a:p>
              <a:pPr algn="ctr"/>
              <a:r>
                <a:rPr lang="en-GB" sz="1000">
                  <a:solidFill>
                    <a:srgbClr val="FFFFFF"/>
                  </a:solidFill>
                  <a:latin typeface="Helvetica" pitchFamily="34" charset="0"/>
                </a:rPr>
                <a:t>Fishing intensity (persons·km reef</a:t>
              </a:r>
              <a:r>
                <a:rPr lang="en-GB" sz="1000" baseline="30000">
                  <a:solidFill>
                    <a:srgbClr val="FFFFFF"/>
                  </a:solidFill>
                  <a:latin typeface="Helvetica" pitchFamily="34" charset="0"/>
                </a:rPr>
                <a:t>-1</a:t>
              </a:r>
              <a:r>
                <a:rPr lang="en-GB" sz="1000">
                  <a:solidFill>
                    <a:srgbClr val="FFFFFF"/>
                  </a:solidFill>
                  <a:latin typeface="Helvetica" pitchFamily="34" charset="0"/>
                </a:rPr>
                <a:t>)</a:t>
              </a:r>
            </a:p>
          </p:txBody>
        </p:sp>
        <p:sp>
          <p:nvSpPr>
            <p:cNvPr id="90155" name="Line 10"/>
            <p:cNvSpPr>
              <a:spLocks noChangeShapeType="1"/>
            </p:cNvSpPr>
            <p:nvPr/>
          </p:nvSpPr>
          <p:spPr bwMode="auto">
            <a:xfrm flipH="1">
              <a:off x="3762" y="2360"/>
              <a:ext cx="868" cy="298"/>
            </a:xfrm>
            <a:prstGeom prst="line">
              <a:avLst/>
            </a:prstGeom>
            <a:noFill/>
            <a:ln w="19050">
              <a:solidFill>
                <a:srgbClr val="FFFF00"/>
              </a:solidFill>
              <a:round/>
              <a:headEnd/>
              <a:tailEnd/>
            </a:ln>
          </p:spPr>
          <p:txBody>
            <a:bodyPr/>
            <a:lstStyle/>
            <a:p>
              <a:endParaRPr lang="en-US">
                <a:solidFill>
                  <a:prstClr val="white"/>
                </a:solidFill>
              </a:endParaRPr>
            </a:p>
          </p:txBody>
        </p:sp>
        <p:grpSp>
          <p:nvGrpSpPr>
            <p:cNvPr id="5" name="Group 11"/>
            <p:cNvGrpSpPr>
              <a:grpSpLocks/>
            </p:cNvGrpSpPr>
            <p:nvPr/>
          </p:nvGrpSpPr>
          <p:grpSpPr bwMode="auto">
            <a:xfrm>
              <a:off x="3693" y="2121"/>
              <a:ext cx="25" cy="769"/>
              <a:chOff x="537" y="2420"/>
              <a:chExt cx="25" cy="769"/>
            </a:xfrm>
          </p:grpSpPr>
          <p:sp>
            <p:nvSpPr>
              <p:cNvPr id="90177" name="Line 12"/>
              <p:cNvSpPr>
                <a:spLocks noChangeAspect="1" noChangeShapeType="1"/>
              </p:cNvSpPr>
              <p:nvPr/>
            </p:nvSpPr>
            <p:spPr bwMode="auto">
              <a:xfrm>
                <a:off x="538" y="2420"/>
                <a:ext cx="1" cy="769"/>
              </a:xfrm>
              <a:prstGeom prst="line">
                <a:avLst/>
              </a:prstGeom>
              <a:noFill/>
              <a:ln w="28575">
                <a:solidFill>
                  <a:srgbClr val="FFFF00"/>
                </a:solidFill>
                <a:round/>
                <a:headEnd/>
                <a:tailEnd/>
              </a:ln>
            </p:spPr>
            <p:txBody>
              <a:bodyPr/>
              <a:lstStyle/>
              <a:p>
                <a:endParaRPr lang="en-US">
                  <a:solidFill>
                    <a:prstClr val="white"/>
                  </a:solidFill>
                </a:endParaRPr>
              </a:p>
            </p:txBody>
          </p:sp>
          <p:sp>
            <p:nvSpPr>
              <p:cNvPr id="90178" name="Line 13"/>
              <p:cNvSpPr>
                <a:spLocks noChangeAspect="1" noChangeShapeType="1"/>
              </p:cNvSpPr>
              <p:nvPr/>
            </p:nvSpPr>
            <p:spPr bwMode="auto">
              <a:xfrm>
                <a:off x="537" y="2940"/>
                <a:ext cx="25"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79" name="Line 14"/>
              <p:cNvSpPr>
                <a:spLocks noChangeAspect="1" noChangeShapeType="1"/>
              </p:cNvSpPr>
              <p:nvPr/>
            </p:nvSpPr>
            <p:spPr bwMode="auto">
              <a:xfrm>
                <a:off x="537" y="2686"/>
                <a:ext cx="25"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80" name="Line 15"/>
              <p:cNvSpPr>
                <a:spLocks noChangeAspect="1" noChangeShapeType="1"/>
              </p:cNvSpPr>
              <p:nvPr/>
            </p:nvSpPr>
            <p:spPr bwMode="auto">
              <a:xfrm>
                <a:off x="537" y="2429"/>
                <a:ext cx="25" cy="1"/>
              </a:xfrm>
              <a:prstGeom prst="line">
                <a:avLst/>
              </a:prstGeom>
              <a:noFill/>
              <a:ln w="28575">
                <a:solidFill>
                  <a:srgbClr val="FFFF00"/>
                </a:solidFill>
                <a:round/>
                <a:headEnd/>
                <a:tailEnd/>
              </a:ln>
            </p:spPr>
            <p:txBody>
              <a:bodyPr/>
              <a:lstStyle/>
              <a:p>
                <a:endParaRPr lang="en-US">
                  <a:solidFill>
                    <a:prstClr val="white"/>
                  </a:solidFill>
                </a:endParaRPr>
              </a:p>
            </p:txBody>
          </p:sp>
        </p:grpSp>
        <p:grpSp>
          <p:nvGrpSpPr>
            <p:cNvPr id="6" name="Group 16"/>
            <p:cNvGrpSpPr>
              <a:grpSpLocks/>
            </p:cNvGrpSpPr>
            <p:nvPr/>
          </p:nvGrpSpPr>
          <p:grpSpPr bwMode="auto">
            <a:xfrm>
              <a:off x="3691" y="2863"/>
              <a:ext cx="1125" cy="26"/>
              <a:chOff x="535" y="3162"/>
              <a:chExt cx="1125" cy="26"/>
            </a:xfrm>
          </p:grpSpPr>
          <p:sp>
            <p:nvSpPr>
              <p:cNvPr id="90173" name="Line 17"/>
              <p:cNvSpPr>
                <a:spLocks noChangeAspect="1" noChangeShapeType="1"/>
              </p:cNvSpPr>
              <p:nvPr/>
            </p:nvSpPr>
            <p:spPr bwMode="auto">
              <a:xfrm>
                <a:off x="535" y="3186"/>
                <a:ext cx="1125"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74" name="Line 18"/>
              <p:cNvSpPr>
                <a:spLocks noChangeAspect="1" noChangeShapeType="1"/>
              </p:cNvSpPr>
              <p:nvPr/>
            </p:nvSpPr>
            <p:spPr bwMode="auto">
              <a:xfrm flipV="1">
                <a:off x="903" y="3164"/>
                <a:ext cx="0" cy="24"/>
              </a:xfrm>
              <a:prstGeom prst="line">
                <a:avLst/>
              </a:prstGeom>
              <a:noFill/>
              <a:ln w="28575">
                <a:solidFill>
                  <a:srgbClr val="FFFF00"/>
                </a:solidFill>
                <a:round/>
                <a:headEnd/>
                <a:tailEnd/>
              </a:ln>
            </p:spPr>
            <p:txBody>
              <a:bodyPr/>
              <a:lstStyle/>
              <a:p>
                <a:endParaRPr lang="en-US">
                  <a:solidFill>
                    <a:prstClr val="white"/>
                  </a:solidFill>
                </a:endParaRPr>
              </a:p>
            </p:txBody>
          </p:sp>
          <p:sp>
            <p:nvSpPr>
              <p:cNvPr id="90175" name="Line 19"/>
              <p:cNvSpPr>
                <a:spLocks noChangeAspect="1" noChangeShapeType="1"/>
              </p:cNvSpPr>
              <p:nvPr/>
            </p:nvSpPr>
            <p:spPr bwMode="auto">
              <a:xfrm flipV="1">
                <a:off x="1275" y="3162"/>
                <a:ext cx="1" cy="24"/>
              </a:xfrm>
              <a:prstGeom prst="line">
                <a:avLst/>
              </a:prstGeom>
              <a:noFill/>
              <a:ln w="28575">
                <a:solidFill>
                  <a:srgbClr val="FFFF00"/>
                </a:solidFill>
                <a:round/>
                <a:headEnd/>
                <a:tailEnd/>
              </a:ln>
            </p:spPr>
            <p:txBody>
              <a:bodyPr/>
              <a:lstStyle/>
              <a:p>
                <a:endParaRPr lang="en-US">
                  <a:solidFill>
                    <a:prstClr val="white"/>
                  </a:solidFill>
                </a:endParaRPr>
              </a:p>
            </p:txBody>
          </p:sp>
          <p:sp>
            <p:nvSpPr>
              <p:cNvPr id="90176" name="Line 20"/>
              <p:cNvSpPr>
                <a:spLocks noChangeAspect="1" noChangeShapeType="1"/>
              </p:cNvSpPr>
              <p:nvPr/>
            </p:nvSpPr>
            <p:spPr bwMode="auto">
              <a:xfrm flipV="1">
                <a:off x="1651" y="3162"/>
                <a:ext cx="1" cy="24"/>
              </a:xfrm>
              <a:prstGeom prst="line">
                <a:avLst/>
              </a:prstGeom>
              <a:noFill/>
              <a:ln w="28575">
                <a:solidFill>
                  <a:srgbClr val="FFFF00"/>
                </a:solidFill>
                <a:round/>
                <a:headEnd/>
                <a:tailEnd/>
              </a:ln>
            </p:spPr>
            <p:txBody>
              <a:bodyPr/>
              <a:lstStyle/>
              <a:p>
                <a:endParaRPr lang="en-US">
                  <a:solidFill>
                    <a:prstClr val="white"/>
                  </a:solidFill>
                </a:endParaRPr>
              </a:p>
            </p:txBody>
          </p:sp>
        </p:grpSp>
        <p:sp>
          <p:nvSpPr>
            <p:cNvPr id="90158" name="Oval 21"/>
            <p:cNvSpPr>
              <a:spLocks noChangeAspect="1" noChangeArrowheads="1"/>
            </p:cNvSpPr>
            <p:nvPr/>
          </p:nvSpPr>
          <p:spPr bwMode="auto">
            <a:xfrm>
              <a:off x="3725" y="2604"/>
              <a:ext cx="56" cy="57"/>
            </a:xfrm>
            <a:prstGeom prst="ellipse">
              <a:avLst/>
            </a:prstGeom>
            <a:solidFill>
              <a:srgbClr val="FF0000"/>
            </a:solidFill>
            <a:ln w="4826">
              <a:solidFill>
                <a:schemeClr val="bg1"/>
              </a:solidFill>
              <a:round/>
              <a:headEnd/>
              <a:tailEnd/>
            </a:ln>
          </p:spPr>
          <p:txBody>
            <a:bodyPr/>
            <a:lstStyle/>
            <a:p>
              <a:endParaRPr lang="en-US">
                <a:solidFill>
                  <a:prstClr val="white"/>
                </a:solidFill>
              </a:endParaRPr>
            </a:p>
          </p:txBody>
        </p:sp>
        <p:sp>
          <p:nvSpPr>
            <p:cNvPr id="90159" name="Oval 22"/>
            <p:cNvSpPr>
              <a:spLocks noChangeAspect="1" noChangeArrowheads="1"/>
            </p:cNvSpPr>
            <p:nvPr/>
          </p:nvSpPr>
          <p:spPr bwMode="auto">
            <a:xfrm>
              <a:off x="3735" y="2542"/>
              <a:ext cx="54" cy="57"/>
            </a:xfrm>
            <a:prstGeom prst="ellipse">
              <a:avLst/>
            </a:prstGeom>
            <a:solidFill>
              <a:srgbClr val="FF0000"/>
            </a:solidFill>
            <a:ln w="4826">
              <a:solidFill>
                <a:schemeClr val="bg1"/>
              </a:solidFill>
              <a:round/>
              <a:headEnd/>
              <a:tailEnd/>
            </a:ln>
          </p:spPr>
          <p:txBody>
            <a:bodyPr/>
            <a:lstStyle/>
            <a:p>
              <a:endParaRPr lang="en-US">
                <a:solidFill>
                  <a:prstClr val="white"/>
                </a:solidFill>
              </a:endParaRPr>
            </a:p>
          </p:txBody>
        </p:sp>
        <p:sp>
          <p:nvSpPr>
            <p:cNvPr id="90160" name="Oval 23"/>
            <p:cNvSpPr>
              <a:spLocks noChangeAspect="1" noChangeArrowheads="1"/>
            </p:cNvSpPr>
            <p:nvPr/>
          </p:nvSpPr>
          <p:spPr bwMode="auto">
            <a:xfrm>
              <a:off x="4013" y="2632"/>
              <a:ext cx="57" cy="55"/>
            </a:xfrm>
            <a:prstGeom prst="ellipse">
              <a:avLst/>
            </a:prstGeom>
            <a:solidFill>
              <a:srgbClr val="FF0000"/>
            </a:solidFill>
            <a:ln w="4826">
              <a:solidFill>
                <a:schemeClr val="bg1"/>
              </a:solidFill>
              <a:round/>
              <a:headEnd/>
              <a:tailEnd/>
            </a:ln>
          </p:spPr>
          <p:txBody>
            <a:bodyPr/>
            <a:lstStyle/>
            <a:p>
              <a:endParaRPr lang="en-US">
                <a:solidFill>
                  <a:prstClr val="white"/>
                </a:solidFill>
              </a:endParaRPr>
            </a:p>
          </p:txBody>
        </p:sp>
        <p:sp>
          <p:nvSpPr>
            <p:cNvPr id="90161" name="Oval 24"/>
            <p:cNvSpPr>
              <a:spLocks noChangeAspect="1" noChangeArrowheads="1"/>
            </p:cNvSpPr>
            <p:nvPr/>
          </p:nvSpPr>
          <p:spPr bwMode="auto">
            <a:xfrm>
              <a:off x="4166" y="2499"/>
              <a:ext cx="57" cy="57"/>
            </a:xfrm>
            <a:prstGeom prst="ellipse">
              <a:avLst/>
            </a:prstGeom>
            <a:solidFill>
              <a:srgbClr val="FF0000"/>
            </a:solidFill>
            <a:ln w="4826">
              <a:solidFill>
                <a:schemeClr val="bg1"/>
              </a:solidFill>
              <a:round/>
              <a:headEnd/>
              <a:tailEnd/>
            </a:ln>
          </p:spPr>
          <p:txBody>
            <a:bodyPr/>
            <a:lstStyle/>
            <a:p>
              <a:endParaRPr lang="en-US">
                <a:solidFill>
                  <a:prstClr val="white"/>
                </a:solidFill>
              </a:endParaRPr>
            </a:p>
          </p:txBody>
        </p:sp>
        <p:sp>
          <p:nvSpPr>
            <p:cNvPr id="90162" name="Oval 25"/>
            <p:cNvSpPr>
              <a:spLocks noChangeAspect="1" noChangeArrowheads="1"/>
            </p:cNvSpPr>
            <p:nvPr/>
          </p:nvSpPr>
          <p:spPr bwMode="auto">
            <a:xfrm>
              <a:off x="4486" y="2256"/>
              <a:ext cx="57" cy="58"/>
            </a:xfrm>
            <a:prstGeom prst="ellipse">
              <a:avLst/>
            </a:prstGeom>
            <a:solidFill>
              <a:srgbClr val="FF0000"/>
            </a:solidFill>
            <a:ln w="4826">
              <a:solidFill>
                <a:schemeClr val="bg1"/>
              </a:solidFill>
              <a:round/>
              <a:headEnd/>
              <a:tailEnd/>
            </a:ln>
          </p:spPr>
          <p:txBody>
            <a:bodyPr/>
            <a:lstStyle/>
            <a:p>
              <a:endParaRPr lang="en-US">
                <a:solidFill>
                  <a:prstClr val="white"/>
                </a:solidFill>
              </a:endParaRPr>
            </a:p>
          </p:txBody>
        </p:sp>
        <p:sp>
          <p:nvSpPr>
            <p:cNvPr id="90163" name="Oval 26"/>
            <p:cNvSpPr>
              <a:spLocks noChangeAspect="1" noChangeArrowheads="1"/>
            </p:cNvSpPr>
            <p:nvPr/>
          </p:nvSpPr>
          <p:spPr bwMode="auto">
            <a:xfrm>
              <a:off x="4607" y="2313"/>
              <a:ext cx="57" cy="56"/>
            </a:xfrm>
            <a:prstGeom prst="ellipse">
              <a:avLst/>
            </a:prstGeom>
            <a:solidFill>
              <a:srgbClr val="FF0000"/>
            </a:solidFill>
            <a:ln w="4826">
              <a:solidFill>
                <a:schemeClr val="bg1"/>
              </a:solidFill>
              <a:round/>
              <a:headEnd/>
              <a:tailEnd/>
            </a:ln>
          </p:spPr>
          <p:txBody>
            <a:bodyPr/>
            <a:lstStyle/>
            <a:p>
              <a:endParaRPr lang="en-US">
                <a:solidFill>
                  <a:prstClr val="white"/>
                </a:solidFill>
              </a:endParaRPr>
            </a:p>
          </p:txBody>
        </p:sp>
        <p:sp>
          <p:nvSpPr>
            <p:cNvPr id="90164" name="Rectangle 27"/>
            <p:cNvSpPr>
              <a:spLocks noChangeAspect="1" noChangeArrowheads="1"/>
            </p:cNvSpPr>
            <p:nvPr/>
          </p:nvSpPr>
          <p:spPr bwMode="auto">
            <a:xfrm>
              <a:off x="3606" y="2836"/>
              <a:ext cx="44"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0</a:t>
              </a:r>
            </a:p>
          </p:txBody>
        </p:sp>
        <p:sp>
          <p:nvSpPr>
            <p:cNvPr id="90165" name="Rectangle 28"/>
            <p:cNvSpPr>
              <a:spLocks noChangeAspect="1" noChangeArrowheads="1"/>
            </p:cNvSpPr>
            <p:nvPr/>
          </p:nvSpPr>
          <p:spPr bwMode="auto">
            <a:xfrm>
              <a:off x="3606" y="2580"/>
              <a:ext cx="44"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2</a:t>
              </a:r>
            </a:p>
          </p:txBody>
        </p:sp>
        <p:sp>
          <p:nvSpPr>
            <p:cNvPr id="90166" name="Rectangle 29"/>
            <p:cNvSpPr>
              <a:spLocks noChangeAspect="1" noChangeArrowheads="1"/>
            </p:cNvSpPr>
            <p:nvPr/>
          </p:nvSpPr>
          <p:spPr bwMode="auto">
            <a:xfrm>
              <a:off x="3606" y="2325"/>
              <a:ext cx="44"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4</a:t>
              </a:r>
            </a:p>
          </p:txBody>
        </p:sp>
        <p:sp>
          <p:nvSpPr>
            <p:cNvPr id="90167" name="Rectangle 30"/>
            <p:cNvSpPr>
              <a:spLocks noChangeAspect="1" noChangeArrowheads="1"/>
            </p:cNvSpPr>
            <p:nvPr/>
          </p:nvSpPr>
          <p:spPr bwMode="auto">
            <a:xfrm>
              <a:off x="3606" y="2067"/>
              <a:ext cx="44"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6</a:t>
              </a:r>
            </a:p>
          </p:txBody>
        </p:sp>
        <p:sp>
          <p:nvSpPr>
            <p:cNvPr id="90168" name="Rectangle 31"/>
            <p:cNvSpPr>
              <a:spLocks noChangeAspect="1" noChangeArrowheads="1"/>
            </p:cNvSpPr>
            <p:nvPr/>
          </p:nvSpPr>
          <p:spPr bwMode="auto">
            <a:xfrm>
              <a:off x="3659" y="2910"/>
              <a:ext cx="44"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0</a:t>
              </a:r>
            </a:p>
          </p:txBody>
        </p:sp>
        <p:sp>
          <p:nvSpPr>
            <p:cNvPr id="90169" name="Rectangle 32"/>
            <p:cNvSpPr>
              <a:spLocks noChangeAspect="1" noChangeArrowheads="1"/>
            </p:cNvSpPr>
            <p:nvPr/>
          </p:nvSpPr>
          <p:spPr bwMode="auto">
            <a:xfrm>
              <a:off x="4021" y="2910"/>
              <a:ext cx="88"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20</a:t>
              </a:r>
            </a:p>
          </p:txBody>
        </p:sp>
        <p:sp>
          <p:nvSpPr>
            <p:cNvPr id="90170" name="Rectangle 33"/>
            <p:cNvSpPr>
              <a:spLocks noChangeAspect="1" noChangeArrowheads="1"/>
            </p:cNvSpPr>
            <p:nvPr/>
          </p:nvSpPr>
          <p:spPr bwMode="auto">
            <a:xfrm>
              <a:off x="4394" y="2908"/>
              <a:ext cx="88"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40</a:t>
              </a:r>
            </a:p>
          </p:txBody>
        </p:sp>
        <p:sp>
          <p:nvSpPr>
            <p:cNvPr id="90171" name="Rectangle 34"/>
            <p:cNvSpPr>
              <a:spLocks noChangeAspect="1" noChangeArrowheads="1"/>
            </p:cNvSpPr>
            <p:nvPr/>
          </p:nvSpPr>
          <p:spPr bwMode="auto">
            <a:xfrm>
              <a:off x="4770" y="2908"/>
              <a:ext cx="88"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60</a:t>
              </a:r>
            </a:p>
          </p:txBody>
        </p:sp>
        <p:sp>
          <p:nvSpPr>
            <p:cNvPr id="90172" name="Text Box 35"/>
            <p:cNvSpPr txBox="1">
              <a:spLocks noChangeAspect="1" noChangeArrowheads="1"/>
            </p:cNvSpPr>
            <p:nvPr/>
          </p:nvSpPr>
          <p:spPr bwMode="auto">
            <a:xfrm rot="-5400000">
              <a:off x="3087" y="2342"/>
              <a:ext cx="561" cy="250"/>
            </a:xfrm>
            <a:prstGeom prst="rect">
              <a:avLst/>
            </a:prstGeom>
            <a:noFill/>
            <a:ln w="9525">
              <a:noFill/>
              <a:miter lim="800000"/>
              <a:headEnd/>
              <a:tailEnd/>
            </a:ln>
          </p:spPr>
          <p:txBody>
            <a:bodyPr wrap="none">
              <a:spAutoFit/>
            </a:bodyPr>
            <a:lstStyle/>
            <a:p>
              <a:pPr algn="ctr" eaLnBrk="0" hangingPunct="0"/>
              <a:r>
                <a:rPr lang="en-GB" sz="1000">
                  <a:solidFill>
                    <a:srgbClr val="FFFFFF"/>
                  </a:solidFill>
                  <a:latin typeface="Helvetica" pitchFamily="34" charset="0"/>
                </a:rPr>
                <a:t>Starfish</a:t>
              </a:r>
            </a:p>
            <a:p>
              <a:pPr algn="ctr" eaLnBrk="0" hangingPunct="0"/>
              <a:r>
                <a:rPr lang="en-GB" sz="1000">
                  <a:solidFill>
                    <a:srgbClr val="FFFFFF"/>
                  </a:solidFill>
                  <a:latin typeface="Helvetica" pitchFamily="34" charset="0"/>
                </a:rPr>
                <a:t>(log</a:t>
              </a:r>
              <a:r>
                <a:rPr lang="en-GB" sz="1000" baseline="-25000">
                  <a:solidFill>
                    <a:srgbClr val="FFFFFF"/>
                  </a:solidFill>
                  <a:latin typeface="Helvetica" pitchFamily="34" charset="0"/>
                </a:rPr>
                <a:t>10</a:t>
              </a:r>
              <a:r>
                <a:rPr lang="en-GB" sz="1000">
                  <a:solidFill>
                    <a:srgbClr val="FFFFFF"/>
                  </a:solidFill>
                  <a:latin typeface="Helvetica" pitchFamily="34" charset="0"/>
                </a:rPr>
                <a:t># km</a:t>
              </a:r>
              <a:r>
                <a:rPr lang="en-GB" sz="1000" baseline="30000">
                  <a:solidFill>
                    <a:srgbClr val="FFFFFF"/>
                  </a:solidFill>
                  <a:latin typeface="Helvetica" pitchFamily="34" charset="0"/>
                </a:rPr>
                <a:t>-2</a:t>
              </a:r>
              <a:r>
                <a:rPr lang="en-GB" sz="1000">
                  <a:solidFill>
                    <a:srgbClr val="FFFFFF"/>
                  </a:solidFill>
                  <a:latin typeface="Helvetica" pitchFamily="34" charset="0"/>
                </a:rPr>
                <a:t>)</a:t>
              </a:r>
            </a:p>
          </p:txBody>
        </p:sp>
      </p:grpSp>
      <p:sp>
        <p:nvSpPr>
          <p:cNvPr id="90122" name="AutoShape 82"/>
          <p:cNvSpPr>
            <a:spLocks noChangeArrowheads="1"/>
          </p:cNvSpPr>
          <p:nvPr/>
        </p:nvSpPr>
        <p:spPr bwMode="auto">
          <a:xfrm>
            <a:off x="3708400" y="2420938"/>
            <a:ext cx="719138" cy="4032250"/>
          </a:xfrm>
          <a:prstGeom prst="curvedLeftArrow">
            <a:avLst>
              <a:gd name="adj1" fmla="val 112141"/>
              <a:gd name="adj2" fmla="val 224282"/>
              <a:gd name="adj3" fmla="val 33333"/>
            </a:avLst>
          </a:prstGeom>
          <a:solidFill>
            <a:srgbClr val="FFFF00"/>
          </a:solidFill>
          <a:ln w="9525">
            <a:solidFill>
              <a:schemeClr val="tx1"/>
            </a:solidFill>
            <a:miter lim="800000"/>
            <a:headEnd/>
            <a:tailEnd/>
          </a:ln>
        </p:spPr>
        <p:txBody>
          <a:bodyPr wrap="none" anchor="ctr"/>
          <a:lstStyle/>
          <a:p>
            <a:endParaRPr lang="en-US">
              <a:solidFill>
                <a:prstClr val="white"/>
              </a:solidFill>
            </a:endParaRPr>
          </a:p>
        </p:txBody>
      </p:sp>
      <p:grpSp>
        <p:nvGrpSpPr>
          <p:cNvPr id="7" name="Group 84"/>
          <p:cNvGrpSpPr>
            <a:grpSpLocks/>
          </p:cNvGrpSpPr>
          <p:nvPr/>
        </p:nvGrpSpPr>
        <p:grpSpPr bwMode="auto">
          <a:xfrm>
            <a:off x="5148263" y="1695450"/>
            <a:ext cx="2627312" cy="1525588"/>
            <a:chOff x="3243" y="1068"/>
            <a:chExt cx="1655" cy="961"/>
          </a:xfrm>
        </p:grpSpPr>
        <p:grpSp>
          <p:nvGrpSpPr>
            <p:cNvPr id="8" name="Group 85"/>
            <p:cNvGrpSpPr>
              <a:grpSpLocks/>
            </p:cNvGrpSpPr>
            <p:nvPr/>
          </p:nvGrpSpPr>
          <p:grpSpPr bwMode="auto">
            <a:xfrm>
              <a:off x="3243" y="1068"/>
              <a:ext cx="1501" cy="865"/>
              <a:chOff x="113" y="1068"/>
              <a:chExt cx="1501" cy="865"/>
            </a:xfrm>
          </p:grpSpPr>
          <p:sp>
            <p:nvSpPr>
              <p:cNvPr id="90126" name="Text Box 86"/>
              <p:cNvSpPr txBox="1">
                <a:spLocks noChangeArrowheads="1"/>
              </p:cNvSpPr>
              <p:nvPr/>
            </p:nvSpPr>
            <p:spPr bwMode="auto">
              <a:xfrm rot="-5400000">
                <a:off x="-132" y="1313"/>
                <a:ext cx="740" cy="250"/>
              </a:xfrm>
              <a:prstGeom prst="rect">
                <a:avLst/>
              </a:prstGeom>
              <a:noFill/>
              <a:ln w="9525">
                <a:noFill/>
                <a:miter lim="800000"/>
                <a:headEnd/>
                <a:tailEnd/>
              </a:ln>
            </p:spPr>
            <p:txBody>
              <a:bodyPr wrap="none">
                <a:spAutoFit/>
              </a:bodyPr>
              <a:lstStyle/>
              <a:p>
                <a:pPr algn="ctr"/>
                <a:r>
                  <a:rPr lang="en-CA" sz="1000">
                    <a:solidFill>
                      <a:prstClr val="white"/>
                    </a:solidFill>
                    <a:latin typeface="Helvetica" pitchFamily="34" charset="0"/>
                  </a:rPr>
                  <a:t>Predator biomass</a:t>
                </a:r>
              </a:p>
              <a:p>
                <a:pPr algn="ctr"/>
                <a:r>
                  <a:rPr lang="en-CA" sz="1000">
                    <a:solidFill>
                      <a:prstClr val="white"/>
                    </a:solidFill>
                    <a:latin typeface="Helvetica" pitchFamily="34" charset="0"/>
                  </a:rPr>
                  <a:t>(g m</a:t>
                </a:r>
                <a:r>
                  <a:rPr lang="en-CA" sz="1000" baseline="30000">
                    <a:solidFill>
                      <a:prstClr val="white"/>
                    </a:solidFill>
                    <a:latin typeface="Helvetica" pitchFamily="34" charset="0"/>
                  </a:rPr>
                  <a:t>2</a:t>
                </a:r>
                <a:r>
                  <a:rPr lang="en-CA" sz="1000">
                    <a:solidFill>
                      <a:prstClr val="white"/>
                    </a:solidFill>
                    <a:latin typeface="Helvetica" pitchFamily="34" charset="0"/>
                  </a:rPr>
                  <a:t>)</a:t>
                </a:r>
                <a:endParaRPr lang="en-US" sz="1000">
                  <a:solidFill>
                    <a:prstClr val="white"/>
                  </a:solidFill>
                  <a:latin typeface="Helvetica" pitchFamily="34" charset="0"/>
                </a:endParaRPr>
              </a:p>
            </p:txBody>
          </p:sp>
          <p:grpSp>
            <p:nvGrpSpPr>
              <p:cNvPr id="9" name="Group 87"/>
              <p:cNvGrpSpPr>
                <a:grpSpLocks/>
              </p:cNvGrpSpPr>
              <p:nvPr/>
            </p:nvGrpSpPr>
            <p:grpSpPr bwMode="auto">
              <a:xfrm>
                <a:off x="440" y="1072"/>
                <a:ext cx="1174" cy="861"/>
                <a:chOff x="440" y="1393"/>
                <a:chExt cx="1174" cy="861"/>
              </a:xfrm>
            </p:grpSpPr>
            <p:sp>
              <p:nvSpPr>
                <p:cNvPr id="90128" name="Line 88"/>
                <p:cNvSpPr>
                  <a:spLocks noChangeShapeType="1"/>
                </p:cNvSpPr>
                <p:nvPr/>
              </p:nvSpPr>
              <p:spPr bwMode="auto">
                <a:xfrm>
                  <a:off x="567" y="2149"/>
                  <a:ext cx="994" cy="1"/>
                </a:xfrm>
                <a:prstGeom prst="line">
                  <a:avLst/>
                </a:prstGeom>
                <a:noFill/>
                <a:ln w="19050">
                  <a:solidFill>
                    <a:srgbClr val="FFFF00"/>
                  </a:solidFill>
                  <a:round/>
                  <a:headEnd/>
                  <a:tailEnd/>
                </a:ln>
              </p:spPr>
              <p:txBody>
                <a:bodyPr/>
                <a:lstStyle/>
                <a:p>
                  <a:endParaRPr lang="en-US">
                    <a:solidFill>
                      <a:prstClr val="white"/>
                    </a:solidFill>
                  </a:endParaRPr>
                </a:p>
              </p:txBody>
            </p:sp>
            <p:sp>
              <p:nvSpPr>
                <p:cNvPr id="90129" name="Line 89"/>
                <p:cNvSpPr>
                  <a:spLocks noChangeShapeType="1"/>
                </p:cNvSpPr>
                <p:nvPr/>
              </p:nvSpPr>
              <p:spPr bwMode="auto">
                <a:xfrm flipV="1">
                  <a:off x="1064" y="2139"/>
                  <a:ext cx="1" cy="9"/>
                </a:xfrm>
                <a:prstGeom prst="line">
                  <a:avLst/>
                </a:prstGeom>
                <a:noFill/>
                <a:ln w="19050">
                  <a:solidFill>
                    <a:srgbClr val="FFFF00"/>
                  </a:solidFill>
                  <a:round/>
                  <a:headEnd/>
                  <a:tailEnd/>
                </a:ln>
              </p:spPr>
              <p:txBody>
                <a:bodyPr/>
                <a:lstStyle/>
                <a:p>
                  <a:endParaRPr lang="en-US">
                    <a:solidFill>
                      <a:prstClr val="white"/>
                    </a:solidFill>
                  </a:endParaRPr>
                </a:p>
              </p:txBody>
            </p:sp>
            <p:sp>
              <p:nvSpPr>
                <p:cNvPr id="90130" name="Line 90"/>
                <p:cNvSpPr>
                  <a:spLocks noChangeShapeType="1"/>
                </p:cNvSpPr>
                <p:nvPr/>
              </p:nvSpPr>
              <p:spPr bwMode="auto">
                <a:xfrm flipV="1">
                  <a:off x="567" y="1434"/>
                  <a:ext cx="1" cy="715"/>
                </a:xfrm>
                <a:prstGeom prst="line">
                  <a:avLst/>
                </a:prstGeom>
                <a:noFill/>
                <a:ln w="28575">
                  <a:solidFill>
                    <a:srgbClr val="FFFF00"/>
                  </a:solidFill>
                  <a:round/>
                  <a:headEnd/>
                  <a:tailEnd/>
                </a:ln>
              </p:spPr>
              <p:txBody>
                <a:bodyPr/>
                <a:lstStyle/>
                <a:p>
                  <a:endParaRPr lang="en-US">
                    <a:solidFill>
                      <a:prstClr val="white"/>
                    </a:solidFill>
                  </a:endParaRPr>
                </a:p>
              </p:txBody>
            </p:sp>
            <p:sp>
              <p:nvSpPr>
                <p:cNvPr id="90131" name="Line 91"/>
                <p:cNvSpPr>
                  <a:spLocks noChangeShapeType="1"/>
                </p:cNvSpPr>
                <p:nvPr/>
              </p:nvSpPr>
              <p:spPr bwMode="auto">
                <a:xfrm>
                  <a:off x="575" y="1910"/>
                  <a:ext cx="9"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32" name="Line 92"/>
                <p:cNvSpPr>
                  <a:spLocks noChangeShapeType="1"/>
                </p:cNvSpPr>
                <p:nvPr/>
              </p:nvSpPr>
              <p:spPr bwMode="auto">
                <a:xfrm>
                  <a:off x="575" y="1672"/>
                  <a:ext cx="9"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33" name="Line 93"/>
                <p:cNvSpPr>
                  <a:spLocks noChangeShapeType="1"/>
                </p:cNvSpPr>
                <p:nvPr/>
              </p:nvSpPr>
              <p:spPr bwMode="auto">
                <a:xfrm>
                  <a:off x="624" y="1617"/>
                  <a:ext cx="786" cy="404"/>
                </a:xfrm>
                <a:prstGeom prst="line">
                  <a:avLst/>
                </a:prstGeom>
                <a:noFill/>
                <a:ln w="19050">
                  <a:solidFill>
                    <a:srgbClr val="FFFF00"/>
                  </a:solidFill>
                  <a:round/>
                  <a:headEnd/>
                  <a:tailEnd/>
                </a:ln>
              </p:spPr>
              <p:txBody>
                <a:bodyPr/>
                <a:lstStyle/>
                <a:p>
                  <a:endParaRPr lang="en-US">
                    <a:solidFill>
                      <a:prstClr val="white"/>
                    </a:solidFill>
                  </a:endParaRPr>
                </a:p>
              </p:txBody>
            </p:sp>
            <p:sp>
              <p:nvSpPr>
                <p:cNvPr id="90134" name="Oval 94"/>
                <p:cNvSpPr>
                  <a:spLocks noChangeArrowheads="1"/>
                </p:cNvSpPr>
                <p:nvPr/>
              </p:nvSpPr>
              <p:spPr bwMode="auto">
                <a:xfrm>
                  <a:off x="603" y="1530"/>
                  <a:ext cx="42"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35" name="Oval 95"/>
                <p:cNvSpPr>
                  <a:spLocks noChangeArrowheads="1"/>
                </p:cNvSpPr>
                <p:nvPr/>
              </p:nvSpPr>
              <p:spPr bwMode="auto">
                <a:xfrm>
                  <a:off x="752" y="1583"/>
                  <a:ext cx="43"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36" name="Oval 96"/>
                <p:cNvSpPr>
                  <a:spLocks noChangeArrowheads="1"/>
                </p:cNvSpPr>
                <p:nvPr/>
              </p:nvSpPr>
              <p:spPr bwMode="auto">
                <a:xfrm>
                  <a:off x="797" y="1732"/>
                  <a:ext cx="42"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37" name="Oval 97"/>
                <p:cNvSpPr>
                  <a:spLocks noChangeArrowheads="1"/>
                </p:cNvSpPr>
                <p:nvPr/>
              </p:nvSpPr>
              <p:spPr bwMode="auto">
                <a:xfrm>
                  <a:off x="921" y="1856"/>
                  <a:ext cx="43"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38" name="Oval 98"/>
                <p:cNvSpPr>
                  <a:spLocks noChangeArrowheads="1"/>
                </p:cNvSpPr>
                <p:nvPr/>
              </p:nvSpPr>
              <p:spPr bwMode="auto">
                <a:xfrm>
                  <a:off x="933" y="1674"/>
                  <a:ext cx="42"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39" name="Oval 99"/>
                <p:cNvSpPr>
                  <a:spLocks noChangeArrowheads="1"/>
                </p:cNvSpPr>
                <p:nvPr/>
              </p:nvSpPr>
              <p:spPr bwMode="auto">
                <a:xfrm>
                  <a:off x="953" y="1973"/>
                  <a:ext cx="43"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0" name="Oval 100"/>
                <p:cNvSpPr>
                  <a:spLocks noChangeArrowheads="1"/>
                </p:cNvSpPr>
                <p:nvPr/>
              </p:nvSpPr>
              <p:spPr bwMode="auto">
                <a:xfrm>
                  <a:off x="966" y="1906"/>
                  <a:ext cx="42"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1" name="Oval 101"/>
                <p:cNvSpPr>
                  <a:spLocks noChangeArrowheads="1"/>
                </p:cNvSpPr>
                <p:nvPr/>
              </p:nvSpPr>
              <p:spPr bwMode="auto">
                <a:xfrm>
                  <a:off x="1057" y="1690"/>
                  <a:ext cx="43"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2" name="Oval 102"/>
                <p:cNvSpPr>
                  <a:spLocks noChangeArrowheads="1"/>
                </p:cNvSpPr>
                <p:nvPr/>
              </p:nvSpPr>
              <p:spPr bwMode="auto">
                <a:xfrm>
                  <a:off x="1170" y="1915"/>
                  <a:ext cx="42"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3" name="Oval 103"/>
                <p:cNvSpPr>
                  <a:spLocks noChangeArrowheads="1"/>
                </p:cNvSpPr>
                <p:nvPr/>
              </p:nvSpPr>
              <p:spPr bwMode="auto">
                <a:xfrm>
                  <a:off x="1235" y="1840"/>
                  <a:ext cx="43" cy="43"/>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4" name="Oval 104"/>
                <p:cNvSpPr>
                  <a:spLocks noChangeArrowheads="1"/>
                </p:cNvSpPr>
                <p:nvPr/>
              </p:nvSpPr>
              <p:spPr bwMode="auto">
                <a:xfrm>
                  <a:off x="1250" y="1916"/>
                  <a:ext cx="43" cy="43"/>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5" name="Oval 105"/>
                <p:cNvSpPr>
                  <a:spLocks noChangeArrowheads="1"/>
                </p:cNvSpPr>
                <p:nvPr/>
              </p:nvSpPr>
              <p:spPr bwMode="auto">
                <a:xfrm>
                  <a:off x="1359" y="1985"/>
                  <a:ext cx="42"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6" name="Oval 106"/>
                <p:cNvSpPr>
                  <a:spLocks noChangeArrowheads="1"/>
                </p:cNvSpPr>
                <p:nvPr/>
              </p:nvSpPr>
              <p:spPr bwMode="auto">
                <a:xfrm>
                  <a:off x="1389" y="1998"/>
                  <a:ext cx="43" cy="42"/>
                </a:xfrm>
                <a:prstGeom prst="ellipse">
                  <a:avLst/>
                </a:prstGeom>
                <a:solidFill>
                  <a:srgbClr val="FF0000"/>
                </a:solidFill>
                <a:ln w="6350">
                  <a:solidFill>
                    <a:schemeClr val="bg1"/>
                  </a:solidFill>
                  <a:round/>
                  <a:headEnd/>
                  <a:tailEnd/>
                </a:ln>
              </p:spPr>
              <p:txBody>
                <a:bodyPr/>
                <a:lstStyle/>
                <a:p>
                  <a:endParaRPr lang="en-US">
                    <a:solidFill>
                      <a:prstClr val="white"/>
                    </a:solidFill>
                  </a:endParaRPr>
                </a:p>
              </p:txBody>
            </p:sp>
            <p:sp>
              <p:nvSpPr>
                <p:cNvPr id="90147" name="Line 107"/>
                <p:cNvSpPr>
                  <a:spLocks noChangeShapeType="1"/>
                </p:cNvSpPr>
                <p:nvPr/>
              </p:nvSpPr>
              <p:spPr bwMode="auto">
                <a:xfrm>
                  <a:off x="575" y="1444"/>
                  <a:ext cx="9" cy="1"/>
                </a:xfrm>
                <a:prstGeom prst="line">
                  <a:avLst/>
                </a:prstGeom>
                <a:noFill/>
                <a:ln w="28575">
                  <a:solidFill>
                    <a:srgbClr val="FFFF00"/>
                  </a:solidFill>
                  <a:round/>
                  <a:headEnd/>
                  <a:tailEnd/>
                </a:ln>
              </p:spPr>
              <p:txBody>
                <a:bodyPr/>
                <a:lstStyle/>
                <a:p>
                  <a:endParaRPr lang="en-US">
                    <a:solidFill>
                      <a:prstClr val="white"/>
                    </a:solidFill>
                  </a:endParaRPr>
                </a:p>
              </p:txBody>
            </p:sp>
            <p:sp>
              <p:nvSpPr>
                <p:cNvPr id="90148" name="Rectangle 108"/>
                <p:cNvSpPr>
                  <a:spLocks noChangeAspect="1" noChangeArrowheads="1"/>
                </p:cNvSpPr>
                <p:nvPr/>
              </p:nvSpPr>
              <p:spPr bwMode="auto">
                <a:xfrm>
                  <a:off x="484" y="1858"/>
                  <a:ext cx="44"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5</a:t>
                  </a:r>
                </a:p>
              </p:txBody>
            </p:sp>
            <p:sp>
              <p:nvSpPr>
                <p:cNvPr id="90149" name="Rectangle 109"/>
                <p:cNvSpPr>
                  <a:spLocks noChangeAspect="1" noChangeArrowheads="1"/>
                </p:cNvSpPr>
                <p:nvPr/>
              </p:nvSpPr>
              <p:spPr bwMode="auto">
                <a:xfrm>
                  <a:off x="440" y="1620"/>
                  <a:ext cx="88"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10</a:t>
                  </a:r>
                </a:p>
              </p:txBody>
            </p:sp>
            <p:sp>
              <p:nvSpPr>
                <p:cNvPr id="90150" name="Rectangle 110"/>
                <p:cNvSpPr>
                  <a:spLocks noChangeAspect="1" noChangeArrowheads="1"/>
                </p:cNvSpPr>
                <p:nvPr/>
              </p:nvSpPr>
              <p:spPr bwMode="auto">
                <a:xfrm>
                  <a:off x="440" y="1393"/>
                  <a:ext cx="88"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15</a:t>
                  </a:r>
                </a:p>
              </p:txBody>
            </p:sp>
            <p:sp>
              <p:nvSpPr>
                <p:cNvPr id="90151" name="Rectangle 111"/>
                <p:cNvSpPr>
                  <a:spLocks noChangeAspect="1" noChangeArrowheads="1"/>
                </p:cNvSpPr>
                <p:nvPr/>
              </p:nvSpPr>
              <p:spPr bwMode="auto">
                <a:xfrm>
                  <a:off x="537" y="2158"/>
                  <a:ext cx="44"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0</a:t>
                  </a:r>
                </a:p>
              </p:txBody>
            </p:sp>
            <p:sp>
              <p:nvSpPr>
                <p:cNvPr id="90152" name="Rectangle 112"/>
                <p:cNvSpPr>
                  <a:spLocks noChangeAspect="1" noChangeArrowheads="1"/>
                </p:cNvSpPr>
                <p:nvPr/>
              </p:nvSpPr>
              <p:spPr bwMode="auto">
                <a:xfrm>
                  <a:off x="1023" y="2158"/>
                  <a:ext cx="88"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10</a:t>
                  </a:r>
                </a:p>
              </p:txBody>
            </p:sp>
            <p:sp>
              <p:nvSpPr>
                <p:cNvPr id="90153" name="Rectangle 113"/>
                <p:cNvSpPr>
                  <a:spLocks noChangeAspect="1" noChangeArrowheads="1"/>
                </p:cNvSpPr>
                <p:nvPr/>
              </p:nvSpPr>
              <p:spPr bwMode="auto">
                <a:xfrm>
                  <a:off x="1482" y="2156"/>
                  <a:ext cx="132" cy="96"/>
                </a:xfrm>
                <a:prstGeom prst="rect">
                  <a:avLst/>
                </a:prstGeom>
                <a:noFill/>
                <a:ln w="9525">
                  <a:noFill/>
                  <a:miter lim="800000"/>
                  <a:headEnd/>
                  <a:tailEnd/>
                </a:ln>
              </p:spPr>
              <p:txBody>
                <a:bodyPr wrap="none" lIns="0" tIns="0" rIns="0" bIns="0">
                  <a:spAutoFit/>
                </a:bodyPr>
                <a:lstStyle/>
                <a:p>
                  <a:pPr eaLnBrk="0" hangingPunct="0"/>
                  <a:r>
                    <a:rPr lang="en-GB" sz="1000">
                      <a:solidFill>
                        <a:srgbClr val="FFFFFF"/>
                      </a:solidFill>
                      <a:latin typeface="Helvetica" pitchFamily="34" charset="0"/>
                    </a:rPr>
                    <a:t>100</a:t>
                  </a:r>
                </a:p>
              </p:txBody>
            </p:sp>
          </p:grpSp>
        </p:grpSp>
        <p:sp>
          <p:nvSpPr>
            <p:cNvPr id="90125" name="Rectangle 114"/>
            <p:cNvSpPr>
              <a:spLocks noChangeArrowheads="1"/>
            </p:cNvSpPr>
            <p:nvPr/>
          </p:nvSpPr>
          <p:spPr bwMode="auto">
            <a:xfrm>
              <a:off x="3560" y="1933"/>
              <a:ext cx="1338" cy="96"/>
            </a:xfrm>
            <a:prstGeom prst="rect">
              <a:avLst/>
            </a:prstGeom>
            <a:noFill/>
            <a:ln w="9525">
              <a:noFill/>
              <a:miter lim="800000"/>
              <a:headEnd/>
              <a:tailEnd/>
            </a:ln>
          </p:spPr>
          <p:txBody>
            <a:bodyPr lIns="0" tIns="0" rIns="0" bIns="0">
              <a:spAutoFit/>
            </a:bodyPr>
            <a:lstStyle/>
            <a:p>
              <a:pPr algn="ctr"/>
              <a:r>
                <a:rPr lang="en-GB" sz="1000">
                  <a:solidFill>
                    <a:srgbClr val="FFFFFF"/>
                  </a:solidFill>
                  <a:latin typeface="Helvetica" pitchFamily="34" charset="0"/>
                </a:rPr>
                <a:t>Fishing intensity (persons·km reef</a:t>
              </a:r>
              <a:r>
                <a:rPr lang="en-GB" sz="1000" baseline="30000">
                  <a:solidFill>
                    <a:srgbClr val="FFFFFF"/>
                  </a:solidFill>
                  <a:latin typeface="Helvetica" pitchFamily="34" charset="0"/>
                </a:rPr>
                <a:t>-1</a:t>
              </a:r>
              <a:r>
                <a:rPr lang="en-GB" sz="1000">
                  <a:solidFill>
                    <a:srgbClr val="FFFFFF"/>
                  </a:solidFill>
                  <a:latin typeface="Helvetica"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AU" smtClean="0">
                <a:ea typeface="ＭＳ Ｐゴシック" charset="-128"/>
              </a:rPr>
              <a:t>Wider Implications</a:t>
            </a:r>
          </a:p>
        </p:txBody>
      </p:sp>
      <p:sp>
        <p:nvSpPr>
          <p:cNvPr id="29699" name="Content Placeholder 2"/>
          <p:cNvSpPr>
            <a:spLocks noGrp="1"/>
          </p:cNvSpPr>
          <p:nvPr>
            <p:ph idx="1"/>
          </p:nvPr>
        </p:nvSpPr>
        <p:spPr>
          <a:xfrm>
            <a:off x="0" y="1143000"/>
            <a:ext cx="9144000" cy="5715000"/>
          </a:xfrm>
        </p:spPr>
        <p:txBody>
          <a:bodyPr/>
          <a:lstStyle/>
          <a:p>
            <a:pPr>
              <a:lnSpc>
                <a:spcPct val="80000"/>
              </a:lnSpc>
            </a:pPr>
            <a:r>
              <a:rPr lang="en-AU" sz="2500" dirty="0" smtClean="0">
                <a:ea typeface="ＭＳ Ｐゴシック" charset="-128"/>
              </a:rPr>
              <a:t>Human exploitation, especially removal of keystone species may trigger </a:t>
            </a:r>
            <a:r>
              <a:rPr lang="en-AU" sz="2500" dirty="0" smtClean="0">
                <a:ea typeface="ＭＳ Ｐゴシック" charset="-128"/>
              </a:rPr>
              <a:t>mesopredator release and trophic </a:t>
            </a:r>
            <a:r>
              <a:rPr lang="en-AU" sz="2500" dirty="0" smtClean="0">
                <a:ea typeface="ＭＳ Ｐゴシック" charset="-128"/>
              </a:rPr>
              <a:t>cascades</a:t>
            </a:r>
          </a:p>
          <a:p>
            <a:pPr>
              <a:lnSpc>
                <a:spcPct val="80000"/>
              </a:lnSpc>
            </a:pPr>
            <a:endParaRPr lang="en-AU" sz="2500" dirty="0" smtClean="0">
              <a:ea typeface="ＭＳ Ｐゴシック" charset="-128"/>
            </a:endParaRPr>
          </a:p>
          <a:p>
            <a:pPr>
              <a:lnSpc>
                <a:spcPct val="80000"/>
              </a:lnSpc>
            </a:pPr>
            <a:r>
              <a:rPr lang="en-US" sz="2500" dirty="0" smtClean="0">
                <a:ea typeface="ＭＳ Ｐゴシック" charset="-128"/>
              </a:rPr>
              <a:t>Increasing acceptance that “</a:t>
            </a:r>
            <a:r>
              <a:rPr lang="en-US" sz="2500" dirty="0" smtClean="0">
                <a:solidFill>
                  <a:srgbClr val="FFFF00"/>
                </a:solidFill>
                <a:ea typeface="ＭＳ Ｐゴシック" charset="-128"/>
              </a:rPr>
              <a:t>top-down effects must be widely expected whenever entire functional groups of predators are de- pressed</a:t>
            </a:r>
            <a:r>
              <a:rPr lang="en-US" sz="2500" dirty="0" smtClean="0">
                <a:ea typeface="ＭＳ Ｐゴシック" charset="-128"/>
              </a:rPr>
              <a:t>, as can occur with industrial fisheries” (Myers et al 2007).</a:t>
            </a:r>
            <a:endParaRPr lang="en-AU" sz="2500" dirty="0" smtClean="0">
              <a:ea typeface="ＭＳ Ｐゴシック" charset="-128"/>
            </a:endParaRPr>
          </a:p>
          <a:p>
            <a:pPr>
              <a:lnSpc>
                <a:spcPct val="80000"/>
              </a:lnSpc>
              <a:buFont typeface="Arial" charset="0"/>
              <a:buNone/>
            </a:pPr>
            <a:endParaRPr lang="en-AU" sz="2500" dirty="0" smtClean="0">
              <a:ea typeface="ＭＳ Ｐゴシック" charset="-128"/>
            </a:endParaRPr>
          </a:p>
          <a:p>
            <a:pPr>
              <a:lnSpc>
                <a:spcPct val="80000"/>
              </a:lnSpc>
            </a:pPr>
            <a:r>
              <a:rPr lang="en-AU" sz="2500" dirty="0" smtClean="0">
                <a:ea typeface="ＭＳ Ｐゴシック" charset="-128"/>
              </a:rPr>
              <a:t>Trophic cascades alter ecosystems, as well as the social and economic systems that depend on them</a:t>
            </a:r>
          </a:p>
          <a:p>
            <a:pPr>
              <a:lnSpc>
                <a:spcPct val="80000"/>
              </a:lnSpc>
            </a:pPr>
            <a:endParaRPr lang="en-AU" sz="2500" dirty="0" smtClean="0">
              <a:ea typeface="ＭＳ Ｐゴシック" charset="-128"/>
            </a:endParaRPr>
          </a:p>
          <a:p>
            <a:pPr>
              <a:lnSpc>
                <a:spcPct val="80000"/>
              </a:lnSpc>
            </a:pPr>
            <a:r>
              <a:rPr lang="en-AU" sz="2500" dirty="0" smtClean="0">
                <a:ea typeface="ＭＳ Ｐゴシック" charset="-128"/>
              </a:rPr>
              <a:t>Often lead to altered ecosystem states, which can be long-lasting and difficult to reverse</a:t>
            </a:r>
          </a:p>
          <a:p>
            <a:pPr>
              <a:lnSpc>
                <a:spcPct val="80000"/>
              </a:lnSpc>
            </a:pPr>
            <a:endParaRPr lang="en-AU" sz="2500" dirty="0" smtClean="0">
              <a:ea typeface="ＭＳ Ｐゴシック" charset="-128"/>
            </a:endParaRPr>
          </a:p>
          <a:p>
            <a:pPr>
              <a:lnSpc>
                <a:spcPct val="80000"/>
              </a:lnSpc>
            </a:pPr>
            <a:r>
              <a:rPr lang="en-US" sz="2500" dirty="0" smtClean="0">
                <a:ea typeface="ＭＳ Ｐゴシック" charset="-128"/>
              </a:rPr>
              <a:t>“The take-home message is clear: </a:t>
            </a:r>
            <a:r>
              <a:rPr lang="en-US" sz="2500" dirty="0" smtClean="0">
                <a:solidFill>
                  <a:srgbClr val="FFFF00"/>
                </a:solidFill>
                <a:ea typeface="ＭＳ Ｐゴシック" charset="-128"/>
              </a:rPr>
              <a:t>the presence of a viable carnivore guild is fundamental to maintaining biodiversity</a:t>
            </a:r>
            <a:r>
              <a:rPr lang="en-US" sz="2500" dirty="0" smtClean="0">
                <a:ea typeface="ＭＳ Ｐゴシック" charset="-128"/>
              </a:rPr>
              <a:t>” (</a:t>
            </a:r>
            <a:r>
              <a:rPr lang="en-US" sz="2500" dirty="0" err="1" smtClean="0">
                <a:ea typeface="ＭＳ Ｐゴシック" charset="-128"/>
              </a:rPr>
              <a:t>Terborgh</a:t>
            </a:r>
            <a:r>
              <a:rPr lang="en-US" sz="2500" dirty="0" smtClean="0">
                <a:ea typeface="ＭＳ Ｐゴシック" charset="-128"/>
              </a:rPr>
              <a:t>. et al 2006)</a:t>
            </a:r>
            <a:endParaRPr lang="en-AU" sz="2500" dirty="0" smtClean="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AU" smtClean="0">
                <a:ea typeface="ＭＳ Ｐゴシック" charset="-128"/>
              </a:rPr>
              <a:t>Problems for conservation</a:t>
            </a:r>
          </a:p>
        </p:txBody>
      </p:sp>
      <p:sp>
        <p:nvSpPr>
          <p:cNvPr id="109571" name="Content Placeholder 2"/>
          <p:cNvSpPr>
            <a:spLocks noGrp="1"/>
          </p:cNvSpPr>
          <p:nvPr>
            <p:ph idx="1"/>
          </p:nvPr>
        </p:nvSpPr>
        <p:spPr>
          <a:xfrm>
            <a:off x="0" y="1143000"/>
            <a:ext cx="9144000" cy="5715000"/>
          </a:xfrm>
        </p:spPr>
        <p:txBody>
          <a:bodyPr/>
          <a:lstStyle/>
          <a:p>
            <a:r>
              <a:rPr lang="en-AU" dirty="0" smtClean="0">
                <a:ea typeface="ＭＳ Ｐゴシック" charset="-128"/>
              </a:rPr>
              <a:t>Shifting baselines</a:t>
            </a:r>
          </a:p>
          <a:p>
            <a:pPr lvl="1"/>
            <a:r>
              <a:rPr lang="en-AU" dirty="0" smtClean="0">
                <a:ea typeface="ＭＳ Ｐゴシック" charset="-128"/>
              </a:rPr>
              <a:t>trophic cascades may have already occurred, keystones may have already been lost.</a:t>
            </a:r>
          </a:p>
          <a:p>
            <a:pPr lvl="1">
              <a:buFont typeface="Arial" charset="0"/>
              <a:buNone/>
            </a:pPr>
            <a:endParaRPr lang="en-AU" dirty="0" smtClean="0">
              <a:ea typeface="ＭＳ Ｐゴシック" charset="-128"/>
            </a:endParaRPr>
          </a:p>
          <a:p>
            <a:r>
              <a:rPr lang="en-AU" dirty="0" smtClean="0">
                <a:ea typeface="ＭＳ Ｐゴシック" charset="-128"/>
              </a:rPr>
              <a:t>Effects are </a:t>
            </a:r>
            <a:r>
              <a:rPr lang="en-AU" dirty="0" smtClean="0">
                <a:ea typeface="ＭＳ Ｐゴシック" charset="-128"/>
              </a:rPr>
              <a:t>context-dependent</a:t>
            </a:r>
            <a:endParaRPr lang="en-AU" dirty="0" smtClean="0">
              <a:ea typeface="ＭＳ Ｐゴシック" charset="-128"/>
            </a:endParaRPr>
          </a:p>
          <a:p>
            <a:pPr lvl="1"/>
            <a:r>
              <a:rPr lang="en-AU" dirty="0" smtClean="0">
                <a:ea typeface="ＭＳ Ｐゴシック" charset="-128"/>
              </a:rPr>
              <a:t>Productivity</a:t>
            </a:r>
          </a:p>
          <a:p>
            <a:pPr lvl="1"/>
            <a:r>
              <a:rPr lang="en-AU" dirty="0" smtClean="0">
                <a:ea typeface="ＭＳ Ｐゴシック" charset="-128"/>
              </a:rPr>
              <a:t>Consumer efficiency </a:t>
            </a:r>
          </a:p>
          <a:p>
            <a:pPr lvl="1"/>
            <a:r>
              <a:rPr lang="en-AU" dirty="0" smtClean="0">
                <a:ea typeface="ＭＳ Ｐゴシック" charset="-128"/>
              </a:rPr>
              <a:t>Diversity: High species diversity and </a:t>
            </a:r>
            <a:r>
              <a:rPr lang="en-AU" dirty="0" err="1" smtClean="0">
                <a:ea typeface="ＭＳ Ｐゴシック" charset="-128"/>
              </a:rPr>
              <a:t>foodweb</a:t>
            </a:r>
            <a:r>
              <a:rPr lang="en-AU" dirty="0" smtClean="0">
                <a:ea typeface="ＭＳ Ｐゴシック" charset="-128"/>
              </a:rPr>
              <a:t> complexity can reduce the trophic impact of predators and prevent strong cascading effects.</a:t>
            </a:r>
          </a:p>
          <a:p>
            <a:endParaRPr lang="en-AU" dirty="0" smtClean="0">
              <a:ea typeface="ＭＳ Ｐゴシック" charset="-12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smtClean="0">
                <a:ea typeface="ＭＳ Ｐゴシック" charset="-128"/>
              </a:rPr>
              <a:t>What did we cover today</a:t>
            </a:r>
          </a:p>
        </p:txBody>
      </p:sp>
      <p:sp>
        <p:nvSpPr>
          <p:cNvPr id="35843" name="Content Placeholder 2"/>
          <p:cNvSpPr>
            <a:spLocks noGrp="1"/>
          </p:cNvSpPr>
          <p:nvPr>
            <p:ph idx="1"/>
          </p:nvPr>
        </p:nvSpPr>
        <p:spPr>
          <a:xfrm>
            <a:off x="457200" y="1143000"/>
            <a:ext cx="8229600" cy="4525962"/>
          </a:xfrm>
        </p:spPr>
        <p:txBody>
          <a:bodyPr/>
          <a:lstStyle/>
          <a:p>
            <a:pPr eaLnBrk="1" hangingPunct="1">
              <a:lnSpc>
                <a:spcPct val="90000"/>
              </a:lnSpc>
            </a:pPr>
            <a:r>
              <a:rPr lang="en-US" dirty="0" smtClean="0">
                <a:ea typeface="ＭＳ Ｐゴシック" charset="-128"/>
              </a:rPr>
              <a:t>What is a keystone species?</a:t>
            </a:r>
          </a:p>
          <a:p>
            <a:pPr lvl="1" eaLnBrk="1" hangingPunct="1">
              <a:lnSpc>
                <a:spcPct val="90000"/>
              </a:lnSpc>
            </a:pPr>
            <a:r>
              <a:rPr lang="en-US" sz="2400" dirty="0" smtClean="0">
                <a:ea typeface="ＭＳ Ｐゴシック" charset="-128"/>
              </a:rPr>
              <a:t>Disproportionate effects relative to biomass</a:t>
            </a:r>
          </a:p>
          <a:p>
            <a:pPr eaLnBrk="1" hangingPunct="1">
              <a:lnSpc>
                <a:spcPct val="90000"/>
              </a:lnSpc>
            </a:pPr>
            <a:r>
              <a:rPr lang="en-US" dirty="0" smtClean="0">
                <a:ea typeface="ＭＳ Ｐゴシック" charset="-128"/>
              </a:rPr>
              <a:t>What is a trophic cascade?</a:t>
            </a:r>
          </a:p>
          <a:p>
            <a:pPr lvl="1" eaLnBrk="1" hangingPunct="1">
              <a:lnSpc>
                <a:spcPct val="90000"/>
              </a:lnSpc>
            </a:pPr>
            <a:r>
              <a:rPr lang="en-US" sz="2400" dirty="0" smtClean="0">
                <a:ea typeface="ＭＳ Ｐゴシック" charset="-128"/>
              </a:rPr>
              <a:t>Change in one species with </a:t>
            </a:r>
            <a:r>
              <a:rPr lang="en-US" sz="2400" dirty="0" smtClean="0">
                <a:ea typeface="ＭＳ Ｐゴシック" charset="-128"/>
              </a:rPr>
              <a:t>indirect </a:t>
            </a:r>
            <a:r>
              <a:rPr lang="en-US" sz="2400" dirty="0" smtClean="0">
                <a:ea typeface="ＭＳ Ｐゴシック" charset="-128"/>
              </a:rPr>
              <a:t>effects over </a:t>
            </a:r>
            <a:r>
              <a:rPr lang="en-US" sz="2400" i="1" dirty="0" smtClean="0">
                <a:ea typeface="ＭＳ Ｐゴシック" charset="-128"/>
              </a:rPr>
              <a:t>3 or more trophic levels</a:t>
            </a:r>
          </a:p>
          <a:p>
            <a:pPr eaLnBrk="1" hangingPunct="1">
              <a:lnSpc>
                <a:spcPct val="90000"/>
              </a:lnSpc>
            </a:pPr>
            <a:r>
              <a:rPr lang="en-US" dirty="0" smtClean="0">
                <a:ea typeface="ＭＳ Ｐゴシック" charset="-128"/>
              </a:rPr>
              <a:t>Allee effects and Consumer-resource dynamics</a:t>
            </a:r>
          </a:p>
          <a:p>
            <a:pPr eaLnBrk="1" hangingPunct="1">
              <a:lnSpc>
                <a:spcPct val="90000"/>
              </a:lnSpc>
            </a:pPr>
            <a:r>
              <a:rPr lang="en-US" dirty="0" smtClean="0">
                <a:ea typeface="ＭＳ Ｐゴシック" charset="-128"/>
              </a:rPr>
              <a:t>Examples </a:t>
            </a:r>
          </a:p>
          <a:p>
            <a:pPr lvl="1" eaLnBrk="1" hangingPunct="1">
              <a:lnSpc>
                <a:spcPct val="90000"/>
              </a:lnSpc>
            </a:pPr>
            <a:r>
              <a:rPr lang="en-US" dirty="0" smtClean="0">
                <a:ea typeface="ＭＳ Ｐゴシック" charset="-128"/>
              </a:rPr>
              <a:t>Wolves/Elk/Aspen</a:t>
            </a:r>
            <a:endParaRPr lang="en-US" dirty="0" smtClean="0">
              <a:ea typeface="ＭＳ Ｐゴシック" charset="-128"/>
            </a:endParaRPr>
          </a:p>
          <a:p>
            <a:pPr lvl="1" eaLnBrk="1" hangingPunct="1">
              <a:lnSpc>
                <a:spcPct val="90000"/>
              </a:lnSpc>
            </a:pPr>
            <a:r>
              <a:rPr lang="en-US" dirty="0" err="1" smtClean="0">
                <a:ea typeface="ＭＳ Ｐゴシック" charset="-128"/>
              </a:rPr>
              <a:t>Lago</a:t>
            </a:r>
            <a:r>
              <a:rPr lang="en-US" dirty="0" smtClean="0">
                <a:ea typeface="ＭＳ Ｐゴシック" charset="-128"/>
              </a:rPr>
              <a:t> </a:t>
            </a:r>
            <a:r>
              <a:rPr lang="en-US" dirty="0" err="1" smtClean="0">
                <a:ea typeface="ＭＳ Ｐゴシック" charset="-128"/>
              </a:rPr>
              <a:t>Guri</a:t>
            </a:r>
            <a:r>
              <a:rPr lang="en-US" dirty="0" smtClean="0">
                <a:ea typeface="ＭＳ Ｐゴシック" charset="-128"/>
              </a:rPr>
              <a:t> </a:t>
            </a:r>
            <a:r>
              <a:rPr lang="en-US" dirty="0" smtClean="0">
                <a:ea typeface="ＭＳ Ｐゴシック" charset="-128"/>
              </a:rPr>
              <a:t>Islands</a:t>
            </a:r>
          </a:p>
          <a:p>
            <a:pPr lvl="1" eaLnBrk="1" hangingPunct="1">
              <a:lnSpc>
                <a:spcPct val="90000"/>
              </a:lnSpc>
            </a:pPr>
            <a:r>
              <a:rPr lang="en-US" dirty="0" smtClean="0">
                <a:ea typeface="ＭＳ Ｐゴシック" charset="-128"/>
              </a:rPr>
              <a:t>Predatory fishes/starfish/coral</a:t>
            </a:r>
          </a:p>
          <a:p>
            <a:pPr eaLnBrk="1" hangingPunct="1">
              <a:lnSpc>
                <a:spcPct val="90000"/>
              </a:lnSpc>
            </a:pPr>
            <a:r>
              <a:rPr lang="en-US" dirty="0" smtClean="0">
                <a:ea typeface="ＭＳ Ｐゴシック" charset="-128"/>
              </a:rPr>
              <a:t>Important </a:t>
            </a:r>
            <a:r>
              <a:rPr lang="en-US" dirty="0" smtClean="0">
                <a:ea typeface="ＭＳ Ｐゴシック" charset="-128"/>
              </a:rPr>
              <a:t>implications for conservation</a:t>
            </a:r>
            <a:endParaRPr lang="en-US" sz="2400" dirty="0" smtClean="0">
              <a:ea typeface="ＭＳ Ｐゴシック" charset="-128"/>
            </a:endParaRPr>
          </a:p>
          <a:p>
            <a:pPr eaLnBrk="1" hangingPunct="1">
              <a:lnSpc>
                <a:spcPct val="90000"/>
              </a:lnSpc>
              <a:buFont typeface="Arial" charset="0"/>
              <a:buNone/>
            </a:pPr>
            <a:endParaRPr lang="en-US" dirty="0" smtClean="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84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84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84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8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smtClean="0">
                <a:ea typeface="ＭＳ Ｐゴシック" charset="-128"/>
              </a:rPr>
              <a:t>Suggested reading</a:t>
            </a:r>
          </a:p>
        </p:txBody>
      </p:sp>
      <p:sp>
        <p:nvSpPr>
          <p:cNvPr id="111619" name="Content Placeholder 2"/>
          <p:cNvSpPr>
            <a:spLocks noGrp="1"/>
          </p:cNvSpPr>
          <p:nvPr>
            <p:ph idx="1"/>
          </p:nvPr>
        </p:nvSpPr>
        <p:spPr>
          <a:xfrm>
            <a:off x="381000" y="990600"/>
            <a:ext cx="8382000" cy="5867400"/>
          </a:xfrm>
        </p:spPr>
        <p:txBody>
          <a:bodyPr/>
          <a:lstStyle/>
          <a:p>
            <a:pPr eaLnBrk="1" hangingPunct="1">
              <a:lnSpc>
                <a:spcPct val="90000"/>
              </a:lnSpc>
              <a:buFont typeface="Arial" charset="0"/>
              <a:buNone/>
            </a:pPr>
            <a:r>
              <a:rPr lang="en-US" sz="1400" dirty="0" err="1" smtClean="0">
                <a:ea typeface="ＭＳ Ｐゴシック" charset="-128"/>
              </a:rPr>
              <a:t>Beschta</a:t>
            </a:r>
            <a:r>
              <a:rPr lang="en-US" sz="1400" dirty="0" smtClean="0">
                <a:ea typeface="ＭＳ Ｐゴシック" charset="-128"/>
              </a:rPr>
              <a:t>, R. L., and W. J. Ripple. 2005. Linking Wolves and Plants: Aldo Leopold on Trophic Cascades. Bioscience </a:t>
            </a:r>
            <a:r>
              <a:rPr lang="en-US" sz="1400" b="1" dirty="0" smtClean="0">
                <a:ea typeface="ＭＳ Ｐゴシック" charset="-128"/>
              </a:rPr>
              <a:t>55:613-621.</a:t>
            </a:r>
          </a:p>
          <a:p>
            <a:pPr eaLnBrk="1" hangingPunct="1">
              <a:lnSpc>
                <a:spcPct val="90000"/>
              </a:lnSpc>
              <a:buFont typeface="Arial" charset="0"/>
              <a:buNone/>
            </a:pPr>
            <a:r>
              <a:rPr lang="en-US" sz="1400" dirty="0" err="1" smtClean="0">
                <a:ea typeface="ＭＳ Ｐゴシック" charset="-128"/>
              </a:rPr>
              <a:t>Beschta</a:t>
            </a:r>
            <a:r>
              <a:rPr lang="en-US" sz="1400" dirty="0" smtClean="0">
                <a:ea typeface="ＭＳ Ｐゴシック" charset="-128"/>
              </a:rPr>
              <a:t>, R. L., and W. J. Ripple. 2009. Large predators and trophic cascades in terrestrial ecosystems of the western United States. Biological Conservation </a:t>
            </a:r>
            <a:r>
              <a:rPr lang="en-US" sz="1400" b="1" dirty="0" smtClean="0">
                <a:ea typeface="ＭＳ Ｐゴシック" charset="-128"/>
              </a:rPr>
              <a:t>142:2401-2414.</a:t>
            </a:r>
          </a:p>
          <a:p>
            <a:pPr eaLnBrk="1" hangingPunct="1">
              <a:lnSpc>
                <a:spcPct val="90000"/>
              </a:lnSpc>
              <a:buNone/>
            </a:pPr>
            <a:r>
              <a:rPr lang="en-US" sz="1400" dirty="0" smtClean="0"/>
              <a:t>Burkholder, D. A., </a:t>
            </a:r>
            <a:r>
              <a:rPr lang="en-US" sz="1400" dirty="0" err="1" smtClean="0"/>
              <a:t>Heithaus</a:t>
            </a:r>
            <a:r>
              <a:rPr lang="en-US" sz="1400" dirty="0" smtClean="0"/>
              <a:t>, M. R., </a:t>
            </a:r>
            <a:r>
              <a:rPr lang="en-US" sz="1400" dirty="0" err="1" smtClean="0"/>
              <a:t>Fourqurean</a:t>
            </a:r>
            <a:r>
              <a:rPr lang="en-US" sz="1400" dirty="0" smtClean="0"/>
              <a:t>, J. W., </a:t>
            </a:r>
            <a:r>
              <a:rPr lang="en-US" sz="1400" dirty="0" err="1" smtClean="0"/>
              <a:t>Wirsing</a:t>
            </a:r>
            <a:r>
              <a:rPr lang="en-US" sz="1400" dirty="0" smtClean="0"/>
              <a:t>, A. and Dill, L. M. (2013) Patterns of top-down control in a </a:t>
            </a:r>
            <a:r>
              <a:rPr lang="en-US" sz="1400" dirty="0" err="1" smtClean="0"/>
              <a:t>seagrass</a:t>
            </a:r>
            <a:r>
              <a:rPr lang="en-US" sz="1400" dirty="0" smtClean="0"/>
              <a:t> ecosystem: could a roving apex predator induce a </a:t>
            </a:r>
            <a:r>
              <a:rPr lang="en-US" sz="1400" dirty="0" err="1" smtClean="0"/>
              <a:t>behaviour</a:t>
            </a:r>
            <a:r>
              <a:rPr lang="en-US" sz="1400" dirty="0" smtClean="0"/>
              <a:t>-mediated trophic cascade? </a:t>
            </a:r>
            <a:r>
              <a:rPr lang="en-US" sz="1400" i="1" dirty="0" smtClean="0"/>
              <a:t>Journal of Animal Ecology</a:t>
            </a:r>
            <a:r>
              <a:rPr lang="en-US" sz="1400" b="1" i="1" dirty="0" smtClean="0"/>
              <a:t>, </a:t>
            </a:r>
            <a:r>
              <a:rPr lang="en-US" sz="1400" dirty="0" smtClean="0"/>
              <a:t>DOI: 10.1111/1365-2656.12097</a:t>
            </a:r>
            <a:r>
              <a:rPr lang="en-US" sz="1400" b="1" i="1" dirty="0" smtClean="0"/>
              <a:t>.</a:t>
            </a:r>
          </a:p>
          <a:p>
            <a:pPr eaLnBrk="1" hangingPunct="1">
              <a:lnSpc>
                <a:spcPct val="90000"/>
              </a:lnSpc>
              <a:buFont typeface="Arial" charset="0"/>
              <a:buNone/>
            </a:pPr>
            <a:r>
              <a:rPr lang="en-US" sz="1400" dirty="0" smtClean="0">
                <a:ea typeface="ＭＳ Ｐゴシック" charset="-128"/>
              </a:rPr>
              <a:t>Dulvy, N. K., R. P. Freckleton, and N. V. C. Polunin. 2004. Coral reef cascades and the indirect effects of predator removal by exploitation. Ecology Letters </a:t>
            </a:r>
            <a:r>
              <a:rPr lang="en-US" sz="1400" b="1" dirty="0" smtClean="0">
                <a:ea typeface="ＭＳ Ｐゴシック" charset="-128"/>
              </a:rPr>
              <a:t>7:410-416.</a:t>
            </a:r>
          </a:p>
          <a:p>
            <a:pPr eaLnBrk="1" hangingPunct="1">
              <a:lnSpc>
                <a:spcPct val="90000"/>
              </a:lnSpc>
              <a:buFont typeface="Arial" charset="0"/>
              <a:buNone/>
            </a:pPr>
            <a:r>
              <a:rPr lang="en-US" sz="1400" dirty="0" smtClean="0">
                <a:ea typeface="ＭＳ Ｐゴシック" charset="-128"/>
              </a:rPr>
              <a:t>Estes et al. (1998) Killer Whale Predation on Sea Otters, Linking Oceanic and Nearshore Ecosystems. </a:t>
            </a:r>
            <a:r>
              <a:rPr lang="en-US" sz="1400" i="1" dirty="0" smtClean="0">
                <a:ea typeface="ＭＳ Ｐゴシック" charset="-128"/>
              </a:rPr>
              <a:t>Science, </a:t>
            </a:r>
            <a:r>
              <a:rPr lang="en-US" sz="1400" dirty="0" smtClean="0">
                <a:ea typeface="ＭＳ Ｐゴシック" charset="-128"/>
              </a:rPr>
              <a:t>282, 473-476</a:t>
            </a:r>
          </a:p>
          <a:p>
            <a:pPr eaLnBrk="1" hangingPunct="1">
              <a:lnSpc>
                <a:spcPct val="90000"/>
              </a:lnSpc>
              <a:buFont typeface="Arial" charset="0"/>
              <a:buNone/>
            </a:pPr>
            <a:r>
              <a:rPr lang="en-US" sz="1400" dirty="0" smtClean="0">
                <a:ea typeface="ＭＳ Ｐゴシック" charset="-128"/>
              </a:rPr>
              <a:t>L. Scott Mills et al. (1993) The Keystone-Species Concept in Ecology and Conservation. </a:t>
            </a:r>
            <a:r>
              <a:rPr lang="en-US" sz="1400" i="1" dirty="0" err="1" smtClean="0">
                <a:ea typeface="ＭＳ Ｐゴシック" charset="-128"/>
              </a:rPr>
              <a:t>BioScience</a:t>
            </a:r>
            <a:r>
              <a:rPr lang="en-US" sz="1400" dirty="0" smtClean="0">
                <a:ea typeface="ＭＳ Ｐゴシック" charset="-128"/>
              </a:rPr>
              <a:t>, </a:t>
            </a:r>
            <a:r>
              <a:rPr lang="en-US" sz="1400" b="1" dirty="0" smtClean="0">
                <a:ea typeface="ＭＳ Ｐゴシック" charset="-128"/>
              </a:rPr>
              <a:t>43</a:t>
            </a:r>
            <a:r>
              <a:rPr lang="en-US" sz="1400" dirty="0" smtClean="0">
                <a:ea typeface="ＭＳ Ｐゴシック" charset="-128"/>
              </a:rPr>
              <a:t> (4), 219 (1993).</a:t>
            </a:r>
          </a:p>
          <a:p>
            <a:pPr eaLnBrk="1" hangingPunct="1">
              <a:lnSpc>
                <a:spcPct val="90000"/>
              </a:lnSpc>
              <a:buNone/>
            </a:pPr>
            <a:r>
              <a:rPr lang="en-US" sz="1400" dirty="0" smtClean="0"/>
              <a:t>May RM (1977) Thresholds and breakpoints in ecosystems with a multiplicity of stable states. Nature 269:471-477</a:t>
            </a:r>
          </a:p>
          <a:p>
            <a:pPr eaLnBrk="1" hangingPunct="1">
              <a:lnSpc>
                <a:spcPct val="90000"/>
              </a:lnSpc>
              <a:buFont typeface="Arial" charset="0"/>
              <a:buNone/>
            </a:pPr>
            <a:r>
              <a:rPr lang="en-US" sz="1400" dirty="0" smtClean="0">
                <a:ea typeface="ＭＳ Ｐゴシック" charset="-128"/>
              </a:rPr>
              <a:t>Myers, R.A. et al. (2007) Cascading effects of the loss of apex predatory sharks from a coastal ocean. </a:t>
            </a:r>
            <a:r>
              <a:rPr lang="en-US" sz="1400" i="1" dirty="0" smtClean="0">
                <a:ea typeface="ＭＳ Ｐゴシック" charset="-128"/>
              </a:rPr>
              <a:t>Science</a:t>
            </a:r>
            <a:r>
              <a:rPr lang="en-US" sz="1400" dirty="0" smtClean="0">
                <a:ea typeface="ＭＳ Ｐゴシック" charset="-128"/>
              </a:rPr>
              <a:t>, 315, 1846–1850. </a:t>
            </a:r>
          </a:p>
          <a:p>
            <a:pPr eaLnBrk="1" hangingPunct="1">
              <a:lnSpc>
                <a:spcPct val="90000"/>
              </a:lnSpc>
              <a:buFont typeface="Arial" charset="0"/>
              <a:buNone/>
            </a:pPr>
            <a:r>
              <a:rPr lang="en-US" sz="1400" dirty="0" smtClean="0">
                <a:ea typeface="ＭＳ Ｐゴシック" charset="-128"/>
              </a:rPr>
              <a:t>Power, M. E., D. </a:t>
            </a:r>
            <a:r>
              <a:rPr lang="en-US" sz="1400" dirty="0" err="1" smtClean="0">
                <a:ea typeface="ＭＳ Ｐゴシック" charset="-128"/>
              </a:rPr>
              <a:t>Tilman</a:t>
            </a:r>
            <a:r>
              <a:rPr lang="en-US" sz="1400" dirty="0" smtClean="0">
                <a:ea typeface="ＭＳ Ｐゴシック" charset="-128"/>
              </a:rPr>
              <a:t>, J. A. Estes, B. A. </a:t>
            </a:r>
            <a:r>
              <a:rPr lang="en-US" sz="1400" dirty="0" err="1" smtClean="0">
                <a:ea typeface="ＭＳ Ｐゴシック" charset="-128"/>
              </a:rPr>
              <a:t>Menge</a:t>
            </a:r>
            <a:r>
              <a:rPr lang="en-US" sz="1400" dirty="0" smtClean="0">
                <a:ea typeface="ＭＳ Ｐゴシック" charset="-128"/>
              </a:rPr>
              <a:t>, W. J. Bond, L. S. Mills, G. Daily, J. C. </a:t>
            </a:r>
            <a:r>
              <a:rPr lang="en-US" sz="1400" dirty="0" err="1" smtClean="0">
                <a:ea typeface="ＭＳ Ｐゴシック" charset="-128"/>
              </a:rPr>
              <a:t>Castilla</a:t>
            </a:r>
            <a:r>
              <a:rPr lang="en-US" sz="1400" dirty="0" smtClean="0">
                <a:ea typeface="ＭＳ Ｐゴシック" charset="-128"/>
              </a:rPr>
              <a:t>, J. </a:t>
            </a:r>
            <a:r>
              <a:rPr lang="en-US" sz="1400" dirty="0" err="1" smtClean="0">
                <a:ea typeface="ＭＳ Ｐゴシック" charset="-128"/>
              </a:rPr>
              <a:t>Lubchenco</a:t>
            </a:r>
            <a:r>
              <a:rPr lang="en-US" sz="1400" dirty="0" smtClean="0">
                <a:ea typeface="ＭＳ Ｐゴシック" charset="-128"/>
              </a:rPr>
              <a:t>, and R. T. Paine. 1996. Challenges in the quest for keystones. Bioscience </a:t>
            </a:r>
            <a:r>
              <a:rPr lang="en-US" sz="1400" b="1" dirty="0" smtClean="0">
                <a:ea typeface="ＭＳ Ｐゴシック" charset="-128"/>
              </a:rPr>
              <a:t>46:609-620.</a:t>
            </a:r>
          </a:p>
          <a:p>
            <a:pPr eaLnBrk="1" hangingPunct="1">
              <a:lnSpc>
                <a:spcPct val="90000"/>
              </a:lnSpc>
              <a:buFont typeface="Arial" charset="0"/>
              <a:buNone/>
            </a:pPr>
            <a:r>
              <a:rPr lang="en-US" sz="1400" dirty="0" err="1" smtClean="0">
                <a:ea typeface="ＭＳ Ｐゴシック" charset="-128"/>
              </a:rPr>
              <a:t>Prugh</a:t>
            </a:r>
            <a:r>
              <a:rPr lang="en-US" sz="1400" dirty="0" smtClean="0">
                <a:ea typeface="ＭＳ Ｐゴシック" charset="-128"/>
              </a:rPr>
              <a:t>, L. R., C. J. Stoner, C. W. Epps, W. T. Bean, W. J. Ripple, A. S. </a:t>
            </a:r>
            <a:r>
              <a:rPr lang="en-US" sz="1400" dirty="0" err="1" smtClean="0">
                <a:ea typeface="ＭＳ Ｐゴシック" charset="-128"/>
              </a:rPr>
              <a:t>Laliberte</a:t>
            </a:r>
            <a:r>
              <a:rPr lang="en-US" sz="1400" dirty="0" smtClean="0">
                <a:ea typeface="ＭＳ Ｐゴシック" charset="-128"/>
              </a:rPr>
              <a:t>, and J. S. </a:t>
            </a:r>
            <a:r>
              <a:rPr lang="en-US" sz="1400" dirty="0" err="1" smtClean="0">
                <a:ea typeface="ＭＳ Ｐゴシック" charset="-128"/>
              </a:rPr>
              <a:t>Brashares</a:t>
            </a:r>
            <a:r>
              <a:rPr lang="en-US" sz="1400" dirty="0" smtClean="0">
                <a:ea typeface="ＭＳ Ｐゴシック" charset="-128"/>
              </a:rPr>
              <a:t>. 2009. The Rise of the Mesopredator. Bioscience </a:t>
            </a:r>
            <a:r>
              <a:rPr lang="en-US" sz="1400" b="1" dirty="0" smtClean="0">
                <a:ea typeface="ＭＳ Ｐゴシック" charset="-128"/>
              </a:rPr>
              <a:t>59:779-791.</a:t>
            </a:r>
          </a:p>
          <a:p>
            <a:pPr eaLnBrk="1" hangingPunct="1">
              <a:lnSpc>
                <a:spcPct val="90000"/>
              </a:lnSpc>
              <a:buFont typeface="Arial" charset="0"/>
              <a:buNone/>
            </a:pPr>
            <a:r>
              <a:rPr lang="en-US" sz="1400" dirty="0" smtClean="0">
                <a:ea typeface="ＭＳ Ｐゴシック" charset="-128"/>
              </a:rPr>
              <a:t>Ripple, W. J., and R. L. </a:t>
            </a:r>
            <a:r>
              <a:rPr lang="en-US" sz="1400" dirty="0" err="1" smtClean="0">
                <a:ea typeface="ＭＳ Ｐゴシック" charset="-128"/>
              </a:rPr>
              <a:t>Beschta</a:t>
            </a:r>
            <a:r>
              <a:rPr lang="en-US" sz="1400" dirty="0" smtClean="0">
                <a:ea typeface="ＭＳ Ｐゴシック" charset="-128"/>
              </a:rPr>
              <a:t>. 2006. Linking a cougar decline, trophic cascade, and catastrophic regime shift in Zion National Park. Biological Conservation </a:t>
            </a:r>
            <a:r>
              <a:rPr lang="en-US" sz="1400" b="1" dirty="0" smtClean="0">
                <a:ea typeface="ＭＳ Ｐゴシック" charset="-128"/>
              </a:rPr>
              <a:t>133:397-408.</a:t>
            </a:r>
          </a:p>
          <a:p>
            <a:pPr eaLnBrk="1" hangingPunct="1">
              <a:lnSpc>
                <a:spcPct val="90000"/>
              </a:lnSpc>
              <a:buFont typeface="Arial" charset="0"/>
              <a:buNone/>
            </a:pPr>
            <a:r>
              <a:rPr lang="en-US" sz="1400" dirty="0" smtClean="0">
                <a:ea typeface="ＭＳ Ｐゴシック" charset="-128"/>
              </a:rPr>
              <a:t>Ripple, W. J., T. P. Rooney, and R. L. </a:t>
            </a:r>
            <a:r>
              <a:rPr lang="en-US" sz="1400" dirty="0" err="1" smtClean="0">
                <a:ea typeface="ＭＳ Ｐゴシック" charset="-128"/>
              </a:rPr>
              <a:t>Beschta</a:t>
            </a:r>
            <a:r>
              <a:rPr lang="en-US" sz="1400" dirty="0" smtClean="0">
                <a:ea typeface="ＭＳ Ｐゴシック" charset="-128"/>
              </a:rPr>
              <a:t>. 2010. Large predators, deer and trophic cascades in boreal and temperate ecosystems. Pages 141-161 </a:t>
            </a:r>
            <a:r>
              <a:rPr lang="en-US" sz="1400" i="1" dirty="0" smtClean="0">
                <a:ea typeface="ＭＳ Ｐゴシック" charset="-128"/>
              </a:rPr>
              <a:t>in J. </a:t>
            </a:r>
            <a:r>
              <a:rPr lang="en-US" sz="1400" i="1" dirty="0" err="1" smtClean="0">
                <a:ea typeface="ＭＳ Ｐゴシック" charset="-128"/>
              </a:rPr>
              <a:t>Terborgh</a:t>
            </a:r>
            <a:r>
              <a:rPr lang="en-US" sz="1400" i="1" dirty="0" smtClean="0">
                <a:ea typeface="ＭＳ Ｐゴシック" charset="-128"/>
              </a:rPr>
              <a:t> and J. A. Estes, editors. Trophic cascades. Island Press, Washington, DC.</a:t>
            </a:r>
          </a:p>
          <a:p>
            <a:pPr eaLnBrk="1" hangingPunct="1">
              <a:lnSpc>
                <a:spcPct val="90000"/>
              </a:lnSpc>
              <a:buNone/>
            </a:pPr>
            <a:r>
              <a:rPr lang="en-US" sz="1400" dirty="0" smtClean="0"/>
              <a:t>Salomon AK, </a:t>
            </a:r>
            <a:r>
              <a:rPr lang="en-US" sz="1400" dirty="0" err="1" smtClean="0"/>
              <a:t>Gaichas</a:t>
            </a:r>
            <a:r>
              <a:rPr lang="en-US" sz="1400" dirty="0" smtClean="0"/>
              <a:t> SK, Shears NT, Smith JE, </a:t>
            </a:r>
            <a:r>
              <a:rPr lang="en-US" sz="1400" dirty="0" err="1" smtClean="0"/>
              <a:t>Madin</a:t>
            </a:r>
            <a:r>
              <a:rPr lang="en-US" sz="1400" dirty="0" smtClean="0"/>
              <a:t> EMP, Gaines SD (2010) Key features and context-dependence of fishery-induced trophic cascades. Conservation Biology 24:382-394</a:t>
            </a:r>
            <a:endParaRPr lang="en-US" sz="1400" i="1" dirty="0" smtClean="0">
              <a:ea typeface="ＭＳ Ｐゴシック" charset="-128"/>
            </a:endParaRPr>
          </a:p>
          <a:p>
            <a:pPr eaLnBrk="1" hangingPunct="1">
              <a:lnSpc>
                <a:spcPct val="90000"/>
              </a:lnSpc>
              <a:buFont typeface="Arial" charset="0"/>
              <a:buNone/>
            </a:pPr>
            <a:r>
              <a:rPr lang="en-US" sz="1400" dirty="0" err="1" smtClean="0">
                <a:ea typeface="ＭＳ Ｐゴシック" charset="-128"/>
              </a:rPr>
              <a:t>Terborgh</a:t>
            </a:r>
            <a:r>
              <a:rPr lang="en-US" sz="1400" dirty="0" smtClean="0">
                <a:ea typeface="ＭＳ Ｐゴシック" charset="-128"/>
              </a:rPr>
              <a:t>, J. et al. (2001) Ecological Meltdown in Predator-Free Forest Fragments. </a:t>
            </a:r>
            <a:r>
              <a:rPr lang="en-US" sz="1400" i="1" dirty="0" smtClean="0">
                <a:ea typeface="ＭＳ Ｐゴシック" charset="-128"/>
              </a:rPr>
              <a:t>Science</a:t>
            </a:r>
            <a:r>
              <a:rPr lang="en-US" sz="1400" dirty="0" smtClean="0">
                <a:ea typeface="ＭＳ Ｐゴシック" charset="-128"/>
              </a:rPr>
              <a:t> 294, 1923-1926.</a:t>
            </a:r>
          </a:p>
          <a:p>
            <a:pPr eaLnBrk="1" hangingPunct="1">
              <a:lnSpc>
                <a:spcPct val="90000"/>
              </a:lnSpc>
              <a:buFont typeface="Arial" charset="0"/>
              <a:buNone/>
            </a:pPr>
            <a:endParaRPr lang="en-US" sz="1400" dirty="0" smtClean="0">
              <a:ea typeface="ＭＳ Ｐゴシック" charset="-128"/>
            </a:endParaRPr>
          </a:p>
          <a:p>
            <a:pPr eaLnBrk="1" hangingPunct="1">
              <a:lnSpc>
                <a:spcPct val="90000"/>
              </a:lnSpc>
              <a:buFont typeface="Arial" charset="0"/>
              <a:buNone/>
            </a:pPr>
            <a:endParaRPr lang="en-US" sz="1400" dirty="0" smtClean="0">
              <a:ea typeface="ＭＳ Ｐゴシック"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0" descr="Prugh_2009predatorsonly.jpg"/>
          <p:cNvPicPr>
            <a:picLocks noChangeAspect="1"/>
          </p:cNvPicPr>
          <p:nvPr/>
        </p:nvPicPr>
        <p:blipFill>
          <a:blip r:embed="rId2" cstate="print"/>
          <a:srcRect/>
          <a:stretch>
            <a:fillRect/>
          </a:stretch>
        </p:blipFill>
        <p:spPr bwMode="auto">
          <a:xfrm>
            <a:off x="0" y="1606550"/>
            <a:ext cx="9144000" cy="3644900"/>
          </a:xfrm>
          <a:prstGeom prst="rect">
            <a:avLst/>
          </a:prstGeom>
          <a:noFill/>
          <a:ln w="9525">
            <a:noFill/>
            <a:miter lim="800000"/>
            <a:headEnd/>
            <a:tailEnd/>
          </a:ln>
        </p:spPr>
      </p:pic>
      <p:pic>
        <p:nvPicPr>
          <p:cNvPr id="96259" name="Picture 6"/>
          <p:cNvPicPr>
            <a:picLocks noChangeAspect="1" noChangeArrowheads="1"/>
          </p:cNvPicPr>
          <p:nvPr/>
        </p:nvPicPr>
        <p:blipFill>
          <a:blip r:embed="rId3" cstate="print"/>
          <a:srcRect/>
          <a:stretch>
            <a:fillRect/>
          </a:stretch>
        </p:blipFill>
        <p:spPr bwMode="auto">
          <a:xfrm>
            <a:off x="4038600" y="5162550"/>
            <a:ext cx="2260600" cy="1695450"/>
          </a:xfrm>
          <a:prstGeom prst="rect">
            <a:avLst/>
          </a:prstGeom>
          <a:noFill/>
          <a:ln w="9525">
            <a:noFill/>
            <a:miter lim="800000"/>
            <a:headEnd/>
            <a:tailEnd/>
          </a:ln>
        </p:spPr>
      </p:pic>
      <p:pic>
        <p:nvPicPr>
          <p:cNvPr id="96260" name="Picture 5"/>
          <p:cNvPicPr>
            <a:picLocks noChangeAspect="1" noChangeArrowheads="1"/>
          </p:cNvPicPr>
          <p:nvPr/>
        </p:nvPicPr>
        <p:blipFill>
          <a:blip r:embed="rId4" cstate="print"/>
          <a:srcRect/>
          <a:stretch>
            <a:fillRect/>
          </a:stretch>
        </p:blipFill>
        <p:spPr bwMode="auto">
          <a:xfrm>
            <a:off x="0" y="5181600"/>
            <a:ext cx="2781300" cy="1933575"/>
          </a:xfrm>
          <a:prstGeom prst="rect">
            <a:avLst/>
          </a:prstGeom>
          <a:noFill/>
          <a:ln w="9525">
            <a:noFill/>
            <a:miter lim="800000"/>
            <a:headEnd/>
            <a:tailEnd/>
          </a:ln>
        </p:spPr>
      </p:pic>
      <p:pic>
        <p:nvPicPr>
          <p:cNvPr id="96261" name="Picture 7"/>
          <p:cNvPicPr>
            <a:picLocks noChangeAspect="1" noChangeArrowheads="1"/>
          </p:cNvPicPr>
          <p:nvPr/>
        </p:nvPicPr>
        <p:blipFill>
          <a:blip r:embed="rId5" cstate="print"/>
          <a:srcRect/>
          <a:stretch>
            <a:fillRect/>
          </a:stretch>
        </p:blipFill>
        <p:spPr bwMode="auto">
          <a:xfrm>
            <a:off x="6254750" y="5181600"/>
            <a:ext cx="2889250" cy="1981200"/>
          </a:xfrm>
          <a:prstGeom prst="rect">
            <a:avLst/>
          </a:prstGeom>
          <a:noFill/>
          <a:ln w="9525">
            <a:noFill/>
            <a:miter lim="800000"/>
            <a:headEnd/>
            <a:tailEnd/>
          </a:ln>
        </p:spPr>
      </p:pic>
      <p:pic>
        <p:nvPicPr>
          <p:cNvPr id="96262" name="Picture 3"/>
          <p:cNvPicPr>
            <a:picLocks noChangeAspect="1" noChangeArrowheads="1"/>
          </p:cNvPicPr>
          <p:nvPr/>
        </p:nvPicPr>
        <p:blipFill>
          <a:blip r:embed="rId6" cstate="print"/>
          <a:srcRect/>
          <a:stretch>
            <a:fillRect/>
          </a:stretch>
        </p:blipFill>
        <p:spPr bwMode="auto">
          <a:xfrm>
            <a:off x="0" y="0"/>
            <a:ext cx="2743200" cy="1903413"/>
          </a:xfrm>
          <a:prstGeom prst="rect">
            <a:avLst/>
          </a:prstGeom>
          <a:noFill/>
          <a:ln w="9525">
            <a:noFill/>
            <a:miter lim="800000"/>
            <a:headEnd/>
            <a:tailEnd/>
          </a:ln>
        </p:spPr>
      </p:pic>
      <p:pic>
        <p:nvPicPr>
          <p:cNvPr id="96263" name="Picture 4"/>
          <p:cNvPicPr>
            <a:picLocks noChangeAspect="1" noChangeArrowheads="1"/>
          </p:cNvPicPr>
          <p:nvPr/>
        </p:nvPicPr>
        <p:blipFill>
          <a:blip r:embed="rId7" cstate="print"/>
          <a:srcRect/>
          <a:stretch>
            <a:fillRect/>
          </a:stretch>
        </p:blipFill>
        <p:spPr bwMode="auto">
          <a:xfrm>
            <a:off x="6324600" y="-152400"/>
            <a:ext cx="2819400" cy="2005013"/>
          </a:xfrm>
          <a:prstGeom prst="rect">
            <a:avLst/>
          </a:prstGeom>
          <a:noFill/>
          <a:ln w="9525">
            <a:noFill/>
            <a:miter lim="800000"/>
            <a:headEnd/>
            <a:tailEnd/>
          </a:ln>
        </p:spPr>
      </p:pic>
      <p:pic>
        <p:nvPicPr>
          <p:cNvPr id="96264" name="Picture 3"/>
          <p:cNvPicPr>
            <a:picLocks noChangeAspect="1" noChangeArrowheads="1"/>
          </p:cNvPicPr>
          <p:nvPr/>
        </p:nvPicPr>
        <p:blipFill>
          <a:blip r:embed="rId8" cstate="print"/>
          <a:srcRect/>
          <a:stretch>
            <a:fillRect/>
          </a:stretch>
        </p:blipFill>
        <p:spPr bwMode="auto">
          <a:xfrm>
            <a:off x="3414713" y="0"/>
            <a:ext cx="2133600" cy="1600200"/>
          </a:xfrm>
          <a:prstGeom prst="rect">
            <a:avLst/>
          </a:prstGeom>
          <a:noFill/>
          <a:ln w="9525">
            <a:noFill/>
            <a:miter lim="800000"/>
            <a:headEnd/>
            <a:tailEnd/>
          </a:ln>
        </p:spPr>
      </p:pic>
      <p:pic>
        <p:nvPicPr>
          <p:cNvPr id="96265" name="Picture 4"/>
          <p:cNvPicPr>
            <a:picLocks noChangeAspect="1" noChangeArrowheads="1"/>
          </p:cNvPicPr>
          <p:nvPr/>
        </p:nvPicPr>
        <p:blipFill>
          <a:blip r:embed="rId9" cstate="print"/>
          <a:srcRect/>
          <a:stretch>
            <a:fillRect/>
          </a:stretch>
        </p:blipFill>
        <p:spPr bwMode="auto">
          <a:xfrm>
            <a:off x="2743200" y="5160963"/>
            <a:ext cx="1343025" cy="1697037"/>
          </a:xfrm>
          <a:prstGeom prst="rect">
            <a:avLst/>
          </a:prstGeom>
          <a:noFill/>
          <a:ln w="9525">
            <a:noFill/>
            <a:miter lim="800000"/>
            <a:headEnd/>
            <a:tailEnd/>
          </a:ln>
        </p:spPr>
      </p:pic>
      <p:sp>
        <p:nvSpPr>
          <p:cNvPr id="96266" name="TextBox 13"/>
          <p:cNvSpPr txBox="1">
            <a:spLocks noChangeArrowheads="1"/>
          </p:cNvSpPr>
          <p:nvPr/>
        </p:nvSpPr>
        <p:spPr bwMode="auto">
          <a:xfrm>
            <a:off x="5486400" y="4800600"/>
            <a:ext cx="1941513" cy="369888"/>
          </a:xfrm>
          <a:prstGeom prst="rect">
            <a:avLst/>
          </a:prstGeom>
          <a:noFill/>
          <a:ln w="9525">
            <a:noFill/>
            <a:miter lim="800000"/>
            <a:headEnd/>
            <a:tailEnd/>
          </a:ln>
        </p:spPr>
        <p:txBody>
          <a:bodyPr wrap="none">
            <a:spAutoFit/>
          </a:bodyPr>
          <a:lstStyle/>
          <a:p>
            <a:r>
              <a:rPr lang="en-US">
                <a:solidFill>
                  <a:schemeClr val="bg1"/>
                </a:solidFill>
              </a:rPr>
              <a:t>Prugh et al. 2009</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76200"/>
            <a:ext cx="9144000" cy="1143000"/>
          </a:xfrm>
        </p:spPr>
        <p:txBody>
          <a:bodyPr/>
          <a:lstStyle/>
          <a:p>
            <a:r>
              <a:rPr lang="en-AU" smtClean="0">
                <a:ea typeface="ＭＳ Ｐゴシック" charset="-128"/>
              </a:rPr>
              <a:t>What a keystone </a:t>
            </a:r>
            <a:r>
              <a:rPr lang="en-AU" i="1" smtClean="0">
                <a:ea typeface="ＭＳ Ｐゴシック" charset="-128"/>
              </a:rPr>
              <a:t>isn’t </a:t>
            </a:r>
            <a:r>
              <a:rPr lang="en-AU" smtClean="0">
                <a:ea typeface="ＭＳ Ｐゴシック" charset="-128"/>
              </a:rPr>
              <a:t>(necessarily…)</a:t>
            </a:r>
          </a:p>
        </p:txBody>
      </p:sp>
      <p:sp>
        <p:nvSpPr>
          <p:cNvPr id="3" name="Content Placeholder 2"/>
          <p:cNvSpPr>
            <a:spLocks noGrp="1"/>
          </p:cNvSpPr>
          <p:nvPr>
            <p:ph idx="1"/>
          </p:nvPr>
        </p:nvSpPr>
        <p:spPr>
          <a:xfrm>
            <a:off x="0" y="990600"/>
            <a:ext cx="9144000" cy="5867400"/>
          </a:xfrm>
        </p:spPr>
        <p:txBody>
          <a:bodyPr/>
          <a:lstStyle/>
          <a:p>
            <a:pPr>
              <a:lnSpc>
                <a:spcPct val="90000"/>
              </a:lnSpc>
              <a:buFont typeface="Arial" charset="0"/>
              <a:buNone/>
            </a:pPr>
            <a:r>
              <a:rPr lang="en-AU" sz="3000" strike="sngStrike" dirty="0" smtClean="0">
                <a:solidFill>
                  <a:srgbClr val="FFFF00"/>
                </a:solidFill>
                <a:ea typeface="ＭＳ Ｐゴシック" charset="-128"/>
              </a:rPr>
              <a:t>Foundation species</a:t>
            </a:r>
          </a:p>
          <a:p>
            <a:pPr lvl="1">
              <a:lnSpc>
                <a:spcPct val="90000"/>
              </a:lnSpc>
              <a:buFont typeface="Arial" charset="0"/>
              <a:buNone/>
            </a:pPr>
            <a:r>
              <a:rPr lang="en-US" sz="2600" dirty="0" smtClean="0">
                <a:ea typeface="ＭＳ Ｐゴシック" charset="-128"/>
              </a:rPr>
              <a:t>a dominant primary producer in an ecosystem both in terms of abundance and influence</a:t>
            </a:r>
          </a:p>
          <a:p>
            <a:pPr lvl="2">
              <a:lnSpc>
                <a:spcPct val="90000"/>
              </a:lnSpc>
              <a:buFont typeface="Arial" charset="0"/>
              <a:buNone/>
            </a:pPr>
            <a:r>
              <a:rPr lang="en-US" sz="2200" dirty="0" smtClean="0">
                <a:ea typeface="ＭＳ Ｐゴシック" charset="-128"/>
              </a:rPr>
              <a:t>Kelp in kelp forests, coral on coral reefs, trees in a forest…</a:t>
            </a:r>
            <a:endParaRPr lang="en-AU" sz="2200" dirty="0" smtClean="0">
              <a:ea typeface="ＭＳ Ｐゴシック" charset="-128"/>
            </a:endParaRPr>
          </a:p>
          <a:p>
            <a:pPr>
              <a:lnSpc>
                <a:spcPct val="90000"/>
              </a:lnSpc>
              <a:buFont typeface="Arial" charset="0"/>
              <a:buNone/>
            </a:pPr>
            <a:r>
              <a:rPr lang="en-AU" sz="3000" strike="sngStrike" dirty="0" smtClean="0">
                <a:solidFill>
                  <a:srgbClr val="FFFF00"/>
                </a:solidFill>
                <a:ea typeface="ＭＳ Ｐゴシック" charset="-128"/>
              </a:rPr>
              <a:t>Umbrella species</a:t>
            </a:r>
          </a:p>
          <a:p>
            <a:pPr lvl="1">
              <a:lnSpc>
                <a:spcPct val="90000"/>
              </a:lnSpc>
              <a:buFont typeface="Arial" charset="0"/>
              <a:buNone/>
            </a:pPr>
            <a:r>
              <a:rPr lang="en-AU" sz="2600" dirty="0" smtClean="0">
                <a:ea typeface="ＭＳ Ｐゴシック" charset="-128"/>
              </a:rPr>
              <a:t>Protecting it protects lots of other species too.</a:t>
            </a:r>
          </a:p>
          <a:p>
            <a:pPr lvl="2">
              <a:lnSpc>
                <a:spcPct val="90000"/>
              </a:lnSpc>
              <a:buFont typeface="Arial" charset="0"/>
              <a:buNone/>
            </a:pPr>
            <a:r>
              <a:rPr lang="en-AU" sz="2200" dirty="0" smtClean="0">
                <a:ea typeface="ＭＳ Ｐゴシック" charset="-128"/>
              </a:rPr>
              <a:t>Amphibians, tigers, sea horses…</a:t>
            </a:r>
          </a:p>
          <a:p>
            <a:pPr>
              <a:lnSpc>
                <a:spcPct val="90000"/>
              </a:lnSpc>
              <a:buFont typeface="Arial" charset="0"/>
              <a:buNone/>
            </a:pPr>
            <a:r>
              <a:rPr lang="en-AU" sz="3000" strike="sngStrike" dirty="0" smtClean="0">
                <a:solidFill>
                  <a:srgbClr val="FFFF00"/>
                </a:solidFill>
                <a:ea typeface="ＭＳ Ｐゴシック" charset="-128"/>
              </a:rPr>
              <a:t>Flagship species</a:t>
            </a:r>
          </a:p>
          <a:p>
            <a:pPr lvl="1">
              <a:lnSpc>
                <a:spcPct val="90000"/>
              </a:lnSpc>
              <a:buFont typeface="Arial" charset="0"/>
              <a:buNone/>
            </a:pPr>
            <a:r>
              <a:rPr lang="en-US" sz="2600" dirty="0" smtClean="0">
                <a:ea typeface="ＭＳ Ｐゴシック" charset="-128"/>
              </a:rPr>
              <a:t>representative ‘poster’ species</a:t>
            </a:r>
          </a:p>
          <a:p>
            <a:pPr lvl="2">
              <a:lnSpc>
                <a:spcPct val="90000"/>
              </a:lnSpc>
              <a:buFont typeface="Arial" charset="0"/>
              <a:buNone/>
            </a:pPr>
            <a:r>
              <a:rPr lang="en-US" sz="2200" dirty="0" smtClean="0">
                <a:ea typeface="ＭＳ Ｐゴシック" charset="-128"/>
              </a:rPr>
              <a:t>Giant pandas, Orangutan, African elephants, manta ray, whale shark…</a:t>
            </a:r>
          </a:p>
          <a:p>
            <a:pPr>
              <a:lnSpc>
                <a:spcPct val="90000"/>
              </a:lnSpc>
              <a:buFont typeface="Arial" charset="0"/>
              <a:buNone/>
            </a:pPr>
            <a:r>
              <a:rPr lang="en-US" sz="3000" strike="sngStrike" dirty="0" smtClean="0">
                <a:solidFill>
                  <a:srgbClr val="FFFF00"/>
                </a:solidFill>
                <a:ea typeface="ＭＳ Ｐゴシック" charset="-128"/>
              </a:rPr>
              <a:t>Indicator species</a:t>
            </a:r>
          </a:p>
          <a:p>
            <a:pPr lvl="1">
              <a:lnSpc>
                <a:spcPct val="90000"/>
              </a:lnSpc>
              <a:buFont typeface="Arial" charset="0"/>
              <a:buNone/>
            </a:pPr>
            <a:r>
              <a:rPr lang="en-US" sz="2600" dirty="0" smtClean="0">
                <a:ea typeface="ＭＳ Ｐゴシック" charset="-128"/>
              </a:rPr>
              <a:t>Indicative of ecosystem ‘health’, biodiversity or other properties of interest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2" descr="COTS"/>
          <p:cNvPicPr>
            <a:picLocks noChangeAspect="1" noChangeArrowheads="1"/>
          </p:cNvPicPr>
          <p:nvPr/>
        </p:nvPicPr>
        <p:blipFill>
          <a:blip r:embed="rId3" cstate="print"/>
          <a:srcRect/>
          <a:stretch>
            <a:fillRect/>
          </a:stretch>
        </p:blipFill>
        <p:spPr bwMode="auto">
          <a:xfrm>
            <a:off x="590550" y="2681288"/>
            <a:ext cx="3114675" cy="1871662"/>
          </a:xfrm>
          <a:prstGeom prst="rect">
            <a:avLst/>
          </a:prstGeom>
          <a:noFill/>
          <a:ln w="9525">
            <a:noFill/>
            <a:miter lim="800000"/>
            <a:headEnd/>
            <a:tailEnd/>
          </a:ln>
        </p:spPr>
      </p:pic>
      <p:sp>
        <p:nvSpPr>
          <p:cNvPr id="562179" name="Rectangle 3"/>
          <p:cNvSpPr>
            <a:spLocks noGrp="1" noChangeArrowheads="1"/>
          </p:cNvSpPr>
          <p:nvPr>
            <p:ph type="title" idx="4294967295"/>
          </p:nvPr>
        </p:nvSpPr>
        <p:spPr/>
        <p:txBody>
          <a:bodyPr/>
          <a:lstStyle/>
          <a:p>
            <a:pPr eaLnBrk="1" hangingPunct="1">
              <a:defRPr/>
            </a:pPr>
            <a:r>
              <a:rPr lang="en-GB" sz="3200" dirty="0" smtClean="0">
                <a:latin typeface="Helvetica" pitchFamily="34" charset="0"/>
              </a:rPr>
              <a:t>Predator removal associated with keystone starfish outbreaks</a:t>
            </a:r>
            <a:endParaRPr lang="en-GB" sz="3200" dirty="0" smtClean="0"/>
          </a:p>
        </p:txBody>
      </p:sp>
      <p:grpSp>
        <p:nvGrpSpPr>
          <p:cNvPr id="2" name="Group 40"/>
          <p:cNvGrpSpPr>
            <a:grpSpLocks/>
          </p:cNvGrpSpPr>
          <p:nvPr/>
        </p:nvGrpSpPr>
        <p:grpSpPr bwMode="auto">
          <a:xfrm>
            <a:off x="3902075" y="2273300"/>
            <a:ext cx="4438650" cy="3517900"/>
            <a:chOff x="2458" y="1432"/>
            <a:chExt cx="2796" cy="2216"/>
          </a:xfrm>
        </p:grpSpPr>
        <p:sp>
          <p:nvSpPr>
            <p:cNvPr id="71687" name="Line 5"/>
            <p:cNvSpPr>
              <a:spLocks noChangeAspect="1" noChangeShapeType="1"/>
            </p:cNvSpPr>
            <p:nvPr/>
          </p:nvSpPr>
          <p:spPr bwMode="auto">
            <a:xfrm>
              <a:off x="2901" y="1491"/>
              <a:ext cx="2" cy="1539"/>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88" name="Line 6"/>
            <p:cNvSpPr>
              <a:spLocks noChangeAspect="1" noChangeShapeType="1"/>
            </p:cNvSpPr>
            <p:nvPr/>
          </p:nvSpPr>
          <p:spPr bwMode="auto">
            <a:xfrm>
              <a:off x="2851" y="3030"/>
              <a:ext cx="50" cy="2"/>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89" name="Line 7"/>
            <p:cNvSpPr>
              <a:spLocks noChangeAspect="1" noChangeShapeType="1"/>
            </p:cNvSpPr>
            <p:nvPr/>
          </p:nvSpPr>
          <p:spPr bwMode="auto">
            <a:xfrm>
              <a:off x="2851" y="2514"/>
              <a:ext cx="50" cy="2"/>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0" name="Line 8"/>
            <p:cNvSpPr>
              <a:spLocks noChangeAspect="1" noChangeShapeType="1"/>
            </p:cNvSpPr>
            <p:nvPr/>
          </p:nvSpPr>
          <p:spPr bwMode="auto">
            <a:xfrm>
              <a:off x="2851" y="2005"/>
              <a:ext cx="50" cy="2"/>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1" name="Line 9"/>
            <p:cNvSpPr>
              <a:spLocks noChangeAspect="1" noChangeShapeType="1"/>
            </p:cNvSpPr>
            <p:nvPr/>
          </p:nvSpPr>
          <p:spPr bwMode="auto">
            <a:xfrm>
              <a:off x="2851" y="1491"/>
              <a:ext cx="50" cy="2"/>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2" name="Line 10"/>
            <p:cNvSpPr>
              <a:spLocks noChangeAspect="1" noChangeShapeType="1"/>
            </p:cNvSpPr>
            <p:nvPr/>
          </p:nvSpPr>
          <p:spPr bwMode="auto">
            <a:xfrm>
              <a:off x="2901" y="3030"/>
              <a:ext cx="2249" cy="2"/>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3" name="Line 11"/>
            <p:cNvSpPr>
              <a:spLocks noChangeAspect="1" noChangeShapeType="1"/>
            </p:cNvSpPr>
            <p:nvPr/>
          </p:nvSpPr>
          <p:spPr bwMode="auto">
            <a:xfrm flipV="1">
              <a:off x="2901" y="3030"/>
              <a:ext cx="2" cy="48"/>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4" name="Line 12"/>
            <p:cNvSpPr>
              <a:spLocks noChangeAspect="1" noChangeShapeType="1"/>
            </p:cNvSpPr>
            <p:nvPr/>
          </p:nvSpPr>
          <p:spPr bwMode="auto">
            <a:xfrm flipV="1">
              <a:off x="3654" y="3030"/>
              <a:ext cx="1" cy="48"/>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5" name="Line 13"/>
            <p:cNvSpPr>
              <a:spLocks noChangeAspect="1" noChangeShapeType="1"/>
            </p:cNvSpPr>
            <p:nvPr/>
          </p:nvSpPr>
          <p:spPr bwMode="auto">
            <a:xfrm flipV="1">
              <a:off x="4399" y="3030"/>
              <a:ext cx="1" cy="48"/>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6" name="Line 14"/>
            <p:cNvSpPr>
              <a:spLocks noChangeAspect="1" noChangeShapeType="1"/>
            </p:cNvSpPr>
            <p:nvPr/>
          </p:nvSpPr>
          <p:spPr bwMode="auto">
            <a:xfrm flipV="1">
              <a:off x="5150" y="3030"/>
              <a:ext cx="2" cy="48"/>
            </a:xfrm>
            <a:prstGeom prst="line">
              <a:avLst/>
            </a:prstGeom>
            <a:noFill/>
            <a:ln w="0">
              <a:solidFill>
                <a:srgbClr val="FFFF00"/>
              </a:solidFill>
              <a:round/>
              <a:headEnd/>
              <a:tailEnd/>
            </a:ln>
          </p:spPr>
          <p:txBody>
            <a:bodyPr/>
            <a:lstStyle/>
            <a:p>
              <a:pPr>
                <a:defRPr/>
              </a:pPr>
              <a:endParaRPr lang="en-US">
                <a:solidFill>
                  <a:srgbClr val="000000"/>
                </a:solidFill>
              </a:endParaRPr>
            </a:p>
          </p:txBody>
        </p:sp>
        <p:sp>
          <p:nvSpPr>
            <p:cNvPr id="71697" name="Oval 22"/>
            <p:cNvSpPr>
              <a:spLocks noChangeAspect="1" noChangeArrowheads="1"/>
            </p:cNvSpPr>
            <p:nvPr/>
          </p:nvSpPr>
          <p:spPr bwMode="auto">
            <a:xfrm>
              <a:off x="2969" y="2463"/>
              <a:ext cx="112" cy="114"/>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ndParaRPr>
            </a:p>
          </p:txBody>
        </p:sp>
        <p:sp>
          <p:nvSpPr>
            <p:cNvPr id="71698" name="Oval 23"/>
            <p:cNvSpPr>
              <a:spLocks noChangeAspect="1" noChangeArrowheads="1"/>
            </p:cNvSpPr>
            <p:nvPr/>
          </p:nvSpPr>
          <p:spPr bwMode="auto">
            <a:xfrm>
              <a:off x="2988" y="2339"/>
              <a:ext cx="108" cy="114"/>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ndParaRPr>
            </a:p>
          </p:txBody>
        </p:sp>
        <p:sp>
          <p:nvSpPr>
            <p:cNvPr id="71699" name="Oval 24"/>
            <p:cNvSpPr>
              <a:spLocks noChangeAspect="1" noChangeArrowheads="1"/>
            </p:cNvSpPr>
            <p:nvPr/>
          </p:nvSpPr>
          <p:spPr bwMode="auto">
            <a:xfrm>
              <a:off x="3545" y="2520"/>
              <a:ext cx="114" cy="110"/>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ndParaRPr>
            </a:p>
          </p:txBody>
        </p:sp>
        <p:sp>
          <p:nvSpPr>
            <p:cNvPr id="71700" name="Oval 25"/>
            <p:cNvSpPr>
              <a:spLocks noChangeAspect="1" noChangeArrowheads="1"/>
            </p:cNvSpPr>
            <p:nvPr/>
          </p:nvSpPr>
          <p:spPr bwMode="auto">
            <a:xfrm>
              <a:off x="3850" y="2253"/>
              <a:ext cx="115" cy="114"/>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ndParaRPr>
            </a:p>
          </p:txBody>
        </p:sp>
        <p:sp>
          <p:nvSpPr>
            <p:cNvPr id="71701" name="Oval 26"/>
            <p:cNvSpPr>
              <a:spLocks noChangeAspect="1" noChangeArrowheads="1"/>
            </p:cNvSpPr>
            <p:nvPr/>
          </p:nvSpPr>
          <p:spPr bwMode="auto">
            <a:xfrm>
              <a:off x="4490" y="1768"/>
              <a:ext cx="115" cy="116"/>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ndParaRPr>
            </a:p>
          </p:txBody>
        </p:sp>
        <p:sp>
          <p:nvSpPr>
            <p:cNvPr id="71702" name="Oval 27"/>
            <p:cNvSpPr>
              <a:spLocks noChangeAspect="1" noChangeArrowheads="1"/>
            </p:cNvSpPr>
            <p:nvPr/>
          </p:nvSpPr>
          <p:spPr bwMode="auto">
            <a:xfrm>
              <a:off x="4733" y="1881"/>
              <a:ext cx="114" cy="112"/>
            </a:xfrm>
            <a:prstGeom prst="ellipse">
              <a:avLst/>
            </a:prstGeom>
            <a:solidFill>
              <a:srgbClr val="FF0000"/>
            </a:solidFill>
            <a:ln w="4826">
              <a:solidFill>
                <a:srgbClr val="FF0000"/>
              </a:solidFill>
              <a:round/>
              <a:headEnd/>
              <a:tailEnd/>
            </a:ln>
          </p:spPr>
          <p:txBody>
            <a:bodyPr/>
            <a:lstStyle/>
            <a:p>
              <a:pPr>
                <a:defRPr/>
              </a:pPr>
              <a:endParaRPr lang="en-US">
                <a:solidFill>
                  <a:srgbClr val="000000"/>
                </a:solidFill>
              </a:endParaRPr>
            </a:p>
          </p:txBody>
        </p:sp>
        <p:sp>
          <p:nvSpPr>
            <p:cNvPr id="71703" name="Rectangle 28"/>
            <p:cNvSpPr>
              <a:spLocks noChangeAspect="1" noChangeArrowheads="1"/>
            </p:cNvSpPr>
            <p:nvPr/>
          </p:nvSpPr>
          <p:spPr bwMode="auto">
            <a:xfrm>
              <a:off x="2783" y="2970"/>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0</a:t>
              </a:r>
            </a:p>
          </p:txBody>
        </p:sp>
        <p:sp>
          <p:nvSpPr>
            <p:cNvPr id="71704" name="Rectangle 29"/>
            <p:cNvSpPr>
              <a:spLocks noChangeAspect="1" noChangeArrowheads="1"/>
            </p:cNvSpPr>
            <p:nvPr/>
          </p:nvSpPr>
          <p:spPr bwMode="auto">
            <a:xfrm>
              <a:off x="2783" y="2457"/>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2</a:t>
              </a:r>
            </a:p>
          </p:txBody>
        </p:sp>
        <p:sp>
          <p:nvSpPr>
            <p:cNvPr id="71705" name="Rectangle 30"/>
            <p:cNvSpPr>
              <a:spLocks noChangeAspect="1" noChangeArrowheads="1"/>
            </p:cNvSpPr>
            <p:nvPr/>
          </p:nvSpPr>
          <p:spPr bwMode="auto">
            <a:xfrm>
              <a:off x="2783" y="1948"/>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4</a:t>
              </a:r>
            </a:p>
          </p:txBody>
        </p:sp>
        <p:sp>
          <p:nvSpPr>
            <p:cNvPr id="71706" name="Rectangle 31"/>
            <p:cNvSpPr>
              <a:spLocks noChangeAspect="1" noChangeArrowheads="1"/>
            </p:cNvSpPr>
            <p:nvPr/>
          </p:nvSpPr>
          <p:spPr bwMode="auto">
            <a:xfrm>
              <a:off x="2783" y="1432"/>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6</a:t>
              </a:r>
            </a:p>
          </p:txBody>
        </p:sp>
        <p:sp>
          <p:nvSpPr>
            <p:cNvPr id="71707" name="Rectangle 32"/>
            <p:cNvSpPr>
              <a:spLocks noChangeAspect="1" noChangeArrowheads="1"/>
            </p:cNvSpPr>
            <p:nvPr/>
          </p:nvSpPr>
          <p:spPr bwMode="auto">
            <a:xfrm>
              <a:off x="2872" y="3073"/>
              <a:ext cx="8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0</a:t>
              </a:r>
            </a:p>
          </p:txBody>
        </p:sp>
        <p:sp>
          <p:nvSpPr>
            <p:cNvPr id="71708" name="Rectangle 33"/>
            <p:cNvSpPr>
              <a:spLocks noChangeAspect="1" noChangeArrowheads="1"/>
            </p:cNvSpPr>
            <p:nvPr/>
          </p:nvSpPr>
          <p:spPr bwMode="auto">
            <a:xfrm>
              <a:off x="3597" y="3073"/>
              <a:ext cx="16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20</a:t>
              </a:r>
            </a:p>
          </p:txBody>
        </p:sp>
        <p:sp>
          <p:nvSpPr>
            <p:cNvPr id="71709" name="Rectangle 34"/>
            <p:cNvSpPr>
              <a:spLocks noChangeAspect="1" noChangeArrowheads="1"/>
            </p:cNvSpPr>
            <p:nvPr/>
          </p:nvSpPr>
          <p:spPr bwMode="auto">
            <a:xfrm>
              <a:off x="4342" y="3073"/>
              <a:ext cx="16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40</a:t>
              </a:r>
            </a:p>
          </p:txBody>
        </p:sp>
        <p:sp>
          <p:nvSpPr>
            <p:cNvPr id="71710" name="Rectangle 35"/>
            <p:cNvSpPr>
              <a:spLocks noChangeAspect="1" noChangeArrowheads="1"/>
            </p:cNvSpPr>
            <p:nvPr/>
          </p:nvSpPr>
          <p:spPr bwMode="auto">
            <a:xfrm>
              <a:off x="5094" y="3073"/>
              <a:ext cx="160" cy="173"/>
            </a:xfrm>
            <a:prstGeom prst="rect">
              <a:avLst/>
            </a:prstGeom>
            <a:noFill/>
            <a:ln w="9525">
              <a:noFill/>
              <a:miter lim="800000"/>
              <a:headEnd/>
              <a:tailEnd/>
            </a:ln>
          </p:spPr>
          <p:txBody>
            <a:bodyPr wrap="none" lIns="0" tIns="0" rIns="0" bIns="0">
              <a:spAutoFit/>
            </a:bodyPr>
            <a:lstStyle/>
            <a:p>
              <a:pPr eaLnBrk="0" hangingPunct="0">
                <a:defRPr/>
              </a:pPr>
              <a:r>
                <a:rPr lang="en-GB">
                  <a:solidFill>
                    <a:srgbClr val="FFFFFF"/>
                  </a:solidFill>
                  <a:latin typeface="Helvetica" pitchFamily="34" charset="0"/>
                </a:rPr>
                <a:t>60</a:t>
              </a:r>
            </a:p>
          </p:txBody>
        </p:sp>
        <p:sp>
          <p:nvSpPr>
            <p:cNvPr id="71711" name="Text Box 36"/>
            <p:cNvSpPr txBox="1">
              <a:spLocks noChangeAspect="1" noChangeArrowheads="1"/>
            </p:cNvSpPr>
            <p:nvPr/>
          </p:nvSpPr>
          <p:spPr bwMode="auto">
            <a:xfrm rot="-5400000">
              <a:off x="1984" y="2151"/>
              <a:ext cx="1180" cy="231"/>
            </a:xfrm>
            <a:prstGeom prst="rect">
              <a:avLst/>
            </a:prstGeom>
            <a:noFill/>
            <a:ln w="9525">
              <a:noFill/>
              <a:miter lim="800000"/>
              <a:headEnd/>
              <a:tailEnd/>
            </a:ln>
          </p:spPr>
          <p:txBody>
            <a:bodyPr wrap="none">
              <a:spAutoFit/>
            </a:bodyPr>
            <a:lstStyle/>
            <a:p>
              <a:pPr eaLnBrk="0" hangingPunct="0">
                <a:defRPr/>
              </a:pPr>
              <a:r>
                <a:rPr lang="en-GB">
                  <a:solidFill>
                    <a:srgbClr val="FFFFFF"/>
                  </a:solidFill>
                  <a:latin typeface="Helvetica" pitchFamily="34" charset="0"/>
                </a:rPr>
                <a:t>Density </a:t>
              </a:r>
              <a:r>
                <a:rPr lang="en-GB" sz="1200">
                  <a:solidFill>
                    <a:srgbClr val="FFFFFF"/>
                  </a:solidFill>
                  <a:latin typeface="Helvetica" pitchFamily="34" charset="0"/>
                </a:rPr>
                <a:t>log</a:t>
              </a:r>
              <a:r>
                <a:rPr lang="en-GB" sz="1200" baseline="-25000">
                  <a:solidFill>
                    <a:srgbClr val="FFFFFF"/>
                  </a:solidFill>
                  <a:latin typeface="Helvetica" pitchFamily="34" charset="0"/>
                </a:rPr>
                <a:t>10</a:t>
              </a:r>
              <a:r>
                <a:rPr lang="en-GB" sz="1200">
                  <a:solidFill>
                    <a:srgbClr val="FFFFFF"/>
                  </a:solidFill>
                  <a:latin typeface="Helvetica" pitchFamily="34" charset="0"/>
                </a:rPr>
                <a:t> no km</a:t>
              </a:r>
              <a:r>
                <a:rPr lang="en-GB" sz="1200" baseline="30000">
                  <a:solidFill>
                    <a:srgbClr val="FFFFFF"/>
                  </a:solidFill>
                  <a:latin typeface="Helvetica" pitchFamily="34" charset="0"/>
                </a:rPr>
                <a:t>-2</a:t>
              </a:r>
              <a:endParaRPr lang="en-GB" sz="1200">
                <a:solidFill>
                  <a:srgbClr val="FFFFFF"/>
                </a:solidFill>
                <a:latin typeface="Helvetica" pitchFamily="34" charset="0"/>
              </a:endParaRPr>
            </a:p>
          </p:txBody>
        </p:sp>
        <p:sp>
          <p:nvSpPr>
            <p:cNvPr id="71712" name="Rectangle 37"/>
            <p:cNvSpPr>
              <a:spLocks noChangeArrowheads="1"/>
            </p:cNvSpPr>
            <p:nvPr/>
          </p:nvSpPr>
          <p:spPr bwMode="auto">
            <a:xfrm>
              <a:off x="3504" y="3360"/>
              <a:ext cx="1032" cy="288"/>
            </a:xfrm>
            <a:prstGeom prst="rect">
              <a:avLst/>
            </a:prstGeom>
            <a:noFill/>
            <a:ln w="9525">
              <a:noFill/>
              <a:miter lim="800000"/>
              <a:headEnd/>
              <a:tailEnd/>
            </a:ln>
          </p:spPr>
          <p:txBody>
            <a:bodyPr wrap="none" lIns="0" tIns="0" rIns="0" bIns="0">
              <a:spAutoFit/>
            </a:bodyPr>
            <a:lstStyle/>
            <a:p>
              <a:pPr algn="ctr">
                <a:defRPr/>
              </a:pPr>
              <a:r>
                <a:rPr lang="en-GB">
                  <a:solidFill>
                    <a:srgbClr val="FFFFFF"/>
                  </a:solidFill>
                </a:rPr>
                <a:t>Fishing intensity</a:t>
              </a:r>
            </a:p>
            <a:p>
              <a:pPr algn="ctr">
                <a:defRPr/>
              </a:pPr>
              <a:r>
                <a:rPr lang="en-GB" sz="1200">
                  <a:solidFill>
                    <a:srgbClr val="FFFFFF"/>
                  </a:solidFill>
                </a:rPr>
                <a:t>persons·km reef front</a:t>
              </a:r>
              <a:r>
                <a:rPr lang="en-GB" sz="1200" baseline="30000">
                  <a:solidFill>
                    <a:srgbClr val="FFFFFF"/>
                  </a:solidFill>
                </a:rPr>
                <a:t>-1</a:t>
              </a:r>
            </a:p>
          </p:txBody>
        </p:sp>
      </p:grpSp>
      <p:sp>
        <p:nvSpPr>
          <p:cNvPr id="71685" name="Text Box 38"/>
          <p:cNvSpPr txBox="1">
            <a:spLocks noChangeArrowheads="1"/>
          </p:cNvSpPr>
          <p:nvPr/>
        </p:nvSpPr>
        <p:spPr bwMode="auto">
          <a:xfrm>
            <a:off x="1157288" y="4921250"/>
            <a:ext cx="1817687" cy="274638"/>
          </a:xfrm>
          <a:prstGeom prst="rect">
            <a:avLst/>
          </a:prstGeom>
          <a:noFill/>
          <a:ln w="9525">
            <a:noFill/>
            <a:miter lim="800000"/>
            <a:headEnd/>
            <a:tailEnd/>
          </a:ln>
        </p:spPr>
        <p:txBody>
          <a:bodyPr wrap="none" lIns="0" tIns="0" rIns="0" bIns="0">
            <a:spAutoFit/>
          </a:bodyPr>
          <a:lstStyle/>
          <a:p>
            <a:pPr algn="ctr">
              <a:defRPr/>
            </a:pPr>
            <a:r>
              <a:rPr lang="en-GB">
                <a:solidFill>
                  <a:srgbClr val="FFFFFF"/>
                </a:solidFill>
              </a:rPr>
              <a:t>e.g. starfish, urchins</a:t>
            </a:r>
          </a:p>
        </p:txBody>
      </p:sp>
      <p:sp>
        <p:nvSpPr>
          <p:cNvPr id="71686" name="Text Box 39"/>
          <p:cNvSpPr txBox="1">
            <a:spLocks noChangeArrowheads="1"/>
          </p:cNvSpPr>
          <p:nvPr/>
        </p:nvSpPr>
        <p:spPr bwMode="auto">
          <a:xfrm>
            <a:off x="6559550" y="6477000"/>
            <a:ext cx="2508250" cy="274638"/>
          </a:xfrm>
          <a:prstGeom prst="rect">
            <a:avLst/>
          </a:prstGeom>
          <a:noFill/>
          <a:ln w="9525">
            <a:noFill/>
            <a:miter lim="800000"/>
            <a:headEnd/>
            <a:tailEnd/>
          </a:ln>
        </p:spPr>
        <p:txBody>
          <a:bodyPr wrap="none">
            <a:spAutoFit/>
          </a:bodyPr>
          <a:lstStyle/>
          <a:p>
            <a:pPr eaLnBrk="0" hangingPunct="0">
              <a:defRPr/>
            </a:pPr>
            <a:r>
              <a:rPr lang="en-GB" sz="1200">
                <a:solidFill>
                  <a:srgbClr val="FFFF00"/>
                </a:solidFill>
              </a:rPr>
              <a:t>Dulvy </a:t>
            </a:r>
            <a:r>
              <a:rPr lang="en-GB" sz="1200" i="1">
                <a:solidFill>
                  <a:srgbClr val="FFFF00"/>
                </a:solidFill>
              </a:rPr>
              <a:t>et al.</a:t>
            </a:r>
            <a:r>
              <a:rPr lang="en-GB" sz="1200">
                <a:solidFill>
                  <a:srgbClr val="FFFF00"/>
                </a:solidFill>
              </a:rPr>
              <a:t> (2004) Ecology Letters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smtClean="0"/>
              <a:t>Beware of spin over substance!</a:t>
            </a:r>
            <a:endParaRPr lang="en-US" dirty="0"/>
          </a:p>
        </p:txBody>
      </p:sp>
      <p:pic>
        <p:nvPicPr>
          <p:cNvPr id="1026" name="Picture 2"/>
          <p:cNvPicPr>
            <a:picLocks noChangeAspect="1" noChangeArrowheads="1"/>
          </p:cNvPicPr>
          <p:nvPr/>
        </p:nvPicPr>
        <p:blipFill>
          <a:blip r:embed="rId2" cstate="print"/>
          <a:srcRect l="40625" t="31250" r="17500" b="29688"/>
          <a:stretch>
            <a:fillRect/>
          </a:stretch>
        </p:blipFill>
        <p:spPr bwMode="auto">
          <a:xfrm>
            <a:off x="914400" y="1143000"/>
            <a:ext cx="7086600" cy="52885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AU" smtClean="0">
                <a:ea typeface="ＭＳ Ｐゴシック" charset="-128"/>
              </a:rPr>
              <a:t>What sort of species are keystones?</a:t>
            </a:r>
          </a:p>
        </p:txBody>
      </p:sp>
      <p:sp>
        <p:nvSpPr>
          <p:cNvPr id="23555" name="Content Placeholder 26"/>
          <p:cNvSpPr>
            <a:spLocks noGrp="1"/>
          </p:cNvSpPr>
          <p:nvPr>
            <p:ph idx="1"/>
          </p:nvPr>
        </p:nvSpPr>
        <p:spPr>
          <a:xfrm>
            <a:off x="0" y="685800"/>
            <a:ext cx="9144000" cy="5791200"/>
          </a:xfrm>
        </p:spPr>
        <p:txBody>
          <a:bodyPr/>
          <a:lstStyle/>
          <a:p>
            <a:pPr marL="514350" indent="-514350">
              <a:lnSpc>
                <a:spcPct val="90000"/>
              </a:lnSpc>
              <a:buFont typeface="Calibri" charset="0"/>
              <a:buAutoNum type="arabicPeriod"/>
            </a:pPr>
            <a:r>
              <a:rPr lang="en-US" sz="3000" dirty="0" smtClean="0">
                <a:ea typeface="ＭＳ Ｐゴシック" charset="-128"/>
              </a:rPr>
              <a:t>Predators</a:t>
            </a:r>
          </a:p>
          <a:p>
            <a:pPr marL="971550" lvl="1" indent="-514350">
              <a:lnSpc>
                <a:spcPct val="90000"/>
              </a:lnSpc>
              <a:buFont typeface="Arial" charset="0"/>
              <a:buNone/>
            </a:pPr>
            <a:r>
              <a:rPr lang="en-US" sz="2600" dirty="0" smtClean="0">
                <a:ea typeface="ＭＳ Ｐゴシック" charset="-128"/>
              </a:rPr>
              <a:t>Strong ‘top down’ effects on the structure of communities (Paine 1969)</a:t>
            </a:r>
          </a:p>
          <a:p>
            <a:pPr marL="971550" lvl="1" indent="-514350">
              <a:lnSpc>
                <a:spcPct val="90000"/>
              </a:lnSpc>
              <a:buFont typeface="Arial" charset="0"/>
              <a:buNone/>
            </a:pPr>
            <a:r>
              <a:rPr lang="en-US" sz="2600" dirty="0" smtClean="0">
                <a:ea typeface="ＭＳ Ｐゴシック" charset="-128"/>
              </a:rPr>
              <a:t>Sea stars, sea otters , wolves, sharks…</a:t>
            </a:r>
          </a:p>
          <a:p>
            <a:pPr marL="971550" lvl="1" indent="-514350">
              <a:lnSpc>
                <a:spcPct val="90000"/>
              </a:lnSpc>
              <a:buFont typeface="Calibri" charset="0"/>
              <a:buAutoNum type="arabicPeriod"/>
            </a:pPr>
            <a:endParaRPr lang="en-US" sz="2600" dirty="0" smtClean="0">
              <a:ea typeface="ＭＳ Ｐゴシック" charset="-128"/>
            </a:endParaRPr>
          </a:p>
          <a:p>
            <a:pPr marL="514350" indent="-514350">
              <a:lnSpc>
                <a:spcPct val="90000"/>
              </a:lnSpc>
              <a:buFont typeface="Calibri" charset="0"/>
              <a:buAutoNum type="arabicPeriod"/>
            </a:pPr>
            <a:r>
              <a:rPr lang="en-AU" sz="3000" dirty="0" err="1" smtClean="0">
                <a:ea typeface="ＭＳ Ｐゴシック" charset="-128"/>
              </a:rPr>
              <a:t>Mutualists</a:t>
            </a:r>
            <a:endParaRPr lang="en-AU" sz="3000" dirty="0" smtClean="0">
              <a:ea typeface="ＭＳ Ｐゴシック" charset="-128"/>
            </a:endParaRPr>
          </a:p>
          <a:p>
            <a:pPr marL="971550" lvl="1" indent="-514350">
              <a:lnSpc>
                <a:spcPct val="90000"/>
              </a:lnSpc>
              <a:buFont typeface="Arial" charset="0"/>
              <a:buNone/>
            </a:pPr>
            <a:r>
              <a:rPr lang="en-AU" sz="2600" dirty="0" smtClean="0">
                <a:ea typeface="ＭＳ Ｐゴシック" charset="-128"/>
              </a:rPr>
              <a:t>Important </a:t>
            </a:r>
            <a:r>
              <a:rPr lang="en-AU" sz="2600" dirty="0" err="1" smtClean="0">
                <a:ea typeface="ＭＳ Ｐゴシック" charset="-128"/>
              </a:rPr>
              <a:t>nectary</a:t>
            </a:r>
            <a:r>
              <a:rPr lang="en-AU" sz="2600" dirty="0" smtClean="0">
                <a:ea typeface="ＭＳ Ｐゴシック" charset="-128"/>
              </a:rPr>
              <a:t> plants or pollinator insects</a:t>
            </a:r>
          </a:p>
          <a:p>
            <a:pPr marL="971550" lvl="1" indent="-514350">
              <a:lnSpc>
                <a:spcPct val="90000"/>
              </a:lnSpc>
              <a:buFont typeface="Calibri" charset="0"/>
              <a:buAutoNum type="arabicPeriod"/>
            </a:pPr>
            <a:endParaRPr lang="en-AU" sz="2600" dirty="0" smtClean="0">
              <a:ea typeface="ＭＳ Ｐゴシック" charset="-128"/>
            </a:endParaRPr>
          </a:p>
          <a:p>
            <a:pPr marL="514350" indent="-514350">
              <a:lnSpc>
                <a:spcPct val="90000"/>
              </a:lnSpc>
              <a:buFont typeface="Calibri" charset="0"/>
              <a:buAutoNum type="arabicPeriod"/>
            </a:pPr>
            <a:r>
              <a:rPr lang="en-AU" sz="3000" dirty="0" smtClean="0">
                <a:ea typeface="ＭＳ Ｐゴシック" charset="-128"/>
              </a:rPr>
              <a:t>Ecosystem engineers</a:t>
            </a:r>
          </a:p>
          <a:p>
            <a:pPr marL="971550" lvl="1" indent="-514350">
              <a:lnSpc>
                <a:spcPct val="90000"/>
              </a:lnSpc>
              <a:buFont typeface="Arial" charset="0"/>
              <a:buNone/>
            </a:pPr>
            <a:r>
              <a:rPr lang="en-AU" sz="2600" dirty="0" smtClean="0">
                <a:ea typeface="ＭＳ Ｐゴシック" charset="-128"/>
              </a:rPr>
              <a:t>Bears &amp; maggots – transport salmon nutrients</a:t>
            </a:r>
          </a:p>
          <a:p>
            <a:pPr marL="971550" lvl="1" indent="-514350">
              <a:lnSpc>
                <a:spcPct val="90000"/>
              </a:lnSpc>
              <a:buFont typeface="Arial" charset="0"/>
              <a:buNone/>
            </a:pPr>
            <a:r>
              <a:rPr lang="en-AU" sz="2600" dirty="0" smtClean="0">
                <a:ea typeface="ＭＳ Ｐゴシック" charset="-128"/>
              </a:rPr>
              <a:t>Beavers – transform river systems and mitigate flooding</a:t>
            </a:r>
          </a:p>
          <a:p>
            <a:pPr marL="971550" lvl="1" indent="-514350">
              <a:lnSpc>
                <a:spcPct val="90000"/>
              </a:lnSpc>
              <a:buFont typeface="Arial" charset="0"/>
              <a:buNone/>
            </a:pPr>
            <a:r>
              <a:rPr lang="en-AU" sz="2600" dirty="0" smtClean="0">
                <a:ea typeface="ＭＳ Ｐゴシック" charset="-128"/>
              </a:rPr>
              <a:t>Elephants - Mega-herbivores</a:t>
            </a:r>
          </a:p>
          <a:p>
            <a:pPr marL="971550" lvl="1" indent="-514350">
              <a:lnSpc>
                <a:spcPct val="90000"/>
              </a:lnSpc>
              <a:buFont typeface="Arial" charset="0"/>
              <a:buNone/>
            </a:pPr>
            <a:r>
              <a:rPr lang="en-AU" sz="2600" dirty="0" err="1" smtClean="0">
                <a:ea typeface="ＭＳ Ｐゴシック" charset="-128"/>
              </a:rPr>
              <a:t>Brittlestars</a:t>
            </a:r>
            <a:r>
              <a:rPr lang="en-AU" sz="2600" dirty="0" smtClean="0">
                <a:ea typeface="ＭＳ Ｐゴシック" charset="-128"/>
              </a:rPr>
              <a:t> - </a:t>
            </a:r>
            <a:r>
              <a:rPr lang="en-AU" sz="2600" dirty="0" err="1" smtClean="0">
                <a:ea typeface="ＭＳ Ｐゴシック" charset="-128"/>
              </a:rPr>
              <a:t>bioturbators</a:t>
            </a:r>
            <a:endParaRPr lang="en-AU" sz="2600" dirty="0" smtClean="0">
              <a:ea typeface="ＭＳ Ｐゴシック" charset="-128"/>
            </a:endParaRPr>
          </a:p>
          <a:p>
            <a:pPr marL="971550" lvl="1" indent="-514350">
              <a:lnSpc>
                <a:spcPct val="90000"/>
              </a:lnSpc>
              <a:buFont typeface="Calibri" charset="0"/>
              <a:buAutoNum type="arabicPeriod"/>
            </a:pPr>
            <a:endParaRPr lang="en-AU" sz="2600" dirty="0" smtClean="0">
              <a:ea typeface="ＭＳ Ｐゴシック" charset="-128"/>
            </a:endParaRPr>
          </a:p>
          <a:p>
            <a:pPr marL="514350" indent="-514350">
              <a:lnSpc>
                <a:spcPct val="90000"/>
              </a:lnSpc>
              <a:buFont typeface="Calibri" charset="0"/>
              <a:buAutoNum type="arabicPeriod"/>
            </a:pPr>
            <a:endParaRPr lang="en-AU" sz="3000" dirty="0" smtClean="0">
              <a:ea typeface="ＭＳ Ｐゴシック" charset="-128"/>
            </a:endParaRPr>
          </a:p>
          <a:p>
            <a:pPr marL="514350" indent="-514350">
              <a:lnSpc>
                <a:spcPct val="90000"/>
              </a:lnSpc>
              <a:buFont typeface="Calibri" charset="0"/>
              <a:buAutoNum type="arabicPeriod"/>
            </a:pPr>
            <a:endParaRPr lang="en-AU" sz="3000" dirty="0" smtClean="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3555">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3555">
                                            <p:txEl>
                                              <p:pRg st="7" end="7"/>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3555">
                                            <p:txEl>
                                              <p:pRg st="8" end="8"/>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3555">
                                            <p:txEl>
                                              <p:pRg st="9" end="9"/>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3555">
                                            <p:txEl>
                                              <p:pRg st="10" end="10"/>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355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0" nodeType="clickEffect">
                                  <p:stCondLst>
                                    <p:cond delay="0"/>
                                  </p:stCondLst>
                                  <p:childTnLst>
                                    <p:animClr clrSpc="rgb" dir="cw">
                                      <p:cBhvr override="childStyle">
                                        <p:cTn id="32" dur="500" fill="hold"/>
                                        <p:tgtEl>
                                          <p:spTgt spid="23555">
                                            <p:txEl>
                                              <p:pRg st="4" end="4"/>
                                            </p:txEl>
                                          </p:spTgt>
                                        </p:tgtEl>
                                        <p:attrNameLst>
                                          <p:attrName>style.color</p:attrName>
                                        </p:attrNameLst>
                                      </p:cBhvr>
                                      <p:to>
                                        <a:schemeClr val="bg2"/>
                                      </p:to>
                                    </p:animClr>
                                  </p:childTnLst>
                                </p:cTn>
                              </p:par>
                              <p:par>
                                <p:cTn id="33" presetID="3" presetClass="emph" presetSubtype="2" fill="hold" grpId="0" nodeType="withEffect">
                                  <p:stCondLst>
                                    <p:cond delay="0"/>
                                  </p:stCondLst>
                                  <p:childTnLst>
                                    <p:animClr clrSpc="rgb" dir="cw">
                                      <p:cBhvr override="childStyle">
                                        <p:cTn id="34" dur="500" fill="hold"/>
                                        <p:tgtEl>
                                          <p:spTgt spid="23555">
                                            <p:txEl>
                                              <p:pRg st="5" end="5"/>
                                            </p:txEl>
                                          </p:spTgt>
                                        </p:tgtEl>
                                        <p:attrNameLst>
                                          <p:attrName>style.color</p:attrName>
                                        </p:attrNameLst>
                                      </p:cBhvr>
                                      <p:to>
                                        <a:schemeClr val="bg2"/>
                                      </p:to>
                                    </p:animClr>
                                  </p:childTnLst>
                                </p:cTn>
                              </p:par>
                              <p:par>
                                <p:cTn id="35" presetID="3" presetClass="emph" presetSubtype="2" fill="hold" grpId="0" nodeType="withEffect">
                                  <p:stCondLst>
                                    <p:cond delay="0"/>
                                  </p:stCondLst>
                                  <p:childTnLst>
                                    <p:animClr clrSpc="rgb" dir="cw">
                                      <p:cBhvr override="childStyle">
                                        <p:cTn id="36" dur="500" fill="hold"/>
                                        <p:tgtEl>
                                          <p:spTgt spid="23555">
                                            <p:txEl>
                                              <p:pRg st="7" end="7"/>
                                            </p:txEl>
                                          </p:spTgt>
                                        </p:tgtEl>
                                        <p:attrNameLst>
                                          <p:attrName>style.color</p:attrName>
                                        </p:attrNameLst>
                                      </p:cBhvr>
                                      <p:to>
                                        <a:schemeClr val="bg2"/>
                                      </p:to>
                                    </p:animClr>
                                  </p:childTnLst>
                                </p:cTn>
                              </p:par>
                              <p:par>
                                <p:cTn id="37" presetID="3" presetClass="emph" presetSubtype="2" fill="hold" grpId="0" nodeType="withEffect">
                                  <p:stCondLst>
                                    <p:cond delay="0"/>
                                  </p:stCondLst>
                                  <p:childTnLst>
                                    <p:animClr clrSpc="rgb" dir="cw">
                                      <p:cBhvr override="childStyle">
                                        <p:cTn id="38" dur="500" fill="hold"/>
                                        <p:tgtEl>
                                          <p:spTgt spid="23555">
                                            <p:txEl>
                                              <p:pRg st="8" end="8"/>
                                            </p:txEl>
                                          </p:spTgt>
                                        </p:tgtEl>
                                        <p:attrNameLst>
                                          <p:attrName>style.color</p:attrName>
                                        </p:attrNameLst>
                                      </p:cBhvr>
                                      <p:to>
                                        <a:schemeClr val="bg2"/>
                                      </p:to>
                                    </p:animClr>
                                  </p:childTnLst>
                                </p:cTn>
                              </p:par>
                              <p:par>
                                <p:cTn id="39" presetID="3" presetClass="emph" presetSubtype="2" fill="hold" grpId="0" nodeType="withEffect">
                                  <p:stCondLst>
                                    <p:cond delay="0"/>
                                  </p:stCondLst>
                                  <p:childTnLst>
                                    <p:animClr clrSpc="rgb" dir="cw">
                                      <p:cBhvr override="childStyle">
                                        <p:cTn id="40" dur="500" fill="hold"/>
                                        <p:tgtEl>
                                          <p:spTgt spid="23555">
                                            <p:txEl>
                                              <p:pRg st="9" end="9"/>
                                            </p:txEl>
                                          </p:spTgt>
                                        </p:tgtEl>
                                        <p:attrNameLst>
                                          <p:attrName>style.color</p:attrName>
                                        </p:attrNameLst>
                                      </p:cBhvr>
                                      <p:to>
                                        <a:schemeClr val="bg2"/>
                                      </p:to>
                                    </p:animClr>
                                  </p:childTnLst>
                                </p:cTn>
                              </p:par>
                              <p:par>
                                <p:cTn id="41" presetID="3" presetClass="emph" presetSubtype="2" fill="hold" grpId="0" nodeType="withEffect">
                                  <p:stCondLst>
                                    <p:cond delay="0"/>
                                  </p:stCondLst>
                                  <p:childTnLst>
                                    <p:animClr clrSpc="rgb" dir="cw">
                                      <p:cBhvr override="childStyle">
                                        <p:cTn id="42" dur="500" fill="hold"/>
                                        <p:tgtEl>
                                          <p:spTgt spid="23555">
                                            <p:txEl>
                                              <p:pRg st="10" end="10"/>
                                            </p:txEl>
                                          </p:spTgt>
                                        </p:tgtEl>
                                        <p:attrNameLst>
                                          <p:attrName>style.color</p:attrName>
                                        </p:attrNameLst>
                                      </p:cBhvr>
                                      <p:to>
                                        <a:schemeClr val="bg2"/>
                                      </p:to>
                                    </p:animClr>
                                  </p:childTnLst>
                                </p:cTn>
                              </p:par>
                              <p:par>
                                <p:cTn id="43" presetID="3" presetClass="emph" presetSubtype="2" fill="hold" grpId="0" nodeType="withEffect">
                                  <p:stCondLst>
                                    <p:cond delay="0"/>
                                  </p:stCondLst>
                                  <p:childTnLst>
                                    <p:animClr clrSpc="rgb" dir="cw">
                                      <p:cBhvr override="childStyle">
                                        <p:cTn id="44" dur="500" fill="hold"/>
                                        <p:tgtEl>
                                          <p:spTgt spid="23555">
                                            <p:txEl>
                                              <p:pRg st="11" end="11"/>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23555"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500" t="34375" r="36250" b="8594"/>
          <a:stretch>
            <a:fillRect/>
          </a:stretch>
        </p:blipFill>
        <p:spPr bwMode="auto">
          <a:xfrm>
            <a:off x="93943" y="153953"/>
            <a:ext cx="8897657" cy="66278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125" t="34375" r="37500" b="27344"/>
          <a:stretch>
            <a:fillRect/>
          </a:stretch>
        </p:blipFill>
        <p:spPr bwMode="auto">
          <a:xfrm>
            <a:off x="0" y="1143000"/>
            <a:ext cx="8878078" cy="45792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6364</TotalTime>
  <Words>2613</Words>
  <Application>Microsoft Office PowerPoint</Application>
  <PresentationFormat>On-screen Show (4:3)</PresentationFormat>
  <Paragraphs>485</Paragraphs>
  <Slides>50</Slides>
  <Notes>23</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1_Default Design</vt:lpstr>
      <vt:lpstr>1_Office Theme</vt:lpstr>
      <vt:lpstr>Keystone species and trophic cascades</vt:lpstr>
      <vt:lpstr>Roadmap for today</vt:lpstr>
      <vt:lpstr>What is a keystone species?</vt:lpstr>
      <vt:lpstr>What is a keystone species?</vt:lpstr>
      <vt:lpstr>What a keystone isn’t (necessarily…)</vt:lpstr>
      <vt:lpstr>Beware of spin over substance!</vt:lpstr>
      <vt:lpstr>What sort of species are keystones?</vt:lpstr>
      <vt:lpstr>Slide 8</vt:lpstr>
      <vt:lpstr>Slide 9</vt:lpstr>
      <vt:lpstr>What is a trophic cascade?</vt:lpstr>
      <vt:lpstr>Trophic cascades can short-circuit a food web</vt:lpstr>
      <vt:lpstr>Top-Down vs. Bottom-up processes</vt:lpstr>
      <vt:lpstr>Cascading effects of loss of top predators</vt:lpstr>
      <vt:lpstr>Loss of top predators</vt:lpstr>
      <vt:lpstr>Rise of the mesopredators</vt:lpstr>
      <vt:lpstr>Historical and recent gray wolf population trends in the conterminous 48 United States</vt:lpstr>
      <vt:lpstr>Case Study: Wolves</vt:lpstr>
      <vt:lpstr>Case Study: Wolves in Yellowstone</vt:lpstr>
      <vt:lpstr>Case Study: Wolves in Yellowstone</vt:lpstr>
      <vt:lpstr>Case Study: Wolves in Yellowstone</vt:lpstr>
      <vt:lpstr>Predator-deer-tree cascade</vt:lpstr>
      <vt:lpstr>Slide 22</vt:lpstr>
      <vt:lpstr>Trophic interactions due to predation risk and selected ecosystem responses in N Yellowstone</vt:lpstr>
      <vt:lpstr>Slide 24</vt:lpstr>
      <vt:lpstr>Slide 25</vt:lpstr>
      <vt:lpstr>Direct consumptive versus indirect “ecology of fear” effects</vt:lpstr>
      <vt:lpstr>Slide 27</vt:lpstr>
      <vt:lpstr>Slide 28</vt:lpstr>
      <vt:lpstr>Slide 29</vt:lpstr>
      <vt:lpstr>Slide 30</vt:lpstr>
      <vt:lpstr>Slide 31</vt:lpstr>
      <vt:lpstr>Case study: Lago Guri, Venezuela (Terborgh et al 2001 and Terborgh et al 2006) </vt:lpstr>
      <vt:lpstr>Slide 33</vt:lpstr>
      <vt:lpstr>Slide 34</vt:lpstr>
      <vt:lpstr>Consumer-resource / Predator-prey dynamics and Allee effects</vt:lpstr>
      <vt:lpstr>Population growth + predation rate</vt:lpstr>
      <vt:lpstr>Allee effects and outbreak dynamics emerge from simple predator-prey models</vt:lpstr>
      <vt:lpstr>Case study: Fijian coral reefs</vt:lpstr>
      <vt:lpstr>Fishing out the biomass of largest predatory size fraction leads to numerical increases in small fishes</vt:lpstr>
      <vt:lpstr>Predator removal associated with keystone starfish outbreaks</vt:lpstr>
      <vt:lpstr>Slide 41</vt:lpstr>
      <vt:lpstr>Starfish outbreaks modulated by Allee effect</vt:lpstr>
      <vt:lpstr>Who are the starfish predators?</vt:lpstr>
      <vt:lpstr>Fishing induced trophic cascade</vt:lpstr>
      <vt:lpstr>Wider Implications</vt:lpstr>
      <vt:lpstr>Problems for conservation</vt:lpstr>
      <vt:lpstr>What did we cover today</vt:lpstr>
      <vt:lpstr>Suggested reading</vt:lpstr>
      <vt:lpstr>Slide 49</vt:lpstr>
      <vt:lpstr>Predator removal associated with keystone starfish outbreaks</vt:lpstr>
    </vt:vector>
  </TitlesOfParts>
  <Company>SFU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biodiversity?</dc:title>
  <dc:creator>Nick Dulvy</dc:creator>
  <cp:lastModifiedBy>Nicholas Dulvy</cp:lastModifiedBy>
  <cp:revision>79</cp:revision>
  <dcterms:created xsi:type="dcterms:W3CDTF">2010-03-25T05:21:43Z</dcterms:created>
  <dcterms:modified xsi:type="dcterms:W3CDTF">2013-10-04T21:00:05Z</dcterms:modified>
</cp:coreProperties>
</file>