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79" r:id="rId3"/>
    <p:sldId id="298" r:id="rId4"/>
    <p:sldId id="311" r:id="rId5"/>
    <p:sldId id="297" r:id="rId6"/>
    <p:sldId id="326" r:id="rId7"/>
    <p:sldId id="302" r:id="rId8"/>
    <p:sldId id="325" r:id="rId9"/>
    <p:sldId id="321" r:id="rId10"/>
    <p:sldId id="332" r:id="rId11"/>
    <p:sldId id="312" r:id="rId12"/>
    <p:sldId id="333" r:id="rId13"/>
    <p:sldId id="330" r:id="rId14"/>
    <p:sldId id="299" r:id="rId15"/>
    <p:sldId id="314" r:id="rId16"/>
    <p:sldId id="315" r:id="rId17"/>
    <p:sldId id="316" r:id="rId18"/>
    <p:sldId id="309" r:id="rId19"/>
    <p:sldId id="308" r:id="rId20"/>
    <p:sldId id="317" r:id="rId21"/>
    <p:sldId id="300" r:id="rId22"/>
    <p:sldId id="319" r:id="rId23"/>
    <p:sldId id="301" r:id="rId24"/>
    <p:sldId id="323" r:id="rId25"/>
    <p:sldId id="324" r:id="rId26"/>
    <p:sldId id="303" r:id="rId27"/>
    <p:sldId id="334" r:id="rId28"/>
    <p:sldId id="304" r:id="rId29"/>
    <p:sldId id="335" r:id="rId30"/>
    <p:sldId id="306" r:id="rId31"/>
    <p:sldId id="336" r:id="rId32"/>
    <p:sldId id="307" r:id="rId33"/>
    <p:sldId id="337" r:id="rId34"/>
    <p:sldId id="338" r:id="rId35"/>
    <p:sldId id="339" r:id="rId36"/>
    <p:sldId id="296" r:id="rId37"/>
    <p:sldId id="25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793" autoAdjust="0"/>
  </p:normalViewPr>
  <p:slideViewPr>
    <p:cSldViewPr>
      <p:cViewPr varScale="1">
        <p:scale>
          <a:sx n="83" d="100"/>
          <a:sy n="83" d="100"/>
        </p:scale>
        <p:origin x="-1426"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63553B-18F3-47F4-952C-65EEF8AB0A5A}" type="datetimeFigureOut">
              <a:rPr lang="en-CA" smtClean="0"/>
              <a:pPr/>
              <a:t>14/10/2013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0A9EF8-E229-41EC-BF6E-81D4C3D101E9}" type="slidenum">
              <a:rPr lang="en-CA" smtClean="0"/>
              <a:pPr/>
              <a:t>‹#›</a:t>
            </a:fld>
            <a:endParaRPr lang="en-CA"/>
          </a:p>
        </p:txBody>
      </p:sp>
    </p:spTree>
    <p:extLst>
      <p:ext uri="{BB962C8B-B14F-4D97-AF65-F5344CB8AC3E}">
        <p14:creationId xmlns:p14="http://schemas.microsoft.com/office/powerpoint/2010/main" val="3022439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710A9EF8-E229-41EC-BF6E-81D4C3D101E9}" type="slidenum">
              <a:rPr lang="en-CA" smtClean="0"/>
              <a:pPr/>
              <a:t>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D1D91-C7E5-4CD3-86C8-2318A29EE468}" type="slidenum">
              <a:rPr lang="en-US"/>
              <a:pPr/>
              <a:t>11</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AD1D91-C7E5-4CD3-86C8-2318A29EE468}" type="slidenum">
              <a:rPr lang="en-US"/>
              <a:pPr/>
              <a:t>12</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73C1C5-5CED-44F0-81A3-024D8C90515B}" type="slidenum">
              <a:rPr lang="en-US"/>
              <a:pPr/>
              <a:t>13</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Rat, mouse (</a:t>
            </a:r>
            <a:r>
              <a:rPr lang="en-CA" dirty="0" err="1" smtClean="0"/>
              <a:t>Pseudomys</a:t>
            </a:r>
            <a:r>
              <a:rPr lang="en-CA" dirty="0" smtClean="0"/>
              <a:t>), </a:t>
            </a:r>
            <a:r>
              <a:rPr lang="en-CA" dirty="0" err="1" smtClean="0"/>
              <a:t>dasyurid</a:t>
            </a:r>
            <a:r>
              <a:rPr lang="en-CA" dirty="0" smtClean="0"/>
              <a:t> (</a:t>
            </a:r>
            <a:r>
              <a:rPr lang="en-CA" dirty="0" err="1" smtClean="0"/>
              <a:t>Antechinus</a:t>
            </a:r>
            <a:r>
              <a:rPr lang="en-CA" dirty="0" smtClean="0"/>
              <a:t>)</a:t>
            </a:r>
            <a:endParaRPr lang="en-CA" dirty="0"/>
          </a:p>
        </p:txBody>
      </p:sp>
      <p:sp>
        <p:nvSpPr>
          <p:cNvPr id="4" name="Slide Number Placeholder 3"/>
          <p:cNvSpPr>
            <a:spLocks noGrp="1"/>
          </p:cNvSpPr>
          <p:nvPr>
            <p:ph type="sldNum" sz="quarter" idx="10"/>
          </p:nvPr>
        </p:nvSpPr>
        <p:spPr/>
        <p:txBody>
          <a:bodyPr/>
          <a:lstStyle/>
          <a:p>
            <a:fld id="{710A9EF8-E229-41EC-BF6E-81D4C3D101E9}" type="slidenum">
              <a:rPr lang="en-CA" smtClean="0"/>
              <a:pPr/>
              <a:t>23</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B6290C1-8788-43D6-8875-24CF70745BA2}" type="datetimeFigureOut">
              <a:rPr lang="en-CA" smtClean="0"/>
              <a:pPr/>
              <a:t>14/10/2013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12D0E7-34DC-4A0D-A11A-EF1303ADA79B}" type="slidenum">
              <a:rPr lang="en-CA" smtClean="0"/>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B6290C1-8788-43D6-8875-24CF70745BA2}" type="datetimeFigureOut">
              <a:rPr lang="en-CA" smtClean="0"/>
              <a:pPr/>
              <a:t>14/10/2013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12D0E7-34DC-4A0D-A11A-EF1303ADA79B}"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B6290C1-8788-43D6-8875-24CF70745BA2}" type="datetimeFigureOut">
              <a:rPr lang="en-CA" smtClean="0"/>
              <a:pPr/>
              <a:t>14/10/2013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12D0E7-34DC-4A0D-A11A-EF1303ADA79B}"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B6290C1-8788-43D6-8875-24CF70745BA2}" type="datetimeFigureOut">
              <a:rPr lang="en-CA" smtClean="0"/>
              <a:pPr/>
              <a:t>14/10/2013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12D0E7-34DC-4A0D-A11A-EF1303ADA79B}"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6290C1-8788-43D6-8875-24CF70745BA2}" type="datetimeFigureOut">
              <a:rPr lang="en-CA" smtClean="0"/>
              <a:pPr/>
              <a:t>14/10/2013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D412D0E7-34DC-4A0D-A11A-EF1303ADA79B}"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B6290C1-8788-43D6-8875-24CF70745BA2}" type="datetimeFigureOut">
              <a:rPr lang="en-CA" smtClean="0"/>
              <a:pPr/>
              <a:t>14/10/2013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12D0E7-34DC-4A0D-A11A-EF1303ADA79B}"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B6290C1-8788-43D6-8875-24CF70745BA2}" type="datetimeFigureOut">
              <a:rPr lang="en-CA" smtClean="0"/>
              <a:pPr/>
              <a:t>14/10/2013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D412D0E7-34DC-4A0D-A11A-EF1303ADA79B}"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B6290C1-8788-43D6-8875-24CF70745BA2}" type="datetimeFigureOut">
              <a:rPr lang="en-CA" smtClean="0"/>
              <a:pPr/>
              <a:t>14/10/2013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D412D0E7-34DC-4A0D-A11A-EF1303ADA79B}"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6290C1-8788-43D6-8875-24CF70745BA2}" type="datetimeFigureOut">
              <a:rPr lang="en-CA" smtClean="0"/>
              <a:pPr/>
              <a:t>14/10/2013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D412D0E7-34DC-4A0D-A11A-EF1303ADA79B}"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290C1-8788-43D6-8875-24CF70745BA2}" type="datetimeFigureOut">
              <a:rPr lang="en-CA" smtClean="0"/>
              <a:pPr/>
              <a:t>14/10/2013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12D0E7-34DC-4A0D-A11A-EF1303ADA79B}"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6290C1-8788-43D6-8875-24CF70745BA2}" type="datetimeFigureOut">
              <a:rPr lang="en-CA" smtClean="0"/>
              <a:pPr/>
              <a:t>14/10/2013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D412D0E7-34DC-4A0D-A11A-EF1303ADA79B}"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6290C1-8788-43D6-8875-24CF70745BA2}" type="datetimeFigureOut">
              <a:rPr lang="en-CA" smtClean="0"/>
              <a:pPr/>
              <a:t>14/10/2013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12D0E7-34DC-4A0D-A11A-EF1303ADA79B}" type="slidenum">
              <a:rPr lang="en-CA" smtClean="0"/>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CA" dirty="0" smtClean="0"/>
              <a:t>Community assembly </a:t>
            </a:r>
            <a:br>
              <a:rPr lang="en-CA" dirty="0" smtClean="0"/>
            </a:br>
            <a:r>
              <a:rPr lang="en-CA" dirty="0" smtClean="0"/>
              <a:t>and </a:t>
            </a:r>
            <a:r>
              <a:rPr lang="en-CA" dirty="0" err="1" smtClean="0"/>
              <a:t>dis</a:t>
            </a:r>
            <a:r>
              <a:rPr lang="en-CA" dirty="0" smtClean="0"/>
              <a:t>-assembly</a:t>
            </a:r>
            <a:endParaRPr lang="en-CA" dirty="0"/>
          </a:p>
        </p:txBody>
      </p:sp>
      <p:pic>
        <p:nvPicPr>
          <p:cNvPr id="3" name="Picture 4" descr="DSCN5589"/>
          <p:cNvPicPr>
            <a:picLocks noChangeAspect="1" noChangeArrowheads="1"/>
          </p:cNvPicPr>
          <p:nvPr/>
        </p:nvPicPr>
        <p:blipFill>
          <a:blip r:embed="rId2" cstate="print"/>
          <a:srcRect t="16917" b="15379"/>
          <a:stretch>
            <a:fillRect/>
          </a:stretch>
        </p:blipFill>
        <p:spPr bwMode="auto">
          <a:xfrm>
            <a:off x="0" y="2213799"/>
            <a:ext cx="9144000" cy="4644201"/>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smtClean="0"/>
              <a:t>Species affect what comes later</a:t>
            </a:r>
            <a:endParaRPr lang="en-CA" sz="4000" dirty="0"/>
          </a:p>
        </p:txBody>
      </p:sp>
      <p:sp>
        <p:nvSpPr>
          <p:cNvPr id="3" name="Content Placeholder 2"/>
          <p:cNvSpPr>
            <a:spLocks noGrp="1"/>
          </p:cNvSpPr>
          <p:nvPr>
            <p:ph idx="1"/>
          </p:nvPr>
        </p:nvSpPr>
        <p:spPr>
          <a:xfrm>
            <a:off x="323528" y="1268760"/>
            <a:ext cx="8424936" cy="4525963"/>
          </a:xfrm>
        </p:spPr>
        <p:txBody>
          <a:bodyPr/>
          <a:lstStyle/>
          <a:p>
            <a:r>
              <a:rPr lang="en-CA" dirty="0" smtClean="0"/>
              <a:t>Connell and </a:t>
            </a:r>
            <a:r>
              <a:rPr lang="en-CA" dirty="0" err="1" smtClean="0"/>
              <a:t>Slatyer</a:t>
            </a:r>
            <a:r>
              <a:rPr lang="en-CA" dirty="0" smtClean="0"/>
              <a:t>:  mechanisms of succession</a:t>
            </a:r>
          </a:p>
          <a:p>
            <a:pPr lvl="1"/>
            <a:r>
              <a:rPr lang="en-CA" dirty="0" smtClean="0"/>
              <a:t>Facilitation</a:t>
            </a:r>
          </a:p>
          <a:p>
            <a:pPr lvl="1"/>
            <a:r>
              <a:rPr lang="en-CA" dirty="0" smtClean="0"/>
              <a:t>Inhibition</a:t>
            </a:r>
          </a:p>
          <a:p>
            <a:pPr lvl="1"/>
            <a:r>
              <a:rPr lang="en-CA" dirty="0" smtClean="0"/>
              <a:t>Tolerance </a:t>
            </a:r>
          </a:p>
          <a:p>
            <a:endParaRPr lang="en-CA" dirty="0" smtClean="0"/>
          </a:p>
        </p:txBody>
      </p:sp>
      <p:pic>
        <p:nvPicPr>
          <p:cNvPr id="4" name="Picture 2" descr="dryas_drummondii_Yellow_Dryas_BGlacier"/>
          <p:cNvPicPr>
            <a:picLocks noChangeAspect="1" noChangeArrowheads="1"/>
          </p:cNvPicPr>
          <p:nvPr/>
        </p:nvPicPr>
        <p:blipFill>
          <a:blip r:embed="rId2" cstate="print"/>
          <a:srcRect/>
          <a:stretch>
            <a:fillRect/>
          </a:stretch>
        </p:blipFill>
        <p:spPr bwMode="auto">
          <a:xfrm>
            <a:off x="3779912" y="2996952"/>
            <a:ext cx="4836592" cy="362719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0" y="0"/>
            <a:ext cx="5715000" cy="3886200"/>
          </a:xfrm>
          <a:prstGeom prst="rect">
            <a:avLst/>
          </a:prstGeom>
          <a:noFill/>
          <a:ln w="9525">
            <a:noFill/>
            <a:miter lim="800000"/>
            <a:headEnd/>
            <a:tailEnd/>
          </a:ln>
        </p:spPr>
      </p:pic>
      <p:pic>
        <p:nvPicPr>
          <p:cNvPr id="6" name="Picture 2"/>
          <p:cNvPicPr>
            <a:picLocks noChangeAspect="1" noChangeArrowheads="1"/>
          </p:cNvPicPr>
          <p:nvPr/>
        </p:nvPicPr>
        <p:blipFill>
          <a:blip r:embed="rId4" cstate="print"/>
          <a:srcRect/>
          <a:stretch>
            <a:fillRect/>
          </a:stretch>
        </p:blipFill>
        <p:spPr bwMode="auto">
          <a:xfrm>
            <a:off x="5508104" y="1373156"/>
            <a:ext cx="3635896" cy="5484844"/>
          </a:xfrm>
          <a:prstGeom prst="rect">
            <a:avLst/>
          </a:prstGeom>
          <a:noFill/>
          <a:ln w="9525">
            <a:noFill/>
            <a:miter lim="800000"/>
            <a:headEnd/>
            <a:tailEnd/>
          </a:ln>
          <a:effectLst/>
        </p:spPr>
      </p:pic>
      <p:sp>
        <p:nvSpPr>
          <p:cNvPr id="7" name="Title 6"/>
          <p:cNvSpPr>
            <a:spLocks noGrp="1"/>
          </p:cNvSpPr>
          <p:nvPr>
            <p:ph type="title"/>
          </p:nvPr>
        </p:nvSpPr>
        <p:spPr>
          <a:xfrm>
            <a:off x="395536" y="4869160"/>
            <a:ext cx="3754760" cy="1143000"/>
          </a:xfrm>
        </p:spPr>
        <p:txBody>
          <a:bodyPr>
            <a:noAutofit/>
          </a:bodyPr>
          <a:lstStyle/>
          <a:p>
            <a:r>
              <a:rPr lang="en-CA" sz="3600" dirty="0" smtClean="0"/>
              <a:t>Mt. St. Helens and the importance of biological legacies and species traits</a:t>
            </a:r>
            <a:endParaRPr lang="en-CA"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cstate="print"/>
          <a:srcRect/>
          <a:stretch>
            <a:fillRect/>
          </a:stretch>
        </p:blipFill>
        <p:spPr bwMode="auto">
          <a:xfrm>
            <a:off x="2267744" y="116632"/>
            <a:ext cx="6667500" cy="441007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467544" y="3715713"/>
            <a:ext cx="4032448" cy="2891189"/>
          </a:xfrm>
          <a:prstGeom prst="rect">
            <a:avLst/>
          </a:prstGeom>
          <a:noFill/>
          <a:ln w="9525">
            <a:noFill/>
            <a:miter lim="800000"/>
            <a:headEnd/>
            <a:tailEnd/>
          </a:ln>
        </p:spPr>
      </p:pic>
      <p:sp>
        <p:nvSpPr>
          <p:cNvPr id="6" name="TextBox 5"/>
          <p:cNvSpPr txBox="1"/>
          <p:nvPr/>
        </p:nvSpPr>
        <p:spPr>
          <a:xfrm>
            <a:off x="5076056" y="5013176"/>
            <a:ext cx="4067944" cy="923330"/>
          </a:xfrm>
          <a:prstGeom prst="rect">
            <a:avLst/>
          </a:prstGeom>
          <a:noFill/>
        </p:spPr>
        <p:txBody>
          <a:bodyPr wrap="square" rtlCol="0">
            <a:spAutoFit/>
          </a:bodyPr>
          <a:lstStyle/>
          <a:p>
            <a:r>
              <a:rPr lang="en-CA" dirty="0" smtClean="0"/>
              <a:t>Pocket gophers survived underground;  soil (including seeds, </a:t>
            </a:r>
            <a:r>
              <a:rPr lang="en-CA" dirty="0" err="1" smtClean="0"/>
              <a:t>mycorrhizae</a:t>
            </a:r>
            <a:r>
              <a:rPr lang="en-CA" dirty="0" smtClean="0"/>
              <a:t>) moved above ground by digging</a:t>
            </a:r>
            <a:endParaRPr lang="en-CA" dirty="0"/>
          </a:p>
        </p:txBody>
      </p:sp>
      <p:sp>
        <p:nvSpPr>
          <p:cNvPr id="7" name="TextBox 6"/>
          <p:cNvSpPr txBox="1"/>
          <p:nvPr/>
        </p:nvSpPr>
        <p:spPr>
          <a:xfrm>
            <a:off x="5292080" y="6488668"/>
            <a:ext cx="2476960" cy="338554"/>
          </a:xfrm>
          <a:prstGeom prst="rect">
            <a:avLst/>
          </a:prstGeom>
          <a:noFill/>
        </p:spPr>
        <p:txBody>
          <a:bodyPr wrap="none" rtlCol="0">
            <a:spAutoFit/>
          </a:bodyPr>
          <a:lstStyle/>
          <a:p>
            <a:r>
              <a:rPr lang="en-CA" sz="1600" dirty="0" smtClean="0"/>
              <a:t>Allen and </a:t>
            </a:r>
            <a:r>
              <a:rPr lang="en-CA" sz="1600" dirty="0" err="1" smtClean="0"/>
              <a:t>MacMahon</a:t>
            </a:r>
            <a:r>
              <a:rPr lang="en-CA" sz="1600" dirty="0" smtClean="0"/>
              <a:t> 1988 </a:t>
            </a:r>
            <a:endParaRPr lang="en-CA" sz="1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Picture1"/>
          <p:cNvPicPr>
            <a:picLocks noChangeAspect="1" noChangeArrowheads="1"/>
          </p:cNvPicPr>
          <p:nvPr/>
        </p:nvPicPr>
        <p:blipFill>
          <a:blip r:embed="rId3" cstate="print"/>
          <a:srcRect/>
          <a:stretch>
            <a:fillRect/>
          </a:stretch>
        </p:blipFill>
        <p:spPr bwMode="auto">
          <a:xfrm>
            <a:off x="899592" y="3645024"/>
            <a:ext cx="4139691" cy="2922135"/>
          </a:xfrm>
          <a:prstGeom prst="rect">
            <a:avLst/>
          </a:prstGeom>
          <a:noFill/>
        </p:spPr>
      </p:pic>
      <p:pic>
        <p:nvPicPr>
          <p:cNvPr id="250882" name="Picture 2" descr="A0720-25"/>
          <p:cNvPicPr>
            <a:picLocks noChangeAspect="1" noChangeArrowheads="1"/>
          </p:cNvPicPr>
          <p:nvPr/>
        </p:nvPicPr>
        <p:blipFill>
          <a:blip r:embed="rId4" cstate="print"/>
          <a:srcRect/>
          <a:stretch>
            <a:fillRect/>
          </a:stretch>
        </p:blipFill>
        <p:spPr bwMode="auto">
          <a:xfrm>
            <a:off x="395288" y="404813"/>
            <a:ext cx="3744664" cy="2808498"/>
          </a:xfrm>
          <a:prstGeom prst="rect">
            <a:avLst/>
          </a:prstGeom>
          <a:noFill/>
          <a:ln w="9525">
            <a:noFill/>
            <a:miter lim="800000"/>
            <a:headEnd/>
            <a:tailEnd/>
          </a:ln>
        </p:spPr>
      </p:pic>
      <p:sp>
        <p:nvSpPr>
          <p:cNvPr id="4" name="Content Placeholder 3"/>
          <p:cNvSpPr>
            <a:spLocks noGrp="1"/>
          </p:cNvSpPr>
          <p:nvPr>
            <p:ph idx="1"/>
          </p:nvPr>
        </p:nvSpPr>
        <p:spPr>
          <a:xfrm>
            <a:off x="4283968" y="1600201"/>
            <a:ext cx="4402832" cy="2332856"/>
          </a:xfrm>
        </p:spPr>
        <p:txBody>
          <a:bodyPr>
            <a:normAutofit/>
          </a:bodyPr>
          <a:lstStyle/>
          <a:p>
            <a:r>
              <a:rPr lang="en-CA" sz="2400" dirty="0" smtClean="0"/>
              <a:t>Self-pollinating, </a:t>
            </a:r>
            <a:r>
              <a:rPr lang="en-CA" sz="2400" dirty="0" err="1" smtClean="0"/>
              <a:t>abiotically</a:t>
            </a:r>
            <a:r>
              <a:rPr lang="en-CA" sz="2400" dirty="0" smtClean="0"/>
              <a:t> dispersed N-fixer Lupine an early colonist</a:t>
            </a:r>
          </a:p>
          <a:p>
            <a:r>
              <a:rPr lang="en-CA" sz="2400" dirty="0" smtClean="0"/>
              <a:t>Changes in soil N facilitated entry of other plants</a:t>
            </a:r>
            <a:endParaRPr lang="en-CA" sz="2400" dirty="0"/>
          </a:p>
        </p:txBody>
      </p:sp>
      <p:sp>
        <p:nvSpPr>
          <p:cNvPr id="7" name="Text Box 5"/>
          <p:cNvSpPr txBox="1">
            <a:spLocks noChangeArrowheads="1"/>
          </p:cNvSpPr>
          <p:nvPr/>
        </p:nvSpPr>
        <p:spPr bwMode="auto">
          <a:xfrm rot="16200000">
            <a:off x="75949" y="5116740"/>
            <a:ext cx="1728589" cy="369332"/>
          </a:xfrm>
          <a:prstGeom prst="rect">
            <a:avLst/>
          </a:prstGeom>
          <a:solidFill>
            <a:schemeClr val="bg1"/>
          </a:solidFill>
          <a:ln w="9525">
            <a:noFill/>
            <a:miter lim="800000"/>
            <a:headEnd/>
            <a:tailEnd/>
          </a:ln>
          <a:effectLst/>
        </p:spPr>
        <p:txBody>
          <a:bodyPr wrap="square">
            <a:spAutoFit/>
          </a:bodyPr>
          <a:lstStyle/>
          <a:p>
            <a:r>
              <a:rPr lang="en-US" dirty="0"/>
              <a:t>     </a:t>
            </a:r>
            <a:r>
              <a:rPr lang="en-US" sz="1200" dirty="0"/>
              <a:t>mg/kg soil</a:t>
            </a:r>
          </a:p>
        </p:txBody>
      </p:sp>
      <p:sp>
        <p:nvSpPr>
          <p:cNvPr id="8" name="Text Box 6"/>
          <p:cNvSpPr txBox="1">
            <a:spLocks noChangeArrowheads="1"/>
          </p:cNvSpPr>
          <p:nvPr/>
        </p:nvSpPr>
        <p:spPr bwMode="auto">
          <a:xfrm>
            <a:off x="4499992" y="3645024"/>
            <a:ext cx="1335088" cy="523220"/>
          </a:xfrm>
          <a:prstGeom prst="rect">
            <a:avLst/>
          </a:prstGeom>
          <a:solidFill>
            <a:schemeClr val="bg1"/>
          </a:solidFill>
          <a:ln w="9525">
            <a:noFill/>
            <a:miter lim="800000"/>
            <a:headEnd/>
            <a:tailEnd/>
          </a:ln>
          <a:effectLst/>
        </p:spPr>
        <p:txBody>
          <a:bodyPr>
            <a:spAutoFit/>
          </a:bodyPr>
          <a:lstStyle/>
          <a:p>
            <a:pPr eaLnBrk="0" hangingPunct="0"/>
            <a:r>
              <a:rPr lang="en-US" sz="1400" dirty="0"/>
              <a:t>Bare</a:t>
            </a:r>
          </a:p>
          <a:p>
            <a:pPr eaLnBrk="0" hangingPunct="0"/>
            <a:r>
              <a:rPr lang="en-US" sz="1400" dirty="0"/>
              <a:t>Lupine</a:t>
            </a:r>
          </a:p>
        </p:txBody>
      </p:sp>
      <p:sp>
        <p:nvSpPr>
          <p:cNvPr id="10" name="TextBox 9"/>
          <p:cNvSpPr txBox="1"/>
          <p:nvPr/>
        </p:nvSpPr>
        <p:spPr>
          <a:xfrm>
            <a:off x="0" y="6488668"/>
            <a:ext cx="1309974" cy="369332"/>
          </a:xfrm>
          <a:prstGeom prst="rect">
            <a:avLst/>
          </a:prstGeom>
          <a:noFill/>
        </p:spPr>
        <p:txBody>
          <a:bodyPr wrap="none" rtlCol="0">
            <a:spAutoFit/>
          </a:bodyPr>
          <a:lstStyle/>
          <a:p>
            <a:r>
              <a:rPr lang="en-CA" dirty="0" smtClean="0"/>
              <a:t>John Bishop</a:t>
            </a:r>
            <a:endParaRPr lang="en-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Community assembly:  a reminder of Island Biogeography </a:t>
            </a:r>
            <a:endParaRPr lang="en-CA" dirty="0"/>
          </a:p>
        </p:txBody>
      </p:sp>
      <p:sp>
        <p:nvSpPr>
          <p:cNvPr id="3" name="Content Placeholder 2"/>
          <p:cNvSpPr>
            <a:spLocks noGrp="1"/>
          </p:cNvSpPr>
          <p:nvPr>
            <p:ph idx="1"/>
          </p:nvPr>
        </p:nvSpPr>
        <p:spPr/>
        <p:txBody>
          <a:bodyPr/>
          <a:lstStyle/>
          <a:p>
            <a:r>
              <a:rPr lang="en-CA" dirty="0" smtClean="0"/>
              <a:t>MacArthur and Wilson, 1967</a:t>
            </a:r>
          </a:p>
          <a:p>
            <a:endParaRPr lang="en-CA" dirty="0"/>
          </a:p>
        </p:txBody>
      </p:sp>
      <p:pic>
        <p:nvPicPr>
          <p:cNvPr id="6" name="Picture 4" descr="11-14"/>
          <p:cNvPicPr>
            <a:picLocks noChangeAspect="1" noChangeArrowheads="1"/>
          </p:cNvPicPr>
          <p:nvPr/>
        </p:nvPicPr>
        <p:blipFill>
          <a:blip r:embed="rId2" cstate="print"/>
          <a:srcRect b="56545"/>
          <a:stretch>
            <a:fillRect/>
          </a:stretch>
        </p:blipFill>
        <p:spPr bwMode="auto">
          <a:xfrm>
            <a:off x="1331640" y="2204864"/>
            <a:ext cx="6771116" cy="403244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a:p>
        </p:txBody>
      </p:sp>
      <p:pic>
        <p:nvPicPr>
          <p:cNvPr id="4" name="Picture 4" descr="11-13"/>
          <p:cNvPicPr>
            <a:picLocks noChangeAspect="1" noChangeArrowheads="1"/>
          </p:cNvPicPr>
          <p:nvPr/>
        </p:nvPicPr>
        <p:blipFill>
          <a:blip r:embed="rId2" cstate="print"/>
          <a:srcRect t="1172"/>
          <a:stretch>
            <a:fillRect/>
          </a:stretch>
        </p:blipFill>
        <p:spPr bwMode="auto">
          <a:xfrm>
            <a:off x="228600" y="752913"/>
            <a:ext cx="8686800" cy="5660587"/>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Jared Diamond, Assembly of Species Communities (1975)</a:t>
            </a:r>
            <a:endParaRPr lang="en-CA" dirty="0"/>
          </a:p>
        </p:txBody>
      </p:sp>
      <p:sp>
        <p:nvSpPr>
          <p:cNvPr id="3" name="Content Placeholder 2"/>
          <p:cNvSpPr>
            <a:spLocks noGrp="1"/>
          </p:cNvSpPr>
          <p:nvPr>
            <p:ph idx="1"/>
          </p:nvPr>
        </p:nvSpPr>
        <p:spPr/>
        <p:txBody>
          <a:bodyPr/>
          <a:lstStyle/>
          <a:p>
            <a:r>
              <a:rPr lang="en-CA" dirty="0" smtClean="0"/>
              <a:t>“through diffuse competition, the component species of a community are selected, and </a:t>
            </a:r>
            <a:r>
              <a:rPr lang="en-CA" dirty="0" err="1" smtClean="0"/>
              <a:t>coadjusted</a:t>
            </a:r>
            <a:r>
              <a:rPr lang="en-CA" dirty="0" smtClean="0"/>
              <a:t> in their niches and abundances, so as to fit with each other and to resist invaders”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Species can be categorized</a:t>
            </a:r>
            <a:endParaRPr lang="en-CA" dirty="0"/>
          </a:p>
        </p:txBody>
      </p:sp>
      <p:sp>
        <p:nvSpPr>
          <p:cNvPr id="3" name="Content Placeholder 2"/>
          <p:cNvSpPr>
            <a:spLocks noGrp="1"/>
          </p:cNvSpPr>
          <p:nvPr>
            <p:ph idx="1"/>
          </p:nvPr>
        </p:nvSpPr>
        <p:spPr>
          <a:xfrm>
            <a:off x="457200" y="1340768"/>
            <a:ext cx="8229600" cy="4785395"/>
          </a:xfrm>
        </p:spPr>
        <p:txBody>
          <a:bodyPr>
            <a:normAutofit/>
          </a:bodyPr>
          <a:lstStyle/>
          <a:p>
            <a:r>
              <a:rPr lang="en-CA" dirty="0" smtClean="0"/>
              <a:t>Islands vary in S (species richness)</a:t>
            </a:r>
          </a:p>
          <a:p>
            <a:r>
              <a:rPr lang="en-CA" dirty="0" smtClean="0"/>
              <a:t>J, the incidence of occurrence of particular species on a islands of a certain S-class</a:t>
            </a:r>
          </a:p>
          <a:p>
            <a:r>
              <a:rPr lang="en-CA" dirty="0" smtClean="0"/>
              <a:t>Incidence functions range from high-S species (only on most species-rich islands) through A-, B-, C-, and D-tramps (on species-rich islands and on increasing numbers of more species-poor-islands) and super-tramps (only on species poor-islands)</a:t>
            </a:r>
          </a:p>
          <a:p>
            <a:endParaRPr lang="en-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incidence functions</a:t>
            </a:r>
            <a:endParaRPr lang="en-CA" dirty="0"/>
          </a:p>
        </p:txBody>
      </p:sp>
      <p:pic>
        <p:nvPicPr>
          <p:cNvPr id="3074" name="Picture 2"/>
          <p:cNvPicPr>
            <a:picLocks noChangeAspect="1" noChangeArrowheads="1"/>
          </p:cNvPicPr>
          <p:nvPr/>
        </p:nvPicPr>
        <p:blipFill>
          <a:blip r:embed="rId2" cstate="print"/>
          <a:srcRect/>
          <a:stretch>
            <a:fillRect/>
          </a:stretch>
        </p:blipFill>
        <p:spPr bwMode="auto">
          <a:xfrm rot="156616">
            <a:off x="139649" y="1246485"/>
            <a:ext cx="4600575" cy="5238750"/>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932040" y="1484784"/>
            <a:ext cx="3924300" cy="5048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0648"/>
            <a:ext cx="8686800" cy="1143000"/>
          </a:xfrm>
        </p:spPr>
        <p:txBody>
          <a:bodyPr>
            <a:noAutofit/>
          </a:bodyPr>
          <a:lstStyle/>
          <a:p>
            <a:r>
              <a:rPr lang="en-CA" sz="3600" dirty="0" smtClean="0"/>
              <a:t>How competition structures </a:t>
            </a:r>
            <a:br>
              <a:rPr lang="en-CA" sz="3600" dirty="0" smtClean="0"/>
            </a:br>
            <a:r>
              <a:rPr lang="en-CA" sz="3600" dirty="0" smtClean="0"/>
              <a:t>community assembly</a:t>
            </a:r>
            <a:endParaRPr lang="en-CA" sz="3600" dirty="0"/>
          </a:p>
        </p:txBody>
      </p:sp>
      <p:sp>
        <p:nvSpPr>
          <p:cNvPr id="3" name="Content Placeholder 2"/>
          <p:cNvSpPr>
            <a:spLocks noGrp="1"/>
          </p:cNvSpPr>
          <p:nvPr>
            <p:ph idx="1"/>
          </p:nvPr>
        </p:nvSpPr>
        <p:spPr>
          <a:xfrm>
            <a:off x="457200" y="1412776"/>
            <a:ext cx="4114800" cy="4713387"/>
          </a:xfrm>
        </p:spPr>
        <p:txBody>
          <a:bodyPr>
            <a:normAutofit/>
          </a:bodyPr>
          <a:lstStyle/>
          <a:p>
            <a:r>
              <a:rPr lang="en-CA" sz="2800" dirty="0" smtClean="0"/>
              <a:t>Tramps are r selected, outcompeted by high-S species</a:t>
            </a:r>
          </a:p>
          <a:p>
            <a:r>
              <a:rPr lang="en-CA" sz="2800" dirty="0" smtClean="0"/>
              <a:t>Resource usage (a) determines how many species can coexist (1, 2, or 3 in b, c, d respectively)</a:t>
            </a:r>
          </a:p>
        </p:txBody>
      </p:sp>
      <p:pic>
        <p:nvPicPr>
          <p:cNvPr id="2051" name="Picture 3"/>
          <p:cNvPicPr>
            <a:picLocks noChangeAspect="1" noChangeArrowheads="1"/>
          </p:cNvPicPr>
          <p:nvPr/>
        </p:nvPicPr>
        <p:blipFill>
          <a:blip r:embed="rId2" cstate="print"/>
          <a:srcRect/>
          <a:stretch>
            <a:fillRect/>
          </a:stretch>
        </p:blipFill>
        <p:spPr bwMode="auto">
          <a:xfrm rot="21432785">
            <a:off x="4467475" y="1749441"/>
            <a:ext cx="4552950" cy="4657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Topics for today</a:t>
            </a:r>
            <a:endParaRPr lang="en-CA" dirty="0"/>
          </a:p>
        </p:txBody>
      </p:sp>
      <p:sp>
        <p:nvSpPr>
          <p:cNvPr id="3" name="Content Placeholder 2"/>
          <p:cNvSpPr>
            <a:spLocks noGrp="1"/>
          </p:cNvSpPr>
          <p:nvPr>
            <p:ph idx="1"/>
          </p:nvPr>
        </p:nvSpPr>
        <p:spPr>
          <a:xfrm>
            <a:off x="457200" y="1268760"/>
            <a:ext cx="8229600" cy="4857403"/>
          </a:xfrm>
        </p:spPr>
        <p:txBody>
          <a:bodyPr>
            <a:normAutofit lnSpcReduction="10000"/>
          </a:bodyPr>
          <a:lstStyle/>
          <a:p>
            <a:r>
              <a:rPr lang="en-CA" dirty="0" smtClean="0"/>
              <a:t>Assembly Rules:  concepts, conflicts</a:t>
            </a:r>
          </a:p>
          <a:p>
            <a:pPr lvl="1"/>
            <a:r>
              <a:rPr lang="en-CA" dirty="0" smtClean="0"/>
              <a:t>Early work:  plant succession from the 1910’s (and relevance in the 2010’s)</a:t>
            </a:r>
          </a:p>
          <a:p>
            <a:pPr lvl="1"/>
            <a:r>
              <a:rPr lang="en-CA" dirty="0" smtClean="0"/>
              <a:t>Diamond’s </a:t>
            </a:r>
            <a:r>
              <a:rPr lang="en-CA" dirty="0" err="1" smtClean="0"/>
              <a:t>biogeographical</a:t>
            </a:r>
            <a:r>
              <a:rPr lang="en-CA" dirty="0" smtClean="0"/>
              <a:t> work in the 1970’s</a:t>
            </a:r>
          </a:p>
          <a:p>
            <a:pPr lvl="1"/>
            <a:r>
              <a:rPr lang="en-CA" dirty="0" err="1" smtClean="0"/>
              <a:t>Simberloff’s</a:t>
            </a:r>
            <a:r>
              <a:rPr lang="en-CA" dirty="0" smtClean="0"/>
              <a:t> response and the null model approach</a:t>
            </a:r>
          </a:p>
          <a:p>
            <a:pPr lvl="1"/>
            <a:r>
              <a:rPr lang="en-CA" dirty="0" smtClean="0"/>
              <a:t>Current thinking about community assembly</a:t>
            </a:r>
          </a:p>
          <a:p>
            <a:r>
              <a:rPr lang="en-CA" dirty="0" err="1" smtClean="0"/>
              <a:t>Dis</a:t>
            </a:r>
            <a:r>
              <a:rPr lang="en-CA" dirty="0" smtClean="0"/>
              <a:t>-assembly:  predicting what we will lose</a:t>
            </a:r>
          </a:p>
          <a:p>
            <a:pPr lvl="1"/>
            <a:r>
              <a:rPr lang="en-CA" dirty="0" smtClean="0"/>
              <a:t>General principles of which species will go</a:t>
            </a:r>
          </a:p>
          <a:p>
            <a:pPr lvl="1"/>
            <a:r>
              <a:rPr lang="en-CA" dirty="0" smtClean="0"/>
              <a:t>Ecosystem consequences of species losses</a:t>
            </a:r>
            <a:endParaRPr lang="en-CA"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Assembly Rules</a:t>
            </a:r>
            <a:endParaRPr lang="en-CA" dirty="0"/>
          </a:p>
        </p:txBody>
      </p:sp>
      <p:sp>
        <p:nvSpPr>
          <p:cNvPr id="3" name="Content Placeholder 2"/>
          <p:cNvSpPr>
            <a:spLocks noGrp="1"/>
          </p:cNvSpPr>
          <p:nvPr>
            <p:ph idx="1"/>
          </p:nvPr>
        </p:nvSpPr>
        <p:spPr/>
        <p:txBody>
          <a:bodyPr/>
          <a:lstStyle/>
          <a:p>
            <a:r>
              <a:rPr lang="en-CA" dirty="0" smtClean="0"/>
              <a:t>Only some combinations exist, some never do</a:t>
            </a:r>
          </a:p>
          <a:p>
            <a:r>
              <a:rPr lang="en-CA" dirty="0" smtClean="0"/>
              <a:t>Permissible combinations resist invaders</a:t>
            </a:r>
          </a:p>
          <a:p>
            <a:r>
              <a:rPr lang="en-CA" dirty="0" smtClean="0"/>
              <a:t>Stable combination types vary between island sizes</a:t>
            </a:r>
          </a:p>
          <a:p>
            <a:r>
              <a:rPr lang="en-CA" dirty="0" smtClean="0"/>
              <a:t>(there were more)</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debate</a:t>
            </a:r>
            <a:endParaRPr lang="en-CA" dirty="0"/>
          </a:p>
        </p:txBody>
      </p:sp>
      <p:sp>
        <p:nvSpPr>
          <p:cNvPr id="3" name="Content Placeholder 2"/>
          <p:cNvSpPr>
            <a:spLocks noGrp="1"/>
          </p:cNvSpPr>
          <p:nvPr>
            <p:ph idx="1"/>
          </p:nvPr>
        </p:nvSpPr>
        <p:spPr/>
        <p:txBody>
          <a:bodyPr/>
          <a:lstStyle/>
          <a:p>
            <a:r>
              <a:rPr lang="en-CA" dirty="0" smtClean="0"/>
              <a:t>Connor and </a:t>
            </a:r>
            <a:r>
              <a:rPr lang="en-CA" dirty="0" err="1" smtClean="0"/>
              <a:t>Simberloff</a:t>
            </a:r>
            <a:r>
              <a:rPr lang="en-CA" dirty="0" smtClean="0"/>
              <a:t> 1979:  “we show that every assembly rule is either tautological, trivial, or a pattern expected were species distributed at random”</a:t>
            </a:r>
          </a:p>
          <a:p>
            <a:endParaRPr lang="en-CA"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04664"/>
            <a:ext cx="8229600" cy="5721499"/>
          </a:xfrm>
        </p:spPr>
        <p:txBody>
          <a:bodyPr>
            <a:normAutofit fontScale="92500" lnSpcReduction="10000"/>
          </a:bodyPr>
          <a:lstStyle/>
          <a:p>
            <a:r>
              <a:rPr lang="en-CA" dirty="0" smtClean="0"/>
              <a:t>C&amp;S built null models to test whether species distributions differ from simulations based on:</a:t>
            </a:r>
          </a:p>
          <a:p>
            <a:pPr lvl="1"/>
            <a:r>
              <a:rPr lang="en-CA" dirty="0" smtClean="0"/>
              <a:t>islands have a particular (observed) S</a:t>
            </a:r>
          </a:p>
          <a:p>
            <a:pPr lvl="1"/>
            <a:r>
              <a:rPr lang="en-CA" dirty="0" smtClean="0"/>
              <a:t>species occur on a given number of islands (observed)</a:t>
            </a:r>
          </a:p>
          <a:p>
            <a:pPr lvl="1"/>
            <a:r>
              <a:rPr lang="en-CA" dirty="0" smtClean="0"/>
              <a:t>species restricted to islands of particular size</a:t>
            </a:r>
          </a:p>
          <a:p>
            <a:r>
              <a:rPr lang="en-CA" dirty="0" smtClean="0"/>
              <a:t>Differences of opinion (between C&amp;S and others) regarding whether species within guilds could be considered equivalent, on the importance of geographic range, and on exact test statistics used</a:t>
            </a:r>
          </a:p>
          <a:p>
            <a:r>
              <a:rPr lang="en-CA" dirty="0" smtClean="0"/>
              <a:t>Main (and valid) complaint:  that even should a pattern be shown, it does not mean that there was competition</a:t>
            </a:r>
          </a:p>
          <a:p>
            <a:endParaRPr lang="en-CA" dirty="0" smtClean="0"/>
          </a:p>
          <a:p>
            <a:endParaRPr lang="en-CA"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sz="3600" dirty="0" smtClean="0"/>
              <a:t>Examples of some rules with at least some support (depending on who you ask)</a:t>
            </a:r>
            <a:endParaRPr lang="en-CA" sz="3600" dirty="0"/>
          </a:p>
        </p:txBody>
      </p:sp>
      <p:sp>
        <p:nvSpPr>
          <p:cNvPr id="3" name="Content Placeholder 2"/>
          <p:cNvSpPr>
            <a:spLocks noGrp="1"/>
          </p:cNvSpPr>
          <p:nvPr>
            <p:ph idx="1"/>
          </p:nvPr>
        </p:nvSpPr>
        <p:spPr/>
        <p:txBody>
          <a:bodyPr/>
          <a:lstStyle/>
          <a:p>
            <a:r>
              <a:rPr lang="en-CA" dirty="0" smtClean="0"/>
              <a:t>Fox 1987 (also Fox and Brown):  there is a higher probability that each species entering a community will be drawn from a different group/genus/guild until each group is represented, before the rule repeats</a:t>
            </a:r>
            <a:endParaRPr lang="en-CA" dirty="0"/>
          </a:p>
        </p:txBody>
      </p:sp>
      <p:pic>
        <p:nvPicPr>
          <p:cNvPr id="3074" name="Picture 2"/>
          <p:cNvPicPr>
            <a:picLocks noChangeAspect="1" noChangeArrowheads="1"/>
          </p:cNvPicPr>
          <p:nvPr/>
        </p:nvPicPr>
        <p:blipFill>
          <a:blip r:embed="rId3" cstate="print"/>
          <a:srcRect/>
          <a:stretch>
            <a:fillRect/>
          </a:stretch>
        </p:blipFill>
        <p:spPr bwMode="auto">
          <a:xfrm>
            <a:off x="5281092" y="4331658"/>
            <a:ext cx="3862908" cy="2526342"/>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52536" y="4437112"/>
            <a:ext cx="3560129" cy="2420888"/>
          </a:xfrm>
          <a:prstGeom prst="rect">
            <a:avLst/>
          </a:prstGeom>
          <a:noFill/>
          <a:ln w="9525">
            <a:noFill/>
            <a:miter lim="800000"/>
            <a:headEnd/>
            <a:tailEnd/>
          </a:ln>
        </p:spPr>
      </p:pic>
      <p:pic>
        <p:nvPicPr>
          <p:cNvPr id="3076" name="Picture 4"/>
          <p:cNvPicPr>
            <a:picLocks noChangeAspect="1" noChangeArrowheads="1"/>
          </p:cNvPicPr>
          <p:nvPr/>
        </p:nvPicPr>
        <p:blipFill>
          <a:blip r:embed="rId5" cstate="print"/>
          <a:srcRect/>
          <a:stretch>
            <a:fillRect/>
          </a:stretch>
        </p:blipFill>
        <p:spPr bwMode="auto">
          <a:xfrm>
            <a:off x="3275856" y="4365104"/>
            <a:ext cx="2215908" cy="24928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b="46749"/>
          <a:stretch>
            <a:fillRect/>
          </a:stretch>
        </p:blipFill>
        <p:spPr bwMode="auto">
          <a:xfrm>
            <a:off x="323528" y="2924944"/>
            <a:ext cx="4392488" cy="2890424"/>
          </a:xfrm>
          <a:prstGeom prst="rect">
            <a:avLst/>
          </a:prstGeom>
          <a:noFill/>
          <a:ln w="9525">
            <a:noFill/>
            <a:miter lim="800000"/>
            <a:headEnd/>
            <a:tailEnd/>
          </a:ln>
        </p:spPr>
      </p:pic>
      <p:pic>
        <p:nvPicPr>
          <p:cNvPr id="4098" name="Picture 2"/>
          <p:cNvPicPr>
            <a:picLocks noChangeAspect="1" noChangeArrowheads="1"/>
          </p:cNvPicPr>
          <p:nvPr/>
        </p:nvPicPr>
        <p:blipFill>
          <a:blip r:embed="rId2" cstate="print"/>
          <a:srcRect t="50711"/>
          <a:stretch>
            <a:fillRect/>
          </a:stretch>
        </p:blipFill>
        <p:spPr bwMode="auto">
          <a:xfrm>
            <a:off x="4355976" y="2708920"/>
            <a:ext cx="4392488" cy="2675405"/>
          </a:xfrm>
          <a:prstGeom prst="rect">
            <a:avLst/>
          </a:prstGeom>
          <a:noFill/>
          <a:ln w="9525">
            <a:noFill/>
            <a:miter lim="800000"/>
            <a:headEnd/>
            <a:tailEnd/>
          </a:ln>
        </p:spPr>
      </p:pic>
      <p:sp>
        <p:nvSpPr>
          <p:cNvPr id="3" name="Content Placeholder 2"/>
          <p:cNvSpPr>
            <a:spLocks noGrp="1"/>
          </p:cNvSpPr>
          <p:nvPr>
            <p:ph idx="1"/>
          </p:nvPr>
        </p:nvSpPr>
        <p:spPr>
          <a:xfrm>
            <a:off x="457200" y="188640"/>
            <a:ext cx="8229600" cy="5937523"/>
          </a:xfrm>
        </p:spPr>
        <p:txBody>
          <a:bodyPr/>
          <a:lstStyle/>
          <a:p>
            <a:r>
              <a:rPr lang="en-CA" dirty="0" smtClean="0"/>
              <a:t>Assembly of wetland communities depends on a series of morphological traits</a:t>
            </a:r>
            <a:endParaRPr lang="en-CA" dirty="0"/>
          </a:p>
        </p:txBody>
      </p:sp>
      <p:pic>
        <p:nvPicPr>
          <p:cNvPr id="4099" name="Picture 3"/>
          <p:cNvPicPr>
            <a:picLocks noChangeAspect="1" noChangeArrowheads="1"/>
          </p:cNvPicPr>
          <p:nvPr/>
        </p:nvPicPr>
        <p:blipFill>
          <a:blip r:embed="rId3" cstate="print"/>
          <a:srcRect/>
          <a:stretch>
            <a:fillRect/>
          </a:stretch>
        </p:blipFill>
        <p:spPr bwMode="auto">
          <a:xfrm>
            <a:off x="0" y="1196752"/>
            <a:ext cx="8784976" cy="1895705"/>
          </a:xfrm>
          <a:prstGeom prst="rect">
            <a:avLst/>
          </a:prstGeom>
          <a:noFill/>
          <a:ln w="9525">
            <a:noFill/>
            <a:miter lim="800000"/>
            <a:headEnd/>
            <a:tailEnd/>
          </a:ln>
        </p:spPr>
      </p:pic>
      <p:sp>
        <p:nvSpPr>
          <p:cNvPr id="8" name="TextBox 7"/>
          <p:cNvSpPr txBox="1"/>
          <p:nvPr/>
        </p:nvSpPr>
        <p:spPr>
          <a:xfrm>
            <a:off x="7237773" y="6488668"/>
            <a:ext cx="1906227" cy="369332"/>
          </a:xfrm>
          <a:prstGeom prst="rect">
            <a:avLst/>
          </a:prstGeom>
          <a:noFill/>
        </p:spPr>
        <p:txBody>
          <a:bodyPr wrap="none" rtlCol="0">
            <a:spAutoFit/>
          </a:bodyPr>
          <a:lstStyle/>
          <a:p>
            <a:r>
              <a:rPr lang="en-CA" dirty="0" err="1" smtClean="0"/>
              <a:t>Weiher</a:t>
            </a:r>
            <a:r>
              <a:rPr lang="en-CA" dirty="0" smtClean="0"/>
              <a:t> et al. 1998</a:t>
            </a:r>
            <a:endParaRPr lang="en-CA" dirty="0"/>
          </a:p>
        </p:txBody>
      </p:sp>
      <p:sp>
        <p:nvSpPr>
          <p:cNvPr id="9" name="TextBox 8"/>
          <p:cNvSpPr txBox="1"/>
          <p:nvPr/>
        </p:nvSpPr>
        <p:spPr>
          <a:xfrm>
            <a:off x="467544" y="5288340"/>
            <a:ext cx="7992888" cy="1569660"/>
          </a:xfrm>
          <a:prstGeom prst="rect">
            <a:avLst/>
          </a:prstGeom>
          <a:noFill/>
        </p:spPr>
        <p:txBody>
          <a:bodyPr wrap="square" rtlCol="0">
            <a:spAutoFit/>
          </a:bodyPr>
          <a:lstStyle/>
          <a:p>
            <a:r>
              <a:rPr lang="en-CA" sz="2400" dirty="0" smtClean="0"/>
              <a:t>“The rules are clearly not very compelling....[they] may be no more than simple descriptive expectations on the morphology of species that reflect the particular environmental constraints of the wetlands...”</a:t>
            </a:r>
            <a:endParaRPr lang="en-CA" sz="24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 assembly rules useful?</a:t>
            </a:r>
            <a:endParaRPr lang="en-CA"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Community </a:t>
            </a:r>
            <a:r>
              <a:rPr lang="en-CA" dirty="0" err="1" smtClean="0"/>
              <a:t>dis</a:t>
            </a:r>
            <a:r>
              <a:rPr lang="en-CA" dirty="0" smtClean="0"/>
              <a:t>-assembly</a:t>
            </a:r>
            <a:endParaRPr lang="en-CA" dirty="0"/>
          </a:p>
        </p:txBody>
      </p:sp>
      <p:sp>
        <p:nvSpPr>
          <p:cNvPr id="3" name="Content Placeholder 2"/>
          <p:cNvSpPr>
            <a:spLocks noGrp="1"/>
          </p:cNvSpPr>
          <p:nvPr>
            <p:ph idx="1"/>
          </p:nvPr>
        </p:nvSpPr>
        <p:spPr/>
        <p:txBody>
          <a:bodyPr/>
          <a:lstStyle/>
          <a:p>
            <a:r>
              <a:rPr lang="en-CA" dirty="0" smtClean="0"/>
              <a:t>The non-random process of species declines and losses</a:t>
            </a:r>
          </a:p>
          <a:p>
            <a:r>
              <a:rPr lang="en-CA" dirty="0" smtClean="0"/>
              <a:t>Which species are likely to be lost? (see examples in </a:t>
            </a:r>
            <a:r>
              <a:rPr lang="en-CA" dirty="0" err="1" smtClean="0"/>
              <a:t>Zavaleta</a:t>
            </a:r>
            <a:r>
              <a:rPr lang="en-CA" dirty="0" smtClean="0"/>
              <a:t> et al 2009)</a:t>
            </a:r>
          </a:p>
          <a:p>
            <a:pPr lvl="1"/>
            <a:r>
              <a:rPr lang="en-CA" dirty="0" smtClean="0"/>
              <a:t>Small geographic range</a:t>
            </a:r>
          </a:p>
          <a:p>
            <a:pPr lvl="1"/>
            <a:r>
              <a:rPr lang="en-CA" dirty="0" smtClean="0"/>
              <a:t>Large body size (animals) or small size (plants)</a:t>
            </a:r>
          </a:p>
          <a:p>
            <a:pPr lvl="1"/>
            <a:r>
              <a:rPr lang="en-CA" dirty="0" smtClean="0"/>
              <a:t>Slow population growth, late maturation, etc</a:t>
            </a:r>
          </a:p>
          <a:p>
            <a:pPr lvl="1"/>
            <a:r>
              <a:rPr lang="en-CA" dirty="0" smtClean="0"/>
              <a:t>Specialists</a:t>
            </a:r>
          </a:p>
          <a:p>
            <a:pPr lvl="1"/>
            <a:endParaRPr lang="en-CA"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Community </a:t>
            </a:r>
            <a:r>
              <a:rPr lang="en-CA" dirty="0" err="1" smtClean="0"/>
              <a:t>dis</a:t>
            </a:r>
            <a:r>
              <a:rPr lang="en-CA" dirty="0" smtClean="0"/>
              <a:t>-assembly</a:t>
            </a:r>
            <a:endParaRPr lang="en-CA" dirty="0"/>
          </a:p>
        </p:txBody>
      </p:sp>
      <p:sp>
        <p:nvSpPr>
          <p:cNvPr id="3" name="Content Placeholder 2"/>
          <p:cNvSpPr>
            <a:spLocks noGrp="1"/>
          </p:cNvSpPr>
          <p:nvPr>
            <p:ph idx="1"/>
          </p:nvPr>
        </p:nvSpPr>
        <p:spPr/>
        <p:txBody>
          <a:bodyPr/>
          <a:lstStyle/>
          <a:p>
            <a:r>
              <a:rPr lang="en-CA" dirty="0" smtClean="0"/>
              <a:t>Species lost will impact future losses </a:t>
            </a:r>
            <a:r>
              <a:rPr lang="en-CA" dirty="0" smtClean="0"/>
              <a:t>(</a:t>
            </a:r>
            <a:r>
              <a:rPr lang="en-CA" dirty="0" err="1" smtClean="0"/>
              <a:t>eg</a:t>
            </a:r>
            <a:r>
              <a:rPr lang="en-CA" dirty="0" smtClean="0"/>
              <a:t> </a:t>
            </a:r>
            <a:r>
              <a:rPr lang="en-CA" dirty="0" smtClean="0"/>
              <a:t>if a keystone species </a:t>
            </a:r>
            <a:r>
              <a:rPr lang="en-CA" dirty="0" smtClean="0"/>
              <a:t>or obligate </a:t>
            </a:r>
            <a:r>
              <a:rPr lang="en-CA" dirty="0" err="1" smtClean="0"/>
              <a:t>mutualist</a:t>
            </a:r>
            <a:r>
              <a:rPr lang="en-CA" dirty="0" smtClean="0"/>
              <a:t> is </a:t>
            </a:r>
            <a:r>
              <a:rPr lang="en-CA" dirty="0" smtClean="0"/>
              <a:t>lost)</a:t>
            </a:r>
          </a:p>
          <a:p>
            <a:r>
              <a:rPr lang="en-CA" dirty="0" smtClean="0"/>
              <a:t>Trajectory depends on timing, </a:t>
            </a:r>
            <a:r>
              <a:rPr lang="en-CA" dirty="0" err="1" smtClean="0"/>
              <a:t>ie</a:t>
            </a:r>
            <a:r>
              <a:rPr lang="en-CA" dirty="0" smtClean="0"/>
              <a:t> if there is time for compensation after an </a:t>
            </a:r>
            <a:r>
              <a:rPr lang="en-CA" dirty="0" err="1" smtClean="0"/>
              <a:t>interactor</a:t>
            </a:r>
            <a:r>
              <a:rPr lang="en-CA" dirty="0" smtClean="0"/>
              <a:t> is lost</a:t>
            </a:r>
          </a:p>
          <a:p>
            <a:r>
              <a:rPr lang="en-CA" dirty="0" smtClean="0"/>
              <a:t>Which species are lost depends on extinction drivers at the local scale</a:t>
            </a:r>
            <a:endParaRPr lang="en-CA"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784976" cy="706090"/>
          </a:xfrm>
        </p:spPr>
        <p:txBody>
          <a:bodyPr>
            <a:noAutofit/>
          </a:bodyPr>
          <a:lstStyle/>
          <a:p>
            <a:r>
              <a:rPr lang="en-CA" sz="3600" dirty="0" smtClean="0"/>
              <a:t>Are vulnerability and functioning associated?</a:t>
            </a:r>
            <a:endParaRPr lang="en-CA" sz="3600" dirty="0"/>
          </a:p>
        </p:txBody>
      </p:sp>
      <p:sp>
        <p:nvSpPr>
          <p:cNvPr id="3" name="Content Placeholder 2"/>
          <p:cNvSpPr>
            <a:spLocks noGrp="1"/>
          </p:cNvSpPr>
          <p:nvPr>
            <p:ph idx="1"/>
          </p:nvPr>
        </p:nvSpPr>
        <p:spPr>
          <a:xfrm>
            <a:off x="0" y="1124744"/>
            <a:ext cx="4572000" cy="5001419"/>
          </a:xfrm>
        </p:spPr>
        <p:txBody>
          <a:bodyPr/>
          <a:lstStyle/>
          <a:p>
            <a:r>
              <a:rPr lang="en-CA" dirty="0" smtClean="0"/>
              <a:t>Large size </a:t>
            </a:r>
            <a:r>
              <a:rPr lang="en-CA" dirty="0" smtClean="0"/>
              <a:t>(</a:t>
            </a:r>
            <a:r>
              <a:rPr lang="en-CA" dirty="0" err="1" smtClean="0"/>
              <a:t>eg</a:t>
            </a:r>
            <a:r>
              <a:rPr lang="en-CA" dirty="0" smtClean="0"/>
              <a:t> </a:t>
            </a:r>
            <a:r>
              <a:rPr lang="en-CA" dirty="0" smtClean="0"/>
              <a:t>large trees, carbon storage; some large predators that are keystone)</a:t>
            </a:r>
          </a:p>
          <a:p>
            <a:r>
              <a:rPr lang="en-CA" dirty="0" smtClean="0"/>
              <a:t>Specialization </a:t>
            </a:r>
            <a:r>
              <a:rPr lang="en-CA" dirty="0" smtClean="0"/>
              <a:t>(</a:t>
            </a:r>
            <a:r>
              <a:rPr lang="en-CA" dirty="0" err="1" smtClean="0"/>
              <a:t>eg</a:t>
            </a:r>
            <a:r>
              <a:rPr lang="en-CA" dirty="0" smtClean="0"/>
              <a:t> </a:t>
            </a:r>
            <a:r>
              <a:rPr lang="en-CA" dirty="0" smtClean="0"/>
              <a:t>pollinators)</a:t>
            </a:r>
            <a:endParaRPr lang="en-CA" dirty="0"/>
          </a:p>
        </p:txBody>
      </p:sp>
      <p:pic>
        <p:nvPicPr>
          <p:cNvPr id="4098" name="Picture 2"/>
          <p:cNvPicPr>
            <a:picLocks noChangeAspect="1" noChangeArrowheads="1"/>
          </p:cNvPicPr>
          <p:nvPr/>
        </p:nvPicPr>
        <p:blipFill>
          <a:blip r:embed="rId2" cstate="print"/>
          <a:srcRect/>
          <a:stretch>
            <a:fillRect/>
          </a:stretch>
        </p:blipFill>
        <p:spPr bwMode="auto">
          <a:xfrm>
            <a:off x="4457700" y="980728"/>
            <a:ext cx="4686300" cy="5267325"/>
          </a:xfrm>
          <a:prstGeom prst="rect">
            <a:avLst/>
          </a:prstGeom>
          <a:noFill/>
          <a:ln w="9525">
            <a:noFill/>
            <a:miter lim="800000"/>
            <a:headEnd/>
            <a:tailEnd/>
          </a:ln>
        </p:spPr>
      </p:pic>
      <p:sp>
        <p:nvSpPr>
          <p:cNvPr id="5" name="TextBox 4"/>
          <p:cNvSpPr txBox="1"/>
          <p:nvPr/>
        </p:nvSpPr>
        <p:spPr>
          <a:xfrm>
            <a:off x="539552" y="6488668"/>
            <a:ext cx="1942327" cy="369332"/>
          </a:xfrm>
          <a:prstGeom prst="rect">
            <a:avLst/>
          </a:prstGeom>
          <a:noFill/>
        </p:spPr>
        <p:txBody>
          <a:bodyPr wrap="none" rtlCol="0">
            <a:spAutoFit/>
          </a:bodyPr>
          <a:lstStyle/>
          <a:p>
            <a:r>
              <a:rPr lang="en-CA" dirty="0" err="1" smtClean="0"/>
              <a:t>Zavaleta</a:t>
            </a:r>
            <a:r>
              <a:rPr lang="en-CA" dirty="0" smtClean="0"/>
              <a:t> et al 2009</a:t>
            </a:r>
            <a:endParaRPr lang="en-CA"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Body size and ecosystem function</a:t>
            </a:r>
            <a:endParaRPr lang="en-CA" dirty="0"/>
          </a:p>
        </p:txBody>
      </p:sp>
      <p:sp>
        <p:nvSpPr>
          <p:cNvPr id="3" name="Content Placeholder 2"/>
          <p:cNvSpPr>
            <a:spLocks noGrp="1"/>
          </p:cNvSpPr>
          <p:nvPr>
            <p:ph idx="1"/>
          </p:nvPr>
        </p:nvSpPr>
        <p:spPr>
          <a:xfrm>
            <a:off x="457200" y="1600200"/>
            <a:ext cx="4474840" cy="4525963"/>
          </a:xfrm>
        </p:spPr>
        <p:txBody>
          <a:bodyPr/>
          <a:lstStyle/>
          <a:p>
            <a:r>
              <a:rPr lang="en-CA" dirty="0" smtClean="0"/>
              <a:t>Large-bodied bees lost first</a:t>
            </a:r>
          </a:p>
          <a:p>
            <a:r>
              <a:rPr lang="en-CA" dirty="0" smtClean="0"/>
              <a:t>More </a:t>
            </a:r>
            <a:r>
              <a:rPr lang="en-CA" dirty="0" err="1" smtClean="0"/>
              <a:t>speciose</a:t>
            </a:r>
            <a:r>
              <a:rPr lang="en-CA" dirty="0" smtClean="0"/>
              <a:t> communities have greater pollen deposition (right)</a:t>
            </a:r>
            <a:endParaRPr lang="en-CA" dirty="0"/>
          </a:p>
        </p:txBody>
      </p:sp>
      <p:sp>
        <p:nvSpPr>
          <p:cNvPr id="4" name="TextBox 3"/>
          <p:cNvSpPr txBox="1"/>
          <p:nvPr/>
        </p:nvSpPr>
        <p:spPr>
          <a:xfrm>
            <a:off x="323528" y="6525344"/>
            <a:ext cx="1777666" cy="369332"/>
          </a:xfrm>
          <a:prstGeom prst="rect">
            <a:avLst/>
          </a:prstGeom>
          <a:noFill/>
        </p:spPr>
        <p:txBody>
          <a:bodyPr wrap="none" rtlCol="0">
            <a:spAutoFit/>
          </a:bodyPr>
          <a:lstStyle/>
          <a:p>
            <a:r>
              <a:rPr lang="en-CA" dirty="0" smtClean="0"/>
              <a:t>Larsen et al 2005</a:t>
            </a:r>
            <a:endParaRPr lang="en-CA" dirty="0"/>
          </a:p>
        </p:txBody>
      </p:sp>
      <p:pic>
        <p:nvPicPr>
          <p:cNvPr id="5122" name="Picture 2"/>
          <p:cNvPicPr>
            <a:picLocks noChangeAspect="1" noChangeArrowheads="1"/>
          </p:cNvPicPr>
          <p:nvPr/>
        </p:nvPicPr>
        <p:blipFill>
          <a:blip r:embed="rId2" cstate="print"/>
          <a:srcRect/>
          <a:stretch>
            <a:fillRect/>
          </a:stretch>
        </p:blipFill>
        <p:spPr bwMode="auto">
          <a:xfrm>
            <a:off x="5220072" y="1700808"/>
            <a:ext cx="3923928" cy="358058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Trivial examples of assembly</a:t>
            </a:r>
            <a:endParaRPr lang="en-CA" dirty="0"/>
          </a:p>
        </p:txBody>
      </p:sp>
      <p:sp>
        <p:nvSpPr>
          <p:cNvPr id="3" name="Content Placeholder 2"/>
          <p:cNvSpPr>
            <a:spLocks noGrp="1"/>
          </p:cNvSpPr>
          <p:nvPr>
            <p:ph idx="1"/>
          </p:nvPr>
        </p:nvSpPr>
        <p:spPr/>
        <p:txBody>
          <a:bodyPr/>
          <a:lstStyle/>
          <a:p>
            <a:r>
              <a:rPr lang="en-CA" dirty="0" smtClean="0"/>
              <a:t>Predators cannot invade a habitat where there are no prey</a:t>
            </a:r>
          </a:p>
          <a:p>
            <a:r>
              <a:rPr lang="en-CA" dirty="0" err="1" smtClean="0"/>
              <a:t>Abiotic</a:t>
            </a:r>
            <a:r>
              <a:rPr lang="en-CA" dirty="0" smtClean="0"/>
              <a:t> conditions limit species ranges (e.g. temperature, presence of soil, etc)</a:t>
            </a:r>
            <a:endParaRPr lang="en-C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0648"/>
            <a:ext cx="8507288" cy="5865515"/>
          </a:xfrm>
        </p:spPr>
        <p:txBody>
          <a:bodyPr/>
          <a:lstStyle/>
          <a:p>
            <a:r>
              <a:rPr lang="en-CA" dirty="0" smtClean="0"/>
              <a:t>Loss of species diversity associated with higher risk of Lyme disease transmission (a simulation based on field data)</a:t>
            </a:r>
          </a:p>
          <a:p>
            <a:r>
              <a:rPr lang="en-CA" dirty="0" smtClean="0"/>
              <a:t>Disease risk depends on species identities lost</a:t>
            </a:r>
            <a:endParaRPr lang="en-CA" dirty="0"/>
          </a:p>
        </p:txBody>
      </p:sp>
      <p:sp>
        <p:nvSpPr>
          <p:cNvPr id="5" name="TextBox 4"/>
          <p:cNvSpPr txBox="1"/>
          <p:nvPr/>
        </p:nvSpPr>
        <p:spPr>
          <a:xfrm>
            <a:off x="251520" y="6488668"/>
            <a:ext cx="2568011" cy="369332"/>
          </a:xfrm>
          <a:prstGeom prst="rect">
            <a:avLst/>
          </a:prstGeom>
          <a:noFill/>
        </p:spPr>
        <p:txBody>
          <a:bodyPr wrap="none" rtlCol="0">
            <a:spAutoFit/>
          </a:bodyPr>
          <a:lstStyle/>
          <a:p>
            <a:r>
              <a:rPr lang="en-CA" dirty="0" err="1" smtClean="0"/>
              <a:t>Ostfeld</a:t>
            </a:r>
            <a:r>
              <a:rPr lang="en-CA" dirty="0" smtClean="0"/>
              <a:t> &amp; </a:t>
            </a:r>
            <a:r>
              <a:rPr lang="en-CA" dirty="0" err="1" smtClean="0"/>
              <a:t>LoGuidice</a:t>
            </a:r>
            <a:r>
              <a:rPr lang="en-CA" dirty="0" smtClean="0"/>
              <a:t> 2003</a:t>
            </a:r>
            <a:endParaRPr lang="en-CA" dirty="0"/>
          </a:p>
        </p:txBody>
      </p:sp>
      <p:pic>
        <p:nvPicPr>
          <p:cNvPr id="6146" name="Picture 2"/>
          <p:cNvPicPr>
            <a:picLocks noChangeAspect="1" noChangeArrowheads="1"/>
          </p:cNvPicPr>
          <p:nvPr/>
        </p:nvPicPr>
        <p:blipFill>
          <a:blip r:embed="rId2" cstate="print"/>
          <a:srcRect/>
          <a:stretch>
            <a:fillRect/>
          </a:stretch>
        </p:blipFill>
        <p:spPr bwMode="auto">
          <a:xfrm>
            <a:off x="1331640" y="2420888"/>
            <a:ext cx="6024909" cy="40433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476672"/>
            <a:ext cx="8964488" cy="5244827"/>
          </a:xfrm>
        </p:spPr>
        <p:txBody>
          <a:bodyPr/>
          <a:lstStyle/>
          <a:p>
            <a:r>
              <a:rPr lang="en-CA" dirty="0" smtClean="0"/>
              <a:t>Simulations based on likely order of losses</a:t>
            </a:r>
          </a:p>
          <a:p>
            <a:r>
              <a:rPr lang="en-CA" dirty="0" smtClean="0"/>
              <a:t>Results depend on the order of loss  </a:t>
            </a:r>
            <a:endParaRPr lang="en-CA" dirty="0"/>
          </a:p>
        </p:txBody>
      </p:sp>
      <p:grpSp>
        <p:nvGrpSpPr>
          <p:cNvPr id="7" name="Group 6"/>
          <p:cNvGrpSpPr/>
          <p:nvPr/>
        </p:nvGrpSpPr>
        <p:grpSpPr>
          <a:xfrm>
            <a:off x="1403648" y="1844825"/>
            <a:ext cx="6336704" cy="4032448"/>
            <a:chOff x="2627784" y="1988840"/>
            <a:chExt cx="6516216" cy="4628331"/>
          </a:xfrm>
        </p:grpSpPr>
        <p:pic>
          <p:nvPicPr>
            <p:cNvPr id="7170" name="Picture 2"/>
            <p:cNvPicPr>
              <a:picLocks noChangeAspect="1" noChangeArrowheads="1"/>
            </p:cNvPicPr>
            <p:nvPr/>
          </p:nvPicPr>
          <p:blipFill>
            <a:blip r:embed="rId2" cstate="print"/>
            <a:srcRect/>
            <a:stretch>
              <a:fillRect/>
            </a:stretch>
          </p:blipFill>
          <p:spPr bwMode="auto">
            <a:xfrm>
              <a:off x="2809875" y="1988840"/>
              <a:ext cx="6334125" cy="4267200"/>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3381375" y="6093296"/>
              <a:ext cx="5762625" cy="523875"/>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2627784" y="2492896"/>
              <a:ext cx="361950" cy="2543175"/>
            </a:xfrm>
            <a:prstGeom prst="rect">
              <a:avLst/>
            </a:prstGeom>
            <a:noFill/>
            <a:ln w="9525">
              <a:noFill/>
              <a:miter lim="800000"/>
              <a:headEnd/>
              <a:tailEnd/>
            </a:ln>
          </p:spPr>
        </p:pic>
      </p:grpSp>
      <p:sp>
        <p:nvSpPr>
          <p:cNvPr id="8" name="TextBox 7"/>
          <p:cNvSpPr txBox="1"/>
          <p:nvPr/>
        </p:nvSpPr>
        <p:spPr>
          <a:xfrm>
            <a:off x="467544" y="6093296"/>
            <a:ext cx="8352928" cy="646331"/>
          </a:xfrm>
          <a:prstGeom prst="rect">
            <a:avLst/>
          </a:prstGeom>
          <a:noFill/>
        </p:spPr>
        <p:txBody>
          <a:bodyPr wrap="square" rtlCol="0">
            <a:spAutoFit/>
          </a:bodyPr>
          <a:lstStyle/>
          <a:p>
            <a:r>
              <a:rPr lang="en-CA" dirty="0" smtClean="0"/>
              <a:t>Species removed in decreasing order of body size, home range size, </a:t>
            </a:r>
            <a:r>
              <a:rPr lang="en-CA" dirty="0" err="1" smtClean="0"/>
              <a:t>trophic</a:t>
            </a:r>
            <a:r>
              <a:rPr lang="en-CA" dirty="0" smtClean="0"/>
              <a:t> level, or based on data from fragmented habitat in </a:t>
            </a:r>
            <a:r>
              <a:rPr lang="en-CA" dirty="0" err="1" smtClean="0"/>
              <a:t>midwestern</a:t>
            </a:r>
            <a:r>
              <a:rPr lang="en-CA" dirty="0" smtClean="0"/>
              <a:t> US</a:t>
            </a:r>
            <a:endParaRPr lang="en-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CA" dirty="0" smtClean="0"/>
              <a:t>Are there rules in community ecology?</a:t>
            </a:r>
            <a:endParaRPr lang="en-CA" dirty="0"/>
          </a:p>
        </p:txBody>
      </p:sp>
      <p:sp>
        <p:nvSpPr>
          <p:cNvPr id="3" name="Content Placeholder 2"/>
          <p:cNvSpPr>
            <a:spLocks noGrp="1"/>
          </p:cNvSpPr>
          <p:nvPr>
            <p:ph idx="1"/>
          </p:nvPr>
        </p:nvSpPr>
        <p:spPr>
          <a:xfrm>
            <a:off x="457200" y="1628800"/>
            <a:ext cx="8229600" cy="4497363"/>
          </a:xfrm>
        </p:spPr>
        <p:txBody>
          <a:bodyPr>
            <a:normAutofit lnSpcReduction="10000"/>
          </a:bodyPr>
          <a:lstStyle/>
          <a:p>
            <a:r>
              <a:rPr lang="en-CA" dirty="0" smtClean="0"/>
              <a:t>McGill et al 2002 suggest we consider:</a:t>
            </a:r>
          </a:p>
          <a:p>
            <a:pPr lvl="1"/>
            <a:r>
              <a:rPr lang="en-CA" dirty="0" smtClean="0"/>
              <a:t>Functional traits (rather than species identities)</a:t>
            </a:r>
          </a:p>
          <a:p>
            <a:pPr lvl="1"/>
            <a:r>
              <a:rPr lang="en-CA" dirty="0" smtClean="0"/>
              <a:t>Environmental gradients (rather than just biotic interactions)</a:t>
            </a:r>
          </a:p>
          <a:p>
            <a:pPr lvl="1"/>
            <a:r>
              <a:rPr lang="en-CA" dirty="0" smtClean="0"/>
              <a:t>The interaction milieu (not just pairs of species)</a:t>
            </a:r>
          </a:p>
          <a:p>
            <a:pPr lvl="1"/>
            <a:r>
              <a:rPr lang="en-CA" dirty="0" smtClean="0"/>
              <a:t>Performance currencies (rather than population increase)</a:t>
            </a:r>
          </a:p>
          <a:p>
            <a:pPr>
              <a:buNone/>
            </a:pPr>
            <a:r>
              <a:rPr lang="en-CA" dirty="0" smtClean="0"/>
              <a:t>...to return to the concepts of fundamental and realized niche</a:t>
            </a:r>
          </a:p>
        </p:txBody>
      </p:sp>
      <p:sp>
        <p:nvSpPr>
          <p:cNvPr id="4" name="TextBox 3"/>
          <p:cNvSpPr txBox="1"/>
          <p:nvPr/>
        </p:nvSpPr>
        <p:spPr>
          <a:xfrm>
            <a:off x="1259632" y="980728"/>
            <a:ext cx="6623608" cy="523220"/>
          </a:xfrm>
          <a:prstGeom prst="rect">
            <a:avLst/>
          </a:prstGeom>
          <a:noFill/>
        </p:spPr>
        <p:txBody>
          <a:bodyPr wrap="none" rtlCol="0">
            <a:spAutoFit/>
          </a:bodyPr>
          <a:lstStyle/>
          <a:p>
            <a:r>
              <a:rPr lang="en-CA" sz="2800" dirty="0" smtClean="0">
                <a:solidFill>
                  <a:srgbClr val="FF0000"/>
                </a:solidFill>
              </a:rPr>
              <a:t>Lawton 1999:  Community Ecology is a Mess</a:t>
            </a:r>
            <a:endParaRPr lang="en-CA" sz="2800" dirty="0">
              <a:solidFill>
                <a:srgbClr val="FF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fontScale="90000"/>
          </a:bodyPr>
          <a:lstStyle/>
          <a:p>
            <a:r>
              <a:rPr lang="en-CA" dirty="0" smtClean="0"/>
              <a:t>Are there rules in community ecology?</a:t>
            </a:r>
            <a:endParaRPr lang="en-CA" dirty="0"/>
          </a:p>
        </p:txBody>
      </p:sp>
      <p:sp>
        <p:nvSpPr>
          <p:cNvPr id="3" name="Content Placeholder 2"/>
          <p:cNvSpPr>
            <a:spLocks noGrp="1"/>
          </p:cNvSpPr>
          <p:nvPr>
            <p:ph idx="1"/>
          </p:nvPr>
        </p:nvSpPr>
        <p:spPr>
          <a:xfrm>
            <a:off x="457200" y="1628800"/>
            <a:ext cx="8229600" cy="4497363"/>
          </a:xfrm>
        </p:spPr>
        <p:txBody>
          <a:bodyPr>
            <a:normAutofit lnSpcReduction="10000"/>
          </a:bodyPr>
          <a:lstStyle/>
          <a:p>
            <a:r>
              <a:rPr lang="en-CA" dirty="0" err="1" smtClean="0"/>
              <a:t>Vellend</a:t>
            </a:r>
            <a:r>
              <a:rPr lang="en-CA" dirty="0" smtClean="0"/>
              <a:t> 2010 suggests a process approach borrowed from population genetics:</a:t>
            </a:r>
          </a:p>
          <a:p>
            <a:pPr lvl="1"/>
            <a:r>
              <a:rPr lang="en-CA" dirty="0" smtClean="0"/>
              <a:t>Selection (where species identity can be considered the target)</a:t>
            </a:r>
          </a:p>
          <a:p>
            <a:pPr lvl="1"/>
            <a:r>
              <a:rPr lang="en-CA" dirty="0" smtClean="0"/>
              <a:t>Drift (aka the neutral theory)</a:t>
            </a:r>
          </a:p>
          <a:p>
            <a:pPr lvl="1"/>
            <a:r>
              <a:rPr lang="en-CA" dirty="0" smtClean="0"/>
              <a:t>Speciation (incorporate </a:t>
            </a:r>
            <a:r>
              <a:rPr lang="en-CA" dirty="0" err="1" smtClean="0"/>
              <a:t>biogeographic</a:t>
            </a:r>
            <a:r>
              <a:rPr lang="en-CA" dirty="0" smtClean="0"/>
              <a:t> context)</a:t>
            </a:r>
          </a:p>
          <a:p>
            <a:pPr lvl="1"/>
            <a:r>
              <a:rPr lang="en-CA" dirty="0" smtClean="0"/>
              <a:t>Dispersal (island biogeography, </a:t>
            </a:r>
            <a:r>
              <a:rPr lang="en-CA" dirty="0" err="1" smtClean="0"/>
              <a:t>metapopulation</a:t>
            </a:r>
            <a:r>
              <a:rPr lang="en-CA" dirty="0" smtClean="0"/>
              <a:t> and </a:t>
            </a:r>
            <a:r>
              <a:rPr lang="en-CA" dirty="0" err="1" smtClean="0"/>
              <a:t>metacommunity</a:t>
            </a:r>
            <a:r>
              <a:rPr lang="en-CA" dirty="0" smtClean="0"/>
              <a:t> dynamics)</a:t>
            </a:r>
          </a:p>
          <a:p>
            <a:pPr>
              <a:buNone/>
            </a:pPr>
            <a:r>
              <a:rPr lang="en-CA" dirty="0" smtClean="0"/>
              <a:t>...to allow more rigorous theory to be developed</a:t>
            </a:r>
          </a:p>
        </p:txBody>
      </p:sp>
      <p:sp>
        <p:nvSpPr>
          <p:cNvPr id="4" name="TextBox 3"/>
          <p:cNvSpPr txBox="1"/>
          <p:nvPr/>
        </p:nvSpPr>
        <p:spPr>
          <a:xfrm>
            <a:off x="1259632" y="980728"/>
            <a:ext cx="6623608" cy="523220"/>
          </a:xfrm>
          <a:prstGeom prst="rect">
            <a:avLst/>
          </a:prstGeom>
          <a:noFill/>
        </p:spPr>
        <p:txBody>
          <a:bodyPr wrap="none" rtlCol="0">
            <a:spAutoFit/>
          </a:bodyPr>
          <a:lstStyle/>
          <a:p>
            <a:r>
              <a:rPr lang="en-CA" sz="2800" dirty="0" smtClean="0">
                <a:solidFill>
                  <a:srgbClr val="FF0000"/>
                </a:solidFill>
              </a:rPr>
              <a:t>Lawton 1999:  Community Ecology is a Mess</a:t>
            </a:r>
            <a:endParaRPr lang="en-CA" sz="2800"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19138" y="0"/>
            <a:ext cx="7705725" cy="68675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073427"/>
          </a:xfrm>
        </p:spPr>
        <p:txBody>
          <a:bodyPr>
            <a:normAutofit fontScale="92500" lnSpcReduction="10000"/>
          </a:bodyPr>
          <a:lstStyle/>
          <a:p>
            <a:pPr>
              <a:buNone/>
            </a:pPr>
            <a:r>
              <a:rPr lang="en-CA" dirty="0" smtClean="0"/>
              <a:t>	The oft-cited recalcitrance of community ecology to generally applicable theory seems like a fair assessment if the goal is to be able to make general predictions about how particular processes have shaped real ecological communities.  If the goal is to make general statements about the fundamental processes that can underlie community dynamics and the possible ways in which these can interact, then community ecology appears to be in excellent shape.</a:t>
            </a:r>
            <a:endParaRPr lang="en-CA" dirty="0"/>
          </a:p>
        </p:txBody>
      </p:sp>
      <p:sp>
        <p:nvSpPr>
          <p:cNvPr id="4" name="TextBox 3"/>
          <p:cNvSpPr txBox="1"/>
          <p:nvPr/>
        </p:nvSpPr>
        <p:spPr>
          <a:xfrm>
            <a:off x="7164288" y="6309320"/>
            <a:ext cx="1405898" cy="369332"/>
          </a:xfrm>
          <a:prstGeom prst="rect">
            <a:avLst/>
          </a:prstGeom>
          <a:noFill/>
        </p:spPr>
        <p:txBody>
          <a:bodyPr wrap="none" rtlCol="0">
            <a:spAutoFit/>
          </a:bodyPr>
          <a:lstStyle/>
          <a:p>
            <a:r>
              <a:rPr lang="en-CA" dirty="0" err="1" smtClean="0"/>
              <a:t>Vellend</a:t>
            </a:r>
            <a:r>
              <a:rPr lang="en-CA" dirty="0" smtClean="0"/>
              <a:t> 2010</a:t>
            </a:r>
            <a:endParaRPr lang="en-CA"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Reading for next week</a:t>
            </a:r>
            <a:endParaRPr lang="en-CA" dirty="0"/>
          </a:p>
        </p:txBody>
      </p:sp>
      <p:sp>
        <p:nvSpPr>
          <p:cNvPr id="3" name="Content Placeholder 2"/>
          <p:cNvSpPr>
            <a:spLocks noGrp="1"/>
          </p:cNvSpPr>
          <p:nvPr>
            <p:ph idx="1"/>
          </p:nvPr>
        </p:nvSpPr>
        <p:spPr/>
        <p:txBody>
          <a:bodyPr>
            <a:normAutofit/>
          </a:bodyPr>
          <a:lstStyle/>
          <a:p>
            <a:r>
              <a:rPr lang="en-CA" dirty="0" err="1" smtClean="0"/>
              <a:t>Simberloff</a:t>
            </a:r>
            <a:r>
              <a:rPr lang="en-CA" dirty="0" smtClean="0"/>
              <a:t>, D. S. and E. O. Wilson. 1969. Experimental zoogeography of islands: the colonization of empty islands. Ecology 50: 278-296. </a:t>
            </a:r>
          </a:p>
          <a:p>
            <a:r>
              <a:rPr lang="en-CA" dirty="0" smtClean="0"/>
              <a:t>NO write up or modern papers—brief discussion of </a:t>
            </a:r>
            <a:r>
              <a:rPr lang="en-CA" dirty="0" err="1" smtClean="0"/>
              <a:t>Simberloff</a:t>
            </a:r>
            <a:r>
              <a:rPr lang="en-CA" dirty="0" smtClean="0"/>
              <a:t> and Wilson, and then discussion of your outlines!</a:t>
            </a:r>
            <a:endParaRPr lang="en-CA" i="1" dirty="0" smtClean="0"/>
          </a:p>
          <a:p>
            <a:pPr>
              <a:buNone/>
            </a:pPr>
            <a:endParaRPr lang="en-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632"/>
            <a:ext cx="8229600" cy="6480720"/>
          </a:xfrm>
        </p:spPr>
        <p:txBody>
          <a:bodyPr>
            <a:noAutofit/>
          </a:bodyPr>
          <a:lstStyle/>
          <a:p>
            <a:pPr>
              <a:buNone/>
            </a:pPr>
            <a:r>
              <a:rPr lang="en-CA" sz="1100" dirty="0" smtClean="0"/>
              <a:t>As always:   Morin, P. J.  1999.  Community Ecology.  Blackwell Publishing</a:t>
            </a:r>
          </a:p>
          <a:p>
            <a:pPr>
              <a:buNone/>
            </a:pPr>
            <a:endParaRPr lang="en-CA" sz="1000" dirty="0" smtClean="0"/>
          </a:p>
          <a:p>
            <a:pPr lvl="0">
              <a:buNone/>
            </a:pPr>
            <a:r>
              <a:rPr lang="en-CA" sz="1100" smtClean="0"/>
              <a:t>	Weiher</a:t>
            </a:r>
            <a:r>
              <a:rPr lang="en-CA" sz="1100" dirty="0" smtClean="0"/>
              <a:t>, E. and P. </a:t>
            </a:r>
            <a:r>
              <a:rPr lang="en-CA" sz="1100" dirty="0" err="1" smtClean="0"/>
              <a:t>A.Keddy</a:t>
            </a:r>
            <a:r>
              <a:rPr lang="en-CA" sz="1100" dirty="0" smtClean="0"/>
              <a:t>, eds.  1999.  Ecological Assembly Rules:  Perspectives, advances, retreats.  Cambridge University Press.</a:t>
            </a:r>
          </a:p>
          <a:p>
            <a:endParaRPr lang="en-CA" sz="1100" dirty="0" smtClean="0"/>
          </a:p>
          <a:p>
            <a:pPr lvl="0"/>
            <a:r>
              <a:rPr lang="en-CA" sz="1100" dirty="0" smtClean="0"/>
              <a:t>Allen, M. F. and J. A. </a:t>
            </a:r>
            <a:r>
              <a:rPr lang="en-CA" sz="1100" dirty="0" err="1" smtClean="0"/>
              <a:t>MacMahon</a:t>
            </a:r>
            <a:r>
              <a:rPr lang="en-CA" sz="1100" dirty="0" smtClean="0"/>
              <a:t> 1988. Direct VAM </a:t>
            </a:r>
            <a:r>
              <a:rPr lang="en-CA" sz="1100" dirty="0" err="1" smtClean="0"/>
              <a:t>mycorrhizal</a:t>
            </a:r>
            <a:r>
              <a:rPr lang="en-CA" sz="1100" dirty="0" smtClean="0"/>
              <a:t> inoculation of colonizing plants by pocket gophers (</a:t>
            </a:r>
            <a:r>
              <a:rPr lang="en-CA" sz="1100" i="1" dirty="0" err="1" smtClean="0"/>
              <a:t>Thomomys</a:t>
            </a:r>
            <a:r>
              <a:rPr lang="en-CA" sz="1100" i="1" dirty="0" smtClean="0"/>
              <a:t> </a:t>
            </a:r>
            <a:r>
              <a:rPr lang="en-CA" sz="1100" i="1" dirty="0" err="1" smtClean="0"/>
              <a:t>talpoides</a:t>
            </a:r>
            <a:r>
              <a:rPr lang="en-CA" sz="1100" dirty="0" smtClean="0"/>
              <a:t>) on Mount St. Helens. </a:t>
            </a:r>
            <a:r>
              <a:rPr lang="en-CA" sz="1100" dirty="0" err="1" smtClean="0"/>
              <a:t>Mycologia</a:t>
            </a:r>
            <a:r>
              <a:rPr lang="en-CA" sz="1100" dirty="0" smtClean="0"/>
              <a:t> 80:754-756. </a:t>
            </a:r>
          </a:p>
          <a:p>
            <a:pPr lvl="0"/>
            <a:r>
              <a:rPr lang="en-CA" sz="1100" dirty="0" smtClean="0"/>
              <a:t>Connor, E. F. and  D. </a:t>
            </a:r>
            <a:r>
              <a:rPr lang="en-CA" sz="1100" dirty="0" err="1" smtClean="0"/>
              <a:t>Simberloff</a:t>
            </a:r>
            <a:r>
              <a:rPr lang="en-CA" sz="1100" dirty="0" smtClean="0"/>
              <a:t>.  1979.  The assembly of species communities:  Chance or competition?  Ecology 60:  1132-1140.</a:t>
            </a:r>
          </a:p>
          <a:p>
            <a:pPr lvl="0"/>
            <a:r>
              <a:rPr lang="en-CA" sz="1100" dirty="0" smtClean="0"/>
              <a:t>Diamond, J. M.  1975.  Assembly of Species Communities.  Pp. 342-445 in M. L. Cody and J. M. Diamond, eds.  Ecology and Evolution of Communities.  Harvard University Press.</a:t>
            </a:r>
          </a:p>
          <a:p>
            <a:pPr lvl="0"/>
            <a:r>
              <a:rPr lang="en-CA" sz="1100" dirty="0" smtClean="0"/>
              <a:t>Drake, J. A.  1991.  Community assembly dynamics and the structure of a n experimental species ensemble.  Am Nat 137: 1-126</a:t>
            </a:r>
          </a:p>
          <a:p>
            <a:pPr lvl="0"/>
            <a:r>
              <a:rPr lang="en-CA" sz="1100" dirty="0" smtClean="0"/>
              <a:t>Fox, B. J.  1987.  Species assembly and the evolution of community structure.  Evolutionary Ecology 1: 201-213.</a:t>
            </a:r>
          </a:p>
          <a:p>
            <a:pPr lvl="0"/>
            <a:r>
              <a:rPr lang="it-IT" sz="1100" dirty="0" smtClean="0"/>
              <a:t>Fukami, T.  2010.  Community assembly in space.  Chapter 4 in </a:t>
            </a:r>
            <a:r>
              <a:rPr lang="en-CA" sz="1100" dirty="0" smtClean="0"/>
              <a:t> H. A. </a:t>
            </a:r>
            <a:r>
              <a:rPr lang="en-CA" sz="1100" dirty="0" err="1" smtClean="0"/>
              <a:t>Verhoef</a:t>
            </a:r>
            <a:r>
              <a:rPr lang="en-CA" sz="1100" dirty="0" smtClean="0"/>
              <a:t> and P. </a:t>
            </a:r>
            <a:r>
              <a:rPr lang="en-CA" sz="1100" dirty="0" err="1" smtClean="0"/>
              <a:t>J.Morin</a:t>
            </a:r>
            <a:r>
              <a:rPr lang="en-CA" sz="1100" dirty="0" smtClean="0"/>
              <a:t> .  Community Ecology:  Processes, Models, and Applications.</a:t>
            </a:r>
          </a:p>
          <a:p>
            <a:pPr lvl="0"/>
            <a:r>
              <a:rPr lang="en-CA" sz="1100" dirty="0" smtClean="0"/>
              <a:t>Larsen, T.H., </a:t>
            </a:r>
            <a:r>
              <a:rPr lang="en-CA" sz="1100" dirty="0" err="1" smtClean="0"/>
              <a:t>M.N.Williams</a:t>
            </a:r>
            <a:r>
              <a:rPr lang="en-CA" sz="1100" dirty="0" smtClean="0"/>
              <a:t> &amp; </a:t>
            </a:r>
            <a:r>
              <a:rPr lang="en-CA" sz="1100" dirty="0" err="1" smtClean="0"/>
              <a:t>C.Kremen</a:t>
            </a:r>
            <a:r>
              <a:rPr lang="en-CA" sz="1100" dirty="0" smtClean="0"/>
              <a:t>. 2005. Extinction order and altered community structure rapidly disrupt ecosystem functioning. </a:t>
            </a:r>
            <a:r>
              <a:rPr lang="en-CA" sz="1100" i="1" dirty="0" smtClean="0"/>
              <a:t>Ecol. </a:t>
            </a:r>
            <a:r>
              <a:rPr lang="en-CA" sz="1100" i="1" dirty="0" err="1" smtClean="0"/>
              <a:t>Lett</a:t>
            </a:r>
            <a:r>
              <a:rPr lang="en-CA" sz="1100" i="1" dirty="0" smtClean="0"/>
              <a:t>. </a:t>
            </a:r>
            <a:r>
              <a:rPr lang="en-CA" sz="1100" b="1" i="1" dirty="0" smtClean="0"/>
              <a:t>8: 538– </a:t>
            </a:r>
            <a:r>
              <a:rPr lang="en-CA" sz="1100" dirty="0" smtClean="0"/>
              <a:t>547. </a:t>
            </a:r>
          </a:p>
          <a:p>
            <a:pPr lvl="0"/>
            <a:r>
              <a:rPr lang="en-CA" sz="1100" dirty="0" smtClean="0"/>
              <a:t>Lawler, S. P. and P. J. Morin.  1993.  Temporal overlap, competition, and priority effects in larval anurans.  Ecology</a:t>
            </a:r>
            <a:r>
              <a:rPr lang="it-IT" sz="1100" dirty="0" smtClean="0"/>
              <a:t> 74: 174-182</a:t>
            </a:r>
            <a:endParaRPr lang="en-CA" sz="1100" dirty="0" smtClean="0"/>
          </a:p>
          <a:p>
            <a:pPr lvl="0"/>
            <a:r>
              <a:rPr lang="en-CA" sz="1100" dirty="0" smtClean="0"/>
              <a:t>McGill, B. J., GB.J. </a:t>
            </a:r>
            <a:r>
              <a:rPr lang="en-CA" sz="1100" dirty="0" err="1" smtClean="0"/>
              <a:t>Enquist</a:t>
            </a:r>
            <a:r>
              <a:rPr lang="en-CA" sz="1100" dirty="0" smtClean="0"/>
              <a:t>, E. </a:t>
            </a:r>
            <a:r>
              <a:rPr lang="en-CA" sz="1100" dirty="0" err="1" smtClean="0"/>
              <a:t>Weiher</a:t>
            </a:r>
            <a:r>
              <a:rPr lang="en-CA" sz="1100" dirty="0" smtClean="0"/>
              <a:t>, M. </a:t>
            </a:r>
            <a:r>
              <a:rPr lang="en-CA" sz="1100" dirty="0" err="1" smtClean="0"/>
              <a:t>Westoby</a:t>
            </a:r>
            <a:r>
              <a:rPr lang="en-CA" sz="1100" dirty="0" smtClean="0"/>
              <a:t>.  2006.  Rebuilding community ecology from functional traits.  Trends in Ecology and Evolution 21: 178-185</a:t>
            </a:r>
          </a:p>
          <a:p>
            <a:pPr lvl="0"/>
            <a:r>
              <a:rPr lang="en-CA" sz="1100" dirty="0" err="1" smtClean="0"/>
              <a:t>Memmott</a:t>
            </a:r>
            <a:r>
              <a:rPr lang="en-CA" sz="1100" dirty="0" smtClean="0"/>
              <a:t>, J., N. M. </a:t>
            </a:r>
            <a:r>
              <a:rPr lang="en-CA" sz="1100" dirty="0" err="1" smtClean="0"/>
              <a:t>Waser</a:t>
            </a:r>
            <a:r>
              <a:rPr lang="en-CA" sz="1100" dirty="0" smtClean="0"/>
              <a:t>, and M. V. Price.  2004.  Tolerance of pollination networks to species extinctions. Proc. R. Soc. </a:t>
            </a:r>
            <a:r>
              <a:rPr lang="en-CA" sz="1100" dirty="0" err="1" smtClean="0"/>
              <a:t>Lond</a:t>
            </a:r>
            <a:r>
              <a:rPr lang="en-CA" sz="1100" dirty="0" smtClean="0"/>
              <a:t>. B 271, 2605–2611</a:t>
            </a:r>
          </a:p>
          <a:p>
            <a:pPr lvl="0"/>
            <a:r>
              <a:rPr lang="en-CA" sz="1100" dirty="0" err="1" smtClean="0"/>
              <a:t>Ostfeld</a:t>
            </a:r>
            <a:r>
              <a:rPr lang="en-CA" sz="1100" dirty="0" smtClean="0"/>
              <a:t>, R. S. and K. </a:t>
            </a:r>
            <a:r>
              <a:rPr lang="en-CA" sz="1100" dirty="0" err="1" smtClean="0"/>
              <a:t>LoGuidice</a:t>
            </a:r>
            <a:r>
              <a:rPr lang="en-CA" sz="1100" dirty="0" smtClean="0"/>
              <a:t>.  2003. Community Disassembly, Biodiversity Loss, and the Erosion of an Ecosystem Service.  Ecology 84 1421-1427.</a:t>
            </a:r>
          </a:p>
          <a:p>
            <a:pPr lvl="0"/>
            <a:r>
              <a:rPr lang="en-CA" sz="1100" dirty="0" err="1" smtClean="0"/>
              <a:t>Vellend</a:t>
            </a:r>
            <a:r>
              <a:rPr lang="en-CA" sz="1100" dirty="0" smtClean="0"/>
              <a:t>, M. 2010.Conceptual synthesis in community ecology</a:t>
            </a:r>
            <a:r>
              <a:rPr lang="en-CA" sz="1100" b="1" dirty="0" smtClean="0"/>
              <a:t>.</a:t>
            </a:r>
            <a:r>
              <a:rPr lang="en-CA" sz="1100" dirty="0" smtClean="0"/>
              <a:t> Quarterly Review of Biology 85:183-206.</a:t>
            </a:r>
          </a:p>
          <a:p>
            <a:pPr lvl="0"/>
            <a:r>
              <a:rPr lang="en-CA" sz="1100" dirty="0" err="1" smtClean="0"/>
              <a:t>Weiher</a:t>
            </a:r>
            <a:r>
              <a:rPr lang="en-CA" sz="1100" dirty="0" smtClean="0"/>
              <a:t>, E.,  G.D.P. Clarke. P. A. </a:t>
            </a:r>
            <a:r>
              <a:rPr lang="en-CA" sz="1100" dirty="0" err="1" smtClean="0"/>
              <a:t>Keddy</a:t>
            </a:r>
            <a:r>
              <a:rPr lang="en-CA" sz="1100" dirty="0" smtClean="0"/>
              <a:t>.  1998. Community Assembly Rules, Morphological Dispersion, and the Coexistence of Plant Species. </a:t>
            </a:r>
            <a:r>
              <a:rPr lang="en-CA" sz="1100" dirty="0" err="1" smtClean="0"/>
              <a:t>Oikos</a:t>
            </a:r>
            <a:r>
              <a:rPr lang="en-CA" sz="1100" dirty="0" smtClean="0"/>
              <a:t> 81: 309-322</a:t>
            </a:r>
          </a:p>
          <a:p>
            <a:pPr lvl="0"/>
            <a:r>
              <a:rPr lang="en-CA" sz="1100" dirty="0" err="1" smtClean="0"/>
              <a:t>Zavaleta</a:t>
            </a:r>
            <a:r>
              <a:rPr lang="en-CA" sz="1100" dirty="0" smtClean="0"/>
              <a:t>, E., </a:t>
            </a:r>
            <a:r>
              <a:rPr lang="en-CA" sz="1100" dirty="0" err="1" smtClean="0"/>
              <a:t>J.Pasari</a:t>
            </a:r>
            <a:r>
              <a:rPr lang="en-CA" sz="1100" dirty="0" smtClean="0"/>
              <a:t>, J. Moore, D. Hernandez, K. B. </a:t>
            </a:r>
            <a:r>
              <a:rPr lang="en-CA" sz="1100" dirty="0" err="1" smtClean="0"/>
              <a:t>Suttle</a:t>
            </a:r>
            <a:r>
              <a:rPr lang="en-CA" sz="1100" dirty="0" smtClean="0"/>
              <a:t>, and C. C. </a:t>
            </a:r>
            <a:r>
              <a:rPr lang="en-CA" sz="1100" dirty="0" err="1" smtClean="0"/>
              <a:t>Wilmersa</a:t>
            </a:r>
            <a:r>
              <a:rPr lang="en-CA" sz="1100" dirty="0" smtClean="0"/>
              <a:t>.  2009.  Ecosystem responses to community disassembly. Ann. N.Y. Acad. Sci. 1162: 311–333.</a:t>
            </a:r>
            <a:endParaRPr lang="en-CA"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30624" cy="1786210"/>
          </a:xfrm>
        </p:spPr>
        <p:txBody>
          <a:bodyPr>
            <a:normAutofit fontScale="90000"/>
          </a:bodyPr>
          <a:lstStyle/>
          <a:p>
            <a:r>
              <a:rPr lang="en-CA" dirty="0" smtClean="0"/>
              <a:t>Temporal variation in assembly</a:t>
            </a:r>
            <a:endParaRPr lang="en-CA" dirty="0"/>
          </a:p>
        </p:txBody>
      </p:sp>
      <p:pic>
        <p:nvPicPr>
          <p:cNvPr id="4" name="Picture 4" descr="9_2"/>
          <p:cNvPicPr>
            <a:picLocks noChangeAspect="1" noChangeArrowheads="1"/>
          </p:cNvPicPr>
          <p:nvPr/>
        </p:nvPicPr>
        <p:blipFill>
          <a:blip r:embed="rId2" cstate="print"/>
          <a:srcRect/>
          <a:stretch>
            <a:fillRect/>
          </a:stretch>
        </p:blipFill>
        <p:spPr bwMode="auto">
          <a:xfrm>
            <a:off x="2949575" y="0"/>
            <a:ext cx="6194425"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EP13141"/>
          <p:cNvPicPr>
            <a:picLocks noChangeAspect="1" noChangeArrowheads="1"/>
          </p:cNvPicPr>
          <p:nvPr/>
        </p:nvPicPr>
        <p:blipFill>
          <a:blip r:embed="rId2" cstate="print"/>
          <a:srcRect/>
          <a:stretch>
            <a:fillRect/>
          </a:stretch>
        </p:blipFill>
        <p:spPr bwMode="auto">
          <a:xfrm>
            <a:off x="5913784" y="2996952"/>
            <a:ext cx="3230216" cy="2548412"/>
          </a:xfrm>
          <a:prstGeom prst="rect">
            <a:avLst/>
          </a:prstGeom>
          <a:noFill/>
        </p:spPr>
      </p:pic>
      <p:sp>
        <p:nvSpPr>
          <p:cNvPr id="2" name="Title 1"/>
          <p:cNvSpPr>
            <a:spLocks noGrp="1"/>
          </p:cNvSpPr>
          <p:nvPr>
            <p:ph type="title"/>
          </p:nvPr>
        </p:nvSpPr>
        <p:spPr/>
        <p:txBody>
          <a:bodyPr>
            <a:normAutofit fontScale="90000"/>
          </a:bodyPr>
          <a:lstStyle/>
          <a:p>
            <a:r>
              <a:rPr lang="en-CA" dirty="0" err="1" smtClean="0"/>
              <a:t>Successional</a:t>
            </a:r>
            <a:r>
              <a:rPr lang="en-CA" dirty="0" smtClean="0"/>
              <a:t> change:  </a:t>
            </a:r>
            <a:br>
              <a:rPr lang="en-CA" dirty="0" smtClean="0"/>
            </a:br>
            <a:r>
              <a:rPr lang="en-CA" dirty="0" smtClean="0"/>
              <a:t>directed or random?</a:t>
            </a:r>
            <a:endParaRPr lang="en-CA" dirty="0"/>
          </a:p>
        </p:txBody>
      </p:sp>
      <p:sp>
        <p:nvSpPr>
          <p:cNvPr id="3" name="Content Placeholder 2"/>
          <p:cNvSpPr>
            <a:spLocks noGrp="1"/>
          </p:cNvSpPr>
          <p:nvPr>
            <p:ph idx="1"/>
          </p:nvPr>
        </p:nvSpPr>
        <p:spPr/>
        <p:txBody>
          <a:bodyPr/>
          <a:lstStyle/>
          <a:p>
            <a:r>
              <a:rPr lang="en-CA" dirty="0" smtClean="0"/>
              <a:t>Frederick Clements (1916, 1928)</a:t>
            </a:r>
          </a:p>
          <a:p>
            <a:r>
              <a:rPr lang="en-CA" dirty="0" smtClean="0"/>
              <a:t>“</a:t>
            </a:r>
            <a:r>
              <a:rPr lang="en-CA" dirty="0" err="1" smtClean="0"/>
              <a:t>Organismal</a:t>
            </a:r>
            <a:r>
              <a:rPr lang="en-CA" dirty="0" smtClean="0"/>
              <a:t> view”, or “super-organism concept” of communities</a:t>
            </a:r>
          </a:p>
          <a:p>
            <a:pPr lvl="1"/>
            <a:r>
              <a:rPr lang="en-CA" dirty="0" smtClean="0"/>
              <a:t>Each </a:t>
            </a:r>
            <a:r>
              <a:rPr lang="en-CA" dirty="0" err="1" smtClean="0"/>
              <a:t>seral</a:t>
            </a:r>
            <a:r>
              <a:rPr lang="en-CA" dirty="0" smtClean="0"/>
              <a:t> stage is discrete</a:t>
            </a:r>
          </a:p>
          <a:p>
            <a:pPr lvl="1"/>
            <a:r>
              <a:rPr lang="en-CA" dirty="0" smtClean="0"/>
              <a:t>Endpoint is predictable</a:t>
            </a:r>
          </a:p>
          <a:p>
            <a:pPr lvl="1"/>
            <a:r>
              <a:rPr lang="en-CA" dirty="0" smtClean="0"/>
              <a:t>Biotic interactions paramount</a:t>
            </a:r>
          </a:p>
          <a:p>
            <a:endParaRPr lang="en-CA"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err="1" smtClean="0"/>
              <a:t>Successional</a:t>
            </a:r>
            <a:r>
              <a:rPr lang="en-CA" dirty="0" smtClean="0"/>
              <a:t> change:  </a:t>
            </a:r>
            <a:br>
              <a:rPr lang="en-CA" dirty="0" smtClean="0"/>
            </a:br>
            <a:r>
              <a:rPr lang="en-CA" dirty="0" smtClean="0"/>
              <a:t>directed or random?</a:t>
            </a:r>
            <a:endParaRPr lang="en-CA" dirty="0"/>
          </a:p>
        </p:txBody>
      </p:sp>
      <p:sp>
        <p:nvSpPr>
          <p:cNvPr id="3" name="Content Placeholder 2"/>
          <p:cNvSpPr>
            <a:spLocks noGrp="1"/>
          </p:cNvSpPr>
          <p:nvPr>
            <p:ph idx="1"/>
          </p:nvPr>
        </p:nvSpPr>
        <p:spPr/>
        <p:txBody>
          <a:bodyPr/>
          <a:lstStyle/>
          <a:p>
            <a:r>
              <a:rPr lang="en-CA" dirty="0" smtClean="0"/>
              <a:t>Henry Gleason (1917, 1926, 1927)</a:t>
            </a:r>
          </a:p>
          <a:p>
            <a:r>
              <a:rPr lang="en-CA" dirty="0" smtClean="0"/>
              <a:t>“Continuum view”, or “individualistic concept”</a:t>
            </a:r>
          </a:p>
          <a:p>
            <a:pPr lvl="1"/>
            <a:r>
              <a:rPr lang="en-CA" dirty="0" smtClean="0"/>
              <a:t>Coincidence, dynamic processes important</a:t>
            </a:r>
          </a:p>
          <a:p>
            <a:pPr lvl="1"/>
            <a:r>
              <a:rPr lang="en-CA" dirty="0" err="1" smtClean="0"/>
              <a:t>Seral</a:t>
            </a:r>
            <a:r>
              <a:rPr lang="en-CA" dirty="0" smtClean="0"/>
              <a:t> stages, like communities, </a:t>
            </a:r>
            <a:r>
              <a:rPr lang="en-CA" dirty="0" err="1" smtClean="0"/>
              <a:t>intergrade</a:t>
            </a:r>
            <a:endParaRPr lang="en-CA" dirty="0" smtClean="0"/>
          </a:p>
          <a:p>
            <a:pPr lvl="1"/>
            <a:r>
              <a:rPr lang="en-CA" dirty="0" smtClean="0"/>
              <a:t>Endpoint is spatially variable;  </a:t>
            </a:r>
            <a:r>
              <a:rPr lang="en-CA" dirty="0" err="1" smtClean="0"/>
              <a:t>abiotic</a:t>
            </a:r>
            <a:r>
              <a:rPr lang="en-CA" dirty="0" smtClean="0"/>
              <a:t> conditions and chance migration important</a:t>
            </a:r>
          </a:p>
          <a:p>
            <a:endParaRPr lang="en-C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History matters</a:t>
            </a:r>
            <a:endParaRPr lang="en-CA" dirty="0"/>
          </a:p>
        </p:txBody>
      </p:sp>
      <p:sp>
        <p:nvSpPr>
          <p:cNvPr id="3" name="Content Placeholder 2"/>
          <p:cNvSpPr>
            <a:spLocks noGrp="1"/>
          </p:cNvSpPr>
          <p:nvPr>
            <p:ph idx="1"/>
          </p:nvPr>
        </p:nvSpPr>
        <p:spPr>
          <a:xfrm>
            <a:off x="323528" y="1268760"/>
            <a:ext cx="8424936" cy="4525963"/>
          </a:xfrm>
        </p:spPr>
        <p:txBody>
          <a:bodyPr/>
          <a:lstStyle/>
          <a:p>
            <a:r>
              <a:rPr lang="en-CA" dirty="0" smtClean="0"/>
              <a:t>Priority rules:  species that arrive first can potentially exclude later-arriving species</a:t>
            </a:r>
          </a:p>
          <a:p>
            <a:endParaRPr lang="en-CA" dirty="0" smtClean="0"/>
          </a:p>
        </p:txBody>
      </p:sp>
      <p:pic>
        <p:nvPicPr>
          <p:cNvPr id="1026" name="Picture 2"/>
          <p:cNvPicPr>
            <a:picLocks noChangeAspect="1" noChangeArrowheads="1"/>
          </p:cNvPicPr>
          <p:nvPr/>
        </p:nvPicPr>
        <p:blipFill>
          <a:blip r:embed="rId2" cstate="print"/>
          <a:srcRect/>
          <a:stretch>
            <a:fillRect/>
          </a:stretch>
        </p:blipFill>
        <p:spPr bwMode="auto">
          <a:xfrm>
            <a:off x="251520" y="4077072"/>
            <a:ext cx="4181847" cy="2780928"/>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572000" y="4077072"/>
            <a:ext cx="4188144" cy="2780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13_6b"/>
          <p:cNvPicPr>
            <a:picLocks noChangeAspect="1" noChangeArrowheads="1"/>
          </p:cNvPicPr>
          <p:nvPr/>
        </p:nvPicPr>
        <p:blipFill>
          <a:blip r:embed="rId2" cstate="print"/>
          <a:srcRect/>
          <a:stretch>
            <a:fillRect/>
          </a:stretch>
        </p:blipFill>
        <p:spPr bwMode="auto">
          <a:xfrm>
            <a:off x="323528" y="0"/>
            <a:ext cx="5875113" cy="6798953"/>
          </a:xfrm>
          <a:prstGeom prst="rect">
            <a:avLst/>
          </a:prstGeom>
          <a:noFill/>
        </p:spPr>
      </p:pic>
      <p:sp>
        <p:nvSpPr>
          <p:cNvPr id="2" name="Title 1"/>
          <p:cNvSpPr>
            <a:spLocks noGrp="1"/>
          </p:cNvSpPr>
          <p:nvPr>
            <p:ph type="title"/>
          </p:nvPr>
        </p:nvSpPr>
        <p:spPr>
          <a:xfrm>
            <a:off x="5364088" y="274638"/>
            <a:ext cx="3600400" cy="5314602"/>
          </a:xfrm>
        </p:spPr>
        <p:txBody>
          <a:bodyPr>
            <a:normAutofit/>
          </a:bodyPr>
          <a:lstStyle/>
          <a:p>
            <a:pPr algn="l"/>
            <a:r>
              <a:rPr lang="en-CA" sz="3200" dirty="0" err="1" smtClean="0"/>
              <a:t>Successional</a:t>
            </a:r>
            <a:r>
              <a:rPr lang="en-CA" sz="3200" dirty="0" smtClean="0"/>
              <a:t> sequence in rocky intertidal changes over the year, because of seasonal availability of recruits</a:t>
            </a:r>
            <a:endParaRPr lang="en-CA" sz="32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1052736"/>
            <a:ext cx="4788024" cy="421519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1691680" y="5517232"/>
            <a:ext cx="1885950" cy="942975"/>
          </a:xfrm>
          <a:prstGeom prst="rect">
            <a:avLst/>
          </a:prstGeom>
          <a:noFill/>
          <a:ln w="9525">
            <a:noFill/>
            <a:miter lim="800000"/>
            <a:headEnd/>
            <a:tailEnd/>
          </a:ln>
        </p:spPr>
      </p:pic>
      <p:pic>
        <p:nvPicPr>
          <p:cNvPr id="2052" name="Picture 4"/>
          <p:cNvPicPr>
            <a:picLocks noChangeAspect="1" noChangeArrowheads="1"/>
          </p:cNvPicPr>
          <p:nvPr/>
        </p:nvPicPr>
        <p:blipFill>
          <a:blip r:embed="rId5" cstate="print"/>
          <a:srcRect/>
          <a:stretch>
            <a:fillRect/>
          </a:stretch>
        </p:blipFill>
        <p:spPr bwMode="auto">
          <a:xfrm>
            <a:off x="4572000" y="1052736"/>
            <a:ext cx="4638130" cy="4176464"/>
          </a:xfrm>
          <a:prstGeom prst="rect">
            <a:avLst/>
          </a:prstGeom>
          <a:noFill/>
          <a:ln w="9525">
            <a:noFill/>
            <a:miter lim="800000"/>
            <a:headEnd/>
            <a:tailEnd/>
          </a:ln>
        </p:spPr>
      </p:pic>
      <p:pic>
        <p:nvPicPr>
          <p:cNvPr id="2053" name="Picture 5"/>
          <p:cNvPicPr>
            <a:picLocks noChangeAspect="1" noChangeArrowheads="1"/>
          </p:cNvPicPr>
          <p:nvPr/>
        </p:nvPicPr>
        <p:blipFill>
          <a:blip r:embed="rId6" cstate="print"/>
          <a:srcRect/>
          <a:stretch>
            <a:fillRect/>
          </a:stretch>
        </p:blipFill>
        <p:spPr bwMode="auto">
          <a:xfrm>
            <a:off x="5508104" y="5445224"/>
            <a:ext cx="2257425" cy="1085850"/>
          </a:xfrm>
          <a:prstGeom prst="rect">
            <a:avLst/>
          </a:prstGeom>
          <a:noFill/>
          <a:ln w="9525">
            <a:noFill/>
            <a:miter lim="800000"/>
            <a:headEnd/>
            <a:tailEnd/>
          </a:ln>
        </p:spPr>
      </p:pic>
      <p:sp>
        <p:nvSpPr>
          <p:cNvPr id="8" name="Title 7"/>
          <p:cNvSpPr>
            <a:spLocks noGrp="1"/>
          </p:cNvSpPr>
          <p:nvPr>
            <p:ph type="title"/>
          </p:nvPr>
        </p:nvSpPr>
        <p:spPr>
          <a:xfrm>
            <a:off x="457200" y="274638"/>
            <a:ext cx="8229600" cy="706090"/>
          </a:xfrm>
        </p:spPr>
        <p:txBody>
          <a:bodyPr>
            <a:normAutofit fontScale="90000"/>
          </a:bodyPr>
          <a:lstStyle/>
          <a:p>
            <a:r>
              <a:rPr lang="en-CA" sz="3200" dirty="0" smtClean="0"/>
              <a:t>Outcome depends on order of assembly in experimental communities of algae and inverts</a:t>
            </a:r>
            <a:endParaRPr lang="en-CA" sz="3200" dirty="0"/>
          </a:p>
        </p:txBody>
      </p:sp>
      <p:sp>
        <p:nvSpPr>
          <p:cNvPr id="9" name="TextBox 8"/>
          <p:cNvSpPr txBox="1"/>
          <p:nvPr/>
        </p:nvSpPr>
        <p:spPr>
          <a:xfrm>
            <a:off x="0" y="6488668"/>
            <a:ext cx="1246495" cy="369332"/>
          </a:xfrm>
          <a:prstGeom prst="rect">
            <a:avLst/>
          </a:prstGeom>
          <a:noFill/>
        </p:spPr>
        <p:txBody>
          <a:bodyPr wrap="none" rtlCol="0">
            <a:spAutoFit/>
          </a:bodyPr>
          <a:lstStyle/>
          <a:p>
            <a:r>
              <a:rPr lang="en-CA" dirty="0" smtClean="0"/>
              <a:t>Drake 1991</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4615</TotalTime>
  <Words>1152</Words>
  <Application>Microsoft Office PowerPoint</Application>
  <PresentationFormat>On-screen Show (4:3)</PresentationFormat>
  <Paragraphs>146</Paragraphs>
  <Slides>37</Slides>
  <Notes>5</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Community assembly  and dis-assembly</vt:lpstr>
      <vt:lpstr>Topics for today</vt:lpstr>
      <vt:lpstr>Trivial examples of assembly</vt:lpstr>
      <vt:lpstr>Temporal variation in assembly</vt:lpstr>
      <vt:lpstr>Successional change:   directed or random?</vt:lpstr>
      <vt:lpstr>Successional change:   directed or random?</vt:lpstr>
      <vt:lpstr>History matters</vt:lpstr>
      <vt:lpstr>Successional sequence in rocky intertidal changes over the year, because of seasonal availability of recruits</vt:lpstr>
      <vt:lpstr>Outcome depends on order of assembly in experimental communities of algae and inverts</vt:lpstr>
      <vt:lpstr>Species affect what comes later</vt:lpstr>
      <vt:lpstr>Mt. St. Helens and the importance of biological legacies and species traits</vt:lpstr>
      <vt:lpstr>PowerPoint Presentation</vt:lpstr>
      <vt:lpstr>PowerPoint Presentation</vt:lpstr>
      <vt:lpstr>Community assembly:  a reminder of Island Biogeography </vt:lpstr>
      <vt:lpstr>PowerPoint Presentation</vt:lpstr>
      <vt:lpstr>Jared Diamond, Assembly of Species Communities (1975)</vt:lpstr>
      <vt:lpstr>Species can be categorized</vt:lpstr>
      <vt:lpstr>Example incidence functions</vt:lpstr>
      <vt:lpstr>How competition structures  community assembly</vt:lpstr>
      <vt:lpstr>Assembly Rules</vt:lpstr>
      <vt:lpstr>The debate</vt:lpstr>
      <vt:lpstr>PowerPoint Presentation</vt:lpstr>
      <vt:lpstr>Examples of some rules with at least some support (depending on who you ask)</vt:lpstr>
      <vt:lpstr>PowerPoint Presentation</vt:lpstr>
      <vt:lpstr>Are assembly rules useful?</vt:lpstr>
      <vt:lpstr>Community dis-assembly</vt:lpstr>
      <vt:lpstr>Community dis-assembly</vt:lpstr>
      <vt:lpstr>Are vulnerability and functioning associated?</vt:lpstr>
      <vt:lpstr>Body size and ecosystem function</vt:lpstr>
      <vt:lpstr>PowerPoint Presentation</vt:lpstr>
      <vt:lpstr>PowerPoint Presentation</vt:lpstr>
      <vt:lpstr>Are there rules in community ecology?</vt:lpstr>
      <vt:lpstr>Are there rules in community ecology?</vt:lpstr>
      <vt:lpstr>PowerPoint Presentation</vt:lpstr>
      <vt:lpstr>PowerPoint Presentation</vt:lpstr>
      <vt:lpstr>Reading for next week</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Competition</dc:title>
  <dc:creator>Elizabeth Elle</dc:creator>
  <cp:lastModifiedBy>Elizabeth Elle</cp:lastModifiedBy>
  <cp:revision>33</cp:revision>
  <dcterms:created xsi:type="dcterms:W3CDTF">2011-01-16T18:24:02Z</dcterms:created>
  <dcterms:modified xsi:type="dcterms:W3CDTF">2013-10-14T16:53:49Z</dcterms:modified>
</cp:coreProperties>
</file>