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5" r:id="rId4"/>
    <p:sldId id="264" r:id="rId5"/>
    <p:sldId id="263" r:id="rId6"/>
    <p:sldId id="266" r:id="rId7"/>
    <p:sldId id="268" r:id="rId8"/>
    <p:sldId id="259" r:id="rId9"/>
    <p:sldId id="260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B239-4D73-4A1A-A6A8-43AE2C4C5224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AD84-2B5A-4586-96AD-FC10F490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fu.ca/biology/courses/bisc879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chem.arizona.edu/classes/bioc568/papers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BISC </a:t>
            </a:r>
            <a:r>
              <a:rPr lang="en-CA" dirty="0" smtClean="0"/>
              <a:t>830 </a:t>
            </a:r>
            <a:r>
              <a:rPr lang="en-CA" dirty="0" smtClean="0"/>
              <a:t>Community Ecology and </a:t>
            </a:r>
            <a:r>
              <a:rPr lang="en-CA" dirty="0" err="1" smtClean="0"/>
              <a:t>Macroecology</a:t>
            </a:r>
            <a:r>
              <a:rPr lang="en-CA" dirty="0" smtClean="0"/>
              <a:t> Course Logistics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Course web site:  </a:t>
            </a:r>
            <a:r>
              <a:rPr lang="en-CA" dirty="0" smtClean="0">
                <a:hlinkClick r:id="rId2"/>
              </a:rPr>
              <a:t>http://www.sfu.ca/biology/courses/bisc830/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Mark Breakdown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Approx 1/3 for each activity type:</a:t>
            </a:r>
          </a:p>
          <a:p>
            <a:pPr lvl="1"/>
            <a:r>
              <a:rPr lang="en-CA" dirty="0" smtClean="0"/>
              <a:t>TREE paper, </a:t>
            </a:r>
            <a:r>
              <a:rPr lang="en-CA" dirty="0" smtClean="0"/>
              <a:t>35%</a:t>
            </a:r>
            <a:endParaRPr lang="en-CA" dirty="0" smtClean="0"/>
          </a:p>
          <a:p>
            <a:pPr lvl="1"/>
            <a:r>
              <a:rPr lang="en-CA" dirty="0" smtClean="0"/>
              <a:t>Your review of two TREE papers written by classmates:  10%</a:t>
            </a:r>
          </a:p>
          <a:p>
            <a:pPr lvl="1"/>
            <a:r>
              <a:rPr lang="en-CA" dirty="0" smtClean="0"/>
              <a:t>Weekly write-ups, 5% each * 6 = 30%</a:t>
            </a:r>
          </a:p>
          <a:p>
            <a:pPr lvl="1"/>
            <a:r>
              <a:rPr lang="en-CA" dirty="0" smtClean="0"/>
              <a:t>Discussion:</a:t>
            </a:r>
          </a:p>
          <a:p>
            <a:pPr lvl="2"/>
            <a:r>
              <a:rPr lang="en-CA" dirty="0" smtClean="0"/>
              <a:t>Participant 10%</a:t>
            </a:r>
          </a:p>
          <a:p>
            <a:pPr lvl="2"/>
            <a:r>
              <a:rPr lang="en-CA" dirty="0" smtClean="0"/>
              <a:t>Moderator 15%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Week 1 lecture will introduce a topic, discussion </a:t>
            </a:r>
            <a:r>
              <a:rPr lang="en-US" dirty="0" smtClean="0"/>
              <a:t>Week 2, then the next lecture as prep for the discussion Week 3, and so on</a:t>
            </a:r>
            <a:endParaRPr lang="en-US" dirty="0" smtClean="0"/>
          </a:p>
          <a:p>
            <a:r>
              <a:rPr lang="en-US" dirty="0" smtClean="0"/>
              <a:t>We will discuss a combination of classic and contemporary literature;  discussion moderator to choose &amp; circulate contemporary paper and a few relevant questions for discussion by Tuesday </a:t>
            </a:r>
          </a:p>
          <a:p>
            <a:r>
              <a:rPr lang="en-US" dirty="0" smtClean="0"/>
              <a:t>Week 2 starts with discussion of </a:t>
            </a:r>
            <a:r>
              <a:rPr lang="en-US" dirty="0" smtClean="0"/>
              <a:t>TREE papers (especially their format) to get you thinking about your term assignment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Effective Reading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Reading for courses and to generally keep up with the literature, vs. reading for your research program</a:t>
            </a:r>
          </a:p>
          <a:p>
            <a:r>
              <a:rPr lang="en-CA" i="1" dirty="0" smtClean="0"/>
              <a:t>General:  the three big questions to keep in mind</a:t>
            </a:r>
            <a:endParaRPr lang="en-CA" dirty="0" smtClean="0"/>
          </a:p>
          <a:p>
            <a:pPr lvl="1"/>
            <a:r>
              <a:rPr lang="en-CA" dirty="0" smtClean="0"/>
              <a:t>What did the author(s) do?</a:t>
            </a:r>
          </a:p>
          <a:p>
            <a:pPr lvl="2"/>
            <a:r>
              <a:rPr lang="en-CA" dirty="0" smtClean="0"/>
              <a:t>What are the hypotheses?</a:t>
            </a:r>
          </a:p>
          <a:p>
            <a:pPr lvl="2"/>
            <a:r>
              <a:rPr lang="en-CA" dirty="0" smtClean="0"/>
              <a:t>Why should we care?</a:t>
            </a:r>
          </a:p>
          <a:p>
            <a:pPr lvl="1"/>
            <a:r>
              <a:rPr lang="en-CA" dirty="0" smtClean="0"/>
              <a:t>Do you believe it?</a:t>
            </a:r>
          </a:p>
          <a:p>
            <a:pPr lvl="2"/>
            <a:r>
              <a:rPr lang="en-CA" dirty="0" smtClean="0"/>
              <a:t>What assumptions are made?</a:t>
            </a:r>
          </a:p>
          <a:p>
            <a:pPr lvl="2"/>
            <a:r>
              <a:rPr lang="en-CA" dirty="0" smtClean="0"/>
              <a:t>What is the experimental design, and is it appropriate?</a:t>
            </a:r>
          </a:p>
          <a:p>
            <a:pPr lvl="2"/>
            <a:r>
              <a:rPr lang="en-CA" dirty="0" smtClean="0"/>
              <a:t>What do the data say?  Is the interpretation of the authors appropriate?</a:t>
            </a:r>
          </a:p>
          <a:p>
            <a:pPr lvl="1"/>
            <a:r>
              <a:rPr lang="en-CA" dirty="0" smtClean="0"/>
              <a:t>What is the significance of the work?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Big Questions, </a:t>
            </a:r>
            <a:br>
              <a:rPr lang="en-US" dirty="0" smtClean="0"/>
            </a:br>
            <a:r>
              <a:rPr lang="en-US" dirty="0" smtClean="0"/>
              <a:t>from Little and Parker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What is the mode of research?</a:t>
            </a:r>
          </a:p>
          <a:p>
            <a:pPr marL="514350" indent="-514350">
              <a:buAutoNum type="alphaLcPeriod"/>
            </a:pPr>
            <a:r>
              <a:rPr lang="en-US" dirty="0" smtClean="0"/>
              <a:t>What </a:t>
            </a:r>
            <a:r>
              <a:rPr lang="en-US" dirty="0" smtClean="0">
                <a:hlinkClick r:id="rId2"/>
              </a:rPr>
              <a:t>questions</a:t>
            </a:r>
            <a:r>
              <a:rPr lang="en-US" dirty="0" smtClean="0"/>
              <a:t> does the paper address?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. What are the main </a:t>
            </a:r>
            <a:r>
              <a:rPr lang="en-US" dirty="0" smtClean="0">
                <a:hlinkClick r:id="rId2"/>
              </a:rPr>
              <a:t>conclusions</a:t>
            </a:r>
            <a:r>
              <a:rPr lang="en-US" dirty="0" smtClean="0"/>
              <a:t> of the paper?</a:t>
            </a:r>
          </a:p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. What </a:t>
            </a:r>
            <a:r>
              <a:rPr lang="en-US" dirty="0" smtClean="0">
                <a:hlinkClick r:id="rId2"/>
              </a:rPr>
              <a:t>evidence</a:t>
            </a:r>
            <a:r>
              <a:rPr lang="en-US" dirty="0" smtClean="0"/>
              <a:t> supports those conclusions?</a:t>
            </a:r>
          </a:p>
          <a:p>
            <a:pPr>
              <a:buNone/>
            </a:pPr>
            <a:r>
              <a:rPr lang="en-US" dirty="0"/>
              <a:t>e</a:t>
            </a:r>
            <a:r>
              <a:rPr lang="en-US" dirty="0" smtClean="0"/>
              <a:t>. Do the data actually </a:t>
            </a:r>
            <a:r>
              <a:rPr lang="en-US" dirty="0" smtClean="0">
                <a:hlinkClick r:id="rId2"/>
              </a:rPr>
              <a:t>support</a:t>
            </a:r>
            <a:r>
              <a:rPr lang="en-US" dirty="0" smtClean="0"/>
              <a:t> the conclusions?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. What is the </a:t>
            </a:r>
            <a:r>
              <a:rPr lang="en-US" dirty="0" smtClean="0">
                <a:hlinkClick r:id="rId2"/>
              </a:rPr>
              <a:t>quality</a:t>
            </a:r>
            <a:r>
              <a:rPr lang="en-US" dirty="0" smtClean="0"/>
              <a:t> of the evidence?</a:t>
            </a:r>
          </a:p>
          <a:p>
            <a:pPr>
              <a:buNone/>
            </a:pPr>
            <a:r>
              <a:rPr lang="en-US" dirty="0"/>
              <a:t>g</a:t>
            </a:r>
            <a:r>
              <a:rPr lang="en-US" dirty="0" smtClean="0"/>
              <a:t>. Why are the conclusions </a:t>
            </a:r>
            <a:r>
              <a:rPr lang="en-US" dirty="0" smtClean="0">
                <a:hlinkClick r:id="rId2"/>
              </a:rPr>
              <a:t>important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6211669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http://www.biochem.arizona.edu/classes/bioc568/papers.htm</a:t>
            </a:r>
            <a:endParaRPr lang="en-US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Skim -- Read Title, Authors, Abstract and skim Discussion first, read figures and legends (determine relevance)</a:t>
            </a:r>
          </a:p>
          <a:p>
            <a:r>
              <a:rPr lang="en-US" dirty="0" smtClean="0"/>
              <a:t>Vocabulary -- look up technical terms, flag new concepts (</a:t>
            </a:r>
            <a:r>
              <a:rPr lang="en-US" dirty="0" err="1" smtClean="0"/>
              <a:t>ie</a:t>
            </a:r>
            <a:r>
              <a:rPr lang="en-US" dirty="0" smtClean="0"/>
              <a:t> “risk reduction”, </a:t>
            </a:r>
            <a:r>
              <a:rPr lang="en-US" dirty="0" smtClean="0"/>
              <a:t>“model </a:t>
            </a:r>
            <a:r>
              <a:rPr lang="en-US" dirty="0" smtClean="0"/>
              <a:t>selection”) for further reading</a:t>
            </a:r>
          </a:p>
          <a:p>
            <a:r>
              <a:rPr lang="en-US" dirty="0" smtClean="0"/>
              <a:t>Comprehension – the rest of the presentation</a:t>
            </a:r>
          </a:p>
          <a:p>
            <a:r>
              <a:rPr lang="en-US" dirty="0" smtClean="0"/>
              <a:t>Reflection and analysis – can you describe the paper to someone else?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Weekly (</a:t>
            </a:r>
            <a:r>
              <a:rPr lang="en-CA" dirty="0" err="1" smtClean="0"/>
              <a:t>ish</a:t>
            </a:r>
            <a:r>
              <a:rPr lang="en-CA" dirty="0" smtClean="0"/>
              <a:t>) </a:t>
            </a:r>
            <a:r>
              <a:rPr lang="en-CA" dirty="0" smtClean="0"/>
              <a:t>assignment:  summarize one contemporary paper in 500 words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Example from </a:t>
            </a:r>
            <a:r>
              <a:rPr lang="en-CA" i="1" dirty="0" smtClean="0"/>
              <a:t>The Economist</a:t>
            </a:r>
            <a:endParaRPr lang="en-CA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makes a summary effective?</a:t>
            </a:r>
            <a:endParaRPr lang="en-CA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819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would change for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Scientific Audience?</a:t>
            </a:r>
            <a:endParaRPr kumimoji="0" lang="en-C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role of the Discussion Moderator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Discussant is not world expert—just responsible for guiding discussion</a:t>
            </a:r>
          </a:p>
          <a:p>
            <a:r>
              <a:rPr lang="en-US" dirty="0" smtClean="0"/>
              <a:t>Will circulate (via email) a list of 3-5 insightful questions along with the paper by Tuesday </a:t>
            </a:r>
          </a:p>
          <a:p>
            <a:r>
              <a:rPr lang="en-US" dirty="0" smtClean="0"/>
              <a:t>Short summary </a:t>
            </a:r>
            <a:r>
              <a:rPr lang="en-US" dirty="0" smtClean="0"/>
              <a:t>(3-5 min AT MOST) </a:t>
            </a:r>
            <a:r>
              <a:rPr lang="en-US" dirty="0" smtClean="0"/>
              <a:t>of the pair of papers to orient class, followed by the list of questions;  try to engage your classmates rather than filling the time yourself</a:t>
            </a:r>
          </a:p>
          <a:p>
            <a:r>
              <a:rPr lang="en-US" dirty="0" smtClean="0"/>
              <a:t>30-40 minutes per paper (so, 1-1.5 hrs discussion each week)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Review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Some aspect of </a:t>
            </a:r>
            <a:r>
              <a:rPr lang="en-US" dirty="0" smtClean="0"/>
              <a:t>Community Ecology </a:t>
            </a:r>
            <a:r>
              <a:rPr lang="en-US" dirty="0" smtClean="0"/>
              <a:t>relevant to your PhD/</a:t>
            </a:r>
            <a:r>
              <a:rPr lang="en-US" dirty="0" err="1" smtClean="0"/>
              <a:t>MSc</a:t>
            </a:r>
            <a:endParaRPr lang="en-US" dirty="0" smtClean="0"/>
          </a:p>
          <a:p>
            <a:r>
              <a:rPr lang="en-US" dirty="0" smtClean="0"/>
              <a:t>Topic needs to be approved by EE/ND by Oct </a:t>
            </a:r>
            <a:r>
              <a:rPr lang="en-US" dirty="0" smtClean="0"/>
              <a:t>11.  </a:t>
            </a:r>
            <a:r>
              <a:rPr lang="en-US" dirty="0" smtClean="0"/>
              <a:t>Final paper about 10 pages double-spaced, 3000-3500 words.  </a:t>
            </a:r>
          </a:p>
          <a:p>
            <a:r>
              <a:rPr lang="en-US" dirty="0" smtClean="0"/>
              <a:t>Due </a:t>
            </a:r>
            <a:r>
              <a:rPr lang="en-US" dirty="0" smtClean="0"/>
              <a:t>November 29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noon:  NO EXTENSIONS</a:t>
            </a:r>
          </a:p>
          <a:p>
            <a:r>
              <a:rPr lang="en-US" dirty="0" smtClean="0"/>
              <a:t>Assigned for peer review by 5 PM</a:t>
            </a:r>
          </a:p>
          <a:p>
            <a:r>
              <a:rPr lang="en-US" dirty="0" smtClean="0"/>
              <a:t>Peer reviews done by Dec 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5 PM</a:t>
            </a:r>
            <a:endParaRPr lang="en-US" dirty="0" smtClean="0"/>
          </a:p>
          <a:p>
            <a:r>
              <a:rPr lang="en-US" dirty="0" smtClean="0"/>
              <a:t>Final version due Dec </a:t>
            </a: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5 PM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the style of TREE:  </a:t>
            </a:r>
            <a:r>
              <a:rPr lang="en-CA" i="1" dirty="0" smtClean="0"/>
              <a:t>TREE Reviews are concise reviews of recent research in rapidly progressing or emerging areas. They should briefly set the background and then concentrate on setting recent findings in context. 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507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BISC 830 Community Ecology and Macroecology Course Logistics</vt:lpstr>
      <vt:lpstr>Course structure</vt:lpstr>
      <vt:lpstr>Effective Reading</vt:lpstr>
      <vt:lpstr>The Big Questions,  from Little and Parker </vt:lpstr>
      <vt:lpstr>Reading process</vt:lpstr>
      <vt:lpstr>Weekly (ish) assignment:  summarize one contemporary paper in 500 words</vt:lpstr>
      <vt:lpstr>What makes a summary effective?</vt:lpstr>
      <vt:lpstr>The role of the Discussion Moderator</vt:lpstr>
      <vt:lpstr>The Review paper</vt:lpstr>
      <vt:lpstr>Mark Breakdown</vt:lpstr>
    </vt:vector>
  </TitlesOfParts>
  <Company>SFU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Dulvy</dc:creator>
  <cp:lastModifiedBy>Elizabeth Elle</cp:lastModifiedBy>
  <cp:revision>12</cp:revision>
  <dcterms:created xsi:type="dcterms:W3CDTF">2010-12-07T18:50:14Z</dcterms:created>
  <dcterms:modified xsi:type="dcterms:W3CDTF">2013-08-28T21:24:51Z</dcterms:modified>
</cp:coreProperties>
</file>